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97"/>
  </p:notesMasterIdLst>
  <p:handoutMasterIdLst>
    <p:handoutMasterId r:id="rId98"/>
  </p:handoutMasterIdLst>
  <p:sldIdLst>
    <p:sldId id="624" r:id="rId3"/>
    <p:sldId id="626" r:id="rId4"/>
    <p:sldId id="654" r:id="rId5"/>
    <p:sldId id="725" r:id="rId6"/>
    <p:sldId id="727" r:id="rId7"/>
    <p:sldId id="722" r:id="rId8"/>
    <p:sldId id="658" r:id="rId9"/>
    <p:sldId id="659" r:id="rId10"/>
    <p:sldId id="660" r:id="rId11"/>
    <p:sldId id="661" r:id="rId12"/>
    <p:sldId id="662" r:id="rId13"/>
    <p:sldId id="728" r:id="rId14"/>
    <p:sldId id="664" r:id="rId15"/>
    <p:sldId id="665" r:id="rId16"/>
    <p:sldId id="729" r:id="rId17"/>
    <p:sldId id="666" r:id="rId18"/>
    <p:sldId id="726" r:id="rId19"/>
    <p:sldId id="730" r:id="rId20"/>
    <p:sldId id="746" r:id="rId21"/>
    <p:sldId id="668" r:id="rId22"/>
    <p:sldId id="724" r:id="rId23"/>
    <p:sldId id="731" r:id="rId24"/>
    <p:sldId id="747" r:id="rId25"/>
    <p:sldId id="732" r:id="rId26"/>
    <p:sldId id="672" r:id="rId27"/>
    <p:sldId id="673" r:id="rId28"/>
    <p:sldId id="674" r:id="rId29"/>
    <p:sldId id="733" r:id="rId30"/>
    <p:sldId id="676" r:id="rId31"/>
    <p:sldId id="738" r:id="rId32"/>
    <p:sldId id="678" r:id="rId33"/>
    <p:sldId id="679" r:id="rId34"/>
    <p:sldId id="680" r:id="rId35"/>
    <p:sldId id="681" r:id="rId36"/>
    <p:sldId id="682" r:id="rId37"/>
    <p:sldId id="683" r:id="rId38"/>
    <p:sldId id="684" r:id="rId39"/>
    <p:sldId id="735" r:id="rId40"/>
    <p:sldId id="745" r:id="rId41"/>
    <p:sldId id="739" r:id="rId42"/>
    <p:sldId id="685" r:id="rId43"/>
    <p:sldId id="686" r:id="rId44"/>
    <p:sldId id="687" r:id="rId45"/>
    <p:sldId id="748" r:id="rId46"/>
    <p:sldId id="688" r:id="rId47"/>
    <p:sldId id="741" r:id="rId48"/>
    <p:sldId id="689" r:id="rId49"/>
    <p:sldId id="752" r:id="rId50"/>
    <p:sldId id="742" r:id="rId51"/>
    <p:sldId id="690" r:id="rId52"/>
    <p:sldId id="691" r:id="rId53"/>
    <p:sldId id="692" r:id="rId54"/>
    <p:sldId id="743" r:id="rId55"/>
    <p:sldId id="693" r:id="rId56"/>
    <p:sldId id="753" r:id="rId57"/>
    <p:sldId id="695" r:id="rId58"/>
    <p:sldId id="749" r:id="rId59"/>
    <p:sldId id="696" r:id="rId60"/>
    <p:sldId id="754" r:id="rId61"/>
    <p:sldId id="697" r:id="rId62"/>
    <p:sldId id="750" r:id="rId63"/>
    <p:sldId id="698" r:id="rId64"/>
    <p:sldId id="751" r:id="rId65"/>
    <p:sldId id="699" r:id="rId66"/>
    <p:sldId id="755" r:id="rId67"/>
    <p:sldId id="700" r:id="rId68"/>
    <p:sldId id="756" r:id="rId69"/>
    <p:sldId id="757" r:id="rId70"/>
    <p:sldId id="702" r:id="rId71"/>
    <p:sldId id="767" r:id="rId72"/>
    <p:sldId id="758" r:id="rId73"/>
    <p:sldId id="703" r:id="rId74"/>
    <p:sldId id="704" r:id="rId75"/>
    <p:sldId id="705" r:id="rId76"/>
    <p:sldId id="759" r:id="rId77"/>
    <p:sldId id="706" r:id="rId78"/>
    <p:sldId id="707" r:id="rId79"/>
    <p:sldId id="708" r:id="rId80"/>
    <p:sldId id="709" r:id="rId81"/>
    <p:sldId id="710" r:id="rId82"/>
    <p:sldId id="760" r:id="rId83"/>
    <p:sldId id="711" r:id="rId84"/>
    <p:sldId id="712" r:id="rId85"/>
    <p:sldId id="761" r:id="rId86"/>
    <p:sldId id="764" r:id="rId87"/>
    <p:sldId id="714" r:id="rId88"/>
    <p:sldId id="765" r:id="rId89"/>
    <p:sldId id="715" r:id="rId90"/>
    <p:sldId id="763" r:id="rId91"/>
    <p:sldId id="717" r:id="rId92"/>
    <p:sldId id="766" r:id="rId93"/>
    <p:sldId id="719" r:id="rId94"/>
    <p:sldId id="720" r:id="rId95"/>
    <p:sldId id="721" r:id="rId9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00"/>
    <a:srgbClr val="CC3300"/>
    <a:srgbClr val="3333FF"/>
    <a:srgbClr val="0000CC"/>
    <a:srgbClr val="FFCCFF"/>
    <a:srgbClr val="0066FF"/>
    <a:srgbClr val="A50021"/>
    <a:srgbClr val="FFFFFF"/>
    <a:srgbClr val="01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92" autoAdjust="0"/>
    <p:restoredTop sz="95396" autoAdjust="0"/>
  </p:normalViewPr>
  <p:slideViewPr>
    <p:cSldViewPr>
      <p:cViewPr varScale="1">
        <p:scale>
          <a:sx n="68" d="100"/>
          <a:sy n="68" d="100"/>
        </p:scale>
        <p:origin x="-45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17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24.wmf"/><Relationship Id="rId1" Type="http://schemas.openxmlformats.org/officeDocument/2006/relationships/image" Target="../media/image26.wmf"/><Relationship Id="rId4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59.wmf"/><Relationship Id="rId1" Type="http://schemas.openxmlformats.org/officeDocument/2006/relationships/image" Target="../media/image46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4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2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10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92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12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0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4" Type="http://schemas.openxmlformats.org/officeDocument/2006/relationships/image" Target="../media/image1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4.wmf"/><Relationship Id="rId1" Type="http://schemas.openxmlformats.org/officeDocument/2006/relationships/image" Target="../media/image26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zh-CN" altLang="en-US"/>
              <a:pPr/>
              <a:t>2014/4/22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zh-CN" altLang="en-US"/>
              <a:pPr/>
              <a:t>2014/4/22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AC362-6B39-457F-A64E-2A595AE4A9C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-1191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-1191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4"/>
            <a:ext cx="75438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CD62-8F57-4B53-8336-FBE2563071CF}" type="datetime1">
              <a:rPr lang="zh-CN" altLang="en-US" smtClean="0"/>
              <a:pPr/>
              <a:t>2014/4/22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63880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638801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6787E-F7E8-4E51-8B70-F88B5DFA73CF}" type="datetime1">
              <a:rPr lang="zh-CN" altLang="en-US" smtClean="0"/>
              <a:pPr/>
              <a:t>2014/4/22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8229600" cy="21717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4152900"/>
            <a:ext cx="8229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C28FCE42-5AB2-40D2-A85F-6D694A950C94}" type="datetime1">
              <a:rPr lang="zh-CN" altLang="en-US" smtClean="0"/>
              <a:pPr/>
              <a:t>2014/4/22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CF285480-69E1-4FBB-ADFD-10FF4D0268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3869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B0F44FE1-AC8F-4B98-A489-DB73EBE3AE85}" type="datetime1">
              <a:rPr lang="zh-CN" altLang="en-US" smtClean="0"/>
              <a:pPr/>
              <a:t>2014/4/22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9704CB3B-DB8E-4C92-A291-5A517B3769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59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A79DB8D3-C73A-4D60-85D1-F561EBDA258C}" type="datetime1">
              <a:rPr lang="zh-CN" altLang="en-US" smtClean="0"/>
              <a:pPr/>
              <a:t>2014/4/22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CADA21AF-6EDC-4066-AE95-7A571A3B4D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20713"/>
            <a:ext cx="7696200" cy="4865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F605B-4BEF-4FC8-B075-BDBD869F0A46}" type="datetime1">
              <a:rPr lang="zh-CN" altLang="en-US" smtClean="0"/>
              <a:pPr>
                <a:defRPr/>
              </a:pPr>
              <a:t>2014/4/22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46637-8092-4437-BC39-121534909C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800" b="1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2000" b="1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F40E-CFEF-4AFE-9C6B-C84F08687E59}" type="datetime1">
              <a:rPr lang="zh-CN" altLang="en-US" smtClean="0"/>
              <a:pPr/>
              <a:t>2014/4/22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444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4"/>
            <a:ext cx="6858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560" y="1412777"/>
            <a:ext cx="3788990" cy="468322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5458" y="1412777"/>
            <a:ext cx="3788990" cy="468322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3FEA-8F01-42D8-B546-019856787FCA}" type="datetime1">
              <a:rPr lang="zh-CN" altLang="en-US" smtClean="0"/>
              <a:pPr/>
              <a:t>2014/4/22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567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650" y="1196752"/>
            <a:ext cx="3791276" cy="57606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50" y="1916832"/>
            <a:ext cx="3791276" cy="432048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3172" y="1196752"/>
            <a:ext cx="3791276" cy="576064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3172" y="1916832"/>
            <a:ext cx="3791276" cy="432048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6A0E-F87F-4AA4-BBB0-92F112C002E7}" type="datetime1">
              <a:rPr lang="zh-CN" altLang="en-US" smtClean="0"/>
              <a:pPr/>
              <a:t>2014/4/22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64896" cy="8115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906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75BE-E8DB-41ED-AFDA-BE9C4E741AD2}" type="datetime1">
              <a:rPr lang="zh-CN" altLang="en-US" smtClean="0"/>
              <a:pPr/>
              <a:t>2014/4/22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97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AD3C-7996-48E0-A255-FD86DC9CDB1C}" type="datetime1">
              <a:rPr lang="zh-CN" altLang="en-US" smtClean="0"/>
              <a:pPr/>
              <a:t>2014/4/22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3E7B-9ADE-4177-8C27-BF21BC5C685D}" type="datetime1">
              <a:rPr lang="zh-CN" altLang="en-US" smtClean="0"/>
              <a:pPr/>
              <a:t>2014/4/22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42F9-7D91-48E5-85B5-F66F13D3717B}" type="datetime1">
              <a:rPr lang="zh-CN" altLang="en-US" smtClean="0"/>
              <a:pPr/>
              <a:t>2014/4/22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64896" cy="8115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196752"/>
            <a:ext cx="8064896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72200" y="65562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baseline="0">
                <a:solidFill>
                  <a:schemeClr val="tx1">
                    <a:lumMod val="85000"/>
                  </a:schemeClr>
                </a:solidFill>
                <a:latin typeface="Century Schoolbook" pitchFamily="18" charset="0"/>
              </a:defRPr>
            </a:lvl1pPr>
          </a:lstStyle>
          <a:p>
            <a:fld id="{0F0D37C3-3FCE-4800-9412-22E38500280A}" type="datetime1">
              <a:rPr lang="zh-CN" altLang="en-US" smtClean="0"/>
              <a:pPr/>
              <a:t>2014/4/22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9552" y="65562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>
                    <a:lumMod val="85000"/>
                  </a:schemeClr>
                </a:solidFill>
                <a:latin typeface="Century Schoolbook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7846" y="65562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baseline="0">
                <a:solidFill>
                  <a:schemeClr val="tx1">
                    <a:lumMod val="85000"/>
                  </a:schemeClr>
                </a:solidFill>
                <a:latin typeface="Century Schoolbook" pitchFamily="18" charset="0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0070C0"/>
          </a:solidFill>
          <a:latin typeface="Century Schoolbook" pitchFamily="18" charset="0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400" b="1" kern="1200" baseline="0">
          <a:solidFill>
            <a:schemeClr val="tx1"/>
          </a:solidFill>
          <a:effectLst/>
          <a:latin typeface="Century Schoolbook" pitchFamily="18" charset="0"/>
          <a:ea typeface="微软雅黑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2000" b="1" kern="1200" baseline="0">
          <a:solidFill>
            <a:schemeClr val="tx1"/>
          </a:solidFill>
          <a:effectLst/>
          <a:latin typeface="Century Schoolbook" pitchFamily="18" charset="0"/>
          <a:ea typeface="微软雅黑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800" b="1" kern="1200" baseline="0">
          <a:solidFill>
            <a:schemeClr val="tx1"/>
          </a:solidFill>
          <a:effectLst/>
          <a:latin typeface="Century Schoolbook" pitchFamily="18" charset="0"/>
          <a:ea typeface="微软雅黑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b="1" kern="1200" baseline="0">
          <a:solidFill>
            <a:schemeClr val="tx1"/>
          </a:solidFill>
          <a:effectLst/>
          <a:latin typeface="Century Schoolbook" pitchFamily="18" charset="0"/>
          <a:ea typeface="微软雅黑" pitchFamily="34" charset="-122"/>
          <a:cs typeface="+mn-cs"/>
        </a:defRPr>
      </a:lvl4pPr>
      <a:lvl5pPr marL="150876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b="1" kern="1200" baseline="0">
          <a:solidFill>
            <a:schemeClr val="tx1"/>
          </a:solidFill>
          <a:effectLst/>
          <a:latin typeface="Century Schoolbook" pitchFamily="18" charset="0"/>
          <a:ea typeface="微软雅黑" pitchFamily="34" charset="-122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1152">
          <p15:clr>
            <a:srgbClr val="F26B43"/>
          </p15:clr>
        </p15:guide>
        <p15:guide id="5" orient="horz" pos="3840">
          <p15:clr>
            <a:srgbClr val="F26B43"/>
          </p15:clr>
        </p15:guide>
        <p15:guide id="6" orient="horz" pos="288">
          <p15:clr>
            <a:srgbClr val="F26B43"/>
          </p15:clr>
        </p15:guide>
        <p15:guide id="7" pos="6720">
          <p15:clr>
            <a:srgbClr val="F26B43"/>
          </p15:clr>
        </p15:guide>
        <p15:guide id="8" pos="960">
          <p15:clr>
            <a:srgbClr val="F26B43"/>
          </p15:clr>
        </p15:guide>
        <p15:guide id="9" pos="672">
          <p15:clr>
            <a:srgbClr val="F26B43"/>
          </p15:clr>
        </p15:guide>
        <p15:guide id="10" pos="7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8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6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0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4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5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3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7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6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66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8.png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1.jpeg"/><Relationship Id="rId5" Type="http://schemas.openxmlformats.org/officeDocument/2006/relationships/image" Target="../media/image70.jpeg"/><Relationship Id="rId4" Type="http://schemas.openxmlformats.org/officeDocument/2006/relationships/image" Target="../media/image69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2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74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58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46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46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7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84.jpeg"/><Relationship Id="rId4" Type="http://schemas.openxmlformats.org/officeDocument/2006/relationships/image" Target="../media/image83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5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0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2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3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95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96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e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01.png"/><Relationship Id="rId4" Type="http://schemas.openxmlformats.org/officeDocument/2006/relationships/image" Target="../media/image102.wmf"/><Relationship Id="rId9" Type="http://schemas.openxmlformats.org/officeDocument/2006/relationships/image" Target="../media/image10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105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09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92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3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12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113.w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17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08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17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23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8.bin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通信原理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16QAM</a:t>
            </a:r>
            <a:r>
              <a:rPr lang="zh-CN" altLang="en-US" dirty="0" smtClean="0"/>
              <a:t>信号分析</a:t>
            </a:r>
            <a:endParaRPr lang="zh-CN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产生方法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1. </a:t>
            </a:r>
            <a:r>
              <a:rPr lang="zh-CN" altLang="en-US" dirty="0" smtClean="0">
                <a:solidFill>
                  <a:srgbClr val="0000FF"/>
                </a:solidFill>
              </a:rPr>
              <a:t>正交调幅法</a:t>
            </a:r>
            <a:r>
              <a:rPr lang="zh-CN" altLang="en-US" dirty="0" smtClean="0"/>
              <a:t>：用</a:t>
            </a:r>
            <a:r>
              <a:rPr lang="zh-CN" altLang="en-US" dirty="0" smtClean="0">
                <a:solidFill>
                  <a:srgbClr val="0000FF"/>
                </a:solidFill>
              </a:rPr>
              <a:t>两路独立的</a:t>
            </a:r>
            <a:r>
              <a:rPr lang="zh-CN" altLang="en-US" dirty="0" smtClean="0">
                <a:solidFill>
                  <a:srgbClr val="FF0000"/>
                </a:solidFill>
              </a:rPr>
              <a:t>正交</a:t>
            </a:r>
            <a:r>
              <a:rPr lang="en-US" altLang="zh-CN" dirty="0" smtClean="0">
                <a:solidFill>
                  <a:srgbClr val="FF0000"/>
                </a:solidFill>
              </a:rPr>
              <a:t>4ASK</a:t>
            </a:r>
            <a:r>
              <a:rPr lang="zh-CN" altLang="en-US" dirty="0" smtClean="0">
                <a:solidFill>
                  <a:srgbClr val="0000FF"/>
                </a:solidFill>
              </a:rPr>
              <a:t>信号叠加</a:t>
            </a:r>
            <a:r>
              <a:rPr lang="zh-CN" altLang="en-US" dirty="0" smtClean="0"/>
              <a:t>，形成</a:t>
            </a:r>
            <a:r>
              <a:rPr lang="en-US" altLang="zh-CN" dirty="0" smtClean="0"/>
              <a:t>16QAM</a:t>
            </a:r>
            <a:r>
              <a:rPr lang="zh-CN" altLang="en-US" dirty="0" smtClean="0"/>
              <a:t>信号，如下图所示。 </a:t>
            </a:r>
            <a:endParaRPr lang="zh-CN" altLang="en-US" dirty="0"/>
          </a:p>
        </p:txBody>
      </p:sp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7C3F-16FD-4C35-A20E-D0A0E59C40F0}" type="slidenum">
              <a:rPr lang="en-US" altLang="zh-CN" smtClean="0"/>
              <a:pPr/>
              <a:t>10</a:t>
            </a:fld>
            <a:endParaRPr lang="en-US" altLang="zh-CN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763688" y="2780929"/>
            <a:ext cx="4259163" cy="3535890"/>
            <a:chOff x="2128" y="1659"/>
            <a:chExt cx="3450" cy="3330"/>
          </a:xfrm>
        </p:grpSpPr>
        <p:sp>
          <p:nvSpPr>
            <p:cNvPr id="28687" name="Text Box 15"/>
            <p:cNvSpPr txBox="1">
              <a:spLocks noChangeArrowheads="1"/>
            </p:cNvSpPr>
            <p:nvPr/>
          </p:nvSpPr>
          <p:spPr bwMode="auto">
            <a:xfrm>
              <a:off x="4392" y="2592"/>
              <a:ext cx="676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>
                  <a:latin typeface="Times New Roman" pitchFamily="18" charset="0"/>
                </a:rPr>
                <a:t>A</a:t>
              </a:r>
              <a:r>
                <a:rPr lang="en-US" altLang="zh-CN" baseline="-25000">
                  <a:latin typeface="Times New Roman" pitchFamily="18" charset="0"/>
                </a:rPr>
                <a:t>M</a:t>
              </a:r>
              <a:endParaRPr lang="en-US" altLang="zh-CN" sz="3200"/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2128" y="1659"/>
              <a:ext cx="3450" cy="3330"/>
              <a:chOff x="2128" y="1659"/>
              <a:chExt cx="3450" cy="3330"/>
            </a:xfrm>
          </p:grpSpPr>
          <p:grpSp>
            <p:nvGrpSpPr>
              <p:cNvPr id="4" name="Group 17"/>
              <p:cNvGrpSpPr>
                <a:grpSpLocks/>
              </p:cNvGrpSpPr>
              <p:nvPr/>
            </p:nvGrpSpPr>
            <p:grpSpPr bwMode="auto">
              <a:xfrm>
                <a:off x="2821" y="2351"/>
                <a:ext cx="1966" cy="2041"/>
                <a:chOff x="6643" y="8505"/>
                <a:chExt cx="1966" cy="2041"/>
              </a:xfrm>
            </p:grpSpPr>
            <p:grpSp>
              <p:nvGrpSpPr>
                <p:cNvPr id="5" name="Group 18"/>
                <p:cNvGrpSpPr>
                  <a:grpSpLocks/>
                </p:cNvGrpSpPr>
                <p:nvPr/>
              </p:nvGrpSpPr>
              <p:grpSpPr bwMode="auto">
                <a:xfrm>
                  <a:off x="6643" y="8505"/>
                  <a:ext cx="1966" cy="61"/>
                  <a:chOff x="2712" y="8325"/>
                  <a:chExt cx="1966" cy="61"/>
                </a:xfrm>
              </p:grpSpPr>
              <p:sp>
                <p:nvSpPr>
                  <p:cNvPr id="28691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4618" y="832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92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2712" y="832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" name="Group 21"/>
                <p:cNvGrpSpPr>
                  <a:grpSpLocks/>
                </p:cNvGrpSpPr>
                <p:nvPr/>
              </p:nvGrpSpPr>
              <p:grpSpPr bwMode="auto">
                <a:xfrm>
                  <a:off x="6643" y="10485"/>
                  <a:ext cx="1966" cy="61"/>
                  <a:chOff x="2712" y="8325"/>
                  <a:chExt cx="1966" cy="61"/>
                </a:xfrm>
              </p:grpSpPr>
              <p:sp>
                <p:nvSpPr>
                  <p:cNvPr id="28694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4618" y="832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95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2712" y="832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" name="Group 24"/>
                <p:cNvGrpSpPr>
                  <a:grpSpLocks/>
                </p:cNvGrpSpPr>
                <p:nvPr/>
              </p:nvGrpSpPr>
              <p:grpSpPr bwMode="auto">
                <a:xfrm>
                  <a:off x="6643" y="9165"/>
                  <a:ext cx="1966" cy="61"/>
                  <a:chOff x="2712" y="8325"/>
                  <a:chExt cx="1966" cy="61"/>
                </a:xfrm>
              </p:grpSpPr>
              <p:sp>
                <p:nvSpPr>
                  <p:cNvPr id="28697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618" y="832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98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2712" y="832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" name="Group 27"/>
                <p:cNvGrpSpPr>
                  <a:grpSpLocks/>
                </p:cNvGrpSpPr>
                <p:nvPr/>
              </p:nvGrpSpPr>
              <p:grpSpPr bwMode="auto">
                <a:xfrm>
                  <a:off x="6643" y="9825"/>
                  <a:ext cx="1966" cy="61"/>
                  <a:chOff x="2712" y="8325"/>
                  <a:chExt cx="1966" cy="61"/>
                </a:xfrm>
              </p:grpSpPr>
              <p:sp>
                <p:nvSpPr>
                  <p:cNvPr id="2870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618" y="832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1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2712" y="832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9" name="Group 30"/>
              <p:cNvGrpSpPr>
                <a:grpSpLocks/>
              </p:cNvGrpSpPr>
              <p:nvPr/>
            </p:nvGrpSpPr>
            <p:grpSpPr bwMode="auto">
              <a:xfrm>
                <a:off x="3466" y="2350"/>
                <a:ext cx="660" cy="2041"/>
                <a:chOff x="7288" y="8490"/>
                <a:chExt cx="660" cy="2041"/>
              </a:xfrm>
            </p:grpSpPr>
            <p:grpSp>
              <p:nvGrpSpPr>
                <p:cNvPr id="10" name="Group 31"/>
                <p:cNvGrpSpPr>
                  <a:grpSpLocks/>
                </p:cNvGrpSpPr>
                <p:nvPr/>
              </p:nvGrpSpPr>
              <p:grpSpPr bwMode="auto">
                <a:xfrm>
                  <a:off x="7288" y="8490"/>
                  <a:ext cx="60" cy="2041"/>
                  <a:chOff x="7288" y="8505"/>
                  <a:chExt cx="60" cy="2041"/>
                </a:xfrm>
              </p:grpSpPr>
              <p:sp>
                <p:nvSpPr>
                  <p:cNvPr id="28704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7288" y="850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5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7288" y="1048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6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7288" y="916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7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7288" y="982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" name="Group 36"/>
                <p:cNvGrpSpPr>
                  <a:grpSpLocks/>
                </p:cNvGrpSpPr>
                <p:nvPr/>
              </p:nvGrpSpPr>
              <p:grpSpPr bwMode="auto">
                <a:xfrm>
                  <a:off x="7888" y="8490"/>
                  <a:ext cx="60" cy="2041"/>
                  <a:chOff x="7888" y="8490"/>
                  <a:chExt cx="60" cy="2041"/>
                </a:xfrm>
              </p:grpSpPr>
              <p:sp>
                <p:nvSpPr>
                  <p:cNvPr id="28709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7888" y="849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10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7888" y="1047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11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7888" y="915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12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7888" y="981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8713" name="Line 41"/>
              <p:cNvSpPr>
                <a:spLocks noChangeShapeType="1"/>
              </p:cNvSpPr>
              <p:nvPr/>
            </p:nvSpPr>
            <p:spPr bwMode="auto">
              <a:xfrm flipV="1">
                <a:off x="3808" y="3021"/>
                <a:ext cx="944" cy="33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" name="Group 42"/>
              <p:cNvGrpSpPr>
                <a:grpSpLocks/>
              </p:cNvGrpSpPr>
              <p:nvPr/>
            </p:nvGrpSpPr>
            <p:grpSpPr bwMode="auto">
              <a:xfrm>
                <a:off x="2128" y="1659"/>
                <a:ext cx="3450" cy="3330"/>
                <a:chOff x="6026" y="2736"/>
                <a:chExt cx="3450" cy="3330"/>
              </a:xfrm>
            </p:grpSpPr>
            <p:sp>
              <p:nvSpPr>
                <p:cNvPr id="28715" name="Line 43"/>
                <p:cNvSpPr>
                  <a:spLocks noChangeShapeType="1"/>
                </p:cNvSpPr>
                <p:nvPr/>
              </p:nvSpPr>
              <p:spPr bwMode="auto">
                <a:xfrm rot="10800000" flipV="1">
                  <a:off x="6026" y="4440"/>
                  <a:ext cx="345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16" name="Line 44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6035" y="4401"/>
                  <a:ext cx="333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717" name="Line 45"/>
              <p:cNvSpPr>
                <a:spLocks noChangeShapeType="1"/>
              </p:cNvSpPr>
              <p:nvPr/>
            </p:nvSpPr>
            <p:spPr bwMode="auto">
              <a:xfrm>
                <a:off x="3794" y="3360"/>
                <a:ext cx="97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8" name="Line 46"/>
              <p:cNvSpPr>
                <a:spLocks noChangeShapeType="1"/>
              </p:cNvSpPr>
              <p:nvPr/>
            </p:nvSpPr>
            <p:spPr bwMode="auto">
              <a:xfrm flipV="1">
                <a:off x="4754" y="3060"/>
                <a:ext cx="0" cy="3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2631734" y="4427825"/>
            <a:ext cx="2344227" cy="395438"/>
            <a:chOff x="2631734" y="4427825"/>
            <a:chExt cx="2344227" cy="395438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452539" y="4427825"/>
              <a:ext cx="0" cy="3693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631734" y="4453935"/>
              <a:ext cx="0" cy="3693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4230299" y="4437112"/>
              <a:ext cx="0" cy="3693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975961" y="4453936"/>
              <a:ext cx="0" cy="3693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 rot="16200000">
            <a:off x="2753497" y="4383410"/>
            <a:ext cx="2160240" cy="395439"/>
            <a:chOff x="2815721" y="4427825"/>
            <a:chExt cx="2160240" cy="395439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3452539" y="4427825"/>
              <a:ext cx="0" cy="369327"/>
            </a:xfrm>
            <a:prstGeom prst="line">
              <a:avLst/>
            </a:prstGeom>
            <a:ln>
              <a:solidFill>
                <a:srgbClr val="00CC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2815721" y="4453937"/>
              <a:ext cx="0" cy="369327"/>
            </a:xfrm>
            <a:prstGeom prst="line">
              <a:avLst/>
            </a:prstGeom>
            <a:ln>
              <a:solidFill>
                <a:srgbClr val="00CC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230299" y="4437112"/>
              <a:ext cx="0" cy="369327"/>
            </a:xfrm>
            <a:prstGeom prst="line">
              <a:avLst/>
            </a:prstGeom>
            <a:ln>
              <a:solidFill>
                <a:srgbClr val="00CC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4975961" y="4453936"/>
              <a:ext cx="0" cy="369327"/>
            </a:xfrm>
            <a:prstGeom prst="line">
              <a:avLst/>
            </a:prstGeom>
            <a:ln>
              <a:solidFill>
                <a:srgbClr val="00CC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025470"/>
              </p:ext>
            </p:extLst>
          </p:nvPr>
        </p:nvGraphicFramePr>
        <p:xfrm>
          <a:off x="5220072" y="2780929"/>
          <a:ext cx="3667806" cy="448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80" name="公式" r:id="rId3" imgW="1866900" imgH="228600" progId="Equation.3">
                  <p:embed/>
                </p:oleObj>
              </mc:Choice>
              <mc:Fallback>
                <p:oleObj name="公式" r:id="rId3" imgW="18669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780929"/>
                        <a:ext cx="3667806" cy="448944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CC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产生</a:t>
            </a:r>
            <a:r>
              <a:rPr lang="zh-CN" altLang="en-US" dirty="0" smtClean="0">
                <a:solidFill>
                  <a:srgbClr val="0000FF"/>
                </a:solidFill>
              </a:rPr>
              <a:t>方法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endParaRPr lang="zh-CN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064896" cy="547260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2. </a:t>
            </a:r>
            <a:r>
              <a:rPr lang="zh-CN" altLang="en-US" dirty="0" smtClean="0">
                <a:solidFill>
                  <a:srgbClr val="0000FF"/>
                </a:solidFill>
              </a:rPr>
              <a:t>复合相移法</a:t>
            </a:r>
            <a:r>
              <a:rPr lang="zh-CN" altLang="en-US" dirty="0" smtClean="0"/>
              <a:t>：用</a:t>
            </a:r>
            <a:r>
              <a:rPr lang="zh-CN" altLang="en-US" dirty="0" smtClean="0">
                <a:solidFill>
                  <a:srgbClr val="0000FF"/>
                </a:solidFill>
              </a:rPr>
              <a:t>两路独立的</a:t>
            </a:r>
            <a:r>
              <a:rPr lang="en-US" altLang="zh-CN" dirty="0" smtClean="0">
                <a:solidFill>
                  <a:srgbClr val="FF0000"/>
                </a:solidFill>
              </a:rPr>
              <a:t>QPSK</a:t>
            </a:r>
            <a:r>
              <a:rPr lang="zh-CN" altLang="en-US" dirty="0" smtClean="0">
                <a:solidFill>
                  <a:srgbClr val="0000FF"/>
                </a:solidFill>
              </a:rPr>
              <a:t>信号叠加</a:t>
            </a:r>
            <a:r>
              <a:rPr lang="zh-CN" altLang="en-US" dirty="0" smtClean="0"/>
              <a:t>，形成</a:t>
            </a:r>
            <a:r>
              <a:rPr lang="en-US" altLang="zh-CN" dirty="0" smtClean="0"/>
              <a:t>16QAM</a:t>
            </a:r>
            <a:r>
              <a:rPr lang="zh-CN" altLang="en-US" dirty="0" smtClean="0"/>
              <a:t>信号，如下图所示。</a:t>
            </a:r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DC4F-0264-4FCA-8497-D20F8542B41E}" type="slidenum">
              <a:rPr lang="en-US" altLang="zh-CN" smtClean="0"/>
              <a:pPr/>
              <a:t>11</a:t>
            </a:fld>
            <a:endParaRPr lang="en-US" altLang="zh-CN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39552" y="2007270"/>
            <a:ext cx="4072062" cy="4014018"/>
            <a:chOff x="5878" y="1644"/>
            <a:chExt cx="3450" cy="3330"/>
          </a:xfrm>
        </p:grpSpPr>
        <p:sp>
          <p:nvSpPr>
            <p:cNvPr id="29745" name="Text Box 49"/>
            <p:cNvSpPr txBox="1">
              <a:spLocks noChangeArrowheads="1"/>
            </p:cNvSpPr>
            <p:nvPr/>
          </p:nvSpPr>
          <p:spPr bwMode="auto">
            <a:xfrm>
              <a:off x="7528" y="2037"/>
              <a:ext cx="676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i="1">
                  <a:latin typeface="Times New Roman" pitchFamily="18" charset="0"/>
                </a:rPr>
                <a:t>A</a:t>
              </a:r>
              <a:r>
                <a:rPr lang="en-US" altLang="zh-CN" i="1" baseline="-25000">
                  <a:latin typeface="Times New Roman" pitchFamily="18" charset="0"/>
                </a:rPr>
                <a:t>M</a:t>
              </a:r>
              <a:endParaRPr lang="en-US" altLang="zh-CN" sz="3200" i="1"/>
            </a:p>
          </p:txBody>
        </p:sp>
        <p:sp>
          <p:nvSpPr>
            <p:cNvPr id="29746" name="Text Box 50"/>
            <p:cNvSpPr txBox="1">
              <a:spLocks noChangeArrowheads="1"/>
            </p:cNvSpPr>
            <p:nvPr/>
          </p:nvSpPr>
          <p:spPr bwMode="auto">
            <a:xfrm>
              <a:off x="8444" y="4062"/>
              <a:ext cx="676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i="1">
                  <a:latin typeface="Times New Roman" pitchFamily="18" charset="0"/>
                </a:rPr>
                <a:t>A</a:t>
              </a:r>
              <a:r>
                <a:rPr lang="en-US" altLang="zh-CN" i="1" baseline="-25000">
                  <a:latin typeface="Times New Roman" pitchFamily="18" charset="0"/>
                </a:rPr>
                <a:t>M</a:t>
              </a:r>
              <a:endParaRPr lang="en-US" altLang="zh-CN" sz="3200" i="1"/>
            </a:p>
          </p:txBody>
        </p:sp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5878" y="1644"/>
              <a:ext cx="3450" cy="3330"/>
              <a:chOff x="5878" y="1644"/>
              <a:chExt cx="3450" cy="3330"/>
            </a:xfrm>
          </p:grpSpPr>
          <p:sp>
            <p:nvSpPr>
              <p:cNvPr id="29748" name="Oval 52"/>
              <p:cNvSpPr>
                <a:spLocks noChangeArrowheads="1"/>
              </p:cNvSpPr>
              <p:nvPr/>
            </p:nvSpPr>
            <p:spPr bwMode="auto">
              <a:xfrm rot="635279">
                <a:off x="6693" y="2531"/>
                <a:ext cx="1678" cy="164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53"/>
              <p:cNvGrpSpPr>
                <a:grpSpLocks/>
              </p:cNvGrpSpPr>
              <p:nvPr/>
            </p:nvGrpSpPr>
            <p:grpSpPr bwMode="auto">
              <a:xfrm>
                <a:off x="6540" y="2424"/>
                <a:ext cx="1981" cy="1861"/>
                <a:chOff x="6540" y="2424"/>
                <a:chExt cx="1981" cy="1861"/>
              </a:xfrm>
            </p:grpSpPr>
            <p:grpSp>
              <p:nvGrpSpPr>
                <p:cNvPr id="5" name="Group 54"/>
                <p:cNvGrpSpPr>
                  <a:grpSpLocks/>
                </p:cNvGrpSpPr>
                <p:nvPr/>
              </p:nvGrpSpPr>
              <p:grpSpPr bwMode="auto">
                <a:xfrm>
                  <a:off x="6540" y="2424"/>
                  <a:ext cx="1967" cy="663"/>
                  <a:chOff x="6540" y="2424"/>
                  <a:chExt cx="1967" cy="663"/>
                </a:xfrm>
              </p:grpSpPr>
              <p:grpSp>
                <p:nvGrpSpPr>
                  <p:cNvPr id="6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6540" y="2424"/>
                    <a:ext cx="1966" cy="63"/>
                    <a:chOff x="6541" y="2364"/>
                    <a:chExt cx="1966" cy="63"/>
                  </a:xfrm>
                </p:grpSpPr>
                <p:sp>
                  <p:nvSpPr>
                    <p:cNvPr id="29752" name="Oval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47" y="2366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753" name="Oval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41" y="2366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754" name="Oval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86" y="2365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755" name="Oval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86" y="2364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6541" y="3025"/>
                    <a:ext cx="1966" cy="62"/>
                    <a:chOff x="6541" y="3025"/>
                    <a:chExt cx="1966" cy="62"/>
                  </a:xfrm>
                </p:grpSpPr>
                <p:sp>
                  <p:nvSpPr>
                    <p:cNvPr id="29757" name="Oval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47" y="3026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758" name="Oval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41" y="3026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759" name="Oval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86" y="3025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760" name="Oval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86" y="3025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8" name="Group 65"/>
                <p:cNvGrpSpPr>
                  <a:grpSpLocks/>
                </p:cNvGrpSpPr>
                <p:nvPr/>
              </p:nvGrpSpPr>
              <p:grpSpPr bwMode="auto">
                <a:xfrm>
                  <a:off x="6540" y="3624"/>
                  <a:ext cx="1981" cy="661"/>
                  <a:chOff x="6541" y="3685"/>
                  <a:chExt cx="1981" cy="661"/>
                </a:xfrm>
              </p:grpSpPr>
              <p:grpSp>
                <p:nvGrpSpPr>
                  <p:cNvPr id="9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6556" y="4284"/>
                    <a:ext cx="1966" cy="62"/>
                    <a:chOff x="6541" y="4345"/>
                    <a:chExt cx="1966" cy="62"/>
                  </a:xfrm>
                </p:grpSpPr>
                <p:sp>
                  <p:nvSpPr>
                    <p:cNvPr id="29763" name="Oval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47" y="4346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764" name="Oval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41" y="4346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765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86" y="4345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766" name="Oval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86" y="4345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541" y="3685"/>
                    <a:ext cx="1966" cy="62"/>
                    <a:chOff x="6541" y="3685"/>
                    <a:chExt cx="1966" cy="62"/>
                  </a:xfrm>
                </p:grpSpPr>
                <p:sp>
                  <p:nvSpPr>
                    <p:cNvPr id="29768" name="Oval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47" y="3686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769" name="Oval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41" y="3686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770" name="Oval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86" y="3685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771" name="Oval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86" y="3685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29772" name="Line 76"/>
              <p:cNvSpPr>
                <a:spLocks noChangeShapeType="1"/>
              </p:cNvSpPr>
              <p:nvPr/>
            </p:nvSpPr>
            <p:spPr bwMode="auto">
              <a:xfrm flipH="1" flipV="1">
                <a:off x="7814" y="2445"/>
                <a:ext cx="300" cy="3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73" name="Line 77"/>
              <p:cNvSpPr>
                <a:spLocks noChangeShapeType="1"/>
              </p:cNvSpPr>
              <p:nvPr/>
            </p:nvSpPr>
            <p:spPr bwMode="auto">
              <a:xfrm flipV="1">
                <a:off x="7558" y="2751"/>
                <a:ext cx="542" cy="5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" name="Group 78"/>
              <p:cNvGrpSpPr>
                <a:grpSpLocks/>
              </p:cNvGrpSpPr>
              <p:nvPr/>
            </p:nvGrpSpPr>
            <p:grpSpPr bwMode="auto">
              <a:xfrm>
                <a:off x="5878" y="1644"/>
                <a:ext cx="3450" cy="3330"/>
                <a:chOff x="5878" y="1644"/>
                <a:chExt cx="3450" cy="3330"/>
              </a:xfrm>
            </p:grpSpPr>
            <p:sp>
              <p:nvSpPr>
                <p:cNvPr id="29775" name="Line 79"/>
                <p:cNvSpPr>
                  <a:spLocks noChangeShapeType="1"/>
                </p:cNvSpPr>
                <p:nvPr/>
              </p:nvSpPr>
              <p:spPr bwMode="auto">
                <a:xfrm rot="10800000" flipV="1">
                  <a:off x="5878" y="3348"/>
                  <a:ext cx="345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76" name="Line 80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5887" y="3309"/>
                  <a:ext cx="333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77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7558" y="2385"/>
                  <a:ext cx="300" cy="9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2" name="Group 82"/>
                <p:cNvGrpSpPr>
                  <a:grpSpLocks/>
                </p:cNvGrpSpPr>
                <p:nvPr/>
              </p:nvGrpSpPr>
              <p:grpSpPr bwMode="auto">
                <a:xfrm>
                  <a:off x="7544" y="3345"/>
                  <a:ext cx="914" cy="930"/>
                  <a:chOff x="7514" y="3375"/>
                  <a:chExt cx="898" cy="930"/>
                </a:xfrm>
              </p:grpSpPr>
              <p:sp>
                <p:nvSpPr>
                  <p:cNvPr id="29779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7514" y="3375"/>
                    <a:ext cx="600" cy="6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80" name="Line 8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112" y="3990"/>
                    <a:ext cx="300" cy="31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9781" name="Line 85"/>
                <p:cNvSpPr>
                  <a:spLocks noChangeShapeType="1"/>
                </p:cNvSpPr>
                <p:nvPr/>
              </p:nvSpPr>
              <p:spPr bwMode="auto">
                <a:xfrm rot="-5400000" flipH="1" flipV="1">
                  <a:off x="7872" y="3916"/>
                  <a:ext cx="300" cy="31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82" name="Line 86"/>
                <p:cNvSpPr>
                  <a:spLocks noChangeShapeType="1"/>
                </p:cNvSpPr>
                <p:nvPr/>
              </p:nvSpPr>
              <p:spPr bwMode="auto">
                <a:xfrm rot="-16200000" flipH="1" flipV="1">
                  <a:off x="8188" y="3631"/>
                  <a:ext cx="300" cy="31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783" name="Oval 87"/>
              <p:cNvSpPr>
                <a:spLocks noChangeArrowheads="1"/>
              </p:cNvSpPr>
              <p:nvPr/>
            </p:nvSpPr>
            <p:spPr bwMode="auto">
              <a:xfrm>
                <a:off x="7724" y="3555"/>
                <a:ext cx="842" cy="79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84" name="Oval 88"/>
              <p:cNvSpPr>
                <a:spLocks noChangeArrowheads="1"/>
              </p:cNvSpPr>
              <p:nvPr/>
            </p:nvSpPr>
            <p:spPr bwMode="auto">
              <a:xfrm>
                <a:off x="7724" y="2370"/>
                <a:ext cx="856" cy="81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3" name="矩形 12"/>
          <p:cNvSpPr/>
          <p:nvPr/>
        </p:nvSpPr>
        <p:spPr>
          <a:xfrm>
            <a:off x="4788024" y="2204864"/>
            <a:ext cx="4126957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虚线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ea typeface="+mj-ea"/>
              </a:rPr>
              <a:t>大圆上的</a:t>
            </a:r>
            <a:r>
              <a:rPr lang="en-US" altLang="zh-CN" sz="2400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ea typeface="+mj-ea"/>
              </a:rPr>
              <a:t>个</a:t>
            </a: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大点（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红色</a:t>
            </a:r>
            <a:r>
              <a:rPr lang="zh-CN" altLang="en-US" sz="2400" b="1" dirty="0" smtClean="0">
                <a:solidFill>
                  <a:schemeClr val="tx1"/>
                </a:solidFill>
                <a:latin typeface="+mj-ea"/>
              </a:rPr>
              <a:t>）：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第一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个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QPSK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信号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ea typeface="+mj-ea"/>
              </a:rPr>
              <a:t>矢量的位置。</a:t>
            </a:r>
          </a:p>
        </p:txBody>
      </p:sp>
      <p:sp>
        <p:nvSpPr>
          <p:cNvPr id="14" name="矩形 13"/>
          <p:cNvSpPr/>
          <p:nvPr/>
        </p:nvSpPr>
        <p:spPr>
          <a:xfrm>
            <a:off x="4788024" y="3951872"/>
            <a:ext cx="4126957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+mj-ea"/>
                <a:ea typeface="+mj-ea"/>
              </a:rPr>
              <a:t>在这</a:t>
            </a:r>
            <a:r>
              <a:rPr lang="en-US" altLang="zh-CN" sz="2400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个点上叠加</a:t>
            </a: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第二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个</a:t>
            </a:r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</a:rPr>
              <a:t>QPSK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矢量：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ea typeface="+mj-ea"/>
              </a:rPr>
              <a:t>用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虚线小圆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ea typeface="+mj-ea"/>
              </a:rPr>
              <a:t>上的</a:t>
            </a:r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个小黑点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ea typeface="+mj-ea"/>
              </a:rPr>
              <a:t>表示。</a:t>
            </a:r>
          </a:p>
        </p:txBody>
      </p:sp>
      <p:sp>
        <p:nvSpPr>
          <p:cNvPr id="48" name="Oval 58"/>
          <p:cNvSpPr>
            <a:spLocks noChangeArrowheads="1"/>
          </p:cNvSpPr>
          <p:nvPr/>
        </p:nvSpPr>
        <p:spPr bwMode="auto">
          <a:xfrm>
            <a:off x="1699257" y="3289775"/>
            <a:ext cx="136439" cy="139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Oval 58"/>
          <p:cNvSpPr>
            <a:spLocks noChangeArrowheads="1"/>
          </p:cNvSpPr>
          <p:nvPr/>
        </p:nvSpPr>
        <p:spPr bwMode="auto">
          <a:xfrm>
            <a:off x="1691680" y="4653136"/>
            <a:ext cx="136439" cy="139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Oval 58"/>
          <p:cNvSpPr>
            <a:spLocks noChangeArrowheads="1"/>
          </p:cNvSpPr>
          <p:nvPr/>
        </p:nvSpPr>
        <p:spPr bwMode="auto">
          <a:xfrm>
            <a:off x="3139417" y="3284984"/>
            <a:ext cx="136439" cy="139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58"/>
          <p:cNvSpPr>
            <a:spLocks noChangeArrowheads="1"/>
          </p:cNvSpPr>
          <p:nvPr/>
        </p:nvSpPr>
        <p:spPr bwMode="auto">
          <a:xfrm>
            <a:off x="3139417" y="4653136"/>
            <a:ext cx="136439" cy="139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</a:t>
            </a:r>
            <a:r>
              <a:rPr lang="zh-CN" altLang="en-US" dirty="0">
                <a:solidFill>
                  <a:srgbClr val="0000FF"/>
                </a:solidFill>
              </a:rPr>
              <a:t>最大</a:t>
            </a:r>
            <a:r>
              <a:rPr lang="zh-CN" altLang="en-US" dirty="0" smtClean="0">
                <a:solidFill>
                  <a:srgbClr val="0000FF"/>
                </a:solidFill>
              </a:rPr>
              <a:t>振幅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dirty="0" smtClean="0">
                <a:solidFill>
                  <a:srgbClr val="0000FF"/>
                </a:solidFill>
                <a:latin typeface="+mj-ea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+mj-ea"/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  <a:latin typeface="+mj-ea"/>
              </a:rPr>
              <a:t>M 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r>
              <a:rPr lang="zh-CN" altLang="en-US" dirty="0" smtClean="0"/>
              <a:t>相等</a:t>
            </a:r>
            <a:r>
              <a:rPr lang="zh-CN" altLang="en-US" dirty="0"/>
              <a:t>，画</a:t>
            </a:r>
            <a:r>
              <a:rPr lang="zh-CN" altLang="en-US" dirty="0" smtClean="0"/>
              <a:t>出两种信号星座图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16QAM</a:t>
            </a:r>
            <a:r>
              <a:rPr lang="zh-CN" altLang="en-US" dirty="0" smtClean="0"/>
              <a:t>信号和</a:t>
            </a:r>
            <a:r>
              <a:rPr lang="en-US" altLang="zh-CN" dirty="0" smtClean="0">
                <a:solidFill>
                  <a:srgbClr val="7030A0"/>
                </a:solidFill>
              </a:rPr>
              <a:t>16PSK</a:t>
            </a:r>
            <a:r>
              <a:rPr lang="zh-CN" altLang="en-US" dirty="0" smtClean="0"/>
              <a:t>信号的性能比较：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827584" y="2092152"/>
            <a:ext cx="5130800" cy="2925762"/>
            <a:chOff x="2144" y="8919"/>
            <a:chExt cx="7444" cy="4041"/>
          </a:xfrm>
        </p:grpSpPr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2144" y="9000"/>
              <a:ext cx="3450" cy="3960"/>
              <a:chOff x="2144" y="9000"/>
              <a:chExt cx="3450" cy="3960"/>
            </a:xfrm>
          </p:grpSpPr>
          <p:grpSp>
            <p:nvGrpSpPr>
              <p:cNvPr id="42" name="Group 10"/>
              <p:cNvGrpSpPr>
                <a:grpSpLocks/>
              </p:cNvGrpSpPr>
              <p:nvPr/>
            </p:nvGrpSpPr>
            <p:grpSpPr bwMode="auto">
              <a:xfrm>
                <a:off x="2144" y="9000"/>
                <a:ext cx="3450" cy="3330"/>
                <a:chOff x="2144" y="9000"/>
                <a:chExt cx="3450" cy="3330"/>
              </a:xfrm>
            </p:grpSpPr>
            <p:grpSp>
              <p:nvGrpSpPr>
                <p:cNvPr id="44" name="Group 11"/>
                <p:cNvGrpSpPr>
                  <a:grpSpLocks/>
                </p:cNvGrpSpPr>
                <p:nvPr/>
              </p:nvGrpSpPr>
              <p:grpSpPr bwMode="auto">
                <a:xfrm>
                  <a:off x="2837" y="9692"/>
                  <a:ext cx="1966" cy="2041"/>
                  <a:chOff x="6643" y="8505"/>
                  <a:chExt cx="1966" cy="2041"/>
                </a:xfrm>
              </p:grpSpPr>
              <p:grpSp>
                <p:nvGrpSpPr>
                  <p:cNvPr id="71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6643" y="8505"/>
                    <a:ext cx="1966" cy="61"/>
                    <a:chOff x="2712" y="8325"/>
                    <a:chExt cx="1966" cy="61"/>
                  </a:xfrm>
                </p:grpSpPr>
                <p:sp>
                  <p:nvSpPr>
                    <p:cNvPr id="81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8" y="8325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82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2" y="8325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b="1"/>
                    </a:p>
                  </p:txBody>
                </p:sp>
              </p:grpSp>
              <p:grpSp>
                <p:nvGrpSpPr>
                  <p:cNvPr id="72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6643" y="10485"/>
                    <a:ext cx="1966" cy="61"/>
                    <a:chOff x="2712" y="8325"/>
                    <a:chExt cx="1966" cy="61"/>
                  </a:xfrm>
                </p:grpSpPr>
                <p:sp>
                  <p:nvSpPr>
                    <p:cNvPr id="79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8" y="8325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80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2" y="8325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b="1"/>
                    </a:p>
                  </p:txBody>
                </p:sp>
              </p:grpSp>
              <p:grpSp>
                <p:nvGrpSpPr>
                  <p:cNvPr id="73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6643" y="9165"/>
                    <a:ext cx="1966" cy="61"/>
                    <a:chOff x="2712" y="8325"/>
                    <a:chExt cx="1966" cy="61"/>
                  </a:xfrm>
                </p:grpSpPr>
                <p:sp>
                  <p:nvSpPr>
                    <p:cNvPr id="77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8" y="8325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78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2" y="8325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b="1"/>
                    </a:p>
                  </p:txBody>
                </p:sp>
              </p:grpSp>
              <p:grpSp>
                <p:nvGrpSpPr>
                  <p:cNvPr id="74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6643" y="9825"/>
                    <a:ext cx="1966" cy="61"/>
                    <a:chOff x="2712" y="8325"/>
                    <a:chExt cx="1966" cy="61"/>
                  </a:xfrm>
                </p:grpSpPr>
                <p:sp>
                  <p:nvSpPr>
                    <p:cNvPr id="75" name="Oval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8" y="8325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76" name="Oval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2" y="8325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b="1"/>
                    </a:p>
                  </p:txBody>
                </p:sp>
              </p:grpSp>
            </p:grpSp>
            <p:grpSp>
              <p:nvGrpSpPr>
                <p:cNvPr id="45" name="Group 24"/>
                <p:cNvGrpSpPr>
                  <a:grpSpLocks/>
                </p:cNvGrpSpPr>
                <p:nvPr/>
              </p:nvGrpSpPr>
              <p:grpSpPr bwMode="auto">
                <a:xfrm>
                  <a:off x="2144" y="9000"/>
                  <a:ext cx="3450" cy="3330"/>
                  <a:chOff x="2144" y="9000"/>
                  <a:chExt cx="3450" cy="3330"/>
                </a:xfrm>
              </p:grpSpPr>
              <p:grpSp>
                <p:nvGrpSpPr>
                  <p:cNvPr id="46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3482" y="9691"/>
                    <a:ext cx="660" cy="2041"/>
                    <a:chOff x="7288" y="8490"/>
                    <a:chExt cx="660" cy="2041"/>
                  </a:xfrm>
                </p:grpSpPr>
                <p:grpSp>
                  <p:nvGrpSpPr>
                    <p:cNvPr id="61" name="Group 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288" y="8490"/>
                      <a:ext cx="60" cy="2041"/>
                      <a:chOff x="7288" y="8505"/>
                      <a:chExt cx="60" cy="2041"/>
                    </a:xfrm>
                  </p:grpSpPr>
                  <p:sp>
                    <p:nvSpPr>
                      <p:cNvPr id="67" name="Oval 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88" y="8505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b="1"/>
                      </a:p>
                    </p:txBody>
                  </p:sp>
                  <p:sp>
                    <p:nvSpPr>
                      <p:cNvPr id="68" name="Oval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88" y="10485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b="1"/>
                      </a:p>
                    </p:txBody>
                  </p:sp>
                  <p:sp>
                    <p:nvSpPr>
                      <p:cNvPr id="69" name="Oval 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88" y="9165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b="1"/>
                      </a:p>
                    </p:txBody>
                  </p:sp>
                  <p:sp>
                    <p:nvSpPr>
                      <p:cNvPr id="70" name="Oval 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88" y="9825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b="1"/>
                      </a:p>
                    </p:txBody>
                  </p:sp>
                </p:grpSp>
                <p:grpSp>
                  <p:nvGrpSpPr>
                    <p:cNvPr id="62" name="Group 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888" y="8490"/>
                      <a:ext cx="60" cy="2041"/>
                      <a:chOff x="7888" y="8490"/>
                      <a:chExt cx="60" cy="2041"/>
                    </a:xfrm>
                  </p:grpSpPr>
                  <p:sp>
                    <p:nvSpPr>
                      <p:cNvPr id="63" name="Oval 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888" y="849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b="1"/>
                      </a:p>
                    </p:txBody>
                  </p:sp>
                  <p:sp>
                    <p:nvSpPr>
                      <p:cNvPr id="64" name="Oval 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888" y="1047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b="1"/>
                      </a:p>
                    </p:txBody>
                  </p:sp>
                  <p:sp>
                    <p:nvSpPr>
                      <p:cNvPr id="65" name="Oval 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888" y="915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b="1"/>
                      </a:p>
                    </p:txBody>
                  </p:sp>
                  <p:sp>
                    <p:nvSpPr>
                      <p:cNvPr id="66" name="Oval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888" y="981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b="1"/>
                      </a:p>
                    </p:txBody>
                  </p:sp>
                </p:grpSp>
              </p:grpSp>
              <p:grpSp>
                <p:nvGrpSpPr>
                  <p:cNvPr id="47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2144" y="9000"/>
                    <a:ext cx="3450" cy="3330"/>
                    <a:chOff x="2144" y="9000"/>
                    <a:chExt cx="3450" cy="3330"/>
                  </a:xfrm>
                </p:grpSpPr>
                <p:sp>
                  <p:nvSpPr>
                    <p:cNvPr id="48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38" y="9483"/>
                      <a:ext cx="676" cy="43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/>
                      <a:r>
                        <a:rPr lang="en-US" altLang="zh-CN" sz="1600" b="1" i="1">
                          <a:latin typeface="Times New Roman" pitchFamily="18" charset="0"/>
                        </a:rPr>
                        <a:t>A</a:t>
                      </a:r>
                      <a:r>
                        <a:rPr lang="en-US" altLang="zh-CN" sz="1600" b="1" i="1" baseline="-25000">
                          <a:latin typeface="Times New Roman" pitchFamily="18" charset="0"/>
                        </a:rPr>
                        <a:t>M</a:t>
                      </a:r>
                      <a:endParaRPr lang="en-US" altLang="zh-CN" sz="2800" b="1"/>
                    </a:p>
                  </p:txBody>
                </p:sp>
                <p:sp>
                  <p:nvSpPr>
                    <p:cNvPr id="49" name="Line 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24" y="9762"/>
                      <a:ext cx="930" cy="93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 b="1"/>
                    </a:p>
                  </p:txBody>
                </p:sp>
                <p:grpSp>
                  <p:nvGrpSpPr>
                    <p:cNvPr id="50" name="Group 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44" y="9000"/>
                      <a:ext cx="3450" cy="3330"/>
                      <a:chOff x="6026" y="2736"/>
                      <a:chExt cx="3450" cy="3330"/>
                    </a:xfrm>
                  </p:grpSpPr>
                  <p:sp>
                    <p:nvSpPr>
                      <p:cNvPr id="59" name="Line 40"/>
                      <p:cNvSpPr>
                        <a:spLocks noChangeShapeType="1"/>
                      </p:cNvSpPr>
                      <p:nvPr/>
                    </p:nvSpPr>
                    <p:spPr bwMode="auto">
                      <a:xfrm rot="10800000" flipV="1">
                        <a:off x="6026" y="4440"/>
                        <a:ext cx="345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b="1"/>
                      </a:p>
                    </p:txBody>
                  </p:sp>
                  <p:sp>
                    <p:nvSpPr>
                      <p:cNvPr id="60" name="Line 4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 flipV="1">
                        <a:off x="6035" y="4401"/>
                        <a:ext cx="333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b="1"/>
                      </a:p>
                    </p:txBody>
                  </p:sp>
                </p:grpSp>
                <p:sp>
                  <p:nvSpPr>
                    <p:cNvPr id="51" name="Oval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4" y="9369"/>
                      <a:ext cx="2818" cy="2700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b="1"/>
                    </a:p>
                  </p:txBody>
                </p:sp>
                <p:grpSp>
                  <p:nvGrpSpPr>
                    <p:cNvPr id="52" name="Group 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70" y="11010"/>
                      <a:ext cx="1156" cy="405"/>
                      <a:chOff x="3840" y="11640"/>
                      <a:chExt cx="1156" cy="405"/>
                    </a:xfrm>
                  </p:grpSpPr>
                  <p:grpSp>
                    <p:nvGrpSpPr>
                      <p:cNvPr id="53" name="Group 4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40" y="11760"/>
                        <a:ext cx="1156" cy="255"/>
                        <a:chOff x="3840" y="11760"/>
                        <a:chExt cx="1156" cy="255"/>
                      </a:xfrm>
                    </p:grpSpPr>
                    <p:sp>
                      <p:nvSpPr>
                        <p:cNvPr id="55" name="Line 4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080" y="11760"/>
                          <a:ext cx="0" cy="25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 b="1"/>
                        </a:p>
                      </p:txBody>
                    </p:sp>
                    <p:sp>
                      <p:nvSpPr>
                        <p:cNvPr id="56" name="Line 4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40" y="11760"/>
                          <a:ext cx="0" cy="25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 b="1"/>
                        </a:p>
                      </p:txBody>
                    </p:sp>
                    <p:sp>
                      <p:nvSpPr>
                        <p:cNvPr id="57" name="Line 4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840" y="11850"/>
                          <a:ext cx="24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</p:spPr>
                      <p:txBody>
                        <a:bodyPr/>
                        <a:lstStyle/>
                        <a:p>
                          <a:endParaRPr lang="zh-CN" altLang="en-US" b="1"/>
                        </a:p>
                      </p:txBody>
                    </p:sp>
                    <p:sp>
                      <p:nvSpPr>
                        <p:cNvPr id="58" name="Line 4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56" y="11850"/>
                          <a:ext cx="24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 type="triangle" w="med" len="med"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 b="1"/>
                        </a:p>
                      </p:txBody>
                    </p:sp>
                  </p:grpSp>
                  <p:sp>
                    <p:nvSpPr>
                      <p:cNvPr id="54" name="Text Box 4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86" y="11640"/>
                        <a:ext cx="480" cy="4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just"/>
                        <a:r>
                          <a:rPr lang="en-US" altLang="zh-CN" sz="1600" b="1" i="1">
                            <a:latin typeface="Times New Roman" pitchFamily="18" charset="0"/>
                          </a:rPr>
                          <a:t> d</a:t>
                        </a:r>
                        <a:r>
                          <a:rPr lang="en-US" altLang="zh-CN" sz="1600" b="1" baseline="-25000">
                            <a:latin typeface="Times New Roman" pitchFamily="18" charset="0"/>
                          </a:rPr>
                          <a:t>2</a:t>
                        </a:r>
                        <a:endParaRPr lang="en-US" altLang="zh-CN" sz="2800" b="1"/>
                      </a:p>
                    </p:txBody>
                  </p:sp>
                </p:grpSp>
              </p:grpSp>
            </p:grpSp>
          </p:grpSp>
          <p:sp>
            <p:nvSpPr>
              <p:cNvPr id="43" name="Text Box 50"/>
              <p:cNvSpPr txBox="1">
                <a:spLocks noChangeArrowheads="1"/>
              </p:cNvSpPr>
              <p:nvPr/>
            </p:nvSpPr>
            <p:spPr bwMode="auto">
              <a:xfrm>
                <a:off x="2564" y="12510"/>
                <a:ext cx="2656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600" b="1" dirty="0">
                    <a:solidFill>
                      <a:srgbClr val="0000FF"/>
                    </a:solidFill>
                    <a:latin typeface="Times New Roman" pitchFamily="18" charset="0"/>
                  </a:rPr>
                  <a:t>(a) 16QAM</a:t>
                </a:r>
                <a:endParaRPr lang="en-US" altLang="zh-CN" sz="2800" b="1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8" name="Group 51"/>
            <p:cNvGrpSpPr>
              <a:grpSpLocks/>
            </p:cNvGrpSpPr>
            <p:nvPr/>
          </p:nvGrpSpPr>
          <p:grpSpPr bwMode="auto">
            <a:xfrm>
              <a:off x="6020" y="8919"/>
              <a:ext cx="3568" cy="4026"/>
              <a:chOff x="6020" y="8919"/>
              <a:chExt cx="3568" cy="4026"/>
            </a:xfrm>
          </p:grpSpPr>
          <p:grpSp>
            <p:nvGrpSpPr>
              <p:cNvPr id="9" name="Group 52"/>
              <p:cNvGrpSpPr>
                <a:grpSpLocks/>
              </p:cNvGrpSpPr>
              <p:nvPr/>
            </p:nvGrpSpPr>
            <p:grpSpPr bwMode="auto">
              <a:xfrm>
                <a:off x="6020" y="8919"/>
                <a:ext cx="3568" cy="3510"/>
                <a:chOff x="6154" y="9564"/>
                <a:chExt cx="3568" cy="3510"/>
              </a:xfrm>
            </p:grpSpPr>
            <p:grpSp>
              <p:nvGrpSpPr>
                <p:cNvPr id="11" name="Group 53"/>
                <p:cNvGrpSpPr>
                  <a:grpSpLocks/>
                </p:cNvGrpSpPr>
                <p:nvPr/>
              </p:nvGrpSpPr>
              <p:grpSpPr bwMode="auto">
                <a:xfrm>
                  <a:off x="6154" y="9564"/>
                  <a:ext cx="3568" cy="3510"/>
                  <a:chOff x="3242" y="6120"/>
                  <a:chExt cx="3568" cy="3510"/>
                </a:xfrm>
              </p:grpSpPr>
              <p:sp>
                <p:nvSpPr>
                  <p:cNvPr id="19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12" y="6879"/>
                    <a:ext cx="676" cy="43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1600" b="1" i="1">
                        <a:latin typeface="Times New Roman" pitchFamily="18" charset="0"/>
                      </a:rPr>
                      <a:t>A</a:t>
                    </a:r>
                    <a:r>
                      <a:rPr lang="en-US" altLang="zh-CN" sz="1600" b="1" i="1" baseline="-25000">
                        <a:latin typeface="Times New Roman" pitchFamily="18" charset="0"/>
                      </a:rPr>
                      <a:t>M</a:t>
                    </a:r>
                    <a:endParaRPr lang="en-US" altLang="zh-CN" sz="2800" b="1"/>
                  </a:p>
                </p:txBody>
              </p:sp>
              <p:sp>
                <p:nvSpPr>
                  <p:cNvPr id="20" name="Line 55"/>
                  <p:cNvSpPr>
                    <a:spLocks noChangeShapeType="1"/>
                  </p:cNvSpPr>
                  <p:nvPr/>
                </p:nvSpPr>
                <p:spPr bwMode="auto">
                  <a:xfrm rot="1199618" flipV="1">
                    <a:off x="5154" y="6951"/>
                    <a:ext cx="788" cy="110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grpSp>
                <p:nvGrpSpPr>
                  <p:cNvPr id="21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3242" y="6120"/>
                    <a:ext cx="3568" cy="3510"/>
                    <a:chOff x="3242" y="6120"/>
                    <a:chExt cx="3568" cy="3510"/>
                  </a:xfrm>
                </p:grpSpPr>
                <p:sp>
                  <p:nvSpPr>
                    <p:cNvPr id="22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42" y="7890"/>
                      <a:ext cx="35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 b="1"/>
                    </a:p>
                  </p:txBody>
                </p:sp>
                <p:grpSp>
                  <p:nvGrpSpPr>
                    <p:cNvPr id="23" name="Group 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96" y="6120"/>
                      <a:ext cx="2796" cy="3510"/>
                      <a:chOff x="3596" y="6120"/>
                      <a:chExt cx="2796" cy="3510"/>
                    </a:xfrm>
                  </p:grpSpPr>
                  <p:sp>
                    <p:nvSpPr>
                      <p:cNvPr id="24" name="Oval 59"/>
                      <p:cNvSpPr>
                        <a:spLocks noChangeArrowheads="1"/>
                      </p:cNvSpPr>
                      <p:nvPr/>
                    </p:nvSpPr>
                    <p:spPr bwMode="auto">
                      <a:xfrm rot="635279">
                        <a:off x="6332" y="7622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b="1"/>
                      </a:p>
                    </p:txBody>
                  </p:sp>
                  <p:sp>
                    <p:nvSpPr>
                      <p:cNvPr id="25" name="Oval 60"/>
                      <p:cNvSpPr>
                        <a:spLocks noChangeArrowheads="1"/>
                      </p:cNvSpPr>
                      <p:nvPr/>
                    </p:nvSpPr>
                    <p:spPr bwMode="auto">
                      <a:xfrm rot="635279">
                        <a:off x="3614" y="7632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b="1"/>
                      </a:p>
                    </p:txBody>
                  </p:sp>
                  <p:sp>
                    <p:nvSpPr>
                      <p:cNvPr id="26" name="Oval 61"/>
                      <p:cNvSpPr>
                        <a:spLocks noChangeArrowheads="1"/>
                      </p:cNvSpPr>
                      <p:nvPr/>
                    </p:nvSpPr>
                    <p:spPr bwMode="auto">
                      <a:xfrm rot="635279">
                        <a:off x="6331" y="8125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b="1"/>
                      </a:p>
                    </p:txBody>
                  </p:sp>
                  <p:sp>
                    <p:nvSpPr>
                      <p:cNvPr id="27" name="Oval 62"/>
                      <p:cNvSpPr>
                        <a:spLocks noChangeArrowheads="1"/>
                      </p:cNvSpPr>
                      <p:nvPr/>
                    </p:nvSpPr>
                    <p:spPr bwMode="auto">
                      <a:xfrm rot="635279">
                        <a:off x="3625" y="8138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b="1"/>
                      </a:p>
                    </p:txBody>
                  </p:sp>
                  <p:sp>
                    <p:nvSpPr>
                      <p:cNvPr id="28" name="Oval 63"/>
                      <p:cNvSpPr>
                        <a:spLocks noChangeArrowheads="1"/>
                      </p:cNvSpPr>
                      <p:nvPr/>
                    </p:nvSpPr>
                    <p:spPr bwMode="auto">
                      <a:xfrm rot="635279">
                        <a:off x="4730" y="6556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b="1"/>
                      </a:p>
                    </p:txBody>
                  </p:sp>
                  <p:sp>
                    <p:nvSpPr>
                      <p:cNvPr id="29" name="Oval 64"/>
                      <p:cNvSpPr>
                        <a:spLocks noChangeArrowheads="1"/>
                      </p:cNvSpPr>
                      <p:nvPr/>
                    </p:nvSpPr>
                    <p:spPr bwMode="auto">
                      <a:xfrm rot="635279">
                        <a:off x="4733" y="9166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b="1"/>
                      </a:p>
                    </p:txBody>
                  </p:sp>
                  <p:sp>
                    <p:nvSpPr>
                      <p:cNvPr id="30" name="Oval 65"/>
                      <p:cNvSpPr>
                        <a:spLocks noChangeArrowheads="1"/>
                      </p:cNvSpPr>
                      <p:nvPr/>
                    </p:nvSpPr>
                    <p:spPr bwMode="auto">
                      <a:xfrm rot="635279">
                        <a:off x="4222" y="675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b="1"/>
                      </a:p>
                    </p:txBody>
                  </p:sp>
                  <p:sp>
                    <p:nvSpPr>
                      <p:cNvPr id="31" name="Oval 66"/>
                      <p:cNvSpPr>
                        <a:spLocks noChangeArrowheads="1"/>
                      </p:cNvSpPr>
                      <p:nvPr/>
                    </p:nvSpPr>
                    <p:spPr bwMode="auto">
                      <a:xfrm rot="635279">
                        <a:off x="3872" y="8624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b="1"/>
                      </a:p>
                    </p:txBody>
                  </p:sp>
                  <p:sp>
                    <p:nvSpPr>
                      <p:cNvPr id="32" name="Oval 67"/>
                      <p:cNvSpPr>
                        <a:spLocks noChangeArrowheads="1"/>
                      </p:cNvSpPr>
                      <p:nvPr/>
                    </p:nvSpPr>
                    <p:spPr bwMode="auto">
                      <a:xfrm rot="635279">
                        <a:off x="5216" y="657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b="1"/>
                      </a:p>
                    </p:txBody>
                  </p:sp>
                  <p:sp>
                    <p:nvSpPr>
                      <p:cNvPr id="33" name="Oval 68"/>
                      <p:cNvSpPr>
                        <a:spLocks noChangeArrowheads="1"/>
                      </p:cNvSpPr>
                      <p:nvPr/>
                    </p:nvSpPr>
                    <p:spPr bwMode="auto">
                      <a:xfrm rot="635279">
                        <a:off x="5251" y="917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b="1"/>
                      </a:p>
                    </p:txBody>
                  </p:sp>
                  <p:sp>
                    <p:nvSpPr>
                      <p:cNvPr id="34" name="Oval 69"/>
                      <p:cNvSpPr>
                        <a:spLocks noChangeArrowheads="1"/>
                      </p:cNvSpPr>
                      <p:nvPr/>
                    </p:nvSpPr>
                    <p:spPr bwMode="auto">
                      <a:xfrm rot="635279">
                        <a:off x="5744" y="8974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b="1"/>
                      </a:p>
                    </p:txBody>
                  </p:sp>
                  <p:sp>
                    <p:nvSpPr>
                      <p:cNvPr id="35" name="Oval 70"/>
                      <p:cNvSpPr>
                        <a:spLocks noChangeArrowheads="1"/>
                      </p:cNvSpPr>
                      <p:nvPr/>
                    </p:nvSpPr>
                    <p:spPr bwMode="auto">
                      <a:xfrm rot="635279">
                        <a:off x="5716" y="678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b="1"/>
                      </a:p>
                    </p:txBody>
                  </p:sp>
                  <p:sp>
                    <p:nvSpPr>
                      <p:cNvPr id="36" name="Oval 71"/>
                      <p:cNvSpPr>
                        <a:spLocks noChangeArrowheads="1"/>
                      </p:cNvSpPr>
                      <p:nvPr/>
                    </p:nvSpPr>
                    <p:spPr bwMode="auto">
                      <a:xfrm rot="635279">
                        <a:off x="6093" y="7104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b="1"/>
                      </a:p>
                    </p:txBody>
                  </p:sp>
                  <p:sp>
                    <p:nvSpPr>
                      <p:cNvPr id="37" name="Oval 72"/>
                      <p:cNvSpPr>
                        <a:spLocks noChangeArrowheads="1"/>
                      </p:cNvSpPr>
                      <p:nvPr/>
                    </p:nvSpPr>
                    <p:spPr bwMode="auto">
                      <a:xfrm rot="635279">
                        <a:off x="3820" y="7106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b="1"/>
                      </a:p>
                    </p:txBody>
                  </p:sp>
                  <p:sp>
                    <p:nvSpPr>
                      <p:cNvPr id="38" name="Oval 73"/>
                      <p:cNvSpPr>
                        <a:spLocks noChangeArrowheads="1"/>
                      </p:cNvSpPr>
                      <p:nvPr/>
                    </p:nvSpPr>
                    <p:spPr bwMode="auto">
                      <a:xfrm rot="635279">
                        <a:off x="6099" y="863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b="1"/>
                      </a:p>
                    </p:txBody>
                  </p:sp>
                  <p:sp>
                    <p:nvSpPr>
                      <p:cNvPr id="39" name="Oval 74"/>
                      <p:cNvSpPr>
                        <a:spLocks noChangeArrowheads="1"/>
                      </p:cNvSpPr>
                      <p:nvPr/>
                    </p:nvSpPr>
                    <p:spPr bwMode="auto">
                      <a:xfrm rot="635279">
                        <a:off x="4248" y="8987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b="1"/>
                      </a:p>
                    </p:txBody>
                  </p:sp>
                  <p:sp>
                    <p:nvSpPr>
                      <p:cNvPr id="40" name="Oval 75"/>
                      <p:cNvSpPr>
                        <a:spLocks noChangeArrowheads="1"/>
                      </p:cNvSpPr>
                      <p:nvPr/>
                    </p:nvSpPr>
                    <p:spPr bwMode="auto">
                      <a:xfrm rot="635279">
                        <a:off x="3596" y="6584"/>
                        <a:ext cx="2760" cy="2625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b="1"/>
                      </a:p>
                    </p:txBody>
                  </p:sp>
                  <p:sp>
                    <p:nvSpPr>
                      <p:cNvPr id="41" name="Line 7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978" y="6120"/>
                        <a:ext cx="2" cy="351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b="1"/>
                      </a:p>
                    </p:txBody>
                  </p:sp>
                </p:grpSp>
              </p:grpSp>
            </p:grpSp>
            <p:grpSp>
              <p:nvGrpSpPr>
                <p:cNvPr id="12" name="Group 77"/>
                <p:cNvGrpSpPr>
                  <a:grpSpLocks/>
                </p:cNvGrpSpPr>
                <p:nvPr/>
              </p:nvGrpSpPr>
              <p:grpSpPr bwMode="auto">
                <a:xfrm>
                  <a:off x="8506" y="9870"/>
                  <a:ext cx="960" cy="869"/>
                  <a:chOff x="8506" y="9870"/>
                  <a:chExt cx="960" cy="869"/>
                </a:xfrm>
              </p:grpSpPr>
              <p:sp>
                <p:nvSpPr>
                  <p:cNvPr id="13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46" y="10065"/>
                    <a:ext cx="480" cy="4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600" b="1" i="1">
                        <a:latin typeface="Times New Roman" pitchFamily="18" charset="0"/>
                      </a:rPr>
                      <a:t> d</a:t>
                    </a:r>
                    <a:r>
                      <a:rPr lang="en-US" altLang="zh-CN" sz="1600" b="1" baseline="-25000">
                        <a:latin typeface="Times New Roman" pitchFamily="18" charset="0"/>
                      </a:rPr>
                      <a:t>1</a:t>
                    </a:r>
                    <a:endParaRPr lang="en-US" altLang="zh-CN" sz="2800" b="1"/>
                  </a:p>
                </p:txBody>
              </p:sp>
              <p:grpSp>
                <p:nvGrpSpPr>
                  <p:cNvPr id="14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8506" y="9870"/>
                    <a:ext cx="960" cy="869"/>
                    <a:chOff x="8506" y="9870"/>
                    <a:chExt cx="960" cy="869"/>
                  </a:xfrm>
                </p:grpSpPr>
                <p:sp>
                  <p:nvSpPr>
                    <p:cNvPr id="15" name="Line 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714" y="10035"/>
                      <a:ext cx="164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16" name="Line 8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118" y="10365"/>
                      <a:ext cx="164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17" name="Line 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506" y="9870"/>
                      <a:ext cx="284" cy="26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18" name="Line 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82" y="10470"/>
                      <a:ext cx="284" cy="26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b="1"/>
                    </a:p>
                  </p:txBody>
                </p:sp>
              </p:grpSp>
            </p:grpSp>
          </p:grpSp>
          <p:sp>
            <p:nvSpPr>
              <p:cNvPr id="10" name="Text Box 84"/>
              <p:cNvSpPr txBox="1">
                <a:spLocks noChangeArrowheads="1"/>
              </p:cNvSpPr>
              <p:nvPr/>
            </p:nvSpPr>
            <p:spPr bwMode="auto">
              <a:xfrm>
                <a:off x="6478" y="12495"/>
                <a:ext cx="2656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600" b="1">
                    <a:solidFill>
                      <a:srgbClr val="0000FF"/>
                    </a:solidFill>
                    <a:latin typeface="Times New Roman" pitchFamily="18" charset="0"/>
                  </a:rPr>
                  <a:t>(b) 16PSK</a:t>
                </a:r>
                <a:endParaRPr lang="en-US" altLang="zh-CN" sz="2800" b="1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83" name="矩形 82"/>
          <p:cNvSpPr/>
          <p:nvPr/>
        </p:nvSpPr>
        <p:spPr>
          <a:xfrm>
            <a:off x="5958384" y="1975876"/>
            <a:ext cx="3006104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7030A0"/>
                </a:solidFill>
                <a:latin typeface="+mj-ea"/>
                <a:ea typeface="+mj-ea"/>
              </a:rPr>
              <a:t>16PSK</a:t>
            </a:r>
            <a:r>
              <a:rPr lang="zh-CN" altLang="en-US" sz="2400" b="1" dirty="0">
                <a:latin typeface="+mj-ea"/>
                <a:ea typeface="+mj-ea"/>
              </a:rPr>
              <a:t>信号的相邻矢量端点的欧氏</a:t>
            </a:r>
            <a:r>
              <a:rPr lang="zh-CN" altLang="en-US" sz="2400" b="1" dirty="0" smtClean="0">
                <a:latin typeface="+mj-ea"/>
                <a:ea typeface="+mj-ea"/>
              </a:rPr>
              <a:t>距离：</a:t>
            </a:r>
            <a:endParaRPr lang="zh-CN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84" name="对象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116048"/>
              </p:ext>
            </p:extLst>
          </p:nvPr>
        </p:nvGraphicFramePr>
        <p:xfrm>
          <a:off x="6084168" y="3356992"/>
          <a:ext cx="2871787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8" name="Equation" r:id="rId3" imgW="1473200" imgH="431800" progId="Equation.DSMT4">
                  <p:embed/>
                </p:oleObj>
              </mc:Choice>
              <mc:Fallback>
                <p:oleObj name="Equation" r:id="rId3" imgW="1473200" imgH="43180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3356992"/>
                        <a:ext cx="2871787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矩形 84"/>
          <p:cNvSpPr/>
          <p:nvPr/>
        </p:nvSpPr>
        <p:spPr>
          <a:xfrm>
            <a:off x="467544" y="5301208"/>
            <a:ext cx="460217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+mj-ea"/>
                <a:ea typeface="+mj-ea"/>
              </a:rPr>
              <a:t>16QAM</a:t>
            </a:r>
            <a:r>
              <a:rPr lang="zh-CN" altLang="en-US" sz="2400" b="1" dirty="0" smtClean="0">
                <a:solidFill>
                  <a:schemeClr val="dk1"/>
                </a:solidFill>
                <a:latin typeface="+mj-ea"/>
                <a:ea typeface="+mj-ea"/>
              </a:rPr>
              <a:t>信号相邻</a:t>
            </a:r>
            <a:r>
              <a:rPr lang="zh-CN" altLang="en-US" sz="2400" b="1" dirty="0">
                <a:solidFill>
                  <a:schemeClr val="dk1"/>
                </a:solidFill>
                <a:latin typeface="+mj-ea"/>
                <a:ea typeface="+mj-ea"/>
              </a:rPr>
              <a:t>点欧氏</a:t>
            </a:r>
            <a:r>
              <a:rPr lang="zh-CN" altLang="en-US" sz="2400" b="1" dirty="0" smtClean="0">
                <a:solidFill>
                  <a:schemeClr val="dk1"/>
                </a:solidFill>
                <a:latin typeface="+mj-ea"/>
                <a:ea typeface="+mj-ea"/>
              </a:rPr>
              <a:t>距离</a:t>
            </a:r>
            <a:endParaRPr lang="zh-CN" altLang="en-US" sz="2400" b="1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aphicFrame>
        <p:nvGraphicFramePr>
          <p:cNvPr id="86" name="对象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117564"/>
              </p:ext>
            </p:extLst>
          </p:nvPr>
        </p:nvGraphicFramePr>
        <p:xfrm>
          <a:off x="1043608" y="5843226"/>
          <a:ext cx="265588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9" name="公式" r:id="rId5" imgW="1473200" imgH="431800" progId="Equation.3">
                  <p:embed/>
                </p:oleObj>
              </mc:Choice>
              <mc:Fallback>
                <p:oleObj name="公式" r:id="rId5" imgW="1473200" imgH="43180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843226"/>
                        <a:ext cx="2655888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矩形 86"/>
          <p:cNvSpPr/>
          <p:nvPr/>
        </p:nvSpPr>
        <p:spPr>
          <a:xfrm>
            <a:off x="5715071" y="4487242"/>
            <a:ext cx="3003976" cy="175432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</a:rPr>
              <a:t>d2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</a:rPr>
              <a:t>d1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的比值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ea typeface="+mj-ea"/>
              </a:rPr>
              <a:t>就代表这两种体制的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噪声容限之比。</a:t>
            </a:r>
          </a:p>
        </p:txBody>
      </p:sp>
    </p:spTree>
    <p:extLst>
      <p:ext uri="{BB962C8B-B14F-4D97-AF65-F5344CB8AC3E}">
        <p14:creationId xmlns:p14="http://schemas.microsoft.com/office/powerpoint/2010/main" val="415956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5" grpId="0"/>
      <p:bldP spid="8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分析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按上两式计算，</a:t>
            </a:r>
            <a:r>
              <a:rPr lang="en-US" altLang="zh-CN" i="1" dirty="0" smtClean="0"/>
              <a:t> d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超过</a:t>
            </a:r>
            <a:r>
              <a:rPr lang="en-US" altLang="zh-CN" i="1" dirty="0" smtClean="0"/>
              <a:t>d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约</a:t>
            </a:r>
            <a:r>
              <a:rPr lang="en-US" altLang="zh-CN" dirty="0" smtClean="0"/>
              <a:t>1.57 dB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但是，这时是在</a:t>
            </a:r>
            <a:r>
              <a:rPr lang="zh-CN" altLang="en-US" dirty="0" smtClean="0">
                <a:solidFill>
                  <a:srgbClr val="0000FF"/>
                </a:solidFill>
              </a:rPr>
              <a:t>最大功率（振幅）相等</a:t>
            </a:r>
            <a:r>
              <a:rPr lang="zh-CN" altLang="en-US" dirty="0" smtClean="0"/>
              <a:t>的条件下比较的，没有考虑这两种体制的</a:t>
            </a:r>
            <a:r>
              <a:rPr lang="zh-CN" altLang="en-US" dirty="0" smtClean="0">
                <a:solidFill>
                  <a:srgbClr val="0000FF"/>
                </a:solidFill>
              </a:rPr>
              <a:t>平均功率</a:t>
            </a:r>
            <a:r>
              <a:rPr lang="zh-CN" altLang="en-US" dirty="0" smtClean="0"/>
              <a:t>差别。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7030A0"/>
                </a:solidFill>
              </a:rPr>
              <a:t>16PSK</a:t>
            </a:r>
            <a:r>
              <a:rPr lang="zh-CN" altLang="en-US" dirty="0" smtClean="0">
                <a:solidFill>
                  <a:srgbClr val="7030A0"/>
                </a:solidFill>
              </a:rPr>
              <a:t>信号</a:t>
            </a:r>
            <a:r>
              <a:rPr lang="zh-CN" altLang="en-US" dirty="0" smtClean="0"/>
              <a:t>：平均功率（振幅）就等于其最大功率（振幅）。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16QAM</a:t>
            </a:r>
            <a:r>
              <a:rPr lang="zh-CN" altLang="en-US" dirty="0" smtClean="0">
                <a:solidFill>
                  <a:srgbClr val="C00000"/>
                </a:solidFill>
              </a:rPr>
              <a:t>信号：</a:t>
            </a:r>
            <a:r>
              <a:rPr lang="zh-CN" altLang="en-US" dirty="0" smtClean="0"/>
              <a:t>等概率出现条件下，可计算出其最大功率和平均功率之比等于</a:t>
            </a:r>
            <a:r>
              <a:rPr lang="en-US" altLang="zh-CN" dirty="0" smtClean="0">
                <a:solidFill>
                  <a:srgbClr val="0000FF"/>
                </a:solidFill>
              </a:rPr>
              <a:t>1.8</a:t>
            </a:r>
            <a:r>
              <a:rPr lang="zh-CN" altLang="en-US" dirty="0" smtClean="0">
                <a:solidFill>
                  <a:srgbClr val="0000FF"/>
                </a:solidFill>
              </a:rPr>
              <a:t>倍</a:t>
            </a:r>
            <a:r>
              <a:rPr lang="zh-CN" altLang="en-US" dirty="0" smtClean="0"/>
              <a:t>，即</a:t>
            </a:r>
            <a:r>
              <a:rPr lang="en-US" altLang="zh-CN" dirty="0" smtClean="0">
                <a:solidFill>
                  <a:srgbClr val="0000FF"/>
                </a:solidFill>
              </a:rPr>
              <a:t>2.55 dB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因此，在</a:t>
            </a:r>
            <a:r>
              <a:rPr lang="zh-CN" altLang="en-US" dirty="0" smtClean="0">
                <a:solidFill>
                  <a:srgbClr val="0000FF"/>
                </a:solidFill>
              </a:rPr>
              <a:t>平均功率相等条件</a:t>
            </a:r>
            <a:r>
              <a:rPr lang="zh-CN" altLang="en-US" dirty="0" smtClean="0"/>
              <a:t>下，</a:t>
            </a:r>
            <a:r>
              <a:rPr lang="en-US" altLang="zh-CN" dirty="0" smtClean="0">
                <a:solidFill>
                  <a:srgbClr val="C00000"/>
                </a:solidFill>
              </a:rPr>
              <a:t>16QAM</a:t>
            </a:r>
            <a:r>
              <a:rPr lang="zh-CN" altLang="en-US" dirty="0" smtClean="0"/>
              <a:t>比</a:t>
            </a:r>
            <a:r>
              <a:rPr lang="en-US" altLang="zh-CN" dirty="0" smtClean="0">
                <a:solidFill>
                  <a:srgbClr val="7030A0"/>
                </a:solidFill>
              </a:rPr>
              <a:t>16PSK</a:t>
            </a:r>
            <a:r>
              <a:rPr lang="zh-CN" altLang="en-US" dirty="0" smtClean="0"/>
              <a:t>信号的噪声容限大</a:t>
            </a:r>
            <a:r>
              <a:rPr lang="en-US" altLang="zh-CN" dirty="0" smtClean="0">
                <a:solidFill>
                  <a:srgbClr val="FF0000"/>
                </a:solidFill>
              </a:rPr>
              <a:t>4.12 dB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9941-15C3-4AE3-B0B6-7A5A728DB9E3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16QAM</a:t>
            </a:r>
            <a:r>
              <a:rPr lang="zh-CN" altLang="en-US" dirty="0"/>
              <a:t>方案的改进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QAM</a:t>
            </a:r>
            <a:r>
              <a:rPr lang="zh-CN" altLang="en-US" dirty="0" smtClean="0"/>
              <a:t>的星座形状</a:t>
            </a:r>
            <a:r>
              <a:rPr lang="zh-CN" altLang="en-US" dirty="0" smtClean="0">
                <a:solidFill>
                  <a:srgbClr val="0000FF"/>
                </a:solidFill>
              </a:rPr>
              <a:t>并不是正方形最好</a:t>
            </a:r>
            <a:r>
              <a:rPr lang="zh-CN" altLang="en-US" dirty="0" smtClean="0"/>
              <a:t>，实际上以边界越</a:t>
            </a:r>
            <a:r>
              <a:rPr lang="zh-CN" altLang="en-US" dirty="0" smtClean="0">
                <a:solidFill>
                  <a:srgbClr val="0000FF"/>
                </a:solidFill>
              </a:rPr>
              <a:t>接近圆形越好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下图给出了一种改进的</a:t>
            </a:r>
            <a:r>
              <a:rPr lang="en-US" altLang="zh-CN" dirty="0" smtClean="0"/>
              <a:t>16QAM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70B0-EEAA-4CBE-815A-03A357DAB76F}" type="slidenum">
              <a:rPr lang="en-US" altLang="zh-CN" smtClean="0"/>
              <a:pPr/>
              <a:t>14</a:t>
            </a:fld>
            <a:endParaRPr lang="en-US" altLang="zh-CN"/>
          </a:p>
        </p:txBody>
      </p:sp>
      <p:pic>
        <p:nvPicPr>
          <p:cNvPr id="32773" name="Picture 5" descr="星座图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80951"/>
            <a:ext cx="2881313" cy="279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323528" y="5531227"/>
            <a:ext cx="30963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其中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星座各点的振幅分别等于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  <a:sym typeface="Symbol" pitchFamily="18" charset="2"/>
              </a:rPr>
              <a:t></a:t>
            </a:r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  <a:sym typeface="Symbol" pitchFamily="18" charset="2"/>
              </a:rPr>
              <a:t></a:t>
            </a:r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  <a:sym typeface="Symbol" pitchFamily="18" charset="2"/>
              </a:rPr>
              <a:t></a:t>
            </a:r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</a:rPr>
              <a:t>5</a:t>
            </a: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。</a:t>
            </a:r>
            <a:endParaRPr lang="zh-CN" altLang="en-US" sz="2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4067944" y="2780928"/>
            <a:ext cx="2952328" cy="2520280"/>
            <a:chOff x="2128" y="1659"/>
            <a:chExt cx="3450" cy="3330"/>
          </a:xfrm>
        </p:grpSpPr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4392" y="2592"/>
              <a:ext cx="676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b="1">
                  <a:latin typeface="Times New Roman" pitchFamily="18" charset="0"/>
                </a:rPr>
                <a:t>A</a:t>
              </a:r>
              <a:r>
                <a:rPr lang="en-US" altLang="zh-CN" b="1" baseline="-25000">
                  <a:latin typeface="Times New Roman" pitchFamily="18" charset="0"/>
                </a:rPr>
                <a:t>M</a:t>
              </a:r>
              <a:endParaRPr lang="en-US" altLang="zh-CN" sz="3200" b="1"/>
            </a:p>
          </p:txBody>
        </p:sp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2128" y="1659"/>
              <a:ext cx="3450" cy="3330"/>
              <a:chOff x="2128" y="1659"/>
              <a:chExt cx="3450" cy="3330"/>
            </a:xfrm>
          </p:grpSpPr>
          <p:grpSp>
            <p:nvGrpSpPr>
              <p:cNvPr id="10" name="Group 17"/>
              <p:cNvGrpSpPr>
                <a:grpSpLocks/>
              </p:cNvGrpSpPr>
              <p:nvPr/>
            </p:nvGrpSpPr>
            <p:grpSpPr bwMode="auto">
              <a:xfrm>
                <a:off x="2821" y="2351"/>
                <a:ext cx="1966" cy="2041"/>
                <a:chOff x="6643" y="8505"/>
                <a:chExt cx="1966" cy="2041"/>
              </a:xfrm>
            </p:grpSpPr>
            <p:grpSp>
              <p:nvGrpSpPr>
                <p:cNvPr id="28" name="Group 18"/>
                <p:cNvGrpSpPr>
                  <a:grpSpLocks/>
                </p:cNvGrpSpPr>
                <p:nvPr/>
              </p:nvGrpSpPr>
              <p:grpSpPr bwMode="auto">
                <a:xfrm>
                  <a:off x="6643" y="8505"/>
                  <a:ext cx="1966" cy="61"/>
                  <a:chOff x="2712" y="8325"/>
                  <a:chExt cx="1966" cy="61"/>
                </a:xfrm>
              </p:grpSpPr>
              <p:sp>
                <p:nvSpPr>
                  <p:cNvPr id="38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4618" y="832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9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2712" y="832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29" name="Group 21"/>
                <p:cNvGrpSpPr>
                  <a:grpSpLocks/>
                </p:cNvGrpSpPr>
                <p:nvPr/>
              </p:nvGrpSpPr>
              <p:grpSpPr bwMode="auto">
                <a:xfrm>
                  <a:off x="6643" y="10485"/>
                  <a:ext cx="1966" cy="61"/>
                  <a:chOff x="2712" y="8325"/>
                  <a:chExt cx="1966" cy="61"/>
                </a:xfrm>
              </p:grpSpPr>
              <p:sp>
                <p:nvSpPr>
                  <p:cNvPr id="36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4618" y="832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7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2712" y="832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30" name="Group 24"/>
                <p:cNvGrpSpPr>
                  <a:grpSpLocks/>
                </p:cNvGrpSpPr>
                <p:nvPr/>
              </p:nvGrpSpPr>
              <p:grpSpPr bwMode="auto">
                <a:xfrm>
                  <a:off x="6643" y="9165"/>
                  <a:ext cx="1966" cy="61"/>
                  <a:chOff x="2712" y="8325"/>
                  <a:chExt cx="1966" cy="61"/>
                </a:xfrm>
              </p:grpSpPr>
              <p:sp>
                <p:nvSpPr>
                  <p:cNvPr id="34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618" y="832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5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2712" y="832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31" name="Group 27"/>
                <p:cNvGrpSpPr>
                  <a:grpSpLocks/>
                </p:cNvGrpSpPr>
                <p:nvPr/>
              </p:nvGrpSpPr>
              <p:grpSpPr bwMode="auto">
                <a:xfrm>
                  <a:off x="6643" y="9825"/>
                  <a:ext cx="1966" cy="61"/>
                  <a:chOff x="2712" y="8325"/>
                  <a:chExt cx="1966" cy="61"/>
                </a:xfrm>
              </p:grpSpPr>
              <p:sp>
                <p:nvSpPr>
                  <p:cNvPr id="32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618" y="832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3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2712" y="832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</p:grpSp>
          <p:grpSp>
            <p:nvGrpSpPr>
              <p:cNvPr id="11" name="Group 30"/>
              <p:cNvGrpSpPr>
                <a:grpSpLocks/>
              </p:cNvGrpSpPr>
              <p:nvPr/>
            </p:nvGrpSpPr>
            <p:grpSpPr bwMode="auto">
              <a:xfrm>
                <a:off x="3466" y="2350"/>
                <a:ext cx="660" cy="2041"/>
                <a:chOff x="7288" y="8490"/>
                <a:chExt cx="660" cy="2041"/>
              </a:xfrm>
            </p:grpSpPr>
            <p:grpSp>
              <p:nvGrpSpPr>
                <p:cNvPr id="18" name="Group 31"/>
                <p:cNvGrpSpPr>
                  <a:grpSpLocks/>
                </p:cNvGrpSpPr>
                <p:nvPr/>
              </p:nvGrpSpPr>
              <p:grpSpPr bwMode="auto">
                <a:xfrm>
                  <a:off x="7288" y="8490"/>
                  <a:ext cx="60" cy="2041"/>
                  <a:chOff x="7288" y="8505"/>
                  <a:chExt cx="60" cy="2041"/>
                </a:xfrm>
              </p:grpSpPr>
              <p:sp>
                <p:nvSpPr>
                  <p:cNvPr id="24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7288" y="850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25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7288" y="1048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26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7288" y="916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27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7288" y="982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19" name="Group 36"/>
                <p:cNvGrpSpPr>
                  <a:grpSpLocks/>
                </p:cNvGrpSpPr>
                <p:nvPr/>
              </p:nvGrpSpPr>
              <p:grpSpPr bwMode="auto">
                <a:xfrm>
                  <a:off x="7888" y="8490"/>
                  <a:ext cx="60" cy="2041"/>
                  <a:chOff x="7888" y="8490"/>
                  <a:chExt cx="60" cy="2041"/>
                </a:xfrm>
              </p:grpSpPr>
              <p:sp>
                <p:nvSpPr>
                  <p:cNvPr id="20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7888" y="849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21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7888" y="1047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22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7888" y="915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23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7888" y="981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</p:grpSp>
          <p:sp>
            <p:nvSpPr>
              <p:cNvPr id="12" name="Line 41"/>
              <p:cNvSpPr>
                <a:spLocks noChangeShapeType="1"/>
              </p:cNvSpPr>
              <p:nvPr/>
            </p:nvSpPr>
            <p:spPr bwMode="auto">
              <a:xfrm flipV="1">
                <a:off x="3808" y="3021"/>
                <a:ext cx="944" cy="33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grpSp>
            <p:nvGrpSpPr>
              <p:cNvPr id="13" name="Group 42"/>
              <p:cNvGrpSpPr>
                <a:grpSpLocks/>
              </p:cNvGrpSpPr>
              <p:nvPr/>
            </p:nvGrpSpPr>
            <p:grpSpPr bwMode="auto">
              <a:xfrm>
                <a:off x="2128" y="1659"/>
                <a:ext cx="3450" cy="3330"/>
                <a:chOff x="6026" y="2736"/>
                <a:chExt cx="3450" cy="3330"/>
              </a:xfrm>
            </p:grpSpPr>
            <p:sp>
              <p:nvSpPr>
                <p:cNvPr id="16" name="Line 43"/>
                <p:cNvSpPr>
                  <a:spLocks noChangeShapeType="1"/>
                </p:cNvSpPr>
                <p:nvPr/>
              </p:nvSpPr>
              <p:spPr bwMode="auto">
                <a:xfrm rot="10800000" flipV="1">
                  <a:off x="6026" y="4440"/>
                  <a:ext cx="345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17" name="Line 44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6035" y="4401"/>
                  <a:ext cx="333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14" name="Line 45"/>
              <p:cNvSpPr>
                <a:spLocks noChangeShapeType="1"/>
              </p:cNvSpPr>
              <p:nvPr/>
            </p:nvSpPr>
            <p:spPr bwMode="auto">
              <a:xfrm>
                <a:off x="3794" y="3360"/>
                <a:ext cx="97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5" name="Line 46"/>
              <p:cNvSpPr>
                <a:spLocks noChangeShapeType="1"/>
              </p:cNvSpPr>
              <p:nvPr/>
            </p:nvSpPr>
            <p:spPr bwMode="auto">
              <a:xfrm flipV="1">
                <a:off x="4754" y="3060"/>
                <a:ext cx="0" cy="3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</p:grpSp>
      </p:grpSp>
      <p:sp>
        <p:nvSpPr>
          <p:cNvPr id="40" name="矩形 39"/>
          <p:cNvSpPr/>
          <p:nvPr/>
        </p:nvSpPr>
        <p:spPr>
          <a:xfrm>
            <a:off x="3879532" y="5373216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发现：改进后，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其星座中各信号点的最小相位</a:t>
            </a: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差比较大，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因此容许较大的相位抖动。 </a:t>
            </a:r>
          </a:p>
        </p:txBody>
      </p:sp>
      <p:sp>
        <p:nvSpPr>
          <p:cNvPr id="41" name="矩形 40"/>
          <p:cNvSpPr/>
          <p:nvPr/>
        </p:nvSpPr>
        <p:spPr>
          <a:xfrm>
            <a:off x="3719356" y="3013346"/>
            <a:ext cx="941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比较</a:t>
            </a:r>
            <a:endParaRPr lang="zh-CN" altLang="en-US" sz="2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QAM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QAM</a:t>
            </a:r>
            <a:r>
              <a:rPr lang="zh-CN" altLang="en-US" dirty="0" smtClean="0"/>
              <a:t>特别适用于频带资源有限的场合，如：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电话信道，带宽限制：</a:t>
            </a:r>
            <a:r>
              <a:rPr lang="en-US" altLang="zh-CN" dirty="0" smtClean="0"/>
              <a:t>300~3400Hz</a:t>
            </a:r>
          </a:p>
          <a:p>
            <a:pPr lvl="1"/>
            <a:r>
              <a:rPr lang="zh-CN" altLang="en-US" dirty="0" smtClean="0"/>
              <a:t>可采用</a:t>
            </a:r>
            <a:r>
              <a:rPr lang="en-US" altLang="zh-CN" dirty="0" smtClean="0"/>
              <a:t>QAM</a:t>
            </a:r>
            <a:r>
              <a:rPr lang="zh-CN" altLang="en-US" dirty="0" smtClean="0"/>
              <a:t>调制提高传输数字信号的速率</a:t>
            </a:r>
            <a:endParaRPr lang="en-US" altLang="zh-CN" dirty="0" smtClean="0"/>
          </a:p>
          <a:p>
            <a:r>
              <a:rPr lang="en-US" altLang="zh-CN" dirty="0" smtClean="0"/>
              <a:t>ITU-T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V.29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V.32</a:t>
            </a:r>
            <a:r>
              <a:rPr lang="zh-CN" altLang="en-US" dirty="0" smtClean="0"/>
              <a:t>建议，均采用</a:t>
            </a:r>
            <a:r>
              <a:rPr lang="en-US" altLang="zh-CN" dirty="0" smtClean="0"/>
              <a:t>16QAM</a:t>
            </a:r>
            <a:r>
              <a:rPr lang="zh-CN" altLang="en-US" dirty="0" smtClean="0"/>
              <a:t>以</a:t>
            </a:r>
            <a:r>
              <a:rPr lang="en-US" altLang="zh-CN" dirty="0" smtClean="0"/>
              <a:t>2.4kB</a:t>
            </a:r>
            <a:r>
              <a:rPr lang="zh-CN" altLang="en-US" dirty="0" smtClean="0"/>
              <a:t>的码元速率传输</a:t>
            </a:r>
            <a:r>
              <a:rPr lang="en-US" altLang="zh-CN" dirty="0" smtClean="0"/>
              <a:t>9.6kb/s</a:t>
            </a:r>
            <a:r>
              <a:rPr lang="zh-CN" altLang="en-US" dirty="0" smtClean="0"/>
              <a:t>的数字信息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9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实例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一种用于调制解调器的传输速率为</a:t>
            </a:r>
            <a:r>
              <a:rPr lang="en-US" altLang="zh-CN" dirty="0" smtClean="0"/>
              <a:t>9600 b/s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16QAM</a:t>
            </a:r>
            <a:r>
              <a:rPr lang="zh-CN" altLang="en-US" dirty="0" smtClean="0"/>
              <a:t>方案，其载频为</a:t>
            </a:r>
            <a:r>
              <a:rPr lang="en-US" altLang="zh-CN" dirty="0" smtClean="0"/>
              <a:t>1650 Hz</a:t>
            </a:r>
            <a:r>
              <a:rPr lang="zh-CN" altLang="en-US" dirty="0" smtClean="0"/>
              <a:t>，滤波器带宽为</a:t>
            </a:r>
            <a:r>
              <a:rPr lang="en-US" altLang="zh-CN" dirty="0" smtClean="0"/>
              <a:t>2400 Hz</a:t>
            </a:r>
            <a:r>
              <a:rPr lang="zh-CN" altLang="en-US" dirty="0" smtClean="0"/>
              <a:t>，滚降系数为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％。</a:t>
            </a:r>
            <a:endParaRPr lang="zh-CN" altLang="en-US" dirty="0"/>
          </a:p>
        </p:txBody>
      </p:sp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1F12-23B9-46C0-BAA1-34C322C12AC4}" type="slidenum">
              <a:rPr lang="en-US" altLang="zh-CN" smtClean="0"/>
              <a:pPr/>
              <a:t>16</a:t>
            </a:fld>
            <a:endParaRPr lang="en-US" altLang="zh-CN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755650" y="2781300"/>
            <a:ext cx="8010525" cy="3316288"/>
            <a:chOff x="476" y="1752"/>
            <a:chExt cx="5046" cy="2089"/>
          </a:xfrm>
        </p:grpSpPr>
        <p:grpSp>
          <p:nvGrpSpPr>
            <p:cNvPr id="3" name="Group 40"/>
            <p:cNvGrpSpPr>
              <a:grpSpLocks/>
            </p:cNvGrpSpPr>
            <p:nvPr/>
          </p:nvGrpSpPr>
          <p:grpSpPr bwMode="auto">
            <a:xfrm>
              <a:off x="476" y="1752"/>
              <a:ext cx="5046" cy="2089"/>
              <a:chOff x="476" y="1752"/>
              <a:chExt cx="5046" cy="2089"/>
            </a:xfrm>
          </p:grpSpPr>
          <p:sp>
            <p:nvSpPr>
              <p:cNvPr id="33800" name="Text Box 8"/>
              <p:cNvSpPr txBox="1">
                <a:spLocks noChangeArrowheads="1"/>
              </p:cNvSpPr>
              <p:nvPr/>
            </p:nvSpPr>
            <p:spPr bwMode="auto">
              <a:xfrm>
                <a:off x="536" y="3533"/>
                <a:ext cx="2187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dirty="0">
                    <a:latin typeface="Times New Roman" pitchFamily="18" charset="0"/>
                  </a:rPr>
                  <a:t>(a) </a:t>
                </a:r>
                <a:r>
                  <a:rPr lang="zh-CN" altLang="en-US" dirty="0">
                    <a:latin typeface="Times New Roman" pitchFamily="18" charset="0"/>
                  </a:rPr>
                  <a:t>传输频带</a:t>
                </a:r>
                <a:endParaRPr lang="zh-CN" altLang="en-US" sz="3200" dirty="0"/>
              </a:p>
            </p:txBody>
          </p:sp>
          <p:sp>
            <p:nvSpPr>
              <p:cNvPr id="33801" name="Text Box 9"/>
              <p:cNvSpPr txBox="1">
                <a:spLocks noChangeArrowheads="1"/>
              </p:cNvSpPr>
              <p:nvPr/>
            </p:nvSpPr>
            <p:spPr bwMode="auto">
              <a:xfrm>
                <a:off x="3787" y="3522"/>
                <a:ext cx="1667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>
                    <a:latin typeface="Times New Roman" pitchFamily="18" charset="0"/>
                  </a:rPr>
                  <a:t>(b) 16QAM</a:t>
                </a:r>
                <a:r>
                  <a:rPr lang="zh-CN" altLang="en-US">
                    <a:latin typeface="Times New Roman" pitchFamily="18" charset="0"/>
                  </a:rPr>
                  <a:t>星座</a:t>
                </a:r>
                <a:endParaRPr lang="zh-CN" altLang="en-US" sz="3200"/>
              </a:p>
            </p:txBody>
          </p:sp>
          <p:grpSp>
            <p:nvGrpSpPr>
              <p:cNvPr id="4" name="Group 39"/>
              <p:cNvGrpSpPr>
                <a:grpSpLocks/>
              </p:cNvGrpSpPr>
              <p:nvPr/>
            </p:nvGrpSpPr>
            <p:grpSpPr bwMode="auto">
              <a:xfrm>
                <a:off x="476" y="1752"/>
                <a:ext cx="5046" cy="1831"/>
                <a:chOff x="476" y="1752"/>
                <a:chExt cx="5046" cy="1831"/>
              </a:xfrm>
            </p:grpSpPr>
            <p:pic>
              <p:nvPicPr>
                <p:cNvPr id="33803" name="Picture 11" descr="星座图1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 l="-537" t="66794" r="551" b="3433"/>
                <a:stretch>
                  <a:fillRect/>
                </a:stretch>
              </p:blipFill>
              <p:spPr bwMode="auto">
                <a:xfrm>
                  <a:off x="476" y="1752"/>
                  <a:ext cx="5046" cy="18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5" name="Group 38"/>
                <p:cNvGrpSpPr>
                  <a:grpSpLocks/>
                </p:cNvGrpSpPr>
                <p:nvPr/>
              </p:nvGrpSpPr>
              <p:grpSpPr bwMode="auto">
                <a:xfrm>
                  <a:off x="3946" y="2251"/>
                  <a:ext cx="1379" cy="1332"/>
                  <a:chOff x="3954" y="2213"/>
                  <a:chExt cx="1379" cy="1332"/>
                </a:xfrm>
              </p:grpSpPr>
              <p:grpSp>
                <p:nvGrpSpPr>
                  <p:cNvPr id="6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955" y="2213"/>
                    <a:ext cx="1377" cy="177"/>
                    <a:chOff x="7620" y="9007"/>
                    <a:chExt cx="2232" cy="241"/>
                  </a:xfrm>
                </p:grpSpPr>
                <p:sp>
                  <p:nvSpPr>
                    <p:cNvPr id="33805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20" y="9007"/>
                      <a:ext cx="572" cy="2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just"/>
                      <a:r>
                        <a:rPr lang="en-US" altLang="zh-CN" sz="1600">
                          <a:latin typeface="Times New Roman" pitchFamily="18" charset="0"/>
                        </a:rPr>
                        <a:t>1011</a:t>
                      </a:r>
                      <a:endParaRPr lang="en-US" altLang="zh-CN" sz="3200"/>
                    </a:p>
                  </p:txBody>
                </p:sp>
                <p:sp>
                  <p:nvSpPr>
                    <p:cNvPr id="33806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172" y="9008"/>
                      <a:ext cx="572" cy="2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just"/>
                      <a:r>
                        <a:rPr lang="en-US" altLang="zh-CN" sz="1600">
                          <a:latin typeface="Times New Roman" pitchFamily="18" charset="0"/>
                        </a:rPr>
                        <a:t>1001</a:t>
                      </a:r>
                      <a:endParaRPr lang="en-US" altLang="zh-CN" sz="3200"/>
                    </a:p>
                  </p:txBody>
                </p:sp>
                <p:sp>
                  <p:nvSpPr>
                    <p:cNvPr id="33807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40" y="9008"/>
                      <a:ext cx="572" cy="2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just"/>
                      <a:r>
                        <a:rPr lang="en-US" altLang="zh-CN" sz="1600">
                          <a:latin typeface="Times New Roman" pitchFamily="18" charset="0"/>
                        </a:rPr>
                        <a:t>1110</a:t>
                      </a:r>
                      <a:endParaRPr lang="en-US" altLang="zh-CN" sz="3200"/>
                    </a:p>
                  </p:txBody>
                </p:sp>
                <p:sp>
                  <p:nvSpPr>
                    <p:cNvPr id="33808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280" y="9007"/>
                      <a:ext cx="572" cy="2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just"/>
                      <a:r>
                        <a:rPr lang="en-US" altLang="zh-CN" sz="1600">
                          <a:latin typeface="Times New Roman" pitchFamily="18" charset="0"/>
                        </a:rPr>
                        <a:t>1111</a:t>
                      </a:r>
                      <a:endParaRPr lang="en-US" altLang="zh-CN" sz="3200"/>
                    </a:p>
                  </p:txBody>
                </p:sp>
              </p:grpSp>
              <p:grpSp>
                <p:nvGrpSpPr>
                  <p:cNvPr id="7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3955" y="2586"/>
                    <a:ext cx="1378" cy="177"/>
                    <a:chOff x="7620" y="9007"/>
                    <a:chExt cx="2232" cy="241"/>
                  </a:xfrm>
                </p:grpSpPr>
                <p:sp>
                  <p:nvSpPr>
                    <p:cNvPr id="33810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20" y="9007"/>
                      <a:ext cx="572" cy="2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just"/>
                      <a:r>
                        <a:rPr lang="en-US" altLang="zh-CN" sz="1600">
                          <a:latin typeface="Times New Roman" pitchFamily="18" charset="0"/>
                        </a:rPr>
                        <a:t>1010</a:t>
                      </a:r>
                      <a:endParaRPr lang="en-US" altLang="zh-CN" sz="3200"/>
                    </a:p>
                  </p:txBody>
                </p:sp>
                <p:sp>
                  <p:nvSpPr>
                    <p:cNvPr id="33811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172" y="9008"/>
                      <a:ext cx="572" cy="2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just"/>
                      <a:r>
                        <a:rPr lang="en-US" altLang="zh-CN" sz="1600">
                          <a:latin typeface="Times New Roman" pitchFamily="18" charset="0"/>
                        </a:rPr>
                        <a:t>1000</a:t>
                      </a:r>
                      <a:endParaRPr lang="en-US" altLang="zh-CN" sz="3200"/>
                    </a:p>
                  </p:txBody>
                </p:sp>
                <p:sp>
                  <p:nvSpPr>
                    <p:cNvPr id="33812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40" y="9008"/>
                      <a:ext cx="572" cy="2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just"/>
                      <a:r>
                        <a:rPr lang="en-US" altLang="zh-CN" sz="1600">
                          <a:latin typeface="Times New Roman" pitchFamily="18" charset="0"/>
                        </a:rPr>
                        <a:t>1100</a:t>
                      </a:r>
                      <a:endParaRPr lang="en-US" altLang="zh-CN" sz="3200"/>
                    </a:p>
                  </p:txBody>
                </p:sp>
                <p:sp>
                  <p:nvSpPr>
                    <p:cNvPr id="33813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280" y="9007"/>
                      <a:ext cx="572" cy="2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just"/>
                      <a:r>
                        <a:rPr lang="en-US" altLang="zh-CN" sz="1600">
                          <a:latin typeface="Times New Roman" pitchFamily="18" charset="0"/>
                        </a:rPr>
                        <a:t>1101</a:t>
                      </a:r>
                      <a:endParaRPr lang="en-US" altLang="zh-CN" sz="3200"/>
                    </a:p>
                  </p:txBody>
                </p:sp>
              </p:grpSp>
              <p:grpSp>
                <p:nvGrpSpPr>
                  <p:cNvPr id="8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3954" y="2971"/>
                    <a:ext cx="1378" cy="177"/>
                    <a:chOff x="7620" y="9007"/>
                    <a:chExt cx="2232" cy="241"/>
                  </a:xfrm>
                </p:grpSpPr>
                <p:sp>
                  <p:nvSpPr>
                    <p:cNvPr id="33815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20" y="9007"/>
                      <a:ext cx="572" cy="2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just"/>
                      <a:r>
                        <a:rPr lang="en-US" altLang="zh-CN" sz="1600">
                          <a:latin typeface="Times New Roman" pitchFamily="18" charset="0"/>
                        </a:rPr>
                        <a:t>0001</a:t>
                      </a:r>
                      <a:endParaRPr lang="en-US" altLang="zh-CN" sz="3200"/>
                    </a:p>
                  </p:txBody>
                </p:sp>
                <p:sp>
                  <p:nvSpPr>
                    <p:cNvPr id="33816" name="Text 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172" y="9008"/>
                      <a:ext cx="572" cy="2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just"/>
                      <a:r>
                        <a:rPr lang="en-US" altLang="zh-CN" sz="1600">
                          <a:latin typeface="Times New Roman" pitchFamily="18" charset="0"/>
                        </a:rPr>
                        <a:t>0000</a:t>
                      </a:r>
                      <a:endParaRPr lang="en-US" altLang="zh-CN" sz="3200"/>
                    </a:p>
                  </p:txBody>
                </p:sp>
                <p:sp>
                  <p:nvSpPr>
                    <p:cNvPr id="33817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40" y="9008"/>
                      <a:ext cx="572" cy="2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just"/>
                      <a:r>
                        <a:rPr lang="en-US" altLang="zh-CN" sz="1600">
                          <a:latin typeface="Times New Roman" pitchFamily="18" charset="0"/>
                        </a:rPr>
                        <a:t>0100</a:t>
                      </a:r>
                      <a:endParaRPr lang="en-US" altLang="zh-CN" sz="3200"/>
                    </a:p>
                  </p:txBody>
                </p:sp>
                <p:sp>
                  <p:nvSpPr>
                    <p:cNvPr id="33818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280" y="9007"/>
                      <a:ext cx="572" cy="2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just"/>
                      <a:r>
                        <a:rPr lang="en-US" altLang="zh-CN" sz="1600">
                          <a:latin typeface="Times New Roman" pitchFamily="18" charset="0"/>
                        </a:rPr>
                        <a:t>0110</a:t>
                      </a:r>
                      <a:endParaRPr lang="en-US" altLang="zh-CN" sz="3200"/>
                    </a:p>
                  </p:txBody>
                </p:sp>
              </p:grpSp>
              <p:grpSp>
                <p:nvGrpSpPr>
                  <p:cNvPr id="9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955" y="3368"/>
                    <a:ext cx="1377" cy="177"/>
                    <a:chOff x="7620" y="9007"/>
                    <a:chExt cx="2232" cy="241"/>
                  </a:xfrm>
                </p:grpSpPr>
                <p:sp>
                  <p:nvSpPr>
                    <p:cNvPr id="33820" name="Text 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20" y="9007"/>
                      <a:ext cx="572" cy="2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just"/>
                      <a:r>
                        <a:rPr lang="en-US" altLang="zh-CN" sz="1600">
                          <a:latin typeface="Times New Roman" pitchFamily="18" charset="0"/>
                        </a:rPr>
                        <a:t>0011</a:t>
                      </a:r>
                      <a:endParaRPr lang="en-US" altLang="zh-CN" sz="3200"/>
                    </a:p>
                  </p:txBody>
                </p:sp>
                <p:sp>
                  <p:nvSpPr>
                    <p:cNvPr id="33821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172" y="9008"/>
                      <a:ext cx="572" cy="2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just"/>
                      <a:r>
                        <a:rPr lang="en-US" altLang="zh-CN" sz="1600">
                          <a:latin typeface="Times New Roman" pitchFamily="18" charset="0"/>
                        </a:rPr>
                        <a:t>0010</a:t>
                      </a:r>
                      <a:endParaRPr lang="en-US" altLang="zh-CN" sz="3200"/>
                    </a:p>
                  </p:txBody>
                </p:sp>
                <p:sp>
                  <p:nvSpPr>
                    <p:cNvPr id="33822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40" y="9008"/>
                      <a:ext cx="572" cy="2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just"/>
                      <a:r>
                        <a:rPr lang="en-US" altLang="zh-CN" sz="1600">
                          <a:latin typeface="Times New Roman" pitchFamily="18" charset="0"/>
                        </a:rPr>
                        <a:t>0101</a:t>
                      </a:r>
                      <a:endParaRPr lang="en-US" altLang="zh-CN" sz="3200"/>
                    </a:p>
                  </p:txBody>
                </p:sp>
                <p:sp>
                  <p:nvSpPr>
                    <p:cNvPr id="33823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280" y="9007"/>
                      <a:ext cx="572" cy="2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just"/>
                      <a:r>
                        <a:rPr lang="en-US" altLang="zh-CN" sz="1600">
                          <a:latin typeface="Times New Roman" pitchFamily="18" charset="0"/>
                        </a:rPr>
                        <a:t>0111</a:t>
                      </a:r>
                      <a:endParaRPr lang="en-US" altLang="zh-CN" sz="3200"/>
                    </a:p>
                  </p:txBody>
                </p:sp>
              </p:grpSp>
            </p:grpSp>
            <p:grpSp>
              <p:nvGrpSpPr>
                <p:cNvPr id="10" name="Group 32"/>
                <p:cNvGrpSpPr>
                  <a:grpSpLocks/>
                </p:cNvGrpSpPr>
                <p:nvPr/>
              </p:nvGrpSpPr>
              <p:grpSpPr bwMode="auto">
                <a:xfrm>
                  <a:off x="4750" y="1875"/>
                  <a:ext cx="353" cy="275"/>
                  <a:chOff x="8894" y="1683"/>
                  <a:chExt cx="570" cy="375"/>
                </a:xfrm>
              </p:grpSpPr>
              <p:sp>
                <p:nvSpPr>
                  <p:cNvPr id="33825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8894" y="1938"/>
                    <a:ext cx="55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26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8894" y="1803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27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9464" y="1818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28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20" y="1683"/>
                    <a:ext cx="344" cy="30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600" i="1">
                        <a:latin typeface="Times New Roman" pitchFamily="18" charset="0"/>
                      </a:rPr>
                      <a:t>A</a:t>
                    </a:r>
                    <a:endParaRPr lang="en-US" altLang="zh-CN" sz="3200" i="1"/>
                  </a:p>
                </p:txBody>
              </p:sp>
            </p:grpSp>
          </p:grpSp>
        </p:grpSp>
        <p:sp>
          <p:nvSpPr>
            <p:cNvPr id="33833" name="Text Box 41"/>
            <p:cNvSpPr txBox="1">
              <a:spLocks noChangeArrowheads="1"/>
            </p:cNvSpPr>
            <p:nvPr/>
          </p:nvSpPr>
          <p:spPr bwMode="auto">
            <a:xfrm>
              <a:off x="1270" y="2772"/>
              <a:ext cx="453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2400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第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章 新型数字带通调制技术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en-US" dirty="0" smtClean="0"/>
              <a:t>正交振幅调制</a:t>
            </a:r>
            <a:r>
              <a:rPr lang="en-US" altLang="zh-CN" dirty="0" smtClean="0"/>
              <a:t>(QAM)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8.2 </a:t>
            </a:r>
            <a:r>
              <a:rPr lang="zh-CN" altLang="en-US" dirty="0" smtClean="0">
                <a:solidFill>
                  <a:srgbClr val="FF0000"/>
                </a:solidFill>
              </a:rPr>
              <a:t>最小频移键控和高斯最小频移键控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8.3 </a:t>
            </a:r>
            <a:r>
              <a:rPr lang="zh-CN" altLang="en-US" dirty="0" smtClean="0"/>
              <a:t>正交频分复用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0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最小频移键控和高斯最小频移键控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最小频移键控（</a:t>
            </a:r>
            <a:r>
              <a:rPr lang="en-US" altLang="zh-CN" dirty="0">
                <a:solidFill>
                  <a:srgbClr val="0000FF"/>
                </a:solidFill>
              </a:rPr>
              <a:t>MSK</a:t>
            </a:r>
            <a:r>
              <a:rPr lang="zh-CN" altLang="en-US" dirty="0" smtClean="0">
                <a:solidFill>
                  <a:srgbClr val="0000FF"/>
                </a:solidFill>
              </a:rPr>
              <a:t>）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2FSK</a:t>
            </a:r>
            <a:r>
              <a:rPr lang="zh-CN" altLang="en-US" dirty="0" smtClean="0"/>
              <a:t>的改进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是一</a:t>
            </a:r>
            <a:r>
              <a:rPr lang="zh-CN" altLang="en-US" dirty="0"/>
              <a:t>种</a:t>
            </a:r>
            <a:r>
              <a:rPr lang="zh-CN" altLang="en-US" dirty="0">
                <a:solidFill>
                  <a:srgbClr val="0000FF"/>
                </a:solidFill>
              </a:rPr>
              <a:t>包络恒定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相位连续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带宽最小</a:t>
            </a:r>
            <a:r>
              <a:rPr lang="zh-CN" altLang="en-US" dirty="0"/>
              <a:t>并且</a:t>
            </a:r>
            <a:r>
              <a:rPr lang="zh-CN" altLang="en-US" dirty="0">
                <a:solidFill>
                  <a:srgbClr val="0000FF"/>
                </a:solidFill>
              </a:rPr>
              <a:t>严格正交的</a:t>
            </a:r>
            <a:r>
              <a:rPr lang="en-US" altLang="zh-CN" dirty="0"/>
              <a:t>2FSK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波形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5" descr="t0639"/>
          <p:cNvPicPr>
            <a:picLocks noChangeAspect="1" noChangeArrowheads="1"/>
          </p:cNvPicPr>
          <p:nvPr/>
        </p:nvPicPr>
        <p:blipFill>
          <a:blip r:embed="rId2" cstate="print"/>
          <a:srcRect l="-1009" t="40625" b="5803"/>
          <a:stretch>
            <a:fillRect/>
          </a:stretch>
        </p:blipFill>
        <p:spPr bwMode="auto">
          <a:xfrm>
            <a:off x="1735958" y="3284984"/>
            <a:ext cx="6527328" cy="278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01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第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章 新型数字带通调制技术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en-US" dirty="0" smtClean="0"/>
              <a:t>正交振幅调制</a:t>
            </a:r>
            <a:r>
              <a:rPr lang="en-US" altLang="zh-CN" dirty="0" smtClean="0"/>
              <a:t>(QAM)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8.2 </a:t>
            </a:r>
            <a:r>
              <a:rPr lang="zh-CN" altLang="en-US" dirty="0" smtClean="0">
                <a:solidFill>
                  <a:srgbClr val="FF0000"/>
                </a:solidFill>
              </a:rPr>
              <a:t>最小频移键控和高斯最小频移键控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8.3 </a:t>
            </a:r>
            <a:r>
              <a:rPr lang="zh-CN" altLang="en-US" dirty="0" smtClean="0"/>
              <a:t>正交频分复用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3707904" y="2492896"/>
            <a:ext cx="5161606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</a:rPr>
              <a:t>8.2.1 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正交</a:t>
            </a:r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</a:rPr>
              <a:t>2FSK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信号的最小频率</a:t>
            </a: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间隔</a:t>
            </a:r>
            <a:endParaRPr lang="en-US" altLang="zh-CN" sz="2400" b="1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j-ea"/>
                <a:ea typeface="+mj-ea"/>
              </a:rPr>
              <a:t>8.2.2 </a:t>
            </a:r>
            <a:r>
              <a:rPr lang="en-US" altLang="zh-CN" sz="2400" b="1" dirty="0">
                <a:latin typeface="+mj-ea"/>
                <a:ea typeface="+mj-ea"/>
              </a:rPr>
              <a:t>MSK</a:t>
            </a:r>
            <a:r>
              <a:rPr lang="zh-CN" altLang="en-US" sz="2400" b="1" dirty="0">
                <a:latin typeface="+mj-ea"/>
                <a:ea typeface="+mj-ea"/>
              </a:rPr>
              <a:t>信号的</a:t>
            </a:r>
            <a:r>
              <a:rPr lang="zh-CN" altLang="en-US" sz="2400" b="1" dirty="0" smtClean="0">
                <a:latin typeface="+mj-ea"/>
                <a:ea typeface="+mj-ea"/>
              </a:rPr>
              <a:t>基本原理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j-ea"/>
                <a:ea typeface="+mj-ea"/>
              </a:rPr>
              <a:t>8.2.3 MSK</a:t>
            </a:r>
            <a:r>
              <a:rPr lang="zh-CN" altLang="en-US" sz="2400" b="1" dirty="0">
                <a:latin typeface="+mj-ea"/>
                <a:ea typeface="+mj-ea"/>
              </a:rPr>
              <a:t>信号的产生和解调</a:t>
            </a:r>
            <a:endParaRPr lang="en-US" altLang="zh-CN" sz="2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j-ea"/>
                <a:ea typeface="+mj-ea"/>
              </a:rPr>
              <a:t>8.2.4 MSK</a:t>
            </a:r>
            <a:r>
              <a:rPr lang="zh-CN" altLang="en-US" sz="2400" b="1" dirty="0">
                <a:latin typeface="+mj-ea"/>
                <a:ea typeface="+mj-ea"/>
              </a:rPr>
              <a:t>信号的</a:t>
            </a:r>
            <a:r>
              <a:rPr lang="zh-CN" altLang="en-US" sz="2400" b="1" dirty="0" smtClean="0">
                <a:latin typeface="+mj-ea"/>
                <a:ea typeface="+mj-ea"/>
              </a:rPr>
              <a:t>功率谱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j-ea"/>
                <a:ea typeface="+mj-ea"/>
              </a:rPr>
              <a:t>8.2.5 MSK</a:t>
            </a:r>
            <a:r>
              <a:rPr lang="zh-CN" altLang="en-US" sz="2400" b="1" dirty="0">
                <a:latin typeface="+mj-ea"/>
                <a:ea typeface="+mj-ea"/>
              </a:rPr>
              <a:t>信号的误码率性</a:t>
            </a:r>
            <a:r>
              <a:rPr lang="zh-CN" altLang="en-US" sz="2400" b="1" dirty="0" smtClean="0">
                <a:latin typeface="+mj-ea"/>
                <a:ea typeface="+mj-ea"/>
              </a:rPr>
              <a:t>能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j-ea"/>
                <a:ea typeface="+mj-ea"/>
              </a:rPr>
              <a:t>8.2.6 </a:t>
            </a:r>
            <a:r>
              <a:rPr lang="zh-CN" altLang="en-US" sz="2400" b="1" dirty="0">
                <a:latin typeface="+mj-ea"/>
                <a:ea typeface="+mj-ea"/>
              </a:rPr>
              <a:t>高斯最小频移键控</a:t>
            </a:r>
          </a:p>
        </p:txBody>
      </p:sp>
    </p:spTree>
    <p:extLst>
      <p:ext uri="{BB962C8B-B14F-4D97-AF65-F5344CB8AC3E}">
        <p14:creationId xmlns:p14="http://schemas.microsoft.com/office/powerpoint/2010/main" val="289278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第</a:t>
            </a:r>
            <a:r>
              <a:rPr lang="en-US" altLang="zh-CN" sz="4400" dirty="0" smtClean="0"/>
              <a:t>8</a:t>
            </a:r>
            <a:r>
              <a:rPr lang="zh-CN" altLang="en-US" sz="4400" dirty="0" smtClean="0"/>
              <a:t>章 新型数字带通调制技术</a:t>
            </a:r>
            <a:endParaRPr lang="zh-CN" altLang="en-US" sz="4400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8.2.1 </a:t>
            </a:r>
            <a:r>
              <a:rPr lang="zh-CN" altLang="en-US" dirty="0" smtClean="0"/>
              <a:t>正交</a:t>
            </a:r>
            <a:r>
              <a:rPr lang="en-US" altLang="zh-CN" dirty="0" smtClean="0"/>
              <a:t>2FSK</a:t>
            </a:r>
            <a:r>
              <a:rPr lang="zh-CN" altLang="en-US" dirty="0" smtClean="0"/>
              <a:t>信号的最小频率间隔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假设：</a:t>
            </a:r>
            <a:r>
              <a:rPr lang="en-US" altLang="zh-CN" dirty="0" smtClean="0"/>
              <a:t>2FSK</a:t>
            </a:r>
            <a:r>
              <a:rPr lang="zh-CN" altLang="en-US" dirty="0" smtClean="0"/>
              <a:t>信号码元的表示式</a:t>
            </a:r>
          </a:p>
          <a:p>
            <a:pPr lvl="1"/>
            <a:endParaRPr lang="zh-CN" altLang="en-US" dirty="0" smtClean="0"/>
          </a:p>
          <a:p>
            <a:pPr lvl="3"/>
            <a:endParaRPr lang="zh-CN" altLang="en-US" dirty="0" smtClean="0"/>
          </a:p>
          <a:p>
            <a:r>
              <a:rPr lang="zh-CN" altLang="en-US" dirty="0" smtClean="0"/>
              <a:t>为了满足</a:t>
            </a:r>
            <a:r>
              <a:rPr lang="zh-CN" altLang="en-US" dirty="0" smtClean="0">
                <a:solidFill>
                  <a:srgbClr val="0000FF"/>
                </a:solidFill>
              </a:rPr>
              <a:t>正交条件</a:t>
            </a:r>
            <a:r>
              <a:rPr lang="zh-CN" altLang="en-US" dirty="0" smtClean="0"/>
              <a:t>，要求</a:t>
            </a:r>
          </a:p>
          <a:p>
            <a:pPr lvl="1"/>
            <a:endParaRPr lang="zh-CN" altLang="en-US" dirty="0" smtClean="0"/>
          </a:p>
          <a:p>
            <a:r>
              <a:rPr lang="zh-CN" altLang="en-US" dirty="0" smtClean="0"/>
              <a:t>即</a:t>
            </a:r>
          </a:p>
          <a:p>
            <a:r>
              <a:rPr lang="zh-CN" altLang="en-US" dirty="0" smtClean="0"/>
              <a:t>上式积分结果为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951D-9E6A-480F-BE4F-6B650478E3E0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239883"/>
              </p:ext>
            </p:extLst>
          </p:nvPr>
        </p:nvGraphicFramePr>
        <p:xfrm>
          <a:off x="2096293" y="1700808"/>
          <a:ext cx="5204475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" name="公式" r:id="rId3" imgW="2705100" imgH="482600" progId="Equation.3">
                  <p:embed/>
                </p:oleObj>
              </mc:Choice>
              <mc:Fallback>
                <p:oleObj name="公式" r:id="rId3" imgW="2705100" imgH="482600" progId="Equation.3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293" y="1700808"/>
                        <a:ext cx="5204475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121289"/>
              </p:ext>
            </p:extLst>
          </p:nvPr>
        </p:nvGraphicFramePr>
        <p:xfrm>
          <a:off x="2027422" y="3203574"/>
          <a:ext cx="4486091" cy="657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" name="Equation" r:id="rId5" imgW="2273300" imgH="330200" progId="Equation.DSMT4">
                  <p:embed/>
                </p:oleObj>
              </mc:Choice>
              <mc:Fallback>
                <p:oleObj name="Equation" r:id="rId5" imgW="2273300" imgH="330200" progId="Equation.DSMT4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422" y="3203574"/>
                        <a:ext cx="4486091" cy="6574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976805"/>
              </p:ext>
            </p:extLst>
          </p:nvPr>
        </p:nvGraphicFramePr>
        <p:xfrm>
          <a:off x="1544638" y="3860800"/>
          <a:ext cx="67468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" name="Equation" r:id="rId7" imgW="3746160" imgH="393480" progId="Equation.DSMT4">
                  <p:embed/>
                </p:oleObj>
              </mc:Choice>
              <mc:Fallback>
                <p:oleObj name="Equation" r:id="rId7" imgW="3746160" imgH="393480" progId="Equation.DSMT4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3860800"/>
                        <a:ext cx="67468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0034"/>
              </p:ext>
            </p:extLst>
          </p:nvPr>
        </p:nvGraphicFramePr>
        <p:xfrm>
          <a:off x="1615281" y="5085184"/>
          <a:ext cx="5913437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" name="Equation" r:id="rId9" imgW="3289300" imgH="889000" progId="Equation.DSMT4">
                  <p:embed/>
                </p:oleObj>
              </mc:Choice>
              <mc:Fallback>
                <p:oleObj name="Equation" r:id="rId9" imgW="3289300" imgH="889000" progId="Equation.DSMT4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5281" y="5085184"/>
                        <a:ext cx="5913437" cy="159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064896" cy="5112568"/>
          </a:xfrm>
        </p:spPr>
        <p:txBody>
          <a:bodyPr>
            <a:normAutofit fontScale="92500"/>
          </a:bodyPr>
          <a:lstStyle/>
          <a:p>
            <a:pPr lvl="3"/>
            <a:endParaRPr lang="en-US" altLang="zh-CN" dirty="0" smtClean="0"/>
          </a:p>
          <a:p>
            <a:r>
              <a:rPr lang="zh-CN" altLang="en-US" dirty="0" smtClean="0"/>
              <a:t>假设</a:t>
            </a:r>
            <a:r>
              <a:rPr lang="zh-CN" altLang="en-US" i="1" dirty="0" smtClean="0">
                <a:sym typeface="Symbol" pitchFamily="18" charset="2"/>
              </a:rPr>
              <a:t></a:t>
            </a:r>
            <a:r>
              <a:rPr lang="en-US" altLang="zh-CN" baseline="-25000" dirty="0" smtClean="0">
                <a:sym typeface="Symbol" pitchFamily="18" charset="2"/>
              </a:rPr>
              <a:t>1</a:t>
            </a:r>
            <a:r>
              <a:rPr lang="en-US" altLang="zh-CN" dirty="0" smtClean="0">
                <a:sym typeface="Symbol" pitchFamily="18" charset="2"/>
              </a:rPr>
              <a:t>+</a:t>
            </a:r>
            <a:r>
              <a:rPr lang="en-US" altLang="zh-CN" i="1" dirty="0" smtClean="0">
                <a:sym typeface="Symbol" pitchFamily="18" charset="2"/>
              </a:rPr>
              <a:t></a:t>
            </a:r>
            <a:r>
              <a:rPr lang="en-US" altLang="zh-CN" baseline="-25000" dirty="0" smtClean="0">
                <a:sym typeface="Symbol" pitchFamily="18" charset="2"/>
              </a:rPr>
              <a:t>0</a:t>
            </a:r>
            <a:r>
              <a:rPr lang="en-US" altLang="zh-CN" dirty="0" smtClean="0">
                <a:sym typeface="Symbol" pitchFamily="18" charset="2"/>
              </a:rPr>
              <a:t> &gt;&gt; 1 </a:t>
            </a:r>
            <a:r>
              <a:rPr lang="zh-CN" altLang="en-US" dirty="0" smtClean="0"/>
              <a:t>，上式左端第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项近似等于零，则它可以化简为</a:t>
            </a:r>
          </a:p>
          <a:p>
            <a:pPr lvl="1"/>
            <a:endParaRPr lang="zh-CN" altLang="en-US" dirty="0" smtClean="0"/>
          </a:p>
          <a:p>
            <a:r>
              <a:rPr lang="zh-CN" altLang="en-US" dirty="0" smtClean="0"/>
              <a:t>由于</a:t>
            </a:r>
            <a:r>
              <a:rPr lang="zh-CN" altLang="en-US" i="1" dirty="0" smtClean="0">
                <a:sym typeface="Symbol" pitchFamily="18" charset="2"/>
              </a:rPr>
              <a:t>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</a:t>
            </a:r>
            <a:r>
              <a:rPr lang="zh-CN" altLang="en-US" i="1" dirty="0" smtClean="0">
                <a:sym typeface="Symbol" pitchFamily="18" charset="2"/>
              </a:rPr>
              <a:t>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是任意常数，上式为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必须同时要求有</a:t>
            </a:r>
          </a:p>
          <a:p>
            <a:pPr lvl="8"/>
            <a:endParaRPr lang="zh-CN" altLang="en-US" dirty="0" smtClean="0"/>
          </a:p>
          <a:p>
            <a:pPr lvl="7"/>
            <a:endParaRPr lang="en-US" altLang="zh-CN" dirty="0" smtClean="0"/>
          </a:p>
          <a:p>
            <a:r>
              <a:rPr lang="zh-CN" altLang="en-US" dirty="0" smtClean="0"/>
              <a:t>为了同时满足这两个要求，应当令</a:t>
            </a:r>
          </a:p>
          <a:p>
            <a:r>
              <a:rPr lang="zh-CN" altLang="en-US" dirty="0" smtClean="0"/>
              <a:t>即要求</a:t>
            </a:r>
          </a:p>
          <a:p>
            <a:r>
              <a:rPr lang="zh-CN" altLang="en-US" dirty="0" smtClean="0"/>
              <a:t>当取</a:t>
            </a:r>
            <a:r>
              <a:rPr lang="en-US" altLang="zh-CN" i="1" dirty="0" smtClean="0">
                <a:solidFill>
                  <a:srgbClr val="0000FF"/>
                </a:solidFill>
              </a:rPr>
              <a:t>m</a:t>
            </a:r>
            <a:r>
              <a:rPr lang="en-US" altLang="zh-CN" dirty="0" smtClean="0">
                <a:solidFill>
                  <a:srgbClr val="0000FF"/>
                </a:solidFill>
              </a:rPr>
              <a:t> = 1</a:t>
            </a:r>
            <a:r>
              <a:rPr lang="zh-CN" altLang="en-US" dirty="0" smtClean="0">
                <a:solidFill>
                  <a:srgbClr val="0000FF"/>
                </a:solidFill>
              </a:rPr>
              <a:t>时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0000FF"/>
                </a:solidFill>
              </a:rPr>
              <a:t>最小频率间隔，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1 / 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s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CA37-F80E-490C-881F-BC4EA528C878}" type="slidenum">
              <a:rPr lang="en-US" altLang="zh-CN" smtClean="0"/>
              <a:pPr/>
              <a:t>21</a:t>
            </a:fld>
            <a:endParaRPr lang="en-US" altLang="zh-CN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517868"/>
              </p:ext>
            </p:extLst>
          </p:nvPr>
        </p:nvGraphicFramePr>
        <p:xfrm>
          <a:off x="1691679" y="116632"/>
          <a:ext cx="5639581" cy="1518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56" name="Equation" r:id="rId3" imgW="3289300" imgH="889000" progId="Equation.DSMT4">
                  <p:embed/>
                </p:oleObj>
              </mc:Choice>
              <mc:Fallback>
                <p:oleObj name="Equation" r:id="rId3" imgW="3289300" imgH="889000" progId="Equation.DSMT4">
                  <p:embed/>
                  <p:pic>
                    <p:nvPicPr>
                      <p:cNvPr id="0" name="Picture 3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79" y="116632"/>
                        <a:ext cx="5639581" cy="15182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090561"/>
              </p:ext>
            </p:extLst>
          </p:nvPr>
        </p:nvGraphicFramePr>
        <p:xfrm>
          <a:off x="1043608" y="2492896"/>
          <a:ext cx="72913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57" name="公式" r:id="rId5" imgW="4013200" imgH="228600" progId="Equation.3">
                  <p:embed/>
                </p:oleObj>
              </mc:Choice>
              <mc:Fallback>
                <p:oleObj name="公式" r:id="rId5" imgW="4013200" imgH="228600" progId="Equation.3">
                  <p:embed/>
                  <p:pic>
                    <p:nvPicPr>
                      <p:cNvPr id="0" name="Picture 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492896"/>
                        <a:ext cx="7291388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218897" y="3789040"/>
            <a:ext cx="4400551" cy="422275"/>
            <a:chOff x="1026" y="3039"/>
            <a:chExt cx="2772" cy="266"/>
          </a:xfrm>
        </p:grpSpPr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1026" y="3039"/>
            <a:ext cx="1361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758" name="公式" r:id="rId7" imgW="1168400" imgH="228600" progId="Equation.3">
                    <p:embed/>
                  </p:oleObj>
                </mc:Choice>
                <mc:Fallback>
                  <p:oleObj name="公式" r:id="rId7" imgW="1168400" imgH="228600" progId="Equation.3">
                    <p:embed/>
                    <p:pic>
                      <p:nvPicPr>
                        <p:cNvPr id="0" name="Picture 3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" y="3039"/>
                          <a:ext cx="1361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4386109"/>
                </p:ext>
              </p:extLst>
            </p:nvPr>
          </p:nvGraphicFramePr>
          <p:xfrm>
            <a:off x="2522" y="3039"/>
            <a:ext cx="127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759" name="公式" r:id="rId9" imgW="1168400" imgH="228600" progId="Equation.3">
                    <p:embed/>
                  </p:oleObj>
                </mc:Choice>
                <mc:Fallback>
                  <p:oleObj name="公式" r:id="rId9" imgW="1168400" imgH="228600" progId="Equation.3">
                    <p:embed/>
                    <p:pic>
                      <p:nvPicPr>
                        <p:cNvPr id="0" name="Picture 3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2" y="3039"/>
                          <a:ext cx="1276" cy="2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218709"/>
              </p:ext>
            </p:extLst>
          </p:nvPr>
        </p:nvGraphicFramePr>
        <p:xfrm>
          <a:off x="6084168" y="4437112"/>
          <a:ext cx="2160588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60" name="公式" r:id="rId11" imgW="1219200" imgH="228600" progId="Equation.3">
                  <p:embed/>
                </p:oleObj>
              </mc:Choice>
              <mc:Fallback>
                <p:oleObj name="公式" r:id="rId11" imgW="1219200" imgH="228600" progId="Equation.3">
                  <p:embed/>
                  <p:pic>
                    <p:nvPicPr>
                      <p:cNvPr id="0" name="Picture 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4437112"/>
                        <a:ext cx="2160588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784293"/>
              </p:ext>
            </p:extLst>
          </p:nvPr>
        </p:nvGraphicFramePr>
        <p:xfrm>
          <a:off x="2110730" y="5013176"/>
          <a:ext cx="210182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61" name="公式" r:id="rId13" imgW="952087" imgH="228501" progId="Equation.3">
                  <p:embed/>
                </p:oleObj>
              </mc:Choice>
              <mc:Fallback>
                <p:oleObj name="公式" r:id="rId13" imgW="952087" imgH="228501" progId="Equation.3">
                  <p:embed/>
                  <p:pic>
                    <p:nvPicPr>
                      <p:cNvPr id="0" name="Picture 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730" y="5013176"/>
                        <a:ext cx="2101820" cy="504056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CC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2411760" y="-99392"/>
            <a:ext cx="1152128" cy="9361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771800" y="836712"/>
            <a:ext cx="931843" cy="7920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145701" y="2752535"/>
            <a:ext cx="546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=0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525086" y="2960948"/>
            <a:ext cx="14708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724128" y="2937201"/>
            <a:ext cx="2016224" cy="237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812360" y="2752534"/>
            <a:ext cx="546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=0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上面讨论中，假设</a:t>
            </a:r>
            <a:r>
              <a:rPr lang="zh-CN" altLang="en-US" dirty="0" smtClean="0">
                <a:solidFill>
                  <a:srgbClr val="0000FF"/>
                </a:solidFill>
              </a:rPr>
              <a:t>初始相位</a:t>
            </a:r>
            <a:r>
              <a:rPr lang="zh-CN" altLang="en-US" i="1" dirty="0">
                <a:solidFill>
                  <a:srgbClr val="0000FF"/>
                </a:solidFill>
                <a:sym typeface="Symbol" pitchFamily="18" charset="2"/>
              </a:rPr>
              <a:t>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和</a:t>
            </a:r>
            <a:r>
              <a:rPr lang="zh-CN" altLang="en-US" i="1" dirty="0">
                <a:solidFill>
                  <a:srgbClr val="0000FF"/>
                </a:solidFill>
                <a:sym typeface="Symbol" pitchFamily="18" charset="2"/>
              </a:rPr>
              <a:t></a:t>
            </a:r>
            <a:r>
              <a:rPr lang="en-US" altLang="zh-CN" baseline="-25000" dirty="0">
                <a:solidFill>
                  <a:srgbClr val="0000FF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是任意</a:t>
            </a:r>
            <a:r>
              <a:rPr lang="zh-CN" altLang="en-US" dirty="0"/>
              <a:t>的，它在接收端无法预知，所以只能采用</a:t>
            </a:r>
            <a:r>
              <a:rPr lang="zh-CN" altLang="en-US" dirty="0">
                <a:solidFill>
                  <a:srgbClr val="0000FF"/>
                </a:solidFill>
              </a:rPr>
              <a:t>非相干检波</a:t>
            </a:r>
            <a:r>
              <a:rPr lang="zh-CN" altLang="en-US" dirty="0"/>
              <a:t>法接收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zh-CN" altLang="en-US" dirty="0">
                <a:solidFill>
                  <a:srgbClr val="0000FF"/>
                </a:solidFill>
              </a:rPr>
              <a:t>相干接收</a:t>
            </a:r>
            <a:r>
              <a:rPr lang="zh-CN" altLang="en-US" dirty="0"/>
              <a:t>，则要求</a:t>
            </a:r>
            <a:r>
              <a:rPr lang="zh-CN" altLang="en-US" dirty="0">
                <a:solidFill>
                  <a:srgbClr val="0000FF"/>
                </a:solidFill>
              </a:rPr>
              <a:t>初始相位是确定</a:t>
            </a:r>
            <a:r>
              <a:rPr lang="zh-CN" altLang="en-US" dirty="0"/>
              <a:t>的，在接收端是预知的，这时可以令</a:t>
            </a:r>
            <a:r>
              <a:rPr lang="zh-CN" altLang="en-US" i="1" dirty="0">
                <a:sym typeface="Symbol" pitchFamily="18" charset="2"/>
              </a:rPr>
              <a:t>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 - </a:t>
            </a:r>
            <a:r>
              <a:rPr lang="en-US" altLang="zh-CN" i="1" dirty="0">
                <a:sym typeface="Symbol" pitchFamily="18" charset="2"/>
              </a:rPr>
              <a:t></a:t>
            </a:r>
            <a:r>
              <a:rPr lang="en-US" altLang="zh-CN" baseline="-25000" dirty="0">
                <a:sym typeface="Symbol" pitchFamily="18" charset="2"/>
              </a:rPr>
              <a:t>0</a:t>
            </a:r>
            <a:r>
              <a:rPr lang="en-US" altLang="zh-CN" dirty="0">
                <a:sym typeface="Symbol" pitchFamily="18" charset="2"/>
              </a:rPr>
              <a:t> = 0 </a:t>
            </a:r>
            <a:r>
              <a:rPr lang="zh-CN" altLang="en-US" dirty="0" smtClean="0">
                <a:sym typeface="Symbol" pitchFamily="18" charset="2"/>
              </a:rPr>
              <a:t>。</a:t>
            </a:r>
            <a:r>
              <a:rPr lang="zh-CN" altLang="en-US" dirty="0" smtClean="0"/>
              <a:t> 于是</a:t>
            </a:r>
          </a:p>
          <a:p>
            <a:pPr lvl="3"/>
            <a:endParaRPr lang="en-US" altLang="zh-CN" dirty="0" smtClean="0"/>
          </a:p>
          <a:p>
            <a:pPr lvl="3"/>
            <a:endParaRPr lang="zh-CN" altLang="en-US" dirty="0" smtClean="0"/>
          </a:p>
          <a:p>
            <a:pPr lvl="3"/>
            <a:endParaRPr lang="zh-CN" altLang="en-US" dirty="0" smtClean="0"/>
          </a:p>
          <a:p>
            <a:r>
              <a:rPr lang="zh-CN" altLang="en-US" dirty="0" smtClean="0"/>
              <a:t>因此，仅要求满足</a:t>
            </a:r>
          </a:p>
          <a:p>
            <a:pPr lvl="3"/>
            <a:endParaRPr lang="zh-CN" altLang="en-US" dirty="0" smtClean="0"/>
          </a:p>
          <a:p>
            <a:r>
              <a:rPr lang="zh-CN" altLang="en-US" dirty="0" smtClean="0"/>
              <a:t>所以，对于相干接收，保证正交的</a:t>
            </a:r>
            <a:r>
              <a:rPr lang="en-US" altLang="zh-CN" dirty="0" smtClean="0"/>
              <a:t>2FSK</a:t>
            </a:r>
            <a:r>
              <a:rPr lang="zh-CN" altLang="en-US" dirty="0" smtClean="0"/>
              <a:t>信号的最小频率间隔等于</a:t>
            </a:r>
            <a:r>
              <a:rPr lang="en-US" altLang="zh-CN" dirty="0">
                <a:solidFill>
                  <a:srgbClr val="0000FF"/>
                </a:solidFill>
              </a:rPr>
              <a:t>1 / 2</a:t>
            </a:r>
            <a:r>
              <a:rPr lang="en-US" altLang="zh-CN" i="1" dirty="0">
                <a:solidFill>
                  <a:srgbClr val="0000FF"/>
                </a:solidFill>
              </a:rPr>
              <a:t>T</a:t>
            </a:r>
            <a:r>
              <a:rPr lang="en-US" altLang="zh-CN" i="1" baseline="-25000" dirty="0">
                <a:solidFill>
                  <a:srgbClr val="0000FF"/>
                </a:solidFill>
              </a:rPr>
              <a:t>s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9839-6296-4498-8FA7-697A133AEA8F}" type="slidenum">
              <a:rPr lang="en-US" altLang="zh-CN" smtClean="0"/>
              <a:pPr/>
              <a:t>22</a:t>
            </a:fld>
            <a:endParaRPr lang="en-US" altLang="zh-CN"/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671413"/>
              </p:ext>
            </p:extLst>
          </p:nvPr>
        </p:nvGraphicFramePr>
        <p:xfrm>
          <a:off x="1082706" y="3192438"/>
          <a:ext cx="72913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0" name="公式" r:id="rId3" imgW="4013200" imgH="228600" progId="Equation.3">
                  <p:embed/>
                </p:oleObj>
              </mc:Choice>
              <mc:Fallback>
                <p:oleObj name="公式" r:id="rId3" imgW="4013200" imgH="228600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706" y="3192438"/>
                        <a:ext cx="7291387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320587"/>
              </p:ext>
            </p:extLst>
          </p:nvPr>
        </p:nvGraphicFramePr>
        <p:xfrm>
          <a:off x="3203848" y="3820821"/>
          <a:ext cx="21955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1" name="公式" r:id="rId5" imgW="1168400" imgH="228600" progId="Equation.3">
                  <p:embed/>
                </p:oleObj>
              </mc:Choice>
              <mc:Fallback>
                <p:oleObj name="公式" r:id="rId5" imgW="1168400" imgH="228600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820821"/>
                        <a:ext cx="219551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77055"/>
              </p:ext>
            </p:extLst>
          </p:nvPr>
        </p:nvGraphicFramePr>
        <p:xfrm>
          <a:off x="3779912" y="4509120"/>
          <a:ext cx="2151127" cy="492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2" name="公式" r:id="rId7" imgW="1002865" imgH="228501" progId="Equation.3">
                  <p:embed/>
                </p:oleObj>
              </mc:Choice>
              <mc:Fallback>
                <p:oleObj name="公式" r:id="rId7" imgW="1002865" imgH="228501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509120"/>
                        <a:ext cx="2151127" cy="49269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CC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259632" y="378778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化简为</a:t>
            </a:r>
            <a:endParaRPr lang="zh-CN" altLang="en-US" sz="2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2555776" y="3851585"/>
            <a:ext cx="548188" cy="33405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270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第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章 新型数字带通调制技术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en-US" dirty="0" smtClean="0"/>
              <a:t>正交振幅调制</a:t>
            </a:r>
            <a:r>
              <a:rPr lang="en-US" altLang="zh-CN" dirty="0" smtClean="0"/>
              <a:t>(QAM)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8.2 </a:t>
            </a:r>
            <a:r>
              <a:rPr lang="zh-CN" altLang="en-US" dirty="0" smtClean="0">
                <a:solidFill>
                  <a:srgbClr val="FF0000"/>
                </a:solidFill>
              </a:rPr>
              <a:t>最小频移键控和高斯最小频移键控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8.3 </a:t>
            </a:r>
            <a:r>
              <a:rPr lang="zh-CN" altLang="en-US" dirty="0" smtClean="0"/>
              <a:t>正交频分复用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3707904" y="2492896"/>
            <a:ext cx="5161606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j-ea"/>
                <a:ea typeface="+mj-ea"/>
              </a:rPr>
              <a:t>8.2.1 </a:t>
            </a:r>
            <a:r>
              <a:rPr lang="zh-CN" altLang="en-US" sz="2400" b="1" dirty="0">
                <a:latin typeface="+mj-ea"/>
                <a:ea typeface="+mj-ea"/>
              </a:rPr>
              <a:t>正交</a:t>
            </a:r>
            <a:r>
              <a:rPr lang="en-US" altLang="zh-CN" sz="2400" b="1" dirty="0">
                <a:latin typeface="+mj-ea"/>
                <a:ea typeface="+mj-ea"/>
              </a:rPr>
              <a:t>2FSK</a:t>
            </a:r>
            <a:r>
              <a:rPr lang="zh-CN" altLang="en-US" sz="2400" b="1" dirty="0">
                <a:latin typeface="+mj-ea"/>
                <a:ea typeface="+mj-ea"/>
              </a:rPr>
              <a:t>信号的最小频率</a:t>
            </a:r>
            <a:r>
              <a:rPr lang="zh-CN" altLang="en-US" sz="2400" b="1" dirty="0" smtClean="0">
                <a:latin typeface="+mj-ea"/>
                <a:ea typeface="+mj-ea"/>
              </a:rPr>
              <a:t>间隔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+mj-ea"/>
                <a:ea typeface="+mj-ea"/>
              </a:rPr>
              <a:t>8.2.2 </a:t>
            </a:r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</a:rPr>
              <a:t>MSK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信号的</a:t>
            </a: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基本原理</a:t>
            </a:r>
            <a:endParaRPr lang="en-US" altLang="zh-CN" sz="2400" b="1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j-ea"/>
                <a:ea typeface="+mj-ea"/>
              </a:rPr>
              <a:t>8.2.3 MSK</a:t>
            </a:r>
            <a:r>
              <a:rPr lang="zh-CN" altLang="en-US" sz="2400" b="1" dirty="0">
                <a:latin typeface="+mj-ea"/>
                <a:ea typeface="+mj-ea"/>
              </a:rPr>
              <a:t>信号的产生和解调</a:t>
            </a:r>
            <a:endParaRPr lang="en-US" altLang="zh-CN" sz="2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j-ea"/>
                <a:ea typeface="+mj-ea"/>
              </a:rPr>
              <a:t>8.2.4 MSK</a:t>
            </a:r>
            <a:r>
              <a:rPr lang="zh-CN" altLang="en-US" sz="2400" b="1" dirty="0">
                <a:latin typeface="+mj-ea"/>
                <a:ea typeface="+mj-ea"/>
              </a:rPr>
              <a:t>信号的</a:t>
            </a:r>
            <a:r>
              <a:rPr lang="zh-CN" altLang="en-US" sz="2400" b="1" dirty="0" smtClean="0">
                <a:latin typeface="+mj-ea"/>
                <a:ea typeface="+mj-ea"/>
              </a:rPr>
              <a:t>功率谱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j-ea"/>
                <a:ea typeface="+mj-ea"/>
              </a:rPr>
              <a:t>8.2.5 MSK</a:t>
            </a:r>
            <a:r>
              <a:rPr lang="zh-CN" altLang="en-US" sz="2400" b="1" dirty="0">
                <a:latin typeface="+mj-ea"/>
                <a:ea typeface="+mj-ea"/>
              </a:rPr>
              <a:t>信号的误码率性</a:t>
            </a:r>
            <a:r>
              <a:rPr lang="zh-CN" altLang="en-US" sz="2400" b="1" dirty="0" smtClean="0">
                <a:latin typeface="+mj-ea"/>
                <a:ea typeface="+mj-ea"/>
              </a:rPr>
              <a:t>能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j-ea"/>
                <a:ea typeface="+mj-ea"/>
              </a:rPr>
              <a:t>8.2.6 </a:t>
            </a:r>
            <a:r>
              <a:rPr lang="zh-CN" altLang="en-US" sz="2400" b="1" dirty="0">
                <a:latin typeface="+mj-ea"/>
                <a:ea typeface="+mj-ea"/>
              </a:rPr>
              <a:t>高斯最小频移键控</a:t>
            </a:r>
          </a:p>
        </p:txBody>
      </p:sp>
    </p:spTree>
    <p:extLst>
      <p:ext uri="{BB962C8B-B14F-4D97-AF65-F5344CB8AC3E}">
        <p14:creationId xmlns:p14="http://schemas.microsoft.com/office/powerpoint/2010/main" val="277691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8.2.2 MSK</a:t>
            </a:r>
            <a:r>
              <a:rPr lang="zh-CN" altLang="en-US" dirty="0" smtClean="0"/>
              <a:t>信号的基本原理</a:t>
            </a:r>
            <a:endParaRPr lang="zh-CN" alt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1. MSK</a:t>
            </a:r>
            <a:r>
              <a:rPr lang="zh-CN" altLang="en-US" dirty="0" smtClean="0">
                <a:solidFill>
                  <a:srgbClr val="0000FF"/>
                </a:solidFill>
              </a:rPr>
              <a:t>信号的频率间隔</a:t>
            </a:r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MSK</a:t>
            </a:r>
            <a:r>
              <a:rPr lang="zh-CN" altLang="en-US" dirty="0" smtClean="0"/>
              <a:t>信号的第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个码元可以表示为</a:t>
            </a:r>
          </a:p>
          <a:p>
            <a:pPr lvl="4"/>
            <a:endParaRPr lang="zh-CN" altLang="en-US" dirty="0" smtClean="0"/>
          </a:p>
          <a:p>
            <a:pPr lvl="3"/>
            <a:endParaRPr lang="zh-CN" altLang="en-US" dirty="0" smtClean="0"/>
          </a:p>
          <a:p>
            <a:pPr lvl="1"/>
            <a:r>
              <a:rPr lang="zh-CN" altLang="en-US" dirty="0" smtClean="0">
                <a:sym typeface="Symbol" pitchFamily="18" charset="2"/>
              </a:rPr>
              <a:t> </a:t>
            </a:r>
            <a:r>
              <a:rPr lang="en-US" altLang="zh-CN" baseline="-25000" dirty="0" smtClean="0">
                <a:sym typeface="Symbol" pitchFamily="18" charset="2"/>
              </a:rPr>
              <a:t>c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zh-CN" altLang="en-US" dirty="0" smtClean="0">
                <a:sym typeface="Symbol" pitchFamily="18" charset="2"/>
              </a:rPr>
              <a:t>－ </a:t>
            </a:r>
            <a:r>
              <a:rPr lang="zh-CN" altLang="en-US" dirty="0" smtClean="0"/>
              <a:t>载波角载频；</a:t>
            </a:r>
          </a:p>
          <a:p>
            <a:pPr lvl="1"/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>
                <a:sym typeface="Symbol" pitchFamily="18" charset="2"/>
              </a:rPr>
              <a:t> 1</a:t>
            </a:r>
            <a:r>
              <a:rPr lang="zh-CN" altLang="en-US" dirty="0">
                <a:sym typeface="Symbol" pitchFamily="18" charset="2"/>
              </a:rPr>
              <a:t>（当输入码元为“</a:t>
            </a:r>
            <a:r>
              <a:rPr lang="en-US" altLang="zh-CN" dirty="0">
                <a:sym typeface="Symbol" pitchFamily="18" charset="2"/>
              </a:rPr>
              <a:t>1”</a:t>
            </a:r>
            <a:r>
              <a:rPr lang="zh-CN" altLang="en-US" dirty="0">
                <a:sym typeface="Symbol" pitchFamily="18" charset="2"/>
              </a:rPr>
              <a:t>时，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= </a:t>
            </a:r>
            <a:r>
              <a:rPr lang="en-US" altLang="zh-CN" dirty="0">
                <a:sym typeface="Symbol" pitchFamily="18" charset="2"/>
              </a:rPr>
              <a:t>+ 1 </a:t>
            </a:r>
            <a:r>
              <a:rPr lang="zh-CN" altLang="en-US" dirty="0" smtClean="0">
                <a:sym typeface="Symbol" pitchFamily="18" charset="2"/>
              </a:rPr>
              <a:t>；</a:t>
            </a:r>
          </a:p>
          <a:p>
            <a:pPr lvl="1"/>
            <a:r>
              <a:rPr lang="zh-CN" altLang="en-US" dirty="0" smtClean="0">
                <a:sym typeface="Symbol" pitchFamily="18" charset="2"/>
              </a:rPr>
              <a:t>	          当输入码元为“</a:t>
            </a:r>
            <a:r>
              <a:rPr lang="en-US" altLang="zh-CN" dirty="0" smtClean="0">
                <a:sym typeface="Symbol" pitchFamily="18" charset="2"/>
              </a:rPr>
              <a:t>0”</a:t>
            </a:r>
            <a:r>
              <a:rPr lang="zh-CN" altLang="en-US" dirty="0" smtClean="0">
                <a:sym typeface="Symbol" pitchFamily="18" charset="2"/>
              </a:rPr>
              <a:t>时，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= </a:t>
            </a:r>
            <a:r>
              <a:rPr lang="en-US" altLang="zh-CN" dirty="0">
                <a:sym typeface="Symbol" pitchFamily="18" charset="2"/>
              </a:rPr>
              <a:t>- 1 </a:t>
            </a:r>
            <a:r>
              <a:rPr lang="zh-CN" altLang="en-US" dirty="0" smtClean="0">
                <a:sym typeface="Symbol" pitchFamily="18" charset="2"/>
              </a:rPr>
              <a:t>）；</a:t>
            </a:r>
          </a:p>
          <a:p>
            <a:pPr lvl="1"/>
            <a:r>
              <a:rPr lang="zh-CN" altLang="en-US" dirty="0" smtClean="0">
                <a:sym typeface="Symbol" pitchFamily="18" charset="2"/>
              </a:rPr>
              <a:t> </a:t>
            </a:r>
            <a:r>
              <a:rPr lang="en-US" altLang="zh-CN" i="1" dirty="0" err="1">
                <a:sym typeface="Symbol" pitchFamily="18" charset="2"/>
              </a:rPr>
              <a:t>T</a:t>
            </a:r>
            <a:r>
              <a:rPr lang="en-US" altLang="zh-CN" i="1" baseline="-25000" dirty="0" err="1">
                <a:sym typeface="Symbol" pitchFamily="18" charset="2"/>
              </a:rPr>
              <a:t>s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zh-CN" altLang="en-US" dirty="0" smtClean="0">
                <a:sym typeface="Symbol" pitchFamily="18" charset="2"/>
              </a:rPr>
              <a:t>－ 码元宽度；</a:t>
            </a:r>
          </a:p>
          <a:p>
            <a:pPr lvl="1"/>
            <a:r>
              <a:rPr lang="zh-CN" altLang="en-US" i="1" dirty="0" smtClean="0">
                <a:sym typeface="Symbol" pitchFamily="18" charset="2"/>
              </a:rPr>
              <a:t> </a:t>
            </a:r>
            <a:r>
              <a:rPr lang="zh-CN" altLang="en-US" i="1" dirty="0">
                <a:sym typeface="Symbol" pitchFamily="18" charset="2"/>
              </a:rPr>
              <a:t></a:t>
            </a:r>
            <a:r>
              <a:rPr lang="en-US" altLang="zh-CN" i="1" baseline="-25000" dirty="0">
                <a:sym typeface="Symbol" pitchFamily="18" charset="2"/>
              </a:rPr>
              <a:t>k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zh-CN" altLang="en-US" i="1" dirty="0">
                <a:sym typeface="Symbol" pitchFamily="18" charset="2"/>
              </a:rPr>
              <a:t>－ </a:t>
            </a:r>
            <a:r>
              <a:rPr lang="zh-CN" altLang="en-US" dirty="0">
                <a:sym typeface="Symbol" pitchFamily="18" charset="2"/>
              </a:rPr>
              <a:t>第</a:t>
            </a:r>
            <a:r>
              <a:rPr lang="en-US" altLang="zh-CN" i="1" dirty="0">
                <a:sym typeface="Symbol" pitchFamily="18" charset="2"/>
              </a:rPr>
              <a:t>k</a:t>
            </a:r>
            <a:r>
              <a:rPr lang="zh-CN" altLang="en-US" dirty="0" smtClean="0">
                <a:sym typeface="Symbol" pitchFamily="18" charset="2"/>
              </a:rPr>
              <a:t>个码元的初始相位，它在一个码元宽度 		    中是不变的。 </a:t>
            </a:r>
            <a:endParaRPr lang="zh-CN" altLang="en-US" dirty="0">
              <a:sym typeface="Symbol" pitchFamily="18" charset="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4521-71BC-4C35-AA9F-394E09D6BAA6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316957" y="2204864"/>
            <a:ext cx="5713413" cy="841375"/>
            <a:chOff x="1051" y="1548"/>
            <a:chExt cx="3599" cy="530"/>
          </a:xfrm>
        </p:grpSpPr>
        <p:graphicFrame>
          <p:nvGraphicFramePr>
            <p:cNvPr id="3891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9690216"/>
                </p:ext>
              </p:extLst>
            </p:nvPr>
          </p:nvGraphicFramePr>
          <p:xfrm>
            <a:off x="1051" y="1548"/>
            <a:ext cx="2072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92" name="Equation" r:id="rId3" imgW="1752480" imgH="444240" progId="Equation.DSMT4">
                    <p:embed/>
                  </p:oleObj>
                </mc:Choice>
                <mc:Fallback>
                  <p:oleObj name="Equation" r:id="rId3" imgW="1752480" imgH="444240" progId="Equation.DSMT4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1" y="1548"/>
                          <a:ext cx="2072" cy="5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8" name="Object 6"/>
            <p:cNvGraphicFramePr>
              <a:graphicFrameLocks noChangeAspect="1"/>
            </p:cNvGraphicFramePr>
            <p:nvPr/>
          </p:nvGraphicFramePr>
          <p:xfrm>
            <a:off x="3402" y="1684"/>
            <a:ext cx="124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93" name="公式" r:id="rId5" imgW="1117600" imgH="228600" progId="Equation.3">
                    <p:embed/>
                  </p:oleObj>
                </mc:Choice>
                <mc:Fallback>
                  <p:oleObj name="公式" r:id="rId5" imgW="1117600" imgH="228600" progId="Equation.3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2" y="1684"/>
                          <a:ext cx="1248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326312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lvl="3"/>
            <a:endParaRPr lang="en-US" altLang="zh-CN" dirty="0" smtClean="0"/>
          </a:p>
          <a:p>
            <a:r>
              <a:rPr lang="zh-CN" altLang="en-US" dirty="0" smtClean="0"/>
              <a:t>当输入</a:t>
            </a:r>
            <a:r>
              <a:rPr lang="zh-CN" altLang="en-US" dirty="0"/>
              <a:t>码元为</a:t>
            </a:r>
            <a:r>
              <a:rPr lang="zh-CN" altLang="en-US" dirty="0">
                <a:solidFill>
                  <a:srgbClr val="0000FF"/>
                </a:solidFill>
              </a:rPr>
              <a:t>“</a:t>
            </a:r>
            <a:r>
              <a:rPr lang="en-US" altLang="zh-CN" dirty="0">
                <a:solidFill>
                  <a:srgbClr val="0000FF"/>
                </a:solidFill>
              </a:rPr>
              <a:t>1”</a:t>
            </a:r>
            <a:r>
              <a:rPr lang="zh-CN" altLang="en-US" dirty="0"/>
              <a:t>时，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= </a:t>
            </a:r>
            <a:r>
              <a:rPr lang="en-US" altLang="zh-CN" dirty="0">
                <a:sym typeface="Symbol" pitchFamily="18" charset="2"/>
              </a:rPr>
              <a:t>+1</a:t>
            </a:r>
            <a:r>
              <a:rPr lang="en-US" altLang="zh-CN" dirty="0"/>
              <a:t> </a:t>
            </a:r>
            <a:r>
              <a:rPr lang="zh-CN" altLang="en-US" dirty="0" smtClean="0"/>
              <a:t>，此时码元频率为：</a:t>
            </a:r>
            <a:r>
              <a:rPr lang="en-US" altLang="zh-CN" i="1" dirty="0" smtClean="0">
                <a:solidFill>
                  <a:srgbClr val="0000FF"/>
                </a:solidFill>
              </a:rPr>
              <a:t>f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1 </a:t>
            </a:r>
            <a:r>
              <a:rPr lang="en-US" altLang="zh-CN" dirty="0" smtClean="0">
                <a:solidFill>
                  <a:srgbClr val="0000FF"/>
                </a:solidFill>
              </a:rPr>
              <a:t>= </a:t>
            </a:r>
            <a:r>
              <a:rPr lang="en-US" altLang="zh-CN" i="1" dirty="0" smtClean="0">
                <a:solidFill>
                  <a:srgbClr val="0000FF"/>
                </a:solidFill>
              </a:rPr>
              <a:t>f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c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+ 1/(4</a:t>
            </a:r>
            <a:r>
              <a:rPr lang="en-US" altLang="zh-CN" i="1" dirty="0">
                <a:solidFill>
                  <a:srgbClr val="0000FF"/>
                </a:solidFill>
              </a:rPr>
              <a:t>T</a:t>
            </a:r>
            <a:r>
              <a:rPr lang="en-US" altLang="zh-CN" i="1" baseline="-25000" dirty="0">
                <a:solidFill>
                  <a:srgbClr val="0000FF"/>
                </a:solidFill>
              </a:rPr>
              <a:t>s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输入码元为</a:t>
            </a:r>
            <a:r>
              <a:rPr lang="zh-CN" altLang="en-US" dirty="0">
                <a:solidFill>
                  <a:srgbClr val="0000FF"/>
                </a:solidFill>
              </a:rPr>
              <a:t>“</a:t>
            </a:r>
            <a:r>
              <a:rPr lang="en-US" altLang="zh-CN" dirty="0">
                <a:solidFill>
                  <a:srgbClr val="0000FF"/>
                </a:solidFill>
              </a:rPr>
              <a:t>0”</a:t>
            </a:r>
            <a:r>
              <a:rPr lang="zh-CN" altLang="en-US" dirty="0"/>
              <a:t>时，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= </a:t>
            </a:r>
            <a:r>
              <a:rPr lang="en-US" altLang="zh-CN" dirty="0">
                <a:sym typeface="Symbol" pitchFamily="18" charset="2"/>
              </a:rPr>
              <a:t>-1</a:t>
            </a:r>
            <a:r>
              <a:rPr lang="en-US" altLang="zh-CN" dirty="0"/>
              <a:t> </a:t>
            </a:r>
            <a:r>
              <a:rPr lang="zh-CN" altLang="en-US" dirty="0" smtClean="0"/>
              <a:t>，</a:t>
            </a:r>
            <a:r>
              <a:rPr lang="zh-CN" altLang="en-US" dirty="0"/>
              <a:t>此时</a:t>
            </a:r>
            <a:r>
              <a:rPr lang="zh-CN" altLang="en-US" dirty="0" smtClean="0"/>
              <a:t>码元频率为：</a:t>
            </a:r>
            <a:r>
              <a:rPr lang="en-US" altLang="zh-CN" i="1" dirty="0" smtClean="0">
                <a:solidFill>
                  <a:srgbClr val="0000FF"/>
                </a:solidFill>
              </a:rPr>
              <a:t>f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0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= </a:t>
            </a:r>
            <a:r>
              <a:rPr lang="en-US" altLang="zh-CN" i="1" dirty="0" smtClean="0">
                <a:solidFill>
                  <a:srgbClr val="0000FF"/>
                </a:solidFill>
              </a:rPr>
              <a:t>f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c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- 1/(4</a:t>
            </a:r>
            <a:r>
              <a:rPr lang="en-US" altLang="zh-CN" i="1" dirty="0">
                <a:solidFill>
                  <a:srgbClr val="0000FF"/>
                </a:solidFill>
              </a:rPr>
              <a:t>T</a:t>
            </a:r>
            <a:r>
              <a:rPr lang="en-US" altLang="zh-CN" i="1" baseline="-25000" dirty="0">
                <a:solidFill>
                  <a:srgbClr val="0000FF"/>
                </a:solidFill>
              </a:rPr>
              <a:t>s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zh-CN" altLang="en-US" dirty="0"/>
              <a:t>， </a:t>
            </a:r>
            <a:r>
              <a:rPr lang="en-US" altLang="zh-CN" i="1" dirty="0">
                <a:solidFill>
                  <a:srgbClr val="0000FF"/>
                </a:solidFill>
              </a:rPr>
              <a:t>f</a:t>
            </a:r>
            <a:r>
              <a:rPr lang="en-US" altLang="zh-CN" baseline="-25000" dirty="0">
                <a:solidFill>
                  <a:srgbClr val="0000FF"/>
                </a:solidFill>
              </a:rPr>
              <a:t>1 </a:t>
            </a:r>
            <a:r>
              <a:rPr lang="zh-CN" altLang="en-US" dirty="0">
                <a:solidFill>
                  <a:srgbClr val="0000FF"/>
                </a:solidFill>
              </a:rPr>
              <a:t>和</a:t>
            </a:r>
            <a:r>
              <a:rPr lang="en-US" altLang="zh-CN" i="1" dirty="0">
                <a:solidFill>
                  <a:srgbClr val="0000FF"/>
                </a:solidFill>
              </a:rPr>
              <a:t>f</a:t>
            </a:r>
            <a:r>
              <a:rPr lang="en-US" altLang="zh-CN" baseline="-25000" dirty="0">
                <a:solidFill>
                  <a:srgbClr val="0000FF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的差等于</a:t>
            </a:r>
            <a:r>
              <a:rPr lang="en-US" altLang="zh-CN" dirty="0">
                <a:solidFill>
                  <a:srgbClr val="0000FF"/>
                </a:solidFill>
              </a:rPr>
              <a:t>1 / (2</a:t>
            </a:r>
            <a:r>
              <a:rPr lang="en-US" altLang="zh-CN" i="1" dirty="0">
                <a:solidFill>
                  <a:srgbClr val="0000FF"/>
                </a:solidFill>
              </a:rPr>
              <a:t>Ts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/>
              <a:t>。在</a:t>
            </a:r>
            <a:r>
              <a:rPr lang="en-US" altLang="zh-CN" dirty="0"/>
              <a:t>8.2.1</a:t>
            </a:r>
            <a:r>
              <a:rPr lang="zh-CN" altLang="en-US" dirty="0"/>
              <a:t>节已经证明，这是</a:t>
            </a:r>
            <a:r>
              <a:rPr lang="en-US" altLang="zh-CN" dirty="0"/>
              <a:t>2FSK </a:t>
            </a:r>
            <a:r>
              <a:rPr lang="zh-CN" altLang="en-US" dirty="0" smtClean="0"/>
              <a:t>信号的</a:t>
            </a:r>
            <a:r>
              <a:rPr lang="zh-CN" altLang="en-US" dirty="0" smtClean="0">
                <a:solidFill>
                  <a:srgbClr val="0000FF"/>
                </a:solidFill>
              </a:rPr>
              <a:t>最小频率间隔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B564-A91D-48C6-923C-EDB4B9F22ED4}" type="slidenum">
              <a:rPr lang="en-US" altLang="zh-CN" smtClean="0"/>
              <a:pPr/>
              <a:t>25</a:t>
            </a:fld>
            <a:endParaRPr lang="en-US" altLang="zh-C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67297" y="1268760"/>
            <a:ext cx="5715000" cy="841375"/>
            <a:chOff x="1050" y="1548"/>
            <a:chExt cx="3600" cy="530"/>
          </a:xfrm>
        </p:grpSpPr>
        <p:graphicFrame>
          <p:nvGraphicFramePr>
            <p:cNvPr id="3994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6584533"/>
                </p:ext>
              </p:extLst>
            </p:nvPr>
          </p:nvGraphicFramePr>
          <p:xfrm>
            <a:off x="1050" y="1548"/>
            <a:ext cx="2072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4" name="Equation" r:id="rId3" imgW="1752480" imgH="444240" progId="Equation.DSMT4">
                    <p:embed/>
                  </p:oleObj>
                </mc:Choice>
                <mc:Fallback>
                  <p:oleObj name="Equation" r:id="rId3" imgW="1752480" imgH="444240" progId="Equation.DSMT4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" y="1548"/>
                          <a:ext cx="2072" cy="5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2" name="Object 6"/>
            <p:cNvGraphicFramePr>
              <a:graphicFrameLocks noChangeAspect="1"/>
            </p:cNvGraphicFramePr>
            <p:nvPr/>
          </p:nvGraphicFramePr>
          <p:xfrm>
            <a:off x="3402" y="1684"/>
            <a:ext cx="124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" name="公式" r:id="rId5" imgW="1117600" imgH="228600" progId="Equation.3">
                    <p:embed/>
                  </p:oleObj>
                </mc:Choice>
                <mc:Fallback>
                  <p:oleObj name="公式" r:id="rId5" imgW="1117600" imgH="228600" progId="Equation.3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2" y="1684"/>
                          <a:ext cx="1248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2.MSK</a:t>
            </a:r>
            <a:r>
              <a:rPr lang="zh-CN" altLang="en-US" dirty="0">
                <a:solidFill>
                  <a:srgbClr val="0000FF"/>
                </a:solidFill>
              </a:rPr>
              <a:t>码元中波形的周期数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  <a:p>
            <a:r>
              <a:rPr lang="zh-CN" altLang="en-US" dirty="0" smtClean="0"/>
              <a:t>可以改写为</a:t>
            </a:r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r>
              <a:rPr lang="zh-CN" altLang="en-US" dirty="0" smtClean="0"/>
              <a:t>式中</a:t>
            </a:r>
          </a:p>
          <a:p>
            <a:pPr lvl="3"/>
            <a:endParaRPr lang="zh-CN" altLang="en-US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MSK</a:t>
            </a:r>
            <a:r>
              <a:rPr lang="zh-CN" altLang="en-US" dirty="0" smtClean="0"/>
              <a:t>信号是一个</a:t>
            </a:r>
            <a:r>
              <a:rPr lang="zh-CN" altLang="en-US" dirty="0" smtClean="0">
                <a:solidFill>
                  <a:srgbClr val="0000FF"/>
                </a:solidFill>
              </a:rPr>
              <a:t>正交</a:t>
            </a:r>
            <a:r>
              <a:rPr lang="en-US" altLang="zh-CN" dirty="0" smtClean="0"/>
              <a:t>2FSK</a:t>
            </a:r>
            <a:r>
              <a:rPr lang="zh-CN" altLang="en-US" dirty="0" smtClean="0"/>
              <a:t>信号，它应该满足正交条件，即 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58E7-86F2-4470-8462-3DB882F6E64F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95289" y="1126332"/>
            <a:ext cx="5715000" cy="841375"/>
            <a:chOff x="1050" y="1549"/>
            <a:chExt cx="3600" cy="530"/>
          </a:xfrm>
        </p:grpSpPr>
        <p:graphicFrame>
          <p:nvGraphicFramePr>
            <p:cNvPr id="4096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7642945"/>
                </p:ext>
              </p:extLst>
            </p:nvPr>
          </p:nvGraphicFramePr>
          <p:xfrm>
            <a:off x="1050" y="1549"/>
            <a:ext cx="2071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8" name="Equation" r:id="rId3" imgW="1752480" imgH="444240" progId="Equation.DSMT4">
                    <p:embed/>
                  </p:oleObj>
                </mc:Choice>
                <mc:Fallback>
                  <p:oleObj name="Equation" r:id="rId3" imgW="1752480" imgH="444240" progId="Equation.DSMT4">
                    <p:embed/>
                    <p:pic>
                      <p:nvPicPr>
                        <p:cNvPr id="0" name="Picture 3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" y="1549"/>
                          <a:ext cx="2071" cy="5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8" name="Object 8"/>
            <p:cNvGraphicFramePr>
              <a:graphicFrameLocks noChangeAspect="1"/>
            </p:cNvGraphicFramePr>
            <p:nvPr/>
          </p:nvGraphicFramePr>
          <p:xfrm>
            <a:off x="3402" y="1684"/>
            <a:ext cx="124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9" name="公式" r:id="rId5" imgW="1117600" imgH="228600" progId="Equation.3">
                    <p:embed/>
                  </p:oleObj>
                </mc:Choice>
                <mc:Fallback>
                  <p:oleObj name="公式" r:id="rId5" imgW="1117600" imgH="228600" progId="Equation.3">
                    <p:embed/>
                    <p:pic>
                      <p:nvPicPr>
                        <p:cNvPr id="0" name="Picture 3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2" y="1684"/>
                          <a:ext cx="1248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971600" y="2336186"/>
            <a:ext cx="7488832" cy="978514"/>
            <a:chOff x="1020" y="1752"/>
            <a:chExt cx="4151" cy="527"/>
          </a:xfrm>
        </p:grpSpPr>
        <p:graphicFrame>
          <p:nvGraphicFramePr>
            <p:cNvPr id="40964" name="Object 4"/>
            <p:cNvGraphicFramePr>
              <a:graphicFrameLocks noChangeAspect="1"/>
            </p:cNvGraphicFramePr>
            <p:nvPr/>
          </p:nvGraphicFramePr>
          <p:xfrm>
            <a:off x="1020" y="1752"/>
            <a:ext cx="2653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0" name="公式" r:id="rId7" imgW="2451100" imgH="482600" progId="Equation.3">
                    <p:embed/>
                  </p:oleObj>
                </mc:Choice>
                <mc:Fallback>
                  <p:oleObj name="公式" r:id="rId7" imgW="2451100" imgH="482600" progId="Equation.3">
                    <p:embed/>
                    <p:pic>
                      <p:nvPicPr>
                        <p:cNvPr id="0" name="Picture 3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752"/>
                          <a:ext cx="2653" cy="5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9" name="Object 9"/>
            <p:cNvGraphicFramePr>
              <a:graphicFrameLocks noChangeAspect="1"/>
            </p:cNvGraphicFramePr>
            <p:nvPr/>
          </p:nvGraphicFramePr>
          <p:xfrm>
            <a:off x="3923" y="1865"/>
            <a:ext cx="124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1" name="公式" r:id="rId9" imgW="1117600" imgH="228600" progId="Equation.3">
                    <p:embed/>
                  </p:oleObj>
                </mc:Choice>
                <mc:Fallback>
                  <p:oleObj name="公式" r:id="rId9" imgW="1117600" imgH="228600" progId="Equation.3">
                    <p:embed/>
                    <p:pic>
                      <p:nvPicPr>
                        <p:cNvPr id="0" name="Picture 3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865"/>
                          <a:ext cx="1248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674028"/>
              </p:ext>
            </p:extLst>
          </p:nvPr>
        </p:nvGraphicFramePr>
        <p:xfrm>
          <a:off x="1946275" y="3573463"/>
          <a:ext cx="1938338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" name="Equation" r:id="rId11" imgW="1117440" imgH="457200" progId="Equation.DSMT4">
                  <p:embed/>
                </p:oleObj>
              </mc:Choice>
              <mc:Fallback>
                <p:oleObj name="Equation" r:id="rId11" imgW="1117440" imgH="457200" progId="Equation.DSMT4">
                  <p:embed/>
                  <p:pic>
                    <p:nvPicPr>
                      <p:cNvPr id="0" name="Picture 3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3573463"/>
                        <a:ext cx="1938338" cy="795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570131"/>
              </p:ext>
            </p:extLst>
          </p:nvPr>
        </p:nvGraphicFramePr>
        <p:xfrm>
          <a:off x="555297" y="5589240"/>
          <a:ext cx="8033406" cy="775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" name="公式" r:id="rId13" imgW="4635500" imgH="444500" progId="Equation.3">
                  <p:embed/>
                </p:oleObj>
              </mc:Choice>
              <mc:Fallback>
                <p:oleObj name="公式" r:id="rId13" imgW="4635500" imgH="444500" progId="Equation.3">
                  <p:embed/>
                  <p:pic>
                    <p:nvPicPr>
                      <p:cNvPr id="0" name="Picture 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297" y="5589240"/>
                        <a:ext cx="8033406" cy="7758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064896" cy="532859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上式左端</a:t>
            </a:r>
            <a:r>
              <a:rPr lang="en-US" altLang="zh-CN" dirty="0" smtClean="0"/>
              <a:t>4</a:t>
            </a:r>
            <a:r>
              <a:rPr lang="zh-CN" altLang="en-US" dirty="0" smtClean="0"/>
              <a:t>项应分别等于零，所以将第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项</a:t>
            </a:r>
            <a:r>
              <a:rPr lang="en-US" altLang="zh-CN" dirty="0" smtClean="0"/>
              <a:t>sin(2</a:t>
            </a:r>
            <a:r>
              <a:rPr lang="en-US" altLang="zh-CN" i="1" dirty="0" smtClean="0">
                <a:sym typeface="Symbol" pitchFamily="18" charset="2"/>
              </a:rPr>
              <a:t></a:t>
            </a:r>
            <a:r>
              <a:rPr lang="en-US" altLang="zh-CN" i="1" baseline="-25000" dirty="0" smtClean="0"/>
              <a:t>k</a:t>
            </a:r>
            <a:r>
              <a:rPr lang="en-US" altLang="zh-CN" dirty="0" smtClean="0"/>
              <a:t>) = 0</a:t>
            </a:r>
            <a:r>
              <a:rPr lang="zh-CN" altLang="en-US" dirty="0" smtClean="0"/>
              <a:t>的条件代入第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r>
              <a:rPr lang="zh-CN" altLang="en-US" dirty="0" smtClean="0"/>
              <a:t>得到要求</a:t>
            </a:r>
          </a:p>
          <a:p>
            <a:r>
              <a:rPr lang="zh-CN" altLang="en-US" dirty="0" smtClean="0"/>
              <a:t>即要求</a:t>
            </a:r>
          </a:p>
          <a:p>
            <a:r>
              <a:rPr lang="zh-CN" altLang="en-US" dirty="0" smtClean="0"/>
              <a:t>或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上式表示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MSK</a:t>
            </a:r>
            <a:r>
              <a:rPr lang="zh-CN" altLang="en-US" dirty="0" smtClean="0"/>
              <a:t>信号每个码元持续时间</a:t>
            </a:r>
            <a:r>
              <a:rPr lang="en-US" altLang="zh-CN" dirty="0" err="1" smtClean="0"/>
              <a:t>Ts</a:t>
            </a:r>
            <a:r>
              <a:rPr lang="zh-CN" altLang="en-US" dirty="0" smtClean="0"/>
              <a:t>内包含的</a:t>
            </a:r>
            <a:r>
              <a:rPr lang="zh-CN" altLang="en-US" dirty="0" smtClean="0">
                <a:solidFill>
                  <a:srgbClr val="0000FF"/>
                </a:solidFill>
              </a:rPr>
              <a:t>波形周期数必须是</a:t>
            </a:r>
            <a:r>
              <a:rPr lang="en-US" altLang="zh-CN" dirty="0" smtClean="0">
                <a:solidFill>
                  <a:srgbClr val="0000FF"/>
                </a:solidFill>
              </a:rPr>
              <a:t>1 / 4</a:t>
            </a:r>
            <a:r>
              <a:rPr lang="zh-CN" altLang="en-US" dirty="0" smtClean="0">
                <a:solidFill>
                  <a:srgbClr val="0000FF"/>
                </a:solidFill>
              </a:rPr>
              <a:t>周期的整数倍</a:t>
            </a:r>
            <a:r>
              <a:rPr lang="zh-CN" altLang="en-US" dirty="0" smtClean="0"/>
              <a:t>，即上式可以改写为</a:t>
            </a:r>
          </a:p>
          <a:p>
            <a:endParaRPr lang="zh-CN" altLang="en-US" dirty="0" smtClean="0"/>
          </a:p>
          <a:p>
            <a:pPr lvl="1"/>
            <a:r>
              <a:rPr lang="zh-CN" altLang="en-US" dirty="0" smtClean="0"/>
              <a:t>式中，</a:t>
            </a:r>
            <a:r>
              <a:rPr lang="en-US" altLang="zh-CN" dirty="0" smtClean="0"/>
              <a:t>N ― </a:t>
            </a:r>
            <a:r>
              <a:rPr lang="zh-CN" altLang="en-US" dirty="0" smtClean="0"/>
              <a:t>正整数；</a:t>
            </a:r>
            <a:r>
              <a:rPr lang="en-US" altLang="zh-CN" dirty="0" smtClean="0"/>
              <a:t>m = 0, 1, 2, 3 </a:t>
            </a:r>
            <a:endParaRPr lang="en-US" altLang="zh-CN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2331-3953-4317-8CF0-4DEA136A7C7E}" type="slidenum">
              <a:rPr lang="en-US" altLang="zh-CN" smtClean="0"/>
              <a:pPr/>
              <a:t>27</a:t>
            </a:fld>
            <a:endParaRPr lang="en-US" altLang="zh-CN"/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156840"/>
              </p:ext>
            </p:extLst>
          </p:nvPr>
        </p:nvGraphicFramePr>
        <p:xfrm>
          <a:off x="1115616" y="260648"/>
          <a:ext cx="7380288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2" name="公式" r:id="rId3" imgW="4635500" imgH="444500" progId="Equation.3">
                  <p:embed/>
                </p:oleObj>
              </mc:Choice>
              <mc:Fallback>
                <p:oleObj name="公式" r:id="rId3" imgW="4635500" imgH="444500" progId="Equation.3">
                  <p:embed/>
                  <p:pic>
                    <p:nvPicPr>
                      <p:cNvPr id="0" name="Picture 3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60648"/>
                        <a:ext cx="7380288" cy="71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576792"/>
              </p:ext>
            </p:extLst>
          </p:nvPr>
        </p:nvGraphicFramePr>
        <p:xfrm>
          <a:off x="2422525" y="2205038"/>
          <a:ext cx="18494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3" name="Equation" r:id="rId5" imgW="927000" imgH="228600" progId="Equation.DSMT4">
                  <p:embed/>
                </p:oleObj>
              </mc:Choice>
              <mc:Fallback>
                <p:oleObj name="Equation" r:id="rId5" imgW="927000" imgH="228600" progId="Equation.DSMT4">
                  <p:embed/>
                  <p:pic>
                    <p:nvPicPr>
                      <p:cNvPr id="0" name="Picture 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2205038"/>
                        <a:ext cx="1849438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036422"/>
              </p:ext>
            </p:extLst>
          </p:nvPr>
        </p:nvGraphicFramePr>
        <p:xfrm>
          <a:off x="1963738" y="2782888"/>
          <a:ext cx="43545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4" name="Equation" r:id="rId7" imgW="2184120" imgH="228600" progId="Equation.DSMT4">
                  <p:embed/>
                </p:oleObj>
              </mc:Choice>
              <mc:Fallback>
                <p:oleObj name="Equation" r:id="rId7" imgW="2184120" imgH="228600" progId="Equation.DSMT4">
                  <p:embed/>
                  <p:pic>
                    <p:nvPicPr>
                      <p:cNvPr id="0" name="Picture 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2782888"/>
                        <a:ext cx="43545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47664" y="3288085"/>
            <a:ext cx="3336925" cy="788987"/>
            <a:chOff x="2018" y="2675"/>
            <a:chExt cx="2102" cy="497"/>
          </a:xfrm>
        </p:grpSpPr>
        <p:graphicFrame>
          <p:nvGraphicFramePr>
            <p:cNvPr id="4199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7957030"/>
                </p:ext>
              </p:extLst>
            </p:nvPr>
          </p:nvGraphicFramePr>
          <p:xfrm>
            <a:off x="2018" y="2675"/>
            <a:ext cx="772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5" name="Equation" r:id="rId9" imgW="685800" imgH="444240" progId="Equation.DSMT4">
                    <p:embed/>
                  </p:oleObj>
                </mc:Choice>
                <mc:Fallback>
                  <p:oleObj name="Equation" r:id="rId9" imgW="685800" imgH="444240" progId="Equation.DSMT4">
                    <p:embed/>
                    <p:pic>
                      <p:nvPicPr>
                        <p:cNvPr id="0" name="Picture 3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675"/>
                          <a:ext cx="772" cy="4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5943846"/>
                </p:ext>
              </p:extLst>
            </p:nvPr>
          </p:nvGraphicFramePr>
          <p:xfrm>
            <a:off x="3023" y="2795"/>
            <a:ext cx="1097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6" name="Equation" r:id="rId11" imgW="990360" imgH="215640" progId="Equation.DSMT4">
                    <p:embed/>
                  </p:oleObj>
                </mc:Choice>
                <mc:Fallback>
                  <p:oleObj name="Equation" r:id="rId11" imgW="990360" imgH="215640" progId="Equation.DSMT4">
                    <p:embed/>
                    <p:pic>
                      <p:nvPicPr>
                        <p:cNvPr id="0" name="Picture 3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3" y="2795"/>
                          <a:ext cx="1097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601094"/>
              </p:ext>
            </p:extLst>
          </p:nvPr>
        </p:nvGraphicFramePr>
        <p:xfrm>
          <a:off x="2854325" y="5218113"/>
          <a:ext cx="24987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7" name="Equation" r:id="rId13" imgW="1434960" imgH="444240" progId="Equation.DSMT4">
                  <p:embed/>
                </p:oleObj>
              </mc:Choice>
              <mc:Fallback>
                <p:oleObj name="Equation" r:id="rId13" imgW="1434960" imgH="444240" progId="Equation.DSMT4">
                  <p:embed/>
                  <p:pic>
                    <p:nvPicPr>
                      <p:cNvPr id="0" name="Picture 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5218113"/>
                        <a:ext cx="2498725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6156176" y="2564904"/>
            <a:ext cx="2208628" cy="175432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说明：</a:t>
            </a:r>
            <a:endParaRPr lang="en-US" altLang="zh-CN" sz="2400" b="1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1" dirty="0" err="1" smtClean="0"/>
              <a:t>T</a:t>
            </a:r>
            <a:r>
              <a:rPr lang="en-US" altLang="zh-CN" sz="2400" b="1" baseline="-25000" dirty="0" err="1"/>
              <a:t>s</a:t>
            </a:r>
            <a:r>
              <a:rPr lang="zh-CN" altLang="en-US" sz="2400" b="1" dirty="0" smtClean="0"/>
              <a:t>是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码元</a:t>
            </a:r>
            <a:r>
              <a:rPr lang="zh-CN" altLang="en-US" sz="2400" b="1" dirty="0" smtClean="0"/>
              <a:t>周期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i="1" dirty="0" smtClean="0"/>
              <a:t>f</a:t>
            </a:r>
            <a:r>
              <a:rPr lang="en-US" altLang="zh-CN" sz="2400" b="1" baseline="-25000" dirty="0" smtClean="0"/>
              <a:t>c</a:t>
            </a:r>
            <a:r>
              <a:rPr lang="zh-CN" altLang="en-US" sz="2400" b="1" dirty="0" smtClean="0"/>
              <a:t>是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载波</a:t>
            </a:r>
            <a:r>
              <a:rPr lang="zh-CN" altLang="en-US" sz="2400" b="1" dirty="0" smtClean="0"/>
              <a:t>频率</a:t>
            </a:r>
            <a:endParaRPr lang="zh-CN" altLang="en-US" sz="24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此时</a:t>
            </a:r>
            <a:endParaRPr lang="zh-CN" altLang="en-US" dirty="0" smtClean="0"/>
          </a:p>
          <a:p>
            <a:pPr lvl="3"/>
            <a:endParaRPr lang="zh-CN" altLang="en-US" dirty="0" smtClean="0"/>
          </a:p>
          <a:p>
            <a:pPr lvl="3"/>
            <a:endParaRPr lang="zh-CN" altLang="en-US" dirty="0" smtClean="0"/>
          </a:p>
          <a:p>
            <a:pPr lvl="3"/>
            <a:endParaRPr lang="zh-CN" altLang="en-US" dirty="0" smtClean="0"/>
          </a:p>
          <a:p>
            <a:r>
              <a:rPr lang="zh-CN" altLang="en-US" dirty="0" smtClean="0"/>
              <a:t>由上式可以得知：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式中，</a:t>
            </a:r>
            <a:r>
              <a:rPr lang="en-US" altLang="zh-CN" i="1" dirty="0"/>
              <a:t> T</a:t>
            </a:r>
            <a:r>
              <a:rPr lang="en-US" altLang="zh-CN" baseline="-25000" dirty="0"/>
              <a:t>1</a:t>
            </a:r>
            <a:r>
              <a:rPr lang="en-US" altLang="zh-CN" dirty="0"/>
              <a:t> = 1 / 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zh-CN" altLang="en-US" dirty="0"/>
              <a:t>；</a:t>
            </a:r>
            <a:r>
              <a:rPr lang="en-US" altLang="zh-CN" i="1" dirty="0"/>
              <a:t>T</a:t>
            </a:r>
            <a:r>
              <a:rPr lang="en-US" altLang="zh-CN" baseline="-25000" dirty="0"/>
              <a:t>0</a:t>
            </a:r>
            <a:r>
              <a:rPr lang="en-US" altLang="zh-CN" dirty="0"/>
              <a:t> = 1 / </a:t>
            </a:r>
            <a:r>
              <a:rPr lang="en-US" altLang="zh-CN" i="1" dirty="0"/>
              <a:t>f</a:t>
            </a:r>
            <a:r>
              <a:rPr lang="en-US" altLang="zh-CN" baseline="-25000" dirty="0"/>
              <a:t>0 </a:t>
            </a:r>
            <a:endParaRPr lang="en-US" altLang="zh-CN" baseline="-25000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由此</a:t>
            </a:r>
            <a:r>
              <a:rPr lang="zh-CN" altLang="en-US" dirty="0">
                <a:solidFill>
                  <a:srgbClr val="0000FF"/>
                </a:solidFill>
              </a:rPr>
              <a:t>式</a:t>
            </a:r>
            <a:r>
              <a:rPr lang="zh-CN" altLang="en-US" dirty="0" smtClean="0">
                <a:solidFill>
                  <a:srgbClr val="0000FF"/>
                </a:solidFill>
              </a:rPr>
              <a:t>看出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无论</a:t>
            </a:r>
            <a:r>
              <a:rPr lang="zh-CN" altLang="en-US" dirty="0"/>
              <a:t>两个信号频率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i="1" dirty="0"/>
              <a:t>f</a:t>
            </a:r>
            <a:r>
              <a:rPr lang="en-US" altLang="zh-CN" baseline="-25000" dirty="0"/>
              <a:t>0</a:t>
            </a:r>
            <a:r>
              <a:rPr lang="zh-CN" altLang="en-US" dirty="0"/>
              <a:t>等于何值，这两种码元包含的正弦波数均</a:t>
            </a:r>
            <a:r>
              <a:rPr lang="zh-CN" altLang="en-US" dirty="0">
                <a:solidFill>
                  <a:srgbClr val="0000FF"/>
                </a:solidFill>
              </a:rPr>
              <a:t>相差</a:t>
            </a:r>
            <a:r>
              <a:rPr lang="en-US" altLang="zh-CN" dirty="0">
                <a:solidFill>
                  <a:srgbClr val="0000FF"/>
                </a:solidFill>
              </a:rPr>
              <a:t>1/2</a:t>
            </a:r>
            <a:r>
              <a:rPr lang="zh-CN" altLang="en-US" dirty="0">
                <a:solidFill>
                  <a:srgbClr val="0000FF"/>
                </a:solidFill>
              </a:rPr>
              <a:t>个周期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en-US" altLang="zh-CN" dirty="0" smtClean="0"/>
              <a:t>: </a:t>
            </a:r>
            <a:r>
              <a:rPr lang="zh-CN" altLang="en-US" dirty="0" smtClean="0"/>
              <a:t>当</a:t>
            </a:r>
            <a:r>
              <a:rPr lang="en-US" altLang="zh-CN" i="1" dirty="0"/>
              <a:t>N</a:t>
            </a:r>
            <a:r>
              <a:rPr lang="en-US" altLang="zh-CN" dirty="0"/>
              <a:t> =1</a:t>
            </a:r>
            <a:r>
              <a:rPr lang="zh-CN" altLang="en-US" dirty="0"/>
              <a:t>，</a:t>
            </a:r>
            <a:r>
              <a:rPr lang="en-US" altLang="zh-CN" i="1" dirty="0"/>
              <a:t>m</a:t>
            </a:r>
            <a:r>
              <a:rPr lang="en-US" altLang="zh-CN" dirty="0"/>
              <a:t> = 3</a:t>
            </a:r>
            <a:r>
              <a:rPr lang="zh-CN" altLang="en-US" dirty="0"/>
              <a:t>时，对于比特“</a:t>
            </a:r>
            <a:r>
              <a:rPr lang="en-US" altLang="zh-CN" dirty="0"/>
              <a:t>1”</a:t>
            </a:r>
            <a:r>
              <a:rPr lang="zh-CN" altLang="en-US" dirty="0"/>
              <a:t>和“</a:t>
            </a:r>
            <a:r>
              <a:rPr lang="en-US" altLang="zh-CN" dirty="0"/>
              <a:t>0”</a:t>
            </a:r>
            <a:r>
              <a:rPr lang="zh-CN" altLang="en-US" dirty="0"/>
              <a:t>，一个码元持续时间内分别有</a:t>
            </a:r>
            <a:r>
              <a:rPr lang="en-US" altLang="zh-CN" dirty="0"/>
              <a:t>2</a:t>
            </a:r>
            <a:r>
              <a:rPr lang="zh-CN" altLang="en-US" dirty="0"/>
              <a:t>个和</a:t>
            </a:r>
            <a:r>
              <a:rPr lang="en-US" altLang="zh-CN" dirty="0"/>
              <a:t>1.5</a:t>
            </a:r>
            <a:r>
              <a:rPr lang="zh-CN" altLang="en-US" dirty="0" smtClean="0"/>
              <a:t>个正弦波周期。（见下图）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2ED9-F9E0-47EF-8954-F0092DC2B024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563647"/>
              </p:ext>
            </p:extLst>
          </p:nvPr>
        </p:nvGraphicFramePr>
        <p:xfrm>
          <a:off x="1681163" y="1035050"/>
          <a:ext cx="3478212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10" name="Equation" r:id="rId3" imgW="1981080" imgH="914400" progId="Equation.DSMT4">
                  <p:embed/>
                </p:oleObj>
              </mc:Choice>
              <mc:Fallback>
                <p:oleObj name="Equation" r:id="rId3" imgW="1981080" imgH="9144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1035050"/>
                        <a:ext cx="3478212" cy="160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5364088" y="3645024"/>
            <a:ext cx="3600400" cy="83099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给出了一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个码元持续时间</a:t>
            </a:r>
            <a:r>
              <a:rPr lang="en-US" altLang="zh-CN" sz="2400" b="1" dirty="0" err="1">
                <a:solidFill>
                  <a:srgbClr val="0000FF"/>
                </a:solidFill>
                <a:latin typeface="+mj-ea"/>
                <a:ea typeface="+mj-ea"/>
              </a:rPr>
              <a:t>Ts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内包含的正弦波周期数。</a:t>
            </a:r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859498"/>
              </p:ext>
            </p:extLst>
          </p:nvPr>
        </p:nvGraphicFramePr>
        <p:xfrm>
          <a:off x="3347864" y="2708920"/>
          <a:ext cx="42481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11" name="公式" r:id="rId5" imgW="2235200" imgH="431800" progId="Equation.3">
                  <p:embed/>
                </p:oleObj>
              </mc:Choice>
              <mc:Fallback>
                <p:oleObj name="公式" r:id="rId5" imgW="2235200" imgH="43180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708920"/>
                        <a:ext cx="4248150" cy="812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4860032" y="3645024"/>
            <a:ext cx="360040" cy="4154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144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N</a:t>
            </a:r>
            <a:r>
              <a:rPr lang="en-US" altLang="zh-CN" dirty="0"/>
              <a:t> =1</a:t>
            </a:r>
            <a:r>
              <a:rPr lang="zh-CN" altLang="en-US" dirty="0"/>
              <a:t>，</a:t>
            </a:r>
            <a:r>
              <a:rPr lang="en-US" altLang="zh-CN" i="1" dirty="0"/>
              <a:t>m</a:t>
            </a:r>
            <a:r>
              <a:rPr lang="en-US" altLang="zh-CN" dirty="0"/>
              <a:t> = 3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CB1A-0C6F-4BBF-A8FE-75F1C2C46DFA}" type="slidenum">
              <a:rPr lang="en-US" altLang="zh-CN" smtClean="0"/>
              <a:pPr/>
              <a:t>29</a:t>
            </a:fld>
            <a:endParaRPr lang="en-US" altLang="zh-CN"/>
          </a:p>
        </p:txBody>
      </p:sp>
      <p:pic>
        <p:nvPicPr>
          <p:cNvPr id="44037" name="Picture 5" descr="t0639"/>
          <p:cNvPicPr>
            <a:picLocks noChangeAspect="1" noChangeArrowheads="1"/>
          </p:cNvPicPr>
          <p:nvPr/>
        </p:nvPicPr>
        <p:blipFill>
          <a:blip r:embed="rId2" cstate="print"/>
          <a:srcRect l="-1009" t="40625" b="5803"/>
          <a:stretch>
            <a:fillRect/>
          </a:stretch>
        </p:blipFill>
        <p:spPr bwMode="auto">
          <a:xfrm>
            <a:off x="1295400" y="1952625"/>
            <a:ext cx="7164388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87208" y="5075050"/>
            <a:ext cx="33850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比特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“</a:t>
            </a:r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en-US" altLang="zh-CN" sz="2400" b="1" dirty="0" smtClean="0">
                <a:solidFill>
                  <a:srgbClr val="0000FF"/>
                </a:solidFill>
                <a:latin typeface="+mj-ea"/>
                <a:ea typeface="+mj-ea"/>
              </a:rPr>
              <a:t>”:</a:t>
            </a:r>
            <a:r>
              <a:rPr lang="zh-CN" altLang="en-US" sz="2400" b="1" dirty="0" smtClean="0">
                <a:latin typeface="+mj-ea"/>
                <a:ea typeface="+mj-ea"/>
              </a:rPr>
              <a:t>一</a:t>
            </a:r>
            <a:r>
              <a:rPr lang="zh-CN" altLang="en-US" sz="2400" b="1" dirty="0">
                <a:latin typeface="+mj-ea"/>
                <a:ea typeface="+mj-ea"/>
              </a:rPr>
              <a:t>个码元持续时间</a:t>
            </a:r>
            <a:r>
              <a:rPr lang="zh-CN" altLang="en-US" sz="2400" b="1" dirty="0" smtClean="0">
                <a:latin typeface="+mj-ea"/>
                <a:ea typeface="+mj-ea"/>
              </a:rPr>
              <a:t>内有</a:t>
            </a:r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个</a:t>
            </a:r>
            <a:r>
              <a:rPr lang="zh-CN" altLang="en-US" sz="2400" b="1" dirty="0" smtClean="0">
                <a:latin typeface="+mj-ea"/>
                <a:ea typeface="+mj-ea"/>
              </a:rPr>
              <a:t>正弦</a:t>
            </a:r>
            <a:r>
              <a:rPr lang="zh-CN" altLang="en-US" sz="2400" b="1" dirty="0">
                <a:latin typeface="+mj-ea"/>
                <a:ea typeface="+mj-ea"/>
              </a:rPr>
              <a:t>波周期。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979712" y="3645024"/>
            <a:ext cx="0" cy="1007939"/>
          </a:xfrm>
          <a:prstGeom prst="line">
            <a:avLst/>
          </a:prstGeom>
          <a:ln w="38100">
            <a:solidFill>
              <a:srgbClr val="00C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915816" y="3645023"/>
            <a:ext cx="0" cy="1007939"/>
          </a:xfrm>
          <a:prstGeom prst="line">
            <a:avLst/>
          </a:prstGeom>
          <a:ln w="38100">
            <a:solidFill>
              <a:srgbClr val="00C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887788" y="4828570"/>
            <a:ext cx="4284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比特“</a:t>
            </a:r>
            <a:r>
              <a:rPr lang="en-US" altLang="zh-CN" sz="2400" b="1" dirty="0" smtClean="0">
                <a:solidFill>
                  <a:srgbClr val="0000FF"/>
                </a:solidFill>
                <a:latin typeface="+mj-ea"/>
                <a:ea typeface="+mj-ea"/>
              </a:rPr>
              <a:t>0”:</a:t>
            </a:r>
            <a:r>
              <a:rPr lang="zh-CN" altLang="en-US" sz="2400" b="1" dirty="0" smtClean="0">
                <a:latin typeface="+mj-ea"/>
                <a:ea typeface="+mj-ea"/>
              </a:rPr>
              <a:t>一</a:t>
            </a:r>
            <a:r>
              <a:rPr lang="zh-CN" altLang="en-US" sz="2400" b="1" dirty="0">
                <a:latin typeface="+mj-ea"/>
                <a:ea typeface="+mj-ea"/>
              </a:rPr>
              <a:t>个码元持续时间</a:t>
            </a:r>
            <a:r>
              <a:rPr lang="zh-CN" altLang="en-US" sz="2400" b="1" dirty="0" smtClean="0">
                <a:latin typeface="+mj-ea"/>
                <a:ea typeface="+mj-ea"/>
              </a:rPr>
              <a:t>内有</a:t>
            </a:r>
            <a:r>
              <a:rPr lang="en-US" altLang="zh-CN" sz="2400" b="1" dirty="0" smtClean="0">
                <a:solidFill>
                  <a:srgbClr val="0000FF"/>
                </a:solidFill>
                <a:latin typeface="+mj-ea"/>
                <a:ea typeface="+mj-ea"/>
              </a:rPr>
              <a:t>1.5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个</a:t>
            </a:r>
            <a:r>
              <a:rPr lang="zh-CN" altLang="en-US" sz="2400" b="1" dirty="0">
                <a:latin typeface="+mj-ea"/>
                <a:ea typeface="+mj-ea"/>
              </a:rPr>
              <a:t>正弦波周期。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835696" y="4534638"/>
            <a:ext cx="504056" cy="5924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779912" y="3645022"/>
            <a:ext cx="0" cy="1007939"/>
          </a:xfrm>
          <a:prstGeom prst="line">
            <a:avLst/>
          </a:prstGeom>
          <a:ln w="38100">
            <a:solidFill>
              <a:srgbClr val="00C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3384184" y="4512142"/>
            <a:ext cx="576064" cy="6265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第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章 新型数字带通调制技术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en-US" dirty="0" smtClean="0"/>
              <a:t>正交振幅调制</a:t>
            </a:r>
            <a:r>
              <a:rPr lang="en-US" altLang="zh-CN" dirty="0" smtClean="0"/>
              <a:t>(QAM)</a:t>
            </a:r>
          </a:p>
          <a:p>
            <a:r>
              <a:rPr lang="en-US" altLang="zh-CN" dirty="0" smtClean="0"/>
              <a:t>8.2 </a:t>
            </a:r>
            <a:r>
              <a:rPr lang="zh-CN" altLang="en-US" dirty="0" smtClean="0"/>
              <a:t>最小频移键控和高斯最小频移键控</a:t>
            </a:r>
            <a:endParaRPr lang="en-US" altLang="zh-CN" dirty="0" smtClean="0"/>
          </a:p>
          <a:p>
            <a:r>
              <a:rPr lang="en-US" altLang="zh-CN" dirty="0" smtClean="0"/>
              <a:t>8.3 </a:t>
            </a:r>
            <a:r>
              <a:rPr lang="zh-CN" altLang="en-US" dirty="0" smtClean="0"/>
              <a:t>正交频分复用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3. MSK</a:t>
            </a:r>
            <a:r>
              <a:rPr lang="zh-CN" altLang="en-US" dirty="0">
                <a:solidFill>
                  <a:srgbClr val="0000FF"/>
                </a:solidFill>
              </a:rPr>
              <a:t>信号的相位连续性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信号：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00FF"/>
                </a:solidFill>
              </a:rPr>
              <a:t>波形（相位）连续</a:t>
            </a:r>
            <a:r>
              <a:rPr lang="zh-CN" altLang="en-US" dirty="0"/>
              <a:t>的一般条件：前一码元末尾的总相位等于后一码元开始时的总</a:t>
            </a:r>
            <a:r>
              <a:rPr lang="zh-CN" altLang="en-US" dirty="0" smtClean="0"/>
              <a:t>相位。</a:t>
            </a:r>
            <a:endParaRPr lang="en-US" altLang="zh-CN" dirty="0" smtClean="0"/>
          </a:p>
          <a:p>
            <a:r>
              <a:rPr lang="zh-CN" altLang="en-US" dirty="0"/>
              <a:t>即要求</a:t>
            </a:r>
          </a:p>
          <a:p>
            <a:r>
              <a:rPr lang="zh-CN" altLang="en-US" dirty="0"/>
              <a:t>由上式可以容易地写出下列递归条件</a:t>
            </a:r>
          </a:p>
          <a:p>
            <a:pPr lvl="2"/>
            <a:endParaRPr lang="zh-CN" altLang="en-US" dirty="0"/>
          </a:p>
          <a:p>
            <a:pPr lvl="3"/>
            <a:endParaRPr lang="zh-CN" altLang="en-US" dirty="0"/>
          </a:p>
          <a:p>
            <a:r>
              <a:rPr lang="zh-CN" altLang="en-US" dirty="0"/>
              <a:t>可以看出：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k</a:t>
            </a:r>
            <a:r>
              <a:rPr lang="zh-CN" altLang="en-US" dirty="0"/>
              <a:t>个码元的相位：不仅和</a:t>
            </a:r>
            <a:r>
              <a:rPr lang="zh-CN" altLang="en-US" dirty="0">
                <a:solidFill>
                  <a:srgbClr val="0000FF"/>
                </a:solidFill>
              </a:rPr>
              <a:t>当前的输入</a:t>
            </a:r>
            <a:r>
              <a:rPr lang="zh-CN" altLang="en-US" dirty="0"/>
              <a:t>有关，而且和</a:t>
            </a:r>
            <a:r>
              <a:rPr lang="zh-CN" altLang="en-US" dirty="0">
                <a:solidFill>
                  <a:srgbClr val="0000FF"/>
                </a:solidFill>
              </a:rPr>
              <a:t>前一码元的相位</a:t>
            </a:r>
            <a:r>
              <a:rPr lang="zh-CN" altLang="en-US" dirty="0"/>
              <a:t>有关。</a:t>
            </a:r>
            <a:endParaRPr lang="en-US" altLang="zh-CN" dirty="0"/>
          </a:p>
          <a:p>
            <a:pPr lvl="1"/>
            <a:r>
              <a:rPr lang="zh-CN" altLang="en-US" dirty="0" smtClean="0"/>
              <a:t>即要求</a:t>
            </a:r>
            <a:r>
              <a:rPr lang="en-US" altLang="zh-CN" dirty="0"/>
              <a:t>MSK</a:t>
            </a:r>
            <a:r>
              <a:rPr lang="zh-CN" altLang="en-US" dirty="0"/>
              <a:t>信号的</a:t>
            </a:r>
            <a:r>
              <a:rPr lang="zh-CN" altLang="en-US" dirty="0">
                <a:solidFill>
                  <a:srgbClr val="0000FF"/>
                </a:solidFill>
              </a:rPr>
              <a:t>前后码元之间存在相关性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192191"/>
              </p:ext>
            </p:extLst>
          </p:nvPr>
        </p:nvGraphicFramePr>
        <p:xfrm>
          <a:off x="1907704" y="1052736"/>
          <a:ext cx="328771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98" name="Equation" r:id="rId3" imgW="1752600" imgH="444500" progId="Equation.DSMT4">
                  <p:embed/>
                </p:oleObj>
              </mc:Choice>
              <mc:Fallback>
                <p:oleObj name="Equation" r:id="rId3" imgW="1752600" imgH="4445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052736"/>
                        <a:ext cx="3287712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947172"/>
              </p:ext>
            </p:extLst>
          </p:nvPr>
        </p:nvGraphicFramePr>
        <p:xfrm>
          <a:off x="5436096" y="1268760"/>
          <a:ext cx="19812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99" name="公式" r:id="rId5" imgW="1117600" imgH="228600" progId="Equation.3">
                  <p:embed/>
                </p:oleObj>
              </mc:Choice>
              <mc:Fallback>
                <p:oleObj name="公式" r:id="rId5" imgW="1117600" imgH="228600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268760"/>
                        <a:ext cx="1981200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椭圆 6"/>
          <p:cNvSpPr/>
          <p:nvPr/>
        </p:nvSpPr>
        <p:spPr>
          <a:xfrm>
            <a:off x="3203848" y="980728"/>
            <a:ext cx="1944216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92080" y="149354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总相位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429604"/>
              </p:ext>
            </p:extLst>
          </p:nvPr>
        </p:nvGraphicFramePr>
        <p:xfrm>
          <a:off x="2049463" y="2518792"/>
          <a:ext cx="3784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00" name="Equation" r:id="rId7" imgW="2019300" imgH="444500" progId="Equation.DSMT4">
                  <p:embed/>
                </p:oleObj>
              </mc:Choice>
              <mc:Fallback>
                <p:oleObj name="Equation" r:id="rId7" imgW="2019300" imgH="4445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2518792"/>
                        <a:ext cx="3784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024002"/>
              </p:ext>
            </p:extLst>
          </p:nvPr>
        </p:nvGraphicFramePr>
        <p:xfrm>
          <a:off x="1547813" y="3724448"/>
          <a:ext cx="64643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01" name="Equation" r:id="rId9" imgW="3556000" imgH="508000" progId="Equation.DSMT4">
                  <p:embed/>
                </p:oleObj>
              </mc:Choice>
              <mc:Fallback>
                <p:oleObj name="Equation" r:id="rId9" imgW="3556000" imgH="5080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724448"/>
                        <a:ext cx="6464300" cy="9286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CC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483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在用</a:t>
            </a:r>
            <a:r>
              <a:rPr lang="zh-CN" altLang="en-US" dirty="0" smtClean="0">
                <a:solidFill>
                  <a:srgbClr val="0000FF"/>
                </a:solidFill>
              </a:rPr>
              <a:t>相干法</a:t>
            </a:r>
            <a:r>
              <a:rPr lang="zh-CN" altLang="en-US" dirty="0" smtClean="0"/>
              <a:t>接收时，可以假设</a:t>
            </a:r>
            <a:r>
              <a:rPr lang="zh-CN" altLang="en-US" i="1" dirty="0">
                <a:sym typeface="Symbol" pitchFamily="18" charset="2"/>
              </a:rPr>
              <a:t></a:t>
            </a:r>
            <a:r>
              <a:rPr lang="en-US" altLang="zh-CN" baseline="-25000" dirty="0">
                <a:sym typeface="Symbol" pitchFamily="18" charset="2"/>
              </a:rPr>
              <a:t>k-1</a:t>
            </a:r>
            <a:r>
              <a:rPr lang="zh-CN" altLang="en-US" dirty="0" smtClean="0"/>
              <a:t>的初始参考值等于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。这时，由上式可知</a:t>
            </a:r>
          </a:p>
          <a:p>
            <a:pPr lvl="2"/>
            <a:endParaRPr lang="zh-CN" altLang="en-US" dirty="0" smtClean="0"/>
          </a:p>
          <a:p>
            <a:r>
              <a:rPr lang="zh-CN" altLang="en-US" dirty="0" smtClean="0"/>
              <a:t>则信号表达式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r>
              <a:rPr lang="zh-CN" altLang="en-US" dirty="0" smtClean="0"/>
              <a:t>式中</a:t>
            </a:r>
          </a:p>
          <a:p>
            <a:r>
              <a:rPr lang="zh-CN" altLang="en-US" i="1" dirty="0" smtClean="0">
                <a:sym typeface="Symbol" pitchFamily="18" charset="2"/>
              </a:rPr>
              <a:t></a:t>
            </a:r>
            <a:r>
              <a:rPr lang="en-US" altLang="zh-CN" i="1" baseline="-25000" dirty="0">
                <a:sym typeface="Symbol" pitchFamily="18" charset="2"/>
              </a:rPr>
              <a:t>k </a:t>
            </a:r>
            <a:r>
              <a:rPr lang="en-US" altLang="zh-CN" i="1" dirty="0" smtClean="0">
                <a:sym typeface="Symbol" pitchFamily="18" charset="2"/>
              </a:rPr>
              <a:t>(t</a:t>
            </a:r>
            <a:r>
              <a:rPr lang="en-US" altLang="zh-CN" dirty="0" smtClean="0">
                <a:sym typeface="Symbol" pitchFamily="18" charset="2"/>
              </a:rPr>
              <a:t>)</a:t>
            </a:r>
            <a:r>
              <a:rPr lang="zh-CN" altLang="en-US" dirty="0" smtClean="0"/>
              <a:t>称作第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个码元的</a:t>
            </a:r>
            <a:r>
              <a:rPr lang="zh-CN" altLang="en-US" dirty="0" smtClean="0">
                <a:solidFill>
                  <a:srgbClr val="0000FF"/>
                </a:solidFill>
              </a:rPr>
              <a:t>附加相位</a:t>
            </a:r>
            <a:r>
              <a:rPr lang="zh-CN" altLang="en-US" dirty="0" smtClean="0"/>
              <a:t>。 </a:t>
            </a:r>
            <a:endParaRPr lang="zh-CN" altLang="en-US" dirty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26B0-E494-46E2-873E-C3F5E0AF606C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631516"/>
              </p:ext>
            </p:extLst>
          </p:nvPr>
        </p:nvGraphicFramePr>
        <p:xfrm>
          <a:off x="2411760" y="2132856"/>
          <a:ext cx="378227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4" name="公式" r:id="rId3" imgW="1714500" imgH="228600" progId="Equation.3">
                  <p:embed/>
                </p:oleObj>
              </mc:Choice>
              <mc:Fallback>
                <p:oleObj name="公式" r:id="rId3" imgW="1714500" imgH="228600" progId="Equation.3">
                  <p:embed/>
                  <p:pic>
                    <p:nvPicPr>
                      <p:cNvPr id="0" name="Picture 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132856"/>
                        <a:ext cx="3782274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104737"/>
              </p:ext>
            </p:extLst>
          </p:nvPr>
        </p:nvGraphicFramePr>
        <p:xfrm>
          <a:off x="3230563" y="2693988"/>
          <a:ext cx="330993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5" name="Equation" r:id="rId5" imgW="1701720" imgH="431640" progId="Equation.DSMT4">
                  <p:embed/>
                </p:oleObj>
              </mc:Choice>
              <mc:Fallback>
                <p:oleObj name="Equation" r:id="rId5" imgW="1701720" imgH="431640" progId="Equation.DSMT4">
                  <p:embed/>
                  <p:pic>
                    <p:nvPicPr>
                      <p:cNvPr id="0" name="Picture 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3" y="2693988"/>
                        <a:ext cx="3309937" cy="847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456469" y="3814108"/>
            <a:ext cx="5851835" cy="605294"/>
            <a:chOff x="1683" y="2546"/>
            <a:chExt cx="3102" cy="261"/>
          </a:xfrm>
        </p:grpSpPr>
        <p:graphicFrame>
          <p:nvGraphicFramePr>
            <p:cNvPr id="4608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6126948"/>
                </p:ext>
              </p:extLst>
            </p:nvPr>
          </p:nvGraphicFramePr>
          <p:xfrm>
            <a:off x="1683" y="2546"/>
            <a:ext cx="1598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96" name="Equation" r:id="rId7" imgW="1396800" imgH="228600" progId="Equation.DSMT4">
                    <p:embed/>
                  </p:oleObj>
                </mc:Choice>
                <mc:Fallback>
                  <p:oleObj name="Equation" r:id="rId7" imgW="1396800" imgH="228600" progId="Equation.DSMT4">
                    <p:embed/>
                    <p:pic>
                      <p:nvPicPr>
                        <p:cNvPr id="0" name="Picture 3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3" y="2546"/>
                          <a:ext cx="1598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0" name="Object 10"/>
            <p:cNvGraphicFramePr>
              <a:graphicFrameLocks noChangeAspect="1"/>
            </p:cNvGraphicFramePr>
            <p:nvPr/>
          </p:nvGraphicFramePr>
          <p:xfrm>
            <a:off x="3674" y="2568"/>
            <a:ext cx="1111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97" name="公式" r:id="rId9" imgW="1117600" imgH="228600" progId="Equation.3">
                    <p:embed/>
                  </p:oleObj>
                </mc:Choice>
                <mc:Fallback>
                  <p:oleObj name="公式" r:id="rId9" imgW="1117600" imgH="228600" progId="Equation.3">
                    <p:embed/>
                    <p:pic>
                      <p:nvPicPr>
                        <p:cNvPr id="0" name="Picture 3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4" y="2568"/>
                          <a:ext cx="1111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0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189442"/>
              </p:ext>
            </p:extLst>
          </p:nvPr>
        </p:nvGraphicFramePr>
        <p:xfrm>
          <a:off x="1763688" y="4653136"/>
          <a:ext cx="2186364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8" name="公式" r:id="rId11" imgW="1129810" imgH="444307" progId="Equation.3">
                  <p:embed/>
                </p:oleObj>
              </mc:Choice>
              <mc:Fallback>
                <p:oleObj name="公式" r:id="rId11" imgW="1129810" imgH="444307" progId="Equation.3">
                  <p:embed/>
                  <p:pic>
                    <p:nvPicPr>
                      <p:cNvPr id="0" name="Picture 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653136"/>
                        <a:ext cx="2186364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265473"/>
              </p:ext>
            </p:extLst>
          </p:nvPr>
        </p:nvGraphicFramePr>
        <p:xfrm>
          <a:off x="1043608" y="188640"/>
          <a:ext cx="669607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9" name="公式" r:id="rId13" imgW="3683000" imgH="482600" progId="Equation.3">
                  <p:embed/>
                </p:oleObj>
              </mc:Choice>
              <mc:Fallback>
                <p:oleObj name="公式" r:id="rId13" imgW="3683000" imgH="482600" progId="Equation.3">
                  <p:embed/>
                  <p:pic>
                    <p:nvPicPr>
                      <p:cNvPr id="0" name="Picture 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88640"/>
                        <a:ext cx="6696075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148064" y="2636912"/>
            <a:ext cx="1368152" cy="948638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4427984" y="3585550"/>
            <a:ext cx="720080" cy="347506"/>
          </a:xfrm>
          <a:prstGeom prst="straightConnector1">
            <a:avLst/>
          </a:prstGeom>
          <a:ln>
            <a:solidFill>
              <a:srgbClr val="00CC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可见：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在此码元持续时间内它</a:t>
            </a:r>
            <a:r>
              <a:rPr lang="zh-CN" altLang="en-US" dirty="0" smtClean="0">
                <a:solidFill>
                  <a:srgbClr val="0000FF"/>
                </a:solidFill>
              </a:rPr>
              <a:t>是</a:t>
            </a:r>
            <a:r>
              <a:rPr lang="en-US" altLang="zh-CN" i="1" dirty="0">
                <a:solidFill>
                  <a:srgbClr val="0000FF"/>
                </a:solidFill>
              </a:rPr>
              <a:t>t</a:t>
            </a:r>
            <a:r>
              <a:rPr lang="zh-CN" altLang="en-US" dirty="0">
                <a:solidFill>
                  <a:srgbClr val="0000FF"/>
                </a:solidFill>
              </a:rPr>
              <a:t>的直线方程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一个码元持续时间</a:t>
            </a:r>
            <a:r>
              <a:rPr lang="en-US" altLang="zh-CN" i="1" dirty="0" err="1"/>
              <a:t>T</a:t>
            </a:r>
            <a:r>
              <a:rPr lang="en-US" altLang="zh-CN" i="1" baseline="-25000" dirty="0" err="1"/>
              <a:t>s</a:t>
            </a:r>
            <a:r>
              <a:rPr lang="zh-CN" altLang="en-US" dirty="0"/>
              <a:t>内，它变化</a:t>
            </a:r>
            <a:r>
              <a:rPr lang="en-US" altLang="zh-CN" i="1" dirty="0" err="1">
                <a:solidFill>
                  <a:srgbClr val="0000FF"/>
                </a:solidFill>
              </a:rPr>
              <a:t>a</a:t>
            </a:r>
            <a:r>
              <a:rPr lang="en-US" altLang="zh-CN" i="1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i="1" dirty="0">
                <a:solidFill>
                  <a:srgbClr val="0000FF"/>
                </a:solidFill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FF"/>
                </a:solidFill>
              </a:rPr>
              <a:t>/2</a:t>
            </a:r>
            <a:r>
              <a:rPr lang="zh-CN" altLang="en-US" dirty="0"/>
              <a:t>，即变化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</a:t>
            </a:r>
            <a:r>
              <a:rPr lang="zh-CN" altLang="en-US" i="1" dirty="0">
                <a:solidFill>
                  <a:srgbClr val="0000FF"/>
                </a:solidFill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/2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按照</a:t>
            </a:r>
            <a:r>
              <a:rPr lang="zh-CN" altLang="en-US" dirty="0">
                <a:solidFill>
                  <a:srgbClr val="0000FF"/>
                </a:solidFill>
              </a:rPr>
              <a:t>相位连续性</a:t>
            </a:r>
            <a:r>
              <a:rPr lang="zh-CN" altLang="en-US" dirty="0"/>
              <a:t>的要求，在第</a:t>
            </a:r>
            <a:r>
              <a:rPr lang="en-US" altLang="zh-CN" i="1" dirty="0"/>
              <a:t>k</a:t>
            </a:r>
            <a:r>
              <a:rPr lang="en-US" altLang="zh-CN" dirty="0"/>
              <a:t>-1</a:t>
            </a:r>
            <a:r>
              <a:rPr lang="zh-CN" altLang="en-US" dirty="0"/>
              <a:t>个码元的末尾，即当</a:t>
            </a:r>
            <a:r>
              <a:rPr lang="en-US" altLang="zh-CN" i="1" dirty="0"/>
              <a:t>t</a:t>
            </a:r>
            <a:r>
              <a:rPr lang="en-US" altLang="zh-CN" dirty="0"/>
              <a:t> = (</a:t>
            </a:r>
            <a:r>
              <a:rPr lang="en-US" altLang="zh-CN" i="1" dirty="0"/>
              <a:t>k</a:t>
            </a:r>
            <a:r>
              <a:rPr lang="en-US" altLang="zh-CN" dirty="0"/>
              <a:t>-1)</a:t>
            </a:r>
            <a:r>
              <a:rPr lang="en-US" altLang="zh-CN" i="1" dirty="0" err="1"/>
              <a:t>T</a:t>
            </a:r>
            <a:r>
              <a:rPr lang="en-US" altLang="zh-CN" i="1" baseline="-25000" dirty="0" err="1"/>
              <a:t>s</a:t>
            </a:r>
            <a:r>
              <a:rPr lang="zh-CN" altLang="en-US" dirty="0"/>
              <a:t>时，其</a:t>
            </a:r>
            <a:r>
              <a:rPr lang="zh-CN" altLang="en-US" dirty="0">
                <a:solidFill>
                  <a:srgbClr val="0000FF"/>
                </a:solidFill>
              </a:rPr>
              <a:t>附加相位</a:t>
            </a:r>
            <a:r>
              <a:rPr lang="zh-CN" altLang="en-US" i="1" dirty="0">
                <a:solidFill>
                  <a:srgbClr val="0000FF"/>
                </a:solidFill>
                <a:sym typeface="Symbol" pitchFamily="18" charset="2"/>
              </a:rPr>
              <a:t></a:t>
            </a:r>
            <a:r>
              <a:rPr lang="en-US" altLang="zh-CN" i="1" baseline="-25000" dirty="0">
                <a:solidFill>
                  <a:srgbClr val="0000FF"/>
                </a:solidFill>
                <a:sym typeface="Symbol" pitchFamily="18" charset="2"/>
              </a:rPr>
              <a:t>k</a:t>
            </a:r>
            <a:r>
              <a:rPr lang="en-US" altLang="zh-CN" baseline="-25000" dirty="0">
                <a:solidFill>
                  <a:srgbClr val="0000FF"/>
                </a:solidFill>
                <a:sym typeface="Symbol" pitchFamily="18" charset="2"/>
              </a:rPr>
              <a:t>-1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altLang="zh-CN" i="1" dirty="0" err="1">
                <a:solidFill>
                  <a:srgbClr val="0000FF"/>
                </a:solidFill>
                <a:sym typeface="Symbol" pitchFamily="18" charset="2"/>
              </a:rPr>
              <a:t>kT</a:t>
            </a:r>
            <a:r>
              <a:rPr lang="en-US" altLang="zh-CN" i="1" baseline="-25000" dirty="0" err="1">
                <a:solidFill>
                  <a:srgbClr val="0000FF"/>
                </a:solidFill>
                <a:sym typeface="Symbol" pitchFamily="18" charset="2"/>
              </a:rPr>
              <a:t>s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就应该是第</a:t>
            </a:r>
            <a:r>
              <a:rPr lang="en-US" altLang="zh-CN" i="1" dirty="0">
                <a:solidFill>
                  <a:srgbClr val="0000FF"/>
                </a:solidFill>
              </a:rPr>
              <a:t>k</a:t>
            </a:r>
            <a:r>
              <a:rPr lang="zh-CN" altLang="en-US" dirty="0">
                <a:solidFill>
                  <a:srgbClr val="0000FF"/>
                </a:solidFill>
              </a:rPr>
              <a:t>个码元的初始附加相位</a:t>
            </a:r>
            <a:r>
              <a:rPr lang="zh-CN" altLang="en-US" i="1" dirty="0">
                <a:solidFill>
                  <a:srgbClr val="0000FF"/>
                </a:solidFill>
                <a:sym typeface="Symbol" pitchFamily="18" charset="2"/>
              </a:rPr>
              <a:t></a:t>
            </a:r>
            <a:r>
              <a:rPr lang="en-US" altLang="zh-CN" i="1" baseline="-25000" dirty="0">
                <a:solidFill>
                  <a:srgbClr val="0000FF"/>
                </a:solidFill>
                <a:sym typeface="Symbol" pitchFamily="18" charset="2"/>
              </a:rPr>
              <a:t>k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altLang="zh-CN" i="1" dirty="0" err="1">
                <a:solidFill>
                  <a:srgbClr val="0000FF"/>
                </a:solidFill>
                <a:sym typeface="Symbol" pitchFamily="18" charset="2"/>
              </a:rPr>
              <a:t>kT</a:t>
            </a:r>
            <a:r>
              <a:rPr lang="en-US" altLang="zh-CN" i="1" baseline="-25000" dirty="0" err="1">
                <a:solidFill>
                  <a:srgbClr val="0000FF"/>
                </a:solidFill>
                <a:sym typeface="Symbol" pitchFamily="18" charset="2"/>
              </a:rPr>
              <a:t>s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zh-CN" altLang="en-US" dirty="0"/>
              <a:t>，每经过一个</a:t>
            </a:r>
            <a:r>
              <a:rPr lang="zh-CN" altLang="en-US" dirty="0" smtClean="0"/>
              <a:t>码元持续时间</a:t>
            </a:r>
            <a:r>
              <a:rPr lang="zh-CN" altLang="en-US" dirty="0"/>
              <a:t>，</a:t>
            </a:r>
            <a:r>
              <a:rPr lang="en-US" altLang="zh-CN" dirty="0"/>
              <a:t>MSK</a:t>
            </a:r>
            <a:r>
              <a:rPr lang="zh-CN" altLang="en-US" dirty="0"/>
              <a:t>码元的附加相位就改变</a:t>
            </a:r>
            <a:r>
              <a:rPr lang="zh-CN" altLang="en-US" dirty="0">
                <a:sym typeface="Symbol" pitchFamily="18" charset="2"/>
              </a:rPr>
              <a:t></a:t>
            </a:r>
            <a:r>
              <a:rPr lang="zh-CN" altLang="en-US" i="1" dirty="0">
                <a:sym typeface="Symbol" pitchFamily="18" charset="2"/>
              </a:rPr>
              <a:t></a:t>
            </a:r>
            <a:r>
              <a:rPr lang="en-US" altLang="zh-CN" dirty="0">
                <a:sym typeface="Symbol" pitchFamily="18" charset="2"/>
              </a:rPr>
              <a:t>/2</a:t>
            </a:r>
            <a:r>
              <a:rPr lang="en-US" altLang="zh-CN" dirty="0"/>
              <a:t> 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若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=+1</a:t>
            </a:r>
            <a:r>
              <a:rPr lang="zh-CN" altLang="en-US" dirty="0"/>
              <a:t>，则第</a:t>
            </a:r>
            <a:r>
              <a:rPr lang="en-US" altLang="zh-CN" i="1" dirty="0"/>
              <a:t>k</a:t>
            </a:r>
            <a:r>
              <a:rPr lang="zh-CN" altLang="en-US" dirty="0"/>
              <a:t>个码元的附加相位增加</a:t>
            </a:r>
            <a:r>
              <a:rPr lang="zh-CN" altLang="en-US" i="1" dirty="0">
                <a:sym typeface="Symbol" pitchFamily="18" charset="2"/>
              </a:rPr>
              <a:t></a:t>
            </a:r>
            <a:r>
              <a:rPr lang="en-US" altLang="zh-CN" dirty="0"/>
              <a:t>/2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= -1 </a:t>
            </a:r>
            <a:r>
              <a:rPr lang="zh-CN" altLang="en-US" dirty="0"/>
              <a:t>，则第</a:t>
            </a:r>
            <a:r>
              <a:rPr lang="en-US" altLang="zh-CN" i="1" dirty="0"/>
              <a:t>k</a:t>
            </a:r>
            <a:r>
              <a:rPr lang="zh-CN" altLang="en-US" dirty="0"/>
              <a:t>个码元的附加相位减小</a:t>
            </a:r>
            <a:r>
              <a:rPr lang="zh-CN" altLang="en-US" i="1" dirty="0">
                <a:sym typeface="Symbol" pitchFamily="18" charset="2"/>
              </a:rPr>
              <a:t></a:t>
            </a:r>
            <a:r>
              <a:rPr lang="en-US" altLang="zh-CN" dirty="0"/>
              <a:t>/2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6EB0-5D4C-4F32-9EE1-9CF393539793}" type="slidenum">
              <a:rPr lang="en-US" altLang="zh-CN" smtClean="0"/>
              <a:pPr/>
              <a:t>32</a:t>
            </a:fld>
            <a:endParaRPr lang="en-US" altLang="zh-CN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663310"/>
              </p:ext>
            </p:extLst>
          </p:nvPr>
        </p:nvGraphicFramePr>
        <p:xfrm>
          <a:off x="2843808" y="203338"/>
          <a:ext cx="2160240" cy="853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" name="公式" r:id="rId3" imgW="1129810" imgH="444307" progId="Equation.3">
                  <p:embed/>
                </p:oleObj>
              </mc:Choice>
              <mc:Fallback>
                <p:oleObj name="公式" r:id="rId3" imgW="1129810" imgH="444307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03338"/>
                        <a:ext cx="2160240" cy="8537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附加相位</a:t>
            </a:r>
            <a:r>
              <a:rPr lang="zh-CN" altLang="en-US" i="1" dirty="0">
                <a:solidFill>
                  <a:srgbClr val="0000FF"/>
                </a:solidFill>
                <a:sym typeface="Symbol" pitchFamily="18" charset="2"/>
              </a:rPr>
              <a:t></a:t>
            </a:r>
            <a:r>
              <a:rPr lang="en-US" altLang="zh-CN" i="1" baseline="-25000" dirty="0">
                <a:solidFill>
                  <a:srgbClr val="0000FF"/>
                </a:solidFill>
              </a:rPr>
              <a:t>k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solidFill>
                  <a:srgbClr val="0000FF"/>
                </a:solidFill>
              </a:rPr>
              <a:t>t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的轨迹图</a:t>
            </a:r>
            <a:endParaRPr lang="zh-CN" alt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按照规律</a:t>
            </a:r>
            <a:r>
              <a:rPr lang="zh-CN" altLang="en-US" dirty="0"/>
              <a:t>，</a:t>
            </a:r>
            <a:r>
              <a:rPr lang="zh-CN" altLang="en-US" dirty="0" smtClean="0"/>
              <a:t>可画</a:t>
            </a:r>
            <a:r>
              <a:rPr lang="zh-CN" altLang="en-US" dirty="0"/>
              <a:t>出</a:t>
            </a:r>
            <a:r>
              <a:rPr lang="en-US" altLang="zh-CN" dirty="0"/>
              <a:t>MSK</a:t>
            </a:r>
            <a:r>
              <a:rPr lang="zh-CN" altLang="en-US" dirty="0"/>
              <a:t>信号</a:t>
            </a:r>
            <a:r>
              <a:rPr lang="zh-CN" altLang="en-US" dirty="0">
                <a:solidFill>
                  <a:srgbClr val="0000FF"/>
                </a:solidFill>
              </a:rPr>
              <a:t>附加相位</a:t>
            </a:r>
            <a:r>
              <a:rPr lang="zh-CN" altLang="en-US" i="1" dirty="0">
                <a:solidFill>
                  <a:srgbClr val="0000FF"/>
                </a:solidFill>
                <a:sym typeface="Symbol" pitchFamily="18" charset="2"/>
              </a:rPr>
              <a:t></a:t>
            </a:r>
            <a:r>
              <a:rPr lang="en-US" altLang="zh-CN" i="1" baseline="-25000" dirty="0">
                <a:solidFill>
                  <a:srgbClr val="0000FF"/>
                </a:solidFill>
              </a:rPr>
              <a:t>k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solidFill>
                  <a:srgbClr val="0000FF"/>
                </a:solidFill>
              </a:rPr>
              <a:t>t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的轨迹</a:t>
            </a:r>
            <a:r>
              <a:rPr lang="zh-CN" altLang="en-US" dirty="0" smtClean="0">
                <a:solidFill>
                  <a:srgbClr val="0000FF"/>
                </a:solidFill>
              </a:rPr>
              <a:t>图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图中曲线所对应的输入数据序列是：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 =</a:t>
            </a:r>
            <a:r>
              <a:rPr lang="zh-CN" altLang="en-US" dirty="0" smtClean="0"/>
              <a:t>＋</a:t>
            </a:r>
            <a:r>
              <a:rPr lang="en-US" altLang="zh-CN" dirty="0" smtClean="0"/>
              <a:t>1,</a:t>
            </a:r>
            <a:r>
              <a:rPr lang="zh-CN" altLang="en-US" dirty="0" smtClean="0"/>
              <a:t>＋</a:t>
            </a:r>
            <a:r>
              <a:rPr lang="en-US" altLang="zh-CN" dirty="0" smtClean="0"/>
              <a:t>1,</a:t>
            </a:r>
            <a:r>
              <a:rPr lang="zh-CN" altLang="en-US" dirty="0" smtClean="0"/>
              <a:t>＋</a:t>
            </a:r>
            <a:r>
              <a:rPr lang="en-US" altLang="zh-CN" dirty="0" smtClean="0"/>
              <a:t>1,―1,―1,</a:t>
            </a:r>
            <a:r>
              <a:rPr lang="zh-CN" altLang="en-US" dirty="0" smtClean="0"/>
              <a:t>＋</a:t>
            </a:r>
            <a:r>
              <a:rPr lang="en-US" altLang="zh-CN" dirty="0" smtClean="0"/>
              <a:t>1,</a:t>
            </a:r>
            <a:r>
              <a:rPr lang="zh-CN" altLang="en-US" dirty="0" smtClean="0"/>
              <a:t>＋</a:t>
            </a:r>
            <a:r>
              <a:rPr lang="en-US" altLang="zh-CN" dirty="0" smtClean="0"/>
              <a:t>1,</a:t>
            </a:r>
            <a:r>
              <a:rPr lang="zh-CN" altLang="en-US" dirty="0" smtClean="0"/>
              <a:t>＋</a:t>
            </a:r>
            <a:r>
              <a:rPr lang="en-US" altLang="zh-CN" dirty="0" smtClean="0"/>
              <a:t>1,―1,―1,―1,―1,―1 </a:t>
            </a:r>
            <a:endParaRPr lang="en-US" altLang="zh-CN" dirty="0"/>
          </a:p>
        </p:txBody>
      </p:sp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28AD-2B89-4668-A608-D0EBD616B39B}" type="slidenum">
              <a:rPr lang="en-US" altLang="zh-CN" smtClean="0"/>
              <a:pPr/>
              <a:t>33</a:t>
            </a:fld>
            <a:endParaRPr lang="en-US" altLang="zh-CN"/>
          </a:p>
        </p:txBody>
      </p:sp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1907704" y="1772816"/>
            <a:ext cx="4928069" cy="3240104"/>
            <a:chOff x="1338" y="1502"/>
            <a:chExt cx="3810" cy="2359"/>
          </a:xfrm>
        </p:grpSpPr>
        <p:grpSp>
          <p:nvGrpSpPr>
            <p:cNvPr id="3" name="Group 105"/>
            <p:cNvGrpSpPr>
              <a:grpSpLocks/>
            </p:cNvGrpSpPr>
            <p:nvPr/>
          </p:nvGrpSpPr>
          <p:grpSpPr bwMode="auto">
            <a:xfrm>
              <a:off x="1338" y="1502"/>
              <a:ext cx="3810" cy="2359"/>
              <a:chOff x="1338" y="1502"/>
              <a:chExt cx="3810" cy="2359"/>
            </a:xfrm>
          </p:grpSpPr>
          <p:grpSp>
            <p:nvGrpSpPr>
              <p:cNvPr id="4" name="Group 104"/>
              <p:cNvGrpSpPr>
                <a:grpSpLocks/>
              </p:cNvGrpSpPr>
              <p:nvPr/>
            </p:nvGrpSpPr>
            <p:grpSpPr bwMode="auto">
              <a:xfrm>
                <a:off x="1338" y="1502"/>
                <a:ext cx="3810" cy="2359"/>
                <a:chOff x="1338" y="1502"/>
                <a:chExt cx="3810" cy="2359"/>
              </a:xfrm>
            </p:grpSpPr>
            <p:pic>
              <p:nvPicPr>
                <p:cNvPr id="48195" name="Picture 67" descr="MSK附加相位图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338" y="1502"/>
                  <a:ext cx="3810" cy="235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5" name="Group 76"/>
                <p:cNvGrpSpPr>
                  <a:grpSpLocks/>
                </p:cNvGrpSpPr>
                <p:nvPr/>
              </p:nvGrpSpPr>
              <p:grpSpPr bwMode="auto">
                <a:xfrm>
                  <a:off x="1942" y="2703"/>
                  <a:ext cx="2598" cy="58"/>
                  <a:chOff x="4454" y="3318"/>
                  <a:chExt cx="3100" cy="75"/>
                </a:xfrm>
              </p:grpSpPr>
              <p:grpSp>
                <p:nvGrpSpPr>
                  <p:cNvPr id="6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4454" y="3324"/>
                    <a:ext cx="2822" cy="69"/>
                    <a:chOff x="4874" y="7269"/>
                    <a:chExt cx="2822" cy="159"/>
                  </a:xfrm>
                </p:grpSpPr>
                <p:grpSp>
                  <p:nvGrpSpPr>
                    <p:cNvPr id="7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74" y="7269"/>
                      <a:ext cx="2264" cy="159"/>
                      <a:chOff x="4874" y="7269"/>
                      <a:chExt cx="2264" cy="159"/>
                    </a:xfrm>
                  </p:grpSpPr>
                  <p:sp>
                    <p:nvSpPr>
                      <p:cNvPr id="48207" name="Line 7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436" y="7275"/>
                        <a:ext cx="0" cy="15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8208" name="Line 8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874" y="7275"/>
                        <a:ext cx="0" cy="15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8209" name="Line 8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006" y="7269"/>
                        <a:ext cx="0" cy="15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8210" name="Line 8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6" y="7269"/>
                        <a:ext cx="0" cy="15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8211" name="Line 8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38" y="7278"/>
                        <a:ext cx="0" cy="15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8212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96" y="7284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4732" y="3318"/>
                    <a:ext cx="2822" cy="69"/>
                    <a:chOff x="4874" y="7269"/>
                    <a:chExt cx="2822" cy="159"/>
                  </a:xfrm>
                </p:grpSpPr>
                <p:grpSp>
                  <p:nvGrpSpPr>
                    <p:cNvPr id="9" name="Group 8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74" y="7269"/>
                      <a:ext cx="2264" cy="159"/>
                      <a:chOff x="4874" y="7269"/>
                      <a:chExt cx="2264" cy="159"/>
                    </a:xfrm>
                  </p:grpSpPr>
                  <p:sp>
                    <p:nvSpPr>
                      <p:cNvPr id="48215" name="Line 8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436" y="7275"/>
                        <a:ext cx="0" cy="15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8216" name="Line 8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874" y="7275"/>
                        <a:ext cx="0" cy="15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8217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006" y="7269"/>
                        <a:ext cx="0" cy="15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8218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6" y="7269"/>
                        <a:ext cx="0" cy="15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8219" name="Line 9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38" y="7278"/>
                        <a:ext cx="0" cy="15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8220" name="Line 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96" y="7284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48231" name="Rectangle 103"/>
                <p:cNvSpPr>
                  <a:spLocks noChangeArrowheads="1"/>
                </p:cNvSpPr>
                <p:nvPr/>
              </p:nvSpPr>
              <p:spPr bwMode="auto">
                <a:xfrm>
                  <a:off x="1360" y="1548"/>
                  <a:ext cx="318" cy="20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8225" name="Text Box 97"/>
              <p:cNvSpPr txBox="1">
                <a:spLocks noChangeArrowheads="1"/>
              </p:cNvSpPr>
              <p:nvPr/>
            </p:nvSpPr>
            <p:spPr bwMode="auto">
              <a:xfrm>
                <a:off x="1778" y="1534"/>
                <a:ext cx="364" cy="27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just"/>
                <a:r>
                  <a:rPr lang="en-US" altLang="zh-CN" sz="2000" i="1">
                    <a:latin typeface="Times New Roman" pitchFamily="18" charset="0"/>
                    <a:sym typeface="Symbol" pitchFamily="18" charset="2"/>
                  </a:rPr>
                  <a:t></a:t>
                </a:r>
                <a:r>
                  <a:rPr lang="en-US" altLang="zh-CN" sz="2000" i="1" baseline="-25000">
                    <a:latin typeface="Times New Roman" pitchFamily="18" charset="0"/>
                  </a:rPr>
                  <a:t>k</a:t>
                </a:r>
                <a:r>
                  <a:rPr lang="en-US" altLang="zh-CN" sz="2000">
                    <a:latin typeface="Times New Roman" pitchFamily="18" charset="0"/>
                  </a:rPr>
                  <a:t>(</a:t>
                </a:r>
                <a:r>
                  <a:rPr lang="en-US" altLang="zh-CN" sz="2000" i="1">
                    <a:latin typeface="Times New Roman" pitchFamily="18" charset="0"/>
                  </a:rPr>
                  <a:t>t</a:t>
                </a:r>
                <a:r>
                  <a:rPr lang="en-US" altLang="zh-CN" sz="2000">
                    <a:latin typeface="Times New Roman" pitchFamily="18" charset="0"/>
                  </a:rPr>
                  <a:t>)</a:t>
                </a:r>
                <a:endParaRPr lang="en-US" altLang="zh-CN" sz="3600"/>
              </a:p>
            </p:txBody>
          </p:sp>
        </p:grpSp>
        <p:grpSp>
          <p:nvGrpSpPr>
            <p:cNvPr id="10" name="Group 68"/>
            <p:cNvGrpSpPr>
              <a:grpSpLocks/>
            </p:cNvGrpSpPr>
            <p:nvPr/>
          </p:nvGrpSpPr>
          <p:grpSpPr bwMode="auto">
            <a:xfrm>
              <a:off x="1497" y="2727"/>
              <a:ext cx="3399" cy="514"/>
              <a:chOff x="3828" y="3072"/>
              <a:chExt cx="3764" cy="450"/>
            </a:xfrm>
          </p:grpSpPr>
          <p:sp>
            <p:nvSpPr>
              <p:cNvPr id="48197" name="Text Box 69"/>
              <p:cNvSpPr txBox="1">
                <a:spLocks noChangeArrowheads="1"/>
              </p:cNvSpPr>
              <p:nvPr/>
            </p:nvSpPr>
            <p:spPr bwMode="auto">
              <a:xfrm>
                <a:off x="4170" y="3087"/>
                <a:ext cx="45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600" i="1">
                    <a:latin typeface="Times New Roman" pitchFamily="18" charset="0"/>
                  </a:rPr>
                  <a:t>T</a:t>
                </a:r>
                <a:r>
                  <a:rPr lang="en-US" altLang="zh-CN" sz="1600" baseline="-25000">
                    <a:latin typeface="Times New Roman" pitchFamily="18" charset="0"/>
                  </a:rPr>
                  <a:t>s</a:t>
                </a:r>
                <a:endParaRPr lang="en-US" altLang="zh-CN" sz="4000"/>
              </a:p>
            </p:txBody>
          </p:sp>
          <p:sp>
            <p:nvSpPr>
              <p:cNvPr id="48198" name="Text Box 70"/>
              <p:cNvSpPr txBox="1">
                <a:spLocks noChangeArrowheads="1"/>
              </p:cNvSpPr>
              <p:nvPr/>
            </p:nvSpPr>
            <p:spPr bwMode="auto">
              <a:xfrm>
                <a:off x="4710" y="3087"/>
                <a:ext cx="524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3</a:t>
                </a:r>
                <a:r>
                  <a:rPr lang="en-US" altLang="zh-CN" sz="1600" i="1">
                    <a:latin typeface="Times New Roman" pitchFamily="18" charset="0"/>
                  </a:rPr>
                  <a:t>T</a:t>
                </a:r>
                <a:r>
                  <a:rPr lang="en-US" altLang="zh-CN" sz="1600" baseline="-25000">
                    <a:latin typeface="Times New Roman" pitchFamily="18" charset="0"/>
                  </a:rPr>
                  <a:t>s</a:t>
                </a:r>
                <a:endParaRPr lang="en-US" altLang="zh-CN" sz="4000"/>
              </a:p>
            </p:txBody>
          </p:sp>
          <p:sp>
            <p:nvSpPr>
              <p:cNvPr id="48199" name="Text Box 71"/>
              <p:cNvSpPr txBox="1">
                <a:spLocks noChangeArrowheads="1"/>
              </p:cNvSpPr>
              <p:nvPr/>
            </p:nvSpPr>
            <p:spPr bwMode="auto">
              <a:xfrm>
                <a:off x="5250" y="3087"/>
                <a:ext cx="51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5</a:t>
                </a:r>
                <a:r>
                  <a:rPr lang="en-US" altLang="zh-CN" sz="1600" i="1">
                    <a:latin typeface="Times New Roman" pitchFamily="18" charset="0"/>
                  </a:rPr>
                  <a:t>T</a:t>
                </a:r>
                <a:r>
                  <a:rPr lang="en-US" altLang="zh-CN" sz="1600" baseline="-25000">
                    <a:latin typeface="Times New Roman" pitchFamily="18" charset="0"/>
                  </a:rPr>
                  <a:t>s</a:t>
                </a:r>
                <a:endParaRPr lang="en-US" altLang="zh-CN" sz="4000"/>
              </a:p>
            </p:txBody>
          </p:sp>
          <p:sp>
            <p:nvSpPr>
              <p:cNvPr id="48200" name="Text Box 72"/>
              <p:cNvSpPr txBox="1">
                <a:spLocks noChangeArrowheads="1"/>
              </p:cNvSpPr>
              <p:nvPr/>
            </p:nvSpPr>
            <p:spPr bwMode="auto">
              <a:xfrm>
                <a:off x="6390" y="3102"/>
                <a:ext cx="51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9</a:t>
                </a:r>
                <a:r>
                  <a:rPr lang="en-US" altLang="zh-CN" sz="1600" i="1">
                    <a:latin typeface="Times New Roman" pitchFamily="18" charset="0"/>
                  </a:rPr>
                  <a:t>T</a:t>
                </a:r>
                <a:r>
                  <a:rPr lang="en-US" altLang="zh-CN" sz="1600" baseline="-25000">
                    <a:latin typeface="Times New Roman" pitchFamily="18" charset="0"/>
                  </a:rPr>
                  <a:t>s</a:t>
                </a:r>
                <a:endParaRPr lang="en-US" altLang="zh-CN" sz="4000"/>
              </a:p>
            </p:txBody>
          </p:sp>
          <p:sp>
            <p:nvSpPr>
              <p:cNvPr id="48201" name="Text Box 73"/>
              <p:cNvSpPr txBox="1">
                <a:spLocks noChangeArrowheads="1"/>
              </p:cNvSpPr>
              <p:nvPr/>
            </p:nvSpPr>
            <p:spPr bwMode="auto">
              <a:xfrm>
                <a:off x="5850" y="3087"/>
                <a:ext cx="466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tIns="46800" rIns="0" bIns="46800"/>
              <a:lstStyle/>
              <a:p>
                <a:pPr algn="just"/>
                <a:r>
                  <a:rPr lang="en-US" altLang="zh-CN" sz="1600" dirty="0">
                    <a:latin typeface="Times New Roman" pitchFamily="18" charset="0"/>
                  </a:rPr>
                  <a:t>7T</a:t>
                </a:r>
                <a:r>
                  <a:rPr lang="en-US" altLang="zh-CN" sz="1600" baseline="-25000" dirty="0">
                    <a:latin typeface="Times New Roman" pitchFamily="18" charset="0"/>
                  </a:rPr>
                  <a:t>s</a:t>
                </a:r>
                <a:endParaRPr lang="en-US" altLang="zh-CN" sz="4000" dirty="0"/>
              </a:p>
            </p:txBody>
          </p:sp>
          <p:sp>
            <p:nvSpPr>
              <p:cNvPr id="48202" name="Text Box 74"/>
              <p:cNvSpPr txBox="1">
                <a:spLocks noChangeArrowheads="1"/>
              </p:cNvSpPr>
              <p:nvPr/>
            </p:nvSpPr>
            <p:spPr bwMode="auto">
              <a:xfrm>
                <a:off x="6932" y="3102"/>
                <a:ext cx="66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11</a:t>
                </a:r>
                <a:r>
                  <a:rPr lang="en-US" altLang="zh-CN" sz="1600" i="1">
                    <a:latin typeface="Times New Roman" pitchFamily="18" charset="0"/>
                  </a:rPr>
                  <a:t>T</a:t>
                </a:r>
                <a:r>
                  <a:rPr lang="en-US" altLang="zh-CN" sz="1600" baseline="-25000">
                    <a:latin typeface="Times New Roman" pitchFamily="18" charset="0"/>
                  </a:rPr>
                  <a:t>s</a:t>
                </a:r>
                <a:endParaRPr lang="en-US" altLang="zh-CN" sz="4000"/>
              </a:p>
            </p:txBody>
          </p:sp>
          <p:sp>
            <p:nvSpPr>
              <p:cNvPr id="48203" name="Text Box 75"/>
              <p:cNvSpPr txBox="1">
                <a:spLocks noChangeArrowheads="1"/>
              </p:cNvSpPr>
              <p:nvPr/>
            </p:nvSpPr>
            <p:spPr bwMode="auto">
              <a:xfrm>
                <a:off x="3828" y="3072"/>
                <a:ext cx="45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itchFamily="18" charset="0"/>
                  </a:rPr>
                  <a:t>0</a:t>
                </a:r>
                <a:endParaRPr lang="en-US" altLang="zh-CN" sz="4800"/>
              </a:p>
            </p:txBody>
          </p:sp>
        </p:grpSp>
      </p:grpSp>
      <p:sp>
        <p:nvSpPr>
          <p:cNvPr id="48226" name="Rectangle 98"/>
          <p:cNvSpPr>
            <a:spLocks noChangeArrowheads="1"/>
          </p:cNvSpPr>
          <p:nvPr/>
        </p:nvSpPr>
        <p:spPr bwMode="auto">
          <a:xfrm>
            <a:off x="3589338" y="261938"/>
            <a:ext cx="20955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附加相位的全部可能路径图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E4C5-C3B3-4472-B750-DE654FEA41D3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49250" name="Rectangle 98"/>
          <p:cNvSpPr>
            <a:spLocks noChangeArrowheads="1"/>
          </p:cNvSpPr>
          <p:nvPr/>
        </p:nvSpPr>
        <p:spPr bwMode="auto">
          <a:xfrm>
            <a:off x="3589338" y="261938"/>
            <a:ext cx="20955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1547664" y="1340768"/>
            <a:ext cx="6120680" cy="5112567"/>
            <a:chOff x="1338" y="1094"/>
            <a:chExt cx="3220" cy="2835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338" y="1094"/>
              <a:ext cx="3220" cy="2835"/>
              <a:chOff x="3650" y="4956"/>
              <a:chExt cx="4680" cy="4380"/>
            </a:xfrm>
          </p:grpSpPr>
          <p:pic>
            <p:nvPicPr>
              <p:cNvPr id="49163" name="Picture 11" descr="MSK附加相位图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650" y="4956"/>
                <a:ext cx="4680" cy="4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4324" y="7065"/>
                <a:ext cx="3100" cy="75"/>
                <a:chOff x="4454" y="3318"/>
                <a:chExt cx="3100" cy="75"/>
              </a:xfrm>
            </p:grpSpPr>
            <p:grpSp>
              <p:nvGrpSpPr>
                <p:cNvPr id="5" name="Group 13"/>
                <p:cNvGrpSpPr>
                  <a:grpSpLocks/>
                </p:cNvGrpSpPr>
                <p:nvPr/>
              </p:nvGrpSpPr>
              <p:grpSpPr bwMode="auto">
                <a:xfrm>
                  <a:off x="4454" y="3324"/>
                  <a:ext cx="2822" cy="69"/>
                  <a:chOff x="4874" y="7269"/>
                  <a:chExt cx="2822" cy="159"/>
                </a:xfrm>
              </p:grpSpPr>
              <p:grpSp>
                <p:nvGrpSpPr>
                  <p:cNvPr id="6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4874" y="7269"/>
                    <a:ext cx="2264" cy="159"/>
                    <a:chOff x="4874" y="7269"/>
                    <a:chExt cx="2264" cy="159"/>
                  </a:xfrm>
                </p:grpSpPr>
                <p:sp>
                  <p:nvSpPr>
                    <p:cNvPr id="49167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36" y="7275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168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74" y="7275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169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6" y="7269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170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6" y="7269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171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38" y="7278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9172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7696" y="7284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" name="Group 21"/>
                <p:cNvGrpSpPr>
                  <a:grpSpLocks/>
                </p:cNvGrpSpPr>
                <p:nvPr/>
              </p:nvGrpSpPr>
              <p:grpSpPr bwMode="auto">
                <a:xfrm>
                  <a:off x="4732" y="3318"/>
                  <a:ext cx="2822" cy="69"/>
                  <a:chOff x="4874" y="7269"/>
                  <a:chExt cx="2822" cy="159"/>
                </a:xfrm>
              </p:grpSpPr>
              <p:grpSp>
                <p:nvGrpSpPr>
                  <p:cNvPr id="8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4874" y="7269"/>
                    <a:ext cx="2264" cy="159"/>
                    <a:chOff x="4874" y="7269"/>
                    <a:chExt cx="2264" cy="159"/>
                  </a:xfrm>
                </p:grpSpPr>
                <p:sp>
                  <p:nvSpPr>
                    <p:cNvPr id="49175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36" y="7275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176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74" y="7275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177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6" y="7269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178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6" y="7269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179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38" y="7278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9180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7696" y="7284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1451" y="2478"/>
              <a:ext cx="2676" cy="347"/>
              <a:chOff x="3812" y="3477"/>
              <a:chExt cx="3764" cy="450"/>
            </a:xfrm>
          </p:grpSpPr>
          <p:sp>
            <p:nvSpPr>
              <p:cNvPr id="49182" name="Text Box 30"/>
              <p:cNvSpPr txBox="1">
                <a:spLocks noChangeArrowheads="1"/>
              </p:cNvSpPr>
              <p:nvPr/>
            </p:nvSpPr>
            <p:spPr bwMode="auto">
              <a:xfrm>
                <a:off x="4154" y="3492"/>
                <a:ext cx="45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400" i="1">
                    <a:latin typeface="Times New Roman" pitchFamily="18" charset="0"/>
                  </a:rPr>
                  <a:t>T</a:t>
                </a:r>
                <a:r>
                  <a:rPr lang="en-US" altLang="zh-CN" sz="1400" i="1" baseline="-25000">
                    <a:latin typeface="Times New Roman" pitchFamily="18" charset="0"/>
                  </a:rPr>
                  <a:t>s</a:t>
                </a:r>
                <a:endParaRPr lang="en-US" altLang="zh-CN" sz="3600"/>
              </a:p>
            </p:txBody>
          </p:sp>
          <p:sp>
            <p:nvSpPr>
              <p:cNvPr id="49183" name="Text Box 31"/>
              <p:cNvSpPr txBox="1">
                <a:spLocks noChangeArrowheads="1"/>
              </p:cNvSpPr>
              <p:nvPr/>
            </p:nvSpPr>
            <p:spPr bwMode="auto">
              <a:xfrm>
                <a:off x="4694" y="3492"/>
                <a:ext cx="524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400">
                    <a:latin typeface="Times New Roman" pitchFamily="18" charset="0"/>
                  </a:rPr>
                  <a:t>3</a:t>
                </a:r>
                <a:r>
                  <a:rPr lang="en-US" altLang="zh-CN" sz="1400" i="1">
                    <a:latin typeface="Times New Roman" pitchFamily="18" charset="0"/>
                  </a:rPr>
                  <a:t>T</a:t>
                </a:r>
                <a:r>
                  <a:rPr lang="en-US" altLang="zh-CN" sz="1400" i="1" baseline="-25000">
                    <a:latin typeface="Times New Roman" pitchFamily="18" charset="0"/>
                  </a:rPr>
                  <a:t>s</a:t>
                </a:r>
                <a:endParaRPr lang="en-US" altLang="zh-CN" sz="3600"/>
              </a:p>
            </p:txBody>
          </p:sp>
          <p:sp>
            <p:nvSpPr>
              <p:cNvPr id="49184" name="Text Box 32"/>
              <p:cNvSpPr txBox="1">
                <a:spLocks noChangeArrowheads="1"/>
              </p:cNvSpPr>
              <p:nvPr/>
            </p:nvSpPr>
            <p:spPr bwMode="auto">
              <a:xfrm>
                <a:off x="5234" y="3492"/>
                <a:ext cx="51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400">
                    <a:latin typeface="Times New Roman" pitchFamily="18" charset="0"/>
                  </a:rPr>
                  <a:t>5</a:t>
                </a:r>
                <a:r>
                  <a:rPr lang="en-US" altLang="zh-CN" sz="1400" i="1">
                    <a:latin typeface="Times New Roman" pitchFamily="18" charset="0"/>
                  </a:rPr>
                  <a:t>T</a:t>
                </a:r>
                <a:r>
                  <a:rPr lang="en-US" altLang="zh-CN" sz="1400" i="1" baseline="-25000">
                    <a:latin typeface="Times New Roman" pitchFamily="18" charset="0"/>
                  </a:rPr>
                  <a:t>s</a:t>
                </a:r>
                <a:endParaRPr lang="en-US" altLang="zh-CN" sz="3600"/>
              </a:p>
            </p:txBody>
          </p:sp>
          <p:sp>
            <p:nvSpPr>
              <p:cNvPr id="49185" name="Text Box 33"/>
              <p:cNvSpPr txBox="1">
                <a:spLocks noChangeArrowheads="1"/>
              </p:cNvSpPr>
              <p:nvPr/>
            </p:nvSpPr>
            <p:spPr bwMode="auto">
              <a:xfrm>
                <a:off x="6374" y="3507"/>
                <a:ext cx="51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400" i="1">
                    <a:latin typeface="Times New Roman" pitchFamily="18" charset="0"/>
                  </a:rPr>
                  <a:t>9T</a:t>
                </a:r>
                <a:r>
                  <a:rPr lang="en-US" altLang="zh-CN" sz="1400" i="1" baseline="-25000">
                    <a:latin typeface="Times New Roman" pitchFamily="18" charset="0"/>
                  </a:rPr>
                  <a:t>s</a:t>
                </a:r>
                <a:endParaRPr lang="en-US" altLang="zh-CN" sz="3600"/>
              </a:p>
            </p:txBody>
          </p:sp>
          <p:sp>
            <p:nvSpPr>
              <p:cNvPr id="49186" name="Text Box 34"/>
              <p:cNvSpPr txBox="1">
                <a:spLocks noChangeArrowheads="1"/>
              </p:cNvSpPr>
              <p:nvPr/>
            </p:nvSpPr>
            <p:spPr bwMode="auto">
              <a:xfrm>
                <a:off x="5834" y="3492"/>
                <a:ext cx="466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Ins="0"/>
              <a:lstStyle/>
              <a:p>
                <a:pPr algn="just"/>
                <a:r>
                  <a:rPr lang="en-US" altLang="zh-CN" sz="1400">
                    <a:latin typeface="Times New Roman" pitchFamily="18" charset="0"/>
                  </a:rPr>
                  <a:t>7</a:t>
                </a:r>
                <a:r>
                  <a:rPr lang="en-US" altLang="zh-CN" sz="1400" i="1">
                    <a:latin typeface="Times New Roman" pitchFamily="18" charset="0"/>
                  </a:rPr>
                  <a:t>T</a:t>
                </a:r>
                <a:r>
                  <a:rPr lang="en-US" altLang="zh-CN" sz="1400" i="1" baseline="-25000">
                    <a:latin typeface="Times New Roman" pitchFamily="18" charset="0"/>
                  </a:rPr>
                  <a:t>s</a:t>
                </a:r>
                <a:endParaRPr lang="en-US" altLang="zh-CN" sz="3600"/>
              </a:p>
            </p:txBody>
          </p:sp>
          <p:sp>
            <p:nvSpPr>
              <p:cNvPr id="49187" name="Text Box 35"/>
              <p:cNvSpPr txBox="1">
                <a:spLocks noChangeArrowheads="1"/>
              </p:cNvSpPr>
              <p:nvPr/>
            </p:nvSpPr>
            <p:spPr bwMode="auto">
              <a:xfrm>
                <a:off x="6916" y="3507"/>
                <a:ext cx="66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400">
                    <a:latin typeface="Times New Roman" pitchFamily="18" charset="0"/>
                  </a:rPr>
                  <a:t>11</a:t>
                </a:r>
                <a:r>
                  <a:rPr lang="en-US" altLang="zh-CN" sz="1400" i="1">
                    <a:latin typeface="Times New Roman" pitchFamily="18" charset="0"/>
                  </a:rPr>
                  <a:t>T</a:t>
                </a:r>
                <a:r>
                  <a:rPr lang="en-US" altLang="zh-CN" sz="1400" i="1" baseline="-25000">
                    <a:latin typeface="Times New Roman" pitchFamily="18" charset="0"/>
                  </a:rPr>
                  <a:t>s</a:t>
                </a:r>
                <a:endParaRPr lang="en-US" altLang="zh-CN" sz="3600"/>
              </a:p>
            </p:txBody>
          </p:sp>
          <p:sp>
            <p:nvSpPr>
              <p:cNvPr id="49188" name="Text Box 36"/>
              <p:cNvSpPr txBox="1">
                <a:spLocks noChangeArrowheads="1"/>
              </p:cNvSpPr>
              <p:nvPr/>
            </p:nvSpPr>
            <p:spPr bwMode="auto">
              <a:xfrm>
                <a:off x="3812" y="3477"/>
                <a:ext cx="45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400">
                    <a:latin typeface="Times New Roman" pitchFamily="18" charset="0"/>
                  </a:rPr>
                  <a:t>0</a:t>
                </a:r>
                <a:endParaRPr lang="en-US" altLang="zh-CN" sz="3600"/>
              </a:p>
            </p:txBody>
          </p:sp>
        </p:grpSp>
        <p:sp>
          <p:nvSpPr>
            <p:cNvPr id="49251" name="Text Box 99"/>
            <p:cNvSpPr txBox="1">
              <a:spLocks noChangeArrowheads="1"/>
            </p:cNvSpPr>
            <p:nvPr/>
          </p:nvSpPr>
          <p:spPr bwMode="auto">
            <a:xfrm>
              <a:off x="1680" y="1162"/>
              <a:ext cx="299" cy="22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/>
              <a:r>
                <a:rPr lang="en-US" altLang="zh-CN" sz="2000" i="1">
                  <a:latin typeface="Times New Roman" pitchFamily="18" charset="0"/>
                  <a:sym typeface="Symbol" pitchFamily="18" charset="2"/>
                </a:rPr>
                <a:t></a:t>
              </a:r>
              <a:r>
                <a:rPr lang="en-US" altLang="zh-CN" sz="2000" i="1" baseline="-25000">
                  <a:latin typeface="Times New Roman" pitchFamily="18" charset="0"/>
                </a:rPr>
                <a:t>k</a:t>
              </a:r>
              <a:r>
                <a:rPr lang="en-US" altLang="zh-CN" sz="2000">
                  <a:latin typeface="Times New Roman" pitchFamily="18" charset="0"/>
                </a:rPr>
                <a:t>(</a:t>
              </a: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>
                  <a:latin typeface="Times New Roman" pitchFamily="18" charset="0"/>
                </a:rPr>
                <a:t>)</a:t>
              </a:r>
              <a:endParaRPr lang="en-US" altLang="zh-CN" sz="360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模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</a:t>
            </a:r>
            <a:r>
              <a:rPr lang="zh-CN" altLang="en-US" dirty="0"/>
              <a:t>运算后的附加相位路径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680C-FB36-4C19-B5F0-05017F6FA67D}" type="slidenum">
              <a:rPr lang="en-US" altLang="zh-CN" smtClean="0"/>
              <a:pPr/>
              <a:t>35</a:t>
            </a:fld>
            <a:endParaRPr lang="en-US" altLang="zh-CN"/>
          </a:p>
        </p:txBody>
      </p:sp>
      <p:grpSp>
        <p:nvGrpSpPr>
          <p:cNvPr id="2" name="Group 103"/>
          <p:cNvGrpSpPr>
            <a:grpSpLocks/>
          </p:cNvGrpSpPr>
          <p:nvPr/>
        </p:nvGrpSpPr>
        <p:grpSpPr bwMode="auto">
          <a:xfrm>
            <a:off x="539552" y="1484784"/>
            <a:ext cx="7992888" cy="3448553"/>
            <a:chOff x="1202" y="1207"/>
            <a:chExt cx="3878" cy="1497"/>
          </a:xfrm>
        </p:grpSpPr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1202" y="1253"/>
              <a:ext cx="3878" cy="1451"/>
              <a:chOff x="3620" y="9672"/>
              <a:chExt cx="4605" cy="1950"/>
            </a:xfrm>
          </p:grpSpPr>
          <p:pic>
            <p:nvPicPr>
              <p:cNvPr id="50215" name="Picture 39" descr="MSK附加相位图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620" y="9672"/>
                <a:ext cx="4605" cy="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" name="Group 40"/>
              <p:cNvGrpSpPr>
                <a:grpSpLocks/>
              </p:cNvGrpSpPr>
              <p:nvPr/>
            </p:nvGrpSpPr>
            <p:grpSpPr bwMode="auto">
              <a:xfrm>
                <a:off x="4334" y="10569"/>
                <a:ext cx="3100" cy="75"/>
                <a:chOff x="4454" y="3318"/>
                <a:chExt cx="3100" cy="75"/>
              </a:xfrm>
            </p:grpSpPr>
            <p:grpSp>
              <p:nvGrpSpPr>
                <p:cNvPr id="5" name="Group 41"/>
                <p:cNvGrpSpPr>
                  <a:grpSpLocks/>
                </p:cNvGrpSpPr>
                <p:nvPr/>
              </p:nvGrpSpPr>
              <p:grpSpPr bwMode="auto">
                <a:xfrm>
                  <a:off x="4454" y="3324"/>
                  <a:ext cx="2822" cy="69"/>
                  <a:chOff x="4874" y="7269"/>
                  <a:chExt cx="2822" cy="159"/>
                </a:xfrm>
              </p:grpSpPr>
              <p:grpSp>
                <p:nvGrpSpPr>
                  <p:cNvPr id="6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4874" y="7269"/>
                    <a:ext cx="2264" cy="159"/>
                    <a:chOff x="4874" y="7269"/>
                    <a:chExt cx="2264" cy="159"/>
                  </a:xfrm>
                </p:grpSpPr>
                <p:sp>
                  <p:nvSpPr>
                    <p:cNvPr id="50219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36" y="7275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0220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74" y="7275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0221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6" y="7269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0222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6" y="7269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0223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38" y="7278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0224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7696" y="7284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" name="Group 49"/>
                <p:cNvGrpSpPr>
                  <a:grpSpLocks/>
                </p:cNvGrpSpPr>
                <p:nvPr/>
              </p:nvGrpSpPr>
              <p:grpSpPr bwMode="auto">
                <a:xfrm>
                  <a:off x="4732" y="3318"/>
                  <a:ext cx="2822" cy="69"/>
                  <a:chOff x="4874" y="7269"/>
                  <a:chExt cx="2822" cy="159"/>
                </a:xfrm>
              </p:grpSpPr>
              <p:grpSp>
                <p:nvGrpSpPr>
                  <p:cNvPr id="8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4874" y="7269"/>
                    <a:ext cx="2264" cy="159"/>
                    <a:chOff x="4874" y="7269"/>
                    <a:chExt cx="2264" cy="159"/>
                  </a:xfrm>
                </p:grpSpPr>
                <p:sp>
                  <p:nvSpPr>
                    <p:cNvPr id="50227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36" y="7275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0228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74" y="7275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0229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6" y="7269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0230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6" y="7269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0231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38" y="7278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0232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7696" y="7284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9" name="Group 57"/>
            <p:cNvGrpSpPr>
              <a:grpSpLocks/>
            </p:cNvGrpSpPr>
            <p:nvPr/>
          </p:nvGrpSpPr>
          <p:grpSpPr bwMode="auto">
            <a:xfrm>
              <a:off x="1383" y="1911"/>
              <a:ext cx="3176" cy="409"/>
              <a:chOff x="3812" y="3477"/>
              <a:chExt cx="3764" cy="450"/>
            </a:xfrm>
          </p:grpSpPr>
          <p:sp>
            <p:nvSpPr>
              <p:cNvPr id="50234" name="Text Box 58"/>
              <p:cNvSpPr txBox="1">
                <a:spLocks noChangeArrowheads="1"/>
              </p:cNvSpPr>
              <p:nvPr/>
            </p:nvSpPr>
            <p:spPr bwMode="auto">
              <a:xfrm>
                <a:off x="4154" y="3492"/>
                <a:ext cx="45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400" i="1">
                    <a:latin typeface="Times New Roman" pitchFamily="18" charset="0"/>
                  </a:rPr>
                  <a:t>T</a:t>
                </a:r>
                <a:r>
                  <a:rPr lang="en-US" altLang="zh-CN" sz="1400" baseline="-25000">
                    <a:latin typeface="Times New Roman" pitchFamily="18" charset="0"/>
                  </a:rPr>
                  <a:t>s</a:t>
                </a:r>
                <a:endParaRPr lang="en-US" altLang="zh-CN" sz="3600"/>
              </a:p>
            </p:txBody>
          </p:sp>
          <p:sp>
            <p:nvSpPr>
              <p:cNvPr id="50235" name="Text Box 59"/>
              <p:cNvSpPr txBox="1">
                <a:spLocks noChangeArrowheads="1"/>
              </p:cNvSpPr>
              <p:nvPr/>
            </p:nvSpPr>
            <p:spPr bwMode="auto">
              <a:xfrm>
                <a:off x="4694" y="3492"/>
                <a:ext cx="524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400">
                    <a:latin typeface="Times New Roman" pitchFamily="18" charset="0"/>
                  </a:rPr>
                  <a:t>3</a:t>
                </a:r>
                <a:r>
                  <a:rPr lang="en-US" altLang="zh-CN" sz="1400" i="1">
                    <a:latin typeface="Times New Roman" pitchFamily="18" charset="0"/>
                  </a:rPr>
                  <a:t>T</a:t>
                </a:r>
                <a:r>
                  <a:rPr lang="en-US" altLang="zh-CN" sz="1400" baseline="-25000">
                    <a:latin typeface="Times New Roman" pitchFamily="18" charset="0"/>
                  </a:rPr>
                  <a:t>s</a:t>
                </a:r>
                <a:endParaRPr lang="en-US" altLang="zh-CN" sz="3600"/>
              </a:p>
            </p:txBody>
          </p:sp>
          <p:sp>
            <p:nvSpPr>
              <p:cNvPr id="50236" name="Text Box 60"/>
              <p:cNvSpPr txBox="1">
                <a:spLocks noChangeArrowheads="1"/>
              </p:cNvSpPr>
              <p:nvPr/>
            </p:nvSpPr>
            <p:spPr bwMode="auto">
              <a:xfrm>
                <a:off x="5234" y="3492"/>
                <a:ext cx="51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400">
                    <a:latin typeface="Times New Roman" pitchFamily="18" charset="0"/>
                  </a:rPr>
                  <a:t>5</a:t>
                </a:r>
                <a:r>
                  <a:rPr lang="en-US" altLang="zh-CN" sz="1400" i="1">
                    <a:latin typeface="Times New Roman" pitchFamily="18" charset="0"/>
                  </a:rPr>
                  <a:t>T</a:t>
                </a:r>
                <a:r>
                  <a:rPr lang="en-US" altLang="zh-CN" sz="1400" baseline="-25000">
                    <a:latin typeface="Times New Roman" pitchFamily="18" charset="0"/>
                  </a:rPr>
                  <a:t>s</a:t>
                </a:r>
                <a:endParaRPr lang="en-US" altLang="zh-CN" sz="3600"/>
              </a:p>
            </p:txBody>
          </p:sp>
          <p:sp>
            <p:nvSpPr>
              <p:cNvPr id="50237" name="Text Box 61"/>
              <p:cNvSpPr txBox="1">
                <a:spLocks noChangeArrowheads="1"/>
              </p:cNvSpPr>
              <p:nvPr/>
            </p:nvSpPr>
            <p:spPr bwMode="auto">
              <a:xfrm>
                <a:off x="6374" y="3507"/>
                <a:ext cx="51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400">
                    <a:latin typeface="Times New Roman" pitchFamily="18" charset="0"/>
                  </a:rPr>
                  <a:t>9T</a:t>
                </a:r>
                <a:endParaRPr lang="en-US" altLang="zh-CN" sz="3600"/>
              </a:p>
            </p:txBody>
          </p:sp>
          <p:sp>
            <p:nvSpPr>
              <p:cNvPr id="50238" name="Text Box 62"/>
              <p:cNvSpPr txBox="1">
                <a:spLocks noChangeArrowheads="1"/>
              </p:cNvSpPr>
              <p:nvPr/>
            </p:nvSpPr>
            <p:spPr bwMode="auto">
              <a:xfrm>
                <a:off x="5834" y="3492"/>
                <a:ext cx="466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400">
                    <a:latin typeface="Times New Roman" pitchFamily="18" charset="0"/>
                  </a:rPr>
                  <a:t>7T</a:t>
                </a:r>
                <a:endParaRPr lang="en-US" altLang="zh-CN" sz="3600"/>
              </a:p>
            </p:txBody>
          </p:sp>
          <p:sp>
            <p:nvSpPr>
              <p:cNvPr id="50239" name="Text Box 63"/>
              <p:cNvSpPr txBox="1">
                <a:spLocks noChangeArrowheads="1"/>
              </p:cNvSpPr>
              <p:nvPr/>
            </p:nvSpPr>
            <p:spPr bwMode="auto">
              <a:xfrm>
                <a:off x="6916" y="3507"/>
                <a:ext cx="66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400">
                    <a:latin typeface="Times New Roman" pitchFamily="18" charset="0"/>
                  </a:rPr>
                  <a:t>11T</a:t>
                </a:r>
                <a:endParaRPr lang="en-US" altLang="zh-CN" sz="3600"/>
              </a:p>
            </p:txBody>
          </p:sp>
          <p:sp>
            <p:nvSpPr>
              <p:cNvPr id="50240" name="Text Box 64"/>
              <p:cNvSpPr txBox="1">
                <a:spLocks noChangeArrowheads="1"/>
              </p:cNvSpPr>
              <p:nvPr/>
            </p:nvSpPr>
            <p:spPr bwMode="auto">
              <a:xfrm>
                <a:off x="3812" y="3477"/>
                <a:ext cx="45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400">
                    <a:latin typeface="Times New Roman" pitchFamily="18" charset="0"/>
                  </a:rPr>
                  <a:t>0</a:t>
                </a:r>
                <a:endParaRPr lang="en-US" altLang="zh-CN" sz="3600"/>
              </a:p>
            </p:txBody>
          </p:sp>
        </p:grpSp>
        <p:sp>
          <p:nvSpPr>
            <p:cNvPr id="50276" name="Text Box 100"/>
            <p:cNvSpPr txBox="1">
              <a:spLocks noChangeArrowheads="1"/>
            </p:cNvSpPr>
            <p:nvPr/>
          </p:nvSpPr>
          <p:spPr bwMode="auto">
            <a:xfrm>
              <a:off x="1606" y="1207"/>
              <a:ext cx="368" cy="26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/>
              <a:r>
                <a:rPr lang="en-US" altLang="zh-CN" i="1">
                  <a:latin typeface="Times New Roman" pitchFamily="18" charset="0"/>
                  <a:sym typeface="Symbol" pitchFamily="18" charset="2"/>
                </a:rPr>
                <a:t></a:t>
              </a:r>
              <a:r>
                <a:rPr lang="en-US" altLang="zh-CN" i="1" baseline="-25000">
                  <a:latin typeface="Times New Roman" pitchFamily="18" charset="0"/>
                </a:rPr>
                <a:t>k</a:t>
              </a:r>
              <a:r>
                <a:rPr lang="en-US" altLang="zh-CN">
                  <a:latin typeface="Times New Roman" pitchFamily="18" charset="0"/>
                </a:rPr>
                <a:t>(</a:t>
              </a:r>
              <a:r>
                <a:rPr lang="en-US" altLang="zh-CN" i="1">
                  <a:latin typeface="Times New Roman" pitchFamily="18" charset="0"/>
                </a:rPr>
                <a:t>t</a:t>
              </a:r>
              <a:r>
                <a:rPr lang="en-US" altLang="zh-CN">
                  <a:latin typeface="Times New Roman" pitchFamily="18" charset="0"/>
                </a:rPr>
                <a:t>)</a:t>
              </a:r>
              <a:endParaRPr lang="en-US" altLang="zh-CN" sz="320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4. MSK</a:t>
            </a:r>
            <a:r>
              <a:rPr lang="zh-CN" altLang="en-US" dirty="0">
                <a:solidFill>
                  <a:srgbClr val="0000FF"/>
                </a:solidFill>
              </a:rPr>
              <a:t>信号的正交表示</a:t>
            </a:r>
            <a:r>
              <a:rPr lang="zh-CN" altLang="en-US" dirty="0" smtClean="0">
                <a:solidFill>
                  <a:srgbClr val="0000FF"/>
                </a:solidFill>
              </a:rPr>
              <a:t>法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下面将证明                                  可以用频率为</a:t>
            </a:r>
            <a:r>
              <a:rPr lang="en-US" altLang="zh-CN" i="1" dirty="0" err="1"/>
              <a:t>f</a:t>
            </a:r>
            <a:r>
              <a:rPr lang="en-US" altLang="zh-CN" i="1" baseline="-25000" dirty="0" err="1"/>
              <a:t>s</a:t>
            </a:r>
            <a:r>
              <a:rPr lang="zh-CN" altLang="en-US" dirty="0" smtClean="0"/>
              <a:t>的两个正交分量表示。 </a:t>
            </a:r>
          </a:p>
          <a:p>
            <a:r>
              <a:rPr lang="zh-CN" altLang="en-US" dirty="0" smtClean="0"/>
              <a:t>将</a:t>
            </a:r>
          </a:p>
          <a:p>
            <a:pPr lvl="6"/>
            <a:endParaRPr lang="zh-CN" altLang="en-US" dirty="0" smtClean="0"/>
          </a:p>
          <a:p>
            <a:r>
              <a:rPr lang="zh-CN" altLang="en-US" dirty="0" smtClean="0"/>
              <a:t>用三角公式展开：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48E3-AFA6-4710-BA9D-E66543FE5039}" type="slidenum">
              <a:rPr lang="en-US" altLang="zh-CN" smtClean="0"/>
              <a:pPr/>
              <a:t>36</a:t>
            </a:fld>
            <a:endParaRPr lang="en-US" altLang="zh-CN"/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876294"/>
              </p:ext>
            </p:extLst>
          </p:nvPr>
        </p:nvGraphicFramePr>
        <p:xfrm>
          <a:off x="2776538" y="1136650"/>
          <a:ext cx="3071812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3" name="Equation" r:id="rId3" imgW="1701720" imgH="431640" progId="Equation.DSMT4">
                  <p:embed/>
                </p:oleObj>
              </mc:Choice>
              <mc:Fallback>
                <p:oleObj name="Equation" r:id="rId3" imgW="1701720" imgH="431640" progId="Equation.DSMT4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1136650"/>
                        <a:ext cx="3071812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1903" y="2211071"/>
            <a:ext cx="5498370" cy="857889"/>
            <a:chOff x="1706" y="1820"/>
            <a:chExt cx="3329" cy="483"/>
          </a:xfrm>
        </p:grpSpPr>
        <p:graphicFrame>
          <p:nvGraphicFramePr>
            <p:cNvPr id="5120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8023725"/>
                </p:ext>
              </p:extLst>
            </p:nvPr>
          </p:nvGraphicFramePr>
          <p:xfrm>
            <a:off x="1706" y="1820"/>
            <a:ext cx="1916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44" name="Equation" r:id="rId5" imgW="1701720" imgH="431640" progId="Equation.DSMT4">
                    <p:embed/>
                  </p:oleObj>
                </mc:Choice>
                <mc:Fallback>
                  <p:oleObj name="Equation" r:id="rId5" imgW="1701720" imgH="431640" progId="Equation.DSMT4">
                    <p:embed/>
                    <p:pic>
                      <p:nvPicPr>
                        <p:cNvPr id="0" name="Picture 2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6" y="1820"/>
                          <a:ext cx="1916" cy="4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7" name="Object 7"/>
            <p:cNvGraphicFramePr>
              <a:graphicFrameLocks noChangeAspect="1"/>
            </p:cNvGraphicFramePr>
            <p:nvPr/>
          </p:nvGraphicFramePr>
          <p:xfrm>
            <a:off x="3855" y="1946"/>
            <a:ext cx="1180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45" name="公式" r:id="rId7" imgW="1104900" imgH="228600" progId="Equation.3">
                    <p:embed/>
                  </p:oleObj>
                </mc:Choice>
                <mc:Fallback>
                  <p:oleObj name="公式" r:id="rId7" imgW="1104900" imgH="228600" progId="Equation.3">
                    <p:embed/>
                    <p:pic>
                      <p:nvPicPr>
                        <p:cNvPr id="0" name="Picture 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5" y="1946"/>
                          <a:ext cx="1180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648324"/>
              </p:ext>
            </p:extLst>
          </p:nvPr>
        </p:nvGraphicFramePr>
        <p:xfrm>
          <a:off x="1616960" y="3861048"/>
          <a:ext cx="6091077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" name="Equation" r:id="rId9" imgW="3327120" imgH="1434960" progId="Equation.DSMT4">
                  <p:embed/>
                </p:oleObj>
              </mc:Choice>
              <mc:Fallback>
                <p:oleObj name="Equation" r:id="rId9" imgW="3327120" imgH="1434960" progId="Equation.DSMT4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960" y="3861048"/>
                        <a:ext cx="6091077" cy="27363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064896" cy="5400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考虑有                                   ，因为 </a:t>
            </a:r>
          </a:p>
          <a:p>
            <a:r>
              <a:rPr lang="zh-CN" altLang="en-US" dirty="0" smtClean="0"/>
              <a:t>以及</a:t>
            </a:r>
          </a:p>
          <a:p>
            <a:pPr lvl="1"/>
            <a:endParaRPr lang="zh-CN" altLang="en-US" dirty="0" smtClean="0"/>
          </a:p>
          <a:p>
            <a:r>
              <a:rPr lang="zh-CN" altLang="en-US" dirty="0" smtClean="0"/>
              <a:t>上式变成</a:t>
            </a:r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r>
              <a:rPr lang="zh-CN" altLang="en-US" dirty="0" smtClean="0"/>
              <a:t>式中</a:t>
            </a: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3677-8F7D-4839-99B1-6900E241DF96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487845"/>
              </p:ext>
            </p:extLst>
          </p:nvPr>
        </p:nvGraphicFramePr>
        <p:xfrm>
          <a:off x="1979712" y="1268760"/>
          <a:ext cx="32035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6" name="公式" r:id="rId3" imgW="1689100" imgH="228600" progId="Equation.3">
                  <p:embed/>
                </p:oleObj>
              </mc:Choice>
              <mc:Fallback>
                <p:oleObj name="公式" r:id="rId3" imgW="1689100" imgH="228600" progId="Equation.3">
                  <p:embed/>
                  <p:pic>
                    <p:nvPicPr>
                      <p:cNvPr id="0" name="Picture 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268760"/>
                        <a:ext cx="32035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475656" y="2107888"/>
            <a:ext cx="6600825" cy="842962"/>
            <a:chOff x="1307" y="1071"/>
            <a:chExt cx="4158" cy="531"/>
          </a:xfrm>
        </p:grpSpPr>
        <p:graphicFrame>
          <p:nvGraphicFramePr>
            <p:cNvPr id="52230" name="Object 6"/>
            <p:cNvGraphicFramePr>
              <a:graphicFrameLocks noChangeAspect="1"/>
            </p:cNvGraphicFramePr>
            <p:nvPr/>
          </p:nvGraphicFramePr>
          <p:xfrm>
            <a:off x="1307" y="1207"/>
            <a:ext cx="60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17" name="Equation" r:id="rId5" imgW="520700" imgH="228600" progId="Equation.DSMT4">
                    <p:embed/>
                  </p:oleObj>
                </mc:Choice>
                <mc:Fallback>
                  <p:oleObj name="Equation" r:id="rId5" imgW="520700" imgH="228600" progId="Equation.DSMT4">
                    <p:embed/>
                    <p:pic>
                      <p:nvPicPr>
                        <p:cNvPr id="0" name="Picture 3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7" y="1207"/>
                          <a:ext cx="604" cy="2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2" name="Object 8"/>
            <p:cNvGraphicFramePr>
              <a:graphicFrameLocks noChangeAspect="1"/>
            </p:cNvGraphicFramePr>
            <p:nvPr/>
          </p:nvGraphicFramePr>
          <p:xfrm>
            <a:off x="1973" y="1071"/>
            <a:ext cx="3492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18" name="公式" r:id="rId7" imgW="2946400" imgH="444500" progId="Equation.3">
                    <p:embed/>
                  </p:oleObj>
                </mc:Choice>
                <mc:Fallback>
                  <p:oleObj name="公式" r:id="rId7" imgW="2946400" imgH="444500" progId="Equation.3">
                    <p:embed/>
                    <p:pic>
                      <p:nvPicPr>
                        <p:cNvPr id="0" name="Picture 3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1071"/>
                          <a:ext cx="3492" cy="5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2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481935"/>
              </p:ext>
            </p:extLst>
          </p:nvPr>
        </p:nvGraphicFramePr>
        <p:xfrm>
          <a:off x="1039813" y="3500438"/>
          <a:ext cx="7388225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9" name="Equation" r:id="rId9" imgW="4000320" imgH="888840" progId="Equation.DSMT4">
                  <p:embed/>
                </p:oleObj>
              </mc:Choice>
              <mc:Fallback>
                <p:oleObj name="Equation" r:id="rId9" imgW="4000320" imgH="888840" progId="Equation.DSMT4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500438"/>
                        <a:ext cx="7388225" cy="163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547664" y="5661248"/>
            <a:ext cx="5868988" cy="471488"/>
            <a:chOff x="1156" y="2863"/>
            <a:chExt cx="3697" cy="297"/>
          </a:xfrm>
        </p:grpSpPr>
        <p:graphicFrame>
          <p:nvGraphicFramePr>
            <p:cNvPr id="52237" name="Object 13"/>
            <p:cNvGraphicFramePr>
              <a:graphicFrameLocks noChangeAspect="1"/>
            </p:cNvGraphicFramePr>
            <p:nvPr/>
          </p:nvGraphicFramePr>
          <p:xfrm>
            <a:off x="1156" y="2886"/>
            <a:ext cx="129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20" name="公式" r:id="rId11" imgW="1079500" imgH="228600" progId="Equation.3">
                    <p:embed/>
                  </p:oleObj>
                </mc:Choice>
                <mc:Fallback>
                  <p:oleObj name="公式" r:id="rId11" imgW="1079500" imgH="228600" progId="Equation.3">
                    <p:embed/>
                    <p:pic>
                      <p:nvPicPr>
                        <p:cNvPr id="0" name="Picture 3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886"/>
                          <a:ext cx="1293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9" name="Object 15"/>
            <p:cNvGraphicFramePr>
              <a:graphicFrameLocks noChangeAspect="1"/>
            </p:cNvGraphicFramePr>
            <p:nvPr/>
          </p:nvGraphicFramePr>
          <p:xfrm>
            <a:off x="2721" y="2863"/>
            <a:ext cx="2132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21" name="公式" r:id="rId13" imgW="1701800" imgH="228600" progId="Equation.3">
                    <p:embed/>
                  </p:oleObj>
                </mc:Choice>
                <mc:Fallback>
                  <p:oleObj name="公式" r:id="rId13" imgW="1701800" imgH="228600" progId="Equation.3">
                    <p:embed/>
                    <p:pic>
                      <p:nvPicPr>
                        <p:cNvPr id="0" name="Picture 3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1" y="2863"/>
                          <a:ext cx="2132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201199"/>
              </p:ext>
            </p:extLst>
          </p:nvPr>
        </p:nvGraphicFramePr>
        <p:xfrm>
          <a:off x="6523038" y="1196975"/>
          <a:ext cx="15128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2" name="Equation" r:id="rId15" imgW="685800" imgH="228600" progId="Equation.DSMT4">
                  <p:embed/>
                </p:oleObj>
              </mc:Choice>
              <mc:Fallback>
                <p:oleObj name="Equation" r:id="rId15" imgW="6858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038" y="1196975"/>
                        <a:ext cx="15128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78921"/>
              </p:ext>
            </p:extLst>
          </p:nvPr>
        </p:nvGraphicFramePr>
        <p:xfrm>
          <a:off x="134962" y="188640"/>
          <a:ext cx="8874075" cy="788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3" name="Equation" r:id="rId17" imgW="5663880" imgH="482400" progId="Equation.DSMT4">
                  <p:embed/>
                </p:oleObj>
              </mc:Choice>
              <mc:Fallback>
                <p:oleObj name="Equation" r:id="rId17" imgW="5663880" imgH="4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62" y="188640"/>
                        <a:ext cx="8874075" cy="788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1187624" y="908720"/>
            <a:ext cx="57606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75656" y="908720"/>
            <a:ext cx="1296144" cy="273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491880" y="332656"/>
            <a:ext cx="432048" cy="5040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668344" y="332656"/>
            <a:ext cx="432048" cy="5040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220072" y="928831"/>
            <a:ext cx="57606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508104" y="928831"/>
            <a:ext cx="288032" cy="273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483768" y="4293096"/>
            <a:ext cx="86409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508104" y="4307269"/>
            <a:ext cx="86409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355976" y="4149080"/>
            <a:ext cx="43204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上式</a:t>
            </a:r>
            <a:r>
              <a:rPr lang="zh-CN" altLang="en-US" dirty="0" smtClean="0"/>
              <a:t>表示：</a:t>
            </a:r>
            <a:endParaRPr lang="en-US" altLang="zh-CN" dirty="0" smtClean="0"/>
          </a:p>
          <a:p>
            <a:r>
              <a:rPr lang="zh-CN" altLang="en-US" dirty="0" smtClean="0"/>
              <a:t>此</a:t>
            </a:r>
            <a:r>
              <a:rPr lang="zh-CN" altLang="en-US" dirty="0"/>
              <a:t>信号可以分解为</a:t>
            </a:r>
            <a:r>
              <a:rPr lang="zh-CN" altLang="en-US" dirty="0">
                <a:solidFill>
                  <a:srgbClr val="C00000"/>
                </a:solidFill>
              </a:rPr>
              <a:t>同相（</a:t>
            </a:r>
            <a:r>
              <a:rPr lang="en-US" altLang="zh-CN" dirty="0">
                <a:solidFill>
                  <a:srgbClr val="C00000"/>
                </a:solidFill>
              </a:rPr>
              <a:t>I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正交（</a:t>
            </a:r>
            <a:r>
              <a:rPr lang="en-US" altLang="zh-CN" dirty="0">
                <a:solidFill>
                  <a:srgbClr val="0000FF"/>
                </a:solidFill>
              </a:rPr>
              <a:t>Q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分量两部分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I</a:t>
            </a:r>
            <a:r>
              <a:rPr lang="zh-CN" altLang="en-US" dirty="0" smtClean="0">
                <a:solidFill>
                  <a:srgbClr val="C00000"/>
                </a:solidFill>
              </a:rPr>
              <a:t>分量：</a:t>
            </a:r>
            <a:r>
              <a:rPr lang="zh-CN" altLang="en-US" dirty="0" smtClean="0"/>
              <a:t>载波</a:t>
            </a:r>
            <a:r>
              <a:rPr lang="zh-CN" altLang="en-US" dirty="0"/>
              <a:t>为</a:t>
            </a:r>
            <a:r>
              <a:rPr lang="en-US" altLang="zh-CN" dirty="0" err="1"/>
              <a:t>cos</a:t>
            </a:r>
            <a:r>
              <a:rPr lang="en-US" altLang="zh-CN" i="1" dirty="0" err="1" smtClean="0">
                <a:sym typeface="Symbol" pitchFamily="18" charset="2"/>
              </a:rPr>
              <a:t></a:t>
            </a:r>
            <a:r>
              <a:rPr lang="en-US" altLang="zh-CN" i="1" baseline="-25000" dirty="0" err="1" smtClean="0"/>
              <a:t>c</a:t>
            </a:r>
            <a:r>
              <a:rPr lang="en-US" altLang="zh-CN" i="1" dirty="0" err="1" smtClean="0"/>
              <a:t>t</a:t>
            </a:r>
            <a:r>
              <a:rPr lang="zh-CN" altLang="en-US" dirty="0"/>
              <a:t>，</a:t>
            </a:r>
            <a:r>
              <a:rPr lang="en-US" altLang="zh-CN" i="1" dirty="0" err="1">
                <a:solidFill>
                  <a:srgbClr val="C00000"/>
                </a:solidFill>
              </a:rPr>
              <a:t>p</a:t>
            </a:r>
            <a:r>
              <a:rPr lang="en-US" altLang="zh-CN" i="1" baseline="-25000" dirty="0" err="1">
                <a:solidFill>
                  <a:srgbClr val="C00000"/>
                </a:solidFill>
              </a:rPr>
              <a:t>k</a:t>
            </a:r>
            <a:r>
              <a:rPr lang="zh-CN" altLang="en-US" dirty="0">
                <a:solidFill>
                  <a:srgbClr val="C00000"/>
                </a:solidFill>
              </a:rPr>
              <a:t>中包含输入码元信息</a:t>
            </a:r>
            <a:r>
              <a:rPr lang="zh-CN" altLang="en-US" dirty="0"/>
              <a:t>，</a:t>
            </a:r>
            <a:r>
              <a:rPr lang="en-US" altLang="zh-CN" dirty="0" err="1"/>
              <a:t>cos</a:t>
            </a:r>
            <a:r>
              <a:rPr lang="en-US" altLang="zh-CN" dirty="0"/>
              <a:t>(</a:t>
            </a:r>
            <a:r>
              <a:rPr lang="en-US" altLang="zh-CN" i="1" dirty="0">
                <a:sym typeface="Symbol" pitchFamily="18" charset="2"/>
              </a:rPr>
              <a:t></a:t>
            </a:r>
            <a:r>
              <a:rPr lang="en-US" altLang="zh-CN" i="1" dirty="0"/>
              <a:t>t</a:t>
            </a:r>
            <a:r>
              <a:rPr lang="en-US" altLang="zh-CN" dirty="0"/>
              <a:t>/2</a:t>
            </a:r>
            <a:r>
              <a:rPr lang="en-US" altLang="zh-CN" i="1" dirty="0"/>
              <a:t>T</a:t>
            </a:r>
            <a:r>
              <a:rPr lang="en-US" altLang="zh-CN" i="1" baseline="-25000" dirty="0"/>
              <a:t>s</a:t>
            </a:r>
            <a:r>
              <a:rPr lang="en-US" altLang="zh-CN" dirty="0"/>
              <a:t>)</a:t>
            </a:r>
            <a:r>
              <a:rPr lang="zh-CN" altLang="en-US" dirty="0"/>
              <a:t>是其正弦形加权函数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Q</a:t>
            </a:r>
            <a:r>
              <a:rPr lang="zh-CN" altLang="en-US" dirty="0">
                <a:solidFill>
                  <a:srgbClr val="0000FF"/>
                </a:solidFill>
              </a:rPr>
              <a:t>分量</a:t>
            </a:r>
            <a:r>
              <a:rPr lang="zh-CN" altLang="en-US" dirty="0"/>
              <a:t>的载波为</a:t>
            </a:r>
            <a:r>
              <a:rPr lang="en-US" altLang="zh-CN" dirty="0"/>
              <a:t>sin </a:t>
            </a:r>
            <a:r>
              <a:rPr lang="en-US" altLang="zh-CN" i="1" dirty="0" smtClean="0">
                <a:sym typeface="Symbol" pitchFamily="18" charset="2"/>
              </a:rPr>
              <a:t></a:t>
            </a:r>
            <a:r>
              <a:rPr lang="en-US" altLang="zh-CN" i="1" baseline="-25000" dirty="0" err="1" smtClean="0"/>
              <a:t>c</a:t>
            </a:r>
            <a:r>
              <a:rPr lang="en-US" altLang="zh-CN" i="1" dirty="0" err="1" smtClean="0"/>
              <a:t>t</a:t>
            </a:r>
            <a:r>
              <a:rPr lang="en-US" altLang="zh-CN" dirty="0" smtClean="0"/>
              <a:t> </a:t>
            </a:r>
            <a:r>
              <a:rPr lang="zh-CN" altLang="en-US" dirty="0"/>
              <a:t>，</a:t>
            </a:r>
            <a:r>
              <a:rPr lang="en-US" altLang="zh-CN" i="1" dirty="0" err="1" smtClean="0">
                <a:solidFill>
                  <a:srgbClr val="0000FF"/>
                </a:solidFill>
              </a:rPr>
              <a:t>q</a:t>
            </a:r>
            <a:r>
              <a:rPr lang="en-US" altLang="zh-CN" i="1" baseline="-25000" dirty="0" err="1" smtClean="0">
                <a:solidFill>
                  <a:srgbClr val="0000FF"/>
                </a:solidFill>
              </a:rPr>
              <a:t>k</a:t>
            </a:r>
            <a:r>
              <a:rPr lang="zh-CN" altLang="en-US" dirty="0" smtClean="0">
                <a:solidFill>
                  <a:srgbClr val="0000FF"/>
                </a:solidFill>
              </a:rPr>
              <a:t>中</a:t>
            </a:r>
            <a:r>
              <a:rPr lang="zh-CN" altLang="en-US" dirty="0">
                <a:solidFill>
                  <a:srgbClr val="0000FF"/>
                </a:solidFill>
              </a:rPr>
              <a:t>包含输入码元信息</a:t>
            </a:r>
            <a:r>
              <a:rPr lang="zh-CN" altLang="en-US" dirty="0"/>
              <a:t>， </a:t>
            </a:r>
            <a:r>
              <a:rPr lang="en-US" altLang="zh-CN" dirty="0"/>
              <a:t>sin(</a:t>
            </a:r>
            <a:r>
              <a:rPr lang="en-US" altLang="zh-CN" i="1" dirty="0">
                <a:sym typeface="Symbol" pitchFamily="18" charset="2"/>
              </a:rPr>
              <a:t></a:t>
            </a:r>
            <a:r>
              <a:rPr lang="en-US" altLang="zh-CN" i="1" dirty="0"/>
              <a:t>t</a:t>
            </a:r>
            <a:r>
              <a:rPr lang="en-US" altLang="zh-CN" dirty="0"/>
              <a:t>/2</a:t>
            </a:r>
            <a:r>
              <a:rPr lang="en-US" altLang="zh-CN" i="1" dirty="0"/>
              <a:t>T</a:t>
            </a:r>
            <a:r>
              <a:rPr lang="en-US" altLang="zh-CN" i="1" baseline="-25000" dirty="0"/>
              <a:t>s</a:t>
            </a:r>
            <a:r>
              <a:rPr lang="en-US" altLang="zh-CN" dirty="0"/>
              <a:t>)</a:t>
            </a:r>
            <a:r>
              <a:rPr lang="zh-CN" altLang="en-US" dirty="0"/>
              <a:t>是其正弦形加权函数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605145"/>
              </p:ext>
            </p:extLst>
          </p:nvPr>
        </p:nvGraphicFramePr>
        <p:xfrm>
          <a:off x="899592" y="260648"/>
          <a:ext cx="76692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7" name="Equation" r:id="rId3" imgW="4152600" imgH="444240" progId="Equation.DSMT4">
                  <p:embed/>
                </p:oleObj>
              </mc:Choice>
              <mc:Fallback>
                <p:oleObj name="Equation" r:id="rId3" imgW="4152600" imgH="44424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0648"/>
                        <a:ext cx="7669212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843808" y="1196752"/>
            <a:ext cx="3890809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+mj-ea"/>
                <a:ea typeface="+mj-ea"/>
              </a:rPr>
              <a:t>MSK</a:t>
            </a:r>
            <a:r>
              <a:rPr lang="zh-CN" altLang="en-US" sz="2800" b="1" dirty="0">
                <a:solidFill>
                  <a:srgbClr val="0000FF"/>
                </a:solidFill>
                <a:latin typeface="+mj-ea"/>
                <a:ea typeface="+mj-ea"/>
              </a:rPr>
              <a:t>信号的正交表示法</a:t>
            </a:r>
          </a:p>
        </p:txBody>
      </p:sp>
    </p:spTree>
    <p:extLst>
      <p:ext uri="{BB962C8B-B14F-4D97-AF65-F5344CB8AC3E}">
        <p14:creationId xmlns:p14="http://schemas.microsoft.com/office/powerpoint/2010/main" val="222076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讨论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064896" cy="54006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虽然每个码元的持续时间为</a:t>
            </a:r>
            <a:r>
              <a:rPr lang="en-US" altLang="zh-CN" i="1" dirty="0" err="1"/>
              <a:t>T</a:t>
            </a:r>
            <a:r>
              <a:rPr lang="en-US" altLang="zh-CN" i="1" baseline="-25000" dirty="0" err="1"/>
              <a:t>s</a:t>
            </a:r>
            <a:r>
              <a:rPr lang="zh-CN" altLang="en-US" dirty="0"/>
              <a:t>，似乎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和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每</a:t>
            </a:r>
            <a:r>
              <a:rPr lang="en-US" altLang="zh-CN" i="1" dirty="0" err="1"/>
              <a:t>T</a:t>
            </a:r>
            <a:r>
              <a:rPr lang="en-US" altLang="zh-CN" i="1" baseline="-25000" dirty="0" err="1"/>
              <a:t>s</a:t>
            </a:r>
            <a:r>
              <a:rPr lang="zh-CN" altLang="en-US" dirty="0"/>
              <a:t>秒可以改变一次，但是</a:t>
            </a:r>
            <a:r>
              <a:rPr lang="en-US" altLang="zh-CN" i="1" dirty="0" err="1">
                <a:solidFill>
                  <a:srgbClr val="0000FF"/>
                </a:solidFill>
              </a:rPr>
              <a:t>p</a:t>
            </a:r>
            <a:r>
              <a:rPr lang="en-US" altLang="zh-CN" i="1" baseline="-25000" dirty="0" err="1">
                <a:solidFill>
                  <a:srgbClr val="0000FF"/>
                </a:solidFill>
              </a:rPr>
              <a:t>k</a:t>
            </a:r>
            <a:r>
              <a:rPr lang="zh-CN" altLang="en-US" dirty="0">
                <a:solidFill>
                  <a:srgbClr val="0000FF"/>
                </a:solidFill>
              </a:rPr>
              <a:t>和</a:t>
            </a:r>
            <a:r>
              <a:rPr lang="en-US" altLang="zh-CN" i="1" dirty="0" err="1">
                <a:solidFill>
                  <a:srgbClr val="0000FF"/>
                </a:solidFill>
              </a:rPr>
              <a:t>q</a:t>
            </a:r>
            <a:r>
              <a:rPr lang="en-US" altLang="zh-CN" i="1" baseline="-25000" dirty="0" err="1">
                <a:solidFill>
                  <a:srgbClr val="0000FF"/>
                </a:solidFill>
              </a:rPr>
              <a:t>k</a:t>
            </a:r>
            <a:r>
              <a:rPr lang="zh-CN" altLang="en-US" dirty="0">
                <a:solidFill>
                  <a:srgbClr val="0000FF"/>
                </a:solidFill>
              </a:rPr>
              <a:t>不可能同时改变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分析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i="1" dirty="0" err="1" smtClean="0">
                <a:solidFill>
                  <a:srgbClr val="FF0000"/>
                </a:solidFill>
              </a:rPr>
              <a:t>p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k</a:t>
            </a:r>
            <a:r>
              <a:rPr lang="zh-CN" altLang="en-US" dirty="0"/>
              <a:t>何时</a:t>
            </a:r>
            <a:r>
              <a:rPr lang="zh-CN" altLang="en-US" dirty="0" smtClean="0"/>
              <a:t>改变？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仅</a:t>
            </a:r>
            <a:r>
              <a:rPr lang="zh-CN" altLang="en-US" dirty="0">
                <a:solidFill>
                  <a:srgbClr val="0000FF"/>
                </a:solidFill>
              </a:rPr>
              <a:t>当</a:t>
            </a:r>
            <a:r>
              <a:rPr lang="en-US" altLang="zh-CN" i="1" dirty="0" err="1">
                <a:solidFill>
                  <a:srgbClr val="0000FF"/>
                </a:solidFill>
              </a:rPr>
              <a:t>a</a:t>
            </a:r>
            <a:r>
              <a:rPr lang="en-US" altLang="zh-CN" i="1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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i="1" dirty="0">
                <a:solidFill>
                  <a:srgbClr val="0000FF"/>
                </a:solidFill>
              </a:rPr>
              <a:t>a</a:t>
            </a:r>
            <a:r>
              <a:rPr lang="en-US" altLang="zh-CN" i="1" baseline="-25000" dirty="0">
                <a:solidFill>
                  <a:srgbClr val="0000FF"/>
                </a:solidFill>
              </a:rPr>
              <a:t>k</a:t>
            </a:r>
            <a:r>
              <a:rPr lang="en-US" altLang="zh-CN" baseline="-25000" dirty="0">
                <a:solidFill>
                  <a:srgbClr val="0000FF"/>
                </a:solidFill>
              </a:rPr>
              <a:t>-1</a:t>
            </a:r>
            <a:r>
              <a:rPr lang="zh-CN" altLang="en-US" dirty="0"/>
              <a:t>，且</a:t>
            </a:r>
            <a:r>
              <a:rPr lang="en-US" altLang="zh-CN" i="1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为奇数时，</a:t>
            </a:r>
            <a:r>
              <a:rPr lang="en-US" altLang="zh-CN" i="1" dirty="0" err="1">
                <a:solidFill>
                  <a:srgbClr val="FF0000"/>
                </a:solidFill>
              </a:rPr>
              <a:t>p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才可能改变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但此时</a:t>
            </a:r>
            <a:endParaRPr lang="en-US" altLang="zh-CN" dirty="0" smtClean="0"/>
          </a:p>
          <a:p>
            <a:pPr lvl="1"/>
            <a:r>
              <a:rPr lang="en-US" altLang="zh-CN" i="1" dirty="0" err="1" smtClean="0"/>
              <a:t>p</a:t>
            </a:r>
            <a:r>
              <a:rPr lang="en-US" altLang="zh-CN" i="1" baseline="-25000" dirty="0" err="1" smtClean="0"/>
              <a:t>k</a:t>
            </a:r>
            <a:r>
              <a:rPr lang="zh-CN" altLang="en-US" dirty="0"/>
              <a:t>和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同时改变时，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不改变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9AB1-7BD3-4831-A37E-39D4CB82539A}" type="slidenum">
              <a:rPr lang="en-US" altLang="zh-CN" smtClean="0"/>
              <a:pPr/>
              <a:t>39</a:t>
            </a:fld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305751"/>
              </p:ext>
            </p:extLst>
          </p:nvPr>
        </p:nvGraphicFramePr>
        <p:xfrm>
          <a:off x="1547664" y="3356992"/>
          <a:ext cx="20526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0" name="公式" r:id="rId3" imgW="1079500" imgH="228600" progId="Equation.3">
                  <p:embed/>
                </p:oleObj>
              </mc:Choice>
              <mc:Fallback>
                <p:oleObj name="公式" r:id="rId3" imgW="1079500" imgH="2286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356992"/>
                        <a:ext cx="205263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562115"/>
              </p:ext>
            </p:extLst>
          </p:nvPr>
        </p:nvGraphicFramePr>
        <p:xfrm>
          <a:off x="2267744" y="5435530"/>
          <a:ext cx="3816424" cy="51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1" name="公式" r:id="rId5" imgW="1701800" imgH="228600" progId="Equation.3">
                  <p:embed/>
                </p:oleObj>
              </mc:Choice>
              <mc:Fallback>
                <p:oleObj name="公式" r:id="rId5" imgW="1701800" imgH="2286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435530"/>
                        <a:ext cx="3816424" cy="51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774337"/>
              </p:ext>
            </p:extLst>
          </p:nvPr>
        </p:nvGraphicFramePr>
        <p:xfrm>
          <a:off x="1547664" y="3990586"/>
          <a:ext cx="669607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2" name="公式" r:id="rId7" imgW="3683000" imgH="482600" progId="Equation.3">
                  <p:embed/>
                </p:oleObj>
              </mc:Choice>
              <mc:Fallback>
                <p:oleObj name="公式" r:id="rId7" imgW="3683000" imgH="4826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990586"/>
                        <a:ext cx="6696075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1835696" y="3717032"/>
            <a:ext cx="86409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572000" y="4365104"/>
            <a:ext cx="3744416" cy="64807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468180" y="5435530"/>
            <a:ext cx="1039924" cy="495672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917983"/>
              </p:ext>
            </p:extLst>
          </p:nvPr>
        </p:nvGraphicFramePr>
        <p:xfrm>
          <a:off x="2267744" y="260648"/>
          <a:ext cx="50657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3" name="Equation" r:id="rId9" imgW="2743200" imgH="444240" progId="Equation.DSMT4">
                  <p:embed/>
                </p:oleObj>
              </mc:Choice>
              <mc:Fallback>
                <p:oleObj name="Equation" r:id="rId9" imgW="2743200" imgH="4442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60648"/>
                        <a:ext cx="506571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27356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第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章 新型数字带通调制技术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8.1 </a:t>
            </a:r>
            <a:r>
              <a:rPr lang="zh-CN" altLang="en-US" dirty="0" smtClean="0">
                <a:solidFill>
                  <a:srgbClr val="FF0000"/>
                </a:solidFill>
              </a:rPr>
              <a:t>正交振幅调制</a:t>
            </a:r>
            <a:r>
              <a:rPr lang="en-US" altLang="zh-CN" dirty="0" smtClean="0">
                <a:solidFill>
                  <a:srgbClr val="FF0000"/>
                </a:solidFill>
              </a:rPr>
              <a:t>(QAM)</a:t>
            </a:r>
          </a:p>
          <a:p>
            <a:r>
              <a:rPr lang="en-US" altLang="zh-CN" dirty="0" smtClean="0"/>
              <a:t>8.2 </a:t>
            </a:r>
            <a:r>
              <a:rPr lang="zh-CN" altLang="en-US" dirty="0" smtClean="0"/>
              <a:t>最小频移键控和高斯最小频移键控</a:t>
            </a:r>
            <a:endParaRPr lang="en-US" altLang="zh-CN" dirty="0" smtClean="0"/>
          </a:p>
          <a:p>
            <a:r>
              <a:rPr lang="en-US" altLang="zh-CN" dirty="0" smtClean="0"/>
              <a:t>8.3 </a:t>
            </a:r>
            <a:r>
              <a:rPr lang="zh-CN" altLang="en-US" dirty="0" smtClean="0"/>
              <a:t>正交频分复用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0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讨论</a:t>
            </a:r>
            <a:r>
              <a:rPr lang="en-US" altLang="zh-CN" dirty="0" smtClean="0">
                <a:solidFill>
                  <a:srgbClr val="0000FF"/>
                </a:solidFill>
              </a:rPr>
              <a:t>1 </a:t>
            </a:r>
            <a:r>
              <a:rPr lang="zh-CN" altLang="en-US" dirty="0" smtClean="0">
                <a:solidFill>
                  <a:srgbClr val="0000FF"/>
                </a:solidFill>
              </a:rPr>
              <a:t>续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q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k</a:t>
            </a:r>
            <a:r>
              <a:rPr lang="zh-CN" altLang="en-US" dirty="0"/>
              <a:t>何时改变？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只有</a:t>
            </a:r>
            <a:r>
              <a:rPr lang="en-US" altLang="zh-CN" i="1" dirty="0" err="1" smtClean="0"/>
              <a:t>p</a:t>
            </a:r>
            <a:r>
              <a:rPr lang="en-US" altLang="zh-CN" i="1" baseline="-25000" dirty="0" err="1" smtClean="0"/>
              <a:t>k</a:t>
            </a:r>
            <a:r>
              <a:rPr lang="zh-CN" altLang="en-US" dirty="0"/>
              <a:t>和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k</a:t>
            </a:r>
            <a:r>
              <a:rPr lang="zh-CN" altLang="en-US" dirty="0">
                <a:solidFill>
                  <a:srgbClr val="0000FF"/>
                </a:solidFill>
              </a:rPr>
              <a:t>仅</a:t>
            </a:r>
            <a:r>
              <a:rPr lang="zh-CN" altLang="en-US" dirty="0" smtClean="0">
                <a:solidFill>
                  <a:srgbClr val="0000FF"/>
                </a:solidFill>
              </a:rPr>
              <a:t>有一个改变</a:t>
            </a:r>
            <a:r>
              <a:rPr lang="zh-CN" altLang="en-US" dirty="0"/>
              <a:t>时，</a:t>
            </a:r>
            <a:r>
              <a:rPr lang="en-US" altLang="zh-CN" i="1" dirty="0" err="1" smtClean="0"/>
              <a:t>q</a:t>
            </a:r>
            <a:r>
              <a:rPr lang="en-US" altLang="zh-CN" i="1" baseline="-25000" dirty="0" err="1" smtClean="0"/>
              <a:t>k</a:t>
            </a:r>
            <a:r>
              <a:rPr lang="zh-CN" altLang="en-US" dirty="0" smtClean="0"/>
              <a:t>改变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仅当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18" charset="2"/>
              </a:rPr>
              <a:t>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k</a:t>
            </a:r>
            <a:r>
              <a:rPr lang="en-US" altLang="zh-CN" baseline="-25000" dirty="0"/>
              <a:t>-1 </a:t>
            </a:r>
            <a:r>
              <a:rPr lang="zh-CN" altLang="en-US" dirty="0" smtClean="0"/>
              <a:t>，</a:t>
            </a:r>
            <a:r>
              <a:rPr lang="zh-CN" altLang="en-US" dirty="0"/>
              <a:t>且</a:t>
            </a:r>
            <a:r>
              <a:rPr lang="en-US" altLang="zh-CN" i="1" dirty="0"/>
              <a:t>k</a:t>
            </a:r>
            <a:r>
              <a:rPr lang="zh-CN" altLang="en-US" dirty="0"/>
              <a:t>为偶数时，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不改变，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才改变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换句话说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当</a:t>
            </a:r>
            <a:r>
              <a:rPr lang="en-US" altLang="zh-CN" i="1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为奇数时，</a:t>
            </a:r>
            <a:r>
              <a:rPr lang="en-US" altLang="zh-CN" i="1" dirty="0" err="1">
                <a:solidFill>
                  <a:srgbClr val="FF0000"/>
                </a:solidFill>
              </a:rPr>
              <a:t>q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k</a:t>
            </a:r>
            <a:r>
              <a:rPr lang="zh-CN" altLang="en-US" dirty="0" smtClean="0">
                <a:solidFill>
                  <a:srgbClr val="FF0000"/>
                </a:solidFill>
              </a:rPr>
              <a:t>不会改变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所以两者不能同时改变。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9AB1-7BD3-4831-A37E-39D4CB82539A}" type="slidenum">
              <a:rPr lang="en-US" altLang="zh-CN" smtClean="0"/>
              <a:pPr/>
              <a:t>40</a:t>
            </a:fld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172886"/>
              </p:ext>
            </p:extLst>
          </p:nvPr>
        </p:nvGraphicFramePr>
        <p:xfrm>
          <a:off x="1547664" y="3068960"/>
          <a:ext cx="20526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99" name="公式" r:id="rId3" imgW="1079500" imgH="228600" progId="Equation.3">
                  <p:embed/>
                </p:oleObj>
              </mc:Choice>
              <mc:Fallback>
                <p:oleObj name="公式" r:id="rId3" imgW="1079500" imgH="2286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068960"/>
                        <a:ext cx="205263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528759"/>
              </p:ext>
            </p:extLst>
          </p:nvPr>
        </p:nvGraphicFramePr>
        <p:xfrm>
          <a:off x="1547664" y="1821984"/>
          <a:ext cx="374441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00" name="公式" r:id="rId5" imgW="1701800" imgH="228600" progId="Equation.3">
                  <p:embed/>
                </p:oleObj>
              </mc:Choice>
              <mc:Fallback>
                <p:oleObj name="公式" r:id="rId5" imgW="1701800" imgH="22860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821984"/>
                        <a:ext cx="3744412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906639"/>
              </p:ext>
            </p:extLst>
          </p:nvPr>
        </p:nvGraphicFramePr>
        <p:xfrm>
          <a:off x="1547664" y="3573016"/>
          <a:ext cx="669607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01" name="公式" r:id="rId7" imgW="3683000" imgH="482600" progId="Equation.3">
                  <p:embed/>
                </p:oleObj>
              </mc:Choice>
              <mc:Fallback>
                <p:oleObj name="公式" r:id="rId7" imgW="3683000" imgH="48260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573016"/>
                        <a:ext cx="6696075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椭圆 8"/>
          <p:cNvSpPr/>
          <p:nvPr/>
        </p:nvSpPr>
        <p:spPr>
          <a:xfrm>
            <a:off x="6372200" y="3471025"/>
            <a:ext cx="1944216" cy="57606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271738" y="2883766"/>
            <a:ext cx="2658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err="1">
                <a:solidFill>
                  <a:srgbClr val="0000FF"/>
                </a:solidFill>
                <a:latin typeface="+mj-ea"/>
                <a:ea typeface="+mj-ea"/>
              </a:rPr>
              <a:t>p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+mj-ea"/>
                <a:ea typeface="+mj-ea"/>
              </a:rPr>
              <a:t>k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和</a:t>
            </a:r>
            <a:r>
              <a:rPr lang="en-US" altLang="zh-CN" sz="2400" b="1" i="1" dirty="0" err="1" smtClean="0">
                <a:solidFill>
                  <a:srgbClr val="0000FF"/>
                </a:solidFill>
                <a:latin typeface="+mj-ea"/>
                <a:ea typeface="+mj-ea"/>
              </a:rPr>
              <a:t>a</a:t>
            </a:r>
            <a:r>
              <a:rPr lang="en-US" altLang="zh-CN" sz="2400" b="1" i="1" baseline="-25000" dirty="0" err="1" smtClean="0">
                <a:solidFill>
                  <a:srgbClr val="0000FF"/>
                </a:solidFill>
                <a:latin typeface="+mj-ea"/>
                <a:ea typeface="+mj-ea"/>
              </a:rPr>
              <a:t>k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都不会改变</a:t>
            </a:r>
          </a:p>
        </p:txBody>
      </p:sp>
      <p:sp>
        <p:nvSpPr>
          <p:cNvPr id="11" name="矩形 10"/>
          <p:cNvSpPr/>
          <p:nvPr/>
        </p:nvSpPr>
        <p:spPr>
          <a:xfrm>
            <a:off x="4499992" y="5517232"/>
            <a:ext cx="4047903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b="1" i="1" dirty="0" smtClean="0">
                <a:solidFill>
                  <a:srgbClr val="0000FF"/>
                </a:solidFill>
                <a:latin typeface="+mj-ea"/>
                <a:ea typeface="+mj-ea"/>
              </a:rPr>
              <a:t>当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+mj-ea"/>
                <a:ea typeface="+mj-ea"/>
              </a:rPr>
              <a:t>k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为奇数时，</a:t>
            </a:r>
            <a:r>
              <a:rPr lang="en-US" altLang="zh-CN" sz="2400" b="1" i="1" dirty="0" err="1">
                <a:solidFill>
                  <a:srgbClr val="0000FF"/>
                </a:solidFill>
                <a:latin typeface="+mj-ea"/>
                <a:ea typeface="+mj-ea"/>
              </a:rPr>
              <a:t>p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+mj-ea"/>
                <a:ea typeface="+mj-ea"/>
              </a:rPr>
              <a:t>k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才可能</a:t>
            </a: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改变</a:t>
            </a:r>
            <a:endParaRPr lang="en-US" altLang="zh-CN" sz="2400" b="1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当</a:t>
            </a:r>
            <a:r>
              <a:rPr lang="en-US" altLang="zh-CN" sz="2400" b="1" i="1" dirty="0">
                <a:solidFill>
                  <a:srgbClr val="0000FF"/>
                </a:solidFill>
                <a:latin typeface="+mj-ea"/>
                <a:ea typeface="+mj-ea"/>
              </a:rPr>
              <a:t>k</a:t>
            </a: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为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偶</a:t>
            </a: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数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时，</a:t>
            </a:r>
            <a:r>
              <a:rPr lang="en-US" altLang="zh-CN" sz="2400" b="1" i="1" dirty="0" err="1" smtClean="0">
                <a:solidFill>
                  <a:srgbClr val="0000FF"/>
                </a:solidFill>
                <a:latin typeface="+mj-ea"/>
                <a:ea typeface="+mj-ea"/>
              </a:rPr>
              <a:t>q</a:t>
            </a:r>
            <a:r>
              <a:rPr lang="en-US" altLang="zh-CN" sz="2400" b="1" i="1" baseline="-25000" dirty="0" err="1" smtClean="0">
                <a:solidFill>
                  <a:srgbClr val="0000FF"/>
                </a:solidFill>
                <a:latin typeface="+mj-ea"/>
                <a:ea typeface="+mj-ea"/>
              </a:rPr>
              <a:t>k</a:t>
            </a: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才会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改变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99901"/>
              </p:ext>
            </p:extLst>
          </p:nvPr>
        </p:nvGraphicFramePr>
        <p:xfrm>
          <a:off x="2843808" y="260648"/>
          <a:ext cx="50641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02" name="Equation" r:id="rId9" imgW="2743200" imgH="444240" progId="Equation.DSMT4">
                  <p:embed/>
                </p:oleObj>
              </mc:Choice>
              <mc:Fallback>
                <p:oleObj name="Equation" r:id="rId9" imgW="2743200" imgH="4442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60648"/>
                        <a:ext cx="50641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70711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讨论</a:t>
            </a:r>
            <a:r>
              <a:rPr lang="en-US" altLang="zh-CN" dirty="0" smtClean="0">
                <a:solidFill>
                  <a:srgbClr val="0000FF"/>
                </a:solidFill>
              </a:rPr>
              <a:t>2 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此外，对于第</a:t>
            </a:r>
            <a:r>
              <a:rPr lang="en-US" altLang="zh-CN" i="1" dirty="0"/>
              <a:t>k</a:t>
            </a:r>
            <a:r>
              <a:rPr lang="zh-CN" altLang="en-US" dirty="0"/>
              <a:t>个码元，它处于</a:t>
            </a:r>
            <a:r>
              <a:rPr lang="en-US" altLang="zh-CN" dirty="0"/>
              <a:t>(</a:t>
            </a:r>
            <a:r>
              <a:rPr lang="en-US" altLang="zh-CN" i="1" dirty="0"/>
              <a:t>k</a:t>
            </a:r>
            <a:r>
              <a:rPr lang="en-US" altLang="zh-CN" dirty="0"/>
              <a:t>-1)</a:t>
            </a:r>
            <a:r>
              <a:rPr lang="en-US" altLang="zh-CN" i="1" dirty="0" err="1"/>
              <a:t>T</a:t>
            </a:r>
            <a:r>
              <a:rPr lang="en-US" altLang="zh-CN" i="1" baseline="-25000" dirty="0" err="1"/>
              <a:t>s</a:t>
            </a:r>
            <a:r>
              <a:rPr lang="en-US" altLang="zh-CN" dirty="0"/>
              <a:t> &lt; </a:t>
            </a:r>
            <a:r>
              <a:rPr lang="en-US" altLang="zh-CN" i="1" dirty="0"/>
              <a:t>t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18" charset="2"/>
              </a:rPr>
              <a:t> </a:t>
            </a:r>
            <a:r>
              <a:rPr lang="en-US" altLang="zh-CN" i="1" dirty="0" err="1"/>
              <a:t>kT</a:t>
            </a:r>
            <a:r>
              <a:rPr lang="en-US" altLang="zh-CN" i="1" baseline="-25000" dirty="0" err="1"/>
              <a:t>s</a:t>
            </a:r>
            <a:r>
              <a:rPr lang="zh-CN" altLang="en-US" dirty="0"/>
              <a:t>范围内，其起点是</a:t>
            </a:r>
            <a:r>
              <a:rPr lang="en-US" altLang="zh-CN" dirty="0"/>
              <a:t>(</a:t>
            </a:r>
            <a:r>
              <a:rPr lang="en-US" altLang="zh-CN" i="1" dirty="0"/>
              <a:t>k </a:t>
            </a:r>
            <a:r>
              <a:rPr lang="en-US" altLang="zh-CN" dirty="0"/>
              <a:t>- 1)</a:t>
            </a:r>
            <a:r>
              <a:rPr lang="en-US" altLang="zh-CN" i="1" dirty="0" err="1"/>
              <a:t>Ts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i="1" dirty="0"/>
              <a:t>k</a:t>
            </a:r>
            <a:r>
              <a:rPr lang="zh-CN" altLang="en-US" dirty="0"/>
              <a:t>为奇数时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才可能改变，所以只有在起点为</a:t>
            </a:r>
            <a:r>
              <a:rPr lang="en-US" altLang="zh-CN" dirty="0"/>
              <a:t>2</a:t>
            </a:r>
            <a:r>
              <a:rPr lang="en-US" altLang="zh-CN" i="1" dirty="0"/>
              <a:t>nT</a:t>
            </a:r>
            <a:r>
              <a:rPr lang="en-US" altLang="zh-CN" i="1" baseline="-25000" dirty="0"/>
              <a:t>s</a:t>
            </a:r>
            <a:r>
              <a:rPr lang="en-US" altLang="zh-CN" dirty="0"/>
              <a:t> (</a:t>
            </a:r>
            <a:r>
              <a:rPr lang="en-US" altLang="zh-CN" i="1" dirty="0"/>
              <a:t>n</a:t>
            </a:r>
            <a:r>
              <a:rPr lang="zh-CN" altLang="en-US" dirty="0"/>
              <a:t>为整数</a:t>
            </a:r>
            <a:r>
              <a:rPr lang="en-US" altLang="zh-CN" dirty="0"/>
              <a:t>)</a:t>
            </a:r>
            <a:r>
              <a:rPr lang="zh-CN" altLang="en-US" dirty="0"/>
              <a:t>处，即</a:t>
            </a:r>
            <a:r>
              <a:rPr lang="en-US" altLang="zh-CN" dirty="0" err="1">
                <a:solidFill>
                  <a:srgbClr val="0000FF"/>
                </a:solidFill>
              </a:rPr>
              <a:t>cos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</a:t>
            </a:r>
            <a:r>
              <a:rPr lang="en-US" altLang="zh-CN" i="1" dirty="0">
                <a:solidFill>
                  <a:srgbClr val="0000FF"/>
                </a:solidFill>
              </a:rPr>
              <a:t>t</a:t>
            </a:r>
            <a:r>
              <a:rPr lang="en-US" altLang="zh-CN" dirty="0">
                <a:solidFill>
                  <a:srgbClr val="0000FF"/>
                </a:solidFill>
              </a:rPr>
              <a:t>/2</a:t>
            </a:r>
            <a:r>
              <a:rPr lang="en-US" altLang="zh-CN" i="1" dirty="0">
                <a:solidFill>
                  <a:srgbClr val="0000FF"/>
                </a:solidFill>
              </a:rPr>
              <a:t>T</a:t>
            </a:r>
            <a:r>
              <a:rPr lang="en-US" altLang="zh-CN" i="1" baseline="-25000" dirty="0">
                <a:solidFill>
                  <a:srgbClr val="0000FF"/>
                </a:solidFill>
              </a:rPr>
              <a:t>s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的过零点处</a:t>
            </a:r>
            <a:r>
              <a:rPr lang="en-US" altLang="zh-CN" i="1" dirty="0" err="1">
                <a:solidFill>
                  <a:srgbClr val="0000FF"/>
                </a:solidFill>
              </a:rPr>
              <a:t>p</a:t>
            </a:r>
            <a:r>
              <a:rPr lang="en-US" altLang="zh-CN" i="1" baseline="-25000" dirty="0" err="1">
                <a:solidFill>
                  <a:srgbClr val="0000FF"/>
                </a:solidFill>
              </a:rPr>
              <a:t>k</a:t>
            </a:r>
            <a:r>
              <a:rPr lang="zh-CN" altLang="en-US" dirty="0" smtClean="0">
                <a:solidFill>
                  <a:srgbClr val="0000FF"/>
                </a:solidFill>
              </a:rPr>
              <a:t>才可能改变</a:t>
            </a:r>
            <a:r>
              <a:rPr lang="zh-CN" altLang="en-US" dirty="0" smtClean="0"/>
              <a:t>。 </a:t>
            </a:r>
          </a:p>
          <a:p>
            <a:r>
              <a:rPr lang="zh-CN" altLang="en-US" dirty="0" smtClean="0"/>
              <a:t>同理，</a:t>
            </a:r>
            <a:r>
              <a:rPr lang="en-US" altLang="zh-CN" i="1" dirty="0"/>
              <a:t> </a:t>
            </a:r>
            <a:r>
              <a:rPr lang="en-US" altLang="zh-CN" i="1" dirty="0" err="1">
                <a:solidFill>
                  <a:srgbClr val="0000FF"/>
                </a:solidFill>
              </a:rPr>
              <a:t>q</a:t>
            </a:r>
            <a:r>
              <a:rPr lang="en-US" altLang="zh-CN" i="1" baseline="-25000" dirty="0" err="1">
                <a:solidFill>
                  <a:srgbClr val="0000FF"/>
                </a:solidFill>
              </a:rPr>
              <a:t>k</a:t>
            </a:r>
            <a:r>
              <a:rPr lang="zh-CN" altLang="en-US" dirty="0">
                <a:solidFill>
                  <a:srgbClr val="0000FF"/>
                </a:solidFill>
              </a:rPr>
              <a:t>只能在</a:t>
            </a:r>
            <a:r>
              <a:rPr lang="en-US" altLang="zh-CN" dirty="0">
                <a:solidFill>
                  <a:srgbClr val="0000FF"/>
                </a:solidFill>
              </a:rPr>
              <a:t>sin (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</a:t>
            </a:r>
            <a:r>
              <a:rPr lang="en-US" altLang="zh-CN" i="1" dirty="0">
                <a:solidFill>
                  <a:srgbClr val="0000FF"/>
                </a:solidFill>
              </a:rPr>
              <a:t>t</a:t>
            </a:r>
            <a:r>
              <a:rPr lang="en-US" altLang="zh-CN" dirty="0">
                <a:solidFill>
                  <a:srgbClr val="0000FF"/>
                </a:solidFill>
              </a:rPr>
              <a:t>/2</a:t>
            </a:r>
            <a:r>
              <a:rPr lang="en-US" altLang="zh-CN" i="1" dirty="0">
                <a:solidFill>
                  <a:srgbClr val="0000FF"/>
                </a:solidFill>
              </a:rPr>
              <a:t>T</a:t>
            </a:r>
            <a:r>
              <a:rPr lang="en-US" altLang="zh-CN" i="1" baseline="-25000" dirty="0">
                <a:solidFill>
                  <a:srgbClr val="0000FF"/>
                </a:solidFill>
              </a:rPr>
              <a:t>s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 smtClean="0">
                <a:solidFill>
                  <a:srgbClr val="0000FF"/>
                </a:solidFill>
              </a:rPr>
              <a:t>的过零点改变</a:t>
            </a:r>
            <a:r>
              <a:rPr lang="zh-CN" altLang="en-US" dirty="0" smtClean="0"/>
              <a:t>。 </a:t>
            </a:r>
          </a:p>
          <a:p>
            <a:r>
              <a:rPr lang="zh-CN" altLang="en-US" dirty="0" smtClean="0"/>
              <a:t>因此，加权函数</a:t>
            </a:r>
            <a:r>
              <a:rPr lang="en-US" altLang="zh-CN" dirty="0" err="1"/>
              <a:t>cos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18" charset="2"/>
              </a:rPr>
              <a:t></a:t>
            </a:r>
            <a:r>
              <a:rPr lang="en-US" altLang="zh-CN" i="1" dirty="0"/>
              <a:t>t</a:t>
            </a:r>
            <a:r>
              <a:rPr lang="en-US" altLang="zh-CN" dirty="0"/>
              <a:t>/2</a:t>
            </a:r>
            <a:r>
              <a:rPr lang="en-US" altLang="zh-CN" i="1" dirty="0"/>
              <a:t>T</a:t>
            </a:r>
            <a:r>
              <a:rPr lang="en-US" altLang="zh-CN" i="1" baseline="-25000" dirty="0"/>
              <a:t>s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sin (</a:t>
            </a:r>
            <a:r>
              <a:rPr lang="en-US" altLang="zh-CN" dirty="0">
                <a:sym typeface="Symbol" pitchFamily="18" charset="2"/>
              </a:rPr>
              <a:t></a:t>
            </a:r>
            <a:r>
              <a:rPr lang="en-US" altLang="zh-CN" i="1" dirty="0"/>
              <a:t>t</a:t>
            </a:r>
            <a:r>
              <a:rPr lang="en-US" altLang="zh-CN" dirty="0"/>
              <a:t>/2</a:t>
            </a:r>
            <a:r>
              <a:rPr lang="en-US" altLang="zh-CN" i="1" dirty="0"/>
              <a:t>T</a:t>
            </a:r>
            <a:r>
              <a:rPr lang="en-US" altLang="zh-CN" i="1" baseline="-25000" dirty="0"/>
              <a:t>s</a:t>
            </a:r>
            <a:r>
              <a:rPr lang="en-US" altLang="zh-CN" dirty="0"/>
              <a:t>)</a:t>
            </a:r>
            <a:r>
              <a:rPr lang="zh-CN" altLang="en-US" dirty="0" smtClean="0"/>
              <a:t>都是正负符号不同的半个正弦波周期。这样就保证了</a:t>
            </a:r>
            <a:r>
              <a:rPr lang="zh-CN" altLang="en-US" dirty="0" smtClean="0">
                <a:solidFill>
                  <a:srgbClr val="0000FF"/>
                </a:solidFill>
              </a:rPr>
              <a:t>波形的连续性</a:t>
            </a:r>
            <a:r>
              <a:rPr lang="zh-CN" altLang="en-US" dirty="0" smtClean="0"/>
              <a:t>。 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9AB1-7BD3-4831-A37E-39D4CB82539A}" type="slidenum">
              <a:rPr lang="en-US" altLang="zh-CN" smtClean="0"/>
              <a:pPr/>
              <a:t>41</a:t>
            </a:fld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86699"/>
              </p:ext>
            </p:extLst>
          </p:nvPr>
        </p:nvGraphicFramePr>
        <p:xfrm>
          <a:off x="2268538" y="260350"/>
          <a:ext cx="50641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8" name="Equation" r:id="rId3" imgW="2743200" imgH="444240" progId="Equation.DSMT4">
                  <p:embed/>
                </p:oleObj>
              </mc:Choice>
              <mc:Fallback>
                <p:oleObj name="Equation" r:id="rId3" imgW="2743200" imgH="4442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60350"/>
                        <a:ext cx="50641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MSK</a:t>
            </a:r>
            <a:r>
              <a:rPr lang="zh-CN" altLang="en-US" dirty="0"/>
              <a:t>信号举例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取值表</a:t>
            </a:r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设</a:t>
            </a:r>
            <a:r>
              <a:rPr lang="en-US" altLang="zh-CN" dirty="0" smtClean="0"/>
              <a:t>k = 0</a:t>
            </a:r>
            <a:r>
              <a:rPr lang="zh-CN" altLang="en-US" dirty="0" smtClean="0"/>
              <a:t>时为初始状态，输入序列为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k</a:t>
            </a:r>
            <a:r>
              <a:rPr lang="zh-CN" altLang="en-US" dirty="0" smtClean="0"/>
              <a:t>。 </a:t>
            </a:r>
          </a:p>
          <a:p>
            <a:pPr lvl="1"/>
            <a:r>
              <a:rPr lang="zh-CN" altLang="en-US" dirty="0" smtClean="0"/>
              <a:t>由此例可以看出，</a:t>
            </a:r>
            <a:r>
              <a:rPr lang="en-US" altLang="zh-CN" dirty="0" err="1" smtClean="0"/>
              <a:t>p</a:t>
            </a:r>
            <a:r>
              <a:rPr lang="en-US" altLang="zh-CN" i="1" baseline="-25000" dirty="0" err="1"/>
              <a:t>k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q</a:t>
            </a:r>
            <a:r>
              <a:rPr lang="en-US" altLang="zh-CN" i="1" baseline="-25000" dirty="0" err="1"/>
              <a:t>k</a:t>
            </a:r>
            <a:r>
              <a:rPr lang="zh-CN" altLang="en-US" dirty="0" smtClean="0"/>
              <a:t>不可能同时改变符号。 </a:t>
            </a:r>
            <a:endParaRPr lang="zh-CN" altLang="en-US" dirty="0"/>
          </a:p>
        </p:txBody>
      </p:sp>
      <p:sp>
        <p:nvSpPr>
          <p:cNvPr id="1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0884-C494-4D3F-938B-E82502528974}" type="slidenum">
              <a:rPr lang="en-US" altLang="zh-CN" smtClean="0"/>
              <a:pPr/>
              <a:t>42</a:t>
            </a:fld>
            <a:endParaRPr lang="en-US" altLang="zh-CN"/>
          </a:p>
        </p:txBody>
      </p:sp>
      <p:graphicFrame>
        <p:nvGraphicFramePr>
          <p:cNvPr id="54791" name="Group 5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665190"/>
              </p:ext>
            </p:extLst>
          </p:nvPr>
        </p:nvGraphicFramePr>
        <p:xfrm>
          <a:off x="467543" y="1772816"/>
          <a:ext cx="8352607" cy="2880321"/>
        </p:xfrm>
        <a:graphic>
          <a:graphicData uri="http://schemas.openxmlformats.org/drawingml/2006/table">
            <a:tbl>
              <a:tblPr/>
              <a:tblGrid>
                <a:gridCol w="446700"/>
                <a:gridCol w="717788"/>
                <a:gridCol w="789398"/>
                <a:gridCol w="760413"/>
                <a:gridCol w="803036"/>
                <a:gridCol w="818382"/>
                <a:gridCol w="789398"/>
                <a:gridCol w="832021"/>
                <a:gridCol w="818382"/>
                <a:gridCol w="787692"/>
                <a:gridCol w="789397"/>
              </a:tblGrid>
              <a:tr h="351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k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(-</a:t>
                      </a:r>
                      <a:r>
                        <a:rPr kumimoji="0" lang="en-US" altLang="zh-CN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0)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(0, </a:t>
                      </a:r>
                      <a:r>
                        <a:rPr kumimoji="0" lang="en-US" altLang="zh-CN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2</a:t>
                      </a:r>
                      <a:r>
                        <a:rPr kumimoji="0" lang="en-US" altLang="zh-CN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(2</a:t>
                      </a:r>
                      <a:r>
                        <a:rPr kumimoji="0" lang="en-US" altLang="zh-CN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3</a:t>
                      </a:r>
                      <a:r>
                        <a:rPr kumimoji="0" lang="en-US" altLang="zh-CN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(3</a:t>
                      </a:r>
                      <a:r>
                        <a:rPr kumimoji="0" lang="en-US" altLang="zh-CN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4</a:t>
                      </a:r>
                      <a:r>
                        <a:rPr kumimoji="0" lang="en-US" altLang="zh-CN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(4</a:t>
                      </a:r>
                      <a:r>
                        <a:rPr kumimoji="0" lang="en-US" altLang="zh-CN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5</a:t>
                      </a:r>
                      <a:r>
                        <a:rPr kumimoji="0" lang="en-US" altLang="zh-CN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(5</a:t>
                      </a:r>
                      <a:r>
                        <a:rPr kumimoji="0" lang="en-US" altLang="zh-CN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6</a:t>
                      </a:r>
                      <a:r>
                        <a:rPr kumimoji="0" lang="en-US" altLang="zh-CN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(6</a:t>
                      </a:r>
                      <a:r>
                        <a:rPr kumimoji="0" lang="en-US" altLang="zh-CN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7</a:t>
                      </a:r>
                      <a:r>
                        <a:rPr kumimoji="0" lang="en-US" altLang="zh-CN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(7</a:t>
                      </a:r>
                      <a:r>
                        <a:rPr kumimoji="0" lang="en-US" altLang="zh-CN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8</a:t>
                      </a:r>
                      <a:r>
                        <a:rPr kumimoji="0" lang="en-US" altLang="zh-CN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(8</a:t>
                      </a:r>
                      <a:r>
                        <a:rPr kumimoji="0" lang="en-US" altLang="zh-CN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9</a:t>
                      </a:r>
                      <a:r>
                        <a:rPr kumimoji="0" lang="en-US" altLang="zh-CN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6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k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+1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-1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＋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9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k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+1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</a:t>
                      </a:r>
                      <a:r>
                        <a:rPr kumimoji="0" lang="en-US" altLang="zh-CN" sz="16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k</a:t>
                      </a:r>
                      <a:endParaRPr kumimoji="0" lang="en-US" altLang="zh-CN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2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16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k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+1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+1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-1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-1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6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k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+1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-1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-1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+1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1619672" y="1628800"/>
            <a:ext cx="0" cy="36004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619672" y="486916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555776" y="468449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开始</a:t>
            </a:r>
            <a:endParaRPr lang="zh-CN" altLang="en-US" sz="2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331179"/>
              </p:ext>
            </p:extLst>
          </p:nvPr>
        </p:nvGraphicFramePr>
        <p:xfrm>
          <a:off x="3707904" y="188640"/>
          <a:ext cx="50641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1" name="Equation" r:id="rId3" imgW="2743200" imgH="444240" progId="Equation.DSMT4">
                  <p:embed/>
                </p:oleObj>
              </mc:Choice>
              <mc:Fallback>
                <p:oleObj name="Equation" r:id="rId3" imgW="2743200" imgH="4442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88640"/>
                        <a:ext cx="50641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波形</a:t>
            </a:r>
            <a:r>
              <a:rPr lang="zh-CN" altLang="en-US" dirty="0" smtClean="0">
                <a:solidFill>
                  <a:srgbClr val="0000FF"/>
                </a:solidFill>
              </a:rPr>
              <a:t>图</a:t>
            </a:r>
            <a:endParaRPr lang="zh-CN" altLang="en-US" dirty="0"/>
          </a:p>
        </p:txBody>
      </p:sp>
      <p:sp>
        <p:nvSpPr>
          <p:cNvPr id="23" name="内容占位符 2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CE48-07EF-4688-A2D5-0F6FB0B03369}" type="slidenum">
              <a:rPr lang="en-US" altLang="zh-CN" smtClean="0"/>
              <a:pPr/>
              <a:t>43</a:t>
            </a:fld>
            <a:endParaRPr lang="en-US" altLang="zh-C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51920" y="801619"/>
            <a:ext cx="5472608" cy="5832648"/>
            <a:chOff x="2826" y="6912"/>
            <a:chExt cx="6825" cy="793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26" y="6912"/>
              <a:ext cx="6825" cy="7935"/>
              <a:chOff x="2826" y="6912"/>
              <a:chExt cx="6825" cy="7935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826" y="6912"/>
                <a:ext cx="6825" cy="7935"/>
                <a:chOff x="2900" y="5578"/>
                <a:chExt cx="6825" cy="7935"/>
              </a:xfrm>
            </p:grpSpPr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2900" y="5578"/>
                  <a:ext cx="6825" cy="7935"/>
                  <a:chOff x="2610" y="7686"/>
                  <a:chExt cx="6825" cy="7935"/>
                </a:xfrm>
              </p:grpSpPr>
              <p:grpSp>
                <p:nvGrpSpPr>
                  <p:cNvPr id="6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2610" y="7686"/>
                    <a:ext cx="6825" cy="7935"/>
                    <a:chOff x="2610" y="7686"/>
                    <a:chExt cx="6825" cy="7935"/>
                  </a:xfrm>
                </p:grpSpPr>
                <p:grpSp>
                  <p:nvGrpSpPr>
                    <p:cNvPr id="7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10" y="7686"/>
                      <a:ext cx="6825" cy="7935"/>
                      <a:chOff x="2610" y="7686"/>
                      <a:chExt cx="6825" cy="7935"/>
                    </a:xfrm>
                  </p:grpSpPr>
                  <p:grpSp>
                    <p:nvGrpSpPr>
                      <p:cNvPr id="8" name="Group 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10" y="7686"/>
                        <a:ext cx="6825" cy="7935"/>
                        <a:chOff x="2384" y="6695"/>
                        <a:chExt cx="6825" cy="7935"/>
                      </a:xfrm>
                    </p:grpSpPr>
                    <p:grpSp>
                      <p:nvGrpSpPr>
                        <p:cNvPr id="9" name="Group 1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84" y="6695"/>
                          <a:ext cx="6825" cy="7935"/>
                          <a:chOff x="2384" y="6695"/>
                          <a:chExt cx="6825" cy="7935"/>
                        </a:xfrm>
                      </p:grpSpPr>
                      <p:grpSp>
                        <p:nvGrpSpPr>
                          <p:cNvPr id="10" name="Group 1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84" y="6695"/>
                            <a:ext cx="6825" cy="7935"/>
                            <a:chOff x="2384" y="6696"/>
                            <a:chExt cx="6825" cy="7935"/>
                          </a:xfrm>
                        </p:grpSpPr>
                        <p:pic>
                          <p:nvPicPr>
                            <p:cNvPr id="55309" name="Picture 13" descr="MSK例子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 cstate="print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84" y="6696"/>
                              <a:ext cx="6825" cy="7935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</p:pic>
                        <p:grpSp>
                          <p:nvGrpSpPr>
                            <p:cNvPr id="11" name="Group 1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754" y="12189"/>
                              <a:ext cx="2768" cy="2184"/>
                              <a:chOff x="4754" y="12189"/>
                              <a:chExt cx="2768" cy="2184"/>
                            </a:xfrm>
                          </p:grpSpPr>
                          <p:pic>
                            <p:nvPicPr>
                              <p:cNvPr id="55311" name="Picture 15" descr="一周半正弦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 cstate="print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152" y="12189"/>
                                <a:ext cx="2370" cy="945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</p:pic>
                          <p:grpSp>
                            <p:nvGrpSpPr>
                              <p:cNvPr id="12" name="Group 1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4754" y="13803"/>
                                <a:ext cx="2352" cy="570"/>
                                <a:chOff x="4754" y="13803"/>
                                <a:chExt cx="2352" cy="570"/>
                              </a:xfrm>
                            </p:grpSpPr>
                            <p:pic>
                              <p:nvPicPr>
                                <p:cNvPr id="55313" name="Picture 17" descr="两个“半正弦”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5" cstate="print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754" y="13803"/>
                                  <a:ext cx="1574" cy="57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>
                                  <a:noFill/>
                                  <a:miter lim="800000"/>
                                  <a:headEnd/>
                                  <a:tailEnd/>
                                </a:ln>
                              </p:spPr>
                            </p:pic>
                            <p:pic>
                              <p:nvPicPr>
                                <p:cNvPr id="55314" name="Picture 18" descr="一个“半正弦”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6" cstate="print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6326" y="13806"/>
                                  <a:ext cx="780" cy="55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>
                                  <a:noFill/>
                                  <a:miter lim="800000"/>
                                  <a:headEnd/>
                                  <a:tailEnd/>
                                </a:ln>
                              </p:spPr>
                            </p:pic>
                          </p:grpSp>
                        </p:grpSp>
                      </p:grpSp>
                      <p:sp>
                        <p:nvSpPr>
                          <p:cNvPr id="55315" name="Line 1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754" y="13809"/>
                            <a:ext cx="1584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5316" name="Line 2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5152" y="13343"/>
                            <a:ext cx="0" cy="42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prstDash val="lgDash"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5317" name="Line 2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5542" y="13349"/>
                            <a:ext cx="0" cy="45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prstDash val="lgDash"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5318" name="Line 2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5932" y="13343"/>
                            <a:ext cx="0" cy="45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prstDash val="lgDash"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5319" name="Line 2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6330" y="13349"/>
                            <a:ext cx="0" cy="444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prstDash val="lgDash"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5320" name="Line 2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6712" y="13358"/>
                            <a:ext cx="0" cy="42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prstDash val="lgDash"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55321" name="Rectangle 2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70" y="9975"/>
                          <a:ext cx="224" cy="22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3" name="Group 2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00" y="9435"/>
                        <a:ext cx="3524" cy="270"/>
                        <a:chOff x="4200" y="9435"/>
                        <a:chExt cx="3524" cy="270"/>
                      </a:xfrm>
                    </p:grpSpPr>
                    <p:sp>
                      <p:nvSpPr>
                        <p:cNvPr id="55323" name="Line 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994" y="9450"/>
                          <a:ext cx="2340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5324" name="Line 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00" y="9690"/>
                          <a:ext cx="794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5325" name="Line 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334" y="9705"/>
                          <a:ext cx="390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5326" name="Line 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994" y="9450"/>
                          <a:ext cx="0" cy="225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5327" name="Line 3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334" y="9435"/>
                          <a:ext cx="16" cy="27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5328" name="Line 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16" y="9450"/>
                          <a:ext cx="6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14" name="Group 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38" y="7965"/>
                      <a:ext cx="4890" cy="4365"/>
                      <a:chOff x="2938" y="7965"/>
                      <a:chExt cx="4890" cy="4365"/>
                    </a:xfrm>
                  </p:grpSpPr>
                  <p:grpSp>
                    <p:nvGrpSpPr>
                      <p:cNvPr id="15" name="Group 3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38" y="7965"/>
                        <a:ext cx="4890" cy="4110"/>
                        <a:chOff x="2938" y="7965"/>
                        <a:chExt cx="4890" cy="4110"/>
                      </a:xfrm>
                    </p:grpSpPr>
                    <p:grpSp>
                      <p:nvGrpSpPr>
                        <p:cNvPr id="16" name="Group 3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938" y="7965"/>
                          <a:ext cx="1396" cy="4110"/>
                          <a:chOff x="2938" y="7965"/>
                          <a:chExt cx="1396" cy="4110"/>
                        </a:xfrm>
                      </p:grpSpPr>
                      <p:sp>
                        <p:nvSpPr>
                          <p:cNvPr id="55332" name="Text Box 36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614" y="7965"/>
                            <a:ext cx="496" cy="525"/>
                          </a:xfrm>
                          <a:prstGeom prst="rect">
                            <a:avLst/>
                          </a:prstGeom>
                          <a:noFill/>
                          <a:ln w="9525" algn="ctr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pPr algn="just"/>
                            <a:r>
                              <a:rPr lang="en-US" altLang="zh-CN" sz="1600" i="1">
                                <a:latin typeface="Times New Roman" pitchFamily="18" charset="0"/>
                              </a:rPr>
                              <a:t>a</a:t>
                            </a:r>
                            <a:r>
                              <a:rPr lang="en-US" altLang="zh-CN" sz="1600" i="1" baseline="-25000">
                                <a:latin typeface="Times New Roman" pitchFamily="18" charset="0"/>
                              </a:rPr>
                              <a:t>k</a:t>
                            </a:r>
                            <a:endParaRPr lang="en-US" altLang="zh-CN" sz="2800"/>
                          </a:p>
                        </p:txBody>
                      </p:sp>
                      <p:sp>
                        <p:nvSpPr>
                          <p:cNvPr id="55333" name="Text Box 37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938" y="9210"/>
                            <a:ext cx="1142" cy="855"/>
                          </a:xfrm>
                          <a:prstGeom prst="rect">
                            <a:avLst/>
                          </a:prstGeom>
                          <a:noFill/>
                          <a:ln w="9525" algn="ctr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pPr algn="ctr"/>
                            <a:r>
                              <a:rPr lang="en-US" altLang="zh-CN" sz="1400" i="1">
                                <a:latin typeface="Times New Roman" pitchFamily="18" charset="0"/>
                                <a:sym typeface="Symbol" pitchFamily="18" charset="2"/>
                              </a:rPr>
                              <a:t></a:t>
                            </a:r>
                            <a:r>
                              <a:rPr lang="en-US" altLang="zh-CN" sz="1400" i="1" baseline="-25000">
                                <a:latin typeface="Times New Roman" pitchFamily="18" charset="0"/>
                              </a:rPr>
                              <a:t>k</a:t>
                            </a:r>
                          </a:p>
                          <a:p>
                            <a:pPr algn="just"/>
                            <a:r>
                              <a:rPr lang="en-US" altLang="zh-CN" sz="1400">
                                <a:latin typeface="Times New Roman" pitchFamily="18" charset="0"/>
                              </a:rPr>
                              <a:t>(mod 2</a:t>
                            </a:r>
                            <a:r>
                              <a:rPr lang="en-US" altLang="zh-CN" sz="1400">
                                <a:latin typeface="Times New Roman" pitchFamily="18" charset="0"/>
                                <a:sym typeface="Symbol" pitchFamily="18" charset="2"/>
                              </a:rPr>
                              <a:t></a:t>
                            </a:r>
                            <a:r>
                              <a:rPr lang="en-US" altLang="zh-CN" sz="1400">
                                <a:latin typeface="Times New Roman" pitchFamily="18" charset="0"/>
                              </a:rPr>
                              <a:t>)</a:t>
                            </a:r>
                            <a:endParaRPr lang="en-US" altLang="zh-CN" sz="2400"/>
                          </a:p>
                        </p:txBody>
                      </p:sp>
                      <p:sp>
                        <p:nvSpPr>
                          <p:cNvPr id="55334" name="Text Box 38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628" y="10065"/>
                            <a:ext cx="496" cy="525"/>
                          </a:xfrm>
                          <a:prstGeom prst="rect">
                            <a:avLst/>
                          </a:prstGeom>
                          <a:noFill/>
                          <a:ln w="9525" algn="ctr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pPr algn="just"/>
                            <a:r>
                              <a:rPr lang="en-US" altLang="zh-CN" sz="1400" i="1">
                                <a:latin typeface="Times New Roman" pitchFamily="18" charset="0"/>
                              </a:rPr>
                              <a:t>q</a:t>
                            </a:r>
                            <a:r>
                              <a:rPr lang="en-US" altLang="zh-CN" sz="1400" i="1" baseline="-25000">
                                <a:latin typeface="Times New Roman" pitchFamily="18" charset="0"/>
                              </a:rPr>
                              <a:t>k</a:t>
                            </a:r>
                            <a:endParaRPr lang="en-US" altLang="zh-CN" sz="2400"/>
                          </a:p>
                        </p:txBody>
                      </p:sp>
                      <p:sp>
                        <p:nvSpPr>
                          <p:cNvPr id="55335" name="Text Box 39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614" y="11550"/>
                            <a:ext cx="496" cy="525"/>
                          </a:xfrm>
                          <a:prstGeom prst="rect">
                            <a:avLst/>
                          </a:prstGeom>
                          <a:noFill/>
                          <a:ln w="9525" algn="ctr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pPr algn="just"/>
                            <a:r>
                              <a:rPr lang="en-US" altLang="zh-CN" sz="1400" i="1">
                                <a:latin typeface="Times New Roman" pitchFamily="18" charset="0"/>
                              </a:rPr>
                              <a:t>p</a:t>
                            </a:r>
                            <a:r>
                              <a:rPr lang="en-US" altLang="zh-CN" sz="1400" i="1" baseline="-25000">
                                <a:latin typeface="Times New Roman" pitchFamily="18" charset="0"/>
                              </a:rPr>
                              <a:t>k</a:t>
                            </a:r>
                            <a:endParaRPr lang="en-US" altLang="zh-CN" sz="2400"/>
                          </a:p>
                        </p:txBody>
                      </p:sp>
                      <p:sp>
                        <p:nvSpPr>
                          <p:cNvPr id="55336" name="Text Box 40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868" y="9240"/>
                            <a:ext cx="466" cy="480"/>
                          </a:xfrm>
                          <a:prstGeom prst="rect">
                            <a:avLst/>
                          </a:prstGeom>
                          <a:noFill/>
                          <a:ln w="9525" algn="ctr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pPr algn="just"/>
                            <a:r>
                              <a:rPr lang="en-US" altLang="zh-CN" sz="1400">
                                <a:latin typeface="Times New Roman" pitchFamily="18" charset="0"/>
                                <a:sym typeface="Symbol" pitchFamily="18" charset="2"/>
                              </a:rPr>
                              <a:t></a:t>
                            </a:r>
                            <a:endParaRPr lang="en-US" altLang="zh-CN" sz="2400"/>
                          </a:p>
                        </p:txBody>
                      </p:sp>
                    </p:grpSp>
                    <p:grpSp>
                      <p:nvGrpSpPr>
                        <p:cNvPr id="17" name="Group 4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170" y="8280"/>
                          <a:ext cx="3658" cy="420"/>
                          <a:chOff x="4170" y="8280"/>
                          <a:chExt cx="3658" cy="420"/>
                        </a:xfrm>
                      </p:grpSpPr>
                      <p:sp>
                        <p:nvSpPr>
                          <p:cNvPr id="55338" name="Text Box 4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70" y="8280"/>
                            <a:ext cx="526" cy="420"/>
                          </a:xfrm>
                          <a:prstGeom prst="rect">
                            <a:avLst/>
                          </a:prstGeom>
                          <a:noFill/>
                          <a:ln w="9525" algn="ctr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pPr algn="just"/>
                            <a:r>
                              <a:rPr lang="en-US" altLang="zh-CN" sz="1000" i="1">
                                <a:latin typeface="Times New Roman" pitchFamily="18" charset="0"/>
                              </a:rPr>
                              <a:t>a</a:t>
                            </a:r>
                            <a:r>
                              <a:rPr lang="en-US" altLang="zh-CN" sz="1000" baseline="-25000">
                                <a:latin typeface="Times New Roman" pitchFamily="18" charset="0"/>
                              </a:rPr>
                              <a:t>1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55339" name="Text Box 43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590" y="8280"/>
                            <a:ext cx="526" cy="420"/>
                          </a:xfrm>
                          <a:prstGeom prst="rect">
                            <a:avLst/>
                          </a:prstGeom>
                          <a:noFill/>
                          <a:ln w="9525" algn="ctr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pPr algn="just"/>
                            <a:r>
                              <a:rPr lang="en-US" altLang="zh-CN" sz="1000" i="1">
                                <a:latin typeface="Times New Roman" pitchFamily="18" charset="0"/>
                              </a:rPr>
                              <a:t>a</a:t>
                            </a:r>
                            <a:r>
                              <a:rPr lang="en-US" altLang="zh-CN" sz="1000" baseline="-25000">
                                <a:latin typeface="Times New Roman" pitchFamily="18" charset="0"/>
                              </a:rPr>
                              <a:t>2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55340" name="Text Box 44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920" y="8280"/>
                            <a:ext cx="526" cy="420"/>
                          </a:xfrm>
                          <a:prstGeom prst="rect">
                            <a:avLst/>
                          </a:prstGeom>
                          <a:noFill/>
                          <a:ln w="9525" algn="ctr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pPr algn="just"/>
                            <a:r>
                              <a:rPr lang="en-US" altLang="zh-CN" sz="1000" i="1">
                                <a:latin typeface="Times New Roman" pitchFamily="18" charset="0"/>
                              </a:rPr>
                              <a:t>a</a:t>
                            </a:r>
                            <a:r>
                              <a:rPr lang="en-US" altLang="zh-CN" sz="1000" baseline="-25000">
                                <a:latin typeface="Times New Roman" pitchFamily="18" charset="0"/>
                              </a:rPr>
                              <a:t>3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55341" name="Text Box 45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324" y="8280"/>
                            <a:ext cx="526" cy="420"/>
                          </a:xfrm>
                          <a:prstGeom prst="rect">
                            <a:avLst/>
                          </a:prstGeom>
                          <a:noFill/>
                          <a:ln w="9525" algn="ctr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pPr algn="just"/>
                            <a:r>
                              <a:rPr lang="en-US" altLang="zh-CN" sz="1000" i="1">
                                <a:latin typeface="Times New Roman" pitchFamily="18" charset="0"/>
                              </a:rPr>
                              <a:t>a</a:t>
                            </a:r>
                            <a:r>
                              <a:rPr lang="en-US" altLang="zh-CN" sz="1000" baseline="-25000">
                                <a:latin typeface="Times New Roman" pitchFamily="18" charset="0"/>
                              </a:rPr>
                              <a:t>4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55342" name="Text Box 46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728" y="8280"/>
                            <a:ext cx="526" cy="420"/>
                          </a:xfrm>
                          <a:prstGeom prst="rect">
                            <a:avLst/>
                          </a:prstGeom>
                          <a:noFill/>
                          <a:ln w="9525" algn="ctr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pPr algn="just"/>
                            <a:r>
                              <a:rPr lang="en-US" altLang="zh-CN" sz="1000" i="1">
                                <a:latin typeface="Times New Roman" pitchFamily="18" charset="0"/>
                              </a:rPr>
                              <a:t>a</a:t>
                            </a:r>
                            <a:r>
                              <a:rPr lang="en-US" altLang="zh-CN" sz="1000" baseline="-25000">
                                <a:latin typeface="Times New Roman" pitchFamily="18" charset="0"/>
                              </a:rPr>
                              <a:t>5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55343" name="Text Box 47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102" y="8280"/>
                            <a:ext cx="526" cy="420"/>
                          </a:xfrm>
                          <a:prstGeom prst="rect">
                            <a:avLst/>
                          </a:prstGeom>
                          <a:noFill/>
                          <a:ln w="9525" algn="ctr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pPr algn="just"/>
                            <a:r>
                              <a:rPr lang="en-US" altLang="zh-CN" sz="1000" i="1">
                                <a:latin typeface="Times New Roman" pitchFamily="18" charset="0"/>
                              </a:rPr>
                              <a:t>a</a:t>
                            </a:r>
                            <a:r>
                              <a:rPr lang="en-US" altLang="zh-CN" sz="1000" baseline="-25000">
                                <a:latin typeface="Times New Roman" pitchFamily="18" charset="0"/>
                              </a:rPr>
                              <a:t>6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55344" name="Text Box 48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522" y="8280"/>
                            <a:ext cx="526" cy="420"/>
                          </a:xfrm>
                          <a:prstGeom prst="rect">
                            <a:avLst/>
                          </a:prstGeom>
                          <a:noFill/>
                          <a:ln w="9525" algn="ctr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pPr algn="just"/>
                            <a:r>
                              <a:rPr lang="en-US" altLang="zh-CN" sz="1000" i="1">
                                <a:latin typeface="Times New Roman" pitchFamily="18" charset="0"/>
                              </a:rPr>
                              <a:t>a</a:t>
                            </a:r>
                            <a:r>
                              <a:rPr lang="en-US" altLang="zh-CN" sz="1000" baseline="-25000">
                                <a:latin typeface="Times New Roman" pitchFamily="18" charset="0"/>
                              </a:rPr>
                              <a:t>7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55345" name="Text Box 49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896" y="8280"/>
                            <a:ext cx="526" cy="420"/>
                          </a:xfrm>
                          <a:prstGeom prst="rect">
                            <a:avLst/>
                          </a:prstGeom>
                          <a:noFill/>
                          <a:ln w="9525" algn="ctr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pPr algn="just"/>
                            <a:r>
                              <a:rPr lang="en-US" altLang="zh-CN" sz="1000" i="1">
                                <a:latin typeface="Times New Roman" pitchFamily="18" charset="0"/>
                              </a:rPr>
                              <a:t>a</a:t>
                            </a:r>
                            <a:r>
                              <a:rPr lang="en-US" altLang="zh-CN" sz="1000" baseline="-25000">
                                <a:latin typeface="Times New Roman" pitchFamily="18" charset="0"/>
                              </a:rPr>
                              <a:t>8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55346" name="Text Box 50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302" y="8280"/>
                            <a:ext cx="526" cy="420"/>
                          </a:xfrm>
                          <a:prstGeom prst="rect">
                            <a:avLst/>
                          </a:prstGeom>
                          <a:noFill/>
                          <a:ln w="9525" algn="ctr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pPr algn="just"/>
                            <a:r>
                              <a:rPr lang="en-US" altLang="zh-CN" sz="1000" i="1">
                                <a:latin typeface="Times New Roman" pitchFamily="18" charset="0"/>
                              </a:rPr>
                              <a:t>a</a:t>
                            </a:r>
                            <a:r>
                              <a:rPr lang="en-US" altLang="zh-CN" sz="1000" baseline="-25000">
                                <a:latin typeface="Times New Roman" pitchFamily="18" charset="0"/>
                              </a:rPr>
                              <a:t>9</a:t>
                            </a:r>
                            <a:endParaRPr lang="en-US" altLang="zh-CN"/>
                          </a:p>
                        </p:txBody>
                      </p:sp>
                    </p:grpSp>
                  </p:grpSp>
                  <p:grpSp>
                    <p:nvGrpSpPr>
                      <p:cNvPr id="18" name="Group 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084" y="9705"/>
                        <a:ext cx="118" cy="2625"/>
                        <a:chOff x="4054" y="9705"/>
                        <a:chExt cx="118" cy="2625"/>
                      </a:xfrm>
                    </p:grpSpPr>
                    <p:sp>
                      <p:nvSpPr>
                        <p:cNvPr id="55348" name="Rectangle 5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068" y="9705"/>
                          <a:ext cx="104" cy="13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 algn="ctr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5349" name="Rectangle 5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054" y="10680"/>
                          <a:ext cx="104" cy="13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 algn="ctr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5350" name="Rectangle 5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054" y="12195"/>
                          <a:ext cx="104" cy="13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 algn="ctr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  <p:grpSp>
                <p:nvGrpSpPr>
                  <p:cNvPr id="19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2790" y="13050"/>
                    <a:ext cx="1514" cy="1605"/>
                    <a:chOff x="2790" y="13050"/>
                    <a:chExt cx="1514" cy="1605"/>
                  </a:xfrm>
                </p:grpSpPr>
                <p:sp>
                  <p:nvSpPr>
                    <p:cNvPr id="55352" name="Text Box 5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90" y="13050"/>
                      <a:ext cx="1514" cy="495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algn="just"/>
                      <a:r>
                        <a:rPr lang="en-US" altLang="zh-CN" sz="1400" i="1">
                          <a:latin typeface="Times New Roman" pitchFamily="18" charset="0"/>
                        </a:rPr>
                        <a:t>q</a:t>
                      </a:r>
                      <a:r>
                        <a:rPr lang="en-US" altLang="zh-CN" sz="1400" i="1" baseline="-25000">
                          <a:latin typeface="Times New Roman" pitchFamily="18" charset="0"/>
                        </a:rPr>
                        <a:t>k</a:t>
                      </a:r>
                      <a:r>
                        <a:rPr lang="en-US" altLang="zh-CN" sz="1400">
                          <a:latin typeface="Times New Roman" pitchFamily="18" charset="0"/>
                        </a:rPr>
                        <a:t>sin(</a:t>
                      </a:r>
                      <a:r>
                        <a:rPr lang="en-US" altLang="zh-CN" sz="1400">
                          <a:latin typeface="Times New Roman" pitchFamily="18" charset="0"/>
                          <a:sym typeface="Symbol" pitchFamily="18" charset="2"/>
                        </a:rPr>
                        <a:t></a:t>
                      </a:r>
                      <a:r>
                        <a:rPr lang="en-US" altLang="zh-CN" sz="1400" i="1">
                          <a:latin typeface="Times New Roman" pitchFamily="18" charset="0"/>
                        </a:rPr>
                        <a:t>t/</a:t>
                      </a:r>
                      <a:r>
                        <a:rPr lang="en-US" altLang="zh-CN" sz="1400">
                          <a:latin typeface="Times New Roman" pitchFamily="18" charset="0"/>
                        </a:rPr>
                        <a:t>2</a:t>
                      </a:r>
                      <a:r>
                        <a:rPr lang="en-US" altLang="zh-CN" sz="1400" i="1">
                          <a:latin typeface="Times New Roman" pitchFamily="18" charset="0"/>
                        </a:rPr>
                        <a:t>T</a:t>
                      </a:r>
                      <a:r>
                        <a:rPr lang="en-US" altLang="zh-CN" sz="1400" i="1" baseline="-25000">
                          <a:latin typeface="Times New Roman" pitchFamily="18" charset="0"/>
                        </a:rPr>
                        <a:t>s</a:t>
                      </a:r>
                      <a:r>
                        <a:rPr lang="en-US" altLang="zh-CN" sz="1400">
                          <a:latin typeface="Times New Roman" pitchFamily="18" charset="0"/>
                        </a:rPr>
                        <a:t>)</a:t>
                      </a:r>
                      <a:endParaRPr lang="en-US" altLang="zh-CN" sz="2400"/>
                    </a:p>
                  </p:txBody>
                </p:sp>
                <p:sp>
                  <p:nvSpPr>
                    <p:cNvPr id="55353" name="Text Box 5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90" y="14160"/>
                      <a:ext cx="1514" cy="495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lIns="0" rIns="0"/>
                    <a:lstStyle/>
                    <a:p>
                      <a:pPr algn="just"/>
                      <a:r>
                        <a:rPr lang="en-US" altLang="zh-CN" sz="1400" i="1">
                          <a:latin typeface="Times New Roman" pitchFamily="18" charset="0"/>
                        </a:rPr>
                        <a:t>p</a:t>
                      </a:r>
                      <a:r>
                        <a:rPr lang="en-US" altLang="zh-CN" sz="1400" i="1" baseline="-25000">
                          <a:latin typeface="Times New Roman" pitchFamily="18" charset="0"/>
                        </a:rPr>
                        <a:t>k</a:t>
                      </a:r>
                      <a:r>
                        <a:rPr lang="en-US" altLang="zh-CN" sz="1400">
                          <a:latin typeface="Times New Roman" pitchFamily="18" charset="0"/>
                        </a:rPr>
                        <a:t>cos(</a:t>
                      </a:r>
                      <a:r>
                        <a:rPr lang="en-US" altLang="zh-CN" sz="1400">
                          <a:latin typeface="Times New Roman" pitchFamily="18" charset="0"/>
                          <a:sym typeface="Symbol" pitchFamily="18" charset="2"/>
                        </a:rPr>
                        <a:t></a:t>
                      </a:r>
                      <a:r>
                        <a:rPr lang="en-US" altLang="zh-CN" sz="1400" i="1">
                          <a:latin typeface="Times New Roman" pitchFamily="18" charset="0"/>
                        </a:rPr>
                        <a:t>t</a:t>
                      </a:r>
                      <a:r>
                        <a:rPr lang="en-US" altLang="zh-CN" sz="1400">
                          <a:latin typeface="Times New Roman" pitchFamily="18" charset="0"/>
                        </a:rPr>
                        <a:t>/2</a:t>
                      </a:r>
                      <a:r>
                        <a:rPr lang="en-US" altLang="zh-CN" sz="1400" i="1">
                          <a:latin typeface="Times New Roman" pitchFamily="18" charset="0"/>
                        </a:rPr>
                        <a:t>T</a:t>
                      </a:r>
                      <a:r>
                        <a:rPr lang="en-US" altLang="zh-CN" sz="1400" i="1" baseline="-25000">
                          <a:latin typeface="Times New Roman" pitchFamily="18" charset="0"/>
                        </a:rPr>
                        <a:t>s</a:t>
                      </a:r>
                      <a:r>
                        <a:rPr lang="en-US" altLang="zh-CN" sz="1400">
                          <a:latin typeface="Times New Roman" pitchFamily="18" charset="0"/>
                        </a:rPr>
                        <a:t>)</a:t>
                      </a:r>
                      <a:endParaRPr lang="en-US" altLang="zh-CN" sz="2400"/>
                    </a:p>
                  </p:txBody>
                </p:sp>
              </p:grpSp>
            </p:grpSp>
            <p:sp>
              <p:nvSpPr>
                <p:cNvPr id="55354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526" y="7626"/>
                  <a:ext cx="3824" cy="213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just">
                    <a:lnSpc>
                      <a:spcPct val="72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0     </a:t>
                  </a:r>
                  <a:r>
                    <a:rPr lang="en-US" altLang="zh-CN" sz="1000" i="1">
                      <a:latin typeface="Times New Roman" pitchFamily="18" charset="0"/>
                    </a:rPr>
                    <a:t>T</a:t>
                  </a:r>
                  <a:r>
                    <a:rPr lang="en-US" altLang="zh-CN" sz="1000" i="1" baseline="-25000">
                      <a:latin typeface="Times New Roman" pitchFamily="18" charset="0"/>
                    </a:rPr>
                    <a:t>s</a:t>
                  </a:r>
                  <a:r>
                    <a:rPr lang="en-US" altLang="zh-CN" sz="1000">
                      <a:latin typeface="Times New Roman" pitchFamily="18" charset="0"/>
                    </a:rPr>
                    <a:t>      2</a:t>
                  </a:r>
                  <a:r>
                    <a:rPr lang="en-US" altLang="zh-CN" sz="1000" i="1">
                      <a:latin typeface="Times New Roman" pitchFamily="18" charset="0"/>
                    </a:rPr>
                    <a:t>T</a:t>
                  </a:r>
                  <a:r>
                    <a:rPr lang="en-US" altLang="zh-CN" sz="1000" i="1" baseline="-25000">
                      <a:latin typeface="Times New Roman" pitchFamily="18" charset="0"/>
                    </a:rPr>
                    <a:t>s</a:t>
                  </a:r>
                  <a:r>
                    <a:rPr lang="en-US" altLang="zh-CN" sz="1000">
                      <a:latin typeface="Times New Roman" pitchFamily="18" charset="0"/>
                    </a:rPr>
                    <a:t>     3</a:t>
                  </a:r>
                  <a:r>
                    <a:rPr lang="en-US" altLang="zh-CN" sz="1000" i="1">
                      <a:latin typeface="Times New Roman" pitchFamily="18" charset="0"/>
                    </a:rPr>
                    <a:t>T</a:t>
                  </a:r>
                  <a:r>
                    <a:rPr lang="en-US" altLang="zh-CN" sz="1000" i="1" baseline="-25000">
                      <a:latin typeface="Times New Roman" pitchFamily="18" charset="0"/>
                    </a:rPr>
                    <a:t>s</a:t>
                  </a:r>
                  <a:r>
                    <a:rPr lang="en-US" altLang="zh-CN" sz="1000">
                      <a:latin typeface="Times New Roman" pitchFamily="18" charset="0"/>
                    </a:rPr>
                    <a:t>     4</a:t>
                  </a:r>
                  <a:r>
                    <a:rPr lang="en-US" altLang="zh-CN" sz="1000" i="1">
                      <a:latin typeface="Times New Roman" pitchFamily="18" charset="0"/>
                    </a:rPr>
                    <a:t>T</a:t>
                  </a:r>
                  <a:r>
                    <a:rPr lang="en-US" altLang="zh-CN" sz="1000" i="1" baseline="-25000">
                      <a:latin typeface="Times New Roman" pitchFamily="18" charset="0"/>
                    </a:rPr>
                    <a:t>s</a:t>
                  </a:r>
                  <a:r>
                    <a:rPr lang="en-US" altLang="zh-CN" sz="1000">
                      <a:latin typeface="Times New Roman" pitchFamily="18" charset="0"/>
                    </a:rPr>
                    <a:t>   5</a:t>
                  </a:r>
                  <a:r>
                    <a:rPr lang="en-US" altLang="zh-CN" sz="1000" i="1">
                      <a:latin typeface="Times New Roman" pitchFamily="18" charset="0"/>
                    </a:rPr>
                    <a:t>T</a:t>
                  </a:r>
                  <a:r>
                    <a:rPr lang="en-US" altLang="zh-CN" sz="1000" i="1" baseline="-25000">
                      <a:latin typeface="Times New Roman" pitchFamily="18" charset="0"/>
                    </a:rPr>
                    <a:t>s</a:t>
                  </a:r>
                  <a:r>
                    <a:rPr lang="en-US" altLang="zh-CN" sz="1000">
                      <a:latin typeface="Times New Roman" pitchFamily="18" charset="0"/>
                    </a:rPr>
                    <a:t>     6</a:t>
                  </a:r>
                  <a:r>
                    <a:rPr lang="en-US" altLang="zh-CN" sz="1000" i="1">
                      <a:latin typeface="Times New Roman" pitchFamily="18" charset="0"/>
                    </a:rPr>
                    <a:t>T</a:t>
                  </a:r>
                  <a:r>
                    <a:rPr lang="en-US" altLang="zh-CN" sz="1000" i="1" baseline="-25000">
                      <a:latin typeface="Times New Roman" pitchFamily="18" charset="0"/>
                    </a:rPr>
                    <a:t>s</a:t>
                  </a:r>
                  <a:r>
                    <a:rPr lang="en-US" altLang="zh-CN" sz="1000">
                      <a:latin typeface="Times New Roman" pitchFamily="18" charset="0"/>
                    </a:rPr>
                    <a:t>    7</a:t>
                  </a:r>
                  <a:r>
                    <a:rPr lang="en-US" altLang="zh-CN" sz="1000" i="1">
                      <a:latin typeface="Times New Roman" pitchFamily="18" charset="0"/>
                    </a:rPr>
                    <a:t>T</a:t>
                  </a:r>
                  <a:r>
                    <a:rPr lang="en-US" altLang="zh-CN" sz="1000" i="1" baseline="-25000">
                      <a:latin typeface="Times New Roman" pitchFamily="18" charset="0"/>
                    </a:rPr>
                    <a:t>s</a:t>
                  </a:r>
                  <a:r>
                    <a:rPr lang="en-US" altLang="zh-CN" sz="1000">
                      <a:latin typeface="Times New Roman" pitchFamily="18" charset="0"/>
                    </a:rPr>
                    <a:t>    8</a:t>
                  </a:r>
                  <a:r>
                    <a:rPr lang="en-US" altLang="zh-CN" sz="1000" i="1">
                      <a:latin typeface="Times New Roman" pitchFamily="18" charset="0"/>
                    </a:rPr>
                    <a:t>T</a:t>
                  </a:r>
                  <a:endParaRPr lang="en-US" altLang="zh-CN" sz="2800"/>
                </a:p>
              </p:txBody>
            </p:sp>
          </p:grpSp>
          <p:sp>
            <p:nvSpPr>
              <p:cNvPr id="55355" name="Text Box 59"/>
              <p:cNvSpPr txBox="1">
                <a:spLocks noChangeArrowheads="1"/>
              </p:cNvSpPr>
              <p:nvPr/>
            </p:nvSpPr>
            <p:spPr bwMode="auto">
              <a:xfrm>
                <a:off x="5312" y="7095"/>
                <a:ext cx="194" cy="27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just"/>
                <a:r>
                  <a:rPr lang="en-US" altLang="zh-CN" sz="1400" i="1">
                    <a:latin typeface="Times New Roman" pitchFamily="18" charset="0"/>
                  </a:rPr>
                  <a:t>T</a:t>
                </a:r>
                <a:r>
                  <a:rPr lang="en-US" altLang="zh-CN" sz="1400" i="1" baseline="-25000">
                    <a:latin typeface="Times New Roman" pitchFamily="18" charset="0"/>
                  </a:rPr>
                  <a:t>s</a:t>
                </a:r>
                <a:endParaRPr lang="en-US" altLang="zh-CN" sz="3600"/>
              </a:p>
            </p:txBody>
          </p:sp>
        </p:grpSp>
        <p:sp>
          <p:nvSpPr>
            <p:cNvPr id="55356" name="Text Box 60"/>
            <p:cNvSpPr txBox="1">
              <a:spLocks noChangeArrowheads="1"/>
            </p:cNvSpPr>
            <p:nvPr/>
          </p:nvSpPr>
          <p:spPr bwMode="auto">
            <a:xfrm>
              <a:off x="5072" y="12108"/>
              <a:ext cx="270" cy="225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/>
              <a:r>
                <a:rPr lang="en-US" altLang="zh-CN" sz="1200">
                  <a:latin typeface="Times New Roman" pitchFamily="18" charset="0"/>
                </a:rPr>
                <a:t>2</a:t>
              </a:r>
              <a:r>
                <a:rPr lang="en-US" altLang="zh-CN" sz="1200" i="1">
                  <a:latin typeface="Times New Roman" pitchFamily="18" charset="0"/>
                </a:rPr>
                <a:t>T</a:t>
              </a:r>
              <a:r>
                <a:rPr lang="en-US" altLang="zh-CN" sz="1200" i="1" baseline="-25000">
                  <a:latin typeface="Times New Roman" pitchFamily="18" charset="0"/>
                </a:rPr>
                <a:t>s</a:t>
              </a:r>
              <a:endParaRPr lang="en-US" altLang="zh-CN" sz="3200"/>
            </a:p>
          </p:txBody>
        </p:sp>
      </p:grpSp>
      <p:sp>
        <p:nvSpPr>
          <p:cNvPr id="552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11560" y="1268413"/>
            <a:ext cx="3672408" cy="4827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由图可见，</a:t>
            </a:r>
            <a:r>
              <a:rPr lang="en-US" altLang="zh-CN" dirty="0" smtClean="0"/>
              <a:t>MSK</a:t>
            </a:r>
            <a:r>
              <a:rPr lang="zh-CN" altLang="en-US" dirty="0" smtClean="0"/>
              <a:t>信号波形相当于一种</a:t>
            </a:r>
            <a:r>
              <a:rPr lang="zh-CN" altLang="en-US" dirty="0" smtClean="0">
                <a:solidFill>
                  <a:srgbClr val="0000FF"/>
                </a:solidFill>
              </a:rPr>
              <a:t>特殊的</a:t>
            </a:r>
            <a:r>
              <a:rPr lang="en-US" altLang="zh-CN" dirty="0" smtClean="0">
                <a:solidFill>
                  <a:srgbClr val="0000FF"/>
                </a:solidFill>
              </a:rPr>
              <a:t>QPSK</a:t>
            </a:r>
            <a:r>
              <a:rPr lang="zh-CN" altLang="en-US" dirty="0" smtClean="0">
                <a:solidFill>
                  <a:srgbClr val="0000FF"/>
                </a:solidFill>
              </a:rPr>
              <a:t>信号波形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其</a:t>
            </a:r>
            <a:r>
              <a:rPr lang="zh-CN" altLang="en-US" dirty="0" smtClean="0">
                <a:solidFill>
                  <a:srgbClr val="0000FF"/>
                </a:solidFill>
              </a:rPr>
              <a:t>正交的两路码元也是偏置的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特殊之处主要在于其</a:t>
            </a:r>
            <a:r>
              <a:rPr lang="zh-CN" altLang="en-US" dirty="0" smtClean="0">
                <a:solidFill>
                  <a:srgbClr val="0000FF"/>
                </a:solidFill>
              </a:rPr>
              <a:t>包络是正弦形，而不是矩形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647988"/>
              </p:ext>
            </p:extLst>
          </p:nvPr>
        </p:nvGraphicFramePr>
        <p:xfrm>
          <a:off x="2356433" y="216216"/>
          <a:ext cx="50641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4" name="Equation" r:id="rId7" imgW="2743200" imgH="444240" progId="Equation.DSMT4">
                  <p:embed/>
                </p:oleObj>
              </mc:Choice>
              <mc:Fallback>
                <p:oleObj name="Equation" r:id="rId7" imgW="2743200" imgH="4442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6433" y="216216"/>
                        <a:ext cx="50641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第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章 新型数字带通调制技术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en-US" dirty="0" smtClean="0"/>
              <a:t>正交振幅调制</a:t>
            </a:r>
            <a:r>
              <a:rPr lang="en-US" altLang="zh-CN" dirty="0" smtClean="0"/>
              <a:t>(QAM)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8.2 </a:t>
            </a:r>
            <a:r>
              <a:rPr lang="zh-CN" altLang="en-US" dirty="0" smtClean="0">
                <a:solidFill>
                  <a:srgbClr val="FF0000"/>
                </a:solidFill>
              </a:rPr>
              <a:t>最小频移键控和高斯最小频移键控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8.3 </a:t>
            </a:r>
            <a:r>
              <a:rPr lang="zh-CN" altLang="en-US" dirty="0" smtClean="0"/>
              <a:t>正交频分复用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3707904" y="2492896"/>
            <a:ext cx="5161606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j-ea"/>
                <a:ea typeface="+mj-ea"/>
              </a:rPr>
              <a:t>8.2.1 </a:t>
            </a:r>
            <a:r>
              <a:rPr lang="zh-CN" altLang="en-US" sz="2400" b="1" dirty="0">
                <a:latin typeface="+mj-ea"/>
                <a:ea typeface="+mj-ea"/>
              </a:rPr>
              <a:t>正交</a:t>
            </a:r>
            <a:r>
              <a:rPr lang="en-US" altLang="zh-CN" sz="2400" b="1" dirty="0">
                <a:latin typeface="+mj-ea"/>
                <a:ea typeface="+mj-ea"/>
              </a:rPr>
              <a:t>2FSK</a:t>
            </a:r>
            <a:r>
              <a:rPr lang="zh-CN" altLang="en-US" sz="2400" b="1" dirty="0">
                <a:latin typeface="+mj-ea"/>
                <a:ea typeface="+mj-ea"/>
              </a:rPr>
              <a:t>信号的最小频率</a:t>
            </a:r>
            <a:r>
              <a:rPr lang="zh-CN" altLang="en-US" sz="2400" b="1" dirty="0" smtClean="0">
                <a:latin typeface="+mj-ea"/>
                <a:ea typeface="+mj-ea"/>
              </a:rPr>
              <a:t>间隔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j-ea"/>
                <a:ea typeface="+mj-ea"/>
              </a:rPr>
              <a:t>8.2.2 </a:t>
            </a:r>
            <a:r>
              <a:rPr lang="en-US" altLang="zh-CN" sz="2400" b="1" dirty="0">
                <a:latin typeface="+mj-ea"/>
                <a:ea typeface="+mj-ea"/>
              </a:rPr>
              <a:t>MSK</a:t>
            </a:r>
            <a:r>
              <a:rPr lang="zh-CN" altLang="en-US" sz="2400" b="1" dirty="0">
                <a:latin typeface="+mj-ea"/>
                <a:ea typeface="+mj-ea"/>
              </a:rPr>
              <a:t>信号的</a:t>
            </a:r>
            <a:r>
              <a:rPr lang="zh-CN" altLang="en-US" sz="2400" b="1" dirty="0" smtClean="0">
                <a:latin typeface="+mj-ea"/>
                <a:ea typeface="+mj-ea"/>
              </a:rPr>
              <a:t>基本原理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</a:rPr>
              <a:t>8.2.3 MSK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信号的产生和解调</a:t>
            </a:r>
            <a:endParaRPr lang="en-US" altLang="zh-CN" sz="2400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j-ea"/>
                <a:ea typeface="+mj-ea"/>
              </a:rPr>
              <a:t>8.2.4 MSK</a:t>
            </a:r>
            <a:r>
              <a:rPr lang="zh-CN" altLang="en-US" sz="2400" b="1" dirty="0">
                <a:latin typeface="+mj-ea"/>
                <a:ea typeface="+mj-ea"/>
              </a:rPr>
              <a:t>信号的</a:t>
            </a:r>
            <a:r>
              <a:rPr lang="zh-CN" altLang="en-US" sz="2400" b="1" dirty="0" smtClean="0">
                <a:latin typeface="+mj-ea"/>
                <a:ea typeface="+mj-ea"/>
              </a:rPr>
              <a:t>功率谱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j-ea"/>
                <a:ea typeface="+mj-ea"/>
              </a:rPr>
              <a:t>8.2.5 MSK</a:t>
            </a:r>
            <a:r>
              <a:rPr lang="zh-CN" altLang="en-US" sz="2400" b="1" dirty="0">
                <a:latin typeface="+mj-ea"/>
                <a:ea typeface="+mj-ea"/>
              </a:rPr>
              <a:t>信号的误码率性</a:t>
            </a:r>
            <a:r>
              <a:rPr lang="zh-CN" altLang="en-US" sz="2400" b="1" dirty="0" smtClean="0">
                <a:latin typeface="+mj-ea"/>
                <a:ea typeface="+mj-ea"/>
              </a:rPr>
              <a:t>能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j-ea"/>
                <a:ea typeface="+mj-ea"/>
              </a:rPr>
              <a:t>8.2.6 </a:t>
            </a:r>
            <a:r>
              <a:rPr lang="zh-CN" altLang="en-US" sz="2400" b="1" dirty="0">
                <a:latin typeface="+mj-ea"/>
                <a:ea typeface="+mj-ea"/>
              </a:rPr>
              <a:t>高斯最小频移键控</a:t>
            </a:r>
          </a:p>
        </p:txBody>
      </p:sp>
    </p:spTree>
    <p:extLst>
      <p:ext uri="{BB962C8B-B14F-4D97-AF65-F5344CB8AC3E}">
        <p14:creationId xmlns:p14="http://schemas.microsoft.com/office/powerpoint/2010/main" val="277691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1. MSK</a:t>
            </a:r>
            <a:r>
              <a:rPr lang="zh-CN" altLang="en-US" dirty="0">
                <a:solidFill>
                  <a:srgbClr val="0000FF"/>
                </a:solidFill>
              </a:rPr>
              <a:t>信号的产生方法 </a:t>
            </a:r>
            <a:endParaRPr lang="zh-CN" alt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已知：</a:t>
            </a:r>
            <a:r>
              <a:rPr lang="en-US" altLang="zh-CN" dirty="0" smtClean="0"/>
              <a:t>MSK</a:t>
            </a:r>
            <a:r>
              <a:rPr lang="zh-CN" altLang="en-US" dirty="0" smtClean="0"/>
              <a:t>信号可以用两个</a:t>
            </a:r>
            <a:r>
              <a:rPr lang="zh-CN" altLang="en-US" dirty="0" smtClean="0">
                <a:solidFill>
                  <a:srgbClr val="0000FF"/>
                </a:solidFill>
              </a:rPr>
              <a:t>正交的分量</a:t>
            </a:r>
            <a:r>
              <a:rPr lang="zh-CN" altLang="en-US" dirty="0" smtClean="0"/>
              <a:t>表示：</a:t>
            </a:r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r>
              <a:rPr lang="zh-CN" altLang="en-US" dirty="0" smtClean="0"/>
              <a:t>根据上式构成的方框图如下：</a:t>
            </a:r>
            <a:endParaRPr lang="zh-CN" altLang="en-US" dirty="0"/>
          </a:p>
        </p:txBody>
      </p:sp>
      <p:sp>
        <p:nvSpPr>
          <p:cNvPr id="6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D501-0584-47CF-9EA3-043FC6F074D8}" type="slidenum">
              <a:rPr lang="en-US" altLang="zh-CN" smtClean="0"/>
              <a:pPr/>
              <a:t>45</a:t>
            </a:fld>
            <a:endParaRPr lang="en-US" altLang="zh-CN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37747" y="1772816"/>
            <a:ext cx="7567184" cy="864096"/>
            <a:chOff x="1100" y="1593"/>
            <a:chExt cx="4545" cy="475"/>
          </a:xfrm>
        </p:grpSpPr>
        <p:graphicFrame>
          <p:nvGraphicFramePr>
            <p:cNvPr id="5632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5454859"/>
                </p:ext>
              </p:extLst>
            </p:nvPr>
          </p:nvGraphicFramePr>
          <p:xfrm>
            <a:off x="1100" y="1593"/>
            <a:ext cx="3102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0" name="Equation" r:id="rId3" imgW="2666880" imgH="431640" progId="Equation.DSMT4">
                    <p:embed/>
                  </p:oleObj>
                </mc:Choice>
                <mc:Fallback>
                  <p:oleObj name="Equation" r:id="rId3" imgW="2666880" imgH="431640" progId="Equation.DSMT4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0" y="1593"/>
                          <a:ext cx="3102" cy="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4921326"/>
                </p:ext>
              </p:extLst>
            </p:nvPr>
          </p:nvGraphicFramePr>
          <p:xfrm>
            <a:off x="4398" y="1684"/>
            <a:ext cx="124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1" name="公式" r:id="rId5" imgW="1117600" imgH="228600" progId="Equation.3">
                    <p:embed/>
                  </p:oleObj>
                </mc:Choice>
                <mc:Fallback>
                  <p:oleObj name="公式" r:id="rId5" imgW="1117600" imgH="228600" progId="Equation.3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8" y="1684"/>
                          <a:ext cx="1247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323528" y="3068960"/>
            <a:ext cx="8208912" cy="4104902"/>
            <a:chOff x="181" y="2137"/>
            <a:chExt cx="4944" cy="2336"/>
          </a:xfrm>
        </p:grpSpPr>
        <p:sp>
          <p:nvSpPr>
            <p:cNvPr id="56330" name="AutoShape 10"/>
            <p:cNvSpPr>
              <a:spLocks noChangeAspect="1" noChangeArrowheads="1"/>
            </p:cNvSpPr>
            <p:nvPr/>
          </p:nvSpPr>
          <p:spPr bwMode="auto">
            <a:xfrm>
              <a:off x="181" y="2137"/>
              <a:ext cx="4944" cy="2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6331" name="Text Box 11"/>
            <p:cNvSpPr txBox="1">
              <a:spLocks noChangeArrowheads="1"/>
            </p:cNvSpPr>
            <p:nvPr/>
          </p:nvSpPr>
          <p:spPr bwMode="auto">
            <a:xfrm>
              <a:off x="629" y="2894"/>
              <a:ext cx="450" cy="3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zh-CN" altLang="en-US" sz="1400" b="1">
                  <a:latin typeface="Times New Roman" pitchFamily="18" charset="0"/>
                </a:rPr>
                <a:t>差分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1400" b="1">
                  <a:latin typeface="Times New Roman" pitchFamily="18" charset="0"/>
                </a:rPr>
                <a:t>编码</a:t>
              </a:r>
              <a:endParaRPr lang="zh-CN" altLang="en-US" sz="2800" b="1"/>
            </a:p>
          </p:txBody>
        </p:sp>
        <p:sp>
          <p:nvSpPr>
            <p:cNvPr id="56332" name="Text Box 12"/>
            <p:cNvSpPr txBox="1">
              <a:spLocks noChangeArrowheads="1"/>
            </p:cNvSpPr>
            <p:nvPr/>
          </p:nvSpPr>
          <p:spPr bwMode="auto">
            <a:xfrm>
              <a:off x="1316" y="2895"/>
              <a:ext cx="451" cy="3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zh-CN" altLang="en-US" sz="1400" b="1" dirty="0">
                  <a:latin typeface="Times New Roman" pitchFamily="18" charset="0"/>
                </a:rPr>
                <a:t>串</a:t>
              </a:r>
              <a:r>
                <a:rPr lang="en-US" altLang="zh-CN" sz="1400" b="1" dirty="0">
                  <a:latin typeface="Times New Roman" pitchFamily="18" charset="0"/>
                </a:rPr>
                <a:t>/</a:t>
              </a:r>
              <a:r>
                <a:rPr lang="zh-CN" altLang="en-US" sz="1400" b="1" dirty="0">
                  <a:latin typeface="Times New Roman" pitchFamily="18" charset="0"/>
                </a:rPr>
                <a:t>并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1400" b="1" dirty="0">
                  <a:latin typeface="Times New Roman" pitchFamily="18" charset="0"/>
                </a:rPr>
                <a:t>变换</a:t>
              </a:r>
              <a:endParaRPr lang="zh-CN" altLang="en-US" sz="2800" b="1" dirty="0"/>
            </a:p>
          </p:txBody>
        </p:sp>
        <p:sp>
          <p:nvSpPr>
            <p:cNvPr id="56333" name="Text Box 13"/>
            <p:cNvSpPr txBox="1">
              <a:spLocks noChangeArrowheads="1"/>
            </p:cNvSpPr>
            <p:nvPr/>
          </p:nvSpPr>
          <p:spPr bwMode="auto">
            <a:xfrm>
              <a:off x="2093" y="2895"/>
              <a:ext cx="451" cy="3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zh-CN" altLang="en-US" sz="1400" b="1" dirty="0">
                  <a:latin typeface="Times New Roman" pitchFamily="18" charset="0"/>
                </a:rPr>
                <a:t>振荡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400" b="1" i="1" dirty="0">
                  <a:latin typeface="Times New Roman" pitchFamily="18" charset="0"/>
                </a:rPr>
                <a:t>f</a:t>
              </a:r>
              <a:r>
                <a:rPr lang="en-US" altLang="zh-CN" sz="1400" b="1" dirty="0">
                  <a:latin typeface="Times New Roman" pitchFamily="18" charset="0"/>
                </a:rPr>
                <a:t>=1/4</a:t>
              </a:r>
              <a:r>
                <a:rPr lang="en-US" altLang="zh-CN" sz="1400" b="1" i="1" dirty="0">
                  <a:latin typeface="Times New Roman" pitchFamily="18" charset="0"/>
                </a:rPr>
                <a:t>T</a:t>
              </a:r>
              <a:endParaRPr lang="en-US" altLang="zh-CN" sz="2800" b="1" dirty="0"/>
            </a:p>
          </p:txBody>
        </p:sp>
        <p:sp>
          <p:nvSpPr>
            <p:cNvPr id="56334" name="Text Box 14"/>
            <p:cNvSpPr txBox="1">
              <a:spLocks noChangeArrowheads="1"/>
            </p:cNvSpPr>
            <p:nvPr/>
          </p:nvSpPr>
          <p:spPr bwMode="auto">
            <a:xfrm>
              <a:off x="2852" y="2895"/>
              <a:ext cx="452" cy="3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zh-CN" altLang="en-US" sz="1400" b="1" dirty="0">
                  <a:latin typeface="Times New Roman" pitchFamily="18" charset="0"/>
                </a:rPr>
                <a:t>振荡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400" b="1" i="1" dirty="0" smtClean="0">
                  <a:latin typeface="Times New Roman" pitchFamily="18" charset="0"/>
                </a:rPr>
                <a:t>f</a:t>
              </a:r>
              <a:r>
                <a:rPr lang="en-US" altLang="zh-CN" sz="1400" b="1" dirty="0" smtClean="0">
                  <a:latin typeface="Times New Roman" pitchFamily="18" charset="0"/>
                </a:rPr>
                <a:t>=</a:t>
              </a:r>
              <a:r>
                <a:rPr lang="en-US" altLang="zh-CN" sz="1400" b="1" i="1" dirty="0" smtClean="0">
                  <a:latin typeface="Times New Roman" pitchFamily="18" charset="0"/>
                </a:rPr>
                <a:t>f</a:t>
              </a:r>
              <a:r>
                <a:rPr lang="en-US" altLang="zh-CN" sz="1600" b="1" baseline="-25000" dirty="0" smtClean="0">
                  <a:latin typeface="Times New Roman" pitchFamily="18" charset="0"/>
                </a:rPr>
                <a:t>c</a:t>
              </a:r>
              <a:endParaRPr lang="en-US" altLang="zh-CN" sz="2800" b="1" dirty="0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>
              <a:off x="400" y="3065"/>
              <a:ext cx="2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>
              <a:off x="1087" y="3074"/>
              <a:ext cx="2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6337" name="Text Box 17"/>
            <p:cNvSpPr txBox="1">
              <a:spLocks noChangeArrowheads="1"/>
            </p:cNvSpPr>
            <p:nvPr/>
          </p:nvSpPr>
          <p:spPr bwMode="auto">
            <a:xfrm>
              <a:off x="2485" y="3374"/>
              <a:ext cx="452" cy="3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zh-CN" altLang="en-US" sz="1400" b="1">
                  <a:latin typeface="Times New Roman" pitchFamily="18" charset="0"/>
                </a:rPr>
                <a:t>移相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1400" b="1">
                  <a:latin typeface="Times New Roman" pitchFamily="18" charset="0"/>
                  <a:sym typeface="Symbol" pitchFamily="18" charset="2"/>
                </a:rPr>
                <a:t></a:t>
              </a:r>
              <a:r>
                <a:rPr lang="en-US" altLang="zh-CN" sz="1400" b="1">
                  <a:latin typeface="Times New Roman" pitchFamily="18" charset="0"/>
                </a:rPr>
                <a:t>/2</a:t>
              </a:r>
              <a:endParaRPr lang="en-US" altLang="zh-CN" sz="2800" b="1"/>
            </a:p>
          </p:txBody>
        </p:sp>
        <p:sp>
          <p:nvSpPr>
            <p:cNvPr id="56338" name="Text Box 18"/>
            <p:cNvSpPr txBox="1">
              <a:spLocks noChangeArrowheads="1"/>
            </p:cNvSpPr>
            <p:nvPr/>
          </p:nvSpPr>
          <p:spPr bwMode="auto">
            <a:xfrm>
              <a:off x="3352" y="3366"/>
              <a:ext cx="451" cy="3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zh-CN" altLang="en-US" sz="1400" b="1">
                  <a:latin typeface="Times New Roman" pitchFamily="18" charset="0"/>
                </a:rPr>
                <a:t>移相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1400" b="1">
                  <a:latin typeface="Times New Roman" pitchFamily="18" charset="0"/>
                  <a:sym typeface="Symbol" pitchFamily="18" charset="2"/>
                </a:rPr>
                <a:t></a:t>
              </a:r>
              <a:r>
                <a:rPr lang="en-US" altLang="zh-CN" sz="1400" b="1">
                  <a:latin typeface="Times New Roman" pitchFamily="18" charset="0"/>
                </a:rPr>
                <a:t>/2</a:t>
              </a:r>
              <a:endParaRPr lang="en-US" altLang="zh-CN" sz="2800" b="1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 flipV="1">
              <a:off x="1537" y="2587"/>
              <a:ext cx="0" cy="2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 flipV="1">
              <a:off x="2543" y="3065"/>
              <a:ext cx="1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 flipH="1" flipV="1">
              <a:off x="2699" y="2709"/>
              <a:ext cx="7" cy="6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2576" y="2455"/>
              <a:ext cx="237" cy="263"/>
              <a:chOff x="6513" y="3637"/>
              <a:chExt cx="378" cy="364"/>
            </a:xfrm>
          </p:grpSpPr>
          <p:sp>
            <p:nvSpPr>
              <p:cNvPr id="56343" name="Oval 23"/>
              <p:cNvSpPr>
                <a:spLocks noChangeArrowheads="1"/>
              </p:cNvSpPr>
              <p:nvPr/>
            </p:nvSpPr>
            <p:spPr bwMode="auto">
              <a:xfrm>
                <a:off x="6563" y="3715"/>
                <a:ext cx="274" cy="2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6344" name="Text Box 24"/>
              <p:cNvSpPr txBox="1">
                <a:spLocks noChangeArrowheads="1"/>
              </p:cNvSpPr>
              <p:nvPr/>
            </p:nvSpPr>
            <p:spPr bwMode="auto">
              <a:xfrm>
                <a:off x="6513" y="3637"/>
                <a:ext cx="378" cy="36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lang="en-US" altLang="zh-CN" sz="1600" b="1">
                    <a:latin typeface="Times New Roman" pitchFamily="18" charset="0"/>
                    <a:sym typeface="Symbol" pitchFamily="18" charset="2"/>
                  </a:rPr>
                  <a:t></a:t>
                </a:r>
                <a:endParaRPr lang="en-US" altLang="zh-CN" sz="2800" b="1"/>
              </a:p>
            </p:txBody>
          </p:sp>
        </p:grp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591" y="3712"/>
              <a:ext cx="237" cy="402"/>
              <a:chOff x="6537" y="5380"/>
              <a:chExt cx="378" cy="559"/>
            </a:xfrm>
          </p:grpSpPr>
          <p:grpSp>
            <p:nvGrpSpPr>
              <p:cNvPr id="6" name="Group 26"/>
              <p:cNvGrpSpPr>
                <a:grpSpLocks/>
              </p:cNvGrpSpPr>
              <p:nvPr/>
            </p:nvGrpSpPr>
            <p:grpSpPr bwMode="auto">
              <a:xfrm>
                <a:off x="6537" y="5575"/>
                <a:ext cx="378" cy="364"/>
                <a:chOff x="6513" y="3637"/>
                <a:chExt cx="378" cy="364"/>
              </a:xfrm>
            </p:grpSpPr>
            <p:sp>
              <p:nvSpPr>
                <p:cNvPr id="56347" name="Oval 27"/>
                <p:cNvSpPr>
                  <a:spLocks noChangeArrowheads="1"/>
                </p:cNvSpPr>
                <p:nvPr/>
              </p:nvSpPr>
              <p:spPr bwMode="auto">
                <a:xfrm>
                  <a:off x="6563" y="3715"/>
                  <a:ext cx="274" cy="260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5634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6513" y="3637"/>
                  <a:ext cx="378" cy="36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1600" b="1">
                      <a:latin typeface="Times New Roman" pitchFamily="18" charset="0"/>
                      <a:sym typeface="Symbol" pitchFamily="18" charset="2"/>
                    </a:rPr>
                    <a:t></a:t>
                  </a:r>
                  <a:endParaRPr lang="en-US" altLang="zh-CN" sz="2800" b="1"/>
                </a:p>
              </p:txBody>
            </p:sp>
          </p:grpSp>
          <p:sp>
            <p:nvSpPr>
              <p:cNvPr id="56349" name="Line 29"/>
              <p:cNvSpPr>
                <a:spLocks noChangeShapeType="1"/>
              </p:cNvSpPr>
              <p:nvPr/>
            </p:nvSpPr>
            <p:spPr bwMode="auto">
              <a:xfrm>
                <a:off x="6721" y="5380"/>
                <a:ext cx="0" cy="2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 flipH="1">
              <a:off x="1538" y="4002"/>
              <a:ext cx="1070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6351" name="Line 31"/>
            <p:cNvSpPr>
              <a:spLocks noChangeShapeType="1"/>
            </p:cNvSpPr>
            <p:nvPr/>
          </p:nvSpPr>
          <p:spPr bwMode="auto">
            <a:xfrm flipH="1" flipV="1">
              <a:off x="1538" y="3235"/>
              <a:ext cx="6" cy="7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>
              <a:off x="1537" y="2596"/>
              <a:ext cx="10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 flipH="1" flipV="1">
              <a:off x="3582" y="2718"/>
              <a:ext cx="6" cy="6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3449" y="2474"/>
              <a:ext cx="239" cy="262"/>
              <a:chOff x="6513" y="3637"/>
              <a:chExt cx="378" cy="364"/>
            </a:xfrm>
          </p:grpSpPr>
          <p:sp>
            <p:nvSpPr>
              <p:cNvPr id="56355" name="Oval 35"/>
              <p:cNvSpPr>
                <a:spLocks noChangeArrowheads="1"/>
              </p:cNvSpPr>
              <p:nvPr/>
            </p:nvSpPr>
            <p:spPr bwMode="auto">
              <a:xfrm>
                <a:off x="6563" y="3715"/>
                <a:ext cx="274" cy="2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6356" name="Text Box 36"/>
              <p:cNvSpPr txBox="1">
                <a:spLocks noChangeArrowheads="1"/>
              </p:cNvSpPr>
              <p:nvPr/>
            </p:nvSpPr>
            <p:spPr bwMode="auto">
              <a:xfrm>
                <a:off x="6513" y="3637"/>
                <a:ext cx="378" cy="36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lang="en-US" altLang="zh-CN" sz="1600" b="1">
                    <a:latin typeface="Times New Roman" pitchFamily="18" charset="0"/>
                    <a:sym typeface="Symbol" pitchFamily="18" charset="2"/>
                  </a:rPr>
                  <a:t></a:t>
                </a:r>
                <a:endParaRPr lang="en-US" altLang="zh-CN" sz="2800" b="1"/>
              </a:p>
            </p:txBody>
          </p:sp>
        </p:grpSp>
        <p:sp>
          <p:nvSpPr>
            <p:cNvPr id="56357" name="Line 37"/>
            <p:cNvSpPr>
              <a:spLocks noChangeShapeType="1"/>
            </p:cNvSpPr>
            <p:nvPr/>
          </p:nvSpPr>
          <p:spPr bwMode="auto">
            <a:xfrm flipV="1">
              <a:off x="2789" y="2599"/>
              <a:ext cx="686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>
              <a:off x="3312" y="3065"/>
              <a:ext cx="2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3490" y="3852"/>
              <a:ext cx="239" cy="262"/>
              <a:chOff x="6513" y="3637"/>
              <a:chExt cx="378" cy="364"/>
            </a:xfrm>
          </p:grpSpPr>
          <p:sp>
            <p:nvSpPr>
              <p:cNvPr id="56360" name="Oval 40"/>
              <p:cNvSpPr>
                <a:spLocks noChangeArrowheads="1"/>
              </p:cNvSpPr>
              <p:nvPr/>
            </p:nvSpPr>
            <p:spPr bwMode="auto">
              <a:xfrm>
                <a:off x="6563" y="3715"/>
                <a:ext cx="274" cy="2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6361" name="Text Box 41"/>
              <p:cNvSpPr txBox="1">
                <a:spLocks noChangeArrowheads="1"/>
              </p:cNvSpPr>
              <p:nvPr/>
            </p:nvSpPr>
            <p:spPr bwMode="auto">
              <a:xfrm>
                <a:off x="6513" y="3637"/>
                <a:ext cx="378" cy="36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lang="en-US" altLang="zh-CN" sz="1600" b="1">
                    <a:latin typeface="Times New Roman" pitchFamily="18" charset="0"/>
                    <a:sym typeface="Symbol" pitchFamily="18" charset="2"/>
                  </a:rPr>
                  <a:t></a:t>
                </a:r>
                <a:endParaRPr lang="en-US" altLang="zh-CN" sz="2800" b="1"/>
              </a:p>
            </p:txBody>
          </p:sp>
        </p:grp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>
              <a:off x="3606" y="3712"/>
              <a:ext cx="0" cy="1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>
              <a:off x="2805" y="4002"/>
              <a:ext cx="71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9" name="Group 44"/>
            <p:cNvGrpSpPr>
              <a:grpSpLocks/>
            </p:cNvGrpSpPr>
            <p:nvPr/>
          </p:nvGrpSpPr>
          <p:grpSpPr bwMode="auto">
            <a:xfrm>
              <a:off x="3851" y="2933"/>
              <a:ext cx="238" cy="263"/>
              <a:chOff x="6513" y="3637"/>
              <a:chExt cx="378" cy="364"/>
            </a:xfrm>
          </p:grpSpPr>
          <p:sp>
            <p:nvSpPr>
              <p:cNvPr id="56365" name="Oval 45"/>
              <p:cNvSpPr>
                <a:spLocks noChangeArrowheads="1"/>
              </p:cNvSpPr>
              <p:nvPr/>
            </p:nvSpPr>
            <p:spPr bwMode="auto">
              <a:xfrm>
                <a:off x="6563" y="3715"/>
                <a:ext cx="274" cy="2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6366" name="Text Box 46"/>
              <p:cNvSpPr txBox="1">
                <a:spLocks noChangeArrowheads="1"/>
              </p:cNvSpPr>
              <p:nvPr/>
            </p:nvSpPr>
            <p:spPr bwMode="auto">
              <a:xfrm>
                <a:off x="6513" y="3637"/>
                <a:ext cx="378" cy="36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lang="en-US" altLang="zh-CN" sz="1600" b="1">
                    <a:latin typeface="Times New Roman" pitchFamily="18" charset="0"/>
                    <a:sym typeface="Symbol" pitchFamily="18" charset="2"/>
                  </a:rPr>
                  <a:t></a:t>
                </a:r>
                <a:endParaRPr lang="en-US" altLang="zh-CN" sz="2800" b="1"/>
              </a:p>
            </p:txBody>
          </p:sp>
        </p:grpSp>
        <p:sp>
          <p:nvSpPr>
            <p:cNvPr id="56367" name="Line 47"/>
            <p:cNvSpPr>
              <a:spLocks noChangeShapeType="1"/>
            </p:cNvSpPr>
            <p:nvPr/>
          </p:nvSpPr>
          <p:spPr bwMode="auto">
            <a:xfrm>
              <a:off x="4056" y="3083"/>
              <a:ext cx="139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6368" name="Line 48"/>
            <p:cNvSpPr>
              <a:spLocks noChangeShapeType="1"/>
            </p:cNvSpPr>
            <p:nvPr/>
          </p:nvSpPr>
          <p:spPr bwMode="auto">
            <a:xfrm>
              <a:off x="3655" y="2615"/>
              <a:ext cx="3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6369" name="Line 49"/>
            <p:cNvSpPr>
              <a:spLocks noChangeShapeType="1"/>
            </p:cNvSpPr>
            <p:nvPr/>
          </p:nvSpPr>
          <p:spPr bwMode="auto">
            <a:xfrm flipV="1">
              <a:off x="3720" y="4003"/>
              <a:ext cx="237" cy="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6370" name="Line 50"/>
            <p:cNvSpPr>
              <a:spLocks noChangeShapeType="1"/>
            </p:cNvSpPr>
            <p:nvPr/>
          </p:nvSpPr>
          <p:spPr bwMode="auto">
            <a:xfrm flipV="1">
              <a:off x="3958" y="2606"/>
              <a:ext cx="8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6371" name="Line 51"/>
            <p:cNvSpPr>
              <a:spLocks noChangeShapeType="1"/>
            </p:cNvSpPr>
            <p:nvPr/>
          </p:nvSpPr>
          <p:spPr bwMode="auto">
            <a:xfrm flipV="1">
              <a:off x="3966" y="3196"/>
              <a:ext cx="7" cy="8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6372" name="Text Box 52"/>
            <p:cNvSpPr txBox="1">
              <a:spLocks noChangeArrowheads="1"/>
            </p:cNvSpPr>
            <p:nvPr/>
          </p:nvSpPr>
          <p:spPr bwMode="auto">
            <a:xfrm>
              <a:off x="2135" y="2658"/>
              <a:ext cx="573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>
                  <a:latin typeface="Times New Roman" pitchFamily="18" charset="0"/>
                </a:rPr>
                <a:t>cos(</a:t>
              </a:r>
              <a:r>
                <a:rPr lang="en-US" altLang="zh-CN" sz="1400" b="1">
                  <a:latin typeface="Times New Roman" pitchFamily="18" charset="0"/>
                  <a:sym typeface="Symbol" pitchFamily="18" charset="2"/>
                </a:rPr>
                <a:t></a:t>
              </a:r>
              <a:r>
                <a:rPr lang="en-US" altLang="zh-CN" sz="1400" b="1" i="1">
                  <a:latin typeface="Times New Roman" pitchFamily="18" charset="0"/>
                </a:rPr>
                <a:t>t</a:t>
              </a:r>
              <a:r>
                <a:rPr lang="en-US" altLang="zh-CN" sz="1400" b="1">
                  <a:latin typeface="Times New Roman" pitchFamily="18" charset="0"/>
                </a:rPr>
                <a:t>/2</a:t>
              </a:r>
              <a:r>
                <a:rPr lang="en-US" altLang="zh-CN" sz="1400" b="1" i="1">
                  <a:latin typeface="Times New Roman" pitchFamily="18" charset="0"/>
                </a:rPr>
                <a:t>T</a:t>
              </a:r>
              <a:r>
                <a:rPr lang="en-US" altLang="zh-CN" sz="1400" b="1" i="1" baseline="-25000">
                  <a:latin typeface="Times New Roman" pitchFamily="18" charset="0"/>
                </a:rPr>
                <a:t>s</a:t>
              </a:r>
              <a:r>
                <a:rPr lang="en-US" altLang="zh-CN" sz="1400" b="1">
                  <a:latin typeface="Times New Roman" pitchFamily="18" charset="0"/>
                </a:rPr>
                <a:t>)</a:t>
              </a:r>
              <a:endParaRPr lang="en-US" altLang="zh-CN" sz="2800" b="1"/>
            </a:p>
          </p:txBody>
        </p:sp>
        <p:sp>
          <p:nvSpPr>
            <p:cNvPr id="56373" name="Text Box 53"/>
            <p:cNvSpPr txBox="1">
              <a:spLocks noChangeArrowheads="1"/>
            </p:cNvSpPr>
            <p:nvPr/>
          </p:nvSpPr>
          <p:spPr bwMode="auto">
            <a:xfrm>
              <a:off x="1857" y="3811"/>
              <a:ext cx="319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i="1">
                  <a:latin typeface="Times New Roman" pitchFamily="18" charset="0"/>
                </a:rPr>
                <a:t>q</a:t>
              </a:r>
              <a:r>
                <a:rPr lang="en-US" altLang="zh-CN" sz="1600" b="1" i="1" baseline="-25000">
                  <a:latin typeface="Times New Roman" pitchFamily="18" charset="0"/>
                </a:rPr>
                <a:t>k</a:t>
              </a:r>
              <a:endParaRPr lang="en-US" altLang="zh-CN" sz="2800" b="1"/>
            </a:p>
          </p:txBody>
        </p:sp>
        <p:sp>
          <p:nvSpPr>
            <p:cNvPr id="56374" name="Text Box 54"/>
            <p:cNvSpPr txBox="1">
              <a:spLocks noChangeArrowheads="1"/>
            </p:cNvSpPr>
            <p:nvPr/>
          </p:nvSpPr>
          <p:spPr bwMode="auto">
            <a:xfrm>
              <a:off x="1840" y="2405"/>
              <a:ext cx="269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i="1">
                  <a:latin typeface="Times New Roman" pitchFamily="18" charset="0"/>
                </a:rPr>
                <a:t>p</a:t>
              </a:r>
              <a:r>
                <a:rPr lang="en-US" altLang="zh-CN" sz="1600" b="1" i="1" baseline="-25000">
                  <a:latin typeface="Times New Roman" pitchFamily="18" charset="0"/>
                </a:rPr>
                <a:t>k</a:t>
              </a:r>
              <a:endParaRPr lang="en-US" altLang="zh-CN" sz="2800" b="1"/>
            </a:p>
          </p:txBody>
        </p:sp>
        <p:sp>
          <p:nvSpPr>
            <p:cNvPr id="56376" name="Text Box 56"/>
            <p:cNvSpPr txBox="1">
              <a:spLocks noChangeArrowheads="1"/>
            </p:cNvSpPr>
            <p:nvPr/>
          </p:nvSpPr>
          <p:spPr bwMode="auto">
            <a:xfrm>
              <a:off x="2724" y="3980"/>
              <a:ext cx="698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i="1">
                  <a:latin typeface="Times New Roman" pitchFamily="18" charset="0"/>
                </a:rPr>
                <a:t>q</a:t>
              </a:r>
              <a:r>
                <a:rPr lang="en-US" altLang="zh-CN" sz="1600" b="1" i="1" baseline="-25000">
                  <a:latin typeface="Times New Roman" pitchFamily="18" charset="0"/>
                </a:rPr>
                <a:t>k</a:t>
              </a:r>
              <a:r>
                <a:rPr lang="en-US" altLang="zh-CN" sz="1400" b="1">
                  <a:latin typeface="Times New Roman" pitchFamily="18" charset="0"/>
                </a:rPr>
                <a:t>sin(</a:t>
              </a:r>
              <a:r>
                <a:rPr lang="en-US" altLang="zh-CN" sz="1400" b="1">
                  <a:latin typeface="Times New Roman" pitchFamily="18" charset="0"/>
                  <a:sym typeface="Symbol" pitchFamily="18" charset="2"/>
                </a:rPr>
                <a:t></a:t>
              </a:r>
              <a:r>
                <a:rPr lang="en-US" altLang="zh-CN" sz="1400" b="1" i="1">
                  <a:latin typeface="Times New Roman" pitchFamily="18" charset="0"/>
                </a:rPr>
                <a:t>t</a:t>
              </a:r>
              <a:r>
                <a:rPr lang="en-US" altLang="zh-CN" sz="1400" b="1">
                  <a:latin typeface="Times New Roman" pitchFamily="18" charset="0"/>
                </a:rPr>
                <a:t>/2</a:t>
              </a:r>
              <a:r>
                <a:rPr lang="en-US" altLang="zh-CN" sz="1400" b="1" i="1">
                  <a:latin typeface="Times New Roman" pitchFamily="18" charset="0"/>
                </a:rPr>
                <a:t>T</a:t>
              </a:r>
              <a:r>
                <a:rPr lang="en-US" altLang="zh-CN" sz="1400" b="1" i="1" baseline="-25000">
                  <a:latin typeface="Times New Roman" pitchFamily="18" charset="0"/>
                </a:rPr>
                <a:t>s</a:t>
              </a:r>
              <a:r>
                <a:rPr lang="en-US" altLang="zh-CN" sz="1400" b="1">
                  <a:latin typeface="Times New Roman" pitchFamily="18" charset="0"/>
                </a:rPr>
                <a:t>)</a:t>
              </a:r>
              <a:endParaRPr lang="en-US" altLang="zh-CN" sz="2800" b="1"/>
            </a:p>
          </p:txBody>
        </p:sp>
        <p:sp>
          <p:nvSpPr>
            <p:cNvPr id="56377" name="Text Box 57"/>
            <p:cNvSpPr txBox="1">
              <a:spLocks noChangeArrowheads="1"/>
            </p:cNvSpPr>
            <p:nvPr/>
          </p:nvSpPr>
          <p:spPr bwMode="auto">
            <a:xfrm>
              <a:off x="2184" y="3708"/>
              <a:ext cx="574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>
                  <a:latin typeface="Times New Roman" pitchFamily="18" charset="0"/>
                </a:rPr>
                <a:t>sin(</a:t>
              </a:r>
              <a:r>
                <a:rPr lang="en-US" altLang="zh-CN" sz="1400" b="1">
                  <a:latin typeface="Times New Roman" pitchFamily="18" charset="0"/>
                  <a:sym typeface="Symbol" pitchFamily="18" charset="2"/>
                </a:rPr>
                <a:t></a:t>
              </a:r>
              <a:r>
                <a:rPr lang="en-US" altLang="zh-CN" sz="1400" b="1" i="1">
                  <a:latin typeface="Times New Roman" pitchFamily="18" charset="0"/>
                </a:rPr>
                <a:t>t</a:t>
              </a:r>
              <a:r>
                <a:rPr lang="en-US" altLang="zh-CN" sz="1400" b="1">
                  <a:latin typeface="Times New Roman" pitchFamily="18" charset="0"/>
                </a:rPr>
                <a:t>/2</a:t>
              </a:r>
              <a:r>
                <a:rPr lang="en-US" altLang="zh-CN" sz="1400" b="1" i="1">
                  <a:latin typeface="Times New Roman" pitchFamily="18" charset="0"/>
                </a:rPr>
                <a:t>T</a:t>
              </a:r>
              <a:r>
                <a:rPr lang="en-US" altLang="zh-CN" sz="1400" b="1" i="1" baseline="-25000">
                  <a:latin typeface="Times New Roman" pitchFamily="18" charset="0"/>
                </a:rPr>
                <a:t>s</a:t>
              </a:r>
              <a:r>
                <a:rPr lang="en-US" altLang="zh-CN" sz="1400" b="1">
                  <a:latin typeface="Times New Roman" pitchFamily="18" charset="0"/>
                </a:rPr>
                <a:t>)</a:t>
              </a:r>
              <a:endParaRPr lang="en-US" altLang="zh-CN" sz="2800" b="1"/>
            </a:p>
          </p:txBody>
        </p:sp>
        <p:sp>
          <p:nvSpPr>
            <p:cNvPr id="56378" name="Text Box 58"/>
            <p:cNvSpPr txBox="1">
              <a:spLocks noChangeArrowheads="1"/>
            </p:cNvSpPr>
            <p:nvPr/>
          </p:nvSpPr>
          <p:spPr bwMode="auto">
            <a:xfrm>
              <a:off x="3091" y="2677"/>
              <a:ext cx="57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dirty="0" err="1">
                  <a:latin typeface="Times New Roman" pitchFamily="18" charset="0"/>
                </a:rPr>
                <a:t>cos</a:t>
              </a:r>
              <a:r>
                <a:rPr lang="en-US" altLang="zh-CN" sz="1400" b="1" i="1" dirty="0" err="1" smtClean="0">
                  <a:latin typeface="Times New Roman" pitchFamily="18" charset="0"/>
                  <a:sym typeface="Symbol" pitchFamily="18" charset="2"/>
                </a:rPr>
                <a:t></a:t>
              </a:r>
              <a:r>
                <a:rPr lang="en-US" altLang="zh-CN" sz="1600" b="1" baseline="-25000" dirty="0" err="1" smtClean="0">
                  <a:latin typeface="Times New Roman" pitchFamily="18" charset="0"/>
                </a:rPr>
                <a:t>c</a:t>
              </a:r>
              <a:r>
                <a:rPr lang="en-US" altLang="zh-CN" sz="1400" b="1" i="1" dirty="0" err="1" smtClean="0">
                  <a:latin typeface="Times New Roman" pitchFamily="18" charset="0"/>
                </a:rPr>
                <a:t>t</a:t>
              </a:r>
              <a:endParaRPr lang="en-US" altLang="zh-CN" sz="2800" b="1" dirty="0"/>
            </a:p>
          </p:txBody>
        </p:sp>
        <p:sp>
          <p:nvSpPr>
            <p:cNvPr id="56379" name="Text Box 59"/>
            <p:cNvSpPr txBox="1">
              <a:spLocks noChangeArrowheads="1"/>
            </p:cNvSpPr>
            <p:nvPr/>
          </p:nvSpPr>
          <p:spPr bwMode="auto">
            <a:xfrm>
              <a:off x="3099" y="3689"/>
              <a:ext cx="57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dirty="0" err="1">
                  <a:latin typeface="Times New Roman" pitchFamily="18" charset="0"/>
                </a:rPr>
                <a:t>sin</a:t>
              </a:r>
              <a:r>
                <a:rPr lang="en-US" altLang="zh-CN" sz="1400" b="1" i="1" dirty="0" err="1" smtClean="0">
                  <a:latin typeface="Times New Roman" pitchFamily="18" charset="0"/>
                  <a:sym typeface="Symbol" pitchFamily="18" charset="2"/>
                </a:rPr>
                <a:t></a:t>
              </a:r>
              <a:r>
                <a:rPr lang="en-US" altLang="zh-CN" sz="1600" b="1" baseline="-25000" dirty="0" err="1" smtClean="0">
                  <a:latin typeface="Times New Roman" pitchFamily="18" charset="0"/>
                </a:rPr>
                <a:t>c</a:t>
              </a:r>
              <a:r>
                <a:rPr lang="en-US" altLang="zh-CN" sz="1400" b="1" i="1" dirty="0" err="1" smtClean="0">
                  <a:latin typeface="Times New Roman" pitchFamily="18" charset="0"/>
                </a:rPr>
                <a:t>t</a:t>
              </a:r>
              <a:endParaRPr lang="en-US" altLang="zh-CN" sz="2800" b="1" dirty="0"/>
            </a:p>
          </p:txBody>
        </p:sp>
        <p:sp>
          <p:nvSpPr>
            <p:cNvPr id="56382" name="Line 62"/>
            <p:cNvSpPr>
              <a:spLocks noChangeShapeType="1"/>
            </p:cNvSpPr>
            <p:nvPr/>
          </p:nvSpPr>
          <p:spPr bwMode="auto">
            <a:xfrm>
              <a:off x="4661" y="3086"/>
              <a:ext cx="1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6383" name="Text Box 63"/>
            <p:cNvSpPr txBox="1">
              <a:spLocks noChangeArrowheads="1"/>
            </p:cNvSpPr>
            <p:nvPr/>
          </p:nvSpPr>
          <p:spPr bwMode="auto">
            <a:xfrm>
              <a:off x="278" y="2874"/>
              <a:ext cx="27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i="1">
                  <a:latin typeface="Times New Roman" pitchFamily="18" charset="0"/>
                </a:rPr>
                <a:t>a</a:t>
              </a:r>
              <a:r>
                <a:rPr lang="en-US" altLang="zh-CN" sz="1600" b="1" i="1" baseline="-25000">
                  <a:latin typeface="Times New Roman" pitchFamily="18" charset="0"/>
                </a:rPr>
                <a:t>k</a:t>
              </a:r>
              <a:endParaRPr lang="en-US" altLang="zh-CN" sz="2800" b="1"/>
            </a:p>
          </p:txBody>
        </p:sp>
        <p:sp>
          <p:nvSpPr>
            <p:cNvPr id="56384" name="Text Box 64"/>
            <p:cNvSpPr txBox="1">
              <a:spLocks noChangeArrowheads="1"/>
            </p:cNvSpPr>
            <p:nvPr/>
          </p:nvSpPr>
          <p:spPr bwMode="auto">
            <a:xfrm>
              <a:off x="1063" y="2883"/>
              <a:ext cx="27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i="1">
                  <a:latin typeface="Times New Roman" pitchFamily="18" charset="0"/>
                </a:rPr>
                <a:t>b</a:t>
              </a:r>
              <a:r>
                <a:rPr lang="en-US" altLang="zh-CN" sz="1600" b="1" i="1" baseline="-25000">
                  <a:latin typeface="Times New Roman" pitchFamily="18" charset="0"/>
                </a:rPr>
                <a:t>k</a:t>
              </a:r>
              <a:endParaRPr lang="en-US" altLang="zh-CN" sz="2800" b="1"/>
            </a:p>
          </p:txBody>
        </p:sp>
        <p:grpSp>
          <p:nvGrpSpPr>
            <p:cNvPr id="10" name="Group 65"/>
            <p:cNvGrpSpPr>
              <a:grpSpLocks/>
            </p:cNvGrpSpPr>
            <p:nvPr/>
          </p:nvGrpSpPr>
          <p:grpSpPr bwMode="auto">
            <a:xfrm>
              <a:off x="3927" y="2673"/>
              <a:ext cx="1107" cy="794"/>
              <a:chOff x="8661" y="3939"/>
              <a:chExt cx="1760" cy="1102"/>
            </a:xfrm>
          </p:grpSpPr>
          <p:grpSp>
            <p:nvGrpSpPr>
              <p:cNvPr id="11" name="Group 66"/>
              <p:cNvGrpSpPr>
                <a:grpSpLocks/>
              </p:cNvGrpSpPr>
              <p:nvPr/>
            </p:nvGrpSpPr>
            <p:grpSpPr bwMode="auto">
              <a:xfrm>
                <a:off x="9100" y="3939"/>
                <a:ext cx="1321" cy="806"/>
                <a:chOff x="9100" y="3939"/>
                <a:chExt cx="1321" cy="806"/>
              </a:xfrm>
            </p:grpSpPr>
            <p:sp>
              <p:nvSpPr>
                <p:cNvPr id="5638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9100" y="4274"/>
                  <a:ext cx="716" cy="47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zh-CN" altLang="en-US" sz="1400" b="1">
                      <a:latin typeface="Times New Roman" pitchFamily="18" charset="0"/>
                    </a:rPr>
                    <a:t>带通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zh-CN" altLang="en-US" sz="1400" b="1">
                      <a:latin typeface="Times New Roman" pitchFamily="18" charset="0"/>
                    </a:rPr>
                    <a:t>滤波</a:t>
                  </a:r>
                  <a:endParaRPr lang="zh-CN" altLang="en-US" sz="2800" b="1"/>
                </a:p>
              </p:txBody>
            </p:sp>
            <p:sp>
              <p:nvSpPr>
                <p:cNvPr id="5638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9311" y="3939"/>
                  <a:ext cx="1110" cy="2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400" b="1">
                      <a:latin typeface="Times New Roman" pitchFamily="18" charset="0"/>
                    </a:rPr>
                    <a:t>MSK</a:t>
                  </a:r>
                  <a:r>
                    <a:rPr lang="zh-CN" altLang="en-US" sz="1400" b="1">
                      <a:latin typeface="Times New Roman" pitchFamily="18" charset="0"/>
                    </a:rPr>
                    <a:t>信号</a:t>
                  </a:r>
                  <a:endParaRPr lang="zh-CN" altLang="en-US" sz="2800" b="1"/>
                </a:p>
              </p:txBody>
            </p:sp>
          </p:grpSp>
          <p:sp>
            <p:nvSpPr>
              <p:cNvPr id="56389" name="Text Box 69"/>
              <p:cNvSpPr txBox="1">
                <a:spLocks noChangeArrowheads="1"/>
              </p:cNvSpPr>
              <p:nvPr/>
            </p:nvSpPr>
            <p:spPr bwMode="auto">
              <a:xfrm>
                <a:off x="8661" y="4678"/>
                <a:ext cx="390" cy="3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lang="zh-CN" altLang="en-US" sz="1600" b="1">
                    <a:latin typeface="Times New Roman" pitchFamily="18" charset="0"/>
                  </a:rPr>
                  <a:t>－</a:t>
                </a:r>
                <a:endParaRPr lang="zh-CN" altLang="en-US" sz="2800" b="1"/>
              </a:p>
            </p:txBody>
          </p:sp>
        </p:grpSp>
        <p:sp>
          <p:nvSpPr>
            <p:cNvPr id="56380" name="Text Box 60"/>
            <p:cNvSpPr txBox="1">
              <a:spLocks noChangeArrowheads="1"/>
            </p:cNvSpPr>
            <p:nvPr/>
          </p:nvSpPr>
          <p:spPr bwMode="auto">
            <a:xfrm>
              <a:off x="3655" y="2376"/>
              <a:ext cx="1153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i="1" dirty="0" err="1">
                  <a:latin typeface="Times New Roman" pitchFamily="18" charset="0"/>
                </a:rPr>
                <a:t>p</a:t>
              </a:r>
              <a:r>
                <a:rPr lang="en-US" altLang="zh-CN" sz="1600" b="1" i="1" baseline="-25000" dirty="0" err="1">
                  <a:latin typeface="Times New Roman" pitchFamily="18" charset="0"/>
                </a:rPr>
                <a:t>k</a:t>
              </a:r>
              <a:r>
                <a:rPr lang="en-US" altLang="zh-CN" sz="1400" b="1" dirty="0" err="1">
                  <a:latin typeface="Times New Roman" pitchFamily="18" charset="0"/>
                </a:rPr>
                <a:t>cos</a:t>
              </a:r>
              <a:r>
                <a:rPr lang="en-US" altLang="zh-CN" sz="1400" b="1" dirty="0">
                  <a:latin typeface="Times New Roman" pitchFamily="18" charset="0"/>
                </a:rPr>
                <a:t>(</a:t>
              </a:r>
              <a:r>
                <a:rPr lang="en-US" altLang="zh-CN" sz="1400" b="1" dirty="0">
                  <a:latin typeface="Times New Roman" pitchFamily="18" charset="0"/>
                  <a:sym typeface="Symbol" pitchFamily="18" charset="2"/>
                </a:rPr>
                <a:t></a:t>
              </a:r>
              <a:r>
                <a:rPr lang="en-US" altLang="zh-CN" sz="1400" b="1" i="1" dirty="0">
                  <a:latin typeface="Times New Roman" pitchFamily="18" charset="0"/>
                </a:rPr>
                <a:t>t</a:t>
              </a:r>
              <a:r>
                <a:rPr lang="en-US" altLang="zh-CN" sz="1400" b="1" dirty="0">
                  <a:latin typeface="Times New Roman" pitchFamily="18" charset="0"/>
                </a:rPr>
                <a:t>/2</a:t>
              </a:r>
              <a:r>
                <a:rPr lang="en-US" altLang="zh-CN" sz="1400" b="1" i="1" dirty="0">
                  <a:latin typeface="Times New Roman" pitchFamily="18" charset="0"/>
                </a:rPr>
                <a:t>T</a:t>
              </a:r>
              <a:r>
                <a:rPr lang="en-US" altLang="zh-CN" sz="1400" b="1" i="1" baseline="-25000" dirty="0">
                  <a:latin typeface="Times New Roman" pitchFamily="18" charset="0"/>
                </a:rPr>
                <a:t>s</a:t>
              </a:r>
              <a:r>
                <a:rPr lang="en-US" altLang="zh-CN" sz="1400" b="1" dirty="0">
                  <a:latin typeface="Times New Roman" pitchFamily="18" charset="0"/>
                </a:rPr>
                <a:t>)</a:t>
              </a:r>
              <a:r>
                <a:rPr lang="en-US" altLang="zh-CN" sz="1400" b="1" dirty="0" err="1">
                  <a:latin typeface="Times New Roman" pitchFamily="18" charset="0"/>
                </a:rPr>
                <a:t>cos</a:t>
              </a:r>
              <a:r>
                <a:rPr lang="en-US" altLang="zh-CN" sz="1400" b="1" i="1" dirty="0" err="1" smtClean="0">
                  <a:latin typeface="Times New Roman" pitchFamily="18" charset="0"/>
                  <a:sym typeface="Symbol" pitchFamily="18" charset="2"/>
                </a:rPr>
                <a:t></a:t>
              </a:r>
              <a:r>
                <a:rPr lang="en-US" altLang="zh-CN" sz="1600" b="1" baseline="-25000" dirty="0" err="1" smtClean="0">
                  <a:latin typeface="Times New Roman" pitchFamily="18" charset="0"/>
                </a:rPr>
                <a:t>c</a:t>
              </a:r>
              <a:r>
                <a:rPr lang="en-US" altLang="zh-CN" sz="1400" b="1" i="1" dirty="0" err="1" smtClean="0">
                  <a:latin typeface="Times New Roman" pitchFamily="18" charset="0"/>
                </a:rPr>
                <a:t>t</a:t>
              </a:r>
              <a:endParaRPr lang="en-US" altLang="zh-CN" sz="2800" b="1" dirty="0"/>
            </a:p>
          </p:txBody>
        </p:sp>
        <p:sp>
          <p:nvSpPr>
            <p:cNvPr id="56381" name="Text Box 61"/>
            <p:cNvSpPr txBox="1">
              <a:spLocks noChangeArrowheads="1"/>
            </p:cNvSpPr>
            <p:nvPr/>
          </p:nvSpPr>
          <p:spPr bwMode="auto">
            <a:xfrm>
              <a:off x="3697" y="3980"/>
              <a:ext cx="10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i="1" dirty="0" err="1">
                  <a:latin typeface="Times New Roman" pitchFamily="18" charset="0"/>
                </a:rPr>
                <a:t>q</a:t>
              </a:r>
              <a:r>
                <a:rPr lang="en-US" altLang="zh-CN" sz="1600" b="1" i="1" baseline="-25000" dirty="0" err="1">
                  <a:latin typeface="Times New Roman" pitchFamily="18" charset="0"/>
                </a:rPr>
                <a:t>k</a:t>
              </a:r>
              <a:r>
                <a:rPr lang="en-US" altLang="zh-CN" sz="1400" b="1" dirty="0" err="1">
                  <a:latin typeface="Times New Roman" pitchFamily="18" charset="0"/>
                </a:rPr>
                <a:t>sin</a:t>
              </a:r>
              <a:r>
                <a:rPr lang="en-US" altLang="zh-CN" sz="1400" b="1" dirty="0">
                  <a:latin typeface="Times New Roman" pitchFamily="18" charset="0"/>
                </a:rPr>
                <a:t>(</a:t>
              </a:r>
              <a:r>
                <a:rPr lang="en-US" altLang="zh-CN" sz="1400" b="1" dirty="0">
                  <a:latin typeface="Times New Roman" pitchFamily="18" charset="0"/>
                  <a:sym typeface="Symbol" pitchFamily="18" charset="2"/>
                </a:rPr>
                <a:t></a:t>
              </a:r>
              <a:r>
                <a:rPr lang="en-US" altLang="zh-CN" sz="1400" b="1" i="1" dirty="0">
                  <a:latin typeface="Times New Roman" pitchFamily="18" charset="0"/>
                </a:rPr>
                <a:t>t</a:t>
              </a:r>
              <a:r>
                <a:rPr lang="en-US" altLang="zh-CN" sz="1400" b="1" dirty="0">
                  <a:latin typeface="Times New Roman" pitchFamily="18" charset="0"/>
                </a:rPr>
                <a:t>/2</a:t>
              </a:r>
              <a:r>
                <a:rPr lang="en-US" altLang="zh-CN" sz="1400" b="1" i="1" dirty="0">
                  <a:latin typeface="Times New Roman" pitchFamily="18" charset="0"/>
                </a:rPr>
                <a:t>T</a:t>
              </a:r>
              <a:r>
                <a:rPr lang="en-US" altLang="zh-CN" sz="1400" b="1" i="1" baseline="-25000" dirty="0">
                  <a:latin typeface="Times New Roman" pitchFamily="18" charset="0"/>
                </a:rPr>
                <a:t>s</a:t>
              </a:r>
              <a:r>
                <a:rPr lang="en-US" altLang="zh-CN" sz="1400" b="1" dirty="0">
                  <a:latin typeface="Times New Roman" pitchFamily="18" charset="0"/>
                </a:rPr>
                <a:t>)</a:t>
              </a:r>
              <a:r>
                <a:rPr lang="en-US" altLang="zh-CN" sz="1400" b="1" dirty="0" err="1">
                  <a:latin typeface="Times New Roman" pitchFamily="18" charset="0"/>
                </a:rPr>
                <a:t>sin</a:t>
              </a:r>
              <a:r>
                <a:rPr lang="en-US" altLang="zh-CN" sz="1400" b="1" i="1" dirty="0" err="1" smtClean="0">
                  <a:latin typeface="Times New Roman" pitchFamily="18" charset="0"/>
                  <a:sym typeface="Symbol" pitchFamily="18" charset="2"/>
                </a:rPr>
                <a:t></a:t>
              </a:r>
              <a:r>
                <a:rPr lang="en-US" altLang="zh-CN" sz="1600" b="1" baseline="-25000" dirty="0" err="1" smtClean="0">
                  <a:latin typeface="Times New Roman" pitchFamily="18" charset="0"/>
                </a:rPr>
                <a:t>c</a:t>
              </a:r>
              <a:r>
                <a:rPr lang="en-US" altLang="zh-CN" sz="1400" b="1" i="1" dirty="0" err="1" smtClean="0">
                  <a:latin typeface="Times New Roman" pitchFamily="18" charset="0"/>
                </a:rPr>
                <a:t>t</a:t>
              </a:r>
              <a:endParaRPr lang="en-US" altLang="zh-CN" sz="2800" b="1" dirty="0"/>
            </a:p>
          </p:txBody>
        </p:sp>
        <p:sp>
          <p:nvSpPr>
            <p:cNvPr id="56375" name="Text Box 55"/>
            <p:cNvSpPr txBox="1">
              <a:spLocks noChangeArrowheads="1"/>
            </p:cNvSpPr>
            <p:nvPr/>
          </p:nvSpPr>
          <p:spPr bwMode="auto">
            <a:xfrm>
              <a:off x="2781" y="2364"/>
              <a:ext cx="73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i="1" dirty="0" err="1">
                  <a:latin typeface="Times New Roman" pitchFamily="18" charset="0"/>
                </a:rPr>
                <a:t>p</a:t>
              </a:r>
              <a:r>
                <a:rPr lang="en-US" altLang="zh-CN" sz="1600" b="1" i="1" baseline="-25000" dirty="0" err="1">
                  <a:latin typeface="Times New Roman" pitchFamily="18" charset="0"/>
                </a:rPr>
                <a:t>k</a:t>
              </a:r>
              <a:r>
                <a:rPr lang="en-US" altLang="zh-CN" sz="1400" b="1" dirty="0" err="1">
                  <a:latin typeface="Times New Roman" pitchFamily="18" charset="0"/>
                </a:rPr>
                <a:t>cos</a:t>
              </a:r>
              <a:r>
                <a:rPr lang="en-US" altLang="zh-CN" sz="1400" b="1" dirty="0">
                  <a:latin typeface="Times New Roman" pitchFamily="18" charset="0"/>
                </a:rPr>
                <a:t>(</a:t>
              </a:r>
              <a:r>
                <a:rPr lang="en-US" altLang="zh-CN" sz="1400" b="1" dirty="0">
                  <a:latin typeface="Times New Roman" pitchFamily="18" charset="0"/>
                  <a:sym typeface="Symbol" pitchFamily="18" charset="2"/>
                </a:rPr>
                <a:t></a:t>
              </a:r>
              <a:r>
                <a:rPr lang="en-US" altLang="zh-CN" sz="1400" b="1" i="1" dirty="0">
                  <a:latin typeface="Times New Roman" pitchFamily="18" charset="0"/>
                </a:rPr>
                <a:t>t</a:t>
              </a:r>
              <a:r>
                <a:rPr lang="en-US" altLang="zh-CN" sz="1400" b="1" dirty="0">
                  <a:latin typeface="Times New Roman" pitchFamily="18" charset="0"/>
                </a:rPr>
                <a:t>/2</a:t>
              </a:r>
              <a:r>
                <a:rPr lang="en-US" altLang="zh-CN" sz="1400" b="1" i="1" dirty="0">
                  <a:latin typeface="Times New Roman" pitchFamily="18" charset="0"/>
                </a:rPr>
                <a:t>T</a:t>
              </a:r>
              <a:r>
                <a:rPr lang="en-US" altLang="zh-CN" sz="1400" b="1" i="1" baseline="-25000" dirty="0">
                  <a:latin typeface="Times New Roman" pitchFamily="18" charset="0"/>
                </a:rPr>
                <a:t>s</a:t>
              </a:r>
              <a:r>
                <a:rPr lang="en-US" altLang="zh-CN" sz="1400" b="1" dirty="0">
                  <a:latin typeface="Times New Roman" pitchFamily="18" charset="0"/>
                </a:rPr>
                <a:t>)</a:t>
              </a:r>
              <a:endParaRPr lang="en-US" altLang="zh-CN" sz="2800" b="1" dirty="0"/>
            </a:p>
          </p:txBody>
        </p:sp>
      </p:grpSp>
      <p:sp>
        <p:nvSpPr>
          <p:cNvPr id="73" name="矩形 72"/>
          <p:cNvSpPr/>
          <p:nvPr/>
        </p:nvSpPr>
        <p:spPr>
          <a:xfrm>
            <a:off x="6243151" y="3027596"/>
            <a:ext cx="1294013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j-ea"/>
                <a:ea typeface="+mj-ea"/>
              </a:rPr>
              <a:t>同相分量</a:t>
            </a:r>
            <a:endParaRPr lang="en-US" altLang="zh-CN" sz="20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812288" y="5829474"/>
            <a:ext cx="1294013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正交</a:t>
            </a:r>
            <a:r>
              <a:rPr lang="zh-CN" altLang="en-US" sz="2000" b="1" dirty="0" smtClean="0">
                <a:solidFill>
                  <a:srgbClr val="0000FF"/>
                </a:solidFill>
                <a:latin typeface="+mj-ea"/>
                <a:ea typeface="+mj-ea"/>
              </a:rPr>
              <a:t>分量</a:t>
            </a:r>
            <a:endParaRPr lang="en-US" altLang="zh-CN" sz="20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方框图原理举例说明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7" name="矩形 66"/>
          <p:cNvSpPr/>
          <p:nvPr/>
        </p:nvSpPr>
        <p:spPr>
          <a:xfrm>
            <a:off x="171302" y="1136938"/>
            <a:ext cx="4629437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latin typeface="+mj-ea"/>
                <a:ea typeface="+mj-ea"/>
              </a:rPr>
              <a:t>输入序列</a:t>
            </a:r>
            <a:r>
              <a:rPr lang="zh-CN" altLang="en-US" sz="2000" b="1" dirty="0" smtClean="0">
                <a:latin typeface="+mj-ea"/>
                <a:ea typeface="+mj-ea"/>
              </a:rPr>
              <a:t>：</a:t>
            </a:r>
            <a:r>
              <a:rPr lang="en-US" altLang="zh-CN" sz="2000" b="1" i="1" dirty="0" err="1" smtClean="0">
                <a:latin typeface="+mj-ea"/>
                <a:ea typeface="+mj-ea"/>
              </a:rPr>
              <a:t>a</a:t>
            </a:r>
            <a:r>
              <a:rPr lang="en-US" altLang="zh-CN" sz="2000" b="1" i="1" baseline="-25000" dirty="0" err="1" smtClean="0">
                <a:latin typeface="+mj-ea"/>
                <a:ea typeface="+mj-ea"/>
              </a:rPr>
              <a:t>k</a:t>
            </a:r>
            <a:r>
              <a:rPr lang="en-US" altLang="zh-CN" sz="2000" b="1" dirty="0" smtClean="0">
                <a:latin typeface="+mj-ea"/>
                <a:ea typeface="+mj-ea"/>
              </a:rPr>
              <a:t> </a:t>
            </a:r>
            <a:r>
              <a:rPr lang="en-US" altLang="zh-CN" sz="2000" b="1" dirty="0">
                <a:latin typeface="+mj-ea"/>
                <a:ea typeface="+mj-ea"/>
              </a:rPr>
              <a:t>= </a:t>
            </a:r>
            <a:r>
              <a:rPr lang="en-US" altLang="zh-CN" sz="2000" b="1" i="1" dirty="0">
                <a:latin typeface="+mj-ea"/>
                <a:ea typeface="+mj-ea"/>
              </a:rPr>
              <a:t>a</a:t>
            </a:r>
            <a:r>
              <a:rPr lang="en-US" altLang="zh-CN" sz="2000" b="1" baseline="-25000" dirty="0">
                <a:latin typeface="+mj-ea"/>
                <a:ea typeface="+mj-ea"/>
              </a:rPr>
              <a:t>1</a:t>
            </a:r>
            <a:r>
              <a:rPr lang="en-US" altLang="zh-CN" sz="2000" b="1" dirty="0">
                <a:latin typeface="+mj-ea"/>
                <a:ea typeface="+mj-ea"/>
              </a:rPr>
              <a:t>, </a:t>
            </a:r>
            <a:r>
              <a:rPr lang="en-US" altLang="zh-CN" sz="2000" b="1" i="1" dirty="0">
                <a:latin typeface="+mj-ea"/>
                <a:ea typeface="+mj-ea"/>
              </a:rPr>
              <a:t>a</a:t>
            </a:r>
            <a:r>
              <a:rPr lang="en-US" altLang="zh-CN" sz="2000" b="1" baseline="-25000" dirty="0">
                <a:latin typeface="+mj-ea"/>
                <a:ea typeface="+mj-ea"/>
              </a:rPr>
              <a:t>2</a:t>
            </a:r>
            <a:r>
              <a:rPr lang="en-US" altLang="zh-CN" sz="2000" b="1" dirty="0">
                <a:latin typeface="+mj-ea"/>
                <a:ea typeface="+mj-ea"/>
              </a:rPr>
              <a:t>, </a:t>
            </a:r>
            <a:r>
              <a:rPr lang="en-US" altLang="zh-CN" sz="2000" b="1" i="1" dirty="0">
                <a:latin typeface="+mj-ea"/>
                <a:ea typeface="+mj-ea"/>
              </a:rPr>
              <a:t>a</a:t>
            </a:r>
            <a:r>
              <a:rPr lang="en-US" altLang="zh-CN" sz="2000" b="1" baseline="-25000" dirty="0">
                <a:latin typeface="+mj-ea"/>
                <a:ea typeface="+mj-ea"/>
              </a:rPr>
              <a:t>3</a:t>
            </a:r>
            <a:r>
              <a:rPr lang="en-US" altLang="zh-CN" sz="2000" b="1" dirty="0">
                <a:latin typeface="+mj-ea"/>
                <a:ea typeface="+mj-ea"/>
              </a:rPr>
              <a:t>,</a:t>
            </a:r>
            <a:r>
              <a:rPr lang="en-US" altLang="zh-CN" sz="2000" b="1" i="1" dirty="0">
                <a:latin typeface="+mj-ea"/>
                <a:ea typeface="+mj-ea"/>
              </a:rPr>
              <a:t> a</a:t>
            </a:r>
            <a:r>
              <a:rPr lang="en-US" altLang="zh-CN" sz="2000" b="1" baseline="-25000" dirty="0">
                <a:latin typeface="+mj-ea"/>
                <a:ea typeface="+mj-ea"/>
              </a:rPr>
              <a:t>4</a:t>
            </a:r>
            <a:r>
              <a:rPr lang="en-US" altLang="zh-CN" sz="2000" b="1" dirty="0">
                <a:latin typeface="+mj-ea"/>
                <a:ea typeface="+mj-ea"/>
              </a:rPr>
              <a:t>,  …  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r>
              <a:rPr lang="en-US" altLang="zh-CN" sz="2000" b="1" dirty="0" smtClean="0">
                <a:latin typeface="+mj-ea"/>
                <a:ea typeface="+mj-ea"/>
              </a:rPr>
              <a:t>= </a:t>
            </a:r>
            <a:r>
              <a:rPr lang="en-US" altLang="zh-CN" sz="2000" b="1" dirty="0">
                <a:latin typeface="+mj-ea"/>
                <a:ea typeface="+mj-ea"/>
              </a:rPr>
              <a:t>+1, -1, +1, -1, -1, +1, +1, -1, +1</a:t>
            </a:r>
          </a:p>
        </p:txBody>
      </p:sp>
      <p:sp>
        <p:nvSpPr>
          <p:cNvPr id="68" name="矩形 67"/>
          <p:cNvSpPr/>
          <p:nvPr/>
        </p:nvSpPr>
        <p:spPr>
          <a:xfrm>
            <a:off x="195185" y="5072761"/>
            <a:ext cx="8794349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+mj-ea"/>
                <a:ea typeface="+mj-ea"/>
              </a:rPr>
              <a:t>差分编码后：</a:t>
            </a:r>
            <a:r>
              <a:rPr lang="zh-CN" altLang="en-US" sz="2000" b="1" i="1" dirty="0" smtClean="0">
                <a:latin typeface="+mj-ea"/>
                <a:ea typeface="+mj-ea"/>
              </a:rPr>
              <a:t> </a:t>
            </a:r>
            <a:r>
              <a:rPr lang="en-US" altLang="zh-CN" sz="2000" b="1" i="1" dirty="0" err="1">
                <a:latin typeface="+mj-ea"/>
                <a:ea typeface="+mj-ea"/>
              </a:rPr>
              <a:t>b</a:t>
            </a:r>
            <a:r>
              <a:rPr lang="en-US" altLang="zh-CN" sz="2000" b="1" i="1" baseline="-25000" dirty="0" err="1">
                <a:latin typeface="+mj-ea"/>
                <a:ea typeface="+mj-ea"/>
              </a:rPr>
              <a:t>k</a:t>
            </a:r>
            <a:r>
              <a:rPr lang="en-US" altLang="zh-CN" sz="2000" b="1" dirty="0">
                <a:latin typeface="+mj-ea"/>
                <a:ea typeface="+mj-ea"/>
              </a:rPr>
              <a:t> = </a:t>
            </a:r>
            <a:r>
              <a:rPr lang="en-US" altLang="zh-CN" sz="2000" b="1" i="1" dirty="0">
                <a:latin typeface="+mj-ea"/>
                <a:ea typeface="+mj-ea"/>
              </a:rPr>
              <a:t>b</a:t>
            </a:r>
            <a:r>
              <a:rPr lang="en-US" altLang="zh-CN" sz="2000" b="1" baseline="-25000" dirty="0">
                <a:latin typeface="+mj-ea"/>
                <a:ea typeface="+mj-ea"/>
              </a:rPr>
              <a:t>1</a:t>
            </a:r>
            <a:r>
              <a:rPr lang="en-US" altLang="zh-CN" sz="2000" b="1" dirty="0">
                <a:latin typeface="+mj-ea"/>
                <a:ea typeface="+mj-ea"/>
              </a:rPr>
              <a:t>, </a:t>
            </a:r>
            <a:r>
              <a:rPr lang="en-US" altLang="zh-CN" sz="2000" b="1" i="1" dirty="0">
                <a:latin typeface="+mj-ea"/>
                <a:ea typeface="+mj-ea"/>
              </a:rPr>
              <a:t>b</a:t>
            </a:r>
            <a:r>
              <a:rPr lang="en-US" altLang="zh-CN" sz="2000" b="1" baseline="-25000" dirty="0">
                <a:latin typeface="+mj-ea"/>
                <a:ea typeface="+mj-ea"/>
              </a:rPr>
              <a:t>2</a:t>
            </a:r>
            <a:r>
              <a:rPr lang="en-US" altLang="zh-CN" sz="2000" b="1" dirty="0">
                <a:latin typeface="+mj-ea"/>
                <a:ea typeface="+mj-ea"/>
              </a:rPr>
              <a:t>, </a:t>
            </a:r>
            <a:r>
              <a:rPr lang="en-US" altLang="zh-CN" sz="2000" b="1" i="1" dirty="0">
                <a:latin typeface="+mj-ea"/>
                <a:ea typeface="+mj-ea"/>
              </a:rPr>
              <a:t>b</a:t>
            </a:r>
            <a:r>
              <a:rPr lang="en-US" altLang="zh-CN" sz="2000" b="1" baseline="-25000" dirty="0">
                <a:latin typeface="+mj-ea"/>
                <a:ea typeface="+mj-ea"/>
              </a:rPr>
              <a:t>3</a:t>
            </a:r>
            <a:r>
              <a:rPr lang="en-US" altLang="zh-CN" sz="2000" b="1" dirty="0">
                <a:latin typeface="+mj-ea"/>
                <a:ea typeface="+mj-ea"/>
              </a:rPr>
              <a:t>, </a:t>
            </a:r>
            <a:r>
              <a:rPr lang="en-US" altLang="zh-CN" sz="2000" b="1" i="1" dirty="0">
                <a:latin typeface="+mj-ea"/>
                <a:ea typeface="+mj-ea"/>
              </a:rPr>
              <a:t>b</a:t>
            </a:r>
            <a:r>
              <a:rPr lang="en-US" altLang="zh-CN" sz="2000" b="1" baseline="-25000" dirty="0">
                <a:latin typeface="+mj-ea"/>
                <a:ea typeface="+mj-ea"/>
              </a:rPr>
              <a:t>4</a:t>
            </a:r>
            <a:r>
              <a:rPr lang="en-US" altLang="zh-CN" sz="2000" b="1" dirty="0">
                <a:latin typeface="+mj-ea"/>
                <a:ea typeface="+mj-ea"/>
              </a:rPr>
              <a:t>, … </a:t>
            </a:r>
            <a:r>
              <a:rPr lang="en-US" altLang="zh-CN" sz="2000" b="1" dirty="0" smtClean="0">
                <a:latin typeface="+mj-ea"/>
                <a:ea typeface="+mj-ea"/>
              </a:rPr>
              <a:t>= </a:t>
            </a:r>
            <a:r>
              <a:rPr lang="en-US" altLang="zh-CN" sz="2000" b="1" dirty="0">
                <a:latin typeface="+mj-ea"/>
                <a:ea typeface="+mj-ea"/>
              </a:rPr>
              <a:t>+1, -1, -1, +1, -1, -1, -1, +1, +1</a:t>
            </a:r>
          </a:p>
        </p:txBody>
      </p:sp>
      <p:sp>
        <p:nvSpPr>
          <p:cNvPr id="70" name="矩形 69"/>
          <p:cNvSpPr/>
          <p:nvPr/>
        </p:nvSpPr>
        <p:spPr>
          <a:xfrm>
            <a:off x="303603" y="5805264"/>
            <a:ext cx="639827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+mj-ea"/>
                <a:ea typeface="+mj-ea"/>
              </a:rPr>
              <a:t>串</a:t>
            </a:r>
            <a:r>
              <a:rPr lang="en-US" altLang="zh-CN" sz="2000" b="1" dirty="0">
                <a:latin typeface="+mj-ea"/>
                <a:ea typeface="+mj-ea"/>
              </a:rPr>
              <a:t>/</a:t>
            </a:r>
            <a:r>
              <a:rPr lang="zh-CN" altLang="en-US" sz="2000" b="1" dirty="0">
                <a:latin typeface="+mj-ea"/>
                <a:ea typeface="+mj-ea"/>
              </a:rPr>
              <a:t>并变换，分成</a:t>
            </a:r>
            <a:r>
              <a:rPr lang="en-US" altLang="zh-CN" sz="2000" b="1" i="1" dirty="0" err="1">
                <a:latin typeface="+mj-ea"/>
                <a:ea typeface="+mj-ea"/>
              </a:rPr>
              <a:t>p</a:t>
            </a:r>
            <a:r>
              <a:rPr lang="en-US" altLang="zh-CN" sz="2000" b="1" i="1" baseline="-25000" dirty="0" err="1">
                <a:latin typeface="+mj-ea"/>
                <a:ea typeface="+mj-ea"/>
              </a:rPr>
              <a:t>k</a:t>
            </a:r>
            <a:r>
              <a:rPr lang="zh-CN" altLang="en-US" sz="2000" b="1" dirty="0">
                <a:latin typeface="+mj-ea"/>
                <a:ea typeface="+mj-ea"/>
              </a:rPr>
              <a:t>支路和</a:t>
            </a:r>
            <a:r>
              <a:rPr lang="en-US" altLang="zh-CN" sz="2000" b="1" i="1" dirty="0" err="1">
                <a:latin typeface="+mj-ea"/>
                <a:ea typeface="+mj-ea"/>
              </a:rPr>
              <a:t>q</a:t>
            </a:r>
            <a:r>
              <a:rPr lang="en-US" altLang="zh-CN" sz="2000" b="1" i="1" baseline="-25000" dirty="0" err="1">
                <a:latin typeface="+mj-ea"/>
                <a:ea typeface="+mj-ea"/>
              </a:rPr>
              <a:t>k</a:t>
            </a:r>
            <a:r>
              <a:rPr lang="zh-CN" altLang="en-US" sz="2000" b="1" dirty="0">
                <a:latin typeface="+mj-ea"/>
                <a:ea typeface="+mj-ea"/>
              </a:rPr>
              <a:t>支路： 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r>
              <a:rPr lang="en-US" altLang="zh-CN" sz="2000" b="1" i="1" dirty="0" smtClean="0">
                <a:latin typeface="+mj-ea"/>
                <a:ea typeface="+mj-ea"/>
              </a:rPr>
              <a:t>b</a:t>
            </a:r>
            <a:r>
              <a:rPr lang="en-US" altLang="zh-CN" sz="2000" b="1" baseline="-25000" dirty="0" smtClean="0">
                <a:latin typeface="+mj-ea"/>
                <a:ea typeface="+mj-ea"/>
              </a:rPr>
              <a:t>1</a:t>
            </a:r>
            <a:r>
              <a:rPr lang="en-US" altLang="zh-CN" sz="2000" b="1" dirty="0">
                <a:latin typeface="+mj-ea"/>
                <a:ea typeface="+mj-ea"/>
              </a:rPr>
              <a:t>, </a:t>
            </a:r>
            <a:r>
              <a:rPr lang="en-US" altLang="zh-CN" sz="2000" b="1" i="1" dirty="0">
                <a:latin typeface="+mj-ea"/>
                <a:ea typeface="+mj-ea"/>
              </a:rPr>
              <a:t>b</a:t>
            </a:r>
            <a:r>
              <a:rPr lang="en-US" altLang="zh-CN" sz="2000" b="1" baseline="-25000" dirty="0">
                <a:latin typeface="+mj-ea"/>
                <a:ea typeface="+mj-ea"/>
              </a:rPr>
              <a:t>2</a:t>
            </a:r>
            <a:r>
              <a:rPr lang="en-US" altLang="zh-CN" sz="2000" b="1" dirty="0">
                <a:latin typeface="+mj-ea"/>
                <a:ea typeface="+mj-ea"/>
              </a:rPr>
              <a:t>, </a:t>
            </a:r>
            <a:r>
              <a:rPr lang="en-US" altLang="zh-CN" sz="2000" b="1" i="1" dirty="0">
                <a:latin typeface="+mj-ea"/>
                <a:ea typeface="+mj-ea"/>
              </a:rPr>
              <a:t>b</a:t>
            </a:r>
            <a:r>
              <a:rPr lang="en-US" altLang="zh-CN" sz="2000" b="1" baseline="-25000" dirty="0">
                <a:latin typeface="+mj-ea"/>
                <a:ea typeface="+mj-ea"/>
              </a:rPr>
              <a:t>3</a:t>
            </a:r>
            <a:r>
              <a:rPr lang="en-US" altLang="zh-CN" sz="2000" b="1" dirty="0">
                <a:latin typeface="+mj-ea"/>
                <a:ea typeface="+mj-ea"/>
              </a:rPr>
              <a:t>, </a:t>
            </a:r>
            <a:r>
              <a:rPr lang="en-US" altLang="zh-CN" sz="2000" b="1" i="1" dirty="0">
                <a:latin typeface="+mj-ea"/>
                <a:ea typeface="+mj-ea"/>
              </a:rPr>
              <a:t>b</a:t>
            </a:r>
            <a:r>
              <a:rPr lang="en-US" altLang="zh-CN" sz="2000" b="1" baseline="-25000" dirty="0">
                <a:latin typeface="+mj-ea"/>
                <a:ea typeface="+mj-ea"/>
              </a:rPr>
              <a:t>4</a:t>
            </a:r>
            <a:r>
              <a:rPr lang="en-US" altLang="zh-CN" sz="2000" b="1" dirty="0">
                <a:latin typeface="+mj-ea"/>
                <a:ea typeface="+mj-ea"/>
              </a:rPr>
              <a:t>, </a:t>
            </a:r>
            <a:r>
              <a:rPr lang="en-US" altLang="zh-CN" sz="2000" b="1" i="1" dirty="0">
                <a:latin typeface="+mj-ea"/>
                <a:ea typeface="+mj-ea"/>
              </a:rPr>
              <a:t>b</a:t>
            </a:r>
            <a:r>
              <a:rPr lang="en-US" altLang="zh-CN" sz="2000" b="1" baseline="-25000" dirty="0">
                <a:latin typeface="+mj-ea"/>
                <a:ea typeface="+mj-ea"/>
              </a:rPr>
              <a:t>5</a:t>
            </a:r>
            <a:r>
              <a:rPr lang="en-US" altLang="zh-CN" sz="2000" b="1" dirty="0">
                <a:latin typeface="+mj-ea"/>
                <a:ea typeface="+mj-ea"/>
              </a:rPr>
              <a:t>, </a:t>
            </a:r>
            <a:r>
              <a:rPr lang="en-US" altLang="zh-CN" sz="2000" b="1" i="1" dirty="0">
                <a:latin typeface="+mj-ea"/>
                <a:ea typeface="+mj-ea"/>
              </a:rPr>
              <a:t>b</a:t>
            </a:r>
            <a:r>
              <a:rPr lang="en-US" altLang="zh-CN" sz="2000" b="1" baseline="-25000" dirty="0">
                <a:latin typeface="+mj-ea"/>
                <a:ea typeface="+mj-ea"/>
              </a:rPr>
              <a:t>6</a:t>
            </a:r>
            <a:r>
              <a:rPr lang="en-US" altLang="zh-CN" sz="2000" b="1" dirty="0">
                <a:latin typeface="+mj-ea"/>
                <a:ea typeface="+mj-ea"/>
              </a:rPr>
              <a:t>,  … </a:t>
            </a:r>
            <a:r>
              <a:rPr lang="zh-CN" altLang="en-US" sz="2000" b="1" dirty="0">
                <a:latin typeface="+mj-ea"/>
                <a:ea typeface="+mj-ea"/>
              </a:rPr>
              <a:t>＝ </a:t>
            </a:r>
            <a:r>
              <a:rPr lang="en-US" altLang="zh-CN" sz="2000" b="1" i="1" dirty="0">
                <a:latin typeface="+mj-ea"/>
                <a:ea typeface="+mj-ea"/>
              </a:rPr>
              <a:t>p</a:t>
            </a:r>
            <a:r>
              <a:rPr lang="en-US" altLang="zh-CN" sz="2000" b="1" baseline="-25000" dirty="0">
                <a:latin typeface="+mj-ea"/>
                <a:ea typeface="+mj-ea"/>
              </a:rPr>
              <a:t>1</a:t>
            </a:r>
            <a:r>
              <a:rPr lang="en-US" altLang="zh-CN" sz="2000" b="1" dirty="0">
                <a:latin typeface="+mj-ea"/>
                <a:ea typeface="+mj-ea"/>
              </a:rPr>
              <a:t>, </a:t>
            </a:r>
            <a:r>
              <a:rPr lang="en-US" altLang="zh-CN" sz="2000" b="1" i="1" dirty="0">
                <a:latin typeface="+mj-ea"/>
                <a:ea typeface="+mj-ea"/>
              </a:rPr>
              <a:t>q</a:t>
            </a:r>
            <a:r>
              <a:rPr lang="en-US" altLang="zh-CN" sz="2000" b="1" baseline="-25000" dirty="0">
                <a:latin typeface="+mj-ea"/>
                <a:ea typeface="+mj-ea"/>
              </a:rPr>
              <a:t>2</a:t>
            </a:r>
            <a:r>
              <a:rPr lang="en-US" altLang="zh-CN" sz="2000" b="1" dirty="0">
                <a:latin typeface="+mj-ea"/>
                <a:ea typeface="+mj-ea"/>
              </a:rPr>
              <a:t>, </a:t>
            </a:r>
            <a:r>
              <a:rPr lang="en-US" altLang="zh-CN" sz="2000" b="1" i="1" dirty="0">
                <a:latin typeface="+mj-ea"/>
                <a:ea typeface="+mj-ea"/>
              </a:rPr>
              <a:t>p</a:t>
            </a:r>
            <a:r>
              <a:rPr lang="en-US" altLang="zh-CN" sz="2000" b="1" baseline="-25000" dirty="0">
                <a:latin typeface="+mj-ea"/>
                <a:ea typeface="+mj-ea"/>
              </a:rPr>
              <a:t>3</a:t>
            </a:r>
            <a:r>
              <a:rPr lang="en-US" altLang="zh-CN" sz="2000" b="1" dirty="0">
                <a:latin typeface="+mj-ea"/>
                <a:ea typeface="+mj-ea"/>
              </a:rPr>
              <a:t>, </a:t>
            </a:r>
            <a:r>
              <a:rPr lang="en-US" altLang="zh-CN" sz="2000" b="1" i="1" dirty="0">
                <a:latin typeface="+mj-ea"/>
                <a:ea typeface="+mj-ea"/>
              </a:rPr>
              <a:t>q</a:t>
            </a:r>
            <a:r>
              <a:rPr lang="en-US" altLang="zh-CN" sz="2000" b="1" baseline="-25000" dirty="0">
                <a:latin typeface="+mj-ea"/>
                <a:ea typeface="+mj-ea"/>
              </a:rPr>
              <a:t>4</a:t>
            </a:r>
            <a:r>
              <a:rPr lang="en-US" altLang="zh-CN" sz="2000" b="1" dirty="0">
                <a:latin typeface="+mj-ea"/>
                <a:ea typeface="+mj-ea"/>
              </a:rPr>
              <a:t>, </a:t>
            </a:r>
            <a:r>
              <a:rPr lang="en-US" altLang="zh-CN" sz="2000" b="1" i="1" dirty="0">
                <a:latin typeface="+mj-ea"/>
                <a:ea typeface="+mj-ea"/>
              </a:rPr>
              <a:t>p</a:t>
            </a:r>
            <a:r>
              <a:rPr lang="en-US" altLang="zh-CN" sz="2000" b="1" baseline="-25000" dirty="0">
                <a:latin typeface="+mj-ea"/>
                <a:ea typeface="+mj-ea"/>
              </a:rPr>
              <a:t>5</a:t>
            </a:r>
            <a:r>
              <a:rPr lang="en-US" altLang="zh-CN" sz="2000" b="1" dirty="0">
                <a:latin typeface="+mj-ea"/>
                <a:ea typeface="+mj-ea"/>
              </a:rPr>
              <a:t>, </a:t>
            </a:r>
            <a:r>
              <a:rPr lang="en-US" altLang="zh-CN" sz="2000" b="1" i="1" dirty="0">
                <a:latin typeface="+mj-ea"/>
                <a:ea typeface="+mj-ea"/>
              </a:rPr>
              <a:t>q</a:t>
            </a:r>
            <a:r>
              <a:rPr lang="en-US" altLang="zh-CN" sz="2000" b="1" baseline="-25000" dirty="0">
                <a:latin typeface="+mj-ea"/>
                <a:ea typeface="+mj-ea"/>
              </a:rPr>
              <a:t>6</a:t>
            </a:r>
            <a:r>
              <a:rPr lang="en-US" altLang="zh-CN" sz="2000" b="1" dirty="0">
                <a:latin typeface="+mj-ea"/>
                <a:ea typeface="+mj-ea"/>
              </a:rPr>
              <a:t>, …</a:t>
            </a:r>
            <a:endParaRPr lang="zh-CN" altLang="en-US" sz="2000" b="1" dirty="0">
              <a:latin typeface="+mj-ea"/>
              <a:ea typeface="+mj-ea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769339" y="1955277"/>
            <a:ext cx="0" cy="6818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2088124" y="3312239"/>
            <a:ext cx="12008" cy="16461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3547152" y="4769489"/>
            <a:ext cx="33208" cy="1035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endCxn id="38" idx="2"/>
          </p:cNvCxnSpPr>
          <p:nvPr/>
        </p:nvCxnSpPr>
        <p:spPr>
          <a:xfrm flipV="1">
            <a:off x="3005869" y="2369985"/>
            <a:ext cx="377736" cy="3420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73" name="Group 76"/>
          <p:cNvGrpSpPr>
            <a:grpSpLocks/>
          </p:cNvGrpSpPr>
          <p:nvPr/>
        </p:nvGrpSpPr>
        <p:grpSpPr bwMode="auto">
          <a:xfrm>
            <a:off x="467544" y="1484784"/>
            <a:ext cx="8208912" cy="4104902"/>
            <a:chOff x="181" y="2137"/>
            <a:chExt cx="4944" cy="2336"/>
          </a:xfrm>
        </p:grpSpPr>
        <p:sp>
          <p:nvSpPr>
            <p:cNvPr id="75" name="AutoShape 10"/>
            <p:cNvSpPr>
              <a:spLocks noChangeAspect="1" noChangeArrowheads="1"/>
            </p:cNvSpPr>
            <p:nvPr/>
          </p:nvSpPr>
          <p:spPr bwMode="auto">
            <a:xfrm>
              <a:off x="181" y="2137"/>
              <a:ext cx="4944" cy="2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8" name="Text Box 11"/>
            <p:cNvSpPr txBox="1">
              <a:spLocks noChangeArrowheads="1"/>
            </p:cNvSpPr>
            <p:nvPr/>
          </p:nvSpPr>
          <p:spPr bwMode="auto">
            <a:xfrm>
              <a:off x="629" y="2894"/>
              <a:ext cx="450" cy="3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zh-CN" altLang="en-US" sz="1400" b="1">
                  <a:latin typeface="Times New Roman" pitchFamily="18" charset="0"/>
                </a:rPr>
                <a:t>差分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1400" b="1">
                  <a:latin typeface="Times New Roman" pitchFamily="18" charset="0"/>
                </a:rPr>
                <a:t>编码</a:t>
              </a:r>
              <a:endParaRPr lang="zh-CN" altLang="en-US" sz="2800" b="1"/>
            </a:p>
          </p:txBody>
        </p:sp>
        <p:sp>
          <p:nvSpPr>
            <p:cNvPr id="79" name="Text Box 12"/>
            <p:cNvSpPr txBox="1">
              <a:spLocks noChangeArrowheads="1"/>
            </p:cNvSpPr>
            <p:nvPr/>
          </p:nvSpPr>
          <p:spPr bwMode="auto">
            <a:xfrm>
              <a:off x="1316" y="2895"/>
              <a:ext cx="451" cy="3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zh-CN" altLang="en-US" sz="1400" b="1" dirty="0">
                  <a:latin typeface="Times New Roman" pitchFamily="18" charset="0"/>
                </a:rPr>
                <a:t>串</a:t>
              </a:r>
              <a:r>
                <a:rPr lang="en-US" altLang="zh-CN" sz="1400" b="1" dirty="0">
                  <a:latin typeface="Times New Roman" pitchFamily="18" charset="0"/>
                </a:rPr>
                <a:t>/</a:t>
              </a:r>
              <a:r>
                <a:rPr lang="zh-CN" altLang="en-US" sz="1400" b="1" dirty="0">
                  <a:latin typeface="Times New Roman" pitchFamily="18" charset="0"/>
                </a:rPr>
                <a:t>并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1400" b="1" dirty="0">
                  <a:latin typeface="Times New Roman" pitchFamily="18" charset="0"/>
                </a:rPr>
                <a:t>变换</a:t>
              </a:r>
              <a:endParaRPr lang="zh-CN" altLang="en-US" sz="2800" b="1" dirty="0"/>
            </a:p>
          </p:txBody>
        </p:sp>
        <p:sp>
          <p:nvSpPr>
            <p:cNvPr id="80" name="Text Box 13"/>
            <p:cNvSpPr txBox="1">
              <a:spLocks noChangeArrowheads="1"/>
            </p:cNvSpPr>
            <p:nvPr/>
          </p:nvSpPr>
          <p:spPr bwMode="auto">
            <a:xfrm>
              <a:off x="2093" y="2895"/>
              <a:ext cx="451" cy="3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zh-CN" altLang="en-US" sz="1400" b="1" dirty="0">
                  <a:latin typeface="Times New Roman" pitchFamily="18" charset="0"/>
                </a:rPr>
                <a:t>振荡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400" b="1" i="1" dirty="0">
                  <a:latin typeface="Times New Roman" pitchFamily="18" charset="0"/>
                </a:rPr>
                <a:t>f</a:t>
              </a:r>
              <a:r>
                <a:rPr lang="en-US" altLang="zh-CN" sz="1400" b="1" dirty="0">
                  <a:latin typeface="Times New Roman" pitchFamily="18" charset="0"/>
                </a:rPr>
                <a:t>=1/4</a:t>
              </a:r>
              <a:r>
                <a:rPr lang="en-US" altLang="zh-CN" sz="1400" b="1" i="1" dirty="0">
                  <a:latin typeface="Times New Roman" pitchFamily="18" charset="0"/>
                </a:rPr>
                <a:t>T</a:t>
              </a:r>
              <a:endParaRPr lang="en-US" altLang="zh-CN" sz="2800" b="1" dirty="0"/>
            </a:p>
          </p:txBody>
        </p:sp>
        <p:sp>
          <p:nvSpPr>
            <p:cNvPr id="81" name="Text Box 14"/>
            <p:cNvSpPr txBox="1">
              <a:spLocks noChangeArrowheads="1"/>
            </p:cNvSpPr>
            <p:nvPr/>
          </p:nvSpPr>
          <p:spPr bwMode="auto">
            <a:xfrm>
              <a:off x="2852" y="2895"/>
              <a:ext cx="452" cy="3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zh-CN" altLang="en-US" sz="1400" b="1" dirty="0">
                  <a:latin typeface="Times New Roman" pitchFamily="18" charset="0"/>
                </a:rPr>
                <a:t>振荡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400" b="1" i="1" dirty="0" smtClean="0">
                  <a:latin typeface="Times New Roman" pitchFamily="18" charset="0"/>
                </a:rPr>
                <a:t>f</a:t>
              </a:r>
              <a:r>
                <a:rPr lang="en-US" altLang="zh-CN" sz="1400" b="1" dirty="0" smtClean="0">
                  <a:latin typeface="Times New Roman" pitchFamily="18" charset="0"/>
                </a:rPr>
                <a:t>=</a:t>
              </a:r>
              <a:r>
                <a:rPr lang="en-US" altLang="zh-CN" sz="1400" b="1" i="1" dirty="0" smtClean="0">
                  <a:latin typeface="Times New Roman" pitchFamily="18" charset="0"/>
                </a:rPr>
                <a:t>f</a:t>
              </a:r>
              <a:r>
                <a:rPr lang="en-US" altLang="zh-CN" sz="1600" b="1" baseline="-25000" dirty="0" smtClean="0">
                  <a:latin typeface="Times New Roman" pitchFamily="18" charset="0"/>
                </a:rPr>
                <a:t>c</a:t>
              </a:r>
              <a:endParaRPr lang="en-US" altLang="zh-CN" sz="2800" b="1" dirty="0"/>
            </a:p>
          </p:txBody>
        </p:sp>
        <p:sp>
          <p:nvSpPr>
            <p:cNvPr id="82" name="Line 15"/>
            <p:cNvSpPr>
              <a:spLocks noChangeShapeType="1"/>
            </p:cNvSpPr>
            <p:nvPr/>
          </p:nvSpPr>
          <p:spPr bwMode="auto">
            <a:xfrm>
              <a:off x="400" y="3065"/>
              <a:ext cx="2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>
              <a:off x="1087" y="3074"/>
              <a:ext cx="2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4" name="Text Box 17"/>
            <p:cNvSpPr txBox="1">
              <a:spLocks noChangeArrowheads="1"/>
            </p:cNvSpPr>
            <p:nvPr/>
          </p:nvSpPr>
          <p:spPr bwMode="auto">
            <a:xfrm>
              <a:off x="2485" y="3374"/>
              <a:ext cx="452" cy="3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zh-CN" altLang="en-US" sz="1400" b="1">
                  <a:latin typeface="Times New Roman" pitchFamily="18" charset="0"/>
                </a:rPr>
                <a:t>移相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1400" b="1">
                  <a:latin typeface="Times New Roman" pitchFamily="18" charset="0"/>
                  <a:sym typeface="Symbol" pitchFamily="18" charset="2"/>
                </a:rPr>
                <a:t></a:t>
              </a:r>
              <a:r>
                <a:rPr lang="en-US" altLang="zh-CN" sz="1400" b="1">
                  <a:latin typeface="Times New Roman" pitchFamily="18" charset="0"/>
                </a:rPr>
                <a:t>/2</a:t>
              </a:r>
              <a:endParaRPr lang="en-US" altLang="zh-CN" sz="2800" b="1"/>
            </a:p>
          </p:txBody>
        </p:sp>
        <p:sp>
          <p:nvSpPr>
            <p:cNvPr id="85" name="Text Box 18"/>
            <p:cNvSpPr txBox="1">
              <a:spLocks noChangeArrowheads="1"/>
            </p:cNvSpPr>
            <p:nvPr/>
          </p:nvSpPr>
          <p:spPr bwMode="auto">
            <a:xfrm>
              <a:off x="3352" y="3366"/>
              <a:ext cx="451" cy="3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zh-CN" altLang="en-US" sz="1400" b="1">
                  <a:latin typeface="Times New Roman" pitchFamily="18" charset="0"/>
                </a:rPr>
                <a:t>移相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1400" b="1">
                  <a:latin typeface="Times New Roman" pitchFamily="18" charset="0"/>
                  <a:sym typeface="Symbol" pitchFamily="18" charset="2"/>
                </a:rPr>
                <a:t></a:t>
              </a:r>
              <a:r>
                <a:rPr lang="en-US" altLang="zh-CN" sz="1400" b="1">
                  <a:latin typeface="Times New Roman" pitchFamily="18" charset="0"/>
                </a:rPr>
                <a:t>/2</a:t>
              </a:r>
              <a:endParaRPr lang="en-US" altLang="zh-CN" sz="2800" b="1"/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 flipV="1">
              <a:off x="1537" y="2587"/>
              <a:ext cx="0" cy="2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" name="Line 20"/>
            <p:cNvSpPr>
              <a:spLocks noChangeShapeType="1"/>
            </p:cNvSpPr>
            <p:nvPr/>
          </p:nvSpPr>
          <p:spPr bwMode="auto">
            <a:xfrm flipV="1">
              <a:off x="2543" y="3065"/>
              <a:ext cx="1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8" name="Line 21"/>
            <p:cNvSpPr>
              <a:spLocks noChangeShapeType="1"/>
            </p:cNvSpPr>
            <p:nvPr/>
          </p:nvSpPr>
          <p:spPr bwMode="auto">
            <a:xfrm flipH="1" flipV="1">
              <a:off x="2699" y="2709"/>
              <a:ext cx="7" cy="6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89" name="Group 22"/>
            <p:cNvGrpSpPr>
              <a:grpSpLocks/>
            </p:cNvGrpSpPr>
            <p:nvPr/>
          </p:nvGrpSpPr>
          <p:grpSpPr bwMode="auto">
            <a:xfrm>
              <a:off x="2576" y="2455"/>
              <a:ext cx="237" cy="263"/>
              <a:chOff x="6513" y="3637"/>
              <a:chExt cx="378" cy="364"/>
            </a:xfrm>
          </p:grpSpPr>
          <p:sp>
            <p:nvSpPr>
              <p:cNvPr id="135" name="Oval 23"/>
              <p:cNvSpPr>
                <a:spLocks noChangeArrowheads="1"/>
              </p:cNvSpPr>
              <p:nvPr/>
            </p:nvSpPr>
            <p:spPr bwMode="auto">
              <a:xfrm>
                <a:off x="6563" y="3715"/>
                <a:ext cx="274" cy="2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36" name="Text Box 24"/>
              <p:cNvSpPr txBox="1">
                <a:spLocks noChangeArrowheads="1"/>
              </p:cNvSpPr>
              <p:nvPr/>
            </p:nvSpPr>
            <p:spPr bwMode="auto">
              <a:xfrm>
                <a:off x="6513" y="3637"/>
                <a:ext cx="378" cy="36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lang="en-US" altLang="zh-CN" sz="1600" b="1">
                    <a:latin typeface="Times New Roman" pitchFamily="18" charset="0"/>
                    <a:sym typeface="Symbol" pitchFamily="18" charset="2"/>
                  </a:rPr>
                  <a:t></a:t>
                </a:r>
                <a:endParaRPr lang="en-US" altLang="zh-CN" sz="2800" b="1"/>
              </a:p>
            </p:txBody>
          </p:sp>
        </p:grpSp>
        <p:grpSp>
          <p:nvGrpSpPr>
            <p:cNvPr id="90" name="Group 25"/>
            <p:cNvGrpSpPr>
              <a:grpSpLocks/>
            </p:cNvGrpSpPr>
            <p:nvPr/>
          </p:nvGrpSpPr>
          <p:grpSpPr bwMode="auto">
            <a:xfrm>
              <a:off x="2591" y="3712"/>
              <a:ext cx="237" cy="402"/>
              <a:chOff x="6537" y="5380"/>
              <a:chExt cx="378" cy="559"/>
            </a:xfrm>
          </p:grpSpPr>
          <p:grpSp>
            <p:nvGrpSpPr>
              <p:cNvPr id="131" name="Group 26"/>
              <p:cNvGrpSpPr>
                <a:grpSpLocks/>
              </p:cNvGrpSpPr>
              <p:nvPr/>
            </p:nvGrpSpPr>
            <p:grpSpPr bwMode="auto">
              <a:xfrm>
                <a:off x="6537" y="5575"/>
                <a:ext cx="378" cy="364"/>
                <a:chOff x="6513" y="3637"/>
                <a:chExt cx="378" cy="364"/>
              </a:xfrm>
            </p:grpSpPr>
            <p:sp>
              <p:nvSpPr>
                <p:cNvPr id="133" name="Oval 27"/>
                <p:cNvSpPr>
                  <a:spLocks noChangeArrowheads="1"/>
                </p:cNvSpPr>
                <p:nvPr/>
              </p:nvSpPr>
              <p:spPr bwMode="auto">
                <a:xfrm>
                  <a:off x="6563" y="3715"/>
                  <a:ext cx="274" cy="260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13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6513" y="3637"/>
                  <a:ext cx="378" cy="36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1600" b="1">
                      <a:latin typeface="Times New Roman" pitchFamily="18" charset="0"/>
                      <a:sym typeface="Symbol" pitchFamily="18" charset="2"/>
                    </a:rPr>
                    <a:t></a:t>
                  </a:r>
                  <a:endParaRPr lang="en-US" altLang="zh-CN" sz="2800" b="1"/>
                </a:p>
              </p:txBody>
            </p:sp>
          </p:grpSp>
          <p:sp>
            <p:nvSpPr>
              <p:cNvPr id="132" name="Line 29"/>
              <p:cNvSpPr>
                <a:spLocks noChangeShapeType="1"/>
              </p:cNvSpPr>
              <p:nvPr/>
            </p:nvSpPr>
            <p:spPr bwMode="auto">
              <a:xfrm>
                <a:off x="6721" y="5380"/>
                <a:ext cx="0" cy="2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sp>
          <p:nvSpPr>
            <p:cNvPr id="91" name="Line 30"/>
            <p:cNvSpPr>
              <a:spLocks noChangeShapeType="1"/>
            </p:cNvSpPr>
            <p:nvPr/>
          </p:nvSpPr>
          <p:spPr bwMode="auto">
            <a:xfrm flipH="1">
              <a:off x="1538" y="4002"/>
              <a:ext cx="1070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 flipH="1" flipV="1">
              <a:off x="1538" y="3235"/>
              <a:ext cx="6" cy="7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>
              <a:off x="1537" y="2596"/>
              <a:ext cx="10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4" name="Line 33"/>
            <p:cNvSpPr>
              <a:spLocks noChangeShapeType="1"/>
            </p:cNvSpPr>
            <p:nvPr/>
          </p:nvSpPr>
          <p:spPr bwMode="auto">
            <a:xfrm flipH="1" flipV="1">
              <a:off x="3582" y="2718"/>
              <a:ext cx="6" cy="6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95" name="Group 34"/>
            <p:cNvGrpSpPr>
              <a:grpSpLocks/>
            </p:cNvGrpSpPr>
            <p:nvPr/>
          </p:nvGrpSpPr>
          <p:grpSpPr bwMode="auto">
            <a:xfrm>
              <a:off x="3449" y="2474"/>
              <a:ext cx="239" cy="262"/>
              <a:chOff x="6513" y="3637"/>
              <a:chExt cx="378" cy="364"/>
            </a:xfrm>
          </p:grpSpPr>
          <p:sp>
            <p:nvSpPr>
              <p:cNvPr id="129" name="Oval 35"/>
              <p:cNvSpPr>
                <a:spLocks noChangeArrowheads="1"/>
              </p:cNvSpPr>
              <p:nvPr/>
            </p:nvSpPr>
            <p:spPr bwMode="auto">
              <a:xfrm>
                <a:off x="6563" y="3715"/>
                <a:ext cx="274" cy="2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30" name="Text Box 36"/>
              <p:cNvSpPr txBox="1">
                <a:spLocks noChangeArrowheads="1"/>
              </p:cNvSpPr>
              <p:nvPr/>
            </p:nvSpPr>
            <p:spPr bwMode="auto">
              <a:xfrm>
                <a:off x="6513" y="3637"/>
                <a:ext cx="378" cy="36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lang="en-US" altLang="zh-CN" sz="1600" b="1">
                    <a:latin typeface="Times New Roman" pitchFamily="18" charset="0"/>
                    <a:sym typeface="Symbol" pitchFamily="18" charset="2"/>
                  </a:rPr>
                  <a:t></a:t>
                </a:r>
                <a:endParaRPr lang="en-US" altLang="zh-CN" sz="2800" b="1"/>
              </a:p>
            </p:txBody>
          </p:sp>
        </p:grpSp>
        <p:sp>
          <p:nvSpPr>
            <p:cNvPr id="96" name="Line 37"/>
            <p:cNvSpPr>
              <a:spLocks noChangeShapeType="1"/>
            </p:cNvSpPr>
            <p:nvPr/>
          </p:nvSpPr>
          <p:spPr bwMode="auto">
            <a:xfrm flipV="1">
              <a:off x="2789" y="2599"/>
              <a:ext cx="686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7" name="Line 38"/>
            <p:cNvSpPr>
              <a:spLocks noChangeShapeType="1"/>
            </p:cNvSpPr>
            <p:nvPr/>
          </p:nvSpPr>
          <p:spPr bwMode="auto">
            <a:xfrm>
              <a:off x="3312" y="3065"/>
              <a:ext cx="2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98" name="Group 39"/>
            <p:cNvGrpSpPr>
              <a:grpSpLocks/>
            </p:cNvGrpSpPr>
            <p:nvPr/>
          </p:nvGrpSpPr>
          <p:grpSpPr bwMode="auto">
            <a:xfrm>
              <a:off x="3490" y="3852"/>
              <a:ext cx="239" cy="262"/>
              <a:chOff x="6513" y="3637"/>
              <a:chExt cx="378" cy="364"/>
            </a:xfrm>
          </p:grpSpPr>
          <p:sp>
            <p:nvSpPr>
              <p:cNvPr id="127" name="Oval 40"/>
              <p:cNvSpPr>
                <a:spLocks noChangeArrowheads="1"/>
              </p:cNvSpPr>
              <p:nvPr/>
            </p:nvSpPr>
            <p:spPr bwMode="auto">
              <a:xfrm>
                <a:off x="6563" y="3715"/>
                <a:ext cx="274" cy="2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28" name="Text Box 41"/>
              <p:cNvSpPr txBox="1">
                <a:spLocks noChangeArrowheads="1"/>
              </p:cNvSpPr>
              <p:nvPr/>
            </p:nvSpPr>
            <p:spPr bwMode="auto">
              <a:xfrm>
                <a:off x="6513" y="3637"/>
                <a:ext cx="378" cy="36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lang="en-US" altLang="zh-CN" sz="1600" b="1">
                    <a:latin typeface="Times New Roman" pitchFamily="18" charset="0"/>
                    <a:sym typeface="Symbol" pitchFamily="18" charset="2"/>
                  </a:rPr>
                  <a:t></a:t>
                </a:r>
                <a:endParaRPr lang="en-US" altLang="zh-CN" sz="2800" b="1"/>
              </a:p>
            </p:txBody>
          </p:sp>
        </p:grpSp>
        <p:sp>
          <p:nvSpPr>
            <p:cNvPr id="99" name="Line 42"/>
            <p:cNvSpPr>
              <a:spLocks noChangeShapeType="1"/>
            </p:cNvSpPr>
            <p:nvPr/>
          </p:nvSpPr>
          <p:spPr bwMode="auto">
            <a:xfrm>
              <a:off x="3606" y="3712"/>
              <a:ext cx="0" cy="1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0" name="Line 43"/>
            <p:cNvSpPr>
              <a:spLocks noChangeShapeType="1"/>
            </p:cNvSpPr>
            <p:nvPr/>
          </p:nvSpPr>
          <p:spPr bwMode="auto">
            <a:xfrm>
              <a:off x="2805" y="4002"/>
              <a:ext cx="71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101" name="Group 44"/>
            <p:cNvGrpSpPr>
              <a:grpSpLocks/>
            </p:cNvGrpSpPr>
            <p:nvPr/>
          </p:nvGrpSpPr>
          <p:grpSpPr bwMode="auto">
            <a:xfrm>
              <a:off x="3851" y="2933"/>
              <a:ext cx="238" cy="263"/>
              <a:chOff x="6513" y="3637"/>
              <a:chExt cx="378" cy="364"/>
            </a:xfrm>
          </p:grpSpPr>
          <p:sp>
            <p:nvSpPr>
              <p:cNvPr id="125" name="Oval 45"/>
              <p:cNvSpPr>
                <a:spLocks noChangeArrowheads="1"/>
              </p:cNvSpPr>
              <p:nvPr/>
            </p:nvSpPr>
            <p:spPr bwMode="auto">
              <a:xfrm>
                <a:off x="6563" y="3715"/>
                <a:ext cx="274" cy="2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26" name="Text Box 46"/>
              <p:cNvSpPr txBox="1">
                <a:spLocks noChangeArrowheads="1"/>
              </p:cNvSpPr>
              <p:nvPr/>
            </p:nvSpPr>
            <p:spPr bwMode="auto">
              <a:xfrm>
                <a:off x="6513" y="3637"/>
                <a:ext cx="378" cy="36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lang="en-US" altLang="zh-CN" sz="1600" b="1">
                    <a:latin typeface="Times New Roman" pitchFamily="18" charset="0"/>
                    <a:sym typeface="Symbol" pitchFamily="18" charset="2"/>
                  </a:rPr>
                  <a:t></a:t>
                </a:r>
                <a:endParaRPr lang="en-US" altLang="zh-CN" sz="2800" b="1"/>
              </a:p>
            </p:txBody>
          </p:sp>
        </p:grpSp>
        <p:sp>
          <p:nvSpPr>
            <p:cNvPr id="102" name="Line 47"/>
            <p:cNvSpPr>
              <a:spLocks noChangeShapeType="1"/>
            </p:cNvSpPr>
            <p:nvPr/>
          </p:nvSpPr>
          <p:spPr bwMode="auto">
            <a:xfrm>
              <a:off x="4056" y="3083"/>
              <a:ext cx="139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3" name="Line 48"/>
            <p:cNvSpPr>
              <a:spLocks noChangeShapeType="1"/>
            </p:cNvSpPr>
            <p:nvPr/>
          </p:nvSpPr>
          <p:spPr bwMode="auto">
            <a:xfrm>
              <a:off x="3655" y="2615"/>
              <a:ext cx="3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" name="Line 49"/>
            <p:cNvSpPr>
              <a:spLocks noChangeShapeType="1"/>
            </p:cNvSpPr>
            <p:nvPr/>
          </p:nvSpPr>
          <p:spPr bwMode="auto">
            <a:xfrm flipV="1">
              <a:off x="3720" y="4003"/>
              <a:ext cx="237" cy="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5" name="Line 50"/>
            <p:cNvSpPr>
              <a:spLocks noChangeShapeType="1"/>
            </p:cNvSpPr>
            <p:nvPr/>
          </p:nvSpPr>
          <p:spPr bwMode="auto">
            <a:xfrm flipV="1">
              <a:off x="3958" y="2606"/>
              <a:ext cx="8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6" name="Line 51"/>
            <p:cNvSpPr>
              <a:spLocks noChangeShapeType="1"/>
            </p:cNvSpPr>
            <p:nvPr/>
          </p:nvSpPr>
          <p:spPr bwMode="auto">
            <a:xfrm flipV="1">
              <a:off x="3966" y="3196"/>
              <a:ext cx="7" cy="8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7" name="Text Box 52"/>
            <p:cNvSpPr txBox="1">
              <a:spLocks noChangeArrowheads="1"/>
            </p:cNvSpPr>
            <p:nvPr/>
          </p:nvSpPr>
          <p:spPr bwMode="auto">
            <a:xfrm>
              <a:off x="2135" y="2658"/>
              <a:ext cx="573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>
                  <a:latin typeface="Times New Roman" pitchFamily="18" charset="0"/>
                </a:rPr>
                <a:t>cos(</a:t>
              </a:r>
              <a:r>
                <a:rPr lang="en-US" altLang="zh-CN" sz="1400" b="1">
                  <a:latin typeface="Times New Roman" pitchFamily="18" charset="0"/>
                  <a:sym typeface="Symbol" pitchFamily="18" charset="2"/>
                </a:rPr>
                <a:t></a:t>
              </a:r>
              <a:r>
                <a:rPr lang="en-US" altLang="zh-CN" sz="1400" b="1" i="1">
                  <a:latin typeface="Times New Roman" pitchFamily="18" charset="0"/>
                </a:rPr>
                <a:t>t</a:t>
              </a:r>
              <a:r>
                <a:rPr lang="en-US" altLang="zh-CN" sz="1400" b="1">
                  <a:latin typeface="Times New Roman" pitchFamily="18" charset="0"/>
                </a:rPr>
                <a:t>/2</a:t>
              </a:r>
              <a:r>
                <a:rPr lang="en-US" altLang="zh-CN" sz="1400" b="1" i="1">
                  <a:latin typeface="Times New Roman" pitchFamily="18" charset="0"/>
                </a:rPr>
                <a:t>T</a:t>
              </a:r>
              <a:r>
                <a:rPr lang="en-US" altLang="zh-CN" sz="1400" b="1" i="1" baseline="-25000">
                  <a:latin typeface="Times New Roman" pitchFamily="18" charset="0"/>
                </a:rPr>
                <a:t>s</a:t>
              </a:r>
              <a:r>
                <a:rPr lang="en-US" altLang="zh-CN" sz="1400" b="1">
                  <a:latin typeface="Times New Roman" pitchFamily="18" charset="0"/>
                </a:rPr>
                <a:t>)</a:t>
              </a:r>
              <a:endParaRPr lang="en-US" altLang="zh-CN" sz="2800" b="1"/>
            </a:p>
          </p:txBody>
        </p:sp>
        <p:sp>
          <p:nvSpPr>
            <p:cNvPr id="108" name="Text Box 53"/>
            <p:cNvSpPr txBox="1">
              <a:spLocks noChangeArrowheads="1"/>
            </p:cNvSpPr>
            <p:nvPr/>
          </p:nvSpPr>
          <p:spPr bwMode="auto">
            <a:xfrm>
              <a:off x="1857" y="3811"/>
              <a:ext cx="319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i="1">
                  <a:latin typeface="Times New Roman" pitchFamily="18" charset="0"/>
                </a:rPr>
                <a:t>q</a:t>
              </a:r>
              <a:r>
                <a:rPr lang="en-US" altLang="zh-CN" sz="1600" b="1" i="1" baseline="-25000">
                  <a:latin typeface="Times New Roman" pitchFamily="18" charset="0"/>
                </a:rPr>
                <a:t>k</a:t>
              </a:r>
              <a:endParaRPr lang="en-US" altLang="zh-CN" sz="2800" b="1"/>
            </a:p>
          </p:txBody>
        </p:sp>
        <p:sp>
          <p:nvSpPr>
            <p:cNvPr id="109" name="Text Box 54"/>
            <p:cNvSpPr txBox="1">
              <a:spLocks noChangeArrowheads="1"/>
            </p:cNvSpPr>
            <p:nvPr/>
          </p:nvSpPr>
          <p:spPr bwMode="auto">
            <a:xfrm>
              <a:off x="1840" y="2405"/>
              <a:ext cx="269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i="1">
                  <a:latin typeface="Times New Roman" pitchFamily="18" charset="0"/>
                </a:rPr>
                <a:t>p</a:t>
              </a:r>
              <a:r>
                <a:rPr lang="en-US" altLang="zh-CN" sz="1600" b="1" i="1" baseline="-25000">
                  <a:latin typeface="Times New Roman" pitchFamily="18" charset="0"/>
                </a:rPr>
                <a:t>k</a:t>
              </a:r>
              <a:endParaRPr lang="en-US" altLang="zh-CN" sz="2800" b="1"/>
            </a:p>
          </p:txBody>
        </p:sp>
        <p:sp>
          <p:nvSpPr>
            <p:cNvPr id="110" name="Text Box 56"/>
            <p:cNvSpPr txBox="1">
              <a:spLocks noChangeArrowheads="1"/>
            </p:cNvSpPr>
            <p:nvPr/>
          </p:nvSpPr>
          <p:spPr bwMode="auto">
            <a:xfrm>
              <a:off x="2724" y="3980"/>
              <a:ext cx="698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i="1">
                  <a:latin typeface="Times New Roman" pitchFamily="18" charset="0"/>
                </a:rPr>
                <a:t>q</a:t>
              </a:r>
              <a:r>
                <a:rPr lang="en-US" altLang="zh-CN" sz="1600" b="1" i="1" baseline="-25000">
                  <a:latin typeface="Times New Roman" pitchFamily="18" charset="0"/>
                </a:rPr>
                <a:t>k</a:t>
              </a:r>
              <a:r>
                <a:rPr lang="en-US" altLang="zh-CN" sz="1400" b="1">
                  <a:latin typeface="Times New Roman" pitchFamily="18" charset="0"/>
                </a:rPr>
                <a:t>sin(</a:t>
              </a:r>
              <a:r>
                <a:rPr lang="en-US" altLang="zh-CN" sz="1400" b="1">
                  <a:latin typeface="Times New Roman" pitchFamily="18" charset="0"/>
                  <a:sym typeface="Symbol" pitchFamily="18" charset="2"/>
                </a:rPr>
                <a:t></a:t>
              </a:r>
              <a:r>
                <a:rPr lang="en-US" altLang="zh-CN" sz="1400" b="1" i="1">
                  <a:latin typeface="Times New Roman" pitchFamily="18" charset="0"/>
                </a:rPr>
                <a:t>t</a:t>
              </a:r>
              <a:r>
                <a:rPr lang="en-US" altLang="zh-CN" sz="1400" b="1">
                  <a:latin typeface="Times New Roman" pitchFamily="18" charset="0"/>
                </a:rPr>
                <a:t>/2</a:t>
              </a:r>
              <a:r>
                <a:rPr lang="en-US" altLang="zh-CN" sz="1400" b="1" i="1">
                  <a:latin typeface="Times New Roman" pitchFamily="18" charset="0"/>
                </a:rPr>
                <a:t>T</a:t>
              </a:r>
              <a:r>
                <a:rPr lang="en-US" altLang="zh-CN" sz="1400" b="1" i="1" baseline="-25000">
                  <a:latin typeface="Times New Roman" pitchFamily="18" charset="0"/>
                </a:rPr>
                <a:t>s</a:t>
              </a:r>
              <a:r>
                <a:rPr lang="en-US" altLang="zh-CN" sz="1400" b="1">
                  <a:latin typeface="Times New Roman" pitchFamily="18" charset="0"/>
                </a:rPr>
                <a:t>)</a:t>
              </a:r>
              <a:endParaRPr lang="en-US" altLang="zh-CN" sz="2800" b="1"/>
            </a:p>
          </p:txBody>
        </p:sp>
        <p:sp>
          <p:nvSpPr>
            <p:cNvPr id="111" name="Text Box 57"/>
            <p:cNvSpPr txBox="1">
              <a:spLocks noChangeArrowheads="1"/>
            </p:cNvSpPr>
            <p:nvPr/>
          </p:nvSpPr>
          <p:spPr bwMode="auto">
            <a:xfrm>
              <a:off x="2184" y="3708"/>
              <a:ext cx="574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>
                  <a:latin typeface="Times New Roman" pitchFamily="18" charset="0"/>
                </a:rPr>
                <a:t>sin(</a:t>
              </a:r>
              <a:r>
                <a:rPr lang="en-US" altLang="zh-CN" sz="1400" b="1">
                  <a:latin typeface="Times New Roman" pitchFamily="18" charset="0"/>
                  <a:sym typeface="Symbol" pitchFamily="18" charset="2"/>
                </a:rPr>
                <a:t></a:t>
              </a:r>
              <a:r>
                <a:rPr lang="en-US" altLang="zh-CN" sz="1400" b="1" i="1">
                  <a:latin typeface="Times New Roman" pitchFamily="18" charset="0"/>
                </a:rPr>
                <a:t>t</a:t>
              </a:r>
              <a:r>
                <a:rPr lang="en-US" altLang="zh-CN" sz="1400" b="1">
                  <a:latin typeface="Times New Roman" pitchFamily="18" charset="0"/>
                </a:rPr>
                <a:t>/2</a:t>
              </a:r>
              <a:r>
                <a:rPr lang="en-US" altLang="zh-CN" sz="1400" b="1" i="1">
                  <a:latin typeface="Times New Roman" pitchFamily="18" charset="0"/>
                </a:rPr>
                <a:t>T</a:t>
              </a:r>
              <a:r>
                <a:rPr lang="en-US" altLang="zh-CN" sz="1400" b="1" i="1" baseline="-25000">
                  <a:latin typeface="Times New Roman" pitchFamily="18" charset="0"/>
                </a:rPr>
                <a:t>s</a:t>
              </a:r>
              <a:r>
                <a:rPr lang="en-US" altLang="zh-CN" sz="1400" b="1">
                  <a:latin typeface="Times New Roman" pitchFamily="18" charset="0"/>
                </a:rPr>
                <a:t>)</a:t>
              </a:r>
              <a:endParaRPr lang="en-US" altLang="zh-CN" sz="2800" b="1"/>
            </a:p>
          </p:txBody>
        </p:sp>
        <p:sp>
          <p:nvSpPr>
            <p:cNvPr id="112" name="Text Box 58"/>
            <p:cNvSpPr txBox="1">
              <a:spLocks noChangeArrowheads="1"/>
            </p:cNvSpPr>
            <p:nvPr/>
          </p:nvSpPr>
          <p:spPr bwMode="auto">
            <a:xfrm>
              <a:off x="3091" y="2677"/>
              <a:ext cx="57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dirty="0" err="1">
                  <a:latin typeface="Times New Roman" pitchFamily="18" charset="0"/>
                </a:rPr>
                <a:t>cos</a:t>
              </a:r>
              <a:r>
                <a:rPr lang="en-US" altLang="zh-CN" sz="1400" b="1" i="1" dirty="0" err="1" smtClean="0">
                  <a:latin typeface="Times New Roman" pitchFamily="18" charset="0"/>
                  <a:sym typeface="Symbol" pitchFamily="18" charset="2"/>
                </a:rPr>
                <a:t></a:t>
              </a:r>
              <a:r>
                <a:rPr lang="en-US" altLang="zh-CN" sz="1600" b="1" baseline="-25000" dirty="0" err="1" smtClean="0">
                  <a:latin typeface="Times New Roman" pitchFamily="18" charset="0"/>
                </a:rPr>
                <a:t>c</a:t>
              </a:r>
              <a:r>
                <a:rPr lang="en-US" altLang="zh-CN" sz="1400" b="1" i="1" dirty="0" err="1" smtClean="0">
                  <a:latin typeface="Times New Roman" pitchFamily="18" charset="0"/>
                </a:rPr>
                <a:t>t</a:t>
              </a:r>
              <a:endParaRPr lang="en-US" altLang="zh-CN" sz="2800" b="1" dirty="0"/>
            </a:p>
          </p:txBody>
        </p:sp>
        <p:sp>
          <p:nvSpPr>
            <p:cNvPr id="113" name="Text Box 59"/>
            <p:cNvSpPr txBox="1">
              <a:spLocks noChangeArrowheads="1"/>
            </p:cNvSpPr>
            <p:nvPr/>
          </p:nvSpPr>
          <p:spPr bwMode="auto">
            <a:xfrm>
              <a:off x="3099" y="3689"/>
              <a:ext cx="57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dirty="0" err="1">
                  <a:latin typeface="Times New Roman" pitchFamily="18" charset="0"/>
                </a:rPr>
                <a:t>sin</a:t>
              </a:r>
              <a:r>
                <a:rPr lang="en-US" altLang="zh-CN" sz="1400" b="1" i="1" dirty="0" err="1" smtClean="0">
                  <a:latin typeface="Times New Roman" pitchFamily="18" charset="0"/>
                  <a:sym typeface="Symbol" pitchFamily="18" charset="2"/>
                </a:rPr>
                <a:t></a:t>
              </a:r>
              <a:r>
                <a:rPr lang="en-US" altLang="zh-CN" sz="1600" b="1" baseline="-25000" dirty="0" err="1" smtClean="0">
                  <a:latin typeface="Times New Roman" pitchFamily="18" charset="0"/>
                </a:rPr>
                <a:t>c</a:t>
              </a:r>
              <a:r>
                <a:rPr lang="en-US" altLang="zh-CN" sz="1400" b="1" i="1" dirty="0" err="1" smtClean="0">
                  <a:latin typeface="Times New Roman" pitchFamily="18" charset="0"/>
                </a:rPr>
                <a:t>t</a:t>
              </a:r>
              <a:endParaRPr lang="en-US" altLang="zh-CN" sz="2800" b="1" dirty="0"/>
            </a:p>
          </p:txBody>
        </p:sp>
        <p:sp>
          <p:nvSpPr>
            <p:cNvPr id="114" name="Line 62"/>
            <p:cNvSpPr>
              <a:spLocks noChangeShapeType="1"/>
            </p:cNvSpPr>
            <p:nvPr/>
          </p:nvSpPr>
          <p:spPr bwMode="auto">
            <a:xfrm>
              <a:off x="4661" y="3086"/>
              <a:ext cx="1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5" name="Text Box 63"/>
            <p:cNvSpPr txBox="1">
              <a:spLocks noChangeArrowheads="1"/>
            </p:cNvSpPr>
            <p:nvPr/>
          </p:nvSpPr>
          <p:spPr bwMode="auto">
            <a:xfrm>
              <a:off x="278" y="2874"/>
              <a:ext cx="27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i="1">
                  <a:latin typeface="Times New Roman" pitchFamily="18" charset="0"/>
                </a:rPr>
                <a:t>a</a:t>
              </a:r>
              <a:r>
                <a:rPr lang="en-US" altLang="zh-CN" sz="1600" b="1" i="1" baseline="-25000">
                  <a:latin typeface="Times New Roman" pitchFamily="18" charset="0"/>
                </a:rPr>
                <a:t>k</a:t>
              </a:r>
              <a:endParaRPr lang="en-US" altLang="zh-CN" sz="2800" b="1"/>
            </a:p>
          </p:txBody>
        </p:sp>
        <p:sp>
          <p:nvSpPr>
            <p:cNvPr id="116" name="Text Box 64"/>
            <p:cNvSpPr txBox="1">
              <a:spLocks noChangeArrowheads="1"/>
            </p:cNvSpPr>
            <p:nvPr/>
          </p:nvSpPr>
          <p:spPr bwMode="auto">
            <a:xfrm>
              <a:off x="1063" y="2883"/>
              <a:ext cx="27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i="1">
                  <a:latin typeface="Times New Roman" pitchFamily="18" charset="0"/>
                </a:rPr>
                <a:t>b</a:t>
              </a:r>
              <a:r>
                <a:rPr lang="en-US" altLang="zh-CN" sz="1600" b="1" i="1" baseline="-25000">
                  <a:latin typeface="Times New Roman" pitchFamily="18" charset="0"/>
                </a:rPr>
                <a:t>k</a:t>
              </a:r>
              <a:endParaRPr lang="en-US" altLang="zh-CN" sz="2800" b="1"/>
            </a:p>
          </p:txBody>
        </p:sp>
        <p:grpSp>
          <p:nvGrpSpPr>
            <p:cNvPr id="117" name="Group 65"/>
            <p:cNvGrpSpPr>
              <a:grpSpLocks/>
            </p:cNvGrpSpPr>
            <p:nvPr/>
          </p:nvGrpSpPr>
          <p:grpSpPr bwMode="auto">
            <a:xfrm>
              <a:off x="3927" y="2673"/>
              <a:ext cx="1107" cy="794"/>
              <a:chOff x="8661" y="3939"/>
              <a:chExt cx="1760" cy="1102"/>
            </a:xfrm>
          </p:grpSpPr>
          <p:grpSp>
            <p:nvGrpSpPr>
              <p:cNvPr id="121" name="Group 66"/>
              <p:cNvGrpSpPr>
                <a:grpSpLocks/>
              </p:cNvGrpSpPr>
              <p:nvPr/>
            </p:nvGrpSpPr>
            <p:grpSpPr bwMode="auto">
              <a:xfrm>
                <a:off x="9100" y="3939"/>
                <a:ext cx="1321" cy="806"/>
                <a:chOff x="9100" y="3939"/>
                <a:chExt cx="1321" cy="806"/>
              </a:xfrm>
            </p:grpSpPr>
            <p:sp>
              <p:nvSpPr>
                <p:cNvPr id="123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9100" y="4274"/>
                  <a:ext cx="716" cy="47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zh-CN" altLang="en-US" sz="1400" b="1">
                      <a:latin typeface="Times New Roman" pitchFamily="18" charset="0"/>
                    </a:rPr>
                    <a:t>带通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zh-CN" altLang="en-US" sz="1400" b="1">
                      <a:latin typeface="Times New Roman" pitchFamily="18" charset="0"/>
                    </a:rPr>
                    <a:t>滤波</a:t>
                  </a:r>
                  <a:endParaRPr lang="zh-CN" altLang="en-US" sz="2800" b="1"/>
                </a:p>
              </p:txBody>
            </p:sp>
            <p:sp>
              <p:nvSpPr>
                <p:cNvPr id="124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9311" y="3939"/>
                  <a:ext cx="1110" cy="2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400" b="1">
                      <a:latin typeface="Times New Roman" pitchFamily="18" charset="0"/>
                    </a:rPr>
                    <a:t>MSK</a:t>
                  </a:r>
                  <a:r>
                    <a:rPr lang="zh-CN" altLang="en-US" sz="1400" b="1">
                      <a:latin typeface="Times New Roman" pitchFamily="18" charset="0"/>
                    </a:rPr>
                    <a:t>信号</a:t>
                  </a:r>
                  <a:endParaRPr lang="zh-CN" altLang="en-US" sz="2800" b="1"/>
                </a:p>
              </p:txBody>
            </p:sp>
          </p:grpSp>
          <p:sp>
            <p:nvSpPr>
              <p:cNvPr id="122" name="Text Box 69"/>
              <p:cNvSpPr txBox="1">
                <a:spLocks noChangeArrowheads="1"/>
              </p:cNvSpPr>
              <p:nvPr/>
            </p:nvSpPr>
            <p:spPr bwMode="auto">
              <a:xfrm>
                <a:off x="8661" y="4678"/>
                <a:ext cx="390" cy="3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lang="zh-CN" altLang="en-US" sz="1600" b="1">
                    <a:latin typeface="Times New Roman" pitchFamily="18" charset="0"/>
                  </a:rPr>
                  <a:t>－</a:t>
                </a:r>
                <a:endParaRPr lang="zh-CN" altLang="en-US" sz="2800" b="1"/>
              </a:p>
            </p:txBody>
          </p:sp>
        </p:grpSp>
        <p:sp>
          <p:nvSpPr>
            <p:cNvPr id="118" name="Text Box 60"/>
            <p:cNvSpPr txBox="1">
              <a:spLocks noChangeArrowheads="1"/>
            </p:cNvSpPr>
            <p:nvPr/>
          </p:nvSpPr>
          <p:spPr bwMode="auto">
            <a:xfrm>
              <a:off x="3655" y="2376"/>
              <a:ext cx="1153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i="1" dirty="0" err="1">
                  <a:latin typeface="Times New Roman" pitchFamily="18" charset="0"/>
                </a:rPr>
                <a:t>p</a:t>
              </a:r>
              <a:r>
                <a:rPr lang="en-US" altLang="zh-CN" sz="1600" b="1" i="1" baseline="-25000" dirty="0" err="1">
                  <a:latin typeface="Times New Roman" pitchFamily="18" charset="0"/>
                </a:rPr>
                <a:t>k</a:t>
              </a:r>
              <a:r>
                <a:rPr lang="en-US" altLang="zh-CN" sz="1400" b="1" dirty="0" err="1">
                  <a:latin typeface="Times New Roman" pitchFamily="18" charset="0"/>
                </a:rPr>
                <a:t>cos</a:t>
              </a:r>
              <a:r>
                <a:rPr lang="en-US" altLang="zh-CN" sz="1400" b="1" dirty="0">
                  <a:latin typeface="Times New Roman" pitchFamily="18" charset="0"/>
                </a:rPr>
                <a:t>(</a:t>
              </a:r>
              <a:r>
                <a:rPr lang="en-US" altLang="zh-CN" sz="1400" b="1" dirty="0">
                  <a:latin typeface="Times New Roman" pitchFamily="18" charset="0"/>
                  <a:sym typeface="Symbol" pitchFamily="18" charset="2"/>
                </a:rPr>
                <a:t></a:t>
              </a:r>
              <a:r>
                <a:rPr lang="en-US" altLang="zh-CN" sz="1400" b="1" i="1" dirty="0">
                  <a:latin typeface="Times New Roman" pitchFamily="18" charset="0"/>
                </a:rPr>
                <a:t>t</a:t>
              </a:r>
              <a:r>
                <a:rPr lang="en-US" altLang="zh-CN" sz="1400" b="1" dirty="0">
                  <a:latin typeface="Times New Roman" pitchFamily="18" charset="0"/>
                </a:rPr>
                <a:t>/2</a:t>
              </a:r>
              <a:r>
                <a:rPr lang="en-US" altLang="zh-CN" sz="1400" b="1" i="1" dirty="0">
                  <a:latin typeface="Times New Roman" pitchFamily="18" charset="0"/>
                </a:rPr>
                <a:t>T</a:t>
              </a:r>
              <a:r>
                <a:rPr lang="en-US" altLang="zh-CN" sz="1400" b="1" i="1" baseline="-25000" dirty="0">
                  <a:latin typeface="Times New Roman" pitchFamily="18" charset="0"/>
                </a:rPr>
                <a:t>s</a:t>
              </a:r>
              <a:r>
                <a:rPr lang="en-US" altLang="zh-CN" sz="1400" b="1" dirty="0">
                  <a:latin typeface="Times New Roman" pitchFamily="18" charset="0"/>
                </a:rPr>
                <a:t>)</a:t>
              </a:r>
              <a:r>
                <a:rPr lang="en-US" altLang="zh-CN" sz="1400" b="1" dirty="0" err="1">
                  <a:latin typeface="Times New Roman" pitchFamily="18" charset="0"/>
                </a:rPr>
                <a:t>cos</a:t>
              </a:r>
              <a:r>
                <a:rPr lang="en-US" altLang="zh-CN" sz="1400" b="1" i="1" dirty="0" err="1" smtClean="0">
                  <a:latin typeface="Times New Roman" pitchFamily="18" charset="0"/>
                  <a:sym typeface="Symbol" pitchFamily="18" charset="2"/>
                </a:rPr>
                <a:t></a:t>
              </a:r>
              <a:r>
                <a:rPr lang="en-US" altLang="zh-CN" sz="1600" b="1" baseline="-25000" dirty="0" err="1" smtClean="0">
                  <a:latin typeface="Times New Roman" pitchFamily="18" charset="0"/>
                </a:rPr>
                <a:t>c</a:t>
              </a:r>
              <a:r>
                <a:rPr lang="en-US" altLang="zh-CN" sz="1400" b="1" i="1" dirty="0" err="1" smtClean="0">
                  <a:latin typeface="Times New Roman" pitchFamily="18" charset="0"/>
                </a:rPr>
                <a:t>t</a:t>
              </a:r>
              <a:endParaRPr lang="en-US" altLang="zh-CN" sz="2800" b="1" dirty="0"/>
            </a:p>
          </p:txBody>
        </p:sp>
        <p:sp>
          <p:nvSpPr>
            <p:cNvPr id="119" name="Text Box 61"/>
            <p:cNvSpPr txBox="1">
              <a:spLocks noChangeArrowheads="1"/>
            </p:cNvSpPr>
            <p:nvPr/>
          </p:nvSpPr>
          <p:spPr bwMode="auto">
            <a:xfrm>
              <a:off x="3697" y="3980"/>
              <a:ext cx="10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i="1" dirty="0" err="1">
                  <a:latin typeface="Times New Roman" pitchFamily="18" charset="0"/>
                </a:rPr>
                <a:t>q</a:t>
              </a:r>
              <a:r>
                <a:rPr lang="en-US" altLang="zh-CN" sz="1600" b="1" i="1" baseline="-25000" dirty="0" err="1">
                  <a:latin typeface="Times New Roman" pitchFamily="18" charset="0"/>
                </a:rPr>
                <a:t>k</a:t>
              </a:r>
              <a:r>
                <a:rPr lang="en-US" altLang="zh-CN" sz="1400" b="1" dirty="0" err="1">
                  <a:latin typeface="Times New Roman" pitchFamily="18" charset="0"/>
                </a:rPr>
                <a:t>sin</a:t>
              </a:r>
              <a:r>
                <a:rPr lang="en-US" altLang="zh-CN" sz="1400" b="1" dirty="0">
                  <a:latin typeface="Times New Roman" pitchFamily="18" charset="0"/>
                </a:rPr>
                <a:t>(</a:t>
              </a:r>
              <a:r>
                <a:rPr lang="en-US" altLang="zh-CN" sz="1400" b="1" dirty="0">
                  <a:latin typeface="Times New Roman" pitchFamily="18" charset="0"/>
                  <a:sym typeface="Symbol" pitchFamily="18" charset="2"/>
                </a:rPr>
                <a:t></a:t>
              </a:r>
              <a:r>
                <a:rPr lang="en-US" altLang="zh-CN" sz="1400" b="1" i="1" dirty="0">
                  <a:latin typeface="Times New Roman" pitchFamily="18" charset="0"/>
                </a:rPr>
                <a:t>t</a:t>
              </a:r>
              <a:r>
                <a:rPr lang="en-US" altLang="zh-CN" sz="1400" b="1" dirty="0">
                  <a:latin typeface="Times New Roman" pitchFamily="18" charset="0"/>
                </a:rPr>
                <a:t>/2</a:t>
              </a:r>
              <a:r>
                <a:rPr lang="en-US" altLang="zh-CN" sz="1400" b="1" i="1" dirty="0">
                  <a:latin typeface="Times New Roman" pitchFamily="18" charset="0"/>
                </a:rPr>
                <a:t>T</a:t>
              </a:r>
              <a:r>
                <a:rPr lang="en-US" altLang="zh-CN" sz="1400" b="1" i="1" baseline="-25000" dirty="0">
                  <a:latin typeface="Times New Roman" pitchFamily="18" charset="0"/>
                </a:rPr>
                <a:t>s</a:t>
              </a:r>
              <a:r>
                <a:rPr lang="en-US" altLang="zh-CN" sz="1400" b="1" dirty="0">
                  <a:latin typeface="Times New Roman" pitchFamily="18" charset="0"/>
                </a:rPr>
                <a:t>)</a:t>
              </a:r>
              <a:r>
                <a:rPr lang="en-US" altLang="zh-CN" sz="1400" b="1" dirty="0" err="1">
                  <a:latin typeface="Times New Roman" pitchFamily="18" charset="0"/>
                </a:rPr>
                <a:t>sin</a:t>
              </a:r>
              <a:r>
                <a:rPr lang="en-US" altLang="zh-CN" sz="1400" b="1" i="1" dirty="0" err="1" smtClean="0">
                  <a:latin typeface="Times New Roman" pitchFamily="18" charset="0"/>
                  <a:sym typeface="Symbol" pitchFamily="18" charset="2"/>
                </a:rPr>
                <a:t></a:t>
              </a:r>
              <a:r>
                <a:rPr lang="en-US" altLang="zh-CN" sz="1600" b="1" baseline="-25000" dirty="0" err="1" smtClean="0">
                  <a:latin typeface="Times New Roman" pitchFamily="18" charset="0"/>
                </a:rPr>
                <a:t>c</a:t>
              </a:r>
              <a:r>
                <a:rPr lang="en-US" altLang="zh-CN" sz="1400" b="1" i="1" dirty="0" err="1" smtClean="0">
                  <a:latin typeface="Times New Roman" pitchFamily="18" charset="0"/>
                </a:rPr>
                <a:t>t</a:t>
              </a:r>
              <a:endParaRPr lang="en-US" altLang="zh-CN" sz="2800" b="1" dirty="0"/>
            </a:p>
          </p:txBody>
        </p:sp>
        <p:sp>
          <p:nvSpPr>
            <p:cNvPr id="120" name="Text Box 55"/>
            <p:cNvSpPr txBox="1">
              <a:spLocks noChangeArrowheads="1"/>
            </p:cNvSpPr>
            <p:nvPr/>
          </p:nvSpPr>
          <p:spPr bwMode="auto">
            <a:xfrm>
              <a:off x="2781" y="2364"/>
              <a:ext cx="73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i="1" dirty="0" err="1">
                  <a:latin typeface="Times New Roman" pitchFamily="18" charset="0"/>
                </a:rPr>
                <a:t>p</a:t>
              </a:r>
              <a:r>
                <a:rPr lang="en-US" altLang="zh-CN" sz="1600" b="1" i="1" baseline="-25000" dirty="0" err="1">
                  <a:latin typeface="Times New Roman" pitchFamily="18" charset="0"/>
                </a:rPr>
                <a:t>k</a:t>
              </a:r>
              <a:r>
                <a:rPr lang="en-US" altLang="zh-CN" sz="1400" b="1" dirty="0" err="1">
                  <a:latin typeface="Times New Roman" pitchFamily="18" charset="0"/>
                </a:rPr>
                <a:t>cos</a:t>
              </a:r>
              <a:r>
                <a:rPr lang="en-US" altLang="zh-CN" sz="1400" b="1" dirty="0">
                  <a:latin typeface="Times New Roman" pitchFamily="18" charset="0"/>
                </a:rPr>
                <a:t>(</a:t>
              </a:r>
              <a:r>
                <a:rPr lang="en-US" altLang="zh-CN" sz="1400" b="1" dirty="0">
                  <a:latin typeface="Times New Roman" pitchFamily="18" charset="0"/>
                  <a:sym typeface="Symbol" pitchFamily="18" charset="2"/>
                </a:rPr>
                <a:t></a:t>
              </a:r>
              <a:r>
                <a:rPr lang="en-US" altLang="zh-CN" sz="1400" b="1" i="1" dirty="0">
                  <a:latin typeface="Times New Roman" pitchFamily="18" charset="0"/>
                </a:rPr>
                <a:t>t</a:t>
              </a:r>
              <a:r>
                <a:rPr lang="en-US" altLang="zh-CN" sz="1400" b="1" dirty="0">
                  <a:latin typeface="Times New Roman" pitchFamily="18" charset="0"/>
                </a:rPr>
                <a:t>/2</a:t>
              </a:r>
              <a:r>
                <a:rPr lang="en-US" altLang="zh-CN" sz="1400" b="1" i="1" dirty="0">
                  <a:latin typeface="Times New Roman" pitchFamily="18" charset="0"/>
                </a:rPr>
                <a:t>T</a:t>
              </a:r>
              <a:r>
                <a:rPr lang="en-US" altLang="zh-CN" sz="1400" b="1" i="1" baseline="-25000" dirty="0">
                  <a:latin typeface="Times New Roman" pitchFamily="18" charset="0"/>
                </a:rPr>
                <a:t>s</a:t>
              </a:r>
              <a:r>
                <a:rPr lang="en-US" altLang="zh-CN" sz="1400" b="1" dirty="0">
                  <a:latin typeface="Times New Roman" pitchFamily="18" charset="0"/>
                </a:rPr>
                <a:t>)</a:t>
              </a:r>
              <a:endParaRPr lang="en-US" altLang="zh-CN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9008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7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已知：串</a:t>
            </a:r>
            <a:r>
              <a:rPr lang="en-US" altLang="zh-CN" dirty="0" smtClean="0"/>
              <a:t>/</a:t>
            </a:r>
            <a:r>
              <a:rPr lang="zh-CN" altLang="en-US" dirty="0" smtClean="0"/>
              <a:t>并变换输出的</a:t>
            </a:r>
            <a:r>
              <a:rPr lang="zh-CN" altLang="en-US" dirty="0" smtClean="0">
                <a:solidFill>
                  <a:srgbClr val="0000FF"/>
                </a:solidFill>
              </a:rPr>
              <a:t>支路码元长度为输入码元长度的两倍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若仍然采用原来的序号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，将支路第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r>
              <a:rPr lang="zh-CN" altLang="en-US" dirty="0" smtClean="0">
                <a:solidFill>
                  <a:srgbClr val="0000FF"/>
                </a:solidFill>
              </a:rPr>
              <a:t>码元长度仍当作为</a:t>
            </a:r>
            <a:r>
              <a:rPr lang="en-US" altLang="zh-CN" i="1" dirty="0" err="1">
                <a:solidFill>
                  <a:srgbClr val="0000FF"/>
                </a:solidFill>
              </a:rPr>
              <a:t>T</a:t>
            </a:r>
            <a:r>
              <a:rPr lang="en-US" altLang="zh-CN" i="1" baseline="-25000" dirty="0" err="1">
                <a:solidFill>
                  <a:srgbClr val="0000FF"/>
                </a:solidFill>
              </a:rPr>
              <a:t>s</a:t>
            </a:r>
            <a:r>
              <a:rPr lang="zh-CN" altLang="en-US" dirty="0" smtClean="0"/>
              <a:t>，则可以写成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这里的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和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的长度仍是原来的</a:t>
            </a:r>
            <a:r>
              <a:rPr lang="en-US" altLang="zh-CN" i="1" dirty="0" err="1"/>
              <a:t>T</a:t>
            </a:r>
            <a:r>
              <a:rPr lang="en-US" altLang="zh-CN" i="1" baseline="-25000" dirty="0" err="1"/>
              <a:t>s</a:t>
            </a:r>
            <a:r>
              <a:rPr lang="zh-CN" altLang="en-US" dirty="0"/>
              <a:t>。换句话说，因为</a:t>
            </a:r>
            <a:r>
              <a:rPr lang="en-US" altLang="zh-CN" i="1" dirty="0"/>
              <a:t>p</a:t>
            </a:r>
            <a:r>
              <a:rPr lang="en-US" altLang="zh-CN" baseline="-25000" dirty="0"/>
              <a:t>1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 = 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zh-CN" altLang="en-US" dirty="0"/>
              <a:t>，所以由</a:t>
            </a:r>
            <a:r>
              <a:rPr lang="en-US" altLang="zh-CN" i="1" dirty="0">
                <a:solidFill>
                  <a:srgbClr val="0000FF"/>
                </a:solidFill>
              </a:rPr>
              <a:t>p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和</a:t>
            </a:r>
            <a:r>
              <a:rPr lang="en-US" altLang="zh-CN" i="1" dirty="0">
                <a:solidFill>
                  <a:srgbClr val="0000FF"/>
                </a:solidFill>
              </a:rPr>
              <a:t>p</a:t>
            </a:r>
            <a:r>
              <a:rPr lang="en-US" altLang="zh-CN" baseline="-25000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构成一个长度等于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en-US" altLang="zh-CN" i="1" dirty="0">
                <a:solidFill>
                  <a:srgbClr val="0000FF"/>
                </a:solidFill>
              </a:rPr>
              <a:t>T</a:t>
            </a:r>
            <a:r>
              <a:rPr lang="en-US" altLang="zh-CN" i="1" baseline="-25000" dirty="0">
                <a:solidFill>
                  <a:srgbClr val="0000FF"/>
                </a:solidFill>
              </a:rPr>
              <a:t>s</a:t>
            </a:r>
            <a:r>
              <a:rPr lang="zh-CN" altLang="en-US" dirty="0">
                <a:solidFill>
                  <a:srgbClr val="0000FF"/>
                </a:solidFill>
              </a:rPr>
              <a:t>的取值为</a:t>
            </a:r>
            <a:r>
              <a:rPr lang="en-US" altLang="zh-CN" i="1" dirty="0">
                <a:solidFill>
                  <a:srgbClr val="0000FF"/>
                </a:solidFill>
              </a:rPr>
              <a:t>b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的码元</a:t>
            </a:r>
            <a:r>
              <a:rPr lang="zh-CN" altLang="en-US" dirty="0" smtClean="0"/>
              <a:t>。</a:t>
            </a:r>
          </a:p>
          <a:p>
            <a:r>
              <a:rPr lang="en-US" altLang="zh-CN" i="1" dirty="0" smtClean="0"/>
              <a:t>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和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k</a:t>
            </a:r>
            <a:r>
              <a:rPr lang="zh-CN" altLang="en-US" dirty="0" smtClean="0"/>
              <a:t>再经过两次相乘，就能合成</a:t>
            </a:r>
            <a:r>
              <a:rPr lang="en-US" altLang="zh-CN" dirty="0" smtClean="0"/>
              <a:t>MSK</a:t>
            </a:r>
            <a:r>
              <a:rPr lang="zh-CN" altLang="en-US" dirty="0" smtClean="0"/>
              <a:t>信号了。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3154-5795-4BD1-BF85-1F63F38D9EB7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931807"/>
              </p:ext>
            </p:extLst>
          </p:nvPr>
        </p:nvGraphicFramePr>
        <p:xfrm>
          <a:off x="731001" y="3298785"/>
          <a:ext cx="8114046" cy="508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" name="公式" r:id="rId3" imgW="3644900" imgH="228600" progId="Equation.3">
                  <p:embed/>
                </p:oleObj>
              </mc:Choice>
              <mc:Fallback>
                <p:oleObj name="公式" r:id="rId3" imgW="3644900" imgH="2286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001" y="3298785"/>
                        <a:ext cx="8114046" cy="508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971600" y="188639"/>
            <a:ext cx="7632848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串</a:t>
            </a:r>
            <a:r>
              <a:rPr lang="en-US" altLang="zh-CN" sz="2400" b="1" dirty="0">
                <a:latin typeface="+mj-ea"/>
                <a:ea typeface="+mj-ea"/>
              </a:rPr>
              <a:t>/</a:t>
            </a:r>
            <a:r>
              <a:rPr lang="zh-CN" altLang="en-US" sz="2400" b="1" dirty="0">
                <a:latin typeface="+mj-ea"/>
                <a:ea typeface="+mj-ea"/>
              </a:rPr>
              <a:t>并变换，分成</a:t>
            </a:r>
            <a:r>
              <a:rPr lang="en-US" altLang="zh-CN" sz="2400" b="1" i="1" dirty="0" err="1">
                <a:latin typeface="+mj-ea"/>
                <a:ea typeface="+mj-ea"/>
              </a:rPr>
              <a:t>p</a:t>
            </a:r>
            <a:r>
              <a:rPr lang="en-US" altLang="zh-CN" sz="2400" b="1" i="1" baseline="-25000" dirty="0" err="1">
                <a:latin typeface="+mj-ea"/>
                <a:ea typeface="+mj-ea"/>
              </a:rPr>
              <a:t>k</a:t>
            </a:r>
            <a:r>
              <a:rPr lang="zh-CN" altLang="en-US" sz="2400" b="1" dirty="0">
                <a:latin typeface="+mj-ea"/>
                <a:ea typeface="+mj-ea"/>
              </a:rPr>
              <a:t>支路和</a:t>
            </a:r>
            <a:r>
              <a:rPr lang="en-US" altLang="zh-CN" sz="2400" b="1" i="1" dirty="0" err="1">
                <a:latin typeface="+mj-ea"/>
                <a:ea typeface="+mj-ea"/>
              </a:rPr>
              <a:t>q</a:t>
            </a:r>
            <a:r>
              <a:rPr lang="en-US" altLang="zh-CN" sz="2400" b="1" i="1" baseline="-25000" dirty="0" err="1">
                <a:latin typeface="+mj-ea"/>
                <a:ea typeface="+mj-ea"/>
              </a:rPr>
              <a:t>k</a:t>
            </a:r>
            <a:r>
              <a:rPr lang="zh-CN" altLang="en-US" sz="2400" b="1" dirty="0">
                <a:latin typeface="+mj-ea"/>
                <a:ea typeface="+mj-ea"/>
              </a:rPr>
              <a:t>支路： 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r>
              <a:rPr lang="en-US" altLang="zh-CN" sz="2400" b="1" i="1" dirty="0" smtClean="0">
                <a:latin typeface="+mj-ea"/>
                <a:ea typeface="+mj-ea"/>
              </a:rPr>
              <a:t>b</a:t>
            </a:r>
            <a:r>
              <a:rPr lang="en-US" altLang="zh-CN" sz="2400" b="1" baseline="-25000" dirty="0" smtClean="0">
                <a:latin typeface="+mj-ea"/>
                <a:ea typeface="+mj-ea"/>
              </a:rPr>
              <a:t>1</a:t>
            </a:r>
            <a:r>
              <a:rPr lang="en-US" altLang="zh-CN" sz="2400" b="1" dirty="0">
                <a:latin typeface="+mj-ea"/>
                <a:ea typeface="+mj-ea"/>
              </a:rPr>
              <a:t>, </a:t>
            </a:r>
            <a:r>
              <a:rPr lang="en-US" altLang="zh-CN" sz="2400" b="1" i="1" dirty="0">
                <a:latin typeface="+mj-ea"/>
                <a:ea typeface="+mj-ea"/>
              </a:rPr>
              <a:t>b</a:t>
            </a:r>
            <a:r>
              <a:rPr lang="en-US" altLang="zh-CN" sz="2400" b="1" baseline="-25000" dirty="0">
                <a:latin typeface="+mj-ea"/>
                <a:ea typeface="+mj-ea"/>
              </a:rPr>
              <a:t>2</a:t>
            </a:r>
            <a:r>
              <a:rPr lang="en-US" altLang="zh-CN" sz="2400" b="1" dirty="0">
                <a:latin typeface="+mj-ea"/>
                <a:ea typeface="+mj-ea"/>
              </a:rPr>
              <a:t>, </a:t>
            </a:r>
            <a:r>
              <a:rPr lang="en-US" altLang="zh-CN" sz="2400" b="1" i="1" dirty="0">
                <a:latin typeface="+mj-ea"/>
                <a:ea typeface="+mj-ea"/>
              </a:rPr>
              <a:t>b</a:t>
            </a:r>
            <a:r>
              <a:rPr lang="en-US" altLang="zh-CN" sz="2400" b="1" baseline="-25000" dirty="0">
                <a:latin typeface="+mj-ea"/>
                <a:ea typeface="+mj-ea"/>
              </a:rPr>
              <a:t>3</a:t>
            </a:r>
            <a:r>
              <a:rPr lang="en-US" altLang="zh-CN" sz="2400" b="1" dirty="0">
                <a:latin typeface="+mj-ea"/>
                <a:ea typeface="+mj-ea"/>
              </a:rPr>
              <a:t>, </a:t>
            </a:r>
            <a:r>
              <a:rPr lang="en-US" altLang="zh-CN" sz="2400" b="1" i="1" dirty="0">
                <a:latin typeface="+mj-ea"/>
                <a:ea typeface="+mj-ea"/>
              </a:rPr>
              <a:t>b</a:t>
            </a:r>
            <a:r>
              <a:rPr lang="en-US" altLang="zh-CN" sz="2400" b="1" baseline="-25000" dirty="0">
                <a:latin typeface="+mj-ea"/>
                <a:ea typeface="+mj-ea"/>
              </a:rPr>
              <a:t>4</a:t>
            </a:r>
            <a:r>
              <a:rPr lang="en-US" altLang="zh-CN" sz="2400" b="1" dirty="0">
                <a:latin typeface="+mj-ea"/>
                <a:ea typeface="+mj-ea"/>
              </a:rPr>
              <a:t>, </a:t>
            </a:r>
            <a:r>
              <a:rPr lang="en-US" altLang="zh-CN" sz="2400" b="1" i="1" dirty="0">
                <a:latin typeface="+mj-ea"/>
                <a:ea typeface="+mj-ea"/>
              </a:rPr>
              <a:t>b</a:t>
            </a:r>
            <a:r>
              <a:rPr lang="en-US" altLang="zh-CN" sz="2400" b="1" baseline="-25000" dirty="0">
                <a:latin typeface="+mj-ea"/>
                <a:ea typeface="+mj-ea"/>
              </a:rPr>
              <a:t>5</a:t>
            </a:r>
            <a:r>
              <a:rPr lang="en-US" altLang="zh-CN" sz="2400" b="1" dirty="0">
                <a:latin typeface="+mj-ea"/>
                <a:ea typeface="+mj-ea"/>
              </a:rPr>
              <a:t>, </a:t>
            </a:r>
            <a:r>
              <a:rPr lang="en-US" altLang="zh-CN" sz="2400" b="1" i="1" dirty="0">
                <a:latin typeface="+mj-ea"/>
                <a:ea typeface="+mj-ea"/>
              </a:rPr>
              <a:t>b</a:t>
            </a:r>
            <a:r>
              <a:rPr lang="en-US" altLang="zh-CN" sz="2400" b="1" baseline="-25000" dirty="0">
                <a:latin typeface="+mj-ea"/>
                <a:ea typeface="+mj-ea"/>
              </a:rPr>
              <a:t>6</a:t>
            </a:r>
            <a:r>
              <a:rPr lang="en-US" altLang="zh-CN" sz="2400" b="1" dirty="0">
                <a:latin typeface="+mj-ea"/>
                <a:ea typeface="+mj-ea"/>
              </a:rPr>
              <a:t>,  … </a:t>
            </a:r>
            <a:r>
              <a:rPr lang="zh-CN" altLang="en-US" sz="2400" b="1" dirty="0">
                <a:latin typeface="+mj-ea"/>
                <a:ea typeface="+mj-ea"/>
              </a:rPr>
              <a:t>＝ </a:t>
            </a:r>
            <a:r>
              <a:rPr lang="en-US" altLang="zh-CN" sz="2400" b="1" i="1" dirty="0">
                <a:latin typeface="+mj-ea"/>
                <a:ea typeface="+mj-ea"/>
              </a:rPr>
              <a:t>p</a:t>
            </a:r>
            <a:r>
              <a:rPr lang="en-US" altLang="zh-CN" sz="2400" b="1" baseline="-25000" dirty="0">
                <a:latin typeface="+mj-ea"/>
                <a:ea typeface="+mj-ea"/>
              </a:rPr>
              <a:t>1</a:t>
            </a:r>
            <a:r>
              <a:rPr lang="en-US" altLang="zh-CN" sz="2400" b="1" dirty="0">
                <a:latin typeface="+mj-ea"/>
                <a:ea typeface="+mj-ea"/>
              </a:rPr>
              <a:t>, </a:t>
            </a:r>
            <a:r>
              <a:rPr lang="en-US" altLang="zh-CN" sz="2400" b="1" i="1" dirty="0">
                <a:latin typeface="+mj-ea"/>
                <a:ea typeface="+mj-ea"/>
              </a:rPr>
              <a:t>q</a:t>
            </a:r>
            <a:r>
              <a:rPr lang="en-US" altLang="zh-CN" sz="2400" b="1" baseline="-25000" dirty="0">
                <a:latin typeface="+mj-ea"/>
                <a:ea typeface="+mj-ea"/>
              </a:rPr>
              <a:t>2</a:t>
            </a:r>
            <a:r>
              <a:rPr lang="en-US" altLang="zh-CN" sz="2400" b="1" dirty="0">
                <a:latin typeface="+mj-ea"/>
                <a:ea typeface="+mj-ea"/>
              </a:rPr>
              <a:t>, </a:t>
            </a:r>
            <a:r>
              <a:rPr lang="en-US" altLang="zh-CN" sz="2400" b="1" i="1" dirty="0">
                <a:latin typeface="+mj-ea"/>
                <a:ea typeface="+mj-ea"/>
              </a:rPr>
              <a:t>p</a:t>
            </a:r>
            <a:r>
              <a:rPr lang="en-US" altLang="zh-CN" sz="2400" b="1" baseline="-25000" dirty="0">
                <a:latin typeface="+mj-ea"/>
                <a:ea typeface="+mj-ea"/>
              </a:rPr>
              <a:t>3</a:t>
            </a:r>
            <a:r>
              <a:rPr lang="en-US" altLang="zh-CN" sz="2400" b="1" dirty="0">
                <a:latin typeface="+mj-ea"/>
                <a:ea typeface="+mj-ea"/>
              </a:rPr>
              <a:t>, </a:t>
            </a:r>
            <a:r>
              <a:rPr lang="en-US" altLang="zh-CN" sz="2400" b="1" i="1" dirty="0">
                <a:latin typeface="+mj-ea"/>
                <a:ea typeface="+mj-ea"/>
              </a:rPr>
              <a:t>q</a:t>
            </a:r>
            <a:r>
              <a:rPr lang="en-US" altLang="zh-CN" sz="2400" b="1" baseline="-25000" dirty="0">
                <a:latin typeface="+mj-ea"/>
                <a:ea typeface="+mj-ea"/>
              </a:rPr>
              <a:t>4</a:t>
            </a:r>
            <a:r>
              <a:rPr lang="en-US" altLang="zh-CN" sz="2400" b="1" dirty="0">
                <a:latin typeface="+mj-ea"/>
                <a:ea typeface="+mj-ea"/>
              </a:rPr>
              <a:t>, </a:t>
            </a:r>
            <a:r>
              <a:rPr lang="en-US" altLang="zh-CN" sz="2400" b="1" i="1" dirty="0">
                <a:latin typeface="+mj-ea"/>
                <a:ea typeface="+mj-ea"/>
              </a:rPr>
              <a:t>p</a:t>
            </a:r>
            <a:r>
              <a:rPr lang="en-US" altLang="zh-CN" sz="2400" b="1" baseline="-25000" dirty="0">
                <a:latin typeface="+mj-ea"/>
                <a:ea typeface="+mj-ea"/>
              </a:rPr>
              <a:t>5</a:t>
            </a:r>
            <a:r>
              <a:rPr lang="en-US" altLang="zh-CN" sz="2400" b="1" dirty="0">
                <a:latin typeface="+mj-ea"/>
                <a:ea typeface="+mj-ea"/>
              </a:rPr>
              <a:t>, </a:t>
            </a:r>
            <a:r>
              <a:rPr lang="en-US" altLang="zh-CN" sz="2400" b="1" i="1" dirty="0">
                <a:latin typeface="+mj-ea"/>
                <a:ea typeface="+mj-ea"/>
              </a:rPr>
              <a:t>q</a:t>
            </a:r>
            <a:r>
              <a:rPr lang="en-US" altLang="zh-CN" sz="2400" b="1" baseline="-25000" dirty="0">
                <a:latin typeface="+mj-ea"/>
                <a:ea typeface="+mj-ea"/>
              </a:rPr>
              <a:t>6</a:t>
            </a:r>
            <a:r>
              <a:rPr lang="en-US" altLang="zh-CN" sz="2400" b="1" dirty="0">
                <a:latin typeface="+mj-ea"/>
                <a:ea typeface="+mj-ea"/>
              </a:rPr>
              <a:t>, …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6" name="矩形 65"/>
          <p:cNvSpPr/>
          <p:nvPr/>
        </p:nvSpPr>
        <p:spPr>
          <a:xfrm>
            <a:off x="6243151" y="1124744"/>
            <a:ext cx="1294013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j-ea"/>
                <a:ea typeface="+mj-ea"/>
              </a:rPr>
              <a:t>同相分量</a:t>
            </a:r>
            <a:endParaRPr lang="en-US" altLang="zh-CN" sz="20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812288" y="3926622"/>
            <a:ext cx="1294013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正交</a:t>
            </a:r>
            <a:r>
              <a:rPr lang="zh-CN" altLang="en-US" sz="2000" b="1" dirty="0" smtClean="0">
                <a:solidFill>
                  <a:srgbClr val="0000FF"/>
                </a:solidFill>
                <a:latin typeface="+mj-ea"/>
                <a:ea typeface="+mj-ea"/>
              </a:rPr>
              <a:t>分量</a:t>
            </a:r>
            <a:endParaRPr lang="en-US" altLang="zh-CN" sz="20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452916"/>
              </p:ext>
            </p:extLst>
          </p:nvPr>
        </p:nvGraphicFramePr>
        <p:xfrm>
          <a:off x="2248372" y="1236243"/>
          <a:ext cx="20526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0" name="公式" r:id="rId3" imgW="1079500" imgH="228600" progId="Equation.3">
                  <p:embed/>
                </p:oleObj>
              </mc:Choice>
              <mc:Fallback>
                <p:oleObj name="公式" r:id="rId3" imgW="107950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8372" y="1236243"/>
                        <a:ext cx="2052637" cy="434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348651"/>
              </p:ext>
            </p:extLst>
          </p:nvPr>
        </p:nvGraphicFramePr>
        <p:xfrm>
          <a:off x="2175522" y="4804847"/>
          <a:ext cx="3469519" cy="46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1" name="公式" r:id="rId5" imgW="1701800" imgH="228600" progId="Equation.3">
                  <p:embed/>
                </p:oleObj>
              </mc:Choice>
              <mc:Fallback>
                <p:oleObj name="公式" r:id="rId5" imgW="1701800" imgH="2286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522" y="4804847"/>
                        <a:ext cx="3469519" cy="4661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矩形 69"/>
          <p:cNvSpPr/>
          <p:nvPr/>
        </p:nvSpPr>
        <p:spPr>
          <a:xfrm>
            <a:off x="669800" y="3533878"/>
            <a:ext cx="2787360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i="1" dirty="0" err="1" smtClean="0">
                <a:solidFill>
                  <a:srgbClr val="0000FF"/>
                </a:solidFill>
                <a:latin typeface="+mj-ea"/>
                <a:ea typeface="+mj-ea"/>
              </a:rPr>
              <a:t>b</a:t>
            </a:r>
            <a:r>
              <a:rPr lang="en-US" altLang="zh-CN" sz="2400" b="1" i="1" baseline="-25000" dirty="0" err="1" smtClean="0">
                <a:solidFill>
                  <a:srgbClr val="0000FF"/>
                </a:solidFill>
                <a:latin typeface="+mj-ea"/>
                <a:ea typeface="+mj-ea"/>
              </a:rPr>
              <a:t>k</a:t>
            </a: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是</a:t>
            </a:r>
            <a:r>
              <a:rPr lang="en-US" altLang="zh-CN" sz="2400" b="1" i="1" dirty="0" err="1" smtClean="0">
                <a:solidFill>
                  <a:srgbClr val="0000FF"/>
                </a:solidFill>
                <a:latin typeface="+mj-ea"/>
              </a:rPr>
              <a:t>p</a:t>
            </a:r>
            <a:r>
              <a:rPr lang="en-US" altLang="zh-CN" sz="2400" b="1" i="1" baseline="-25000" dirty="0" err="1" smtClean="0">
                <a:solidFill>
                  <a:srgbClr val="0000FF"/>
                </a:solidFill>
                <a:latin typeface="+mj-ea"/>
              </a:rPr>
              <a:t>k</a:t>
            </a:r>
            <a:r>
              <a:rPr lang="zh-CN" altLang="en-US" sz="2400" b="1" dirty="0" smtClean="0">
                <a:solidFill>
                  <a:srgbClr val="0000FF"/>
                </a:solidFill>
                <a:latin typeface="+mj-ea"/>
              </a:rPr>
              <a:t>和</a:t>
            </a:r>
            <a:r>
              <a:rPr lang="en-US" altLang="zh-CN" sz="2400" b="1" i="1" dirty="0" err="1" smtClean="0">
                <a:solidFill>
                  <a:srgbClr val="0000FF"/>
                </a:solidFill>
                <a:latin typeface="+mj-ea"/>
              </a:rPr>
              <a:t>q</a:t>
            </a:r>
            <a:r>
              <a:rPr lang="en-US" altLang="zh-CN" sz="2400" b="1" i="1" baseline="-25000" dirty="0" err="1" smtClean="0">
                <a:solidFill>
                  <a:srgbClr val="0000FF"/>
                </a:solidFill>
                <a:latin typeface="+mj-ea"/>
              </a:rPr>
              <a:t>k</a:t>
            </a: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的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串联</a:t>
            </a:r>
            <a:endParaRPr lang="en-US" altLang="zh-CN" sz="2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37411" y="5543368"/>
            <a:ext cx="7161791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问题：</a:t>
            </a:r>
            <a:r>
              <a:rPr lang="en-US" altLang="zh-CN" sz="2800" b="1" i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CN" sz="2800" b="1" i="1" dirty="0" err="1">
                <a:solidFill>
                  <a:srgbClr val="FF0000"/>
                </a:solidFill>
                <a:latin typeface="+mj-ea"/>
                <a:ea typeface="+mj-ea"/>
              </a:rPr>
              <a:t>a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+mj-ea"/>
                <a:ea typeface="+mj-ea"/>
              </a:rPr>
              <a:t>k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和</a:t>
            </a:r>
            <a:r>
              <a:rPr lang="en-US" altLang="zh-CN" sz="2800" b="1" i="1" dirty="0" err="1">
                <a:solidFill>
                  <a:srgbClr val="FF0000"/>
                </a:solidFill>
                <a:latin typeface="+mj-ea"/>
                <a:ea typeface="+mj-ea"/>
              </a:rPr>
              <a:t>b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+mj-ea"/>
                <a:ea typeface="+mj-ea"/>
              </a:rPr>
              <a:t>k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之间是差分编码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关系吗？？</a:t>
            </a:r>
            <a:endParaRPr lang="en-US" altLang="zh-CN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73" name="直接箭头连接符 72"/>
          <p:cNvCxnSpPr>
            <a:stCxn id="70" idx="0"/>
          </p:cNvCxnSpPr>
          <p:nvPr/>
        </p:nvCxnSpPr>
        <p:spPr>
          <a:xfrm flipV="1">
            <a:off x="2063480" y="2946474"/>
            <a:ext cx="0" cy="5874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72" name="Group 76"/>
          <p:cNvGrpSpPr>
            <a:grpSpLocks/>
          </p:cNvGrpSpPr>
          <p:nvPr/>
        </p:nvGrpSpPr>
        <p:grpSpPr bwMode="auto">
          <a:xfrm>
            <a:off x="395536" y="1412776"/>
            <a:ext cx="8208912" cy="4104902"/>
            <a:chOff x="181" y="2137"/>
            <a:chExt cx="4944" cy="2336"/>
          </a:xfrm>
        </p:grpSpPr>
        <p:sp>
          <p:nvSpPr>
            <p:cNvPr id="74" name="AutoShape 10"/>
            <p:cNvSpPr>
              <a:spLocks noChangeAspect="1" noChangeArrowheads="1"/>
            </p:cNvSpPr>
            <p:nvPr/>
          </p:nvSpPr>
          <p:spPr bwMode="auto">
            <a:xfrm>
              <a:off x="181" y="2137"/>
              <a:ext cx="4944" cy="2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5" name="Text Box 11"/>
            <p:cNvSpPr txBox="1">
              <a:spLocks noChangeArrowheads="1"/>
            </p:cNvSpPr>
            <p:nvPr/>
          </p:nvSpPr>
          <p:spPr bwMode="auto">
            <a:xfrm>
              <a:off x="629" y="2894"/>
              <a:ext cx="450" cy="3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zh-CN" altLang="en-US" sz="1400" b="1">
                  <a:latin typeface="Times New Roman" pitchFamily="18" charset="0"/>
                </a:rPr>
                <a:t>差分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1400" b="1">
                  <a:latin typeface="Times New Roman" pitchFamily="18" charset="0"/>
                </a:rPr>
                <a:t>编码</a:t>
              </a:r>
              <a:endParaRPr lang="zh-CN" altLang="en-US" sz="2800" b="1"/>
            </a:p>
          </p:txBody>
        </p:sp>
        <p:sp>
          <p:nvSpPr>
            <p:cNvPr id="76" name="Text Box 12"/>
            <p:cNvSpPr txBox="1">
              <a:spLocks noChangeArrowheads="1"/>
            </p:cNvSpPr>
            <p:nvPr/>
          </p:nvSpPr>
          <p:spPr bwMode="auto">
            <a:xfrm>
              <a:off x="1316" y="2895"/>
              <a:ext cx="451" cy="3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zh-CN" altLang="en-US" sz="1400" b="1" dirty="0">
                  <a:latin typeface="Times New Roman" pitchFamily="18" charset="0"/>
                </a:rPr>
                <a:t>串</a:t>
              </a:r>
              <a:r>
                <a:rPr lang="en-US" altLang="zh-CN" sz="1400" b="1" dirty="0">
                  <a:latin typeface="Times New Roman" pitchFamily="18" charset="0"/>
                </a:rPr>
                <a:t>/</a:t>
              </a:r>
              <a:r>
                <a:rPr lang="zh-CN" altLang="en-US" sz="1400" b="1" dirty="0">
                  <a:latin typeface="Times New Roman" pitchFamily="18" charset="0"/>
                </a:rPr>
                <a:t>并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1400" b="1" dirty="0">
                  <a:latin typeface="Times New Roman" pitchFamily="18" charset="0"/>
                </a:rPr>
                <a:t>变换</a:t>
              </a:r>
              <a:endParaRPr lang="zh-CN" altLang="en-US" sz="2800" b="1" dirty="0"/>
            </a:p>
          </p:txBody>
        </p:sp>
        <p:sp>
          <p:nvSpPr>
            <p:cNvPr id="77" name="Text Box 13"/>
            <p:cNvSpPr txBox="1">
              <a:spLocks noChangeArrowheads="1"/>
            </p:cNvSpPr>
            <p:nvPr/>
          </p:nvSpPr>
          <p:spPr bwMode="auto">
            <a:xfrm>
              <a:off x="2093" y="2895"/>
              <a:ext cx="451" cy="3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zh-CN" altLang="en-US" sz="1400" b="1" dirty="0">
                  <a:latin typeface="Times New Roman" pitchFamily="18" charset="0"/>
                </a:rPr>
                <a:t>振荡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400" b="1" i="1" dirty="0">
                  <a:latin typeface="Times New Roman" pitchFamily="18" charset="0"/>
                </a:rPr>
                <a:t>f</a:t>
              </a:r>
              <a:r>
                <a:rPr lang="en-US" altLang="zh-CN" sz="1400" b="1" dirty="0">
                  <a:latin typeface="Times New Roman" pitchFamily="18" charset="0"/>
                </a:rPr>
                <a:t>=1/4</a:t>
              </a:r>
              <a:r>
                <a:rPr lang="en-US" altLang="zh-CN" sz="1400" b="1" i="1" dirty="0">
                  <a:latin typeface="Times New Roman" pitchFamily="18" charset="0"/>
                </a:rPr>
                <a:t>T</a:t>
              </a:r>
              <a:endParaRPr lang="en-US" altLang="zh-CN" sz="2800" b="1" dirty="0"/>
            </a:p>
          </p:txBody>
        </p:sp>
        <p:sp>
          <p:nvSpPr>
            <p:cNvPr id="78" name="Text Box 14"/>
            <p:cNvSpPr txBox="1">
              <a:spLocks noChangeArrowheads="1"/>
            </p:cNvSpPr>
            <p:nvPr/>
          </p:nvSpPr>
          <p:spPr bwMode="auto">
            <a:xfrm>
              <a:off x="2852" y="2895"/>
              <a:ext cx="452" cy="3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zh-CN" altLang="en-US" sz="1400" b="1" dirty="0">
                  <a:latin typeface="Times New Roman" pitchFamily="18" charset="0"/>
                </a:rPr>
                <a:t>振荡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400" b="1" i="1" dirty="0" smtClean="0">
                  <a:latin typeface="Times New Roman" pitchFamily="18" charset="0"/>
                </a:rPr>
                <a:t>f</a:t>
              </a:r>
              <a:r>
                <a:rPr lang="en-US" altLang="zh-CN" sz="1400" b="1" dirty="0" smtClean="0">
                  <a:latin typeface="Times New Roman" pitchFamily="18" charset="0"/>
                </a:rPr>
                <a:t>=</a:t>
              </a:r>
              <a:r>
                <a:rPr lang="en-US" altLang="zh-CN" sz="1400" b="1" i="1" dirty="0" smtClean="0">
                  <a:latin typeface="Times New Roman" pitchFamily="18" charset="0"/>
                </a:rPr>
                <a:t>f</a:t>
              </a:r>
              <a:r>
                <a:rPr lang="en-US" altLang="zh-CN" sz="1600" b="1" baseline="-25000" dirty="0" smtClean="0">
                  <a:latin typeface="Times New Roman" pitchFamily="18" charset="0"/>
                </a:rPr>
                <a:t>c</a:t>
              </a:r>
              <a:endParaRPr lang="en-US" altLang="zh-CN" sz="2800" b="1" dirty="0"/>
            </a:p>
          </p:txBody>
        </p:sp>
        <p:sp>
          <p:nvSpPr>
            <p:cNvPr id="79" name="Line 15"/>
            <p:cNvSpPr>
              <a:spLocks noChangeShapeType="1"/>
            </p:cNvSpPr>
            <p:nvPr/>
          </p:nvSpPr>
          <p:spPr bwMode="auto">
            <a:xfrm>
              <a:off x="400" y="3065"/>
              <a:ext cx="2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0" name="Line 16"/>
            <p:cNvSpPr>
              <a:spLocks noChangeShapeType="1"/>
            </p:cNvSpPr>
            <p:nvPr/>
          </p:nvSpPr>
          <p:spPr bwMode="auto">
            <a:xfrm>
              <a:off x="1087" y="3074"/>
              <a:ext cx="2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" name="Text Box 17"/>
            <p:cNvSpPr txBox="1">
              <a:spLocks noChangeArrowheads="1"/>
            </p:cNvSpPr>
            <p:nvPr/>
          </p:nvSpPr>
          <p:spPr bwMode="auto">
            <a:xfrm>
              <a:off x="2485" y="3374"/>
              <a:ext cx="452" cy="3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zh-CN" altLang="en-US" sz="1400" b="1">
                  <a:latin typeface="Times New Roman" pitchFamily="18" charset="0"/>
                </a:rPr>
                <a:t>移相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1400" b="1">
                  <a:latin typeface="Times New Roman" pitchFamily="18" charset="0"/>
                  <a:sym typeface="Symbol" pitchFamily="18" charset="2"/>
                </a:rPr>
                <a:t></a:t>
              </a:r>
              <a:r>
                <a:rPr lang="en-US" altLang="zh-CN" sz="1400" b="1">
                  <a:latin typeface="Times New Roman" pitchFamily="18" charset="0"/>
                </a:rPr>
                <a:t>/2</a:t>
              </a:r>
              <a:endParaRPr lang="en-US" altLang="zh-CN" sz="2800" b="1"/>
            </a:p>
          </p:txBody>
        </p:sp>
        <p:sp>
          <p:nvSpPr>
            <p:cNvPr id="82" name="Text Box 18"/>
            <p:cNvSpPr txBox="1">
              <a:spLocks noChangeArrowheads="1"/>
            </p:cNvSpPr>
            <p:nvPr/>
          </p:nvSpPr>
          <p:spPr bwMode="auto">
            <a:xfrm>
              <a:off x="3352" y="3366"/>
              <a:ext cx="451" cy="3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zh-CN" altLang="en-US" sz="1400" b="1">
                  <a:latin typeface="Times New Roman" pitchFamily="18" charset="0"/>
                </a:rPr>
                <a:t>移相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1400" b="1">
                  <a:latin typeface="Times New Roman" pitchFamily="18" charset="0"/>
                  <a:sym typeface="Symbol" pitchFamily="18" charset="2"/>
                </a:rPr>
                <a:t></a:t>
              </a:r>
              <a:r>
                <a:rPr lang="en-US" altLang="zh-CN" sz="1400" b="1">
                  <a:latin typeface="Times New Roman" pitchFamily="18" charset="0"/>
                </a:rPr>
                <a:t>/2</a:t>
              </a:r>
              <a:endParaRPr lang="en-US" altLang="zh-CN" sz="2800" b="1"/>
            </a:p>
          </p:txBody>
        </p:sp>
        <p:sp>
          <p:nvSpPr>
            <p:cNvPr id="83" name="Line 19"/>
            <p:cNvSpPr>
              <a:spLocks noChangeShapeType="1"/>
            </p:cNvSpPr>
            <p:nvPr/>
          </p:nvSpPr>
          <p:spPr bwMode="auto">
            <a:xfrm flipV="1">
              <a:off x="1537" y="2587"/>
              <a:ext cx="0" cy="2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4" name="Line 20"/>
            <p:cNvSpPr>
              <a:spLocks noChangeShapeType="1"/>
            </p:cNvSpPr>
            <p:nvPr/>
          </p:nvSpPr>
          <p:spPr bwMode="auto">
            <a:xfrm flipV="1">
              <a:off x="2543" y="3065"/>
              <a:ext cx="1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5" name="Line 21"/>
            <p:cNvSpPr>
              <a:spLocks noChangeShapeType="1"/>
            </p:cNvSpPr>
            <p:nvPr/>
          </p:nvSpPr>
          <p:spPr bwMode="auto">
            <a:xfrm flipH="1" flipV="1">
              <a:off x="2699" y="2709"/>
              <a:ext cx="7" cy="6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86" name="Group 22"/>
            <p:cNvGrpSpPr>
              <a:grpSpLocks/>
            </p:cNvGrpSpPr>
            <p:nvPr/>
          </p:nvGrpSpPr>
          <p:grpSpPr bwMode="auto">
            <a:xfrm>
              <a:off x="2576" y="2455"/>
              <a:ext cx="237" cy="263"/>
              <a:chOff x="6513" y="3637"/>
              <a:chExt cx="378" cy="364"/>
            </a:xfrm>
          </p:grpSpPr>
          <p:sp>
            <p:nvSpPr>
              <p:cNvPr id="132" name="Oval 23"/>
              <p:cNvSpPr>
                <a:spLocks noChangeArrowheads="1"/>
              </p:cNvSpPr>
              <p:nvPr/>
            </p:nvSpPr>
            <p:spPr bwMode="auto">
              <a:xfrm>
                <a:off x="6563" y="3715"/>
                <a:ext cx="274" cy="2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33" name="Text Box 24"/>
              <p:cNvSpPr txBox="1">
                <a:spLocks noChangeArrowheads="1"/>
              </p:cNvSpPr>
              <p:nvPr/>
            </p:nvSpPr>
            <p:spPr bwMode="auto">
              <a:xfrm>
                <a:off x="6513" y="3637"/>
                <a:ext cx="378" cy="36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lang="en-US" altLang="zh-CN" sz="1600" b="1">
                    <a:latin typeface="Times New Roman" pitchFamily="18" charset="0"/>
                    <a:sym typeface="Symbol" pitchFamily="18" charset="2"/>
                  </a:rPr>
                  <a:t></a:t>
                </a:r>
                <a:endParaRPr lang="en-US" altLang="zh-CN" sz="2800" b="1"/>
              </a:p>
            </p:txBody>
          </p:sp>
        </p:grpSp>
        <p:grpSp>
          <p:nvGrpSpPr>
            <p:cNvPr id="87" name="Group 25"/>
            <p:cNvGrpSpPr>
              <a:grpSpLocks/>
            </p:cNvGrpSpPr>
            <p:nvPr/>
          </p:nvGrpSpPr>
          <p:grpSpPr bwMode="auto">
            <a:xfrm>
              <a:off x="2591" y="3712"/>
              <a:ext cx="237" cy="402"/>
              <a:chOff x="6537" y="5380"/>
              <a:chExt cx="378" cy="559"/>
            </a:xfrm>
          </p:grpSpPr>
          <p:grpSp>
            <p:nvGrpSpPr>
              <p:cNvPr id="128" name="Group 26"/>
              <p:cNvGrpSpPr>
                <a:grpSpLocks/>
              </p:cNvGrpSpPr>
              <p:nvPr/>
            </p:nvGrpSpPr>
            <p:grpSpPr bwMode="auto">
              <a:xfrm>
                <a:off x="6537" y="5575"/>
                <a:ext cx="378" cy="364"/>
                <a:chOff x="6513" y="3637"/>
                <a:chExt cx="378" cy="364"/>
              </a:xfrm>
            </p:grpSpPr>
            <p:sp>
              <p:nvSpPr>
                <p:cNvPr id="130" name="Oval 27"/>
                <p:cNvSpPr>
                  <a:spLocks noChangeArrowheads="1"/>
                </p:cNvSpPr>
                <p:nvPr/>
              </p:nvSpPr>
              <p:spPr bwMode="auto">
                <a:xfrm>
                  <a:off x="6563" y="3715"/>
                  <a:ext cx="274" cy="260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131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6513" y="3637"/>
                  <a:ext cx="378" cy="36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1600" b="1">
                      <a:latin typeface="Times New Roman" pitchFamily="18" charset="0"/>
                      <a:sym typeface="Symbol" pitchFamily="18" charset="2"/>
                    </a:rPr>
                    <a:t></a:t>
                  </a:r>
                  <a:endParaRPr lang="en-US" altLang="zh-CN" sz="2800" b="1"/>
                </a:p>
              </p:txBody>
            </p:sp>
          </p:grpSp>
          <p:sp>
            <p:nvSpPr>
              <p:cNvPr id="129" name="Line 29"/>
              <p:cNvSpPr>
                <a:spLocks noChangeShapeType="1"/>
              </p:cNvSpPr>
              <p:nvPr/>
            </p:nvSpPr>
            <p:spPr bwMode="auto">
              <a:xfrm>
                <a:off x="6721" y="5380"/>
                <a:ext cx="0" cy="2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sp>
          <p:nvSpPr>
            <p:cNvPr id="88" name="Line 30"/>
            <p:cNvSpPr>
              <a:spLocks noChangeShapeType="1"/>
            </p:cNvSpPr>
            <p:nvPr/>
          </p:nvSpPr>
          <p:spPr bwMode="auto">
            <a:xfrm flipH="1">
              <a:off x="1538" y="4002"/>
              <a:ext cx="1070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9" name="Line 31"/>
            <p:cNvSpPr>
              <a:spLocks noChangeShapeType="1"/>
            </p:cNvSpPr>
            <p:nvPr/>
          </p:nvSpPr>
          <p:spPr bwMode="auto">
            <a:xfrm flipH="1" flipV="1">
              <a:off x="1538" y="3235"/>
              <a:ext cx="6" cy="7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0" name="Line 32"/>
            <p:cNvSpPr>
              <a:spLocks noChangeShapeType="1"/>
            </p:cNvSpPr>
            <p:nvPr/>
          </p:nvSpPr>
          <p:spPr bwMode="auto">
            <a:xfrm>
              <a:off x="1537" y="2596"/>
              <a:ext cx="10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1" name="Line 33"/>
            <p:cNvSpPr>
              <a:spLocks noChangeShapeType="1"/>
            </p:cNvSpPr>
            <p:nvPr/>
          </p:nvSpPr>
          <p:spPr bwMode="auto">
            <a:xfrm flipH="1" flipV="1">
              <a:off x="3582" y="2718"/>
              <a:ext cx="6" cy="6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92" name="Group 34"/>
            <p:cNvGrpSpPr>
              <a:grpSpLocks/>
            </p:cNvGrpSpPr>
            <p:nvPr/>
          </p:nvGrpSpPr>
          <p:grpSpPr bwMode="auto">
            <a:xfrm>
              <a:off x="3449" y="2474"/>
              <a:ext cx="239" cy="262"/>
              <a:chOff x="6513" y="3637"/>
              <a:chExt cx="378" cy="364"/>
            </a:xfrm>
          </p:grpSpPr>
          <p:sp>
            <p:nvSpPr>
              <p:cNvPr id="126" name="Oval 35"/>
              <p:cNvSpPr>
                <a:spLocks noChangeArrowheads="1"/>
              </p:cNvSpPr>
              <p:nvPr/>
            </p:nvSpPr>
            <p:spPr bwMode="auto">
              <a:xfrm>
                <a:off x="6563" y="3715"/>
                <a:ext cx="274" cy="2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27" name="Text Box 36"/>
              <p:cNvSpPr txBox="1">
                <a:spLocks noChangeArrowheads="1"/>
              </p:cNvSpPr>
              <p:nvPr/>
            </p:nvSpPr>
            <p:spPr bwMode="auto">
              <a:xfrm>
                <a:off x="6513" y="3637"/>
                <a:ext cx="378" cy="36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lang="en-US" altLang="zh-CN" sz="1600" b="1">
                    <a:latin typeface="Times New Roman" pitchFamily="18" charset="0"/>
                    <a:sym typeface="Symbol" pitchFamily="18" charset="2"/>
                  </a:rPr>
                  <a:t></a:t>
                </a:r>
                <a:endParaRPr lang="en-US" altLang="zh-CN" sz="2800" b="1"/>
              </a:p>
            </p:txBody>
          </p:sp>
        </p:grpSp>
        <p:sp>
          <p:nvSpPr>
            <p:cNvPr id="93" name="Line 37"/>
            <p:cNvSpPr>
              <a:spLocks noChangeShapeType="1"/>
            </p:cNvSpPr>
            <p:nvPr/>
          </p:nvSpPr>
          <p:spPr bwMode="auto">
            <a:xfrm flipV="1">
              <a:off x="2789" y="2599"/>
              <a:ext cx="686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4" name="Line 38"/>
            <p:cNvSpPr>
              <a:spLocks noChangeShapeType="1"/>
            </p:cNvSpPr>
            <p:nvPr/>
          </p:nvSpPr>
          <p:spPr bwMode="auto">
            <a:xfrm>
              <a:off x="3312" y="3065"/>
              <a:ext cx="2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95" name="Group 39"/>
            <p:cNvGrpSpPr>
              <a:grpSpLocks/>
            </p:cNvGrpSpPr>
            <p:nvPr/>
          </p:nvGrpSpPr>
          <p:grpSpPr bwMode="auto">
            <a:xfrm>
              <a:off x="3490" y="3852"/>
              <a:ext cx="239" cy="262"/>
              <a:chOff x="6513" y="3637"/>
              <a:chExt cx="378" cy="364"/>
            </a:xfrm>
          </p:grpSpPr>
          <p:sp>
            <p:nvSpPr>
              <p:cNvPr id="124" name="Oval 40"/>
              <p:cNvSpPr>
                <a:spLocks noChangeArrowheads="1"/>
              </p:cNvSpPr>
              <p:nvPr/>
            </p:nvSpPr>
            <p:spPr bwMode="auto">
              <a:xfrm>
                <a:off x="6563" y="3715"/>
                <a:ext cx="274" cy="2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25" name="Text Box 41"/>
              <p:cNvSpPr txBox="1">
                <a:spLocks noChangeArrowheads="1"/>
              </p:cNvSpPr>
              <p:nvPr/>
            </p:nvSpPr>
            <p:spPr bwMode="auto">
              <a:xfrm>
                <a:off x="6513" y="3637"/>
                <a:ext cx="378" cy="36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lang="en-US" altLang="zh-CN" sz="1600" b="1">
                    <a:latin typeface="Times New Roman" pitchFamily="18" charset="0"/>
                    <a:sym typeface="Symbol" pitchFamily="18" charset="2"/>
                  </a:rPr>
                  <a:t></a:t>
                </a:r>
                <a:endParaRPr lang="en-US" altLang="zh-CN" sz="2800" b="1"/>
              </a:p>
            </p:txBody>
          </p:sp>
        </p:grpSp>
        <p:sp>
          <p:nvSpPr>
            <p:cNvPr id="96" name="Line 42"/>
            <p:cNvSpPr>
              <a:spLocks noChangeShapeType="1"/>
            </p:cNvSpPr>
            <p:nvPr/>
          </p:nvSpPr>
          <p:spPr bwMode="auto">
            <a:xfrm>
              <a:off x="3606" y="3712"/>
              <a:ext cx="0" cy="1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7" name="Line 43"/>
            <p:cNvSpPr>
              <a:spLocks noChangeShapeType="1"/>
            </p:cNvSpPr>
            <p:nvPr/>
          </p:nvSpPr>
          <p:spPr bwMode="auto">
            <a:xfrm>
              <a:off x="2805" y="4002"/>
              <a:ext cx="71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98" name="Group 44"/>
            <p:cNvGrpSpPr>
              <a:grpSpLocks/>
            </p:cNvGrpSpPr>
            <p:nvPr/>
          </p:nvGrpSpPr>
          <p:grpSpPr bwMode="auto">
            <a:xfrm>
              <a:off x="3851" y="2933"/>
              <a:ext cx="238" cy="263"/>
              <a:chOff x="6513" y="3637"/>
              <a:chExt cx="378" cy="364"/>
            </a:xfrm>
          </p:grpSpPr>
          <p:sp>
            <p:nvSpPr>
              <p:cNvPr id="122" name="Oval 45"/>
              <p:cNvSpPr>
                <a:spLocks noChangeArrowheads="1"/>
              </p:cNvSpPr>
              <p:nvPr/>
            </p:nvSpPr>
            <p:spPr bwMode="auto">
              <a:xfrm>
                <a:off x="6563" y="3715"/>
                <a:ext cx="274" cy="2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23" name="Text Box 46"/>
              <p:cNvSpPr txBox="1">
                <a:spLocks noChangeArrowheads="1"/>
              </p:cNvSpPr>
              <p:nvPr/>
            </p:nvSpPr>
            <p:spPr bwMode="auto">
              <a:xfrm>
                <a:off x="6513" y="3637"/>
                <a:ext cx="378" cy="36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lang="en-US" altLang="zh-CN" sz="1600" b="1">
                    <a:latin typeface="Times New Roman" pitchFamily="18" charset="0"/>
                    <a:sym typeface="Symbol" pitchFamily="18" charset="2"/>
                  </a:rPr>
                  <a:t></a:t>
                </a:r>
                <a:endParaRPr lang="en-US" altLang="zh-CN" sz="2800" b="1"/>
              </a:p>
            </p:txBody>
          </p:sp>
        </p:grpSp>
        <p:sp>
          <p:nvSpPr>
            <p:cNvPr id="99" name="Line 47"/>
            <p:cNvSpPr>
              <a:spLocks noChangeShapeType="1"/>
            </p:cNvSpPr>
            <p:nvPr/>
          </p:nvSpPr>
          <p:spPr bwMode="auto">
            <a:xfrm>
              <a:off x="4056" y="3083"/>
              <a:ext cx="139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0" name="Line 48"/>
            <p:cNvSpPr>
              <a:spLocks noChangeShapeType="1"/>
            </p:cNvSpPr>
            <p:nvPr/>
          </p:nvSpPr>
          <p:spPr bwMode="auto">
            <a:xfrm>
              <a:off x="3655" y="2615"/>
              <a:ext cx="3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1" name="Line 49"/>
            <p:cNvSpPr>
              <a:spLocks noChangeShapeType="1"/>
            </p:cNvSpPr>
            <p:nvPr/>
          </p:nvSpPr>
          <p:spPr bwMode="auto">
            <a:xfrm flipV="1">
              <a:off x="3720" y="4003"/>
              <a:ext cx="237" cy="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2" name="Line 50"/>
            <p:cNvSpPr>
              <a:spLocks noChangeShapeType="1"/>
            </p:cNvSpPr>
            <p:nvPr/>
          </p:nvSpPr>
          <p:spPr bwMode="auto">
            <a:xfrm flipV="1">
              <a:off x="3958" y="2606"/>
              <a:ext cx="8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3" name="Line 51"/>
            <p:cNvSpPr>
              <a:spLocks noChangeShapeType="1"/>
            </p:cNvSpPr>
            <p:nvPr/>
          </p:nvSpPr>
          <p:spPr bwMode="auto">
            <a:xfrm flipV="1">
              <a:off x="3966" y="3196"/>
              <a:ext cx="7" cy="8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" name="Text Box 52"/>
            <p:cNvSpPr txBox="1">
              <a:spLocks noChangeArrowheads="1"/>
            </p:cNvSpPr>
            <p:nvPr/>
          </p:nvSpPr>
          <p:spPr bwMode="auto">
            <a:xfrm>
              <a:off x="2135" y="2658"/>
              <a:ext cx="573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>
                  <a:latin typeface="Times New Roman" pitchFamily="18" charset="0"/>
                </a:rPr>
                <a:t>cos(</a:t>
              </a:r>
              <a:r>
                <a:rPr lang="en-US" altLang="zh-CN" sz="1400" b="1">
                  <a:latin typeface="Times New Roman" pitchFamily="18" charset="0"/>
                  <a:sym typeface="Symbol" pitchFamily="18" charset="2"/>
                </a:rPr>
                <a:t></a:t>
              </a:r>
              <a:r>
                <a:rPr lang="en-US" altLang="zh-CN" sz="1400" b="1" i="1">
                  <a:latin typeface="Times New Roman" pitchFamily="18" charset="0"/>
                </a:rPr>
                <a:t>t</a:t>
              </a:r>
              <a:r>
                <a:rPr lang="en-US" altLang="zh-CN" sz="1400" b="1">
                  <a:latin typeface="Times New Roman" pitchFamily="18" charset="0"/>
                </a:rPr>
                <a:t>/2</a:t>
              </a:r>
              <a:r>
                <a:rPr lang="en-US" altLang="zh-CN" sz="1400" b="1" i="1">
                  <a:latin typeface="Times New Roman" pitchFamily="18" charset="0"/>
                </a:rPr>
                <a:t>T</a:t>
              </a:r>
              <a:r>
                <a:rPr lang="en-US" altLang="zh-CN" sz="1400" b="1" i="1" baseline="-25000">
                  <a:latin typeface="Times New Roman" pitchFamily="18" charset="0"/>
                </a:rPr>
                <a:t>s</a:t>
              </a:r>
              <a:r>
                <a:rPr lang="en-US" altLang="zh-CN" sz="1400" b="1">
                  <a:latin typeface="Times New Roman" pitchFamily="18" charset="0"/>
                </a:rPr>
                <a:t>)</a:t>
              </a:r>
              <a:endParaRPr lang="en-US" altLang="zh-CN" sz="2800" b="1"/>
            </a:p>
          </p:txBody>
        </p:sp>
        <p:sp>
          <p:nvSpPr>
            <p:cNvPr id="105" name="Text Box 53"/>
            <p:cNvSpPr txBox="1">
              <a:spLocks noChangeArrowheads="1"/>
            </p:cNvSpPr>
            <p:nvPr/>
          </p:nvSpPr>
          <p:spPr bwMode="auto">
            <a:xfrm>
              <a:off x="1857" y="3811"/>
              <a:ext cx="319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i="1">
                  <a:latin typeface="Times New Roman" pitchFamily="18" charset="0"/>
                </a:rPr>
                <a:t>q</a:t>
              </a:r>
              <a:r>
                <a:rPr lang="en-US" altLang="zh-CN" sz="1600" b="1" i="1" baseline="-25000">
                  <a:latin typeface="Times New Roman" pitchFamily="18" charset="0"/>
                </a:rPr>
                <a:t>k</a:t>
              </a:r>
              <a:endParaRPr lang="en-US" altLang="zh-CN" sz="2800" b="1"/>
            </a:p>
          </p:txBody>
        </p:sp>
        <p:sp>
          <p:nvSpPr>
            <p:cNvPr id="106" name="Text Box 54"/>
            <p:cNvSpPr txBox="1">
              <a:spLocks noChangeArrowheads="1"/>
            </p:cNvSpPr>
            <p:nvPr/>
          </p:nvSpPr>
          <p:spPr bwMode="auto">
            <a:xfrm>
              <a:off x="1840" y="2405"/>
              <a:ext cx="269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i="1">
                  <a:latin typeface="Times New Roman" pitchFamily="18" charset="0"/>
                </a:rPr>
                <a:t>p</a:t>
              </a:r>
              <a:r>
                <a:rPr lang="en-US" altLang="zh-CN" sz="1600" b="1" i="1" baseline="-25000">
                  <a:latin typeface="Times New Roman" pitchFamily="18" charset="0"/>
                </a:rPr>
                <a:t>k</a:t>
              </a:r>
              <a:endParaRPr lang="en-US" altLang="zh-CN" sz="2800" b="1"/>
            </a:p>
          </p:txBody>
        </p:sp>
        <p:sp>
          <p:nvSpPr>
            <p:cNvPr id="107" name="Text Box 56"/>
            <p:cNvSpPr txBox="1">
              <a:spLocks noChangeArrowheads="1"/>
            </p:cNvSpPr>
            <p:nvPr/>
          </p:nvSpPr>
          <p:spPr bwMode="auto">
            <a:xfrm>
              <a:off x="2724" y="3980"/>
              <a:ext cx="698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i="1">
                  <a:latin typeface="Times New Roman" pitchFamily="18" charset="0"/>
                </a:rPr>
                <a:t>q</a:t>
              </a:r>
              <a:r>
                <a:rPr lang="en-US" altLang="zh-CN" sz="1600" b="1" i="1" baseline="-25000">
                  <a:latin typeface="Times New Roman" pitchFamily="18" charset="0"/>
                </a:rPr>
                <a:t>k</a:t>
              </a:r>
              <a:r>
                <a:rPr lang="en-US" altLang="zh-CN" sz="1400" b="1">
                  <a:latin typeface="Times New Roman" pitchFamily="18" charset="0"/>
                </a:rPr>
                <a:t>sin(</a:t>
              </a:r>
              <a:r>
                <a:rPr lang="en-US" altLang="zh-CN" sz="1400" b="1">
                  <a:latin typeface="Times New Roman" pitchFamily="18" charset="0"/>
                  <a:sym typeface="Symbol" pitchFamily="18" charset="2"/>
                </a:rPr>
                <a:t></a:t>
              </a:r>
              <a:r>
                <a:rPr lang="en-US" altLang="zh-CN" sz="1400" b="1" i="1">
                  <a:latin typeface="Times New Roman" pitchFamily="18" charset="0"/>
                </a:rPr>
                <a:t>t</a:t>
              </a:r>
              <a:r>
                <a:rPr lang="en-US" altLang="zh-CN" sz="1400" b="1">
                  <a:latin typeface="Times New Roman" pitchFamily="18" charset="0"/>
                </a:rPr>
                <a:t>/2</a:t>
              </a:r>
              <a:r>
                <a:rPr lang="en-US" altLang="zh-CN" sz="1400" b="1" i="1">
                  <a:latin typeface="Times New Roman" pitchFamily="18" charset="0"/>
                </a:rPr>
                <a:t>T</a:t>
              </a:r>
              <a:r>
                <a:rPr lang="en-US" altLang="zh-CN" sz="1400" b="1" i="1" baseline="-25000">
                  <a:latin typeface="Times New Roman" pitchFamily="18" charset="0"/>
                </a:rPr>
                <a:t>s</a:t>
              </a:r>
              <a:r>
                <a:rPr lang="en-US" altLang="zh-CN" sz="1400" b="1">
                  <a:latin typeface="Times New Roman" pitchFamily="18" charset="0"/>
                </a:rPr>
                <a:t>)</a:t>
              </a:r>
              <a:endParaRPr lang="en-US" altLang="zh-CN" sz="2800" b="1"/>
            </a:p>
          </p:txBody>
        </p:sp>
        <p:sp>
          <p:nvSpPr>
            <p:cNvPr id="108" name="Text Box 57"/>
            <p:cNvSpPr txBox="1">
              <a:spLocks noChangeArrowheads="1"/>
            </p:cNvSpPr>
            <p:nvPr/>
          </p:nvSpPr>
          <p:spPr bwMode="auto">
            <a:xfrm>
              <a:off x="2184" y="3708"/>
              <a:ext cx="574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>
                  <a:latin typeface="Times New Roman" pitchFamily="18" charset="0"/>
                </a:rPr>
                <a:t>sin(</a:t>
              </a:r>
              <a:r>
                <a:rPr lang="en-US" altLang="zh-CN" sz="1400" b="1">
                  <a:latin typeface="Times New Roman" pitchFamily="18" charset="0"/>
                  <a:sym typeface="Symbol" pitchFamily="18" charset="2"/>
                </a:rPr>
                <a:t></a:t>
              </a:r>
              <a:r>
                <a:rPr lang="en-US" altLang="zh-CN" sz="1400" b="1" i="1">
                  <a:latin typeface="Times New Roman" pitchFamily="18" charset="0"/>
                </a:rPr>
                <a:t>t</a:t>
              </a:r>
              <a:r>
                <a:rPr lang="en-US" altLang="zh-CN" sz="1400" b="1">
                  <a:latin typeface="Times New Roman" pitchFamily="18" charset="0"/>
                </a:rPr>
                <a:t>/2</a:t>
              </a:r>
              <a:r>
                <a:rPr lang="en-US" altLang="zh-CN" sz="1400" b="1" i="1">
                  <a:latin typeface="Times New Roman" pitchFamily="18" charset="0"/>
                </a:rPr>
                <a:t>T</a:t>
              </a:r>
              <a:r>
                <a:rPr lang="en-US" altLang="zh-CN" sz="1400" b="1" i="1" baseline="-25000">
                  <a:latin typeface="Times New Roman" pitchFamily="18" charset="0"/>
                </a:rPr>
                <a:t>s</a:t>
              </a:r>
              <a:r>
                <a:rPr lang="en-US" altLang="zh-CN" sz="1400" b="1">
                  <a:latin typeface="Times New Roman" pitchFamily="18" charset="0"/>
                </a:rPr>
                <a:t>)</a:t>
              </a:r>
              <a:endParaRPr lang="en-US" altLang="zh-CN" sz="2800" b="1"/>
            </a:p>
          </p:txBody>
        </p:sp>
        <p:sp>
          <p:nvSpPr>
            <p:cNvPr id="109" name="Text Box 58"/>
            <p:cNvSpPr txBox="1">
              <a:spLocks noChangeArrowheads="1"/>
            </p:cNvSpPr>
            <p:nvPr/>
          </p:nvSpPr>
          <p:spPr bwMode="auto">
            <a:xfrm>
              <a:off x="3091" y="2677"/>
              <a:ext cx="57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dirty="0" err="1">
                  <a:latin typeface="Times New Roman" pitchFamily="18" charset="0"/>
                </a:rPr>
                <a:t>cos</a:t>
              </a:r>
              <a:r>
                <a:rPr lang="en-US" altLang="zh-CN" sz="1400" b="1" i="1" dirty="0" err="1" smtClean="0">
                  <a:latin typeface="Times New Roman" pitchFamily="18" charset="0"/>
                  <a:sym typeface="Symbol" pitchFamily="18" charset="2"/>
                </a:rPr>
                <a:t></a:t>
              </a:r>
              <a:r>
                <a:rPr lang="en-US" altLang="zh-CN" sz="1600" b="1" baseline="-25000" dirty="0" err="1" smtClean="0">
                  <a:latin typeface="Times New Roman" pitchFamily="18" charset="0"/>
                </a:rPr>
                <a:t>c</a:t>
              </a:r>
              <a:r>
                <a:rPr lang="en-US" altLang="zh-CN" sz="1400" b="1" i="1" dirty="0" err="1" smtClean="0">
                  <a:latin typeface="Times New Roman" pitchFamily="18" charset="0"/>
                </a:rPr>
                <a:t>t</a:t>
              </a:r>
              <a:endParaRPr lang="en-US" altLang="zh-CN" sz="2800" b="1" dirty="0"/>
            </a:p>
          </p:txBody>
        </p:sp>
        <p:sp>
          <p:nvSpPr>
            <p:cNvPr id="110" name="Text Box 59"/>
            <p:cNvSpPr txBox="1">
              <a:spLocks noChangeArrowheads="1"/>
            </p:cNvSpPr>
            <p:nvPr/>
          </p:nvSpPr>
          <p:spPr bwMode="auto">
            <a:xfrm>
              <a:off x="3099" y="3689"/>
              <a:ext cx="57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dirty="0" err="1">
                  <a:latin typeface="Times New Roman" pitchFamily="18" charset="0"/>
                </a:rPr>
                <a:t>sin</a:t>
              </a:r>
              <a:r>
                <a:rPr lang="en-US" altLang="zh-CN" sz="1400" b="1" i="1" dirty="0" err="1" smtClean="0">
                  <a:latin typeface="Times New Roman" pitchFamily="18" charset="0"/>
                  <a:sym typeface="Symbol" pitchFamily="18" charset="2"/>
                </a:rPr>
                <a:t></a:t>
              </a:r>
              <a:r>
                <a:rPr lang="en-US" altLang="zh-CN" sz="1600" b="1" baseline="-25000" dirty="0" err="1" smtClean="0">
                  <a:latin typeface="Times New Roman" pitchFamily="18" charset="0"/>
                </a:rPr>
                <a:t>c</a:t>
              </a:r>
              <a:r>
                <a:rPr lang="en-US" altLang="zh-CN" sz="1400" b="1" i="1" dirty="0" err="1" smtClean="0">
                  <a:latin typeface="Times New Roman" pitchFamily="18" charset="0"/>
                </a:rPr>
                <a:t>t</a:t>
              </a:r>
              <a:endParaRPr lang="en-US" altLang="zh-CN" sz="2800" b="1" dirty="0"/>
            </a:p>
          </p:txBody>
        </p:sp>
        <p:sp>
          <p:nvSpPr>
            <p:cNvPr id="111" name="Line 62"/>
            <p:cNvSpPr>
              <a:spLocks noChangeShapeType="1"/>
            </p:cNvSpPr>
            <p:nvPr/>
          </p:nvSpPr>
          <p:spPr bwMode="auto">
            <a:xfrm>
              <a:off x="4661" y="3086"/>
              <a:ext cx="1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2" name="Text Box 63"/>
            <p:cNvSpPr txBox="1">
              <a:spLocks noChangeArrowheads="1"/>
            </p:cNvSpPr>
            <p:nvPr/>
          </p:nvSpPr>
          <p:spPr bwMode="auto">
            <a:xfrm>
              <a:off x="278" y="2874"/>
              <a:ext cx="27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i="1">
                  <a:latin typeface="Times New Roman" pitchFamily="18" charset="0"/>
                </a:rPr>
                <a:t>a</a:t>
              </a:r>
              <a:r>
                <a:rPr lang="en-US" altLang="zh-CN" sz="1600" b="1" i="1" baseline="-25000">
                  <a:latin typeface="Times New Roman" pitchFamily="18" charset="0"/>
                </a:rPr>
                <a:t>k</a:t>
              </a:r>
              <a:endParaRPr lang="en-US" altLang="zh-CN" sz="2800" b="1"/>
            </a:p>
          </p:txBody>
        </p:sp>
        <p:sp>
          <p:nvSpPr>
            <p:cNvPr id="113" name="Text Box 64"/>
            <p:cNvSpPr txBox="1">
              <a:spLocks noChangeArrowheads="1"/>
            </p:cNvSpPr>
            <p:nvPr/>
          </p:nvSpPr>
          <p:spPr bwMode="auto">
            <a:xfrm>
              <a:off x="1063" y="2883"/>
              <a:ext cx="27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i="1">
                  <a:latin typeface="Times New Roman" pitchFamily="18" charset="0"/>
                </a:rPr>
                <a:t>b</a:t>
              </a:r>
              <a:r>
                <a:rPr lang="en-US" altLang="zh-CN" sz="1600" b="1" i="1" baseline="-25000">
                  <a:latin typeface="Times New Roman" pitchFamily="18" charset="0"/>
                </a:rPr>
                <a:t>k</a:t>
              </a:r>
              <a:endParaRPr lang="en-US" altLang="zh-CN" sz="2800" b="1"/>
            </a:p>
          </p:txBody>
        </p:sp>
        <p:grpSp>
          <p:nvGrpSpPr>
            <p:cNvPr id="114" name="Group 65"/>
            <p:cNvGrpSpPr>
              <a:grpSpLocks/>
            </p:cNvGrpSpPr>
            <p:nvPr/>
          </p:nvGrpSpPr>
          <p:grpSpPr bwMode="auto">
            <a:xfrm>
              <a:off x="3927" y="2673"/>
              <a:ext cx="1107" cy="794"/>
              <a:chOff x="8661" y="3939"/>
              <a:chExt cx="1760" cy="1102"/>
            </a:xfrm>
          </p:grpSpPr>
          <p:grpSp>
            <p:nvGrpSpPr>
              <p:cNvPr id="118" name="Group 66"/>
              <p:cNvGrpSpPr>
                <a:grpSpLocks/>
              </p:cNvGrpSpPr>
              <p:nvPr/>
            </p:nvGrpSpPr>
            <p:grpSpPr bwMode="auto">
              <a:xfrm>
                <a:off x="9100" y="3939"/>
                <a:ext cx="1321" cy="806"/>
                <a:chOff x="9100" y="3939"/>
                <a:chExt cx="1321" cy="806"/>
              </a:xfrm>
            </p:grpSpPr>
            <p:sp>
              <p:nvSpPr>
                <p:cNvPr id="12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9100" y="4274"/>
                  <a:ext cx="716" cy="47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zh-CN" altLang="en-US" sz="1400" b="1">
                      <a:latin typeface="Times New Roman" pitchFamily="18" charset="0"/>
                    </a:rPr>
                    <a:t>带通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zh-CN" altLang="en-US" sz="1400" b="1">
                      <a:latin typeface="Times New Roman" pitchFamily="18" charset="0"/>
                    </a:rPr>
                    <a:t>滤波</a:t>
                  </a:r>
                  <a:endParaRPr lang="zh-CN" altLang="en-US" sz="2800" b="1"/>
                </a:p>
              </p:txBody>
            </p:sp>
            <p:sp>
              <p:nvSpPr>
                <p:cNvPr id="121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9311" y="3939"/>
                  <a:ext cx="1110" cy="2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400" b="1">
                      <a:latin typeface="Times New Roman" pitchFamily="18" charset="0"/>
                    </a:rPr>
                    <a:t>MSK</a:t>
                  </a:r>
                  <a:r>
                    <a:rPr lang="zh-CN" altLang="en-US" sz="1400" b="1">
                      <a:latin typeface="Times New Roman" pitchFamily="18" charset="0"/>
                    </a:rPr>
                    <a:t>信号</a:t>
                  </a:r>
                  <a:endParaRPr lang="zh-CN" altLang="en-US" sz="2800" b="1"/>
                </a:p>
              </p:txBody>
            </p:sp>
          </p:grpSp>
          <p:sp>
            <p:nvSpPr>
              <p:cNvPr id="119" name="Text Box 69"/>
              <p:cNvSpPr txBox="1">
                <a:spLocks noChangeArrowheads="1"/>
              </p:cNvSpPr>
              <p:nvPr/>
            </p:nvSpPr>
            <p:spPr bwMode="auto">
              <a:xfrm>
                <a:off x="8661" y="4678"/>
                <a:ext cx="390" cy="3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lang="zh-CN" altLang="en-US" sz="1600" b="1">
                    <a:latin typeface="Times New Roman" pitchFamily="18" charset="0"/>
                  </a:rPr>
                  <a:t>－</a:t>
                </a:r>
                <a:endParaRPr lang="zh-CN" altLang="en-US" sz="2800" b="1"/>
              </a:p>
            </p:txBody>
          </p:sp>
        </p:grpSp>
        <p:sp>
          <p:nvSpPr>
            <p:cNvPr id="115" name="Text Box 60"/>
            <p:cNvSpPr txBox="1">
              <a:spLocks noChangeArrowheads="1"/>
            </p:cNvSpPr>
            <p:nvPr/>
          </p:nvSpPr>
          <p:spPr bwMode="auto">
            <a:xfrm>
              <a:off x="3655" y="2376"/>
              <a:ext cx="1153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i="1" dirty="0" err="1">
                  <a:latin typeface="Times New Roman" pitchFamily="18" charset="0"/>
                </a:rPr>
                <a:t>p</a:t>
              </a:r>
              <a:r>
                <a:rPr lang="en-US" altLang="zh-CN" sz="1600" b="1" i="1" baseline="-25000" dirty="0" err="1">
                  <a:latin typeface="Times New Roman" pitchFamily="18" charset="0"/>
                </a:rPr>
                <a:t>k</a:t>
              </a:r>
              <a:r>
                <a:rPr lang="en-US" altLang="zh-CN" sz="1400" b="1" dirty="0" err="1">
                  <a:latin typeface="Times New Roman" pitchFamily="18" charset="0"/>
                </a:rPr>
                <a:t>cos</a:t>
              </a:r>
              <a:r>
                <a:rPr lang="en-US" altLang="zh-CN" sz="1400" b="1" dirty="0">
                  <a:latin typeface="Times New Roman" pitchFamily="18" charset="0"/>
                </a:rPr>
                <a:t>(</a:t>
              </a:r>
              <a:r>
                <a:rPr lang="en-US" altLang="zh-CN" sz="1400" b="1" dirty="0">
                  <a:latin typeface="Times New Roman" pitchFamily="18" charset="0"/>
                  <a:sym typeface="Symbol" pitchFamily="18" charset="2"/>
                </a:rPr>
                <a:t></a:t>
              </a:r>
              <a:r>
                <a:rPr lang="en-US" altLang="zh-CN" sz="1400" b="1" i="1" dirty="0">
                  <a:latin typeface="Times New Roman" pitchFamily="18" charset="0"/>
                </a:rPr>
                <a:t>t</a:t>
              </a:r>
              <a:r>
                <a:rPr lang="en-US" altLang="zh-CN" sz="1400" b="1" dirty="0">
                  <a:latin typeface="Times New Roman" pitchFamily="18" charset="0"/>
                </a:rPr>
                <a:t>/2</a:t>
              </a:r>
              <a:r>
                <a:rPr lang="en-US" altLang="zh-CN" sz="1400" b="1" i="1" dirty="0">
                  <a:latin typeface="Times New Roman" pitchFamily="18" charset="0"/>
                </a:rPr>
                <a:t>T</a:t>
              </a:r>
              <a:r>
                <a:rPr lang="en-US" altLang="zh-CN" sz="1400" b="1" i="1" baseline="-25000" dirty="0">
                  <a:latin typeface="Times New Roman" pitchFamily="18" charset="0"/>
                </a:rPr>
                <a:t>s</a:t>
              </a:r>
              <a:r>
                <a:rPr lang="en-US" altLang="zh-CN" sz="1400" b="1" dirty="0">
                  <a:latin typeface="Times New Roman" pitchFamily="18" charset="0"/>
                </a:rPr>
                <a:t>)</a:t>
              </a:r>
              <a:r>
                <a:rPr lang="en-US" altLang="zh-CN" sz="1400" b="1" dirty="0" err="1">
                  <a:latin typeface="Times New Roman" pitchFamily="18" charset="0"/>
                </a:rPr>
                <a:t>cos</a:t>
              </a:r>
              <a:r>
                <a:rPr lang="en-US" altLang="zh-CN" sz="1400" b="1" i="1" dirty="0" err="1" smtClean="0">
                  <a:latin typeface="Times New Roman" pitchFamily="18" charset="0"/>
                  <a:sym typeface="Symbol" pitchFamily="18" charset="2"/>
                </a:rPr>
                <a:t></a:t>
              </a:r>
              <a:r>
                <a:rPr lang="en-US" altLang="zh-CN" sz="1600" b="1" baseline="-25000" dirty="0" err="1" smtClean="0">
                  <a:latin typeface="Times New Roman" pitchFamily="18" charset="0"/>
                </a:rPr>
                <a:t>c</a:t>
              </a:r>
              <a:r>
                <a:rPr lang="en-US" altLang="zh-CN" sz="1400" b="1" i="1" dirty="0" err="1" smtClean="0">
                  <a:latin typeface="Times New Roman" pitchFamily="18" charset="0"/>
                </a:rPr>
                <a:t>t</a:t>
              </a:r>
              <a:endParaRPr lang="en-US" altLang="zh-CN" sz="2800" b="1" dirty="0"/>
            </a:p>
          </p:txBody>
        </p:sp>
        <p:sp>
          <p:nvSpPr>
            <p:cNvPr id="116" name="Text Box 61"/>
            <p:cNvSpPr txBox="1">
              <a:spLocks noChangeArrowheads="1"/>
            </p:cNvSpPr>
            <p:nvPr/>
          </p:nvSpPr>
          <p:spPr bwMode="auto">
            <a:xfrm>
              <a:off x="3697" y="3980"/>
              <a:ext cx="10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i="1" dirty="0" err="1">
                  <a:latin typeface="Times New Roman" pitchFamily="18" charset="0"/>
                </a:rPr>
                <a:t>q</a:t>
              </a:r>
              <a:r>
                <a:rPr lang="en-US" altLang="zh-CN" sz="1600" b="1" i="1" baseline="-25000" dirty="0" err="1">
                  <a:latin typeface="Times New Roman" pitchFamily="18" charset="0"/>
                </a:rPr>
                <a:t>k</a:t>
              </a:r>
              <a:r>
                <a:rPr lang="en-US" altLang="zh-CN" sz="1400" b="1" dirty="0" err="1">
                  <a:latin typeface="Times New Roman" pitchFamily="18" charset="0"/>
                </a:rPr>
                <a:t>sin</a:t>
              </a:r>
              <a:r>
                <a:rPr lang="en-US" altLang="zh-CN" sz="1400" b="1" dirty="0">
                  <a:latin typeface="Times New Roman" pitchFamily="18" charset="0"/>
                </a:rPr>
                <a:t>(</a:t>
              </a:r>
              <a:r>
                <a:rPr lang="en-US" altLang="zh-CN" sz="1400" b="1" dirty="0">
                  <a:latin typeface="Times New Roman" pitchFamily="18" charset="0"/>
                  <a:sym typeface="Symbol" pitchFamily="18" charset="2"/>
                </a:rPr>
                <a:t></a:t>
              </a:r>
              <a:r>
                <a:rPr lang="en-US" altLang="zh-CN" sz="1400" b="1" i="1" dirty="0">
                  <a:latin typeface="Times New Roman" pitchFamily="18" charset="0"/>
                </a:rPr>
                <a:t>t</a:t>
              </a:r>
              <a:r>
                <a:rPr lang="en-US" altLang="zh-CN" sz="1400" b="1" dirty="0">
                  <a:latin typeface="Times New Roman" pitchFamily="18" charset="0"/>
                </a:rPr>
                <a:t>/2</a:t>
              </a:r>
              <a:r>
                <a:rPr lang="en-US" altLang="zh-CN" sz="1400" b="1" i="1" dirty="0">
                  <a:latin typeface="Times New Roman" pitchFamily="18" charset="0"/>
                </a:rPr>
                <a:t>T</a:t>
              </a:r>
              <a:r>
                <a:rPr lang="en-US" altLang="zh-CN" sz="1400" b="1" i="1" baseline="-25000" dirty="0">
                  <a:latin typeface="Times New Roman" pitchFamily="18" charset="0"/>
                </a:rPr>
                <a:t>s</a:t>
              </a:r>
              <a:r>
                <a:rPr lang="en-US" altLang="zh-CN" sz="1400" b="1" dirty="0">
                  <a:latin typeface="Times New Roman" pitchFamily="18" charset="0"/>
                </a:rPr>
                <a:t>)</a:t>
              </a:r>
              <a:r>
                <a:rPr lang="en-US" altLang="zh-CN" sz="1400" b="1" dirty="0" err="1">
                  <a:latin typeface="Times New Roman" pitchFamily="18" charset="0"/>
                </a:rPr>
                <a:t>sin</a:t>
              </a:r>
              <a:r>
                <a:rPr lang="en-US" altLang="zh-CN" sz="1400" b="1" i="1" dirty="0" err="1" smtClean="0">
                  <a:latin typeface="Times New Roman" pitchFamily="18" charset="0"/>
                  <a:sym typeface="Symbol" pitchFamily="18" charset="2"/>
                </a:rPr>
                <a:t></a:t>
              </a:r>
              <a:r>
                <a:rPr lang="en-US" altLang="zh-CN" sz="1600" b="1" baseline="-25000" dirty="0" err="1" smtClean="0">
                  <a:latin typeface="Times New Roman" pitchFamily="18" charset="0"/>
                </a:rPr>
                <a:t>c</a:t>
              </a:r>
              <a:r>
                <a:rPr lang="en-US" altLang="zh-CN" sz="1400" b="1" i="1" dirty="0" err="1" smtClean="0">
                  <a:latin typeface="Times New Roman" pitchFamily="18" charset="0"/>
                </a:rPr>
                <a:t>t</a:t>
              </a:r>
              <a:endParaRPr lang="en-US" altLang="zh-CN" sz="2800" b="1" dirty="0"/>
            </a:p>
          </p:txBody>
        </p:sp>
        <p:sp>
          <p:nvSpPr>
            <p:cNvPr id="117" name="Text Box 55"/>
            <p:cNvSpPr txBox="1">
              <a:spLocks noChangeArrowheads="1"/>
            </p:cNvSpPr>
            <p:nvPr/>
          </p:nvSpPr>
          <p:spPr bwMode="auto">
            <a:xfrm>
              <a:off x="2781" y="2364"/>
              <a:ext cx="73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i="1" dirty="0" err="1">
                  <a:latin typeface="Times New Roman" pitchFamily="18" charset="0"/>
                </a:rPr>
                <a:t>p</a:t>
              </a:r>
              <a:r>
                <a:rPr lang="en-US" altLang="zh-CN" sz="1600" b="1" i="1" baseline="-25000" dirty="0" err="1">
                  <a:latin typeface="Times New Roman" pitchFamily="18" charset="0"/>
                </a:rPr>
                <a:t>k</a:t>
              </a:r>
              <a:r>
                <a:rPr lang="en-US" altLang="zh-CN" sz="1400" b="1" dirty="0" err="1">
                  <a:latin typeface="Times New Roman" pitchFamily="18" charset="0"/>
                </a:rPr>
                <a:t>cos</a:t>
              </a:r>
              <a:r>
                <a:rPr lang="en-US" altLang="zh-CN" sz="1400" b="1" dirty="0">
                  <a:latin typeface="Times New Roman" pitchFamily="18" charset="0"/>
                </a:rPr>
                <a:t>(</a:t>
              </a:r>
              <a:r>
                <a:rPr lang="en-US" altLang="zh-CN" sz="1400" b="1" dirty="0">
                  <a:latin typeface="Times New Roman" pitchFamily="18" charset="0"/>
                  <a:sym typeface="Symbol" pitchFamily="18" charset="2"/>
                </a:rPr>
                <a:t></a:t>
              </a:r>
              <a:r>
                <a:rPr lang="en-US" altLang="zh-CN" sz="1400" b="1" i="1" dirty="0">
                  <a:latin typeface="Times New Roman" pitchFamily="18" charset="0"/>
                </a:rPr>
                <a:t>t</a:t>
              </a:r>
              <a:r>
                <a:rPr lang="en-US" altLang="zh-CN" sz="1400" b="1" dirty="0">
                  <a:latin typeface="Times New Roman" pitchFamily="18" charset="0"/>
                </a:rPr>
                <a:t>/2</a:t>
              </a:r>
              <a:r>
                <a:rPr lang="en-US" altLang="zh-CN" sz="1400" b="1" i="1" dirty="0">
                  <a:latin typeface="Times New Roman" pitchFamily="18" charset="0"/>
                </a:rPr>
                <a:t>T</a:t>
              </a:r>
              <a:r>
                <a:rPr lang="en-US" altLang="zh-CN" sz="1400" b="1" i="1" baseline="-25000" dirty="0">
                  <a:latin typeface="Times New Roman" pitchFamily="18" charset="0"/>
                </a:rPr>
                <a:t>s</a:t>
              </a:r>
              <a:r>
                <a:rPr lang="en-US" altLang="zh-CN" sz="1400" b="1" dirty="0">
                  <a:latin typeface="Times New Roman" pitchFamily="18" charset="0"/>
                </a:rPr>
                <a:t>)</a:t>
              </a:r>
              <a:endParaRPr lang="en-US" altLang="zh-CN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3140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72400" y="6315957"/>
            <a:ext cx="628650" cy="257176"/>
          </a:xfrm>
        </p:spPr>
        <p:txBody>
          <a:bodyPr/>
          <a:lstStyle/>
          <a:p>
            <a:fld id="{67FBC020-899B-4514-B916-E5313DD2B2B4}" type="slidenum">
              <a:rPr lang="en-US" altLang="zh-CN"/>
              <a:pPr/>
              <a:t>49</a:t>
            </a:fld>
            <a:endParaRPr lang="en-US" altLang="zh-CN" dirty="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和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之间是差分编码关系的证明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79513"/>
            <a:ext cx="8424167" cy="548984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分析</a:t>
            </a:r>
            <a:r>
              <a:rPr lang="zh-CN" altLang="en-US" dirty="0" smtClean="0"/>
              <a:t>：按差分编码定义</a:t>
            </a:r>
            <a:r>
              <a:rPr lang="zh-CN" altLang="en-US" dirty="0"/>
              <a:t>，</a:t>
            </a:r>
            <a:r>
              <a:rPr lang="zh-CN" altLang="en-US" dirty="0" smtClean="0"/>
              <a:t>需证明</a:t>
            </a:r>
            <a:r>
              <a:rPr lang="zh-CN" altLang="en-US" dirty="0"/>
              <a:t>仅当</a:t>
            </a:r>
            <a:r>
              <a:rPr lang="zh-CN" altLang="en-US" dirty="0" smtClean="0"/>
              <a:t>输入为</a:t>
            </a:r>
            <a:r>
              <a:rPr lang="zh-CN" altLang="en-US" dirty="0"/>
              <a:t>“</a:t>
            </a:r>
            <a:r>
              <a:rPr lang="en-US" altLang="zh-CN" dirty="0"/>
              <a:t>-1”</a:t>
            </a:r>
            <a:r>
              <a:rPr lang="zh-CN" altLang="en-US" dirty="0"/>
              <a:t>时，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变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而</a:t>
            </a:r>
            <a:r>
              <a:rPr lang="en-US" altLang="zh-CN" i="1" dirty="0" err="1" smtClean="0"/>
              <a:t>b</a:t>
            </a:r>
            <a:r>
              <a:rPr lang="en-US" altLang="zh-CN" i="1" baseline="-25000" dirty="0" err="1" smtClean="0"/>
              <a:t>k</a:t>
            </a:r>
            <a:r>
              <a:rPr lang="zh-CN" altLang="en-US" dirty="0"/>
              <a:t>由</a:t>
            </a:r>
            <a:r>
              <a:rPr lang="en-US" altLang="zh-CN" i="1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q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p</a:t>
            </a:r>
            <a:r>
              <a:rPr lang="en-US" altLang="zh-CN" baseline="-25000" dirty="0"/>
              <a:t>3</a:t>
            </a:r>
            <a:r>
              <a:rPr lang="en-US" altLang="zh-CN" dirty="0"/>
              <a:t>, </a:t>
            </a:r>
            <a:r>
              <a:rPr lang="en-US" altLang="zh-CN" i="1" dirty="0"/>
              <a:t>q</a:t>
            </a:r>
            <a:r>
              <a:rPr lang="en-US" altLang="zh-CN" baseline="-25000" dirty="0"/>
              <a:t>4</a:t>
            </a:r>
            <a:r>
              <a:rPr lang="en-US" altLang="zh-CN" dirty="0"/>
              <a:t>, …</a:t>
            </a:r>
            <a:r>
              <a:rPr lang="en-US" altLang="zh-CN" i="1" dirty="0"/>
              <a:t> p</a:t>
            </a:r>
            <a:r>
              <a:rPr lang="en-US" altLang="zh-CN" i="1" baseline="-25000" dirty="0"/>
              <a:t>k</a:t>
            </a:r>
            <a:r>
              <a:rPr lang="en-US" altLang="zh-CN" baseline="-25000" dirty="0"/>
              <a:t>-1</a:t>
            </a:r>
            <a:r>
              <a:rPr lang="en-US" altLang="zh-CN" dirty="0"/>
              <a:t>, 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,</a:t>
            </a:r>
            <a:r>
              <a:rPr lang="en-US" altLang="zh-CN" i="1" dirty="0"/>
              <a:t> p</a:t>
            </a:r>
            <a:r>
              <a:rPr lang="en-US" altLang="zh-CN" i="1" baseline="-25000" dirty="0"/>
              <a:t>k+1</a:t>
            </a:r>
            <a:r>
              <a:rPr lang="en-US" altLang="zh-CN" dirty="0"/>
              <a:t>, </a:t>
            </a:r>
            <a:r>
              <a:rPr lang="en-US" altLang="zh-CN" i="1" dirty="0"/>
              <a:t>q</a:t>
            </a:r>
            <a:r>
              <a:rPr lang="en-US" altLang="zh-CN" i="1" baseline="-25000" dirty="0"/>
              <a:t>k+2</a:t>
            </a:r>
            <a:r>
              <a:rPr lang="en-US" altLang="zh-CN" dirty="0"/>
              <a:t>,</a:t>
            </a:r>
            <a:r>
              <a:rPr lang="en-US" altLang="zh-CN" i="1" dirty="0"/>
              <a:t> </a:t>
            </a:r>
            <a:r>
              <a:rPr lang="en-US" altLang="zh-CN" dirty="0"/>
              <a:t>… </a:t>
            </a:r>
            <a:r>
              <a:rPr lang="zh-CN" altLang="en-US" dirty="0" smtClean="0"/>
              <a:t>组成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    即要</a:t>
            </a:r>
            <a:r>
              <a:rPr lang="zh-CN" altLang="en-US" dirty="0"/>
              <a:t>证明当输入码元为“</a:t>
            </a:r>
            <a:r>
              <a:rPr lang="en-US" altLang="zh-CN" dirty="0"/>
              <a:t>-1”</a:t>
            </a:r>
            <a:r>
              <a:rPr lang="zh-CN" altLang="en-US" dirty="0"/>
              <a:t>时，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= - 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k-1</a:t>
            </a:r>
            <a:r>
              <a:rPr lang="zh-CN" altLang="en-US" dirty="0" smtClean="0"/>
              <a:t>，</a:t>
            </a:r>
            <a:r>
              <a:rPr lang="zh-CN" altLang="en-US" dirty="0"/>
              <a:t>或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= -</a:t>
            </a:r>
            <a:r>
              <a:rPr lang="en-US" altLang="zh-CN" i="1" dirty="0" smtClean="0"/>
              <a:t>q</a:t>
            </a:r>
            <a:r>
              <a:rPr lang="en-US" altLang="zh-CN" i="1" baseline="-25000" dirty="0" smtClean="0"/>
              <a:t>k-1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 smtClean="0">
                <a:solidFill>
                  <a:srgbClr val="0000FF"/>
                </a:solidFill>
              </a:rPr>
              <a:t>证明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）当</a:t>
            </a:r>
            <a:r>
              <a:rPr lang="en-US" altLang="zh-CN" i="1" dirty="0">
                <a:solidFill>
                  <a:srgbClr val="C00000"/>
                </a:solidFill>
              </a:rPr>
              <a:t>k</a:t>
            </a:r>
            <a:r>
              <a:rPr lang="zh-CN" altLang="en-US" dirty="0">
                <a:solidFill>
                  <a:srgbClr val="C00000"/>
                </a:solidFill>
              </a:rPr>
              <a:t>为偶数</a:t>
            </a:r>
            <a:r>
              <a:rPr lang="zh-CN" altLang="en-US" dirty="0" smtClean="0">
                <a:solidFill>
                  <a:srgbClr val="C00000"/>
                </a:solidFill>
              </a:rPr>
              <a:t>时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由</a:t>
            </a:r>
            <a:r>
              <a:rPr lang="en-US" altLang="zh-CN" i="1" dirty="0" smtClean="0"/>
              <a:t>b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baseline="-25000" dirty="0"/>
              <a:t>3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baseline="-25000" dirty="0"/>
              <a:t>4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baseline="-25000" dirty="0"/>
              <a:t>5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baseline="-25000" dirty="0"/>
              <a:t>6</a:t>
            </a:r>
            <a:r>
              <a:rPr lang="en-US" altLang="zh-CN" dirty="0"/>
              <a:t>,  … </a:t>
            </a:r>
            <a:r>
              <a:rPr lang="zh-CN" altLang="en-US" dirty="0"/>
              <a:t>＝ </a:t>
            </a:r>
            <a:r>
              <a:rPr lang="en-US" altLang="zh-CN" i="1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q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p</a:t>
            </a:r>
            <a:r>
              <a:rPr lang="en-US" altLang="zh-CN" baseline="-25000" dirty="0"/>
              <a:t>3</a:t>
            </a:r>
            <a:r>
              <a:rPr lang="en-US" altLang="zh-CN" dirty="0"/>
              <a:t>, </a:t>
            </a:r>
            <a:r>
              <a:rPr lang="en-US" altLang="zh-CN" i="1" dirty="0"/>
              <a:t>q</a:t>
            </a:r>
            <a:r>
              <a:rPr lang="en-US" altLang="zh-CN" baseline="-25000" dirty="0"/>
              <a:t>4</a:t>
            </a:r>
            <a:r>
              <a:rPr lang="en-US" altLang="zh-CN" dirty="0"/>
              <a:t>, </a:t>
            </a:r>
            <a:r>
              <a:rPr lang="en-US" altLang="zh-CN" i="1" dirty="0"/>
              <a:t>p</a:t>
            </a:r>
            <a:r>
              <a:rPr lang="en-US" altLang="zh-CN" baseline="-25000" dirty="0"/>
              <a:t>5</a:t>
            </a:r>
            <a:r>
              <a:rPr lang="en-US" altLang="zh-CN" dirty="0"/>
              <a:t>, </a:t>
            </a:r>
            <a:r>
              <a:rPr lang="en-US" altLang="zh-CN" i="1" dirty="0"/>
              <a:t>q</a:t>
            </a:r>
            <a:r>
              <a:rPr lang="en-US" altLang="zh-CN" baseline="-25000" dirty="0"/>
              <a:t>6</a:t>
            </a:r>
            <a:r>
              <a:rPr lang="en-US" altLang="zh-CN" dirty="0"/>
              <a:t>, … </a:t>
            </a:r>
            <a:r>
              <a:rPr lang="zh-CN" altLang="en-US" dirty="0" smtClean="0"/>
              <a:t>可知：</a:t>
            </a:r>
            <a:endParaRPr lang="en-US" altLang="zh-CN" dirty="0" smtClean="0"/>
          </a:p>
          <a:p>
            <a:r>
              <a:rPr lang="en-US" altLang="zh-CN" i="1" dirty="0">
                <a:solidFill>
                  <a:srgbClr val="C00000"/>
                </a:solidFill>
              </a:rPr>
              <a:t>k</a:t>
            </a:r>
            <a:r>
              <a:rPr lang="zh-CN" altLang="en-US" dirty="0">
                <a:solidFill>
                  <a:srgbClr val="C00000"/>
                </a:solidFill>
              </a:rPr>
              <a:t>为</a:t>
            </a:r>
            <a:r>
              <a:rPr lang="zh-CN" altLang="en-US" dirty="0" smtClean="0">
                <a:solidFill>
                  <a:srgbClr val="C00000"/>
                </a:solidFill>
              </a:rPr>
              <a:t>偶数</a:t>
            </a:r>
            <a:r>
              <a:rPr lang="zh-CN" altLang="en-US" dirty="0" smtClean="0"/>
              <a:t>时，串并变换输出的两路码元分别为：</a:t>
            </a:r>
            <a:endParaRPr lang="en-US" altLang="zh-CN" dirty="0" smtClean="0"/>
          </a:p>
          <a:p>
            <a:pPr lvl="1"/>
            <a:r>
              <a:rPr lang="en-US" altLang="zh-CN" i="1" dirty="0" err="1" smtClean="0"/>
              <a:t>q</a:t>
            </a:r>
            <a:r>
              <a:rPr lang="en-US" altLang="zh-CN" i="1" baseline="-25000" dirty="0" err="1" smtClean="0"/>
              <a:t>k</a:t>
            </a:r>
            <a:r>
              <a:rPr lang="en-US" altLang="zh-CN" i="1" baseline="-25000" dirty="0" smtClean="0"/>
              <a:t> </a:t>
            </a:r>
            <a:r>
              <a:rPr lang="en-US" altLang="zh-CN" i="1" dirty="0"/>
              <a:t>= 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b</a:t>
            </a:r>
            <a:r>
              <a:rPr lang="en-US" altLang="zh-CN" i="1" baseline="-25000" dirty="0" err="1" smtClean="0"/>
              <a:t>k</a:t>
            </a:r>
            <a:endParaRPr lang="en-US" altLang="zh-CN" i="1" baseline="-25000" dirty="0" smtClean="0"/>
          </a:p>
          <a:p>
            <a:pPr lvl="1"/>
            <a:r>
              <a:rPr lang="en-US" altLang="zh-CN" i="1" dirty="0" err="1" smtClean="0"/>
              <a:t>p</a:t>
            </a:r>
            <a:r>
              <a:rPr lang="en-US" altLang="zh-CN" i="1" baseline="-25000" dirty="0" err="1" smtClean="0"/>
              <a:t>k</a:t>
            </a:r>
            <a:r>
              <a:rPr lang="en-US" altLang="zh-CN" i="1" baseline="-25000" dirty="0" smtClean="0"/>
              <a:t> </a:t>
            </a:r>
            <a:r>
              <a:rPr lang="en-US" altLang="zh-CN" i="1" dirty="0" smtClean="0"/>
              <a:t>=</a:t>
            </a:r>
            <a:r>
              <a:rPr lang="en-US" altLang="zh-CN" i="1" dirty="0"/>
              <a:t> 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k-1</a:t>
            </a:r>
            <a:r>
              <a:rPr lang="en-US" altLang="zh-CN" i="1" dirty="0" smtClean="0"/>
              <a:t> </a:t>
            </a:r>
            <a:r>
              <a:rPr lang="en-US" altLang="zh-CN" i="1" dirty="0"/>
              <a:t>=</a:t>
            </a:r>
            <a:r>
              <a:rPr lang="en-US" altLang="zh-CN" i="1" dirty="0" smtClean="0"/>
              <a:t> b</a:t>
            </a:r>
            <a:r>
              <a:rPr lang="en-US" altLang="zh-CN" i="1" baseline="-25000" dirty="0" smtClean="0"/>
              <a:t>k-1</a:t>
            </a:r>
            <a:endParaRPr lang="zh-CN" altLang="en-US" dirty="0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03848" y="537321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此路为当前输出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25792" y="5869792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此路维持前一时刻输出</a:t>
            </a:r>
            <a:endParaRPr lang="zh-CN" altLang="en-US" sz="2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1568" y="5376890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证明此路满足差分要求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555776" y="5604048"/>
            <a:ext cx="5040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117066" y="6100624"/>
            <a:ext cx="3028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522079" y="5607722"/>
            <a:ext cx="5040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55576" y="292494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11560" y="3501008"/>
            <a:ext cx="813690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9809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8.1 </a:t>
            </a:r>
            <a:r>
              <a:rPr lang="zh-CN" altLang="en-US" dirty="0"/>
              <a:t>正交振幅调制</a:t>
            </a:r>
            <a:r>
              <a:rPr lang="en-US" altLang="zh-CN" dirty="0"/>
              <a:t>(QAM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回顾</a:t>
            </a:r>
            <a:r>
              <a:rPr lang="zh-CN" altLang="en-US" dirty="0" smtClean="0"/>
              <a:t>：前面的多进制键控中，</a:t>
            </a:r>
            <a:r>
              <a:rPr lang="zh-CN" altLang="en-US" dirty="0" smtClean="0">
                <a:solidFill>
                  <a:srgbClr val="0000FF"/>
                </a:solidFill>
              </a:rPr>
              <a:t>相位键控（</a:t>
            </a:r>
            <a:r>
              <a:rPr lang="en-US" altLang="zh-CN" dirty="0" smtClean="0">
                <a:solidFill>
                  <a:srgbClr val="0000FF"/>
                </a:solidFill>
              </a:rPr>
              <a:t>MPSK</a:t>
            </a:r>
            <a:r>
              <a:rPr lang="zh-CN" altLang="en-US" dirty="0" smtClean="0">
                <a:solidFill>
                  <a:srgbClr val="0000FF"/>
                </a:solidFill>
              </a:rPr>
              <a:t>和</a:t>
            </a:r>
            <a:r>
              <a:rPr lang="en-US" altLang="zh-CN" dirty="0" smtClean="0">
                <a:solidFill>
                  <a:srgbClr val="0000FF"/>
                </a:solidFill>
              </a:rPr>
              <a:t>MDPSK</a:t>
            </a:r>
            <a:r>
              <a:rPr lang="zh-CN" altLang="en-US" dirty="0" smtClean="0">
                <a:solidFill>
                  <a:srgbClr val="0000FF"/>
                </a:solidFill>
              </a:rPr>
              <a:t>）</a:t>
            </a:r>
            <a:r>
              <a:rPr lang="zh-CN" altLang="en-US" dirty="0" smtClean="0"/>
              <a:t>为人喜用。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带宽占用小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比特信噪比要求低（发射功率小）</a:t>
            </a:r>
            <a:endParaRPr lang="en-US" altLang="zh-CN" dirty="0" smtClean="0"/>
          </a:p>
          <a:p>
            <a:r>
              <a:rPr lang="zh-CN" altLang="en-US" dirty="0" smtClean="0"/>
              <a:t>但：</a:t>
            </a:r>
            <a:r>
              <a:rPr lang="en-US" altLang="zh-CN" dirty="0" smtClean="0"/>
              <a:t>MPSK</a:t>
            </a:r>
            <a:r>
              <a:rPr lang="zh-CN" altLang="en-US" dirty="0" smtClean="0"/>
              <a:t>中，随</a:t>
            </a:r>
            <a:r>
              <a:rPr lang="en-US" altLang="zh-CN" dirty="0" smtClean="0">
                <a:solidFill>
                  <a:srgbClr val="0000FF"/>
                </a:solidFill>
              </a:rPr>
              <a:t>M</a:t>
            </a:r>
            <a:r>
              <a:rPr lang="zh-CN" altLang="en-US" dirty="0" smtClean="0">
                <a:solidFill>
                  <a:srgbClr val="0000FF"/>
                </a:solidFill>
              </a:rPr>
              <a:t>的增大</a:t>
            </a:r>
            <a:r>
              <a:rPr lang="zh-CN" altLang="en-US" dirty="0" smtClean="0"/>
              <a:t>，相邻</a:t>
            </a:r>
            <a:r>
              <a:rPr lang="zh-CN" altLang="en-US" dirty="0" smtClean="0">
                <a:solidFill>
                  <a:srgbClr val="0000FF"/>
                </a:solidFill>
              </a:rPr>
              <a:t>相位距离减小</a:t>
            </a:r>
            <a:r>
              <a:rPr lang="zh-CN" altLang="en-US" dirty="0" smtClean="0"/>
              <a:t>，则</a:t>
            </a:r>
            <a:r>
              <a:rPr lang="zh-CN" altLang="en-US" dirty="0" smtClean="0">
                <a:solidFill>
                  <a:srgbClr val="0000FF"/>
                </a:solidFill>
              </a:rPr>
              <a:t>噪声容限随之减少，误码率难以保证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正交</a:t>
            </a:r>
            <a:r>
              <a:rPr lang="zh-CN" altLang="en-US" dirty="0">
                <a:solidFill>
                  <a:srgbClr val="FF0000"/>
                </a:solidFill>
              </a:rPr>
              <a:t>振幅调制</a:t>
            </a:r>
            <a:r>
              <a:rPr lang="en-US" altLang="zh-CN" dirty="0">
                <a:solidFill>
                  <a:srgbClr val="FF0000"/>
                </a:solidFill>
              </a:rPr>
              <a:t>(QAM)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改善</a:t>
            </a:r>
            <a:r>
              <a:rPr lang="en-US" altLang="zh-CN" dirty="0" smtClean="0"/>
              <a:t>M</a:t>
            </a:r>
            <a:r>
              <a:rPr lang="zh-CN" altLang="en-US" dirty="0" smtClean="0"/>
              <a:t>大时的噪声容限问题</a:t>
            </a:r>
            <a:endParaRPr lang="en-US" altLang="zh-CN" dirty="0"/>
          </a:p>
          <a:p>
            <a:pPr lvl="1"/>
            <a:r>
              <a:rPr lang="zh-CN" altLang="en-US" dirty="0"/>
              <a:t>一种</a:t>
            </a:r>
            <a:r>
              <a:rPr lang="zh-CN" altLang="en-US" dirty="0">
                <a:solidFill>
                  <a:srgbClr val="0000FF"/>
                </a:solidFill>
              </a:rPr>
              <a:t>振幅和相位联合键控。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5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C020-899B-4514-B916-E5313DD2B2B4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证明 </a:t>
            </a:r>
            <a:r>
              <a:rPr lang="en-US" altLang="zh-CN" dirty="0" smtClean="0">
                <a:solidFill>
                  <a:srgbClr val="0000FF"/>
                </a:solidFill>
              </a:rPr>
              <a:t>:</a:t>
            </a:r>
            <a:r>
              <a:rPr lang="en-US" altLang="zh-CN" i="1" dirty="0">
                <a:solidFill>
                  <a:srgbClr val="0000FF"/>
                </a:solidFill>
              </a:rPr>
              <a:t> </a:t>
            </a:r>
            <a:r>
              <a:rPr lang="en-US" altLang="zh-CN" i="1" dirty="0">
                <a:solidFill>
                  <a:srgbClr val="C00000"/>
                </a:solidFill>
              </a:rPr>
              <a:t>k</a:t>
            </a:r>
            <a:r>
              <a:rPr lang="zh-CN" altLang="en-US" dirty="0">
                <a:solidFill>
                  <a:srgbClr val="C00000"/>
                </a:solidFill>
              </a:rPr>
              <a:t>为偶数</a:t>
            </a:r>
            <a:r>
              <a:rPr lang="zh-CN" altLang="en-US" dirty="0" smtClean="0">
                <a:solidFill>
                  <a:srgbClr val="0000FF"/>
                </a:solidFill>
              </a:rPr>
              <a:t>时输出满足</a:t>
            </a:r>
            <a:r>
              <a:rPr lang="zh-CN" altLang="en-US" dirty="0">
                <a:solidFill>
                  <a:srgbClr val="0000FF"/>
                </a:solidFill>
              </a:rPr>
              <a:t>差分关系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79513"/>
            <a:ext cx="8208143" cy="49857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由相位递归</a:t>
            </a:r>
            <a:r>
              <a:rPr lang="zh-CN" altLang="en-US" dirty="0"/>
              <a:t>条件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r>
              <a:rPr lang="zh-CN" altLang="en-US" dirty="0" smtClean="0"/>
              <a:t>和正交表示式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= 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k</a:t>
            </a:r>
            <a:r>
              <a:rPr lang="en-US" altLang="zh-CN" baseline="-25000" dirty="0" smtClean="0"/>
              <a:t>-1</a:t>
            </a:r>
            <a:r>
              <a:rPr lang="zh-CN" altLang="en-US" dirty="0"/>
              <a:t>代入</a:t>
            </a:r>
          </a:p>
          <a:p>
            <a:r>
              <a:rPr lang="zh-CN" altLang="en-US" dirty="0" smtClean="0"/>
              <a:t>得到</a:t>
            </a:r>
            <a:endParaRPr lang="zh-CN" altLang="en-US" dirty="0"/>
          </a:p>
          <a:p>
            <a:r>
              <a:rPr lang="zh-CN" altLang="en-US" dirty="0"/>
              <a:t>所以，当且仅当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= -1</a:t>
            </a:r>
            <a:r>
              <a:rPr lang="zh-CN" altLang="en-US" dirty="0"/>
              <a:t>时，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= -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k</a:t>
            </a:r>
            <a:r>
              <a:rPr lang="zh-CN" altLang="en-US" i="1" baseline="-25000" dirty="0"/>
              <a:t>－</a:t>
            </a:r>
            <a:r>
              <a:rPr lang="en-US" altLang="zh-CN" i="1" baseline="-25000" dirty="0"/>
              <a:t>1</a:t>
            </a:r>
            <a:r>
              <a:rPr lang="zh-CN" altLang="en-US" dirty="0"/>
              <a:t>，即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变号。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400724"/>
              </p:ext>
            </p:extLst>
          </p:nvPr>
        </p:nvGraphicFramePr>
        <p:xfrm>
          <a:off x="827584" y="1700808"/>
          <a:ext cx="7653157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6" name="公式" r:id="rId3" imgW="3683000" imgH="482600" progId="Equation.3">
                  <p:embed/>
                </p:oleObj>
              </mc:Choice>
              <mc:Fallback>
                <p:oleObj name="公式" r:id="rId3" imgW="3683000" imgH="482600" progId="Equation.3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700808"/>
                        <a:ext cx="7653157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576876"/>
              </p:ext>
            </p:extLst>
          </p:nvPr>
        </p:nvGraphicFramePr>
        <p:xfrm>
          <a:off x="3131840" y="2852936"/>
          <a:ext cx="376559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7" name="公式" r:id="rId5" imgW="1701800" imgH="228600" progId="Equation.3">
                  <p:embed/>
                </p:oleObj>
              </mc:Choice>
              <mc:Fallback>
                <p:oleObj name="公式" r:id="rId5" imgW="1701800" imgH="228600" progId="Equation.3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852936"/>
                        <a:ext cx="3765599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3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93857"/>
              </p:ext>
            </p:extLst>
          </p:nvPr>
        </p:nvGraphicFramePr>
        <p:xfrm>
          <a:off x="1727915" y="4149080"/>
          <a:ext cx="2820465" cy="545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8" name="公式" r:id="rId7" imgW="1181100" imgH="228600" progId="Equation.3">
                  <p:embed/>
                </p:oleObj>
              </mc:Choice>
              <mc:Fallback>
                <p:oleObj name="公式" r:id="rId7" imgW="1181100" imgH="228600" progId="Equation.3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915" y="4149080"/>
                        <a:ext cx="2820465" cy="5456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(2)</a:t>
            </a:r>
            <a:r>
              <a:rPr lang="zh-CN" altLang="en-US" dirty="0">
                <a:solidFill>
                  <a:srgbClr val="7030A0"/>
                </a:solidFill>
              </a:rPr>
              <a:t>当</a:t>
            </a:r>
            <a:r>
              <a:rPr lang="en-US" altLang="zh-CN" i="1" dirty="0">
                <a:solidFill>
                  <a:srgbClr val="7030A0"/>
                </a:solidFill>
              </a:rPr>
              <a:t>k</a:t>
            </a:r>
            <a:r>
              <a:rPr lang="zh-CN" altLang="en-US" dirty="0">
                <a:solidFill>
                  <a:srgbClr val="7030A0"/>
                </a:solidFill>
              </a:rPr>
              <a:t>为奇数</a:t>
            </a:r>
            <a:r>
              <a:rPr lang="zh-CN" altLang="en-US" dirty="0" smtClean="0"/>
              <a:t>时</a:t>
            </a:r>
            <a:endParaRPr lang="en-US" altLang="zh-CN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064896" cy="53285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由</a:t>
            </a:r>
            <a:r>
              <a:rPr lang="zh-CN" altLang="en-US" i="1" dirty="0" smtClean="0"/>
              <a:t> 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baseline="-25000" dirty="0"/>
              <a:t>3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baseline="-25000" dirty="0"/>
              <a:t>4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baseline="-25000" dirty="0"/>
              <a:t>5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baseline="-25000" dirty="0"/>
              <a:t>6</a:t>
            </a:r>
            <a:r>
              <a:rPr lang="en-US" altLang="zh-CN" dirty="0"/>
              <a:t>,  … </a:t>
            </a:r>
            <a:r>
              <a:rPr lang="zh-CN" altLang="en-US" dirty="0"/>
              <a:t>＝ </a:t>
            </a:r>
            <a:r>
              <a:rPr lang="en-US" altLang="zh-CN" i="1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q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p</a:t>
            </a:r>
            <a:r>
              <a:rPr lang="en-US" altLang="zh-CN" baseline="-25000" dirty="0"/>
              <a:t>3</a:t>
            </a:r>
            <a:r>
              <a:rPr lang="en-US" altLang="zh-CN" dirty="0"/>
              <a:t>, </a:t>
            </a:r>
            <a:r>
              <a:rPr lang="en-US" altLang="zh-CN" i="1" dirty="0"/>
              <a:t>q</a:t>
            </a:r>
            <a:r>
              <a:rPr lang="en-US" altLang="zh-CN" baseline="-25000" dirty="0"/>
              <a:t>4</a:t>
            </a:r>
            <a:r>
              <a:rPr lang="en-US" altLang="zh-CN" dirty="0"/>
              <a:t>, </a:t>
            </a:r>
            <a:r>
              <a:rPr lang="en-US" altLang="zh-CN" i="1" dirty="0"/>
              <a:t>p</a:t>
            </a:r>
            <a:r>
              <a:rPr lang="en-US" altLang="zh-CN" baseline="-25000" dirty="0"/>
              <a:t>5</a:t>
            </a:r>
            <a:r>
              <a:rPr lang="en-US" altLang="zh-CN" dirty="0"/>
              <a:t>, </a:t>
            </a:r>
            <a:r>
              <a:rPr lang="en-US" altLang="zh-CN" i="1" dirty="0"/>
              <a:t>q</a:t>
            </a:r>
            <a:r>
              <a:rPr lang="en-US" altLang="zh-CN" baseline="-25000" dirty="0"/>
              <a:t>6</a:t>
            </a:r>
            <a:r>
              <a:rPr lang="en-US" altLang="zh-CN" dirty="0"/>
              <a:t>, </a:t>
            </a:r>
            <a:r>
              <a:rPr lang="en-US" altLang="zh-CN" dirty="0" smtClean="0"/>
              <a:t>…</a:t>
            </a:r>
            <a:r>
              <a:rPr lang="zh-CN" altLang="en-US" dirty="0" smtClean="0"/>
              <a:t>知此时对应右</a:t>
            </a:r>
            <a:r>
              <a:rPr lang="zh-CN" altLang="en-US" dirty="0"/>
              <a:t>端</a:t>
            </a:r>
            <a:r>
              <a:rPr lang="zh-CN" altLang="en-US" dirty="0" smtClean="0"/>
              <a:t>中码元</a:t>
            </a:r>
            <a:r>
              <a:rPr lang="zh-CN" altLang="en-US" dirty="0"/>
              <a:t>为</a:t>
            </a:r>
            <a:r>
              <a:rPr lang="en-US" altLang="zh-CN" i="1" dirty="0" err="1">
                <a:solidFill>
                  <a:srgbClr val="7030A0"/>
                </a:solidFill>
              </a:rPr>
              <a:t>p</a:t>
            </a:r>
            <a:r>
              <a:rPr lang="en-US" altLang="zh-CN" i="1" baseline="-25000" dirty="0" err="1">
                <a:solidFill>
                  <a:srgbClr val="7030A0"/>
                </a:solidFill>
              </a:rPr>
              <a:t>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由</a:t>
            </a:r>
            <a:r>
              <a:rPr lang="zh-CN" altLang="en-US" dirty="0"/>
              <a:t>递归条件</a:t>
            </a:r>
          </a:p>
          <a:p>
            <a:pPr lvl="2"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可知此时</a:t>
            </a:r>
            <a:r>
              <a:rPr lang="zh-CN" altLang="en-US" dirty="0"/>
              <a:t>若</a:t>
            </a:r>
            <a:r>
              <a:rPr lang="en-US" altLang="zh-CN" i="1" dirty="0" err="1">
                <a:solidFill>
                  <a:srgbClr val="0000FF"/>
                </a:solidFill>
              </a:rPr>
              <a:t>a</a:t>
            </a:r>
            <a:r>
              <a:rPr lang="en-US" altLang="zh-CN" i="1" baseline="-25000" dirty="0" err="1">
                <a:solidFill>
                  <a:srgbClr val="0000FF"/>
                </a:solidFill>
              </a:rPr>
              <a:t>k</a:t>
            </a:r>
            <a:r>
              <a:rPr lang="zh-CN" altLang="en-US" dirty="0">
                <a:solidFill>
                  <a:srgbClr val="0000FF"/>
                </a:solidFill>
              </a:rPr>
              <a:t>变号</a:t>
            </a:r>
            <a:r>
              <a:rPr lang="zh-CN" altLang="en-US" dirty="0"/>
              <a:t>，则</a:t>
            </a:r>
            <a:r>
              <a:rPr lang="zh-CN" altLang="en-US" i="1" dirty="0">
                <a:solidFill>
                  <a:srgbClr val="0000FF"/>
                </a:solidFill>
                <a:sym typeface="Symbol" pitchFamily="18" charset="2"/>
              </a:rPr>
              <a:t></a:t>
            </a:r>
            <a:r>
              <a:rPr lang="en-US" altLang="zh-CN" i="1" baseline="-25000" dirty="0">
                <a:solidFill>
                  <a:srgbClr val="0000FF"/>
                </a:solidFill>
              </a:rPr>
              <a:t>k</a:t>
            </a:r>
            <a:r>
              <a:rPr lang="zh-CN" altLang="en-US" dirty="0">
                <a:solidFill>
                  <a:srgbClr val="0000FF"/>
                </a:solidFill>
              </a:rPr>
              <a:t>改变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</a:t>
            </a:r>
            <a:r>
              <a:rPr lang="zh-CN" altLang="en-US" dirty="0"/>
              <a:t>，即</a:t>
            </a:r>
            <a:r>
              <a:rPr lang="en-US" altLang="zh-CN" i="1" dirty="0" err="1">
                <a:solidFill>
                  <a:srgbClr val="0000FF"/>
                </a:solidFill>
              </a:rPr>
              <a:t>p</a:t>
            </a:r>
            <a:r>
              <a:rPr lang="en-US" altLang="zh-CN" i="1" baseline="-25000" dirty="0" err="1">
                <a:solidFill>
                  <a:srgbClr val="0000FF"/>
                </a:solidFill>
              </a:rPr>
              <a:t>k</a:t>
            </a:r>
            <a:r>
              <a:rPr lang="zh-CN" altLang="en-US" dirty="0">
                <a:solidFill>
                  <a:srgbClr val="0000FF"/>
                </a:solidFill>
              </a:rPr>
              <a:t>变号</a:t>
            </a:r>
            <a:r>
              <a:rPr lang="zh-CN" altLang="en-US" dirty="0"/>
              <a:t>，否则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不变号，故有</a:t>
            </a:r>
          </a:p>
          <a:p>
            <a:pPr lvl="1"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将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i="1" dirty="0"/>
              <a:t> </a:t>
            </a:r>
            <a:r>
              <a:rPr lang="en-US" altLang="zh-CN" dirty="0"/>
              <a:t>= -1</a:t>
            </a:r>
            <a:r>
              <a:rPr lang="zh-CN" altLang="en-US" dirty="0"/>
              <a:t>代入上式，得到	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			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= -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k</a:t>
            </a:r>
            <a:r>
              <a:rPr lang="zh-CN" altLang="en-US" baseline="-25000" dirty="0"/>
              <a:t>－</a:t>
            </a:r>
            <a:r>
              <a:rPr lang="en-US" altLang="zh-CN" baseline="-25000" dirty="0"/>
              <a:t>1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上面</a:t>
            </a:r>
            <a:r>
              <a:rPr lang="zh-CN" altLang="en-US" dirty="0"/>
              <a:t>证明了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和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k</a:t>
            </a:r>
            <a:r>
              <a:rPr lang="zh-CN" altLang="en-US" dirty="0" smtClean="0"/>
              <a:t>之间是差分编码关系。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508E-0319-42A7-9B58-940CF157C305}" type="slidenum">
              <a:rPr lang="en-US" altLang="zh-CN" smtClean="0"/>
              <a:pPr/>
              <a:t>51</a:t>
            </a:fld>
            <a:endParaRPr lang="en-US" altLang="zh-CN"/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933258"/>
              </p:ext>
            </p:extLst>
          </p:nvPr>
        </p:nvGraphicFramePr>
        <p:xfrm>
          <a:off x="2411760" y="2348880"/>
          <a:ext cx="6592242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" name="公式" r:id="rId3" imgW="3683000" imgH="482600" progId="Equation.3">
                  <p:embed/>
                </p:oleObj>
              </mc:Choice>
              <mc:Fallback>
                <p:oleObj name="公式" r:id="rId3" imgW="3683000" imgH="48260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348880"/>
                        <a:ext cx="6592242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288920"/>
              </p:ext>
            </p:extLst>
          </p:nvPr>
        </p:nvGraphicFramePr>
        <p:xfrm>
          <a:off x="1590167" y="4077072"/>
          <a:ext cx="596366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" name="公式" r:id="rId5" imgW="2717800" imgH="228600" progId="Equation.3">
                  <p:embed/>
                </p:oleObj>
              </mc:Choice>
              <mc:Fallback>
                <p:oleObj name="公式" r:id="rId5" imgW="2717800" imgH="22860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167" y="4077072"/>
                        <a:ext cx="5963666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2. MSK</a:t>
            </a:r>
            <a:r>
              <a:rPr lang="zh-CN" altLang="en-US" dirty="0">
                <a:solidFill>
                  <a:srgbClr val="0000FF"/>
                </a:solidFill>
              </a:rPr>
              <a:t>信号的解调方法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MSK</a:t>
            </a:r>
            <a:r>
              <a:rPr lang="zh-CN" altLang="en-US" dirty="0" smtClean="0">
                <a:solidFill>
                  <a:srgbClr val="0000FF"/>
                </a:solidFill>
              </a:rPr>
              <a:t>是</a:t>
            </a:r>
            <a:r>
              <a:rPr lang="en-US" altLang="zh-CN" dirty="0" smtClean="0">
                <a:solidFill>
                  <a:srgbClr val="0000FF"/>
                </a:solidFill>
              </a:rPr>
              <a:t>2FSK</a:t>
            </a:r>
            <a:r>
              <a:rPr lang="zh-CN" altLang="en-US" dirty="0" smtClean="0">
                <a:solidFill>
                  <a:srgbClr val="0000FF"/>
                </a:solidFill>
              </a:rPr>
              <a:t>，</a:t>
            </a:r>
            <a:r>
              <a:rPr lang="zh-CN" altLang="en-US" dirty="0" smtClean="0"/>
              <a:t>故进行相干和不相干解调，此外还有</a:t>
            </a:r>
            <a:r>
              <a:rPr lang="zh-CN" altLang="en-US" dirty="0" smtClean="0">
                <a:solidFill>
                  <a:srgbClr val="0000FF"/>
                </a:solidFill>
              </a:rPr>
              <a:t>延时判决相干解调法</a:t>
            </a:r>
            <a:r>
              <a:rPr lang="zh-CN" altLang="en-US" dirty="0" smtClean="0"/>
              <a:t>的原理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 smtClean="0"/>
              <a:t>现在先考察</a:t>
            </a:r>
            <a:r>
              <a:rPr lang="en-US" altLang="zh-CN" i="1" dirty="0"/>
              <a:t>k</a:t>
            </a:r>
            <a:r>
              <a:rPr lang="en-US" altLang="zh-CN" dirty="0"/>
              <a:t> = 1</a:t>
            </a:r>
            <a:r>
              <a:rPr lang="zh-CN" altLang="en-US" dirty="0"/>
              <a:t>和</a:t>
            </a:r>
            <a:r>
              <a:rPr lang="en-US" altLang="zh-CN" i="1" dirty="0"/>
              <a:t>k</a:t>
            </a:r>
            <a:r>
              <a:rPr lang="en-US" altLang="zh-CN" dirty="0"/>
              <a:t> = 2</a:t>
            </a:r>
            <a:r>
              <a:rPr lang="zh-CN" altLang="en-US" dirty="0"/>
              <a:t>的两个码元。设</a:t>
            </a:r>
            <a:r>
              <a:rPr lang="zh-CN" altLang="en-US" i="1" dirty="0">
                <a:sym typeface="Symbol" pitchFamily="18" charset="2"/>
              </a:rPr>
              <a:t></a:t>
            </a:r>
            <a:r>
              <a:rPr lang="en-US" altLang="zh-CN" baseline="-25000" dirty="0"/>
              <a:t>1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 =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lnSpc>
                <a:spcPct val="110000"/>
              </a:lnSpc>
              <a:buNone/>
            </a:pPr>
            <a:r>
              <a:rPr lang="zh-CN" altLang="en-US" dirty="0" smtClean="0"/>
              <a:t>则</a:t>
            </a:r>
            <a:r>
              <a:rPr lang="zh-CN" altLang="en-US" dirty="0"/>
              <a:t>由下图可知，在</a:t>
            </a:r>
            <a:r>
              <a:rPr lang="en-US" altLang="zh-CN" i="1" dirty="0"/>
              <a:t>t</a:t>
            </a:r>
            <a:r>
              <a:rPr lang="en-US" altLang="zh-CN" dirty="0"/>
              <a:t> </a:t>
            </a:r>
            <a:r>
              <a:rPr lang="zh-CN" altLang="en-US" dirty="0"/>
              <a:t>＝ </a:t>
            </a:r>
            <a:r>
              <a:rPr lang="en-US" altLang="zh-CN" dirty="0"/>
              <a:t>2</a:t>
            </a:r>
            <a:r>
              <a:rPr lang="en-US" altLang="zh-CN" i="1" dirty="0"/>
              <a:t>T</a:t>
            </a:r>
            <a:r>
              <a:rPr lang="zh-CN" altLang="en-US" dirty="0"/>
              <a:t>时，</a:t>
            </a:r>
            <a:r>
              <a:rPr lang="zh-CN" altLang="en-US" i="1" dirty="0">
                <a:sym typeface="Symbol" pitchFamily="18" charset="2"/>
              </a:rPr>
              <a:t></a:t>
            </a:r>
            <a:r>
              <a:rPr lang="en-US" altLang="zh-CN" i="1" baseline="-25000" dirty="0"/>
              <a:t>k</a:t>
            </a:r>
            <a:r>
              <a:rPr lang="en-US" altLang="zh-CN" dirty="0"/>
              <a:t>(t)</a:t>
            </a:r>
            <a:r>
              <a:rPr lang="zh-CN" altLang="en-US" dirty="0"/>
              <a:t>的相位可能为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zh-CN" altLang="en-US" dirty="0">
                <a:sym typeface="Symbol" pitchFamily="18" charset="2"/>
              </a:rPr>
              <a:t></a:t>
            </a:r>
            <a:endParaRPr lang="zh-CN" altLang="en-US" dirty="0"/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endParaRPr lang="zh-CN" altLang="en-US" dirty="0"/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1EA7-CEB2-441F-AB25-F30919AB5C4B}" type="slidenum">
              <a:rPr lang="en-US" altLang="zh-CN" smtClean="0"/>
              <a:pPr/>
              <a:t>52</a:t>
            </a:fld>
            <a:endParaRPr lang="en-US" altLang="zh-CN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146939" y="3356992"/>
            <a:ext cx="4824413" cy="3384550"/>
            <a:chOff x="1338" y="1154"/>
            <a:chExt cx="3220" cy="2835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1338" y="1154"/>
              <a:ext cx="3220" cy="2835"/>
              <a:chOff x="3650" y="5049"/>
              <a:chExt cx="4680" cy="4380"/>
            </a:xfrm>
          </p:grpSpPr>
          <p:pic>
            <p:nvPicPr>
              <p:cNvPr id="60453" name="Picture 37" descr="MSK附加相位图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650" y="5049"/>
                <a:ext cx="4680" cy="4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" name="Group 38"/>
              <p:cNvGrpSpPr>
                <a:grpSpLocks/>
              </p:cNvGrpSpPr>
              <p:nvPr/>
            </p:nvGrpSpPr>
            <p:grpSpPr bwMode="auto">
              <a:xfrm>
                <a:off x="4324" y="7065"/>
                <a:ext cx="3100" cy="75"/>
                <a:chOff x="4454" y="3318"/>
                <a:chExt cx="3100" cy="75"/>
              </a:xfrm>
            </p:grpSpPr>
            <p:grpSp>
              <p:nvGrpSpPr>
                <p:cNvPr id="5" name="Group 39"/>
                <p:cNvGrpSpPr>
                  <a:grpSpLocks/>
                </p:cNvGrpSpPr>
                <p:nvPr/>
              </p:nvGrpSpPr>
              <p:grpSpPr bwMode="auto">
                <a:xfrm>
                  <a:off x="4454" y="3324"/>
                  <a:ext cx="2822" cy="69"/>
                  <a:chOff x="4874" y="7269"/>
                  <a:chExt cx="2822" cy="159"/>
                </a:xfrm>
              </p:grpSpPr>
              <p:grpSp>
                <p:nvGrpSpPr>
                  <p:cNvPr id="6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4874" y="7269"/>
                    <a:ext cx="2264" cy="159"/>
                    <a:chOff x="4874" y="7269"/>
                    <a:chExt cx="2264" cy="159"/>
                  </a:xfrm>
                </p:grpSpPr>
                <p:sp>
                  <p:nvSpPr>
                    <p:cNvPr id="60457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36" y="7275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58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74" y="7275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59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6" y="7269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60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6" y="7269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61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38" y="7278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46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7696" y="7284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" name="Group 47"/>
                <p:cNvGrpSpPr>
                  <a:grpSpLocks/>
                </p:cNvGrpSpPr>
                <p:nvPr/>
              </p:nvGrpSpPr>
              <p:grpSpPr bwMode="auto">
                <a:xfrm>
                  <a:off x="4732" y="3318"/>
                  <a:ext cx="2822" cy="69"/>
                  <a:chOff x="4874" y="7269"/>
                  <a:chExt cx="2822" cy="159"/>
                </a:xfrm>
              </p:grpSpPr>
              <p:grpSp>
                <p:nvGrpSpPr>
                  <p:cNvPr id="8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4874" y="7269"/>
                    <a:ext cx="2264" cy="159"/>
                    <a:chOff x="4874" y="7269"/>
                    <a:chExt cx="2264" cy="159"/>
                  </a:xfrm>
                </p:grpSpPr>
                <p:sp>
                  <p:nvSpPr>
                    <p:cNvPr id="60465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36" y="7275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66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74" y="7275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67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6" y="7269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68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6" y="7269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69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38" y="7278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470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7696" y="7284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9" name="Group 55"/>
            <p:cNvGrpSpPr>
              <a:grpSpLocks/>
            </p:cNvGrpSpPr>
            <p:nvPr/>
          </p:nvGrpSpPr>
          <p:grpSpPr bwMode="auto">
            <a:xfrm>
              <a:off x="1451" y="2478"/>
              <a:ext cx="2676" cy="347"/>
              <a:chOff x="3812" y="3477"/>
              <a:chExt cx="3764" cy="450"/>
            </a:xfrm>
          </p:grpSpPr>
          <p:sp>
            <p:nvSpPr>
              <p:cNvPr id="60472" name="Text Box 56"/>
              <p:cNvSpPr txBox="1">
                <a:spLocks noChangeArrowheads="1"/>
              </p:cNvSpPr>
              <p:nvPr/>
            </p:nvSpPr>
            <p:spPr bwMode="auto">
              <a:xfrm>
                <a:off x="4154" y="3492"/>
                <a:ext cx="45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400" i="1">
                    <a:latin typeface="Times New Roman" pitchFamily="18" charset="0"/>
                  </a:rPr>
                  <a:t>T</a:t>
                </a:r>
                <a:r>
                  <a:rPr lang="en-US" altLang="zh-CN" sz="1400" i="1" baseline="-25000">
                    <a:latin typeface="Times New Roman" pitchFamily="18" charset="0"/>
                  </a:rPr>
                  <a:t>s</a:t>
                </a:r>
                <a:endParaRPr lang="en-US" altLang="zh-CN" sz="3600"/>
              </a:p>
            </p:txBody>
          </p:sp>
          <p:sp>
            <p:nvSpPr>
              <p:cNvPr id="60473" name="Text Box 57"/>
              <p:cNvSpPr txBox="1">
                <a:spLocks noChangeArrowheads="1"/>
              </p:cNvSpPr>
              <p:nvPr/>
            </p:nvSpPr>
            <p:spPr bwMode="auto">
              <a:xfrm>
                <a:off x="4694" y="3492"/>
                <a:ext cx="524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400">
                    <a:latin typeface="Times New Roman" pitchFamily="18" charset="0"/>
                  </a:rPr>
                  <a:t>3</a:t>
                </a:r>
                <a:r>
                  <a:rPr lang="en-US" altLang="zh-CN" sz="1400" i="1">
                    <a:latin typeface="Times New Roman" pitchFamily="18" charset="0"/>
                  </a:rPr>
                  <a:t>T</a:t>
                </a:r>
                <a:r>
                  <a:rPr lang="en-US" altLang="zh-CN" sz="1400" i="1" baseline="-25000">
                    <a:latin typeface="Times New Roman" pitchFamily="18" charset="0"/>
                  </a:rPr>
                  <a:t>s</a:t>
                </a:r>
                <a:endParaRPr lang="en-US" altLang="zh-CN" sz="3600"/>
              </a:p>
            </p:txBody>
          </p:sp>
          <p:sp>
            <p:nvSpPr>
              <p:cNvPr id="60474" name="Text Box 58"/>
              <p:cNvSpPr txBox="1">
                <a:spLocks noChangeArrowheads="1"/>
              </p:cNvSpPr>
              <p:nvPr/>
            </p:nvSpPr>
            <p:spPr bwMode="auto">
              <a:xfrm>
                <a:off x="5234" y="3492"/>
                <a:ext cx="51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400" dirty="0">
                    <a:latin typeface="Times New Roman" pitchFamily="18" charset="0"/>
                  </a:rPr>
                  <a:t>5</a:t>
                </a:r>
                <a:r>
                  <a:rPr lang="en-US" altLang="zh-CN" sz="1400" i="1" dirty="0">
                    <a:latin typeface="Times New Roman" pitchFamily="18" charset="0"/>
                  </a:rPr>
                  <a:t>T</a:t>
                </a:r>
                <a:r>
                  <a:rPr lang="en-US" altLang="zh-CN" sz="1400" i="1" baseline="-25000" dirty="0">
                    <a:latin typeface="Times New Roman" pitchFamily="18" charset="0"/>
                  </a:rPr>
                  <a:t>s</a:t>
                </a:r>
                <a:endParaRPr lang="en-US" altLang="zh-CN" sz="3600" dirty="0"/>
              </a:p>
            </p:txBody>
          </p:sp>
          <p:sp>
            <p:nvSpPr>
              <p:cNvPr id="60475" name="Text Box 59"/>
              <p:cNvSpPr txBox="1">
                <a:spLocks noChangeArrowheads="1"/>
              </p:cNvSpPr>
              <p:nvPr/>
            </p:nvSpPr>
            <p:spPr bwMode="auto">
              <a:xfrm>
                <a:off x="6374" y="3507"/>
                <a:ext cx="51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400" i="1">
                    <a:latin typeface="Times New Roman" pitchFamily="18" charset="0"/>
                  </a:rPr>
                  <a:t>9T</a:t>
                </a:r>
                <a:r>
                  <a:rPr lang="en-US" altLang="zh-CN" sz="1400" i="1" baseline="-25000">
                    <a:latin typeface="Times New Roman" pitchFamily="18" charset="0"/>
                  </a:rPr>
                  <a:t>s</a:t>
                </a:r>
                <a:endParaRPr lang="en-US" altLang="zh-CN" sz="3600"/>
              </a:p>
            </p:txBody>
          </p:sp>
          <p:sp>
            <p:nvSpPr>
              <p:cNvPr id="60476" name="Text Box 60"/>
              <p:cNvSpPr txBox="1">
                <a:spLocks noChangeArrowheads="1"/>
              </p:cNvSpPr>
              <p:nvPr/>
            </p:nvSpPr>
            <p:spPr bwMode="auto">
              <a:xfrm>
                <a:off x="5834" y="3492"/>
                <a:ext cx="466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Ins="0"/>
              <a:lstStyle/>
              <a:p>
                <a:pPr algn="just"/>
                <a:r>
                  <a:rPr lang="en-US" altLang="zh-CN" sz="1400">
                    <a:latin typeface="Times New Roman" pitchFamily="18" charset="0"/>
                  </a:rPr>
                  <a:t>7</a:t>
                </a:r>
                <a:r>
                  <a:rPr lang="en-US" altLang="zh-CN" sz="1400" i="1">
                    <a:latin typeface="Times New Roman" pitchFamily="18" charset="0"/>
                  </a:rPr>
                  <a:t>T</a:t>
                </a:r>
                <a:r>
                  <a:rPr lang="en-US" altLang="zh-CN" sz="1400" i="1" baseline="-25000">
                    <a:latin typeface="Times New Roman" pitchFamily="18" charset="0"/>
                  </a:rPr>
                  <a:t>s</a:t>
                </a:r>
                <a:endParaRPr lang="en-US" altLang="zh-CN" sz="3600"/>
              </a:p>
            </p:txBody>
          </p:sp>
          <p:sp>
            <p:nvSpPr>
              <p:cNvPr id="60477" name="Text Box 61"/>
              <p:cNvSpPr txBox="1">
                <a:spLocks noChangeArrowheads="1"/>
              </p:cNvSpPr>
              <p:nvPr/>
            </p:nvSpPr>
            <p:spPr bwMode="auto">
              <a:xfrm>
                <a:off x="6916" y="3507"/>
                <a:ext cx="66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400">
                    <a:latin typeface="Times New Roman" pitchFamily="18" charset="0"/>
                  </a:rPr>
                  <a:t>11</a:t>
                </a:r>
                <a:r>
                  <a:rPr lang="en-US" altLang="zh-CN" sz="1400" i="1">
                    <a:latin typeface="Times New Roman" pitchFamily="18" charset="0"/>
                  </a:rPr>
                  <a:t>T</a:t>
                </a:r>
                <a:r>
                  <a:rPr lang="en-US" altLang="zh-CN" sz="1400" i="1" baseline="-25000">
                    <a:latin typeface="Times New Roman" pitchFamily="18" charset="0"/>
                  </a:rPr>
                  <a:t>s</a:t>
                </a:r>
                <a:endParaRPr lang="en-US" altLang="zh-CN" sz="3600"/>
              </a:p>
            </p:txBody>
          </p:sp>
          <p:sp>
            <p:nvSpPr>
              <p:cNvPr id="60478" name="Text Box 62"/>
              <p:cNvSpPr txBox="1">
                <a:spLocks noChangeArrowheads="1"/>
              </p:cNvSpPr>
              <p:nvPr/>
            </p:nvSpPr>
            <p:spPr bwMode="auto">
              <a:xfrm>
                <a:off x="3812" y="3477"/>
                <a:ext cx="45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400">
                    <a:latin typeface="Times New Roman" pitchFamily="18" charset="0"/>
                  </a:rPr>
                  <a:t>0</a:t>
                </a:r>
                <a:endParaRPr lang="en-US" altLang="zh-CN" sz="3600"/>
              </a:p>
            </p:txBody>
          </p:sp>
        </p:grpSp>
        <p:sp>
          <p:nvSpPr>
            <p:cNvPr id="60479" name="Text Box 63"/>
            <p:cNvSpPr txBox="1">
              <a:spLocks noChangeArrowheads="1"/>
            </p:cNvSpPr>
            <p:nvPr/>
          </p:nvSpPr>
          <p:spPr bwMode="auto">
            <a:xfrm>
              <a:off x="1680" y="1162"/>
              <a:ext cx="299" cy="22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/>
              <a:r>
                <a:rPr lang="en-US" altLang="zh-CN" sz="1600" i="1">
                  <a:latin typeface="Times New Roman" pitchFamily="18" charset="0"/>
                  <a:sym typeface="Symbol" pitchFamily="18" charset="2"/>
                </a:rPr>
                <a:t></a:t>
              </a:r>
              <a:r>
                <a:rPr lang="en-US" altLang="zh-CN" sz="1600" i="1" baseline="-25000">
                  <a:latin typeface="Times New Roman" pitchFamily="18" charset="0"/>
                </a:rPr>
                <a:t>k</a:t>
              </a:r>
              <a:r>
                <a:rPr lang="en-US" altLang="zh-CN" sz="1600">
                  <a:latin typeface="Times New Roman" pitchFamily="18" charset="0"/>
                </a:rPr>
                <a:t>(</a:t>
              </a:r>
              <a:r>
                <a:rPr lang="en-US" altLang="zh-CN" sz="1600" i="1">
                  <a:latin typeface="Times New Roman" pitchFamily="18" charset="0"/>
                </a:rPr>
                <a:t>t</a:t>
              </a:r>
              <a:r>
                <a:rPr lang="en-US" altLang="zh-CN" sz="1600">
                  <a:latin typeface="Times New Roman" pitchFamily="18" charset="0"/>
                </a:rPr>
                <a:t>)</a:t>
              </a:r>
              <a:endParaRPr lang="en-US" altLang="zh-CN" sz="2800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3107327" y="4149254"/>
            <a:ext cx="0" cy="1584176"/>
          </a:xfrm>
          <a:prstGeom prst="line">
            <a:avLst/>
          </a:prstGeom>
          <a:ln>
            <a:solidFill>
              <a:srgbClr val="0000FF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800"/>
              </a:spcBef>
            </a:pPr>
            <a:r>
              <a:rPr lang="zh-CN" altLang="en-US" dirty="0"/>
              <a:t>在</a:t>
            </a:r>
            <a:r>
              <a:rPr lang="en-US" altLang="zh-CN" i="1" dirty="0"/>
              <a:t>t</a:t>
            </a:r>
            <a:r>
              <a:rPr lang="en-US" altLang="zh-CN" dirty="0"/>
              <a:t> </a:t>
            </a:r>
            <a:r>
              <a:rPr lang="zh-CN" altLang="en-US" dirty="0"/>
              <a:t>＝ </a:t>
            </a:r>
            <a:r>
              <a:rPr lang="en-US" altLang="zh-CN" dirty="0"/>
              <a:t>2</a:t>
            </a:r>
            <a:r>
              <a:rPr lang="en-US" altLang="zh-CN" i="1" dirty="0"/>
              <a:t>T</a:t>
            </a:r>
            <a:r>
              <a:rPr lang="zh-CN" altLang="en-US" dirty="0"/>
              <a:t>时，</a:t>
            </a:r>
            <a:r>
              <a:rPr lang="zh-CN" altLang="en-US" i="1" dirty="0">
                <a:sym typeface="Symbol" pitchFamily="18" charset="2"/>
              </a:rPr>
              <a:t></a:t>
            </a:r>
            <a:r>
              <a:rPr lang="en-US" altLang="zh-CN" i="1" baseline="-25000" dirty="0"/>
              <a:t>k</a:t>
            </a:r>
            <a:r>
              <a:rPr lang="en-US" altLang="zh-CN" dirty="0"/>
              <a:t>(t)</a:t>
            </a:r>
            <a:r>
              <a:rPr lang="zh-CN" altLang="en-US" dirty="0"/>
              <a:t>的放大画出如下：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691680" y="2276872"/>
            <a:ext cx="4571677" cy="3240360"/>
            <a:chOff x="1497" y="799"/>
            <a:chExt cx="2653" cy="1777"/>
          </a:xfrm>
        </p:grpSpPr>
        <p:pic>
          <p:nvPicPr>
            <p:cNvPr id="6" name="Picture 7" descr="图8-10"/>
            <p:cNvPicPr>
              <a:picLocks noChangeAspect="1" noChangeArrowheads="1"/>
            </p:cNvPicPr>
            <p:nvPr/>
          </p:nvPicPr>
          <p:blipFill>
            <a:blip r:embed="rId2" cstate="print"/>
            <a:srcRect l="14070" t="4814" r="17497" b="39792"/>
            <a:stretch>
              <a:fillRect/>
            </a:stretch>
          </p:blipFill>
          <p:spPr bwMode="auto">
            <a:xfrm>
              <a:off x="1497" y="799"/>
              <a:ext cx="2653" cy="1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109" y="913"/>
              <a:ext cx="350" cy="2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/>
              <a:r>
                <a:rPr lang="en-US" altLang="zh-CN" sz="1600" i="1">
                  <a:latin typeface="Times New Roman" pitchFamily="18" charset="0"/>
                  <a:sym typeface="Symbol" pitchFamily="18" charset="2"/>
                </a:rPr>
                <a:t></a:t>
              </a:r>
              <a:r>
                <a:rPr lang="en-US" altLang="zh-CN" sz="1600" i="1" baseline="-25000">
                  <a:latin typeface="Times New Roman" pitchFamily="18" charset="0"/>
                </a:rPr>
                <a:t>k</a:t>
              </a:r>
              <a:r>
                <a:rPr lang="en-US" altLang="zh-CN" sz="1600">
                  <a:latin typeface="Times New Roman" pitchFamily="18" charset="0"/>
                </a:rPr>
                <a:t>(</a:t>
              </a:r>
              <a:r>
                <a:rPr lang="en-US" altLang="zh-CN" sz="1600" i="1">
                  <a:latin typeface="Times New Roman" pitchFamily="18" charset="0"/>
                </a:rPr>
                <a:t>t</a:t>
              </a:r>
              <a:r>
                <a:rPr lang="en-US" altLang="zh-CN" sz="1600">
                  <a:latin typeface="Times New Roman" pitchFamily="18" charset="0"/>
                </a:rPr>
                <a:t>)</a:t>
              </a:r>
              <a:endParaRPr lang="en-US" altLang="zh-CN" sz="2800"/>
            </a:p>
          </p:txBody>
        </p:sp>
      </p:grpSp>
    </p:spTree>
    <p:extLst>
      <p:ext uri="{BB962C8B-B14F-4D97-AF65-F5344CB8AC3E}">
        <p14:creationId xmlns:p14="http://schemas.microsoft.com/office/powerpoint/2010/main" val="122632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解调时，若用</a:t>
            </a:r>
            <a:r>
              <a:rPr lang="en-US" altLang="zh-CN" dirty="0"/>
              <a:t>cos(</a:t>
            </a:r>
            <a:r>
              <a:rPr lang="en-US" altLang="zh-CN" i="1" dirty="0" smtClean="0">
                <a:sym typeface="Symbol" pitchFamily="18" charset="2"/>
              </a:rPr>
              <a:t></a:t>
            </a:r>
            <a:r>
              <a:rPr lang="en-US" altLang="zh-CN" i="1" baseline="-25000" dirty="0" err="1" smtClean="0"/>
              <a:t>c</a:t>
            </a:r>
            <a:r>
              <a:rPr lang="en-US" altLang="zh-CN" i="1" dirty="0" err="1" smtClean="0"/>
              <a:t>t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i="1" dirty="0">
                <a:sym typeface="Symbol" pitchFamily="18" charset="2"/>
              </a:rPr>
              <a:t></a:t>
            </a:r>
            <a:r>
              <a:rPr lang="en-US" altLang="zh-CN" dirty="0"/>
              <a:t>/2)</a:t>
            </a:r>
            <a:r>
              <a:rPr lang="zh-CN" altLang="en-US" dirty="0"/>
              <a:t>作为相干载波与此信号相乘，则得到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上</a:t>
            </a:r>
            <a:r>
              <a:rPr lang="zh-CN" altLang="en-US" dirty="0"/>
              <a:t>式中右端第二项的频率为</a:t>
            </a:r>
            <a:r>
              <a:rPr lang="en-US" altLang="zh-CN" dirty="0"/>
              <a:t>2</a:t>
            </a:r>
            <a:r>
              <a:rPr lang="en-US" altLang="zh-CN" i="1" dirty="0" smtClean="0">
                <a:sym typeface="Symbol" pitchFamily="18" charset="2"/>
              </a:rPr>
              <a:t></a:t>
            </a:r>
            <a:r>
              <a:rPr lang="en-US" altLang="zh-CN" baseline="-25000" dirty="0" smtClean="0"/>
              <a:t>c</a:t>
            </a:r>
            <a:r>
              <a:rPr lang="zh-CN" altLang="en-US" dirty="0" smtClean="0"/>
              <a:t>。</a:t>
            </a:r>
            <a:r>
              <a:rPr lang="zh-CN" altLang="en-US" dirty="0"/>
              <a:t>将它用低通滤波器滤除，并省略掉常数</a:t>
            </a:r>
            <a:r>
              <a:rPr lang="en-US" altLang="zh-CN" dirty="0"/>
              <a:t>(1/2)</a:t>
            </a:r>
            <a:r>
              <a:rPr lang="zh-CN" altLang="en-US" dirty="0"/>
              <a:t>后，得到输出电压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177C-16B4-4C78-93AB-B57E8C7FB7FC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47614" y="2204864"/>
            <a:ext cx="8299260" cy="766316"/>
            <a:chOff x="898" y="2899"/>
            <a:chExt cx="4824" cy="392"/>
          </a:xfrm>
        </p:grpSpPr>
        <p:graphicFrame>
          <p:nvGraphicFramePr>
            <p:cNvPr id="6145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0435042"/>
                </p:ext>
              </p:extLst>
            </p:nvPr>
          </p:nvGraphicFramePr>
          <p:xfrm>
            <a:off x="898" y="3008"/>
            <a:ext cx="1061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86" name="Equation" r:id="rId3" imgW="965160" imgH="228600" progId="Equation.DSMT4">
                    <p:embed/>
                  </p:oleObj>
                </mc:Choice>
                <mc:Fallback>
                  <p:oleObj name="Equation" r:id="rId3" imgW="965160" imgH="228600" progId="Equation.DSMT4">
                    <p:embed/>
                    <p:pic>
                      <p:nvPicPr>
                        <p:cNvPr id="0" name="Picture 2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8" y="3008"/>
                          <a:ext cx="1061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0391817"/>
                </p:ext>
              </p:extLst>
            </p:nvPr>
          </p:nvGraphicFramePr>
          <p:xfrm>
            <a:off x="1979" y="2999"/>
            <a:ext cx="105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87" name="Equation" r:id="rId5" imgW="952200" imgH="228600" progId="Equation.DSMT4">
                    <p:embed/>
                  </p:oleObj>
                </mc:Choice>
                <mc:Fallback>
                  <p:oleObj name="Equation" r:id="rId5" imgW="952200" imgH="228600" progId="Equation.DSMT4">
                    <p:embed/>
                    <p:pic>
                      <p:nvPicPr>
                        <p:cNvPr id="0" name="Picture 2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" y="2999"/>
                          <a:ext cx="1052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1491114"/>
                </p:ext>
              </p:extLst>
            </p:nvPr>
          </p:nvGraphicFramePr>
          <p:xfrm>
            <a:off x="3077" y="2899"/>
            <a:ext cx="2645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88" name="Equation" r:id="rId7" imgW="2641320" imgH="393480" progId="Equation.DSMT4">
                    <p:embed/>
                  </p:oleObj>
                </mc:Choice>
                <mc:Fallback>
                  <p:oleObj name="Equation" r:id="rId7" imgW="2641320" imgH="393480" progId="Equation.DSMT4">
                    <p:embed/>
                    <p:pic>
                      <p:nvPicPr>
                        <p:cNvPr id="0" name="Picture 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7" y="2899"/>
                          <a:ext cx="2645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60" name="Rectangle 2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322447"/>
              </p:ext>
            </p:extLst>
          </p:nvPr>
        </p:nvGraphicFramePr>
        <p:xfrm>
          <a:off x="2195736" y="4725144"/>
          <a:ext cx="4007617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9" name="公式" r:id="rId9" imgW="1815312" imgH="393529" progId="Equation.3">
                  <p:embed/>
                </p:oleObj>
              </mc:Choice>
              <mc:Fallback>
                <p:oleObj name="公式" r:id="rId9" imgW="1815312" imgH="393529" progId="Equation.3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725144"/>
                        <a:ext cx="4007617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6300192" y="1988840"/>
            <a:ext cx="2016224" cy="10801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按照输入码元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的取值不同，输出电压</a:t>
            </a:r>
            <a:r>
              <a:rPr lang="en-US" altLang="zh-CN" i="1" dirty="0"/>
              <a:t>v</a:t>
            </a:r>
            <a:r>
              <a:rPr lang="en-US" altLang="zh-CN" baseline="-25000" dirty="0"/>
              <a:t>0</a:t>
            </a:r>
            <a:r>
              <a:rPr lang="zh-CN" altLang="en-US" dirty="0"/>
              <a:t>的轨迹图如下：</a:t>
            </a:r>
          </a:p>
          <a:p>
            <a:pPr lvl="3"/>
            <a:endParaRPr lang="zh-CN" altLang="en-US" dirty="0"/>
          </a:p>
          <a:p>
            <a:pPr lvl="3"/>
            <a:endParaRPr lang="zh-CN" altLang="en-US" dirty="0"/>
          </a:p>
          <a:p>
            <a:pPr lvl="3"/>
            <a:endParaRPr lang="zh-CN" altLang="en-US" dirty="0"/>
          </a:p>
          <a:p>
            <a:pPr lvl="3"/>
            <a:endParaRPr lang="zh-CN" altLang="en-US" dirty="0"/>
          </a:p>
          <a:p>
            <a:pPr lvl="3"/>
            <a:endParaRPr lang="zh-CN" altLang="en-US" dirty="0"/>
          </a:p>
          <a:p>
            <a:pPr lvl="3"/>
            <a:endParaRPr lang="en-US" altLang="zh-CN" dirty="0" smtClean="0"/>
          </a:p>
          <a:p>
            <a:pPr lvl="3"/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因此</a:t>
            </a:r>
            <a:r>
              <a:rPr lang="zh-CN" altLang="en-US" dirty="0"/>
              <a:t>，若在此</a:t>
            </a:r>
            <a:r>
              <a:rPr lang="en-US" altLang="zh-CN" dirty="0"/>
              <a:t>2</a:t>
            </a:r>
            <a:r>
              <a:rPr lang="en-US" altLang="zh-CN" i="1" dirty="0"/>
              <a:t>T</a:t>
            </a:r>
            <a:r>
              <a:rPr lang="en-US" altLang="zh-CN" i="1" baseline="-25000" dirty="0"/>
              <a:t>s</a:t>
            </a:r>
            <a:r>
              <a:rPr lang="zh-CN" altLang="en-US" dirty="0"/>
              <a:t>期间对上式积分，</a:t>
            </a:r>
            <a:r>
              <a:rPr lang="zh-CN" altLang="en-US" dirty="0" smtClean="0"/>
              <a:t>则：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积分</a:t>
            </a:r>
            <a:r>
              <a:rPr lang="zh-CN" altLang="en-US" dirty="0"/>
              <a:t>结果为</a:t>
            </a:r>
            <a:r>
              <a:rPr lang="zh-CN" altLang="en-US" dirty="0">
                <a:solidFill>
                  <a:srgbClr val="0000FF"/>
                </a:solidFill>
              </a:rPr>
              <a:t>正值</a:t>
            </a:r>
            <a:r>
              <a:rPr lang="zh-CN" altLang="en-US" dirty="0"/>
              <a:t>时，</a:t>
            </a:r>
            <a:r>
              <a:rPr lang="zh-CN" altLang="en-US" dirty="0" smtClean="0"/>
              <a:t>说明</a:t>
            </a:r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zh-CN" altLang="en-US" dirty="0" smtClean="0"/>
              <a:t>接收</a:t>
            </a:r>
            <a:r>
              <a:rPr lang="zh-CN" altLang="en-US" dirty="0"/>
              <a:t>码元为</a:t>
            </a:r>
            <a:r>
              <a:rPr lang="zh-CN" altLang="en-US" dirty="0">
                <a:solidFill>
                  <a:srgbClr val="0000FF"/>
                </a:solidFill>
              </a:rPr>
              <a:t>“＋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/>
              <a:t>”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积分</a:t>
            </a:r>
            <a:r>
              <a:rPr lang="zh-CN" altLang="en-US" dirty="0"/>
              <a:t>结果为</a:t>
            </a:r>
            <a:r>
              <a:rPr lang="zh-CN" altLang="en-US" dirty="0">
                <a:solidFill>
                  <a:srgbClr val="0000FF"/>
                </a:solidFill>
              </a:rPr>
              <a:t>负值</a:t>
            </a:r>
            <a:r>
              <a:rPr lang="zh-CN" altLang="en-US" dirty="0"/>
              <a:t>，则说明</a:t>
            </a:r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zh-CN" altLang="en-US" dirty="0" smtClean="0"/>
              <a:t>接收</a:t>
            </a:r>
            <a:r>
              <a:rPr lang="zh-CN" altLang="en-US" dirty="0"/>
              <a:t>码元为</a:t>
            </a:r>
            <a:r>
              <a:rPr lang="zh-CN" altLang="en-US" dirty="0">
                <a:solidFill>
                  <a:srgbClr val="0000FF"/>
                </a:solidFill>
              </a:rPr>
              <a:t>“－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/>
              <a:t>”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FF39-CC83-4806-A605-166A4EB26BA3}" type="slidenum">
              <a:rPr lang="en-US" altLang="zh-CN" smtClean="0"/>
              <a:pPr/>
              <a:t>55</a:t>
            </a:fld>
            <a:endParaRPr lang="en-US" altLang="zh-C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1560" y="1988840"/>
            <a:ext cx="4344987" cy="2124075"/>
            <a:chOff x="4212" y="3624"/>
            <a:chExt cx="4500" cy="1991"/>
          </a:xfrm>
        </p:grpSpPr>
        <p:pic>
          <p:nvPicPr>
            <p:cNvPr id="62469" name="Picture 5" descr="图8-10"/>
            <p:cNvPicPr>
              <a:picLocks noChangeAspect="1" noChangeArrowheads="1"/>
            </p:cNvPicPr>
            <p:nvPr/>
          </p:nvPicPr>
          <p:blipFill>
            <a:blip r:embed="rId2" cstate="print"/>
            <a:srcRect l="23573" t="58513" r="10944"/>
            <a:stretch>
              <a:fillRect/>
            </a:stretch>
          </p:blipFill>
          <p:spPr bwMode="auto">
            <a:xfrm>
              <a:off x="4212" y="3624"/>
              <a:ext cx="4500" cy="1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470" name="Text Box 6"/>
            <p:cNvSpPr txBox="1">
              <a:spLocks noChangeArrowheads="1"/>
            </p:cNvSpPr>
            <p:nvPr/>
          </p:nvSpPr>
          <p:spPr bwMode="auto">
            <a:xfrm>
              <a:off x="4572" y="3624"/>
              <a:ext cx="706" cy="4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/>
              <a:r>
                <a:rPr lang="en-US" altLang="zh-CN" sz="2000" i="1">
                  <a:latin typeface="Times New Roman" pitchFamily="18" charset="0"/>
                </a:rPr>
                <a:t>v</a:t>
              </a:r>
              <a:r>
                <a:rPr lang="en-US" altLang="zh-CN" sz="2000" i="1" baseline="-25000">
                  <a:latin typeface="Times New Roman" pitchFamily="18" charset="0"/>
                </a:rPr>
                <a:t>0</a:t>
              </a:r>
              <a:r>
                <a:rPr lang="en-US" altLang="zh-CN" sz="2000">
                  <a:latin typeface="Times New Roman" pitchFamily="18" charset="0"/>
                </a:rPr>
                <a:t>(</a:t>
              </a: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>
                  <a:latin typeface="Times New Roman" pitchFamily="18" charset="0"/>
                </a:rPr>
                <a:t>)</a:t>
              </a:r>
              <a:endParaRPr lang="en-US" altLang="zh-CN" sz="3600"/>
            </a:p>
          </p:txBody>
        </p:sp>
      </p:grpSp>
      <p:sp>
        <p:nvSpPr>
          <p:cNvPr id="8" name="矩形 7"/>
          <p:cNvSpPr/>
          <p:nvPr/>
        </p:nvSpPr>
        <p:spPr>
          <a:xfrm>
            <a:off x="4860032" y="3140968"/>
            <a:ext cx="396044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若输入的一对码元为“－</a:t>
            </a:r>
            <a:r>
              <a:rPr lang="en-US" altLang="zh-CN" sz="2400" b="1" dirty="0" smtClean="0">
                <a:latin typeface="+mj-ea"/>
                <a:ea typeface="+mj-ea"/>
              </a:rPr>
              <a:t>1</a:t>
            </a:r>
            <a:r>
              <a:rPr lang="zh-CN" altLang="en-US" sz="2400" b="1" dirty="0" smtClean="0">
                <a:latin typeface="+mj-ea"/>
                <a:ea typeface="+mj-ea"/>
              </a:rPr>
              <a:t>，</a:t>
            </a:r>
            <a:r>
              <a:rPr lang="en-US" altLang="zh-CN" sz="2400" b="1" dirty="0" smtClean="0">
                <a:latin typeface="+mj-ea"/>
                <a:ea typeface="+mj-ea"/>
              </a:rPr>
              <a:t>+1”</a:t>
            </a:r>
            <a:r>
              <a:rPr lang="zh-CN" altLang="en-US" sz="2400" b="1" dirty="0" smtClean="0">
                <a:latin typeface="+mj-ea"/>
                <a:ea typeface="+mj-ea"/>
              </a:rPr>
              <a:t>或“－</a:t>
            </a:r>
            <a:r>
              <a:rPr lang="en-US" altLang="zh-CN" sz="2400" b="1" dirty="0" smtClean="0">
                <a:latin typeface="+mj-ea"/>
                <a:ea typeface="+mj-ea"/>
              </a:rPr>
              <a:t>1</a:t>
            </a:r>
            <a:r>
              <a:rPr lang="zh-CN" altLang="en-US" sz="2400" b="1" dirty="0" smtClean="0">
                <a:latin typeface="+mj-ea"/>
                <a:ea typeface="+mj-ea"/>
              </a:rPr>
              <a:t>，－</a:t>
            </a:r>
            <a:r>
              <a:rPr lang="en-US" altLang="zh-CN" sz="2400" b="1" dirty="0" smtClean="0">
                <a:latin typeface="+mj-ea"/>
                <a:ea typeface="+mj-ea"/>
              </a:rPr>
              <a:t>1”</a:t>
            </a:r>
            <a:r>
              <a:rPr lang="zh-CN" altLang="en-US" sz="2400" b="1" dirty="0" smtClean="0">
                <a:latin typeface="+mj-ea"/>
                <a:ea typeface="+mj-ea"/>
              </a:rPr>
              <a:t>，则</a:t>
            </a:r>
            <a:r>
              <a:rPr lang="zh-CN" altLang="en-US" sz="2400" b="1" i="1" dirty="0" smtClean="0">
                <a:latin typeface="+mj-ea"/>
                <a:ea typeface="+mj-ea"/>
                <a:sym typeface="Symbol" pitchFamily="18" charset="2"/>
              </a:rPr>
              <a:t></a:t>
            </a:r>
            <a:r>
              <a:rPr lang="en-US" altLang="zh-CN" sz="2400" b="1" i="1" baseline="-25000" dirty="0" smtClean="0">
                <a:latin typeface="+mj-ea"/>
                <a:ea typeface="+mj-ea"/>
              </a:rPr>
              <a:t>k</a:t>
            </a:r>
            <a:r>
              <a:rPr lang="en-US" altLang="zh-CN" sz="2400" b="1" dirty="0" smtClean="0">
                <a:latin typeface="+mj-ea"/>
                <a:ea typeface="+mj-ea"/>
              </a:rPr>
              <a:t>(</a:t>
            </a:r>
            <a:r>
              <a:rPr lang="en-US" altLang="zh-CN" sz="2400" b="1" i="1" dirty="0" smtClean="0">
                <a:latin typeface="+mj-ea"/>
                <a:ea typeface="+mj-ea"/>
              </a:rPr>
              <a:t>t</a:t>
            </a:r>
            <a:r>
              <a:rPr lang="en-US" altLang="zh-CN" sz="2400" b="1" dirty="0" smtClean="0">
                <a:latin typeface="+mj-ea"/>
                <a:ea typeface="+mj-ea"/>
              </a:rPr>
              <a:t>)</a:t>
            </a:r>
            <a:r>
              <a:rPr lang="zh-CN" altLang="en-US" sz="2400" b="1" dirty="0" smtClean="0">
                <a:latin typeface="+mj-ea"/>
                <a:ea typeface="+mj-ea"/>
              </a:rPr>
              <a:t>的值始终为负。 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0032" y="1652607"/>
            <a:ext cx="396044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若输入两码元为“＋</a:t>
            </a:r>
            <a:r>
              <a:rPr lang="en-US" altLang="zh-CN" sz="2400" b="1" dirty="0" smtClean="0">
                <a:latin typeface="+mj-ea"/>
                <a:ea typeface="+mj-ea"/>
              </a:rPr>
              <a:t>1, +1”</a:t>
            </a:r>
            <a:r>
              <a:rPr lang="zh-CN" altLang="en-US" sz="2400" b="1" dirty="0" smtClean="0">
                <a:latin typeface="+mj-ea"/>
                <a:ea typeface="+mj-ea"/>
              </a:rPr>
              <a:t>或“＋</a:t>
            </a:r>
            <a:r>
              <a:rPr lang="en-US" altLang="zh-CN" sz="2400" b="1" dirty="0" smtClean="0">
                <a:latin typeface="+mj-ea"/>
                <a:ea typeface="+mj-ea"/>
              </a:rPr>
              <a:t>1, -1”</a:t>
            </a:r>
            <a:r>
              <a:rPr lang="zh-CN" altLang="en-US" sz="2400" b="1" dirty="0" smtClean="0">
                <a:latin typeface="+mj-ea"/>
                <a:ea typeface="+mj-ea"/>
              </a:rPr>
              <a:t>，则</a:t>
            </a:r>
            <a:r>
              <a:rPr lang="zh-CN" altLang="en-US" sz="2400" b="1" i="1" dirty="0" smtClean="0">
                <a:latin typeface="+mj-ea"/>
                <a:ea typeface="+mj-ea"/>
                <a:sym typeface="Symbol" pitchFamily="18" charset="2"/>
              </a:rPr>
              <a:t></a:t>
            </a:r>
            <a:r>
              <a:rPr lang="en-US" altLang="zh-CN" sz="2400" b="1" i="1" baseline="-25000" dirty="0" smtClean="0">
                <a:latin typeface="+mj-ea"/>
                <a:ea typeface="+mj-ea"/>
              </a:rPr>
              <a:t>k</a:t>
            </a:r>
            <a:r>
              <a:rPr lang="en-US" altLang="zh-CN" sz="2400" b="1" dirty="0" smtClean="0">
                <a:latin typeface="+mj-ea"/>
                <a:ea typeface="+mj-ea"/>
              </a:rPr>
              <a:t>(</a:t>
            </a:r>
            <a:r>
              <a:rPr lang="en-US" altLang="zh-CN" sz="2400" b="1" i="1" dirty="0" smtClean="0">
                <a:latin typeface="+mj-ea"/>
                <a:ea typeface="+mj-ea"/>
              </a:rPr>
              <a:t>t</a:t>
            </a:r>
            <a:r>
              <a:rPr lang="en-US" altLang="zh-CN" sz="2400" b="1" dirty="0" smtClean="0">
                <a:latin typeface="+mj-ea"/>
                <a:ea typeface="+mj-ea"/>
              </a:rPr>
              <a:t>)</a:t>
            </a:r>
            <a:r>
              <a:rPr lang="zh-CN" altLang="en-US" sz="2400" b="1" dirty="0" smtClean="0">
                <a:latin typeface="+mj-ea"/>
                <a:ea typeface="+mj-ea"/>
              </a:rPr>
              <a:t>的值在</a:t>
            </a:r>
            <a:r>
              <a:rPr lang="en-US" altLang="zh-CN" sz="2400" b="1" dirty="0" smtClean="0">
                <a:latin typeface="+mj-ea"/>
                <a:ea typeface="+mj-ea"/>
              </a:rPr>
              <a:t>0 &lt; </a:t>
            </a:r>
            <a:r>
              <a:rPr lang="en-US" altLang="zh-CN" sz="2400" b="1" i="1" dirty="0" smtClean="0">
                <a:latin typeface="+mj-ea"/>
                <a:ea typeface="+mj-ea"/>
              </a:rPr>
              <a:t>t</a:t>
            </a:r>
            <a:r>
              <a:rPr lang="en-US" altLang="zh-CN" sz="2400" b="1" dirty="0" smtClean="0">
                <a:latin typeface="+mj-ea"/>
                <a:ea typeface="+mj-ea"/>
              </a:rPr>
              <a:t> </a:t>
            </a:r>
            <a:r>
              <a:rPr lang="en-US" altLang="zh-CN" sz="2400" b="1" dirty="0" smtClean="0">
                <a:latin typeface="+mj-ea"/>
                <a:ea typeface="+mj-ea"/>
                <a:sym typeface="Symbol" pitchFamily="18" charset="2"/>
              </a:rPr>
              <a:t></a:t>
            </a:r>
            <a:r>
              <a:rPr lang="en-US" altLang="zh-CN" sz="2400" b="1" dirty="0" smtClean="0">
                <a:latin typeface="+mj-ea"/>
                <a:ea typeface="+mj-ea"/>
              </a:rPr>
              <a:t> 2</a:t>
            </a:r>
            <a:r>
              <a:rPr lang="en-US" altLang="zh-CN" sz="2400" b="1" i="1" dirty="0" smtClean="0">
                <a:latin typeface="+mj-ea"/>
                <a:ea typeface="+mj-ea"/>
              </a:rPr>
              <a:t>T</a:t>
            </a:r>
            <a:r>
              <a:rPr lang="en-US" altLang="zh-CN" sz="2400" b="1" i="1" baseline="-25000" dirty="0" smtClean="0">
                <a:latin typeface="+mj-ea"/>
                <a:ea typeface="+mj-ea"/>
              </a:rPr>
              <a:t>s</a:t>
            </a:r>
            <a:r>
              <a:rPr lang="zh-CN" altLang="en-US" sz="2400" b="1" dirty="0" smtClean="0">
                <a:latin typeface="+mj-ea"/>
                <a:ea typeface="+mj-ea"/>
              </a:rPr>
              <a:t>期间始终为正。</a:t>
            </a:r>
            <a:endParaRPr lang="zh-CN" altLang="en-US" sz="2400" b="1" dirty="0">
              <a:latin typeface="+mj-ea"/>
              <a:ea typeface="+mj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707904" y="2204864"/>
            <a:ext cx="1130424" cy="21704"/>
          </a:xfrm>
          <a:prstGeom prst="straightConnector1">
            <a:avLst/>
          </a:prstGeom>
          <a:ln>
            <a:solidFill>
              <a:srgbClr val="00CC00"/>
            </a:solidFill>
            <a:prstDash val="sysDash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707904" y="3933056"/>
            <a:ext cx="1130424" cy="21704"/>
          </a:xfrm>
          <a:prstGeom prst="straightConnector1">
            <a:avLst/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83568" y="5949280"/>
            <a:ext cx="7776864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按照此法，在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+mj-ea"/>
                <a:ea typeface="+mj-ea"/>
              </a:rPr>
              <a:t>T</a:t>
            </a:r>
            <a:r>
              <a:rPr lang="en-US" altLang="zh-CN" sz="2400" b="1" i="1" baseline="-25000" dirty="0" smtClean="0">
                <a:solidFill>
                  <a:srgbClr val="0000FF"/>
                </a:solidFill>
                <a:latin typeface="+mj-ea"/>
                <a:ea typeface="+mj-ea"/>
              </a:rPr>
              <a:t>s</a:t>
            </a:r>
            <a:r>
              <a:rPr lang="en-US" altLang="zh-CN" sz="2400" b="1" dirty="0" smtClean="0">
                <a:solidFill>
                  <a:srgbClr val="0000FF"/>
                </a:solidFill>
                <a:latin typeface="+mj-ea"/>
                <a:ea typeface="+mj-ea"/>
              </a:rPr>
              <a:t> &lt;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+mj-ea"/>
                <a:ea typeface="+mj-ea"/>
              </a:rPr>
              <a:t>t</a:t>
            </a:r>
            <a:r>
              <a:rPr lang="en-US" altLang="zh-CN" sz="2400" b="1" dirty="0" smtClean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+mj-ea"/>
                <a:ea typeface="+mj-ea"/>
                <a:sym typeface="Symbol" pitchFamily="18" charset="2"/>
              </a:rPr>
              <a:t></a:t>
            </a:r>
            <a:r>
              <a:rPr lang="en-US" altLang="zh-CN" sz="2400" b="1" dirty="0" smtClean="0">
                <a:solidFill>
                  <a:srgbClr val="0000FF"/>
                </a:solidFill>
                <a:latin typeface="+mj-ea"/>
                <a:ea typeface="+mj-ea"/>
              </a:rPr>
              <a:t> 3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+mj-ea"/>
                <a:ea typeface="+mj-ea"/>
              </a:rPr>
              <a:t>T</a:t>
            </a:r>
            <a:r>
              <a:rPr lang="en-US" altLang="zh-CN" sz="2400" b="1" i="1" baseline="-25000" dirty="0" smtClean="0">
                <a:solidFill>
                  <a:srgbClr val="0000FF"/>
                </a:solidFill>
                <a:latin typeface="+mj-ea"/>
                <a:ea typeface="+mj-ea"/>
              </a:rPr>
              <a:t>s</a:t>
            </a:r>
            <a:r>
              <a:rPr lang="zh-CN" altLang="en-US" sz="2400" b="1" dirty="0" smtClean="0">
                <a:latin typeface="+mj-ea"/>
                <a:ea typeface="+mj-ea"/>
              </a:rPr>
              <a:t>期间积分，就能判断</a:t>
            </a: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第</a:t>
            </a:r>
            <a:r>
              <a:rPr lang="en-US" altLang="zh-CN" sz="2400" b="1" dirty="0" smtClean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个</a:t>
            </a:r>
            <a:r>
              <a:rPr lang="zh-CN" altLang="en-US" sz="2400" b="1" dirty="0" smtClean="0">
                <a:latin typeface="+mj-ea"/>
                <a:ea typeface="+mj-ea"/>
              </a:rPr>
              <a:t>接收码元的值，依此类推。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23199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用这种方法解调，由于利用了</a:t>
            </a:r>
            <a:r>
              <a:rPr lang="zh-CN" altLang="en-US" dirty="0" smtClean="0">
                <a:solidFill>
                  <a:srgbClr val="0000FF"/>
                </a:solidFill>
              </a:rPr>
              <a:t>前后两个码元的信息对于前一个码元作判决</a:t>
            </a:r>
            <a:r>
              <a:rPr lang="zh-CN" altLang="en-US" dirty="0" smtClean="0"/>
              <a:t>，故可以提高数据接收的可靠性。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MSK</a:t>
            </a:r>
            <a:r>
              <a:rPr lang="zh-CN" altLang="en-US" dirty="0" smtClean="0">
                <a:solidFill>
                  <a:srgbClr val="0000FF"/>
                </a:solidFill>
              </a:rPr>
              <a:t>信号延迟解调法方框图 </a:t>
            </a:r>
          </a:p>
          <a:p>
            <a:pPr lvl="3"/>
            <a:endParaRPr lang="zh-CN" altLang="en-US" dirty="0" smtClean="0"/>
          </a:p>
          <a:p>
            <a:pPr lvl="3"/>
            <a:endParaRPr lang="zh-CN" altLang="en-US" dirty="0" smtClean="0"/>
          </a:p>
          <a:p>
            <a:pPr lvl="3"/>
            <a:endParaRPr lang="zh-CN" altLang="en-US" dirty="0" smtClean="0"/>
          </a:p>
          <a:p>
            <a:pPr lvl="3"/>
            <a:endParaRPr lang="zh-CN" altLang="en-US" dirty="0" smtClean="0"/>
          </a:p>
          <a:p>
            <a:pPr lvl="3"/>
            <a:endParaRPr lang="zh-CN" altLang="en-US" dirty="0" smtClean="0"/>
          </a:p>
          <a:p>
            <a:pPr lvl="3"/>
            <a:endParaRPr lang="zh-CN" altLang="en-US" dirty="0" smtClean="0"/>
          </a:p>
          <a:p>
            <a:pPr lvl="3"/>
            <a:endParaRPr lang="zh-CN" altLang="en-US" dirty="0" smtClean="0"/>
          </a:p>
          <a:p>
            <a:pPr lvl="3"/>
            <a:endParaRPr lang="zh-CN" altLang="en-US" dirty="0" smtClean="0"/>
          </a:p>
          <a:p>
            <a:r>
              <a:rPr lang="zh-CN" altLang="en-US" dirty="0" smtClean="0"/>
              <a:t>图中两个积分判决器的</a:t>
            </a:r>
            <a:r>
              <a:rPr lang="zh-CN" altLang="en-US" dirty="0" smtClean="0">
                <a:solidFill>
                  <a:srgbClr val="0000FF"/>
                </a:solidFill>
              </a:rPr>
              <a:t>积分时间长度均为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en-US" altLang="zh-CN" i="1" dirty="0">
                <a:solidFill>
                  <a:srgbClr val="0000FF"/>
                </a:solidFill>
              </a:rPr>
              <a:t>T</a:t>
            </a:r>
            <a:r>
              <a:rPr lang="en-US" altLang="zh-CN" i="1" baseline="-25000" dirty="0">
                <a:solidFill>
                  <a:srgbClr val="0000FF"/>
                </a:solidFill>
              </a:rPr>
              <a:t>s</a:t>
            </a:r>
            <a:r>
              <a:rPr lang="zh-CN" altLang="en-US" dirty="0"/>
              <a:t>，但是</a:t>
            </a:r>
            <a:r>
              <a:rPr lang="zh-CN" altLang="en-US" dirty="0">
                <a:solidFill>
                  <a:srgbClr val="0000FF"/>
                </a:solidFill>
              </a:rPr>
              <a:t>错开时间</a:t>
            </a:r>
            <a:r>
              <a:rPr lang="en-US" altLang="zh-CN" i="1" dirty="0" err="1">
                <a:solidFill>
                  <a:srgbClr val="0000FF"/>
                </a:solidFill>
              </a:rPr>
              <a:t>T</a:t>
            </a:r>
            <a:r>
              <a:rPr lang="en-US" altLang="zh-CN" i="1" baseline="-25000" dirty="0" err="1">
                <a:solidFill>
                  <a:srgbClr val="0000FF"/>
                </a:solidFill>
              </a:rPr>
              <a:t>s</a:t>
            </a:r>
            <a:r>
              <a:rPr lang="zh-CN" altLang="en-US" dirty="0"/>
              <a:t>。上支路的积分判决器先给出第</a:t>
            </a:r>
            <a:r>
              <a:rPr lang="en-US" altLang="zh-CN" dirty="0"/>
              <a:t>2</a:t>
            </a:r>
            <a:r>
              <a:rPr lang="en-US" altLang="zh-CN" i="1" dirty="0"/>
              <a:t>i</a:t>
            </a:r>
            <a:r>
              <a:rPr lang="zh-CN" altLang="en-US" dirty="0"/>
              <a:t>个码元输出，然后下支路给出第</a:t>
            </a:r>
            <a:r>
              <a:rPr lang="en-US" altLang="zh-CN" dirty="0"/>
              <a:t>(2</a:t>
            </a:r>
            <a:r>
              <a:rPr lang="en-US" altLang="zh-CN" i="1" dirty="0"/>
              <a:t>i</a:t>
            </a:r>
            <a:r>
              <a:rPr lang="en-US" altLang="zh-CN" dirty="0"/>
              <a:t>+1)</a:t>
            </a:r>
            <a:r>
              <a:rPr lang="zh-CN" altLang="en-US" dirty="0" smtClean="0"/>
              <a:t>个码元输出。</a:t>
            </a:r>
            <a:endParaRPr lang="zh-CN" altLang="en-US" dirty="0"/>
          </a:p>
        </p:txBody>
      </p:sp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8EFC-511E-41B5-B8BE-21FD1155A21A}" type="slidenum">
              <a:rPr lang="en-US" altLang="zh-CN" smtClean="0"/>
              <a:pPr/>
              <a:t>56</a:t>
            </a:fld>
            <a:endParaRPr lang="en-US" altLang="zh-CN"/>
          </a:p>
        </p:txBody>
      </p:sp>
      <p:grpSp>
        <p:nvGrpSpPr>
          <p:cNvPr id="2" name="Group 37"/>
          <p:cNvGrpSpPr>
            <a:grpSpLocks noChangeAspect="1"/>
          </p:cNvGrpSpPr>
          <p:nvPr/>
        </p:nvGrpSpPr>
        <p:grpSpPr bwMode="auto">
          <a:xfrm>
            <a:off x="1223963" y="2330450"/>
            <a:ext cx="7308850" cy="2797175"/>
            <a:chOff x="3448" y="6694"/>
            <a:chExt cx="5742" cy="2276"/>
          </a:xfrm>
        </p:grpSpPr>
        <p:sp>
          <p:nvSpPr>
            <p:cNvPr id="63526" name="AutoShape 38"/>
            <p:cNvSpPr>
              <a:spLocks noChangeAspect="1" noChangeArrowheads="1"/>
            </p:cNvSpPr>
            <p:nvPr/>
          </p:nvSpPr>
          <p:spPr bwMode="auto">
            <a:xfrm>
              <a:off x="3448" y="6694"/>
              <a:ext cx="5742" cy="2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7" name="Text Box 39"/>
            <p:cNvSpPr txBox="1">
              <a:spLocks noChangeArrowheads="1"/>
            </p:cNvSpPr>
            <p:nvPr/>
          </p:nvSpPr>
          <p:spPr bwMode="auto">
            <a:xfrm>
              <a:off x="4744" y="7734"/>
              <a:ext cx="949" cy="44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/>
              <a:r>
                <a:rPr lang="zh-CN" altLang="en-US">
                  <a:latin typeface="Times New Roman" pitchFamily="18" charset="0"/>
                </a:rPr>
                <a:t>载波提取</a:t>
              </a:r>
              <a:endParaRPr lang="zh-CN" altLang="en-US" sz="3600"/>
            </a:p>
          </p:txBody>
        </p:sp>
        <p:sp>
          <p:nvSpPr>
            <p:cNvPr id="63528" name="Line 40"/>
            <p:cNvSpPr>
              <a:spLocks noChangeShapeType="1"/>
            </p:cNvSpPr>
            <p:nvPr/>
          </p:nvSpPr>
          <p:spPr bwMode="auto">
            <a:xfrm>
              <a:off x="3820" y="7955"/>
              <a:ext cx="92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41"/>
            <p:cNvGrpSpPr>
              <a:grpSpLocks/>
            </p:cNvGrpSpPr>
            <p:nvPr/>
          </p:nvGrpSpPr>
          <p:grpSpPr bwMode="auto">
            <a:xfrm>
              <a:off x="5003" y="7006"/>
              <a:ext cx="378" cy="390"/>
              <a:chOff x="4925" y="7006"/>
              <a:chExt cx="378" cy="390"/>
            </a:xfrm>
          </p:grpSpPr>
          <p:sp>
            <p:nvSpPr>
              <p:cNvPr id="63530" name="Oval 42"/>
              <p:cNvSpPr>
                <a:spLocks noChangeArrowheads="1"/>
              </p:cNvSpPr>
              <p:nvPr/>
            </p:nvSpPr>
            <p:spPr bwMode="auto">
              <a:xfrm>
                <a:off x="4925" y="7045"/>
                <a:ext cx="378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31" name="Text Box 43"/>
              <p:cNvSpPr txBox="1">
                <a:spLocks noChangeArrowheads="1"/>
              </p:cNvSpPr>
              <p:nvPr/>
            </p:nvSpPr>
            <p:spPr bwMode="auto">
              <a:xfrm>
                <a:off x="4925" y="7006"/>
                <a:ext cx="365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itchFamily="18" charset="0"/>
                    <a:sym typeface="Symbol" pitchFamily="18" charset="2"/>
                  </a:rPr>
                  <a:t></a:t>
                </a:r>
                <a:endParaRPr lang="en-US" altLang="zh-CN" sz="3600"/>
              </a:p>
            </p:txBody>
          </p:sp>
        </p:grpSp>
        <p:grpSp>
          <p:nvGrpSpPr>
            <p:cNvPr id="4" name="Group 44"/>
            <p:cNvGrpSpPr>
              <a:grpSpLocks/>
            </p:cNvGrpSpPr>
            <p:nvPr/>
          </p:nvGrpSpPr>
          <p:grpSpPr bwMode="auto">
            <a:xfrm>
              <a:off x="5030" y="8462"/>
              <a:ext cx="377" cy="380"/>
              <a:chOff x="4925" y="7006"/>
              <a:chExt cx="378" cy="390"/>
            </a:xfrm>
          </p:grpSpPr>
          <p:sp>
            <p:nvSpPr>
              <p:cNvPr id="63533" name="Oval 45"/>
              <p:cNvSpPr>
                <a:spLocks noChangeArrowheads="1"/>
              </p:cNvSpPr>
              <p:nvPr/>
            </p:nvSpPr>
            <p:spPr bwMode="auto">
              <a:xfrm>
                <a:off x="4925" y="7045"/>
                <a:ext cx="378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34" name="Text Box 46"/>
              <p:cNvSpPr txBox="1">
                <a:spLocks noChangeArrowheads="1"/>
              </p:cNvSpPr>
              <p:nvPr/>
            </p:nvSpPr>
            <p:spPr bwMode="auto">
              <a:xfrm>
                <a:off x="4925" y="7006"/>
                <a:ext cx="365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itchFamily="18" charset="0"/>
                    <a:sym typeface="Symbol" pitchFamily="18" charset="2"/>
                  </a:rPr>
                  <a:t></a:t>
                </a:r>
                <a:endParaRPr lang="en-US" altLang="zh-CN" sz="3600"/>
              </a:p>
            </p:txBody>
          </p:sp>
        </p:grpSp>
        <p:sp>
          <p:nvSpPr>
            <p:cNvPr id="63535" name="Line 47"/>
            <p:cNvSpPr>
              <a:spLocks noChangeShapeType="1"/>
            </p:cNvSpPr>
            <p:nvPr/>
          </p:nvSpPr>
          <p:spPr bwMode="auto">
            <a:xfrm flipV="1">
              <a:off x="5211" y="7396"/>
              <a:ext cx="0" cy="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6" name="Line 48"/>
            <p:cNvSpPr>
              <a:spLocks noChangeShapeType="1"/>
            </p:cNvSpPr>
            <p:nvPr/>
          </p:nvSpPr>
          <p:spPr bwMode="auto">
            <a:xfrm flipV="1">
              <a:off x="5212" y="8176"/>
              <a:ext cx="1" cy="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7" name="Line 49"/>
            <p:cNvSpPr>
              <a:spLocks noChangeShapeType="1"/>
            </p:cNvSpPr>
            <p:nvPr/>
          </p:nvSpPr>
          <p:spPr bwMode="auto">
            <a:xfrm>
              <a:off x="4406" y="7214"/>
              <a:ext cx="59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8" name="Line 50"/>
            <p:cNvSpPr>
              <a:spLocks noChangeShapeType="1"/>
            </p:cNvSpPr>
            <p:nvPr/>
          </p:nvSpPr>
          <p:spPr bwMode="auto">
            <a:xfrm>
              <a:off x="4406" y="8670"/>
              <a:ext cx="62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9" name="Text Box 51"/>
            <p:cNvSpPr txBox="1">
              <a:spLocks noChangeArrowheads="1"/>
            </p:cNvSpPr>
            <p:nvPr/>
          </p:nvSpPr>
          <p:spPr bwMode="auto">
            <a:xfrm>
              <a:off x="5994" y="7006"/>
              <a:ext cx="948" cy="44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/>
              <a:r>
                <a:rPr lang="zh-CN" altLang="en-US">
                  <a:latin typeface="Times New Roman" pitchFamily="18" charset="0"/>
                </a:rPr>
                <a:t>积分判决</a:t>
              </a:r>
              <a:endParaRPr lang="zh-CN" altLang="en-US" sz="3600"/>
            </a:p>
          </p:txBody>
        </p:sp>
        <p:sp>
          <p:nvSpPr>
            <p:cNvPr id="63540" name="Line 52"/>
            <p:cNvSpPr>
              <a:spLocks noChangeShapeType="1"/>
            </p:cNvSpPr>
            <p:nvPr/>
          </p:nvSpPr>
          <p:spPr bwMode="auto">
            <a:xfrm>
              <a:off x="5407" y="7227"/>
              <a:ext cx="5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1" name="Line 53"/>
            <p:cNvSpPr>
              <a:spLocks noChangeShapeType="1"/>
            </p:cNvSpPr>
            <p:nvPr/>
          </p:nvSpPr>
          <p:spPr bwMode="auto">
            <a:xfrm>
              <a:off x="5433" y="8683"/>
              <a:ext cx="5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2" name="Line 54"/>
            <p:cNvSpPr>
              <a:spLocks noChangeShapeType="1"/>
            </p:cNvSpPr>
            <p:nvPr/>
          </p:nvSpPr>
          <p:spPr bwMode="auto">
            <a:xfrm>
              <a:off x="6967" y="7227"/>
              <a:ext cx="5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3" name="Line 55"/>
            <p:cNvSpPr>
              <a:spLocks noChangeShapeType="1"/>
            </p:cNvSpPr>
            <p:nvPr/>
          </p:nvSpPr>
          <p:spPr bwMode="auto">
            <a:xfrm>
              <a:off x="6967" y="8696"/>
              <a:ext cx="5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4" name="Line 56"/>
            <p:cNvSpPr>
              <a:spLocks noChangeShapeType="1"/>
            </p:cNvSpPr>
            <p:nvPr/>
          </p:nvSpPr>
          <p:spPr bwMode="auto">
            <a:xfrm>
              <a:off x="7539" y="7227"/>
              <a:ext cx="0" cy="5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5" name="Line 57"/>
            <p:cNvSpPr>
              <a:spLocks noChangeShapeType="1"/>
            </p:cNvSpPr>
            <p:nvPr/>
          </p:nvSpPr>
          <p:spPr bwMode="auto">
            <a:xfrm>
              <a:off x="7551" y="8137"/>
              <a:ext cx="1" cy="5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6" name="Oval 58"/>
            <p:cNvSpPr>
              <a:spLocks noChangeArrowheads="1"/>
            </p:cNvSpPr>
            <p:nvPr/>
          </p:nvSpPr>
          <p:spPr bwMode="auto">
            <a:xfrm>
              <a:off x="7511" y="7721"/>
              <a:ext cx="92" cy="7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7" name="Oval 59"/>
            <p:cNvSpPr>
              <a:spLocks noChangeArrowheads="1"/>
            </p:cNvSpPr>
            <p:nvPr/>
          </p:nvSpPr>
          <p:spPr bwMode="auto">
            <a:xfrm>
              <a:off x="7511" y="8059"/>
              <a:ext cx="92" cy="7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8" name="Oval 60"/>
            <p:cNvSpPr>
              <a:spLocks noChangeArrowheads="1"/>
            </p:cNvSpPr>
            <p:nvPr/>
          </p:nvSpPr>
          <p:spPr bwMode="auto">
            <a:xfrm>
              <a:off x="7848" y="7890"/>
              <a:ext cx="92" cy="7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9" name="Line 61"/>
            <p:cNvSpPr>
              <a:spLocks noChangeShapeType="1"/>
            </p:cNvSpPr>
            <p:nvPr/>
          </p:nvSpPr>
          <p:spPr bwMode="auto">
            <a:xfrm flipH="1" flipV="1">
              <a:off x="7357" y="7747"/>
              <a:ext cx="480" cy="1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0" name="Line 62"/>
            <p:cNvSpPr>
              <a:spLocks noChangeShapeType="1"/>
            </p:cNvSpPr>
            <p:nvPr/>
          </p:nvSpPr>
          <p:spPr bwMode="auto">
            <a:xfrm>
              <a:off x="7929" y="7929"/>
              <a:ext cx="6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1" name="Text Box 63"/>
            <p:cNvSpPr txBox="1">
              <a:spLocks noChangeArrowheads="1"/>
            </p:cNvSpPr>
            <p:nvPr/>
          </p:nvSpPr>
          <p:spPr bwMode="auto">
            <a:xfrm>
              <a:off x="8243" y="7565"/>
              <a:ext cx="947" cy="4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/>
              <a:r>
                <a:rPr lang="zh-CN" altLang="en-US">
                  <a:latin typeface="Times New Roman" pitchFamily="18" charset="0"/>
                </a:rPr>
                <a:t>解调输出</a:t>
              </a:r>
              <a:endParaRPr lang="zh-CN" altLang="en-US" sz="3600"/>
            </a:p>
          </p:txBody>
        </p:sp>
        <p:sp>
          <p:nvSpPr>
            <p:cNvPr id="63552" name="Text Box 64"/>
            <p:cNvSpPr txBox="1">
              <a:spLocks noChangeArrowheads="1"/>
            </p:cNvSpPr>
            <p:nvPr/>
          </p:nvSpPr>
          <p:spPr bwMode="auto">
            <a:xfrm>
              <a:off x="3448" y="7617"/>
              <a:ext cx="947" cy="4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/>
              <a:r>
                <a:rPr lang="en-US" altLang="zh-CN">
                  <a:latin typeface="Times New Roman" pitchFamily="18" charset="0"/>
                </a:rPr>
                <a:t>MSK</a:t>
              </a:r>
              <a:r>
                <a:rPr lang="zh-CN" altLang="en-US">
                  <a:latin typeface="Times New Roman" pitchFamily="18" charset="0"/>
                </a:rPr>
                <a:t>信号</a:t>
              </a:r>
              <a:endParaRPr lang="zh-CN" altLang="en-US" sz="3600"/>
            </a:p>
          </p:txBody>
        </p:sp>
        <p:sp>
          <p:nvSpPr>
            <p:cNvPr id="63553" name="Text Box 65"/>
            <p:cNvSpPr txBox="1">
              <a:spLocks noChangeArrowheads="1"/>
            </p:cNvSpPr>
            <p:nvPr/>
          </p:nvSpPr>
          <p:spPr bwMode="auto">
            <a:xfrm>
              <a:off x="5984" y="8137"/>
              <a:ext cx="1103" cy="364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/>
              <a:r>
                <a:rPr lang="en-US" altLang="zh-CN" sz="1400">
                  <a:latin typeface="Times New Roman" pitchFamily="18" charset="0"/>
                </a:rPr>
                <a:t>[2</a:t>
              </a:r>
              <a:r>
                <a:rPr lang="en-US" altLang="zh-CN" sz="1400" i="1">
                  <a:latin typeface="Times New Roman" pitchFamily="18" charset="0"/>
                </a:rPr>
                <a:t>iT</a:t>
              </a:r>
              <a:r>
                <a:rPr lang="en-US" altLang="zh-CN" sz="1400" i="1" baseline="-25000">
                  <a:latin typeface="Times New Roman" pitchFamily="18" charset="0"/>
                </a:rPr>
                <a:t>s</a:t>
              </a:r>
              <a:r>
                <a:rPr lang="en-US" altLang="zh-CN" sz="1400">
                  <a:latin typeface="Times New Roman" pitchFamily="18" charset="0"/>
                </a:rPr>
                <a:t>, 2(</a:t>
              </a:r>
              <a:r>
                <a:rPr lang="en-US" altLang="zh-CN" sz="1400" i="1">
                  <a:latin typeface="Times New Roman" pitchFamily="18" charset="0"/>
                </a:rPr>
                <a:t>i</a:t>
              </a:r>
              <a:r>
                <a:rPr lang="en-US" altLang="zh-CN" sz="1400">
                  <a:latin typeface="Times New Roman" pitchFamily="18" charset="0"/>
                </a:rPr>
                <a:t>+1)</a:t>
              </a:r>
              <a:r>
                <a:rPr lang="en-US" altLang="zh-CN" sz="1400" i="1">
                  <a:latin typeface="Times New Roman" pitchFamily="18" charset="0"/>
                </a:rPr>
                <a:t>T</a:t>
              </a:r>
              <a:r>
                <a:rPr lang="en-US" altLang="zh-CN" sz="1400" i="1" baseline="-25000">
                  <a:latin typeface="Times New Roman" pitchFamily="18" charset="0"/>
                </a:rPr>
                <a:t>s</a:t>
              </a:r>
              <a:r>
                <a:rPr lang="en-US" altLang="zh-CN" sz="1400">
                  <a:latin typeface="Times New Roman" pitchFamily="18" charset="0"/>
                </a:rPr>
                <a:t>]</a:t>
              </a:r>
              <a:endParaRPr lang="en-US" altLang="zh-CN" sz="3600"/>
            </a:p>
          </p:txBody>
        </p:sp>
        <p:sp>
          <p:nvSpPr>
            <p:cNvPr id="63554" name="Text Box 66"/>
            <p:cNvSpPr txBox="1">
              <a:spLocks noChangeArrowheads="1"/>
            </p:cNvSpPr>
            <p:nvPr/>
          </p:nvSpPr>
          <p:spPr bwMode="auto">
            <a:xfrm>
              <a:off x="5892" y="6694"/>
              <a:ext cx="1274" cy="3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/>
              <a:r>
                <a:rPr lang="en-US" altLang="zh-CN" sz="1400">
                  <a:latin typeface="Times New Roman" pitchFamily="18" charset="0"/>
                </a:rPr>
                <a:t>[(2</a:t>
              </a:r>
              <a:r>
                <a:rPr lang="en-US" altLang="zh-CN" sz="1400" i="1">
                  <a:latin typeface="Times New Roman" pitchFamily="18" charset="0"/>
                </a:rPr>
                <a:t>i</a:t>
              </a:r>
              <a:r>
                <a:rPr lang="en-US" altLang="zh-CN" sz="1400">
                  <a:latin typeface="Times New Roman" pitchFamily="18" charset="0"/>
                </a:rPr>
                <a:t>-1)</a:t>
              </a:r>
              <a:r>
                <a:rPr lang="en-US" altLang="zh-CN" sz="1400" i="1">
                  <a:latin typeface="Times New Roman" pitchFamily="18" charset="0"/>
                </a:rPr>
                <a:t>T</a:t>
              </a:r>
              <a:r>
                <a:rPr lang="en-US" altLang="zh-CN" sz="1400" i="1" baseline="-25000">
                  <a:latin typeface="Times New Roman" pitchFamily="18" charset="0"/>
                </a:rPr>
                <a:t>s</a:t>
              </a:r>
              <a:r>
                <a:rPr lang="en-US" altLang="zh-CN" sz="1400">
                  <a:latin typeface="Times New Roman" pitchFamily="18" charset="0"/>
                </a:rPr>
                <a:t>, (2</a:t>
              </a:r>
              <a:r>
                <a:rPr lang="en-US" altLang="zh-CN" sz="1400" i="1">
                  <a:latin typeface="Times New Roman" pitchFamily="18" charset="0"/>
                </a:rPr>
                <a:t>i</a:t>
              </a:r>
              <a:r>
                <a:rPr lang="en-US" altLang="zh-CN" sz="1400">
                  <a:latin typeface="Times New Roman" pitchFamily="18" charset="0"/>
                </a:rPr>
                <a:t>+1)</a:t>
              </a:r>
              <a:r>
                <a:rPr lang="en-US" altLang="zh-CN" sz="1400" i="1">
                  <a:latin typeface="Times New Roman" pitchFamily="18" charset="0"/>
                </a:rPr>
                <a:t>T</a:t>
              </a:r>
              <a:r>
                <a:rPr lang="en-US" altLang="zh-CN" sz="1400" i="1" baseline="-25000">
                  <a:latin typeface="Times New Roman" pitchFamily="18" charset="0"/>
                </a:rPr>
                <a:t>s</a:t>
              </a:r>
              <a:r>
                <a:rPr lang="en-US" altLang="zh-CN" sz="1400">
                  <a:latin typeface="Times New Roman" pitchFamily="18" charset="0"/>
                </a:rPr>
                <a:t>]</a:t>
              </a:r>
              <a:endParaRPr lang="en-US" altLang="zh-CN" sz="3600"/>
            </a:p>
          </p:txBody>
        </p:sp>
        <p:sp>
          <p:nvSpPr>
            <p:cNvPr id="63555" name="Line 67"/>
            <p:cNvSpPr>
              <a:spLocks noChangeShapeType="1"/>
            </p:cNvSpPr>
            <p:nvPr/>
          </p:nvSpPr>
          <p:spPr bwMode="auto">
            <a:xfrm>
              <a:off x="4392" y="7201"/>
              <a:ext cx="1" cy="1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6" name="Text Box 68"/>
            <p:cNvSpPr txBox="1">
              <a:spLocks noChangeArrowheads="1"/>
            </p:cNvSpPr>
            <p:nvPr/>
          </p:nvSpPr>
          <p:spPr bwMode="auto">
            <a:xfrm>
              <a:off x="6006" y="8462"/>
              <a:ext cx="948" cy="44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/>
              <a:r>
                <a:rPr lang="zh-CN" altLang="en-US">
                  <a:latin typeface="Times New Roman" pitchFamily="18" charset="0"/>
                </a:rPr>
                <a:t>积分判决</a:t>
              </a:r>
              <a:endParaRPr lang="zh-CN" altLang="en-US" sz="3600"/>
            </a:p>
          </p:txBody>
        </p:sp>
        <p:sp>
          <p:nvSpPr>
            <p:cNvPr id="63557" name="Text Box 69"/>
            <p:cNvSpPr txBox="1">
              <a:spLocks noChangeArrowheads="1"/>
            </p:cNvSpPr>
            <p:nvPr/>
          </p:nvSpPr>
          <p:spPr bwMode="auto">
            <a:xfrm>
              <a:off x="4351" y="7815"/>
              <a:ext cx="186" cy="2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/>
              <a:r>
                <a:rPr lang="en-US" altLang="zh-CN" sz="2000">
                  <a:latin typeface="Times New Roman" pitchFamily="18" charset="0"/>
                  <a:sym typeface="Symbol" pitchFamily="18" charset="2"/>
                </a:rPr>
                <a:t></a:t>
              </a:r>
              <a:endParaRPr lang="en-US" altLang="zh-CN" sz="360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第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章 新型数字带通调制技术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en-US" dirty="0" smtClean="0"/>
              <a:t>正交振幅调制</a:t>
            </a:r>
            <a:r>
              <a:rPr lang="en-US" altLang="zh-CN" dirty="0" smtClean="0"/>
              <a:t>(QAM)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8.2 </a:t>
            </a:r>
            <a:r>
              <a:rPr lang="zh-CN" altLang="en-US" dirty="0" smtClean="0">
                <a:solidFill>
                  <a:srgbClr val="FF0000"/>
                </a:solidFill>
              </a:rPr>
              <a:t>最小频移键控和高斯最小频移键控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8.3 </a:t>
            </a:r>
            <a:r>
              <a:rPr lang="zh-CN" altLang="en-US" dirty="0" smtClean="0"/>
              <a:t>正交频分复用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3707904" y="2492896"/>
            <a:ext cx="5161606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j-ea"/>
                <a:ea typeface="+mj-ea"/>
              </a:rPr>
              <a:t>8.2.1 </a:t>
            </a:r>
            <a:r>
              <a:rPr lang="zh-CN" altLang="en-US" sz="2400" b="1" dirty="0">
                <a:latin typeface="+mj-ea"/>
                <a:ea typeface="+mj-ea"/>
              </a:rPr>
              <a:t>正交</a:t>
            </a:r>
            <a:r>
              <a:rPr lang="en-US" altLang="zh-CN" sz="2400" b="1" dirty="0">
                <a:latin typeface="+mj-ea"/>
                <a:ea typeface="+mj-ea"/>
              </a:rPr>
              <a:t>2FSK</a:t>
            </a:r>
            <a:r>
              <a:rPr lang="zh-CN" altLang="en-US" sz="2400" b="1" dirty="0">
                <a:latin typeface="+mj-ea"/>
                <a:ea typeface="+mj-ea"/>
              </a:rPr>
              <a:t>信号的最小频率</a:t>
            </a:r>
            <a:r>
              <a:rPr lang="zh-CN" altLang="en-US" sz="2400" b="1" dirty="0" smtClean="0">
                <a:latin typeface="+mj-ea"/>
                <a:ea typeface="+mj-ea"/>
              </a:rPr>
              <a:t>间隔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j-ea"/>
                <a:ea typeface="+mj-ea"/>
              </a:rPr>
              <a:t>8.2.2 </a:t>
            </a:r>
            <a:r>
              <a:rPr lang="en-US" altLang="zh-CN" sz="2400" b="1" dirty="0">
                <a:latin typeface="+mj-ea"/>
                <a:ea typeface="+mj-ea"/>
              </a:rPr>
              <a:t>MSK</a:t>
            </a:r>
            <a:r>
              <a:rPr lang="zh-CN" altLang="en-US" sz="2400" b="1" dirty="0">
                <a:latin typeface="+mj-ea"/>
                <a:ea typeface="+mj-ea"/>
              </a:rPr>
              <a:t>信号的</a:t>
            </a:r>
            <a:r>
              <a:rPr lang="zh-CN" altLang="en-US" sz="2400" b="1" dirty="0" smtClean="0">
                <a:latin typeface="+mj-ea"/>
                <a:ea typeface="+mj-ea"/>
              </a:rPr>
              <a:t>基本原理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j-ea"/>
                <a:ea typeface="+mj-ea"/>
              </a:rPr>
              <a:t>8.2.3 MSK</a:t>
            </a:r>
            <a:r>
              <a:rPr lang="zh-CN" altLang="en-US" sz="2400" b="1" dirty="0">
                <a:latin typeface="+mj-ea"/>
                <a:ea typeface="+mj-ea"/>
              </a:rPr>
              <a:t>信号的产生和解调</a:t>
            </a:r>
            <a:endParaRPr lang="en-US" altLang="zh-CN" sz="2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</a:rPr>
              <a:t>8.2.4 MSK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信号的</a:t>
            </a: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功率谱</a:t>
            </a:r>
            <a:endParaRPr lang="en-US" altLang="zh-CN" sz="2400" b="1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j-ea"/>
                <a:ea typeface="+mj-ea"/>
              </a:rPr>
              <a:t>8.2.5 MSK</a:t>
            </a:r>
            <a:r>
              <a:rPr lang="zh-CN" altLang="en-US" sz="2400" b="1" dirty="0">
                <a:latin typeface="+mj-ea"/>
                <a:ea typeface="+mj-ea"/>
              </a:rPr>
              <a:t>信号的误码率性</a:t>
            </a:r>
            <a:r>
              <a:rPr lang="zh-CN" altLang="en-US" sz="2400" b="1" dirty="0" smtClean="0">
                <a:latin typeface="+mj-ea"/>
                <a:ea typeface="+mj-ea"/>
              </a:rPr>
              <a:t>能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j-ea"/>
                <a:ea typeface="+mj-ea"/>
              </a:rPr>
              <a:t>8.2.6 </a:t>
            </a:r>
            <a:r>
              <a:rPr lang="zh-CN" altLang="en-US" sz="2400" b="1" dirty="0">
                <a:latin typeface="+mj-ea"/>
                <a:ea typeface="+mj-ea"/>
              </a:rPr>
              <a:t>高斯最小频移键控</a:t>
            </a:r>
          </a:p>
        </p:txBody>
      </p:sp>
    </p:spTree>
    <p:extLst>
      <p:ext uri="{BB962C8B-B14F-4D97-AF65-F5344CB8AC3E}">
        <p14:creationId xmlns:p14="http://schemas.microsoft.com/office/powerpoint/2010/main" val="277691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8.2.4 MSK</a:t>
            </a:r>
            <a:r>
              <a:rPr lang="zh-CN" altLang="en-US" dirty="0"/>
              <a:t>信号的功率谱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 smtClean="0"/>
              <a:t>MSK</a:t>
            </a:r>
            <a:r>
              <a:rPr lang="zh-CN" altLang="en-US" sz="2400" dirty="0" smtClean="0"/>
              <a:t>信号的</a:t>
            </a:r>
            <a:r>
              <a:rPr lang="zh-CN" altLang="en-US" sz="2400" dirty="0" smtClean="0">
                <a:solidFill>
                  <a:srgbClr val="0000FF"/>
                </a:solidFill>
              </a:rPr>
              <a:t>归一化（平均功率＝</a:t>
            </a:r>
            <a:r>
              <a:rPr lang="en-US" altLang="zh-CN" sz="2400" dirty="0" smtClean="0">
                <a:solidFill>
                  <a:srgbClr val="0000FF"/>
                </a:solidFill>
              </a:rPr>
              <a:t>1 W</a:t>
            </a:r>
            <a:r>
              <a:rPr lang="zh-CN" altLang="en-US" sz="2400" dirty="0" smtClean="0">
                <a:solidFill>
                  <a:srgbClr val="0000FF"/>
                </a:solidFill>
              </a:rPr>
              <a:t>时）单边功率谱密度</a:t>
            </a:r>
            <a:r>
              <a:rPr lang="en-US" altLang="zh-CN" sz="2400" i="1" dirty="0">
                <a:solidFill>
                  <a:srgbClr val="0000FF"/>
                </a:solidFill>
              </a:rPr>
              <a:t>P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s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</a:rPr>
              <a:t>f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  <a:r>
              <a:rPr lang="zh-CN" altLang="en-US" sz="2400" dirty="0"/>
              <a:t>的计算结果如下 </a:t>
            </a:r>
          </a:p>
          <a:p>
            <a:pPr lvl="2">
              <a:lnSpc>
                <a:spcPct val="110000"/>
              </a:lnSpc>
              <a:buFont typeface="Wingdings" pitchFamily="2" charset="2"/>
              <a:buNone/>
            </a:pPr>
            <a:endParaRPr lang="zh-CN" altLang="en-US" sz="1800" dirty="0"/>
          </a:p>
          <a:p>
            <a:pPr lvl="2">
              <a:lnSpc>
                <a:spcPct val="110000"/>
              </a:lnSpc>
              <a:buFont typeface="Wingdings" pitchFamily="2" charset="2"/>
              <a:buNone/>
            </a:pPr>
            <a:endParaRPr lang="zh-CN" altLang="en-US" sz="1800" dirty="0"/>
          </a:p>
          <a:p>
            <a:pPr>
              <a:lnSpc>
                <a:spcPct val="110000"/>
              </a:lnSpc>
            </a:pPr>
            <a:r>
              <a:rPr lang="zh-CN" altLang="en-US" sz="2400" dirty="0" smtClean="0"/>
              <a:t>按照</a:t>
            </a:r>
            <a:r>
              <a:rPr lang="zh-CN" altLang="en-US" sz="2400" dirty="0"/>
              <a:t>上式画出的曲线在下图中用实线示出。应当注意，图中横坐标是</a:t>
            </a:r>
            <a:r>
              <a:rPr lang="zh-CN" altLang="en-US" sz="2400" dirty="0">
                <a:solidFill>
                  <a:srgbClr val="0000FF"/>
                </a:solidFill>
              </a:rPr>
              <a:t>以载频为中心</a:t>
            </a:r>
            <a:r>
              <a:rPr lang="zh-CN" altLang="en-US" sz="2400" dirty="0"/>
              <a:t>画的，即横坐标代表频率</a:t>
            </a:r>
            <a:r>
              <a:rPr lang="en-US" altLang="zh-CN" sz="2400" dirty="0"/>
              <a:t>(</a:t>
            </a:r>
            <a:r>
              <a:rPr lang="en-US" altLang="zh-CN" sz="2400" i="1" dirty="0"/>
              <a:t>f</a:t>
            </a:r>
            <a:r>
              <a:rPr lang="en-US" altLang="zh-CN" sz="2400" dirty="0"/>
              <a:t> – </a:t>
            </a:r>
            <a:r>
              <a:rPr lang="en-US" altLang="zh-CN" sz="2400" i="1" dirty="0" err="1"/>
              <a:t>f</a:t>
            </a:r>
            <a:r>
              <a:rPr lang="en-US" altLang="zh-CN" sz="2400" baseline="-25000" dirty="0" err="1"/>
              <a:t>s</a:t>
            </a:r>
            <a:r>
              <a:rPr lang="en-US" altLang="zh-CN" sz="2400" dirty="0"/>
              <a:t>) </a:t>
            </a:r>
            <a:r>
              <a:rPr lang="zh-CN" altLang="en-US" sz="2400" dirty="0" smtClean="0"/>
              <a:t>。 </a:t>
            </a:r>
            <a:endParaRPr lang="zh-CN" altLang="en-US" sz="2400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E8F2-7DB8-4C3A-9663-225F8B5F5F48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629537"/>
              </p:ext>
            </p:extLst>
          </p:nvPr>
        </p:nvGraphicFramePr>
        <p:xfrm>
          <a:off x="2339181" y="1988840"/>
          <a:ext cx="3901536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" name="公式" r:id="rId3" imgW="2108200" imgH="508000" progId="Equation.3">
                  <p:embed/>
                </p:oleObj>
              </mc:Choice>
              <mc:Fallback>
                <p:oleObj name="公式" r:id="rId3" imgW="2108200" imgH="5080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181" y="1988840"/>
                        <a:ext cx="3901536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518" name="Picture 6" descr="MSK功率谱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4005064"/>
            <a:ext cx="5233751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由此图可见，</a:t>
            </a:r>
            <a:r>
              <a:rPr lang="zh-CN" altLang="en-US" dirty="0" smtClean="0">
                <a:solidFill>
                  <a:srgbClr val="0000FF"/>
                </a:solidFill>
              </a:rPr>
              <a:t>与</a:t>
            </a:r>
            <a:r>
              <a:rPr lang="en-US" altLang="zh-CN" dirty="0" smtClean="0">
                <a:solidFill>
                  <a:srgbClr val="0000FF"/>
                </a:solidFill>
              </a:rPr>
              <a:t>QPSK</a:t>
            </a:r>
            <a:r>
              <a:rPr lang="zh-CN" altLang="en-US" dirty="0" smtClean="0">
                <a:solidFill>
                  <a:srgbClr val="0000FF"/>
                </a:solidFill>
              </a:rPr>
              <a:t>和</a:t>
            </a:r>
            <a:r>
              <a:rPr lang="en-US" altLang="zh-CN" dirty="0" smtClean="0">
                <a:solidFill>
                  <a:srgbClr val="0000FF"/>
                </a:solidFill>
              </a:rPr>
              <a:t>OQPSK</a:t>
            </a:r>
            <a:r>
              <a:rPr lang="zh-CN" altLang="en-US" dirty="0" smtClean="0">
                <a:solidFill>
                  <a:srgbClr val="0000FF"/>
                </a:solidFill>
              </a:rPr>
              <a:t>信号</a:t>
            </a:r>
            <a:r>
              <a:rPr lang="zh-CN" altLang="en-US" dirty="0" smtClean="0"/>
              <a:t>相比：</a:t>
            </a:r>
            <a:r>
              <a:rPr lang="en-US" altLang="zh-CN" dirty="0" smtClean="0"/>
              <a:t>MSK</a:t>
            </a:r>
            <a:r>
              <a:rPr lang="zh-CN" altLang="en-US" dirty="0" smtClean="0"/>
              <a:t>信号的</a:t>
            </a:r>
            <a:r>
              <a:rPr lang="zh-CN" altLang="en-US" dirty="0" smtClean="0">
                <a:solidFill>
                  <a:srgbClr val="0000FF"/>
                </a:solidFill>
              </a:rPr>
              <a:t>功率谱密度更为集中</a:t>
            </a:r>
            <a:r>
              <a:rPr lang="zh-CN" altLang="en-US" dirty="0" smtClean="0"/>
              <a:t>，即其</a:t>
            </a:r>
            <a:r>
              <a:rPr lang="zh-CN" altLang="en-US" dirty="0" smtClean="0">
                <a:solidFill>
                  <a:srgbClr val="0000FF"/>
                </a:solidFill>
              </a:rPr>
              <a:t>旁瓣下降得更快</a:t>
            </a:r>
            <a:r>
              <a:rPr lang="zh-CN" altLang="en-US" dirty="0" smtClean="0"/>
              <a:t>。故它对于</a:t>
            </a:r>
            <a:r>
              <a:rPr lang="zh-CN" altLang="en-US" dirty="0" smtClean="0">
                <a:solidFill>
                  <a:srgbClr val="0000FF"/>
                </a:solidFill>
              </a:rPr>
              <a:t>相邻频道的干扰较小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5" name="Picture 6" descr="MSK功率谱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6"/>
            <a:ext cx="5233751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3333FF"/>
                </a:solidFill>
              </a:rPr>
              <a:t>信号表示式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这种信号的一个码元可以表示为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式中，</a:t>
            </a:r>
            <a:r>
              <a:rPr lang="en-US" altLang="zh-CN" i="1" dirty="0" smtClean="0"/>
              <a:t> k</a:t>
            </a:r>
            <a:r>
              <a:rPr lang="en-US" altLang="zh-CN" dirty="0" smtClean="0"/>
              <a:t> = </a:t>
            </a:r>
            <a:r>
              <a:rPr lang="zh-CN" altLang="en-US" dirty="0" smtClean="0"/>
              <a:t>整数；</a:t>
            </a:r>
            <a:r>
              <a:rPr lang="en-US" altLang="zh-CN" i="1" dirty="0" err="1" smtClean="0">
                <a:solidFill>
                  <a:srgbClr val="0000FF"/>
                </a:solidFill>
              </a:rPr>
              <a:t>A</a:t>
            </a:r>
            <a:r>
              <a:rPr lang="en-US" altLang="zh-CN" i="1" baseline="-25000" dirty="0" err="1" smtClean="0">
                <a:solidFill>
                  <a:srgbClr val="0000FF"/>
                </a:solidFill>
              </a:rPr>
              <a:t>k</a:t>
            </a:r>
            <a:r>
              <a:rPr lang="zh-CN" altLang="en-US" dirty="0" smtClean="0">
                <a:solidFill>
                  <a:srgbClr val="0000FF"/>
                </a:solidFill>
              </a:rPr>
              <a:t>和</a:t>
            </a:r>
            <a:r>
              <a:rPr lang="zh-CN" altLang="en-US" i="1" dirty="0" smtClean="0">
                <a:solidFill>
                  <a:srgbClr val="0000FF"/>
                </a:solidFill>
                <a:sym typeface="Symbol" pitchFamily="18" charset="2"/>
              </a:rPr>
              <a:t></a:t>
            </a:r>
            <a:r>
              <a:rPr lang="en-US" altLang="zh-CN" i="1" baseline="-25000" dirty="0" smtClean="0">
                <a:solidFill>
                  <a:srgbClr val="0000FF"/>
                </a:solidFill>
              </a:rPr>
              <a:t>k</a:t>
            </a:r>
            <a:r>
              <a:rPr lang="zh-CN" altLang="en-US" dirty="0" smtClean="0">
                <a:solidFill>
                  <a:srgbClr val="0000FF"/>
                </a:solidFill>
              </a:rPr>
              <a:t>分别可以取多个</a:t>
            </a:r>
            <a:r>
              <a:rPr lang="zh-CN" altLang="en-US" dirty="0" smtClean="0">
                <a:solidFill>
                  <a:srgbClr val="FF0000"/>
                </a:solidFill>
              </a:rPr>
              <a:t>离散</a:t>
            </a:r>
            <a:r>
              <a:rPr lang="zh-CN" altLang="en-US" dirty="0" smtClean="0">
                <a:solidFill>
                  <a:srgbClr val="0000FF"/>
                </a:solidFill>
              </a:rPr>
              <a:t>值</a:t>
            </a:r>
            <a:r>
              <a:rPr lang="zh-CN" altLang="en-US" dirty="0" smtClean="0"/>
              <a:t>。</a:t>
            </a:r>
          </a:p>
          <a:p>
            <a:pPr lvl="1"/>
            <a:endParaRPr lang="en-US" altLang="zh-CN" dirty="0" smtClean="0"/>
          </a:p>
          <a:p>
            <a:pPr lvl="3"/>
            <a:endParaRPr lang="zh-CN" altLang="en-US" dirty="0" smtClean="0"/>
          </a:p>
          <a:p>
            <a:r>
              <a:rPr lang="zh-CN" altLang="en-US" dirty="0" smtClean="0"/>
              <a:t>令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 = 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k</a:t>
            </a:r>
            <a:r>
              <a:rPr lang="en-US" altLang="zh-CN" dirty="0" err="1" smtClean="0"/>
              <a:t>cos</a:t>
            </a:r>
            <a:r>
              <a:rPr lang="en-US" altLang="zh-CN" i="1" dirty="0" err="1" smtClean="0">
                <a:sym typeface="Symbol" pitchFamily="18" charset="2"/>
              </a:rPr>
              <a:t>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	</a:t>
            </a:r>
            <a:r>
              <a:rPr lang="zh-CN" altLang="en-US" dirty="0" smtClean="0"/>
              <a:t>；</a:t>
            </a:r>
            <a:r>
              <a:rPr lang="en-US" altLang="zh-CN" i="1" dirty="0" err="1" smtClean="0"/>
              <a:t>Y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 = -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k</a:t>
            </a:r>
            <a:r>
              <a:rPr lang="en-US" altLang="zh-CN" dirty="0" err="1" smtClean="0"/>
              <a:t>sin</a:t>
            </a:r>
            <a:r>
              <a:rPr lang="en-US" altLang="zh-CN" i="1" dirty="0" err="1" smtClean="0">
                <a:sym typeface="Symbol" pitchFamily="18" charset="2"/>
              </a:rPr>
              <a:t></a:t>
            </a:r>
            <a:r>
              <a:rPr lang="en-US" altLang="zh-CN" i="1" baseline="-25000" dirty="0" err="1" smtClean="0"/>
              <a:t>k</a:t>
            </a:r>
            <a:r>
              <a:rPr lang="en-US" altLang="zh-CN" i="1" baseline="-25000" dirty="0" smtClean="0"/>
              <a:t> </a:t>
            </a:r>
            <a:r>
              <a:rPr lang="en-US" altLang="zh-CN" dirty="0" smtClean="0"/>
              <a:t>			</a:t>
            </a:r>
          </a:p>
          <a:p>
            <a:r>
              <a:rPr lang="zh-CN" altLang="en-US" dirty="0" smtClean="0"/>
              <a:t>表示式变为</a:t>
            </a:r>
          </a:p>
          <a:p>
            <a:pPr lvl="4"/>
            <a:endParaRPr lang="zh-CN" altLang="en-US" dirty="0" smtClean="0"/>
          </a:p>
          <a:p>
            <a:r>
              <a:rPr lang="zh-CN" altLang="en-US" dirty="0" smtClean="0"/>
              <a:t>故，</a:t>
            </a:r>
            <a:r>
              <a:rPr lang="en-US" altLang="zh-CN" i="1" dirty="0" err="1" smtClean="0"/>
              <a:t>s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可以看作是</a:t>
            </a:r>
            <a:r>
              <a:rPr lang="zh-CN" altLang="en-US" dirty="0" smtClean="0">
                <a:solidFill>
                  <a:srgbClr val="0000FF"/>
                </a:solidFill>
              </a:rPr>
              <a:t>两个</a:t>
            </a:r>
            <a:r>
              <a:rPr lang="zh-CN" altLang="en-US" dirty="0" smtClean="0">
                <a:solidFill>
                  <a:srgbClr val="FF0000"/>
                </a:solidFill>
              </a:rPr>
              <a:t>正交</a:t>
            </a:r>
            <a:r>
              <a:rPr lang="zh-CN" altLang="en-US" dirty="0" smtClean="0">
                <a:solidFill>
                  <a:srgbClr val="0000FF"/>
                </a:solidFill>
              </a:rPr>
              <a:t>的振幅键控信号之和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C4A2-CE4C-4929-BD06-5738690D9905}" type="slidenum">
              <a:rPr lang="en-US" altLang="zh-CN" smtClean="0"/>
              <a:pPr/>
              <a:t>6</a:t>
            </a:fld>
            <a:endParaRPr lang="en-US" altLang="zh-CN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35696" y="1556792"/>
            <a:ext cx="5311775" cy="444500"/>
            <a:chOff x="1746" y="1678"/>
            <a:chExt cx="3346" cy="280"/>
          </a:xfrm>
        </p:grpSpPr>
        <p:graphicFrame>
          <p:nvGraphicFramePr>
            <p:cNvPr id="22532" name="Object 4"/>
            <p:cNvGraphicFramePr>
              <a:graphicFrameLocks noChangeAspect="1"/>
            </p:cNvGraphicFramePr>
            <p:nvPr/>
          </p:nvGraphicFramePr>
          <p:xfrm>
            <a:off x="1746" y="1678"/>
            <a:ext cx="181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499" name="公式" r:id="rId4" imgW="1498600" imgH="228600" progId="Equation.3">
                    <p:embed/>
                  </p:oleObj>
                </mc:Choice>
                <mc:Fallback>
                  <p:oleObj name="公式" r:id="rId4" imgW="1498600" imgH="228600" progId="Equation.3">
                    <p:embed/>
                    <p:pic>
                      <p:nvPicPr>
                        <p:cNvPr id="0" name="Picture 2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678"/>
                          <a:ext cx="1814" cy="2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4" name="Object 6"/>
            <p:cNvGraphicFramePr>
              <a:graphicFrameLocks noChangeAspect="1"/>
            </p:cNvGraphicFramePr>
            <p:nvPr/>
          </p:nvGraphicFramePr>
          <p:xfrm>
            <a:off x="3901" y="1735"/>
            <a:ext cx="1191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00" name="公式" r:id="rId6" imgW="1066337" imgH="203112" progId="Equation.3">
                    <p:embed/>
                  </p:oleObj>
                </mc:Choice>
                <mc:Fallback>
                  <p:oleObj name="公式" r:id="rId6" imgW="1066337" imgH="203112" progId="Equation.3">
                    <p:embed/>
                    <p:pic>
                      <p:nvPicPr>
                        <p:cNvPr id="0" name="Picture 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1" y="1735"/>
                          <a:ext cx="1191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956398"/>
              </p:ext>
            </p:extLst>
          </p:nvPr>
        </p:nvGraphicFramePr>
        <p:xfrm>
          <a:off x="1187624" y="3212976"/>
          <a:ext cx="5715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01" name="公式" r:id="rId8" imgW="2616200" imgH="228600" progId="Equation.3">
                  <p:embed/>
                </p:oleObj>
              </mc:Choice>
              <mc:Fallback>
                <p:oleObj name="公式" r:id="rId8" imgW="2616200" imgH="228600" progId="Equation.3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212976"/>
                        <a:ext cx="57150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373695"/>
              </p:ext>
            </p:extLst>
          </p:nvPr>
        </p:nvGraphicFramePr>
        <p:xfrm>
          <a:off x="2754967" y="4725144"/>
          <a:ext cx="4733357" cy="578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02" name="公式" r:id="rId10" imgW="1866900" imgH="228600" progId="Equation.3">
                  <p:embed/>
                </p:oleObj>
              </mc:Choice>
              <mc:Fallback>
                <p:oleObj name="公式" r:id="rId10" imgW="1866900" imgH="228600" progId="Equation.3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967" y="4725144"/>
                        <a:ext cx="4733357" cy="5789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388110" y="2005088"/>
            <a:ext cx="800219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展开</a:t>
            </a:r>
            <a:endParaRPr lang="zh-CN" altLang="en-US" sz="2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255764" y="1962042"/>
            <a:ext cx="252028" cy="125093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508104" y="445471"/>
            <a:ext cx="2448272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振幅和相位作为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两个独立的参量</a:t>
            </a: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，同时受到调制</a:t>
            </a:r>
            <a:endParaRPr lang="zh-CN" altLang="en-US" sz="2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cxnSp>
        <p:nvCxnSpPr>
          <p:cNvPr id="6" name="直接箭头连接符 5"/>
          <p:cNvCxnSpPr>
            <a:endCxn id="22534" idx="0"/>
          </p:cNvCxnSpPr>
          <p:nvPr/>
        </p:nvCxnSpPr>
        <p:spPr>
          <a:xfrm flipV="1">
            <a:off x="5940152" y="1647280"/>
            <a:ext cx="261963" cy="588640"/>
          </a:xfrm>
          <a:prstGeom prst="straightConnector1">
            <a:avLst/>
          </a:prstGeom>
          <a:ln>
            <a:solidFill>
              <a:srgbClr val="00CC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071133" y="3822138"/>
            <a:ext cx="288032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0000FF"/>
                </a:solidFill>
                <a:latin typeface="+mj-ea"/>
                <a:ea typeface="+mj-ea"/>
              </a:rPr>
              <a:t>X</a:t>
            </a:r>
            <a:r>
              <a:rPr lang="en-US" altLang="zh-CN" sz="2400" b="1" baseline="-25000" dirty="0" err="1">
                <a:solidFill>
                  <a:srgbClr val="0000FF"/>
                </a:solidFill>
                <a:latin typeface="+mj-ea"/>
                <a:ea typeface="+mj-ea"/>
              </a:rPr>
              <a:t>k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和</a:t>
            </a:r>
            <a:r>
              <a:rPr lang="en-US" altLang="zh-CN" sz="2400" b="1" dirty="0" err="1">
                <a:solidFill>
                  <a:srgbClr val="0000FF"/>
                </a:solidFill>
                <a:latin typeface="+mj-ea"/>
                <a:ea typeface="+mj-ea"/>
              </a:rPr>
              <a:t>Y</a:t>
            </a:r>
            <a:r>
              <a:rPr lang="en-US" altLang="zh-CN" sz="2400" b="1" baseline="-25000" dirty="0" err="1">
                <a:solidFill>
                  <a:srgbClr val="0000FF"/>
                </a:solidFill>
                <a:latin typeface="+mj-ea"/>
                <a:ea typeface="+mj-ea"/>
              </a:rPr>
              <a:t>k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也是可以取多个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离散值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的变量。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计算表明，包含</a:t>
            </a:r>
            <a:r>
              <a:rPr lang="en-US" altLang="zh-CN" dirty="0" smtClean="0"/>
              <a:t>90</a:t>
            </a:r>
            <a:r>
              <a:rPr lang="zh-CN" altLang="en-US" dirty="0" smtClean="0"/>
              <a:t>％信号功率的带宽</a:t>
            </a:r>
            <a:r>
              <a:rPr lang="en-US" altLang="zh-CN" dirty="0" smtClean="0"/>
              <a:t>B</a:t>
            </a:r>
            <a:r>
              <a:rPr lang="zh-CN" altLang="en-US" dirty="0" smtClean="0"/>
              <a:t>近似值如下：</a:t>
            </a:r>
          </a:p>
          <a:p>
            <a:pPr lvl="1"/>
            <a:r>
              <a:rPr lang="zh-CN" altLang="en-US" dirty="0" smtClean="0"/>
              <a:t>对于</a:t>
            </a:r>
            <a:r>
              <a:rPr lang="en-US" altLang="zh-CN" dirty="0" smtClean="0"/>
              <a:t>QPSK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OQPSK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MSK</a:t>
            </a:r>
            <a:r>
              <a:rPr lang="zh-CN" altLang="en-US" dirty="0" smtClean="0"/>
              <a:t>：  </a:t>
            </a:r>
            <a:r>
              <a:rPr lang="en-US" altLang="zh-CN" dirty="0" smtClean="0"/>
              <a:t>B </a:t>
            </a:r>
            <a:r>
              <a:rPr lang="en-US" altLang="zh-CN" dirty="0" smtClean="0">
                <a:sym typeface="Symbol" pitchFamily="18" charset="2"/>
              </a:rPr>
              <a:t></a:t>
            </a:r>
            <a:r>
              <a:rPr lang="en-US" altLang="zh-CN" dirty="0" smtClean="0"/>
              <a:t> 1/</a:t>
            </a:r>
            <a:r>
              <a:rPr lang="en-US" altLang="zh-CN" i="1" dirty="0" err="1"/>
              <a:t>T</a:t>
            </a:r>
            <a:r>
              <a:rPr lang="en-US" altLang="zh-CN" i="1" baseline="-25000" dirty="0" err="1"/>
              <a:t>s</a:t>
            </a:r>
            <a:r>
              <a:rPr lang="en-US" altLang="zh-CN" dirty="0" smtClean="0"/>
              <a:t>  Hz</a:t>
            </a:r>
            <a:r>
              <a:rPr lang="zh-CN" altLang="en-US" dirty="0" smtClean="0"/>
              <a:t>；</a:t>
            </a:r>
          </a:p>
          <a:p>
            <a:pPr lvl="1"/>
            <a:r>
              <a:rPr lang="zh-CN" altLang="en-US" dirty="0" smtClean="0"/>
              <a:t>对于</a:t>
            </a:r>
            <a:r>
              <a:rPr lang="en-US" altLang="zh-CN" dirty="0" smtClean="0"/>
              <a:t>BPSK</a:t>
            </a:r>
            <a:r>
              <a:rPr lang="zh-CN" altLang="en-US" dirty="0" smtClean="0"/>
              <a:t>：			 </a:t>
            </a:r>
            <a:r>
              <a:rPr lang="en-US" altLang="zh-CN" dirty="0" smtClean="0"/>
              <a:t>B </a:t>
            </a:r>
            <a:r>
              <a:rPr lang="en-US" altLang="zh-CN" dirty="0" smtClean="0">
                <a:sym typeface="Symbol" pitchFamily="18" charset="2"/>
              </a:rPr>
              <a:t></a:t>
            </a:r>
            <a:r>
              <a:rPr lang="en-US" altLang="zh-CN" dirty="0" smtClean="0"/>
              <a:t> 2/</a:t>
            </a:r>
            <a:r>
              <a:rPr lang="en-US" altLang="zh-CN" i="1" dirty="0" err="1"/>
              <a:t>T</a:t>
            </a:r>
            <a:r>
              <a:rPr lang="en-US" altLang="zh-CN" i="1" baseline="-25000" dirty="0" err="1"/>
              <a:t>s</a:t>
            </a:r>
            <a:r>
              <a:rPr lang="en-US" altLang="zh-CN" dirty="0" smtClean="0"/>
              <a:t>  Hz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/>
              <a:t>而包含</a:t>
            </a:r>
            <a:r>
              <a:rPr lang="en-US" altLang="zh-CN" dirty="0" smtClean="0"/>
              <a:t>99</a:t>
            </a:r>
            <a:r>
              <a:rPr lang="zh-CN" altLang="en-US" dirty="0" smtClean="0"/>
              <a:t>％信号功率的带宽近似值为：</a:t>
            </a:r>
          </a:p>
          <a:p>
            <a:pPr lvl="1"/>
            <a:r>
              <a:rPr lang="zh-CN" altLang="en-US" dirty="0" smtClean="0"/>
              <a:t>对于 </a:t>
            </a:r>
            <a:r>
              <a:rPr lang="en-US" altLang="zh-CN" dirty="0" smtClean="0"/>
              <a:t>MSK</a:t>
            </a:r>
            <a:r>
              <a:rPr lang="zh-CN" altLang="en-US" dirty="0" smtClean="0"/>
              <a:t>：			 </a:t>
            </a:r>
            <a:r>
              <a:rPr lang="en-US" altLang="zh-CN" dirty="0" smtClean="0"/>
              <a:t>B </a:t>
            </a:r>
            <a:r>
              <a:rPr lang="en-US" altLang="zh-CN" dirty="0" smtClean="0">
                <a:sym typeface="Symbol" pitchFamily="18" charset="2"/>
              </a:rPr>
              <a:t></a:t>
            </a:r>
            <a:r>
              <a:rPr lang="en-US" altLang="zh-CN" dirty="0" smtClean="0"/>
              <a:t> 1.2/</a:t>
            </a:r>
            <a:r>
              <a:rPr lang="en-US" altLang="zh-CN" i="1" dirty="0" err="1"/>
              <a:t>T</a:t>
            </a:r>
            <a:r>
              <a:rPr lang="en-US" altLang="zh-CN" i="1" baseline="-25000" dirty="0" err="1"/>
              <a:t>s</a:t>
            </a:r>
            <a:r>
              <a:rPr lang="en-US" altLang="zh-CN" dirty="0" smtClean="0"/>
              <a:t>  Hz</a:t>
            </a:r>
          </a:p>
          <a:p>
            <a:pPr lvl="1"/>
            <a:r>
              <a:rPr lang="zh-CN" altLang="en-US" dirty="0" smtClean="0"/>
              <a:t>对于 </a:t>
            </a:r>
            <a:r>
              <a:rPr lang="en-US" altLang="zh-CN" dirty="0" smtClean="0"/>
              <a:t>QPSK</a:t>
            </a:r>
            <a:r>
              <a:rPr lang="zh-CN" altLang="en-US" dirty="0" smtClean="0"/>
              <a:t>及</a:t>
            </a:r>
            <a:r>
              <a:rPr lang="en-US" altLang="zh-CN" dirty="0" smtClean="0"/>
              <a:t>OPQSK</a:t>
            </a:r>
            <a:r>
              <a:rPr lang="zh-CN" altLang="en-US" dirty="0" smtClean="0"/>
              <a:t>：	</a:t>
            </a:r>
            <a:r>
              <a:rPr lang="en-US" altLang="zh-CN" dirty="0" smtClean="0"/>
              <a:t>B </a:t>
            </a:r>
            <a:r>
              <a:rPr lang="en-US" altLang="zh-CN" dirty="0" smtClean="0">
                <a:sym typeface="Symbol" pitchFamily="18" charset="2"/>
              </a:rPr>
              <a:t></a:t>
            </a:r>
            <a:r>
              <a:rPr lang="en-US" altLang="zh-CN" dirty="0" smtClean="0"/>
              <a:t> 6/</a:t>
            </a:r>
            <a:r>
              <a:rPr lang="en-US" altLang="zh-CN" i="1" dirty="0" err="1"/>
              <a:t>T</a:t>
            </a:r>
            <a:r>
              <a:rPr lang="en-US" altLang="zh-CN" i="1" baseline="-25000" dirty="0" err="1"/>
              <a:t>s</a:t>
            </a:r>
            <a:r>
              <a:rPr lang="en-US" altLang="zh-CN" dirty="0" smtClean="0"/>
              <a:t>    Hz</a:t>
            </a:r>
          </a:p>
          <a:p>
            <a:pPr lvl="1"/>
            <a:r>
              <a:rPr lang="zh-CN" altLang="en-US" dirty="0" smtClean="0"/>
              <a:t>对于 </a:t>
            </a:r>
            <a:r>
              <a:rPr lang="en-US" altLang="zh-CN" dirty="0" smtClean="0"/>
              <a:t>BPSK</a:t>
            </a:r>
            <a:r>
              <a:rPr lang="zh-CN" altLang="en-US" dirty="0" smtClean="0"/>
              <a:t>：			 </a:t>
            </a:r>
            <a:r>
              <a:rPr lang="en-US" altLang="zh-CN" dirty="0" smtClean="0"/>
              <a:t>B </a:t>
            </a:r>
            <a:r>
              <a:rPr lang="en-US" altLang="zh-CN" dirty="0" smtClean="0">
                <a:sym typeface="Symbol" pitchFamily="18" charset="2"/>
              </a:rPr>
              <a:t></a:t>
            </a:r>
            <a:r>
              <a:rPr lang="en-US" altLang="zh-CN" dirty="0" smtClean="0"/>
              <a:t> 9/</a:t>
            </a:r>
            <a:r>
              <a:rPr lang="en-US" altLang="zh-CN" i="1" dirty="0" err="1"/>
              <a:t>T</a:t>
            </a:r>
            <a:r>
              <a:rPr lang="en-US" altLang="zh-CN" i="1" baseline="-25000" dirty="0" err="1"/>
              <a:t>s</a:t>
            </a:r>
            <a:r>
              <a:rPr lang="en-US" altLang="zh-CN" dirty="0" smtClean="0"/>
              <a:t>    Hz</a:t>
            </a:r>
          </a:p>
          <a:p>
            <a:r>
              <a:rPr lang="zh-CN" altLang="en-US" dirty="0" smtClean="0"/>
              <a:t>由此可见，</a:t>
            </a:r>
            <a:r>
              <a:rPr lang="en-US" altLang="zh-CN" dirty="0" smtClean="0">
                <a:solidFill>
                  <a:srgbClr val="0000FF"/>
                </a:solidFill>
              </a:rPr>
              <a:t>MSK</a:t>
            </a:r>
            <a:r>
              <a:rPr lang="zh-CN" altLang="en-US" dirty="0" smtClean="0">
                <a:solidFill>
                  <a:srgbClr val="0000FF"/>
                </a:solidFill>
              </a:rPr>
              <a:t>信号的带外功率下降非常快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3F68-61F9-473E-82BE-2F071B53B062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第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章 新型数字带通调制技术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en-US" dirty="0" smtClean="0"/>
              <a:t>正交振幅调制</a:t>
            </a:r>
            <a:r>
              <a:rPr lang="en-US" altLang="zh-CN" dirty="0" smtClean="0"/>
              <a:t>(QAM)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8.2 </a:t>
            </a:r>
            <a:r>
              <a:rPr lang="zh-CN" altLang="en-US" dirty="0" smtClean="0">
                <a:solidFill>
                  <a:srgbClr val="FF0000"/>
                </a:solidFill>
              </a:rPr>
              <a:t>最小频移键控和高斯最小频移键控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8.3 </a:t>
            </a:r>
            <a:r>
              <a:rPr lang="zh-CN" altLang="en-US" dirty="0" smtClean="0"/>
              <a:t>正交频分复用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3707904" y="2492896"/>
            <a:ext cx="5161606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j-ea"/>
                <a:ea typeface="+mj-ea"/>
              </a:rPr>
              <a:t>8.2.1 </a:t>
            </a:r>
            <a:r>
              <a:rPr lang="zh-CN" altLang="en-US" sz="2400" b="1" dirty="0">
                <a:latin typeface="+mj-ea"/>
                <a:ea typeface="+mj-ea"/>
              </a:rPr>
              <a:t>正交</a:t>
            </a:r>
            <a:r>
              <a:rPr lang="en-US" altLang="zh-CN" sz="2400" b="1" dirty="0">
                <a:latin typeface="+mj-ea"/>
                <a:ea typeface="+mj-ea"/>
              </a:rPr>
              <a:t>2FSK</a:t>
            </a:r>
            <a:r>
              <a:rPr lang="zh-CN" altLang="en-US" sz="2400" b="1" dirty="0">
                <a:latin typeface="+mj-ea"/>
                <a:ea typeface="+mj-ea"/>
              </a:rPr>
              <a:t>信号的最小频率</a:t>
            </a:r>
            <a:r>
              <a:rPr lang="zh-CN" altLang="en-US" sz="2400" b="1" dirty="0" smtClean="0">
                <a:latin typeface="+mj-ea"/>
                <a:ea typeface="+mj-ea"/>
              </a:rPr>
              <a:t>间隔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j-ea"/>
                <a:ea typeface="+mj-ea"/>
              </a:rPr>
              <a:t>8.2.2 </a:t>
            </a:r>
            <a:r>
              <a:rPr lang="en-US" altLang="zh-CN" sz="2400" b="1" dirty="0">
                <a:latin typeface="+mj-ea"/>
                <a:ea typeface="+mj-ea"/>
              </a:rPr>
              <a:t>MSK</a:t>
            </a:r>
            <a:r>
              <a:rPr lang="zh-CN" altLang="en-US" sz="2400" b="1" dirty="0">
                <a:latin typeface="+mj-ea"/>
                <a:ea typeface="+mj-ea"/>
              </a:rPr>
              <a:t>信号的</a:t>
            </a:r>
            <a:r>
              <a:rPr lang="zh-CN" altLang="en-US" sz="2400" b="1" dirty="0" smtClean="0">
                <a:latin typeface="+mj-ea"/>
                <a:ea typeface="+mj-ea"/>
              </a:rPr>
              <a:t>基本原理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j-ea"/>
                <a:ea typeface="+mj-ea"/>
              </a:rPr>
              <a:t>8.2.3 MSK</a:t>
            </a:r>
            <a:r>
              <a:rPr lang="zh-CN" altLang="en-US" sz="2400" b="1" dirty="0">
                <a:latin typeface="+mj-ea"/>
                <a:ea typeface="+mj-ea"/>
              </a:rPr>
              <a:t>信号的产生和解调</a:t>
            </a:r>
            <a:endParaRPr lang="en-US" altLang="zh-CN" sz="2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j-ea"/>
                <a:ea typeface="+mj-ea"/>
              </a:rPr>
              <a:t>8.2.4 MSK</a:t>
            </a:r>
            <a:r>
              <a:rPr lang="zh-CN" altLang="en-US" sz="2400" b="1" dirty="0">
                <a:latin typeface="+mj-ea"/>
                <a:ea typeface="+mj-ea"/>
              </a:rPr>
              <a:t>信号的</a:t>
            </a:r>
            <a:r>
              <a:rPr lang="zh-CN" altLang="en-US" sz="2400" b="1" dirty="0" smtClean="0">
                <a:latin typeface="+mj-ea"/>
                <a:ea typeface="+mj-ea"/>
              </a:rPr>
              <a:t>功率谱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</a:rPr>
              <a:t>8.2.5 MSK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信号的误码率性</a:t>
            </a: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能</a:t>
            </a:r>
            <a:endParaRPr lang="en-US" altLang="zh-CN" sz="2400" b="1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j-ea"/>
                <a:ea typeface="+mj-ea"/>
              </a:rPr>
              <a:t>8.2.6 </a:t>
            </a:r>
            <a:r>
              <a:rPr lang="zh-CN" altLang="en-US" sz="2400" b="1" dirty="0">
                <a:latin typeface="+mj-ea"/>
                <a:ea typeface="+mj-ea"/>
              </a:rPr>
              <a:t>高斯最小频移键控</a:t>
            </a:r>
          </a:p>
        </p:txBody>
      </p:sp>
    </p:spTree>
    <p:extLst>
      <p:ext uri="{BB962C8B-B14F-4D97-AF65-F5344CB8AC3E}">
        <p14:creationId xmlns:p14="http://schemas.microsoft.com/office/powerpoint/2010/main" val="277691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8.2.5 MSK</a:t>
            </a:r>
            <a:r>
              <a:rPr lang="zh-CN" altLang="en-US" dirty="0"/>
              <a:t>信号的误码率性能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MSK</a:t>
            </a:r>
            <a:r>
              <a:rPr lang="zh-CN" altLang="en-US" dirty="0" smtClean="0"/>
              <a:t>信号是用极性相反的半个正（余）弦波形去调制两个正交的载波。</a:t>
            </a:r>
            <a:endParaRPr lang="en-US" altLang="zh-CN" dirty="0" smtClean="0"/>
          </a:p>
          <a:p>
            <a:r>
              <a:rPr lang="zh-CN" altLang="en-US" dirty="0" smtClean="0"/>
              <a:t>因此，当用匹配滤波器分别接收每个正交分量时，</a:t>
            </a:r>
            <a:r>
              <a:rPr lang="en-US" altLang="zh-CN" dirty="0" smtClean="0"/>
              <a:t>MSK</a:t>
            </a:r>
            <a:r>
              <a:rPr lang="zh-CN" altLang="en-US" dirty="0" smtClean="0"/>
              <a:t>信号的误比特率性能和</a:t>
            </a:r>
            <a:r>
              <a:rPr lang="en-US" altLang="zh-CN" dirty="0" smtClean="0"/>
              <a:t>2PSK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QPSK</a:t>
            </a:r>
            <a:r>
              <a:rPr lang="zh-CN" altLang="en-US" dirty="0" smtClean="0"/>
              <a:t>及</a:t>
            </a:r>
            <a:r>
              <a:rPr lang="en-US" altLang="zh-CN" dirty="0" smtClean="0"/>
              <a:t>OQPSK</a:t>
            </a:r>
            <a:r>
              <a:rPr lang="zh-CN" altLang="en-US" dirty="0" smtClean="0"/>
              <a:t>等的性能一样。</a:t>
            </a:r>
            <a:endParaRPr lang="en-US" altLang="zh-CN" dirty="0" smtClean="0"/>
          </a:p>
          <a:p>
            <a:r>
              <a:rPr lang="zh-CN" altLang="en-US" dirty="0" smtClean="0"/>
              <a:t>但是，若把它当作</a:t>
            </a:r>
            <a:r>
              <a:rPr lang="en-US" altLang="zh-CN" dirty="0" smtClean="0"/>
              <a:t>FSK</a:t>
            </a:r>
            <a:r>
              <a:rPr lang="zh-CN" altLang="en-US" dirty="0" smtClean="0"/>
              <a:t>信号用相干解调法在每个码元持续时间</a:t>
            </a:r>
            <a:r>
              <a:rPr lang="en-US" altLang="zh-CN" dirty="0" err="1" smtClean="0"/>
              <a:t>Ts</a:t>
            </a:r>
            <a:r>
              <a:rPr lang="zh-CN" altLang="en-US" dirty="0" smtClean="0"/>
              <a:t>内解调，则其性能将比</a:t>
            </a:r>
            <a:r>
              <a:rPr lang="en-US" altLang="zh-CN" dirty="0" smtClean="0"/>
              <a:t>2PSK</a:t>
            </a:r>
            <a:r>
              <a:rPr lang="zh-CN" altLang="en-US" dirty="0" smtClean="0"/>
              <a:t>信号的性能差</a:t>
            </a:r>
            <a:r>
              <a:rPr lang="en-US" altLang="zh-CN" dirty="0" smtClean="0"/>
              <a:t>3dB</a:t>
            </a:r>
            <a:r>
              <a:rPr lang="zh-CN" altLang="en-US" dirty="0" smtClean="0"/>
              <a:t>。 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F2E5-07E1-4A9D-BB56-985E801349EC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第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章 新型数字带通调制技术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en-US" dirty="0" smtClean="0"/>
              <a:t>正交振幅调制</a:t>
            </a:r>
            <a:r>
              <a:rPr lang="en-US" altLang="zh-CN" dirty="0" smtClean="0"/>
              <a:t>(QAM)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8.2 </a:t>
            </a:r>
            <a:r>
              <a:rPr lang="zh-CN" altLang="en-US" dirty="0" smtClean="0">
                <a:solidFill>
                  <a:srgbClr val="FF0000"/>
                </a:solidFill>
              </a:rPr>
              <a:t>最小频移键控和高斯最小频移键控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8.3 </a:t>
            </a:r>
            <a:r>
              <a:rPr lang="zh-CN" altLang="en-US" dirty="0" smtClean="0"/>
              <a:t>正交频分复用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3707904" y="2492896"/>
            <a:ext cx="5161606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j-ea"/>
                <a:ea typeface="+mj-ea"/>
              </a:rPr>
              <a:t>8.2.1 </a:t>
            </a:r>
            <a:r>
              <a:rPr lang="zh-CN" altLang="en-US" sz="2400" b="1" dirty="0">
                <a:latin typeface="+mj-ea"/>
                <a:ea typeface="+mj-ea"/>
              </a:rPr>
              <a:t>正交</a:t>
            </a:r>
            <a:r>
              <a:rPr lang="en-US" altLang="zh-CN" sz="2400" b="1" dirty="0">
                <a:latin typeface="+mj-ea"/>
                <a:ea typeface="+mj-ea"/>
              </a:rPr>
              <a:t>2FSK</a:t>
            </a:r>
            <a:r>
              <a:rPr lang="zh-CN" altLang="en-US" sz="2400" b="1" dirty="0">
                <a:latin typeface="+mj-ea"/>
                <a:ea typeface="+mj-ea"/>
              </a:rPr>
              <a:t>信号的最小频率</a:t>
            </a:r>
            <a:r>
              <a:rPr lang="zh-CN" altLang="en-US" sz="2400" b="1" dirty="0" smtClean="0">
                <a:latin typeface="+mj-ea"/>
                <a:ea typeface="+mj-ea"/>
              </a:rPr>
              <a:t>间隔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j-ea"/>
                <a:ea typeface="+mj-ea"/>
              </a:rPr>
              <a:t>8.2.2 </a:t>
            </a:r>
            <a:r>
              <a:rPr lang="en-US" altLang="zh-CN" sz="2400" b="1" dirty="0">
                <a:latin typeface="+mj-ea"/>
                <a:ea typeface="+mj-ea"/>
              </a:rPr>
              <a:t>MSK</a:t>
            </a:r>
            <a:r>
              <a:rPr lang="zh-CN" altLang="en-US" sz="2400" b="1" dirty="0">
                <a:latin typeface="+mj-ea"/>
                <a:ea typeface="+mj-ea"/>
              </a:rPr>
              <a:t>信号的</a:t>
            </a:r>
            <a:r>
              <a:rPr lang="zh-CN" altLang="en-US" sz="2400" b="1" dirty="0" smtClean="0">
                <a:latin typeface="+mj-ea"/>
                <a:ea typeface="+mj-ea"/>
              </a:rPr>
              <a:t>基本原理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j-ea"/>
                <a:ea typeface="+mj-ea"/>
              </a:rPr>
              <a:t>8.2.3 MSK</a:t>
            </a:r>
            <a:r>
              <a:rPr lang="zh-CN" altLang="en-US" sz="2400" b="1" dirty="0">
                <a:latin typeface="+mj-ea"/>
                <a:ea typeface="+mj-ea"/>
              </a:rPr>
              <a:t>信号的产生和解调</a:t>
            </a:r>
            <a:endParaRPr lang="en-US" altLang="zh-CN" sz="2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j-ea"/>
                <a:ea typeface="+mj-ea"/>
              </a:rPr>
              <a:t>8.2.4 MSK</a:t>
            </a:r>
            <a:r>
              <a:rPr lang="zh-CN" altLang="en-US" sz="2400" b="1" dirty="0">
                <a:latin typeface="+mj-ea"/>
                <a:ea typeface="+mj-ea"/>
              </a:rPr>
              <a:t>信号的</a:t>
            </a:r>
            <a:r>
              <a:rPr lang="zh-CN" altLang="en-US" sz="2400" b="1" dirty="0" smtClean="0">
                <a:latin typeface="+mj-ea"/>
                <a:ea typeface="+mj-ea"/>
              </a:rPr>
              <a:t>功率谱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j-ea"/>
                <a:ea typeface="+mj-ea"/>
              </a:rPr>
              <a:t>8.2.5 MSK</a:t>
            </a:r>
            <a:r>
              <a:rPr lang="zh-CN" altLang="en-US" sz="2400" b="1" dirty="0">
                <a:latin typeface="+mj-ea"/>
                <a:ea typeface="+mj-ea"/>
              </a:rPr>
              <a:t>信号的误码率性</a:t>
            </a:r>
            <a:r>
              <a:rPr lang="zh-CN" altLang="en-US" sz="2400" b="1" dirty="0" smtClean="0">
                <a:latin typeface="+mj-ea"/>
                <a:ea typeface="+mj-ea"/>
              </a:rPr>
              <a:t>能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</a:rPr>
              <a:t>8.2.6 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高斯最小频移键控</a:t>
            </a:r>
          </a:p>
        </p:txBody>
      </p:sp>
    </p:spTree>
    <p:extLst>
      <p:ext uri="{BB962C8B-B14F-4D97-AF65-F5344CB8AC3E}">
        <p14:creationId xmlns:p14="http://schemas.microsoft.com/office/powerpoint/2010/main" val="277691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8.2.6 </a:t>
            </a:r>
            <a:r>
              <a:rPr lang="zh-CN" altLang="en-US" dirty="0"/>
              <a:t>高斯最小频移键控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064896" cy="54006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在进行</a:t>
            </a:r>
            <a:r>
              <a:rPr lang="en-US" altLang="zh-CN" dirty="0" smtClean="0"/>
              <a:t>MSK</a:t>
            </a:r>
            <a:r>
              <a:rPr lang="zh-CN" altLang="en-US" dirty="0" smtClean="0"/>
              <a:t>调制前将</a:t>
            </a:r>
            <a:r>
              <a:rPr lang="zh-CN" altLang="en-US" dirty="0" smtClean="0">
                <a:solidFill>
                  <a:srgbClr val="0000FF"/>
                </a:solidFill>
              </a:rPr>
              <a:t>矩形信号脉冲先通过一个高斯型的低通滤波器</a:t>
            </a:r>
            <a:r>
              <a:rPr lang="zh-CN" altLang="en-US" dirty="0" smtClean="0"/>
              <a:t>。这样的体制称为</a:t>
            </a:r>
            <a:r>
              <a:rPr lang="zh-CN" altLang="en-US" dirty="0" smtClean="0">
                <a:solidFill>
                  <a:srgbClr val="0000FF"/>
                </a:solidFill>
              </a:rPr>
              <a:t>高斯最小频移键控</a:t>
            </a:r>
            <a:r>
              <a:rPr lang="en-US" altLang="zh-CN" dirty="0" smtClean="0">
                <a:solidFill>
                  <a:srgbClr val="0000FF"/>
                </a:solidFill>
              </a:rPr>
              <a:t>(GMSK)</a:t>
            </a:r>
            <a:r>
              <a:rPr lang="zh-CN" altLang="en-US" dirty="0" smtClean="0"/>
              <a:t>。 </a:t>
            </a:r>
          </a:p>
          <a:p>
            <a:r>
              <a:rPr lang="zh-CN" altLang="en-US" dirty="0" smtClean="0"/>
              <a:t>此高斯型低通滤波器的频率特性表示式为：</a:t>
            </a:r>
          </a:p>
          <a:p>
            <a:endParaRPr lang="zh-CN" altLang="en-US" dirty="0" smtClean="0"/>
          </a:p>
          <a:p>
            <a:pPr lvl="1"/>
            <a:r>
              <a:rPr lang="zh-CN" altLang="en-US" dirty="0" smtClean="0"/>
              <a:t>式中，</a:t>
            </a:r>
            <a:r>
              <a:rPr lang="en-US" altLang="zh-CN" dirty="0" smtClean="0"/>
              <a:t>B </a:t>
            </a:r>
            <a:r>
              <a:rPr lang="zh-CN" altLang="en-US" dirty="0" smtClean="0"/>
              <a:t>－ 滤波器的</a:t>
            </a:r>
            <a:r>
              <a:rPr lang="en-US" altLang="zh-CN" dirty="0" smtClean="0"/>
              <a:t>3 dB</a:t>
            </a:r>
            <a:r>
              <a:rPr lang="zh-CN" altLang="en-US" dirty="0" smtClean="0"/>
              <a:t>带宽。</a:t>
            </a:r>
          </a:p>
          <a:p>
            <a:r>
              <a:rPr lang="zh-CN" altLang="en-US" dirty="0" smtClean="0"/>
              <a:t>将上式作逆傅里叶变换，得到此滤波器的冲激响应</a:t>
            </a:r>
            <a:r>
              <a:rPr lang="en-US" altLang="zh-CN" dirty="0" smtClean="0"/>
              <a:t>h(t)</a:t>
            </a:r>
            <a:r>
              <a:rPr lang="zh-CN" altLang="en-US" dirty="0" smtClean="0"/>
              <a:t>： </a:t>
            </a:r>
          </a:p>
          <a:p>
            <a:endParaRPr lang="zh-CN" altLang="en-US" dirty="0" smtClean="0"/>
          </a:p>
          <a:p>
            <a:pPr lvl="1"/>
            <a:r>
              <a:rPr lang="zh-CN" altLang="en-US" dirty="0" smtClean="0"/>
              <a:t>式中</a:t>
            </a:r>
          </a:p>
          <a:p>
            <a:pPr lvl="1"/>
            <a:endParaRPr lang="zh-CN" altLang="en-US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h(t)</a:t>
            </a:r>
            <a:r>
              <a:rPr lang="zh-CN" altLang="en-US" dirty="0" smtClean="0"/>
              <a:t>为高斯特性，故称为高斯型滤波器。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5E36-BA42-43FE-A30B-788896E5BBE8}" type="slidenum">
              <a:rPr lang="en-US" altLang="zh-CN" smtClean="0"/>
              <a:pPr/>
              <a:t>64</a:t>
            </a:fld>
            <a:endParaRPr lang="en-US" altLang="zh-CN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462794"/>
              </p:ext>
            </p:extLst>
          </p:nvPr>
        </p:nvGraphicFramePr>
        <p:xfrm>
          <a:off x="1691680" y="2852936"/>
          <a:ext cx="365526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9" name="公式" r:id="rId3" imgW="1930400" imgH="228600" progId="Equation.3">
                  <p:embed/>
                </p:oleObj>
              </mc:Choice>
              <mc:Fallback>
                <p:oleObj name="公式" r:id="rId3" imgW="1930400" imgH="228600" progId="Equation.3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852936"/>
                        <a:ext cx="3655263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7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500095"/>
              </p:ext>
            </p:extLst>
          </p:nvPr>
        </p:nvGraphicFramePr>
        <p:xfrm>
          <a:off x="1835696" y="4221088"/>
          <a:ext cx="2484438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0" name="公式" r:id="rId5" imgW="1422400" imgH="469900" progId="Equation.3">
                  <p:embed/>
                </p:oleObj>
              </mc:Choice>
              <mc:Fallback>
                <p:oleObj name="公式" r:id="rId5" imgW="1422400" imgH="469900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221088"/>
                        <a:ext cx="2484438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7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159014"/>
              </p:ext>
            </p:extLst>
          </p:nvPr>
        </p:nvGraphicFramePr>
        <p:xfrm>
          <a:off x="2051720" y="5085184"/>
          <a:ext cx="14763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1" name="公式" r:id="rId7" imgW="812447" imgH="444307" progId="Equation.3">
                  <p:embed/>
                </p:oleObj>
              </mc:Choice>
              <mc:Fallback>
                <p:oleObj name="公式" r:id="rId7" imgW="812447" imgH="444307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085184"/>
                        <a:ext cx="1476375" cy="81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GMSK</a:t>
            </a:r>
            <a:r>
              <a:rPr lang="zh-CN" altLang="en-US" dirty="0" smtClean="0"/>
              <a:t>信号的功率谱密度很难分析计算，用计算机仿真方法得到的结果也示于图中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5" name="Picture 6" descr="MSK功率谱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564904"/>
            <a:ext cx="5233751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220072" y="2564904"/>
            <a:ext cx="3600400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仿真时采用的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+mj-ea"/>
                <a:ea typeface="+mj-ea"/>
              </a:rPr>
              <a:t>BT</a:t>
            </a:r>
            <a:r>
              <a:rPr lang="en-US" altLang="zh-CN" sz="2400" b="1" i="1" baseline="-25000" dirty="0" smtClean="0">
                <a:solidFill>
                  <a:srgbClr val="0000FF"/>
                </a:solidFill>
                <a:latin typeface="+mj-ea"/>
                <a:ea typeface="+mj-ea"/>
              </a:rPr>
              <a:t>s</a:t>
            </a:r>
            <a:r>
              <a:rPr lang="en-US" altLang="zh-CN" sz="2400" b="1" dirty="0" smtClean="0">
                <a:solidFill>
                  <a:srgbClr val="0000FF"/>
                </a:solidFill>
                <a:latin typeface="+mj-ea"/>
                <a:ea typeface="+mj-ea"/>
              </a:rPr>
              <a:t> = 0.3</a:t>
            </a: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，即滤波器的</a:t>
            </a:r>
            <a:r>
              <a:rPr lang="en-US" altLang="zh-CN" sz="2400" b="1" dirty="0" smtClean="0">
                <a:solidFill>
                  <a:srgbClr val="0000FF"/>
                </a:solidFill>
                <a:latin typeface="+mj-ea"/>
                <a:ea typeface="+mj-ea"/>
              </a:rPr>
              <a:t>3 dB</a:t>
            </a: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带宽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+mj-ea"/>
                <a:ea typeface="+mj-ea"/>
              </a:rPr>
              <a:t>B</a:t>
            </a: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等于码元速率的</a:t>
            </a:r>
            <a:r>
              <a:rPr lang="en-US" altLang="zh-CN" sz="2400" b="1" dirty="0" smtClean="0">
                <a:solidFill>
                  <a:srgbClr val="0000FF"/>
                </a:solidFill>
                <a:latin typeface="+mj-ea"/>
                <a:ea typeface="+mj-ea"/>
              </a:rPr>
              <a:t>0.3</a:t>
            </a: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倍。</a:t>
            </a:r>
            <a:endParaRPr lang="zh-CN" altLang="en-US" sz="2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GMSK</a:t>
            </a:r>
            <a:r>
              <a:rPr lang="zh-CN" altLang="en-US" dirty="0" smtClean="0">
                <a:solidFill>
                  <a:srgbClr val="0000FF"/>
                </a:solidFill>
              </a:rPr>
              <a:t>应用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/>
              <a:t>GSM</a:t>
            </a:r>
            <a:r>
              <a:rPr lang="zh-CN" altLang="en-US" dirty="0"/>
              <a:t>制的蜂窝网中就是采用</a:t>
            </a:r>
            <a:r>
              <a:rPr lang="en-US" altLang="zh-CN" i="1" dirty="0"/>
              <a:t>BT</a:t>
            </a:r>
            <a:r>
              <a:rPr lang="en-US" altLang="zh-CN" i="1" baseline="-25000" dirty="0"/>
              <a:t>s</a:t>
            </a:r>
            <a:r>
              <a:rPr lang="en-US" altLang="zh-CN" dirty="0"/>
              <a:t> = 0.3</a:t>
            </a:r>
            <a:r>
              <a:rPr lang="zh-CN" altLang="en-US" dirty="0"/>
              <a:t>的</a:t>
            </a:r>
            <a:r>
              <a:rPr lang="en-US" altLang="zh-CN" dirty="0"/>
              <a:t>GMSK</a:t>
            </a:r>
            <a:r>
              <a:rPr lang="zh-CN" altLang="en-US" dirty="0" smtClean="0"/>
              <a:t>调制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</a:t>
            </a:r>
            <a:r>
              <a:rPr lang="zh-CN" altLang="en-US" dirty="0"/>
              <a:t>是为了得到更大的用户容量，因为在那里对带外辐射的要求非常严格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GMSK</a:t>
            </a:r>
            <a:r>
              <a:rPr lang="zh-CN" altLang="en-US" dirty="0">
                <a:solidFill>
                  <a:srgbClr val="0000FF"/>
                </a:solidFill>
              </a:rPr>
              <a:t>体制的</a:t>
            </a:r>
            <a:r>
              <a:rPr lang="zh-CN" altLang="en-US" dirty="0" smtClean="0">
                <a:solidFill>
                  <a:srgbClr val="0000FF"/>
                </a:solidFill>
              </a:rPr>
              <a:t>缺点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有码间串扰。</a:t>
            </a:r>
            <a:r>
              <a:rPr lang="en-US" altLang="zh-CN" i="1" dirty="0"/>
              <a:t>BT</a:t>
            </a:r>
            <a:r>
              <a:rPr lang="en-US" altLang="zh-CN" i="1" baseline="-25000" dirty="0"/>
              <a:t>s </a:t>
            </a:r>
            <a:r>
              <a:rPr lang="zh-CN" altLang="en-US" dirty="0" smtClean="0"/>
              <a:t>值越小，码间串扰越大。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3928-35E6-4838-BCC1-A68D85C6CDDC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第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章 新型数字带通调制技术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en-US" dirty="0" smtClean="0"/>
              <a:t>正交振幅调制</a:t>
            </a:r>
            <a:r>
              <a:rPr lang="en-US" altLang="zh-CN" dirty="0" smtClean="0"/>
              <a:t>(QAM)</a:t>
            </a:r>
          </a:p>
          <a:p>
            <a:r>
              <a:rPr lang="en-US" altLang="zh-CN" dirty="0" smtClean="0"/>
              <a:t>8.2 </a:t>
            </a:r>
            <a:r>
              <a:rPr lang="zh-CN" altLang="en-US" dirty="0" smtClean="0"/>
              <a:t>最小频移键控和高斯最小频移键控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8.3 </a:t>
            </a:r>
            <a:r>
              <a:rPr lang="zh-CN" altLang="en-US" dirty="0" smtClean="0">
                <a:solidFill>
                  <a:srgbClr val="FF0000"/>
                </a:solidFill>
              </a:rPr>
              <a:t>正交频分复用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1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8.3.1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回顾</a:t>
            </a:r>
            <a:r>
              <a:rPr lang="zh-CN" altLang="en-US" dirty="0" smtClean="0"/>
              <a:t>：前述调制，都是采用一个正弦型振荡作为载波，将基带调制到载波上。</a:t>
            </a:r>
            <a:endParaRPr lang="en-US" altLang="zh-CN" dirty="0" smtClean="0"/>
          </a:p>
          <a:p>
            <a:r>
              <a:rPr lang="zh-CN" altLang="en-US" dirty="0" smtClean="0"/>
              <a:t>若信道不理想，很难保持理想传输特性时，会产生严重的</a:t>
            </a:r>
            <a:r>
              <a:rPr lang="zh-CN" altLang="en-US" dirty="0" smtClean="0">
                <a:solidFill>
                  <a:srgbClr val="0000FF"/>
                </a:solidFill>
              </a:rPr>
              <a:t>信号失真和码间串扰</a:t>
            </a:r>
            <a:r>
              <a:rPr lang="zh-CN" altLang="en-US" dirty="0" smtClean="0"/>
              <a:t>。如：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短波无线信道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低速的数字信道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解决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均衡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</a:t>
            </a:r>
            <a:r>
              <a:rPr lang="zh-CN" altLang="en-US" dirty="0" smtClean="0">
                <a:solidFill>
                  <a:srgbClr val="0000FF"/>
                </a:solidFill>
              </a:rPr>
              <a:t>多载波</a:t>
            </a:r>
            <a:r>
              <a:rPr lang="zh-CN" altLang="en-US" dirty="0" smtClean="0"/>
              <a:t>，将信道分成多个子信道。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单载波调制</a:t>
            </a:r>
            <a:r>
              <a:rPr lang="en-US" altLang="zh-CN" dirty="0" smtClean="0"/>
              <a:t>&amp;</a:t>
            </a:r>
            <a:r>
              <a:rPr lang="zh-CN" altLang="en-US" dirty="0"/>
              <a:t>多载波调制</a:t>
            </a:r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CF04-9516-4FF1-9EBE-9A8F10EEF89C}" type="slidenum">
              <a:rPr lang="en-US" altLang="zh-CN" smtClean="0"/>
              <a:pPr/>
              <a:t>69</a:t>
            </a:fld>
            <a:endParaRPr lang="en-US" altLang="zh-C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87824" y="1196752"/>
            <a:ext cx="5616624" cy="5544616"/>
            <a:chOff x="3216" y="9924"/>
            <a:chExt cx="6746" cy="564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216" y="9924"/>
              <a:ext cx="6746" cy="5256"/>
              <a:chOff x="3230" y="9924"/>
              <a:chExt cx="6746" cy="525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346" y="9924"/>
                <a:ext cx="6630" cy="5256"/>
                <a:chOff x="3346" y="9924"/>
                <a:chExt cx="6630" cy="5256"/>
              </a:xfrm>
            </p:grpSpPr>
            <p:pic>
              <p:nvPicPr>
                <p:cNvPr id="70663" name="Picture 7" descr="MSK串扰2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 t="4773"/>
                <a:stretch>
                  <a:fillRect/>
                </a:stretch>
              </p:blipFill>
              <p:spPr bwMode="auto">
                <a:xfrm>
                  <a:off x="3346" y="9924"/>
                  <a:ext cx="6630" cy="5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3346" y="9924"/>
                  <a:ext cx="6630" cy="5256"/>
                  <a:chOff x="3346" y="9924"/>
                  <a:chExt cx="6630" cy="5256"/>
                </a:xfrm>
              </p:grpSpPr>
              <p:grpSp>
                <p:nvGrpSpPr>
                  <p:cNvPr id="6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3346" y="9924"/>
                    <a:ext cx="6630" cy="5220"/>
                    <a:chOff x="3346" y="9924"/>
                    <a:chExt cx="6630" cy="5220"/>
                  </a:xfrm>
                </p:grpSpPr>
                <p:pic>
                  <p:nvPicPr>
                    <p:cNvPr id="70666" name="Picture 10" descr="MSK串扰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 t="4773"/>
                    <a:stretch>
                      <a:fillRect/>
                    </a:stretch>
                  </p:blipFill>
                  <p:spPr bwMode="auto">
                    <a:xfrm>
                      <a:off x="3346" y="9924"/>
                      <a:ext cx="6630" cy="52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70667" name="Picture 11" descr="模拟信号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/>
                    <a:srcRect l="6836" t="-8080" r="14648"/>
                    <a:stretch>
                      <a:fillRect/>
                    </a:stretch>
                  </p:blipFill>
                  <p:spPr bwMode="auto">
                    <a:xfrm rot="5400000">
                      <a:off x="3208" y="13654"/>
                      <a:ext cx="1401" cy="602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70668" name="Picture 12" descr="模拟信号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/>
                    <a:srcRect l="6836" t="-8080" r="14648"/>
                    <a:stretch>
                      <a:fillRect/>
                    </a:stretch>
                  </p:blipFill>
                  <p:spPr bwMode="auto">
                    <a:xfrm rot="5400000">
                      <a:off x="3217" y="10766"/>
                      <a:ext cx="1356" cy="602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</p:pic>
              </p:grpSp>
              <p:sp>
                <p:nvSpPr>
                  <p:cNvPr id="7066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38" y="9975"/>
                    <a:ext cx="269" cy="34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600" b="1" i="1">
                        <a:latin typeface="Times New Roman" pitchFamily="18" charset="0"/>
                      </a:rPr>
                      <a:t>f</a:t>
                    </a:r>
                    <a:endParaRPr lang="en-US" altLang="zh-CN" sz="2800" b="1"/>
                  </a:p>
                </p:txBody>
              </p:sp>
              <p:sp>
                <p:nvSpPr>
                  <p:cNvPr id="70670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04" y="14775"/>
                    <a:ext cx="269" cy="34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600" b="1" i="1">
                        <a:latin typeface="Times New Roman" pitchFamily="18" charset="0"/>
                      </a:rPr>
                      <a:t>t</a:t>
                    </a:r>
                    <a:endParaRPr lang="en-US" altLang="zh-CN" sz="2800" b="1"/>
                  </a:p>
                </p:txBody>
              </p:sp>
              <p:sp>
                <p:nvSpPr>
                  <p:cNvPr id="70671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04" y="11925"/>
                    <a:ext cx="269" cy="34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600" b="1" i="1">
                        <a:latin typeface="Times New Roman" pitchFamily="18" charset="0"/>
                      </a:rPr>
                      <a:t>t</a:t>
                    </a:r>
                    <a:endParaRPr lang="en-US" altLang="zh-CN" sz="2800" b="1"/>
                  </a:p>
                </p:txBody>
              </p:sp>
              <p:sp>
                <p:nvSpPr>
                  <p:cNvPr id="70672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28" y="13770"/>
                    <a:ext cx="269" cy="34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600" b="1" i="1">
                        <a:latin typeface="Times New Roman" pitchFamily="18" charset="0"/>
                      </a:rPr>
                      <a:t>B</a:t>
                    </a:r>
                    <a:endParaRPr lang="en-US" altLang="zh-CN" sz="2800" b="1"/>
                  </a:p>
                </p:txBody>
              </p:sp>
              <p:sp>
                <p:nvSpPr>
                  <p:cNvPr id="7067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890" y="10485"/>
                    <a:ext cx="14" cy="12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70674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8" y="10830"/>
                    <a:ext cx="238" cy="34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600" b="1" i="1">
                        <a:latin typeface="Times New Roman" pitchFamily="18" charset="0"/>
                      </a:rPr>
                      <a:t>B</a:t>
                    </a:r>
                    <a:endParaRPr lang="en-US" altLang="zh-CN" sz="2800" b="1"/>
                  </a:p>
                </p:txBody>
              </p:sp>
              <p:sp>
                <p:nvSpPr>
                  <p:cNvPr id="7067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28" y="10020"/>
                    <a:ext cx="420" cy="34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600" b="1" i="1">
                        <a:latin typeface="Times New Roman" pitchFamily="18" charset="0"/>
                      </a:rPr>
                      <a:t>T</a:t>
                    </a:r>
                    <a:r>
                      <a:rPr lang="en-US" altLang="zh-CN" sz="1600" b="1" i="1" baseline="-25000">
                        <a:latin typeface="Times New Roman" pitchFamily="18" charset="0"/>
                      </a:rPr>
                      <a:t>s</a:t>
                    </a:r>
                    <a:endParaRPr lang="en-US" altLang="zh-CN" sz="2800" b="1"/>
                  </a:p>
                </p:txBody>
              </p:sp>
              <p:sp>
                <p:nvSpPr>
                  <p:cNvPr id="7067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22" y="14835"/>
                    <a:ext cx="420" cy="34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600" b="1" i="1">
                        <a:latin typeface="Times New Roman" pitchFamily="18" charset="0"/>
                      </a:rPr>
                      <a:t>NT</a:t>
                    </a:r>
                    <a:r>
                      <a:rPr lang="en-US" altLang="zh-CN" sz="1600" b="1" i="1" baseline="-25000">
                        <a:latin typeface="Times New Roman" pitchFamily="18" charset="0"/>
                      </a:rPr>
                      <a:t>s</a:t>
                    </a:r>
                    <a:endParaRPr lang="en-US" altLang="zh-CN" sz="2800" b="1"/>
                  </a:p>
                </p:txBody>
              </p:sp>
              <p:sp>
                <p:nvSpPr>
                  <p:cNvPr id="7067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68" y="11895"/>
                    <a:ext cx="1890" cy="28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ctr"/>
                    <a:r>
                      <a:rPr lang="zh-CN" altLang="en-US" sz="1600" b="1" dirty="0">
                        <a:latin typeface="Times New Roman" pitchFamily="18" charset="0"/>
                      </a:rPr>
                      <a:t>单载波调制</a:t>
                    </a:r>
                    <a:endParaRPr lang="zh-CN" altLang="en-US" sz="2800" b="1" dirty="0"/>
                  </a:p>
                </p:txBody>
              </p:sp>
              <p:sp>
                <p:nvSpPr>
                  <p:cNvPr id="7067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60" y="14805"/>
                    <a:ext cx="1650" cy="28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ctr"/>
                    <a:r>
                      <a:rPr lang="zh-CN" altLang="en-US" sz="1600" b="1">
                        <a:latin typeface="Times New Roman" pitchFamily="18" charset="0"/>
                      </a:rPr>
                      <a:t>多载波调制</a:t>
                    </a:r>
                    <a:endParaRPr lang="zh-CN" altLang="en-US" sz="2800" b="1"/>
                  </a:p>
                </p:txBody>
              </p:sp>
            </p:grpSp>
            <p:sp>
              <p:nvSpPr>
                <p:cNvPr id="7067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178" y="12780"/>
                  <a:ext cx="269" cy="34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 b="1" i="1">
                      <a:latin typeface="Times New Roman" pitchFamily="18" charset="0"/>
                    </a:rPr>
                    <a:t>f</a:t>
                  </a:r>
                  <a:endParaRPr lang="en-US" altLang="zh-CN" sz="2800" b="1"/>
                </a:p>
              </p:txBody>
            </p:sp>
          </p:grpSp>
          <p:sp>
            <p:nvSpPr>
              <p:cNvPr id="70680" name="Text Box 24"/>
              <p:cNvSpPr txBox="1">
                <a:spLocks noChangeArrowheads="1"/>
              </p:cNvSpPr>
              <p:nvPr/>
            </p:nvSpPr>
            <p:spPr bwMode="auto">
              <a:xfrm>
                <a:off x="3858" y="10005"/>
                <a:ext cx="690" cy="34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just"/>
                <a:r>
                  <a:rPr lang="en-US" altLang="zh-CN" sz="1600" b="1">
                    <a:latin typeface="Times New Roman" pitchFamily="18" charset="0"/>
                  </a:rPr>
                  <a:t>|</a:t>
                </a:r>
                <a:r>
                  <a:rPr lang="en-US" altLang="zh-CN" sz="1600" b="1" i="1">
                    <a:latin typeface="Times New Roman" pitchFamily="18" charset="0"/>
                  </a:rPr>
                  <a:t>C</a:t>
                </a:r>
                <a:r>
                  <a:rPr lang="en-US" altLang="zh-CN" sz="1600" b="1">
                    <a:latin typeface="Times New Roman" pitchFamily="18" charset="0"/>
                  </a:rPr>
                  <a:t>(</a:t>
                </a:r>
                <a:r>
                  <a:rPr lang="en-US" altLang="zh-CN" sz="1600" b="1" i="1">
                    <a:latin typeface="Times New Roman" pitchFamily="18" charset="0"/>
                  </a:rPr>
                  <a:t>f</a:t>
                </a:r>
                <a:r>
                  <a:rPr lang="en-US" altLang="zh-CN" sz="1600" b="1">
                    <a:latin typeface="Times New Roman" pitchFamily="18" charset="0"/>
                  </a:rPr>
                  <a:t>)|</a:t>
                </a:r>
                <a:endParaRPr lang="en-US" altLang="zh-CN" sz="2800" b="1"/>
              </a:p>
            </p:txBody>
          </p:sp>
          <p:sp>
            <p:nvSpPr>
              <p:cNvPr id="70681" name="Text Box 25"/>
              <p:cNvSpPr txBox="1">
                <a:spLocks noChangeArrowheads="1"/>
              </p:cNvSpPr>
              <p:nvPr/>
            </p:nvSpPr>
            <p:spPr bwMode="auto">
              <a:xfrm>
                <a:off x="3920" y="12885"/>
                <a:ext cx="690" cy="34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just"/>
                <a:r>
                  <a:rPr lang="en-US" altLang="zh-CN" sz="1600" b="1">
                    <a:latin typeface="Times New Roman" pitchFamily="18" charset="0"/>
                  </a:rPr>
                  <a:t>|</a:t>
                </a:r>
                <a:r>
                  <a:rPr lang="en-US" altLang="zh-CN" sz="1600" b="1" i="1">
                    <a:latin typeface="Times New Roman" pitchFamily="18" charset="0"/>
                  </a:rPr>
                  <a:t>C</a:t>
                </a:r>
                <a:r>
                  <a:rPr lang="en-US" altLang="zh-CN" sz="1600" b="1">
                    <a:latin typeface="Times New Roman" pitchFamily="18" charset="0"/>
                  </a:rPr>
                  <a:t>(</a:t>
                </a:r>
                <a:r>
                  <a:rPr lang="en-US" altLang="zh-CN" sz="1600" b="1" i="1">
                    <a:latin typeface="Times New Roman" pitchFamily="18" charset="0"/>
                  </a:rPr>
                  <a:t>f</a:t>
                </a:r>
                <a:r>
                  <a:rPr lang="en-US" altLang="zh-CN" sz="1600" b="1">
                    <a:latin typeface="Times New Roman" pitchFamily="18" charset="0"/>
                  </a:rPr>
                  <a:t>)|</a:t>
                </a:r>
                <a:endParaRPr lang="en-US" altLang="zh-CN" sz="2800" b="1"/>
              </a:p>
            </p:txBody>
          </p:sp>
          <p:sp>
            <p:nvSpPr>
              <p:cNvPr id="70682" name="Text Box 26"/>
              <p:cNvSpPr txBox="1">
                <a:spLocks noChangeArrowheads="1"/>
              </p:cNvSpPr>
              <p:nvPr/>
            </p:nvSpPr>
            <p:spPr bwMode="auto">
              <a:xfrm>
                <a:off x="3244" y="11595"/>
                <a:ext cx="300" cy="34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just"/>
                <a:r>
                  <a:rPr lang="en-US" altLang="zh-CN" sz="1600" b="1" i="1">
                    <a:latin typeface="Times New Roman" pitchFamily="18" charset="0"/>
                  </a:rPr>
                  <a:t>f</a:t>
                </a:r>
                <a:endParaRPr lang="en-US" altLang="zh-CN" sz="2800" b="1"/>
              </a:p>
            </p:txBody>
          </p:sp>
          <p:sp>
            <p:nvSpPr>
              <p:cNvPr id="70683" name="Text Box 27"/>
              <p:cNvSpPr txBox="1">
                <a:spLocks noChangeArrowheads="1"/>
              </p:cNvSpPr>
              <p:nvPr/>
            </p:nvSpPr>
            <p:spPr bwMode="auto">
              <a:xfrm>
                <a:off x="3230" y="14505"/>
                <a:ext cx="300" cy="34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just"/>
                <a:r>
                  <a:rPr lang="en-US" altLang="zh-CN" sz="1600" b="1" i="1">
                    <a:latin typeface="Times New Roman" pitchFamily="18" charset="0"/>
                  </a:rPr>
                  <a:t>f</a:t>
                </a:r>
                <a:endParaRPr lang="en-US" altLang="zh-CN" sz="2800" b="1"/>
              </a:p>
            </p:txBody>
          </p:sp>
          <p:sp>
            <p:nvSpPr>
              <p:cNvPr id="70684" name="Text Box 28"/>
              <p:cNvSpPr txBox="1">
                <a:spLocks noChangeArrowheads="1"/>
              </p:cNvSpPr>
              <p:nvPr/>
            </p:nvSpPr>
            <p:spPr bwMode="auto">
              <a:xfrm>
                <a:off x="6754" y="12090"/>
                <a:ext cx="690" cy="34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just"/>
                <a:r>
                  <a:rPr lang="en-US" altLang="zh-CN" sz="1600" b="1" i="1">
                    <a:latin typeface="Times New Roman" pitchFamily="18" charset="0"/>
                  </a:rPr>
                  <a:t>c</a:t>
                </a:r>
                <a:r>
                  <a:rPr lang="en-US" altLang="zh-CN" sz="1600" b="1">
                    <a:latin typeface="Times New Roman" pitchFamily="18" charset="0"/>
                  </a:rPr>
                  <a:t>(</a:t>
                </a:r>
                <a:r>
                  <a:rPr lang="en-US" altLang="zh-CN" sz="1600" b="1" i="1">
                    <a:latin typeface="Times New Roman" pitchFamily="18" charset="0"/>
                  </a:rPr>
                  <a:t>t</a:t>
                </a:r>
                <a:r>
                  <a:rPr lang="en-US" altLang="zh-CN" sz="1600" b="1">
                    <a:latin typeface="Times New Roman" pitchFamily="18" charset="0"/>
                  </a:rPr>
                  <a:t>)</a:t>
                </a:r>
                <a:endParaRPr lang="en-US" altLang="zh-CN" sz="2800" b="1"/>
              </a:p>
            </p:txBody>
          </p:sp>
          <p:sp>
            <p:nvSpPr>
              <p:cNvPr id="70685" name="Text Box 29"/>
              <p:cNvSpPr txBox="1">
                <a:spLocks noChangeArrowheads="1"/>
              </p:cNvSpPr>
              <p:nvPr/>
            </p:nvSpPr>
            <p:spPr bwMode="auto">
              <a:xfrm>
                <a:off x="8404" y="12900"/>
                <a:ext cx="390" cy="34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just"/>
                <a:r>
                  <a:rPr lang="en-US" altLang="zh-CN" sz="1600" b="1" i="1">
                    <a:latin typeface="Times New Roman" pitchFamily="18" charset="0"/>
                  </a:rPr>
                  <a:t>t</a:t>
                </a:r>
                <a:endParaRPr lang="en-US" altLang="zh-CN" sz="2800" b="1"/>
              </a:p>
            </p:txBody>
          </p:sp>
        </p:grpSp>
        <p:sp>
          <p:nvSpPr>
            <p:cNvPr id="70686" name="Text Box 30"/>
            <p:cNvSpPr txBox="1">
              <a:spLocks noChangeArrowheads="1"/>
            </p:cNvSpPr>
            <p:nvPr/>
          </p:nvSpPr>
          <p:spPr bwMode="auto">
            <a:xfrm>
              <a:off x="4064" y="15150"/>
              <a:ext cx="5086" cy="4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zh-CN" altLang="en-US" sz="1600" b="1">
                  <a:latin typeface="Times New Roman" pitchFamily="18" charset="0"/>
                </a:rPr>
                <a:t>图</a:t>
              </a:r>
              <a:r>
                <a:rPr lang="en-US" altLang="zh-CN" sz="1600" b="1">
                  <a:latin typeface="Times New Roman" pitchFamily="18" charset="0"/>
                </a:rPr>
                <a:t>8-12 13 </a:t>
              </a:r>
              <a:r>
                <a:rPr lang="zh-CN" altLang="en-US" sz="1600" b="1">
                  <a:latin typeface="Times New Roman" pitchFamily="18" charset="0"/>
                </a:rPr>
                <a:t>多载波调制原理</a:t>
              </a:r>
              <a:endParaRPr lang="zh-CN" altLang="en-US" sz="2800" b="1"/>
            </a:p>
          </p:txBody>
        </p:sp>
      </p:grpSp>
      <p:sp>
        <p:nvSpPr>
          <p:cNvPr id="7" name="矩形 6"/>
          <p:cNvSpPr/>
          <p:nvPr/>
        </p:nvSpPr>
        <p:spPr>
          <a:xfrm>
            <a:off x="176612" y="1268760"/>
            <a:ext cx="26917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单载波体制</a:t>
            </a:r>
            <a:r>
              <a:rPr lang="zh-CN" altLang="en-US" sz="2400" b="1" dirty="0" smtClean="0">
                <a:latin typeface="+mj-ea"/>
                <a:ea typeface="+mj-ea"/>
              </a:rPr>
              <a:t>：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码元</a:t>
            </a:r>
            <a:r>
              <a:rPr lang="zh-CN" altLang="en-US" sz="2400" b="1" dirty="0">
                <a:latin typeface="+mj-ea"/>
                <a:ea typeface="+mj-ea"/>
              </a:rPr>
              <a:t>持续时间</a:t>
            </a:r>
            <a:r>
              <a:rPr lang="en-US" altLang="zh-CN" sz="2400" b="1" i="1" dirty="0" err="1">
                <a:latin typeface="+mj-ea"/>
                <a:ea typeface="+mj-ea"/>
              </a:rPr>
              <a:t>T</a:t>
            </a:r>
            <a:r>
              <a:rPr lang="en-US" altLang="zh-CN" sz="2400" b="1" i="1" baseline="-25000" dirty="0" err="1">
                <a:latin typeface="+mj-ea"/>
                <a:ea typeface="+mj-ea"/>
              </a:rPr>
              <a:t>s</a:t>
            </a:r>
            <a:r>
              <a:rPr lang="zh-CN" altLang="en-US" sz="2400" b="1" dirty="0">
                <a:latin typeface="+mj-ea"/>
                <a:ea typeface="+mj-ea"/>
              </a:rPr>
              <a:t>短，但占用带宽</a:t>
            </a:r>
            <a:r>
              <a:rPr lang="en-US" altLang="zh-CN" sz="2400" b="1" dirty="0">
                <a:latin typeface="+mj-ea"/>
                <a:ea typeface="+mj-ea"/>
              </a:rPr>
              <a:t>B</a:t>
            </a:r>
            <a:r>
              <a:rPr lang="zh-CN" altLang="en-US" sz="2400" b="1" dirty="0">
                <a:latin typeface="+mj-ea"/>
                <a:ea typeface="+mj-ea"/>
              </a:rPr>
              <a:t>大</a:t>
            </a:r>
            <a:r>
              <a:rPr lang="zh-CN" altLang="en-US" sz="2400" b="1" dirty="0" smtClean="0">
                <a:latin typeface="+mj-ea"/>
                <a:ea typeface="+mj-ea"/>
              </a:rPr>
              <a:t>；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2376" y="3412241"/>
            <a:ext cx="2677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由于信道特性</a:t>
            </a:r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</a:rPr>
              <a:t>|C(f)|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不理想，产生码间串扰。 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722616" y="2636912"/>
            <a:ext cx="788072" cy="11229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矢量</a:t>
            </a:r>
            <a:r>
              <a:rPr lang="zh-CN" altLang="en-US" dirty="0" smtClean="0">
                <a:solidFill>
                  <a:srgbClr val="0000FF"/>
                </a:solidFill>
              </a:rPr>
              <a:t>图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在信号表示式中，若</a:t>
            </a:r>
            <a:r>
              <a:rPr lang="zh-CN" altLang="en-US" i="1" dirty="0" smtClean="0">
                <a:sym typeface="Symbol" pitchFamily="18" charset="2"/>
              </a:rPr>
              <a:t></a:t>
            </a:r>
            <a:r>
              <a:rPr lang="en-US" altLang="zh-CN" i="1" baseline="-25000" dirty="0" smtClean="0"/>
              <a:t>k</a:t>
            </a:r>
            <a:r>
              <a:rPr lang="zh-CN" altLang="en-US" dirty="0" smtClean="0"/>
              <a:t>值仅可以取</a:t>
            </a:r>
            <a:r>
              <a:rPr lang="zh-CN" altLang="en-US" i="1" dirty="0" smtClean="0">
                <a:sym typeface="Symbol" pitchFamily="18" charset="2"/>
              </a:rPr>
              <a:t></a:t>
            </a:r>
            <a:r>
              <a:rPr lang="en-US" altLang="zh-CN" i="1" dirty="0" smtClean="0"/>
              <a:t>/4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-</a:t>
            </a:r>
            <a:r>
              <a:rPr lang="en-US" altLang="zh-CN" i="1" dirty="0" smtClean="0">
                <a:sym typeface="Symbol" pitchFamily="18" charset="2"/>
              </a:rPr>
              <a:t></a:t>
            </a:r>
            <a:r>
              <a:rPr lang="en-US" altLang="zh-CN" i="1" dirty="0" smtClean="0"/>
              <a:t>/4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A</a:t>
            </a:r>
            <a:r>
              <a:rPr lang="en-US" altLang="zh-CN" i="1" baseline="-25000" dirty="0"/>
              <a:t> k</a:t>
            </a:r>
            <a:r>
              <a:rPr lang="zh-CN" altLang="en-US" dirty="0" smtClean="0"/>
              <a:t>值仅可以取</a:t>
            </a:r>
            <a:r>
              <a:rPr lang="en-US" altLang="zh-CN" dirty="0" smtClean="0"/>
              <a:t>+A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-A</a:t>
            </a:r>
          </a:p>
          <a:p>
            <a:r>
              <a:rPr lang="zh-CN" altLang="en-US" dirty="0" smtClean="0"/>
              <a:t>则此</a:t>
            </a:r>
            <a:r>
              <a:rPr lang="en-US" altLang="zh-CN" dirty="0" smtClean="0"/>
              <a:t>QAM</a:t>
            </a:r>
            <a:r>
              <a:rPr lang="zh-CN" altLang="en-US" dirty="0" smtClean="0"/>
              <a:t>信号就成为</a:t>
            </a:r>
            <a:r>
              <a:rPr lang="en-US" altLang="zh-CN" dirty="0" smtClean="0"/>
              <a:t>QPSK</a:t>
            </a:r>
            <a:r>
              <a:rPr lang="zh-CN" altLang="en-US" dirty="0" smtClean="0"/>
              <a:t>信号，如下图所示：</a:t>
            </a:r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 smtClean="0"/>
          </a:p>
          <a:p>
            <a:pPr lvl="1"/>
            <a:r>
              <a:rPr lang="zh-CN" altLang="en-US" dirty="0" smtClean="0"/>
              <a:t>所以，</a:t>
            </a:r>
            <a:r>
              <a:rPr lang="en-US" altLang="zh-CN" dirty="0" smtClean="0">
                <a:solidFill>
                  <a:srgbClr val="0000FF"/>
                </a:solidFill>
              </a:rPr>
              <a:t>QPSK</a:t>
            </a:r>
            <a:r>
              <a:rPr lang="zh-CN" altLang="en-US" dirty="0" smtClean="0">
                <a:solidFill>
                  <a:srgbClr val="0000FF"/>
                </a:solidFill>
              </a:rPr>
              <a:t>信号就是一种最简单的</a:t>
            </a:r>
            <a:r>
              <a:rPr lang="en-US" altLang="zh-CN" dirty="0" smtClean="0">
                <a:solidFill>
                  <a:srgbClr val="0000FF"/>
                </a:solidFill>
              </a:rPr>
              <a:t>QAM</a:t>
            </a:r>
            <a:r>
              <a:rPr lang="zh-CN" altLang="en-US" dirty="0" smtClean="0">
                <a:solidFill>
                  <a:srgbClr val="0000FF"/>
                </a:solidFill>
              </a:rPr>
              <a:t>信号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815-63CB-4867-A5D8-5BB611A507F9}" type="slidenum">
              <a:rPr lang="en-US" altLang="zh-CN" smtClean="0"/>
              <a:pPr/>
              <a:t>7</a:t>
            </a:fld>
            <a:endParaRPr lang="en-US" altLang="zh-CN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987825" y="2780928"/>
            <a:ext cx="2754164" cy="2492747"/>
            <a:chOff x="2636" y="7902"/>
            <a:chExt cx="2668" cy="2653"/>
          </a:xfrm>
        </p:grpSpPr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 rot="18918480" flipV="1">
              <a:off x="2636" y="9228"/>
              <a:ext cx="2668" cy="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 rot="2718480" flipH="1">
              <a:off x="2650" y="9220"/>
              <a:ext cx="2653" cy="1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2676" y="7907"/>
              <a:ext cx="2626" cy="2626"/>
              <a:chOff x="2394" y="8015"/>
              <a:chExt cx="2626" cy="2626"/>
            </a:xfrm>
          </p:grpSpPr>
          <p:sp>
            <p:nvSpPr>
              <p:cNvPr id="25612" name="Line 12"/>
              <p:cNvSpPr>
                <a:spLocks noChangeShapeType="1"/>
              </p:cNvSpPr>
              <p:nvPr/>
            </p:nvSpPr>
            <p:spPr bwMode="auto">
              <a:xfrm rot="10800000" flipV="1">
                <a:off x="2394" y="9344"/>
                <a:ext cx="26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13" name="Line 13"/>
              <p:cNvSpPr>
                <a:spLocks noChangeShapeType="1"/>
              </p:cNvSpPr>
              <p:nvPr/>
            </p:nvSpPr>
            <p:spPr bwMode="auto">
              <a:xfrm rot="5400000" flipV="1">
                <a:off x="2381" y="9328"/>
                <a:ext cx="26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994" y="8217"/>
              <a:ext cx="1980" cy="2041"/>
              <a:chOff x="2712" y="8325"/>
              <a:chExt cx="1980" cy="2041"/>
            </a:xfrm>
          </p:grpSpPr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>
                <a:off x="2712" y="8325"/>
                <a:ext cx="1966" cy="61"/>
                <a:chOff x="2712" y="8325"/>
                <a:chExt cx="1966" cy="61"/>
              </a:xfrm>
            </p:grpSpPr>
            <p:sp>
              <p:nvSpPr>
                <p:cNvPr id="25616" name="Oval 16"/>
                <p:cNvSpPr>
                  <a:spLocks noChangeArrowheads="1"/>
                </p:cNvSpPr>
                <p:nvPr/>
              </p:nvSpPr>
              <p:spPr bwMode="auto">
                <a:xfrm>
                  <a:off x="4618" y="8325"/>
                  <a:ext cx="60" cy="6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7" name="Oval 17"/>
                <p:cNvSpPr>
                  <a:spLocks noChangeArrowheads="1"/>
                </p:cNvSpPr>
                <p:nvPr/>
              </p:nvSpPr>
              <p:spPr bwMode="auto">
                <a:xfrm>
                  <a:off x="2712" y="8325"/>
                  <a:ext cx="60" cy="6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2726" y="10305"/>
                <a:ext cx="1966" cy="61"/>
                <a:chOff x="2712" y="8325"/>
                <a:chExt cx="1966" cy="61"/>
              </a:xfrm>
            </p:grpSpPr>
            <p:sp>
              <p:nvSpPr>
                <p:cNvPr id="25619" name="Oval 19"/>
                <p:cNvSpPr>
                  <a:spLocks noChangeArrowheads="1"/>
                </p:cNvSpPr>
                <p:nvPr/>
              </p:nvSpPr>
              <p:spPr bwMode="auto">
                <a:xfrm>
                  <a:off x="4618" y="8325"/>
                  <a:ext cx="60" cy="6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20" name="Oval 20"/>
                <p:cNvSpPr>
                  <a:spLocks noChangeArrowheads="1"/>
                </p:cNvSpPr>
                <p:nvPr/>
              </p:nvSpPr>
              <p:spPr bwMode="auto">
                <a:xfrm>
                  <a:off x="2712" y="8325"/>
                  <a:ext cx="60" cy="6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单载波调制</a:t>
            </a:r>
            <a:r>
              <a:rPr lang="en-US" altLang="zh-CN" dirty="0" smtClean="0"/>
              <a:t>&amp;</a:t>
            </a:r>
            <a:r>
              <a:rPr lang="zh-CN" altLang="en-US" dirty="0"/>
              <a:t>多载波调制</a:t>
            </a:r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CF04-9516-4FF1-9EBE-9A8F10EEF89C}" type="slidenum">
              <a:rPr lang="en-US" altLang="zh-CN" smtClean="0"/>
              <a:pPr/>
              <a:t>70</a:t>
            </a:fld>
            <a:endParaRPr lang="en-US" altLang="zh-C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87824" y="1196752"/>
            <a:ext cx="5616624" cy="5544616"/>
            <a:chOff x="3216" y="9924"/>
            <a:chExt cx="6746" cy="564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216" y="9924"/>
              <a:ext cx="6746" cy="5256"/>
              <a:chOff x="3230" y="9924"/>
              <a:chExt cx="6746" cy="525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346" y="9924"/>
                <a:ext cx="6630" cy="5256"/>
                <a:chOff x="3346" y="9924"/>
                <a:chExt cx="6630" cy="5256"/>
              </a:xfrm>
            </p:grpSpPr>
            <p:pic>
              <p:nvPicPr>
                <p:cNvPr id="70663" name="Picture 7" descr="MSK串扰2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 t="4773"/>
                <a:stretch>
                  <a:fillRect/>
                </a:stretch>
              </p:blipFill>
              <p:spPr bwMode="auto">
                <a:xfrm>
                  <a:off x="3346" y="9924"/>
                  <a:ext cx="6630" cy="5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3346" y="9924"/>
                  <a:ext cx="6630" cy="5256"/>
                  <a:chOff x="3346" y="9924"/>
                  <a:chExt cx="6630" cy="5256"/>
                </a:xfrm>
              </p:grpSpPr>
              <p:grpSp>
                <p:nvGrpSpPr>
                  <p:cNvPr id="6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3346" y="9924"/>
                    <a:ext cx="6630" cy="5220"/>
                    <a:chOff x="3346" y="9924"/>
                    <a:chExt cx="6630" cy="5220"/>
                  </a:xfrm>
                </p:grpSpPr>
                <p:pic>
                  <p:nvPicPr>
                    <p:cNvPr id="70666" name="Picture 10" descr="MSK串扰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 t="4773"/>
                    <a:stretch>
                      <a:fillRect/>
                    </a:stretch>
                  </p:blipFill>
                  <p:spPr bwMode="auto">
                    <a:xfrm>
                      <a:off x="3346" y="9924"/>
                      <a:ext cx="6630" cy="52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70667" name="Picture 11" descr="模拟信号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/>
                    <a:srcRect l="6836" t="-8080" r="14648"/>
                    <a:stretch>
                      <a:fillRect/>
                    </a:stretch>
                  </p:blipFill>
                  <p:spPr bwMode="auto">
                    <a:xfrm rot="5400000">
                      <a:off x="3208" y="13654"/>
                      <a:ext cx="1401" cy="602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70668" name="Picture 12" descr="模拟信号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/>
                    <a:srcRect l="6836" t="-8080" r="14648"/>
                    <a:stretch>
                      <a:fillRect/>
                    </a:stretch>
                  </p:blipFill>
                  <p:spPr bwMode="auto">
                    <a:xfrm rot="5400000">
                      <a:off x="3217" y="10766"/>
                      <a:ext cx="1356" cy="602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</p:pic>
              </p:grpSp>
              <p:sp>
                <p:nvSpPr>
                  <p:cNvPr id="7066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38" y="9975"/>
                    <a:ext cx="269" cy="34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600" b="1" i="1">
                        <a:latin typeface="Times New Roman" pitchFamily="18" charset="0"/>
                      </a:rPr>
                      <a:t>f</a:t>
                    </a:r>
                    <a:endParaRPr lang="en-US" altLang="zh-CN" sz="2800" b="1"/>
                  </a:p>
                </p:txBody>
              </p:sp>
              <p:sp>
                <p:nvSpPr>
                  <p:cNvPr id="70670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04" y="14775"/>
                    <a:ext cx="269" cy="34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600" b="1" i="1">
                        <a:latin typeface="Times New Roman" pitchFamily="18" charset="0"/>
                      </a:rPr>
                      <a:t>t</a:t>
                    </a:r>
                    <a:endParaRPr lang="en-US" altLang="zh-CN" sz="2800" b="1"/>
                  </a:p>
                </p:txBody>
              </p:sp>
              <p:sp>
                <p:nvSpPr>
                  <p:cNvPr id="70671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04" y="11925"/>
                    <a:ext cx="269" cy="34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600" b="1" i="1">
                        <a:latin typeface="Times New Roman" pitchFamily="18" charset="0"/>
                      </a:rPr>
                      <a:t>t</a:t>
                    </a:r>
                    <a:endParaRPr lang="en-US" altLang="zh-CN" sz="2800" b="1"/>
                  </a:p>
                </p:txBody>
              </p:sp>
              <p:sp>
                <p:nvSpPr>
                  <p:cNvPr id="70672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28" y="13770"/>
                    <a:ext cx="269" cy="34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600" b="1" i="1">
                        <a:latin typeface="Times New Roman" pitchFamily="18" charset="0"/>
                      </a:rPr>
                      <a:t>B</a:t>
                    </a:r>
                    <a:endParaRPr lang="en-US" altLang="zh-CN" sz="2800" b="1"/>
                  </a:p>
                </p:txBody>
              </p:sp>
              <p:sp>
                <p:nvSpPr>
                  <p:cNvPr id="7067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890" y="10485"/>
                    <a:ext cx="14" cy="12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70674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8" y="10830"/>
                    <a:ext cx="238" cy="34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600" b="1" i="1">
                        <a:latin typeface="Times New Roman" pitchFamily="18" charset="0"/>
                      </a:rPr>
                      <a:t>B</a:t>
                    </a:r>
                    <a:endParaRPr lang="en-US" altLang="zh-CN" sz="2800" b="1"/>
                  </a:p>
                </p:txBody>
              </p:sp>
              <p:sp>
                <p:nvSpPr>
                  <p:cNvPr id="7067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28" y="10020"/>
                    <a:ext cx="420" cy="34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600" b="1" i="1">
                        <a:latin typeface="Times New Roman" pitchFamily="18" charset="0"/>
                      </a:rPr>
                      <a:t>T</a:t>
                    </a:r>
                    <a:r>
                      <a:rPr lang="en-US" altLang="zh-CN" sz="1600" b="1" i="1" baseline="-25000">
                        <a:latin typeface="Times New Roman" pitchFamily="18" charset="0"/>
                      </a:rPr>
                      <a:t>s</a:t>
                    </a:r>
                    <a:endParaRPr lang="en-US" altLang="zh-CN" sz="2800" b="1"/>
                  </a:p>
                </p:txBody>
              </p:sp>
              <p:sp>
                <p:nvSpPr>
                  <p:cNvPr id="7067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22" y="14835"/>
                    <a:ext cx="420" cy="34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600" b="1" i="1">
                        <a:latin typeface="Times New Roman" pitchFamily="18" charset="0"/>
                      </a:rPr>
                      <a:t>NT</a:t>
                    </a:r>
                    <a:r>
                      <a:rPr lang="en-US" altLang="zh-CN" sz="1600" b="1" i="1" baseline="-25000">
                        <a:latin typeface="Times New Roman" pitchFamily="18" charset="0"/>
                      </a:rPr>
                      <a:t>s</a:t>
                    </a:r>
                    <a:endParaRPr lang="en-US" altLang="zh-CN" sz="2800" b="1"/>
                  </a:p>
                </p:txBody>
              </p:sp>
              <p:sp>
                <p:nvSpPr>
                  <p:cNvPr id="7067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68" y="11895"/>
                    <a:ext cx="1890" cy="28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ctr"/>
                    <a:r>
                      <a:rPr lang="zh-CN" altLang="en-US" sz="1600" b="1" dirty="0">
                        <a:latin typeface="Times New Roman" pitchFamily="18" charset="0"/>
                      </a:rPr>
                      <a:t>单载波调制</a:t>
                    </a:r>
                    <a:endParaRPr lang="zh-CN" altLang="en-US" sz="2800" b="1" dirty="0"/>
                  </a:p>
                </p:txBody>
              </p:sp>
              <p:sp>
                <p:nvSpPr>
                  <p:cNvPr id="7067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60" y="14805"/>
                    <a:ext cx="1650" cy="28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ctr"/>
                    <a:r>
                      <a:rPr lang="zh-CN" altLang="en-US" sz="1600" b="1">
                        <a:latin typeface="Times New Roman" pitchFamily="18" charset="0"/>
                      </a:rPr>
                      <a:t>多载波调制</a:t>
                    </a:r>
                    <a:endParaRPr lang="zh-CN" altLang="en-US" sz="2800" b="1"/>
                  </a:p>
                </p:txBody>
              </p:sp>
            </p:grpSp>
            <p:sp>
              <p:nvSpPr>
                <p:cNvPr id="7067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178" y="12780"/>
                  <a:ext cx="269" cy="34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 b="1" i="1">
                      <a:latin typeface="Times New Roman" pitchFamily="18" charset="0"/>
                    </a:rPr>
                    <a:t>f</a:t>
                  </a:r>
                  <a:endParaRPr lang="en-US" altLang="zh-CN" sz="2800" b="1"/>
                </a:p>
              </p:txBody>
            </p:sp>
          </p:grpSp>
          <p:sp>
            <p:nvSpPr>
              <p:cNvPr id="70680" name="Text Box 24"/>
              <p:cNvSpPr txBox="1">
                <a:spLocks noChangeArrowheads="1"/>
              </p:cNvSpPr>
              <p:nvPr/>
            </p:nvSpPr>
            <p:spPr bwMode="auto">
              <a:xfrm>
                <a:off x="3858" y="10005"/>
                <a:ext cx="690" cy="34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just"/>
                <a:r>
                  <a:rPr lang="en-US" altLang="zh-CN" sz="1600" b="1">
                    <a:latin typeface="Times New Roman" pitchFamily="18" charset="0"/>
                  </a:rPr>
                  <a:t>|</a:t>
                </a:r>
                <a:r>
                  <a:rPr lang="en-US" altLang="zh-CN" sz="1600" b="1" i="1">
                    <a:latin typeface="Times New Roman" pitchFamily="18" charset="0"/>
                  </a:rPr>
                  <a:t>C</a:t>
                </a:r>
                <a:r>
                  <a:rPr lang="en-US" altLang="zh-CN" sz="1600" b="1">
                    <a:latin typeface="Times New Roman" pitchFamily="18" charset="0"/>
                  </a:rPr>
                  <a:t>(</a:t>
                </a:r>
                <a:r>
                  <a:rPr lang="en-US" altLang="zh-CN" sz="1600" b="1" i="1">
                    <a:latin typeface="Times New Roman" pitchFamily="18" charset="0"/>
                  </a:rPr>
                  <a:t>f</a:t>
                </a:r>
                <a:r>
                  <a:rPr lang="en-US" altLang="zh-CN" sz="1600" b="1">
                    <a:latin typeface="Times New Roman" pitchFamily="18" charset="0"/>
                  </a:rPr>
                  <a:t>)|</a:t>
                </a:r>
                <a:endParaRPr lang="en-US" altLang="zh-CN" sz="2800" b="1"/>
              </a:p>
            </p:txBody>
          </p:sp>
          <p:sp>
            <p:nvSpPr>
              <p:cNvPr id="70681" name="Text Box 25"/>
              <p:cNvSpPr txBox="1">
                <a:spLocks noChangeArrowheads="1"/>
              </p:cNvSpPr>
              <p:nvPr/>
            </p:nvSpPr>
            <p:spPr bwMode="auto">
              <a:xfrm>
                <a:off x="3920" y="12885"/>
                <a:ext cx="690" cy="34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just"/>
                <a:r>
                  <a:rPr lang="en-US" altLang="zh-CN" sz="1600" b="1">
                    <a:latin typeface="Times New Roman" pitchFamily="18" charset="0"/>
                  </a:rPr>
                  <a:t>|</a:t>
                </a:r>
                <a:r>
                  <a:rPr lang="en-US" altLang="zh-CN" sz="1600" b="1" i="1">
                    <a:latin typeface="Times New Roman" pitchFamily="18" charset="0"/>
                  </a:rPr>
                  <a:t>C</a:t>
                </a:r>
                <a:r>
                  <a:rPr lang="en-US" altLang="zh-CN" sz="1600" b="1">
                    <a:latin typeface="Times New Roman" pitchFamily="18" charset="0"/>
                  </a:rPr>
                  <a:t>(</a:t>
                </a:r>
                <a:r>
                  <a:rPr lang="en-US" altLang="zh-CN" sz="1600" b="1" i="1">
                    <a:latin typeface="Times New Roman" pitchFamily="18" charset="0"/>
                  </a:rPr>
                  <a:t>f</a:t>
                </a:r>
                <a:r>
                  <a:rPr lang="en-US" altLang="zh-CN" sz="1600" b="1">
                    <a:latin typeface="Times New Roman" pitchFamily="18" charset="0"/>
                  </a:rPr>
                  <a:t>)|</a:t>
                </a:r>
                <a:endParaRPr lang="en-US" altLang="zh-CN" sz="2800" b="1"/>
              </a:p>
            </p:txBody>
          </p:sp>
          <p:sp>
            <p:nvSpPr>
              <p:cNvPr id="70682" name="Text Box 26"/>
              <p:cNvSpPr txBox="1">
                <a:spLocks noChangeArrowheads="1"/>
              </p:cNvSpPr>
              <p:nvPr/>
            </p:nvSpPr>
            <p:spPr bwMode="auto">
              <a:xfrm>
                <a:off x="3244" y="11595"/>
                <a:ext cx="300" cy="34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just"/>
                <a:r>
                  <a:rPr lang="en-US" altLang="zh-CN" sz="1600" b="1" i="1">
                    <a:latin typeface="Times New Roman" pitchFamily="18" charset="0"/>
                  </a:rPr>
                  <a:t>f</a:t>
                </a:r>
                <a:endParaRPr lang="en-US" altLang="zh-CN" sz="2800" b="1"/>
              </a:p>
            </p:txBody>
          </p:sp>
          <p:sp>
            <p:nvSpPr>
              <p:cNvPr id="70683" name="Text Box 27"/>
              <p:cNvSpPr txBox="1">
                <a:spLocks noChangeArrowheads="1"/>
              </p:cNvSpPr>
              <p:nvPr/>
            </p:nvSpPr>
            <p:spPr bwMode="auto">
              <a:xfrm>
                <a:off x="3230" y="14505"/>
                <a:ext cx="300" cy="34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just"/>
                <a:r>
                  <a:rPr lang="en-US" altLang="zh-CN" sz="1600" b="1" i="1">
                    <a:latin typeface="Times New Roman" pitchFamily="18" charset="0"/>
                  </a:rPr>
                  <a:t>f</a:t>
                </a:r>
                <a:endParaRPr lang="en-US" altLang="zh-CN" sz="2800" b="1"/>
              </a:p>
            </p:txBody>
          </p:sp>
          <p:sp>
            <p:nvSpPr>
              <p:cNvPr id="70684" name="Text Box 28"/>
              <p:cNvSpPr txBox="1">
                <a:spLocks noChangeArrowheads="1"/>
              </p:cNvSpPr>
              <p:nvPr/>
            </p:nvSpPr>
            <p:spPr bwMode="auto">
              <a:xfrm>
                <a:off x="6754" y="12090"/>
                <a:ext cx="690" cy="34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just"/>
                <a:r>
                  <a:rPr lang="en-US" altLang="zh-CN" sz="1600" b="1" i="1">
                    <a:latin typeface="Times New Roman" pitchFamily="18" charset="0"/>
                  </a:rPr>
                  <a:t>c</a:t>
                </a:r>
                <a:r>
                  <a:rPr lang="en-US" altLang="zh-CN" sz="1600" b="1">
                    <a:latin typeface="Times New Roman" pitchFamily="18" charset="0"/>
                  </a:rPr>
                  <a:t>(</a:t>
                </a:r>
                <a:r>
                  <a:rPr lang="en-US" altLang="zh-CN" sz="1600" b="1" i="1">
                    <a:latin typeface="Times New Roman" pitchFamily="18" charset="0"/>
                  </a:rPr>
                  <a:t>t</a:t>
                </a:r>
                <a:r>
                  <a:rPr lang="en-US" altLang="zh-CN" sz="1600" b="1">
                    <a:latin typeface="Times New Roman" pitchFamily="18" charset="0"/>
                  </a:rPr>
                  <a:t>)</a:t>
                </a:r>
                <a:endParaRPr lang="en-US" altLang="zh-CN" sz="2800" b="1"/>
              </a:p>
            </p:txBody>
          </p:sp>
          <p:sp>
            <p:nvSpPr>
              <p:cNvPr id="70685" name="Text Box 29"/>
              <p:cNvSpPr txBox="1">
                <a:spLocks noChangeArrowheads="1"/>
              </p:cNvSpPr>
              <p:nvPr/>
            </p:nvSpPr>
            <p:spPr bwMode="auto">
              <a:xfrm>
                <a:off x="8404" y="12900"/>
                <a:ext cx="390" cy="34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just"/>
                <a:r>
                  <a:rPr lang="en-US" altLang="zh-CN" sz="1600" b="1" i="1">
                    <a:latin typeface="Times New Roman" pitchFamily="18" charset="0"/>
                  </a:rPr>
                  <a:t>t</a:t>
                </a:r>
                <a:endParaRPr lang="en-US" altLang="zh-CN" sz="2800" b="1"/>
              </a:p>
            </p:txBody>
          </p:sp>
        </p:grpSp>
        <p:sp>
          <p:nvSpPr>
            <p:cNvPr id="70686" name="Text Box 30"/>
            <p:cNvSpPr txBox="1">
              <a:spLocks noChangeArrowheads="1"/>
            </p:cNvSpPr>
            <p:nvPr/>
          </p:nvSpPr>
          <p:spPr bwMode="auto">
            <a:xfrm>
              <a:off x="4064" y="15150"/>
              <a:ext cx="5086" cy="4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zh-CN" altLang="en-US" sz="1600" b="1">
                  <a:latin typeface="Times New Roman" pitchFamily="18" charset="0"/>
                </a:rPr>
                <a:t>图</a:t>
              </a:r>
              <a:r>
                <a:rPr lang="en-US" altLang="zh-CN" sz="1600" b="1">
                  <a:latin typeface="Times New Roman" pitchFamily="18" charset="0"/>
                </a:rPr>
                <a:t>8-12 13 </a:t>
              </a:r>
              <a:r>
                <a:rPr lang="zh-CN" altLang="en-US" sz="1600" b="1">
                  <a:latin typeface="Times New Roman" pitchFamily="18" charset="0"/>
                </a:rPr>
                <a:t>多载波调制原理</a:t>
              </a:r>
              <a:endParaRPr lang="zh-CN" altLang="en-US" sz="2800" b="1"/>
            </a:p>
          </p:txBody>
        </p:sp>
      </p:grpSp>
      <p:sp>
        <p:nvSpPr>
          <p:cNvPr id="7" name="矩形 6"/>
          <p:cNvSpPr/>
          <p:nvPr/>
        </p:nvSpPr>
        <p:spPr>
          <a:xfrm>
            <a:off x="176612" y="1268760"/>
            <a:ext cx="26917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多载波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体制</a:t>
            </a:r>
            <a:r>
              <a:rPr lang="zh-CN" altLang="en-US" sz="2400" b="1" dirty="0" smtClean="0">
                <a:latin typeface="+mj-ea"/>
                <a:ea typeface="+mj-ea"/>
              </a:rPr>
              <a:t>：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j-ea"/>
                <a:ea typeface="+mj-ea"/>
              </a:rPr>
              <a:t>将信道分成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许多子信道</a:t>
            </a:r>
            <a:r>
              <a:rPr lang="zh-CN" altLang="en-US" sz="2400" b="1" dirty="0" smtClean="0">
                <a:latin typeface="+mj-ea"/>
                <a:ea typeface="+mj-ea"/>
              </a:rPr>
              <a:t>。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假设</a:t>
            </a:r>
            <a:r>
              <a:rPr lang="zh-CN" altLang="en-US" sz="2400" b="1" dirty="0">
                <a:latin typeface="+mj-ea"/>
                <a:ea typeface="+mj-ea"/>
              </a:rPr>
              <a:t>有</a:t>
            </a:r>
            <a:r>
              <a:rPr lang="en-US" altLang="zh-CN" sz="2400" b="1" dirty="0">
                <a:latin typeface="+mj-ea"/>
                <a:ea typeface="+mj-ea"/>
              </a:rPr>
              <a:t>10</a:t>
            </a:r>
            <a:r>
              <a:rPr lang="zh-CN" altLang="en-US" sz="2400" b="1" dirty="0">
                <a:latin typeface="+mj-ea"/>
                <a:ea typeface="+mj-ea"/>
              </a:rPr>
              <a:t>个子信道，则每个载波的调制码元速率将降低至</a:t>
            </a:r>
            <a:r>
              <a:rPr lang="en-US" altLang="zh-CN" sz="2400" b="1" dirty="0">
                <a:latin typeface="+mj-ea"/>
                <a:ea typeface="+mj-ea"/>
              </a:rPr>
              <a:t>1/10</a:t>
            </a:r>
            <a:r>
              <a:rPr lang="zh-CN" altLang="en-US" sz="2400" b="1" dirty="0">
                <a:latin typeface="+mj-ea"/>
                <a:ea typeface="+mj-ea"/>
              </a:rPr>
              <a:t>，每个子信道的带宽也随之减小为</a:t>
            </a:r>
            <a:r>
              <a:rPr lang="en-US" altLang="zh-CN" sz="2400" b="1" dirty="0">
                <a:latin typeface="+mj-ea"/>
                <a:ea typeface="+mj-ea"/>
              </a:rPr>
              <a:t>1/10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30002" y="1747678"/>
            <a:ext cx="4976707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若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子信道的带宽足够小，则可以认为信道特性接近理想信道特性，码间串扰可以得到有效的克服</a:t>
            </a:r>
          </a:p>
        </p:txBody>
      </p:sp>
    </p:spTree>
    <p:extLst>
      <p:ext uri="{BB962C8B-B14F-4D97-AF65-F5344CB8AC3E}">
        <p14:creationId xmlns:p14="http://schemas.microsoft.com/office/powerpoint/2010/main" val="17043178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正交频分复用</a:t>
            </a:r>
            <a:r>
              <a:rPr lang="en-US" altLang="zh-CN" dirty="0"/>
              <a:t>(OFDM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064896" cy="518457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OFDM </a:t>
            </a:r>
            <a:r>
              <a:rPr lang="zh-CN" altLang="en-US" dirty="0" smtClean="0"/>
              <a:t>：一类多载波并行调制体制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OFDM</a:t>
            </a:r>
            <a:r>
              <a:rPr lang="zh-CN" altLang="en-US" dirty="0" smtClean="0">
                <a:solidFill>
                  <a:srgbClr val="0000FF"/>
                </a:solidFill>
              </a:rPr>
              <a:t>的特点</a:t>
            </a:r>
            <a:r>
              <a:rPr lang="zh-CN" altLang="en-US" dirty="0" smtClean="0"/>
              <a:t>：</a:t>
            </a:r>
          </a:p>
          <a:p>
            <a:pPr lvl="1"/>
            <a:r>
              <a:rPr lang="zh-CN" altLang="en-US" dirty="0" smtClean="0"/>
              <a:t>为了提高频率利用率和增大传输速率，</a:t>
            </a:r>
            <a:r>
              <a:rPr lang="zh-CN" altLang="en-US" dirty="0" smtClean="0">
                <a:solidFill>
                  <a:srgbClr val="0000FF"/>
                </a:solidFill>
              </a:rPr>
              <a:t>各路子载波的已调信号频谱有部分重叠</a:t>
            </a:r>
            <a:r>
              <a:rPr lang="zh-CN" altLang="en-US" dirty="0" smtClean="0"/>
              <a:t>；</a:t>
            </a:r>
          </a:p>
          <a:p>
            <a:pPr lvl="1"/>
            <a:r>
              <a:rPr lang="zh-CN" altLang="en-US" dirty="0" smtClean="0"/>
              <a:t>各路已调信号是</a:t>
            </a:r>
            <a:r>
              <a:rPr lang="zh-CN" altLang="en-US" dirty="0" smtClean="0">
                <a:solidFill>
                  <a:srgbClr val="0000FF"/>
                </a:solidFill>
              </a:rPr>
              <a:t>严格正交的</a:t>
            </a:r>
            <a:r>
              <a:rPr lang="zh-CN" altLang="en-US" dirty="0" smtClean="0"/>
              <a:t>，以便接收端能完全地分离各路信号；</a:t>
            </a:r>
          </a:p>
          <a:p>
            <a:pPr lvl="1"/>
            <a:r>
              <a:rPr lang="zh-CN" altLang="en-US" dirty="0" smtClean="0"/>
              <a:t>每路子载波的调制是</a:t>
            </a:r>
            <a:r>
              <a:rPr lang="zh-CN" altLang="en-US" dirty="0" smtClean="0">
                <a:solidFill>
                  <a:srgbClr val="0000FF"/>
                </a:solidFill>
              </a:rPr>
              <a:t>多进制调制</a:t>
            </a:r>
            <a:r>
              <a:rPr lang="zh-CN" altLang="en-US" dirty="0" smtClean="0"/>
              <a:t>；</a:t>
            </a:r>
          </a:p>
          <a:p>
            <a:pPr lvl="1"/>
            <a:r>
              <a:rPr lang="zh-CN" altLang="en-US" dirty="0" smtClean="0"/>
              <a:t>每路子载波的</a:t>
            </a:r>
            <a:r>
              <a:rPr lang="zh-CN" altLang="en-US" dirty="0" smtClean="0">
                <a:solidFill>
                  <a:srgbClr val="0000FF"/>
                </a:solidFill>
              </a:rPr>
              <a:t>调制制度可以不同</a:t>
            </a:r>
            <a:r>
              <a:rPr lang="zh-CN" altLang="en-US" dirty="0" smtClean="0"/>
              <a:t>，根据各个子载波处信道特性的优劣不同采用不同的体制。如：</a:t>
            </a:r>
            <a:r>
              <a:rPr lang="en-US" altLang="zh-CN" dirty="0" smtClean="0"/>
              <a:t>2DPSK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256QAM</a:t>
            </a:r>
            <a:r>
              <a:rPr lang="zh-CN" altLang="en-US" dirty="0" smtClean="0"/>
              <a:t>分别用于不同信道。此外，还可以自适应地改变调制体制以适应信道特性的变化。 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08D4-9D13-4620-8F95-97857F9A0E70}" type="slidenum">
              <a:rPr lang="en-US" altLang="zh-CN" smtClean="0"/>
              <a:pPr/>
              <a:t>71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正交频分复用</a:t>
            </a:r>
            <a:r>
              <a:rPr lang="en-US" altLang="zh-CN" dirty="0"/>
              <a:t>(OFDM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OFDM</a:t>
            </a:r>
            <a:r>
              <a:rPr lang="zh-CN" altLang="en-US" dirty="0" smtClean="0">
                <a:solidFill>
                  <a:srgbClr val="0000FF"/>
                </a:solidFill>
              </a:rPr>
              <a:t>的应用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zh-CN" altLang="en-US" dirty="0" smtClean="0"/>
              <a:t>广泛应用于非对称</a:t>
            </a:r>
            <a:r>
              <a:rPr lang="zh-CN" altLang="en-US" dirty="0"/>
              <a:t>数字用户环路（</a:t>
            </a:r>
            <a:r>
              <a:rPr lang="en-US" altLang="zh-CN" dirty="0"/>
              <a:t>ADSL</a:t>
            </a:r>
            <a:r>
              <a:rPr lang="zh-CN" altLang="en-US" dirty="0"/>
              <a:t>）、高清电视信号传输（</a:t>
            </a:r>
            <a:r>
              <a:rPr lang="en-US" altLang="zh-CN" dirty="0"/>
              <a:t>HDTV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WLAN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WWAN</a:t>
            </a:r>
            <a:r>
              <a:rPr lang="zh-CN" altLang="en-US" dirty="0" smtClean="0"/>
              <a:t>、蜂窝网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0000FF"/>
                </a:solidFill>
              </a:rPr>
              <a:t>OFDM</a:t>
            </a:r>
            <a:r>
              <a:rPr lang="zh-CN" altLang="en-US" dirty="0" smtClean="0">
                <a:solidFill>
                  <a:srgbClr val="0000FF"/>
                </a:solidFill>
              </a:rPr>
              <a:t>的缺点</a:t>
            </a:r>
            <a:r>
              <a:rPr lang="zh-CN" altLang="en-US" dirty="0" smtClean="0"/>
              <a:t>：</a:t>
            </a:r>
          </a:p>
          <a:p>
            <a:pPr lvl="1"/>
            <a:r>
              <a:rPr lang="zh-CN" altLang="en-US" dirty="0" smtClean="0"/>
              <a:t>对信道产生的频率偏移和相位噪声很敏感；</a:t>
            </a:r>
          </a:p>
          <a:p>
            <a:pPr lvl="1"/>
            <a:r>
              <a:rPr lang="zh-CN" altLang="en-US" dirty="0" smtClean="0"/>
              <a:t>信号峰值功率和平均功率的比值较大，这将会降低射频功率放大器的效率。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08D4-9D13-4620-8F95-97857F9A0E70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8.3.2 OFDM</a:t>
            </a:r>
            <a:r>
              <a:rPr lang="zh-CN" altLang="en-US" smtClean="0"/>
              <a:t>的基本原理</a:t>
            </a:r>
            <a:endParaRPr lang="zh-CN" alt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表示式</a:t>
            </a:r>
          </a:p>
          <a:p>
            <a:pPr lvl="1"/>
            <a:r>
              <a:rPr lang="zh-CN" altLang="en-US" dirty="0" smtClean="0"/>
              <a:t>设在一个</a:t>
            </a:r>
            <a:r>
              <a:rPr lang="en-US" altLang="zh-CN" dirty="0" smtClean="0"/>
              <a:t>OFDM</a:t>
            </a:r>
            <a:r>
              <a:rPr lang="zh-CN" altLang="en-US" dirty="0" smtClean="0"/>
              <a:t>系统中有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个子信道，每个子信道采用的子载波为</a:t>
            </a:r>
          </a:p>
          <a:p>
            <a:pPr lvl="2"/>
            <a:endParaRPr lang="en-US" altLang="zh-CN" dirty="0" smtClean="0"/>
          </a:p>
          <a:p>
            <a:pPr lvl="2"/>
            <a:endParaRPr lang="zh-CN" altLang="en-US" dirty="0" smtClean="0"/>
          </a:p>
          <a:p>
            <a:pPr lvl="1">
              <a:buFont typeface="Wingdings" pitchFamily="2" charset="2"/>
              <a:buNone/>
            </a:pPr>
            <a:r>
              <a:rPr lang="zh-CN" altLang="en-US" dirty="0" smtClean="0"/>
              <a:t>	</a:t>
            </a:r>
            <a:r>
              <a:rPr lang="en-US" altLang="zh-CN" i="1" dirty="0" smtClean="0"/>
              <a:t> 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</a:t>
            </a:r>
            <a:r>
              <a:rPr lang="zh-CN" altLang="en-US" dirty="0"/>
              <a:t>－ 第</a:t>
            </a:r>
            <a:r>
              <a:rPr lang="en-US" altLang="zh-CN" i="1" dirty="0"/>
              <a:t>k</a:t>
            </a:r>
            <a:r>
              <a:rPr lang="zh-CN" altLang="en-US" dirty="0"/>
              <a:t>路子载波的振幅，它受基带码元的调制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zh-CN" altLang="en-US" dirty="0" smtClean="0"/>
              <a:t> </a:t>
            </a:r>
            <a:r>
              <a:rPr lang="en-US" altLang="zh-CN" i="1" dirty="0" err="1"/>
              <a:t>f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</a:t>
            </a:r>
            <a:r>
              <a:rPr lang="zh-CN" altLang="en-US" dirty="0"/>
              <a:t>－ 第</a:t>
            </a:r>
            <a:r>
              <a:rPr lang="en-US" altLang="zh-CN" i="1" dirty="0"/>
              <a:t>k</a:t>
            </a:r>
            <a:r>
              <a:rPr lang="zh-CN" altLang="en-US" dirty="0"/>
              <a:t>路子载波的频率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zh-CN" altLang="en-US" i="1" dirty="0" smtClean="0">
                <a:sym typeface="Symbol" pitchFamily="18" charset="2"/>
              </a:rPr>
              <a:t></a:t>
            </a:r>
            <a:r>
              <a:rPr lang="en-US" altLang="zh-CN" i="1" baseline="-25000" dirty="0"/>
              <a:t>k</a:t>
            </a:r>
            <a:r>
              <a:rPr lang="en-US" altLang="zh-CN" dirty="0"/>
              <a:t> </a:t>
            </a:r>
            <a:r>
              <a:rPr lang="zh-CN" altLang="en-US" dirty="0"/>
              <a:t>－ 第</a:t>
            </a:r>
            <a:r>
              <a:rPr lang="en-US" altLang="zh-CN" i="1" dirty="0"/>
              <a:t>k</a:t>
            </a:r>
            <a:r>
              <a:rPr lang="zh-CN" altLang="en-US" dirty="0" smtClean="0"/>
              <a:t>路子载波的初始相位</a:t>
            </a:r>
          </a:p>
          <a:p>
            <a:pPr lvl="1"/>
            <a:r>
              <a:rPr lang="zh-CN" altLang="en-US" dirty="0" smtClean="0"/>
              <a:t>则在此系统中的</a:t>
            </a:r>
            <a:r>
              <a:rPr lang="en-US" altLang="zh-CN" dirty="0" smtClean="0">
                <a:solidFill>
                  <a:srgbClr val="0000FF"/>
                </a:solidFill>
              </a:rPr>
              <a:t>N</a:t>
            </a:r>
            <a:r>
              <a:rPr lang="zh-CN" altLang="en-US" dirty="0" smtClean="0">
                <a:solidFill>
                  <a:srgbClr val="0000FF"/>
                </a:solidFill>
              </a:rPr>
              <a:t>路子信号之和</a:t>
            </a:r>
            <a:r>
              <a:rPr lang="zh-CN" altLang="en-US" dirty="0" smtClean="0"/>
              <a:t>可以表示为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C3D5-6F1D-4C12-AE87-833B9F66828D}" type="slidenum">
              <a:rPr lang="en-US" altLang="zh-CN" smtClean="0"/>
              <a:pPr/>
              <a:t>73</a:t>
            </a:fld>
            <a:endParaRPr lang="en-US" altLang="zh-CN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981449"/>
              </p:ext>
            </p:extLst>
          </p:nvPr>
        </p:nvGraphicFramePr>
        <p:xfrm>
          <a:off x="1187624" y="2726631"/>
          <a:ext cx="7056669" cy="486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4" name="公式" r:id="rId3" imgW="3314700" imgH="228600" progId="Equation.3">
                  <p:embed/>
                </p:oleObj>
              </mc:Choice>
              <mc:Fallback>
                <p:oleObj name="公式" r:id="rId3" imgW="3314700" imgH="228600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726631"/>
                        <a:ext cx="7056669" cy="4863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27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464541"/>
              </p:ext>
            </p:extLst>
          </p:nvPr>
        </p:nvGraphicFramePr>
        <p:xfrm>
          <a:off x="1835696" y="5517232"/>
          <a:ext cx="4702006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5" name="公式" r:id="rId5" imgW="2336800" imgH="431800" progId="Equation.3">
                  <p:embed/>
                </p:oleObj>
              </mc:Choice>
              <mc:Fallback>
                <p:oleObj name="公式" r:id="rId5" imgW="2336800" imgH="431800" progId="Equation.3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517232"/>
                        <a:ext cx="4702006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改写后，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k</a:t>
            </a:r>
            <a:r>
              <a:rPr lang="zh-CN" altLang="en-US" dirty="0" smtClean="0"/>
              <a:t>是复数，第</a:t>
            </a:r>
            <a:r>
              <a:rPr lang="en-US" altLang="zh-CN" i="1" dirty="0"/>
              <a:t>k</a:t>
            </a:r>
            <a:r>
              <a:rPr lang="zh-CN" altLang="en-US" dirty="0"/>
              <a:t>路子</a:t>
            </a:r>
            <a:r>
              <a:rPr lang="zh-CN" altLang="en-US" dirty="0" smtClean="0"/>
              <a:t>信道的</a:t>
            </a:r>
            <a:r>
              <a:rPr lang="zh-CN" altLang="en-US" dirty="0"/>
              <a:t>复输入数据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因此</a:t>
            </a:r>
            <a:r>
              <a:rPr lang="zh-CN" altLang="en-US" dirty="0"/>
              <a:t>，上式右端是一个</a:t>
            </a:r>
            <a:r>
              <a:rPr lang="zh-CN" altLang="en-US" dirty="0">
                <a:solidFill>
                  <a:srgbClr val="0000FF"/>
                </a:solidFill>
              </a:rPr>
              <a:t>复函数</a:t>
            </a:r>
            <a:r>
              <a:rPr lang="zh-CN" altLang="en-US" dirty="0" smtClean="0"/>
              <a:t>。但是</a:t>
            </a:r>
            <a:r>
              <a:rPr lang="zh-CN" altLang="en-US" dirty="0"/>
              <a:t>，物理信号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0000FF"/>
                </a:solidFill>
              </a:rPr>
              <a:t>实函数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所以，若</a:t>
            </a:r>
            <a:r>
              <a:rPr lang="zh-CN" altLang="en-US" dirty="0"/>
              <a:t>希望用上式的形式表示一个实函数，式中的输入复数据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k</a:t>
            </a:r>
            <a:r>
              <a:rPr lang="zh-CN" altLang="en-US" dirty="0" smtClean="0"/>
              <a:t>应该使上式右端的虚部等于零。</a:t>
            </a:r>
            <a:endParaRPr lang="en-US" altLang="zh-CN" dirty="0" smtClean="0"/>
          </a:p>
          <a:p>
            <a:r>
              <a:rPr lang="zh-CN" altLang="en-US" dirty="0" smtClean="0"/>
              <a:t>如何做到这一点，将在以后讨论。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A857-C1D1-4649-BD79-F7759AB7EFA0}" type="slidenum">
              <a:rPr lang="en-US" altLang="zh-CN" smtClean="0"/>
              <a:pPr/>
              <a:t>74</a:t>
            </a:fld>
            <a:endParaRPr lang="en-US" altLang="zh-CN"/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6012160" y="1268760"/>
          <a:ext cx="248443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6" name="公式" r:id="rId3" imgW="1282700" imgH="431800" progId="Equation.3">
                  <p:embed/>
                </p:oleObj>
              </mc:Choice>
              <mc:Fallback>
                <p:oleObj name="公式" r:id="rId3" imgW="1282700" imgH="4318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1268760"/>
                        <a:ext cx="2484437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35" name="Object 59"/>
          <p:cNvGraphicFramePr>
            <a:graphicFrameLocks noChangeAspect="1"/>
          </p:cNvGraphicFramePr>
          <p:nvPr/>
        </p:nvGraphicFramePr>
        <p:xfrm>
          <a:off x="899592" y="1268760"/>
          <a:ext cx="4279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7" name="公式" r:id="rId5" imgW="2336800" imgH="431800" progId="Equation.3">
                  <p:embed/>
                </p:oleObj>
              </mc:Choice>
              <mc:Fallback>
                <p:oleObj name="公式" r:id="rId5" imgW="2336800" imgH="4318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268760"/>
                        <a:ext cx="42799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箭头 6"/>
          <p:cNvSpPr/>
          <p:nvPr/>
        </p:nvSpPr>
        <p:spPr>
          <a:xfrm>
            <a:off x="5292080" y="1484784"/>
            <a:ext cx="576064" cy="36004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48064" y="1124744"/>
            <a:ext cx="720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j-ea"/>
                <a:ea typeface="+mj-ea"/>
              </a:rPr>
              <a:t>改写</a:t>
            </a:r>
            <a:endParaRPr lang="zh-CN" altLang="en-US" sz="20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20272" y="692696"/>
            <a:ext cx="800219" cy="461665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复数</a:t>
            </a:r>
          </a:p>
        </p:txBody>
      </p:sp>
      <p:sp>
        <p:nvSpPr>
          <p:cNvPr id="10" name="矩形 9"/>
          <p:cNvSpPr/>
          <p:nvPr/>
        </p:nvSpPr>
        <p:spPr>
          <a:xfrm>
            <a:off x="2987824" y="764704"/>
            <a:ext cx="800219" cy="461665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实数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3131840" y="1226369"/>
            <a:ext cx="0" cy="29848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236296" y="1196752"/>
            <a:ext cx="0" cy="29848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764702" y="2132856"/>
            <a:ext cx="155171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148064" y="2132856"/>
            <a:ext cx="1616638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正交条件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为了使这</a:t>
            </a:r>
            <a:r>
              <a:rPr lang="en-US" altLang="zh-CN" dirty="0" smtClean="0"/>
              <a:t>N</a:t>
            </a:r>
            <a:r>
              <a:rPr lang="zh-CN" altLang="en-US" dirty="0" smtClean="0"/>
              <a:t>路子信道信号在接收时能够完全分离，要求它们满足</a:t>
            </a:r>
            <a:r>
              <a:rPr lang="zh-CN" altLang="en-US" dirty="0" smtClean="0">
                <a:solidFill>
                  <a:srgbClr val="0000FF"/>
                </a:solidFill>
              </a:rPr>
              <a:t>正交条件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在码元持续时间</a:t>
            </a:r>
            <a:r>
              <a:rPr lang="en-US" altLang="zh-CN" i="1" dirty="0" err="1" smtClean="0"/>
              <a:t>Ts</a:t>
            </a:r>
            <a:r>
              <a:rPr lang="zh-CN" altLang="en-US" dirty="0" smtClean="0"/>
              <a:t>内任意两个子载波都正交的条件是：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上式可以用三角公式改写成</a:t>
            </a:r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D48E-6926-47F8-A13A-D643B1ECAF89}" type="slidenum">
              <a:rPr lang="en-US" altLang="zh-CN" smtClean="0"/>
              <a:pPr/>
              <a:t>75</a:t>
            </a:fld>
            <a:endParaRPr lang="en-US" altLang="zh-CN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874914"/>
              </p:ext>
            </p:extLst>
          </p:nvPr>
        </p:nvGraphicFramePr>
        <p:xfrm>
          <a:off x="2307515" y="2938276"/>
          <a:ext cx="4568741" cy="65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6" name="公式" r:id="rId3" imgW="2336800" imgH="330200" progId="Equation.3">
                  <p:embed/>
                </p:oleObj>
              </mc:Choice>
              <mc:Fallback>
                <p:oleObj name="公式" r:id="rId3" imgW="2336800" imgH="330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515" y="2938276"/>
                        <a:ext cx="4568741" cy="65376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263897"/>
              </p:ext>
            </p:extLst>
          </p:nvPr>
        </p:nvGraphicFramePr>
        <p:xfrm>
          <a:off x="1907704" y="4365104"/>
          <a:ext cx="4676775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7" name="Equation" r:id="rId5" imgW="2641320" imgH="1155600" progId="Equation.DSMT4">
                  <p:embed/>
                </p:oleObj>
              </mc:Choice>
              <mc:Fallback>
                <p:oleObj name="Equation" r:id="rId5" imgW="2641320" imgH="1155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365104"/>
                        <a:ext cx="4676775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它的积分结果为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令上式等于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的条件是：</a:t>
            </a:r>
          </a:p>
          <a:p>
            <a:endParaRPr lang="zh-CN" altLang="en-US" dirty="0" smtClean="0"/>
          </a:p>
          <a:p>
            <a:pPr lvl="1">
              <a:buFont typeface="Wingdings" pitchFamily="2" charset="2"/>
              <a:buNone/>
            </a:pPr>
            <a:r>
              <a:rPr lang="zh-CN" altLang="en-US" dirty="0" smtClean="0"/>
              <a:t>	其中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= </a:t>
            </a:r>
            <a:r>
              <a:rPr lang="zh-CN" altLang="en-US" dirty="0" smtClean="0"/>
              <a:t>整数和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= </a:t>
            </a:r>
            <a:r>
              <a:rPr lang="zh-CN" altLang="en-US" dirty="0" smtClean="0"/>
              <a:t>整数；并且</a:t>
            </a:r>
            <a:r>
              <a:rPr lang="zh-CN" altLang="en-US" i="1" dirty="0" smtClean="0">
                <a:sym typeface="Symbol" pitchFamily="18" charset="2"/>
              </a:rPr>
              <a:t></a:t>
            </a:r>
            <a:r>
              <a:rPr lang="en-US" altLang="zh-CN" baseline="-25000" dirty="0" smtClean="0"/>
              <a:t>k</a:t>
            </a:r>
            <a:r>
              <a:rPr lang="zh-CN" altLang="en-US" dirty="0" smtClean="0"/>
              <a:t>和</a:t>
            </a:r>
            <a:r>
              <a:rPr lang="zh-CN" altLang="en-US" i="1" dirty="0" smtClean="0">
                <a:sym typeface="Symbol" pitchFamily="18" charset="2"/>
              </a:rPr>
              <a:t>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可以取任意值。</a:t>
            </a:r>
          </a:p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D48E-6926-47F8-A13A-D643B1ECAF89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1211263" y="1774825"/>
          <a:ext cx="6878637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4" name="Equation" r:id="rId3" imgW="3632040" imgH="965160" progId="Equation.DSMT4">
                  <p:embed/>
                </p:oleObj>
              </mc:Choice>
              <mc:Fallback>
                <p:oleObj name="Equation" r:id="rId3" imgW="3632040" imgH="96516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1774825"/>
                        <a:ext cx="6878637" cy="177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73" name="Object 1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039038"/>
              </p:ext>
            </p:extLst>
          </p:nvPr>
        </p:nvGraphicFramePr>
        <p:xfrm>
          <a:off x="1691680" y="4437112"/>
          <a:ext cx="519807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5" name="Equation" r:id="rId5" imgW="2692400" imgH="228600" progId="Equation.DSMT4">
                  <p:embed/>
                </p:oleObj>
              </mc:Choice>
              <mc:Fallback>
                <p:oleObj name="Equation" r:id="rId5" imgW="2692400" imgH="22860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437112"/>
                        <a:ext cx="5198078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064896" cy="5256584"/>
          </a:xfrm>
        </p:spPr>
        <p:txBody>
          <a:bodyPr>
            <a:normAutofit lnSpcReduction="10000"/>
          </a:bodyPr>
          <a:lstStyle/>
          <a:p>
            <a:endParaRPr lang="zh-CN" altLang="en-US" dirty="0" smtClean="0"/>
          </a:p>
          <a:p>
            <a:r>
              <a:rPr lang="zh-CN" altLang="en-US" dirty="0" smtClean="0"/>
              <a:t>由</a:t>
            </a:r>
            <a:r>
              <a:rPr lang="zh-CN" altLang="en-US" dirty="0"/>
              <a:t>上式解出，要求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/>
              <a:t>			</a:t>
            </a:r>
            <a:r>
              <a:rPr lang="en-US" altLang="zh-CN" i="1" dirty="0" err="1"/>
              <a:t>f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= (</a:t>
            </a:r>
            <a:r>
              <a:rPr lang="en-US" altLang="zh-CN" i="1" dirty="0"/>
              <a:t>m</a:t>
            </a:r>
            <a:r>
              <a:rPr lang="en-US" altLang="zh-CN" dirty="0"/>
              <a:t> + </a:t>
            </a:r>
            <a:r>
              <a:rPr lang="en-US" altLang="zh-CN" i="1" dirty="0"/>
              <a:t>n</a:t>
            </a:r>
            <a:r>
              <a:rPr lang="en-US" altLang="zh-CN" dirty="0"/>
              <a:t>)/2</a:t>
            </a:r>
            <a:r>
              <a:rPr lang="en-US" altLang="zh-CN" i="1" dirty="0"/>
              <a:t>T</a:t>
            </a:r>
            <a:r>
              <a:rPr lang="en-US" altLang="zh-CN" baseline="-25000" dirty="0"/>
              <a:t>s</a:t>
            </a:r>
            <a:r>
              <a:rPr lang="zh-CN" altLang="en-US" dirty="0"/>
              <a:t>， 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i</a:t>
            </a:r>
            <a:r>
              <a:rPr lang="en-US" altLang="zh-CN" dirty="0"/>
              <a:t> = (</a:t>
            </a:r>
            <a:r>
              <a:rPr lang="en-US" altLang="zh-CN" i="1" dirty="0"/>
              <a:t>m</a:t>
            </a:r>
            <a:r>
              <a:rPr lang="en-US" altLang="zh-CN" dirty="0"/>
              <a:t> – </a:t>
            </a:r>
            <a:r>
              <a:rPr lang="en-US" altLang="zh-CN" i="1" dirty="0"/>
              <a:t>n</a:t>
            </a:r>
            <a:r>
              <a:rPr lang="en-US" altLang="zh-CN" dirty="0"/>
              <a:t>)/2</a:t>
            </a:r>
            <a:r>
              <a:rPr lang="en-US" altLang="zh-CN" i="1" dirty="0"/>
              <a:t>T</a:t>
            </a:r>
            <a:r>
              <a:rPr lang="en-US" altLang="zh-CN" baseline="-25000" dirty="0"/>
              <a:t>s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即要求</a:t>
            </a:r>
            <a:r>
              <a:rPr lang="en-US" altLang="zh-CN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子</a:t>
            </a:r>
            <a:r>
              <a:rPr lang="zh-CN" altLang="en-US" dirty="0"/>
              <a:t>载频</a:t>
            </a:r>
            <a:r>
              <a:rPr lang="zh-CN" altLang="en-US" dirty="0">
                <a:solidFill>
                  <a:srgbClr val="0000FF"/>
                </a:solidFill>
              </a:rPr>
              <a:t>满足 </a:t>
            </a:r>
            <a:r>
              <a:rPr lang="en-US" altLang="zh-CN" i="1" dirty="0" err="1">
                <a:solidFill>
                  <a:srgbClr val="0000FF"/>
                </a:solidFill>
              </a:rPr>
              <a:t>f</a:t>
            </a:r>
            <a:r>
              <a:rPr lang="en-US" altLang="zh-CN" i="1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dirty="0">
                <a:solidFill>
                  <a:srgbClr val="0000FF"/>
                </a:solidFill>
              </a:rPr>
              <a:t> = </a:t>
            </a:r>
            <a:r>
              <a:rPr lang="en-US" altLang="zh-CN" i="1" dirty="0">
                <a:solidFill>
                  <a:srgbClr val="0000FF"/>
                </a:solidFill>
              </a:rPr>
              <a:t>k</a:t>
            </a:r>
            <a:r>
              <a:rPr lang="en-US" altLang="zh-CN" dirty="0">
                <a:solidFill>
                  <a:srgbClr val="0000FF"/>
                </a:solidFill>
              </a:rPr>
              <a:t>/2</a:t>
            </a:r>
            <a:r>
              <a:rPr lang="en-US" altLang="zh-CN" i="1" dirty="0">
                <a:solidFill>
                  <a:srgbClr val="0000FF"/>
                </a:solidFill>
              </a:rPr>
              <a:t>T</a:t>
            </a:r>
            <a:r>
              <a:rPr lang="en-US" altLang="zh-CN" baseline="-25000" dirty="0">
                <a:solidFill>
                  <a:srgbClr val="0000FF"/>
                </a:solidFill>
              </a:rPr>
              <a:t>s </a:t>
            </a:r>
            <a:r>
              <a:rPr lang="zh-CN" altLang="en-US" dirty="0"/>
              <a:t>，式中  </a:t>
            </a:r>
            <a:r>
              <a:rPr lang="en-US" altLang="zh-CN" i="1" dirty="0"/>
              <a:t>k</a:t>
            </a:r>
            <a:r>
              <a:rPr lang="en-US" altLang="zh-CN" dirty="0"/>
              <a:t> = </a:t>
            </a:r>
            <a:r>
              <a:rPr lang="zh-CN" altLang="en-US" dirty="0"/>
              <a:t>整数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且</a:t>
            </a:r>
            <a:r>
              <a:rPr lang="zh-CN" altLang="en-US" dirty="0"/>
              <a:t>要求子载频间隔</a:t>
            </a:r>
            <a:r>
              <a:rPr lang="zh-CN" altLang="en-US" dirty="0">
                <a:sym typeface="Symbol" pitchFamily="18" charset="2"/>
              </a:rPr>
              <a:t></a:t>
            </a:r>
            <a:r>
              <a:rPr lang="en-US" altLang="zh-CN" i="1" dirty="0"/>
              <a:t>f</a:t>
            </a:r>
            <a:r>
              <a:rPr lang="en-US" altLang="zh-CN" dirty="0"/>
              <a:t> = </a:t>
            </a:r>
            <a:r>
              <a:rPr lang="en-US" altLang="zh-CN" i="1" dirty="0" err="1"/>
              <a:t>f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–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i</a:t>
            </a:r>
            <a:r>
              <a:rPr lang="en-US" altLang="zh-CN" dirty="0"/>
              <a:t> = </a:t>
            </a:r>
            <a:r>
              <a:rPr lang="en-US" altLang="zh-CN" i="1" dirty="0"/>
              <a:t>n</a:t>
            </a:r>
            <a:r>
              <a:rPr lang="en-US" altLang="zh-CN" dirty="0"/>
              <a:t>/</a:t>
            </a:r>
            <a:r>
              <a:rPr lang="en-US" altLang="zh-CN" i="1" dirty="0"/>
              <a:t>T</a:t>
            </a:r>
            <a:r>
              <a:rPr lang="en-US" altLang="zh-CN" i="1" baseline="-25000" dirty="0"/>
              <a:t>s</a:t>
            </a:r>
            <a:r>
              <a:rPr lang="zh-CN" altLang="en-US" i="1" dirty="0" smtClean="0"/>
              <a:t>，</a:t>
            </a:r>
            <a:endParaRPr lang="en-US" altLang="zh-CN" i="1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故</a:t>
            </a:r>
            <a:r>
              <a:rPr lang="zh-CN" altLang="en-US" dirty="0"/>
              <a:t>要求的</a:t>
            </a:r>
            <a:r>
              <a:rPr lang="zh-CN" altLang="en-US" dirty="0">
                <a:solidFill>
                  <a:srgbClr val="0000FF"/>
                </a:solidFill>
              </a:rPr>
              <a:t>最小子载频间隔为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				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</a:t>
            </a:r>
            <a:r>
              <a:rPr lang="en-US" altLang="zh-CN" i="1" dirty="0" err="1">
                <a:solidFill>
                  <a:srgbClr val="0000FF"/>
                </a:solidFill>
              </a:rPr>
              <a:t>f</a:t>
            </a:r>
            <a:r>
              <a:rPr lang="en-US" altLang="zh-CN" baseline="-25000" dirty="0" err="1">
                <a:solidFill>
                  <a:srgbClr val="0000FF"/>
                </a:solidFill>
              </a:rPr>
              <a:t>min</a:t>
            </a:r>
            <a:r>
              <a:rPr lang="en-US" altLang="zh-CN" dirty="0">
                <a:solidFill>
                  <a:srgbClr val="0000FF"/>
                </a:solidFill>
              </a:rPr>
              <a:t> = 1/</a:t>
            </a:r>
            <a:r>
              <a:rPr lang="en-US" altLang="zh-CN" i="1" dirty="0" err="1">
                <a:solidFill>
                  <a:srgbClr val="0000FF"/>
                </a:solidFill>
              </a:rPr>
              <a:t>T</a:t>
            </a:r>
            <a:r>
              <a:rPr lang="en-US" altLang="zh-CN" i="1" baseline="-25000" dirty="0" err="1">
                <a:solidFill>
                  <a:srgbClr val="0000FF"/>
                </a:solidFill>
              </a:rPr>
              <a:t>s</a:t>
            </a:r>
            <a:endParaRPr lang="en-US" altLang="zh-CN" i="1" baseline="-25000" dirty="0">
              <a:solidFill>
                <a:srgbClr val="0000FF"/>
              </a:solidFill>
            </a:endParaRPr>
          </a:p>
          <a:p>
            <a:r>
              <a:rPr lang="zh-CN" altLang="en-US" dirty="0" smtClean="0"/>
              <a:t>这就是子载频正交的条件。 	 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27FB-03E3-495B-A806-4E5DA1993026}" type="slidenum">
              <a:rPr lang="en-US" altLang="zh-CN" smtClean="0"/>
              <a:pPr/>
              <a:t>77</a:t>
            </a:fld>
            <a:endParaRPr lang="en-US" altLang="zh-CN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881042"/>
              </p:ext>
            </p:extLst>
          </p:nvPr>
        </p:nvGraphicFramePr>
        <p:xfrm>
          <a:off x="1907704" y="1196752"/>
          <a:ext cx="48958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5" name="公式" r:id="rId3" imgW="2692400" imgH="228600" progId="Equation.3">
                  <p:embed/>
                </p:oleObj>
              </mc:Choice>
              <mc:Fallback>
                <p:oleObj name="公式" r:id="rId3" imgW="2692400" imgH="228600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196752"/>
                        <a:ext cx="489585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OFDM</a:t>
            </a:r>
            <a:r>
              <a:rPr lang="zh-CN" altLang="en-US" dirty="0">
                <a:solidFill>
                  <a:srgbClr val="0000FF"/>
                </a:solidFill>
              </a:rPr>
              <a:t>的频域特性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设在</a:t>
            </a:r>
            <a:r>
              <a:rPr lang="zh-CN" altLang="en-US" dirty="0" smtClean="0">
                <a:solidFill>
                  <a:srgbClr val="0000FF"/>
                </a:solidFill>
              </a:rPr>
              <a:t>一个子信道</a:t>
            </a:r>
            <a:r>
              <a:rPr lang="zh-CN" altLang="en-US" dirty="0" smtClean="0"/>
              <a:t>中，子载波的频率为</a:t>
            </a:r>
            <a:r>
              <a:rPr lang="en-US" altLang="zh-CN" i="1" dirty="0" err="1"/>
              <a:t>f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、码元持续时间为</a:t>
            </a:r>
            <a:r>
              <a:rPr lang="en-US" altLang="zh-CN" i="1" dirty="0" err="1"/>
              <a:t>T</a:t>
            </a:r>
            <a:r>
              <a:rPr lang="en-US" altLang="zh-CN" i="1" baseline="-25000" dirty="0" err="1"/>
              <a:t>s</a:t>
            </a:r>
            <a:r>
              <a:rPr lang="en-US" altLang="zh-CN" i="1" baseline="-25000" dirty="0"/>
              <a:t> </a:t>
            </a:r>
            <a:r>
              <a:rPr lang="zh-CN" altLang="en-US" dirty="0" smtClean="0"/>
              <a:t>，则此码元的波形和其频谱密度画出如下图：</a:t>
            </a:r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r>
              <a:rPr lang="zh-CN" altLang="en-US" dirty="0" smtClean="0"/>
              <a:t>	</a:t>
            </a:r>
            <a:endParaRPr lang="zh-CN" altLang="en-US" dirty="0"/>
          </a:p>
        </p:txBody>
      </p:sp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3A55-826C-4B71-8AD6-5D4AF2DB1BB6}" type="slidenum">
              <a:rPr lang="en-US" altLang="zh-CN" smtClean="0"/>
              <a:pPr/>
              <a:t>78</a:t>
            </a:fld>
            <a:endParaRPr lang="en-US" altLang="zh-CN"/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683568" y="2924944"/>
            <a:ext cx="7704856" cy="2196207"/>
            <a:chOff x="907" y="1570"/>
            <a:chExt cx="4581" cy="120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721" y="1570"/>
              <a:ext cx="2767" cy="1111"/>
              <a:chOff x="6208" y="12447"/>
              <a:chExt cx="4158" cy="2067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6208" y="12447"/>
                <a:ext cx="4158" cy="2067"/>
                <a:chOff x="6245" y="12597"/>
                <a:chExt cx="4158" cy="2067"/>
              </a:xfrm>
            </p:grpSpPr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6245" y="12597"/>
                  <a:ext cx="4158" cy="1853"/>
                  <a:chOff x="6248" y="12597"/>
                  <a:chExt cx="4158" cy="1853"/>
                </a:xfrm>
              </p:grpSpPr>
              <p:pic>
                <p:nvPicPr>
                  <p:cNvPr id="76808" name="Picture 8" descr="Sa函数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6248" y="12597"/>
                    <a:ext cx="3882" cy="185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76809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04" y="13836"/>
                    <a:ext cx="502" cy="4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algn="just"/>
                    <a:r>
                      <a:rPr lang="en-US" altLang="zh-CN" i="1">
                        <a:latin typeface="Times New Roman" pitchFamily="18" charset="0"/>
                      </a:rPr>
                      <a:t>f</a:t>
                    </a:r>
                    <a:endParaRPr lang="en-US" altLang="zh-CN" sz="3200"/>
                  </a:p>
                </p:txBody>
              </p:sp>
            </p:grpSp>
            <p:sp>
              <p:nvSpPr>
                <p:cNvPr id="7681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7964" y="14199"/>
                  <a:ext cx="550" cy="4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i="1">
                      <a:latin typeface="Times New Roman" pitchFamily="18" charset="0"/>
                    </a:rPr>
                    <a:t>f</a:t>
                  </a:r>
                  <a:r>
                    <a:rPr lang="en-US" altLang="zh-CN" i="1" baseline="-25000">
                      <a:latin typeface="Times New Roman" pitchFamily="18" charset="0"/>
                    </a:rPr>
                    <a:t>k</a:t>
                  </a:r>
                  <a:endParaRPr lang="en-US" altLang="zh-CN" sz="3200"/>
                </a:p>
              </p:txBody>
            </p:sp>
          </p:grpSp>
          <p:sp>
            <p:nvSpPr>
              <p:cNvPr id="76811" name="Text Box 11"/>
              <p:cNvSpPr txBox="1">
                <a:spLocks noChangeArrowheads="1"/>
              </p:cNvSpPr>
              <p:nvPr/>
            </p:nvSpPr>
            <p:spPr bwMode="auto">
              <a:xfrm>
                <a:off x="8388" y="13002"/>
                <a:ext cx="1002" cy="48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lang="en-US" altLang="zh-CN" i="1">
                    <a:latin typeface="Times New Roman" pitchFamily="18" charset="0"/>
                  </a:rPr>
                  <a:t>f</a:t>
                </a:r>
                <a:r>
                  <a:rPr lang="en-US" altLang="zh-CN" i="1" baseline="-25000">
                    <a:latin typeface="Times New Roman" pitchFamily="18" charset="0"/>
                  </a:rPr>
                  <a:t>k</a:t>
                </a:r>
                <a:r>
                  <a:rPr lang="en-US" altLang="zh-CN" i="1">
                    <a:latin typeface="Times New Roman" pitchFamily="18" charset="0"/>
                  </a:rPr>
                  <a:t>+1/T</a:t>
                </a:r>
                <a:r>
                  <a:rPr lang="en-US" altLang="zh-CN" i="1" baseline="-25000">
                    <a:latin typeface="Times New Roman" pitchFamily="18" charset="0"/>
                  </a:rPr>
                  <a:t>s</a:t>
                </a:r>
                <a:endParaRPr lang="en-US" altLang="zh-CN" sz="3200"/>
              </a:p>
            </p:txBody>
          </p:sp>
          <p:sp>
            <p:nvSpPr>
              <p:cNvPr id="76812" name="Line 12"/>
              <p:cNvSpPr>
                <a:spLocks noChangeShapeType="1"/>
              </p:cNvSpPr>
              <p:nvPr/>
            </p:nvSpPr>
            <p:spPr bwMode="auto">
              <a:xfrm flipH="1">
                <a:off x="8464" y="13347"/>
                <a:ext cx="276" cy="3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907" y="1933"/>
              <a:ext cx="1702" cy="839"/>
              <a:chOff x="2550" y="10845"/>
              <a:chExt cx="3316" cy="1695"/>
            </a:xfrm>
          </p:grpSpPr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2784" y="12126"/>
                <a:ext cx="2654" cy="414"/>
                <a:chOff x="2342" y="14691"/>
                <a:chExt cx="2654" cy="414"/>
              </a:xfrm>
            </p:grpSpPr>
            <p:sp>
              <p:nvSpPr>
                <p:cNvPr id="7681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506" y="14691"/>
                  <a:ext cx="738" cy="41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000" i="1">
                      <a:latin typeface="Times New Roman" pitchFamily="18" charset="0"/>
                    </a:rPr>
                    <a:t>T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s</a:t>
                  </a:r>
                  <a:endParaRPr lang="en-US" altLang="zh-CN" sz="3600"/>
                </a:p>
              </p:txBody>
            </p:sp>
            <p:grpSp>
              <p:nvGrpSpPr>
                <p:cNvPr id="8" name="Group 16"/>
                <p:cNvGrpSpPr>
                  <a:grpSpLocks/>
                </p:cNvGrpSpPr>
                <p:nvPr/>
              </p:nvGrpSpPr>
              <p:grpSpPr bwMode="auto">
                <a:xfrm>
                  <a:off x="3982" y="14802"/>
                  <a:ext cx="1014" cy="186"/>
                  <a:chOff x="3982" y="14802"/>
                  <a:chExt cx="1014" cy="186"/>
                </a:xfrm>
              </p:grpSpPr>
              <p:sp>
                <p:nvSpPr>
                  <p:cNvPr id="7681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982" y="14889"/>
                    <a:ext cx="101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1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996" y="14802"/>
                    <a:ext cx="0" cy="18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" name="Group 19"/>
                <p:cNvGrpSpPr>
                  <a:grpSpLocks/>
                </p:cNvGrpSpPr>
                <p:nvPr/>
              </p:nvGrpSpPr>
              <p:grpSpPr bwMode="auto">
                <a:xfrm flipH="1">
                  <a:off x="2342" y="14814"/>
                  <a:ext cx="1014" cy="186"/>
                  <a:chOff x="3982" y="14802"/>
                  <a:chExt cx="1014" cy="186"/>
                </a:xfrm>
              </p:grpSpPr>
              <p:sp>
                <p:nvSpPr>
                  <p:cNvPr id="76820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982" y="14889"/>
                    <a:ext cx="101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21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996" y="14802"/>
                    <a:ext cx="0" cy="18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" name="Group 22"/>
              <p:cNvGrpSpPr>
                <a:grpSpLocks/>
              </p:cNvGrpSpPr>
              <p:nvPr/>
            </p:nvGrpSpPr>
            <p:grpSpPr bwMode="auto">
              <a:xfrm>
                <a:off x="2776" y="10845"/>
                <a:ext cx="2652" cy="1320"/>
                <a:chOff x="2776" y="10845"/>
                <a:chExt cx="2652" cy="1320"/>
              </a:xfrm>
            </p:grpSpPr>
            <p:grpSp>
              <p:nvGrpSpPr>
                <p:cNvPr id="11" name="Group 23"/>
                <p:cNvGrpSpPr>
                  <a:grpSpLocks/>
                </p:cNvGrpSpPr>
                <p:nvPr/>
              </p:nvGrpSpPr>
              <p:grpSpPr bwMode="auto">
                <a:xfrm>
                  <a:off x="3107" y="11497"/>
                  <a:ext cx="1002" cy="668"/>
                  <a:chOff x="2492" y="3255"/>
                  <a:chExt cx="1498" cy="1290"/>
                </a:xfrm>
              </p:grpSpPr>
              <p:pic>
                <p:nvPicPr>
                  <p:cNvPr id="76824" name="Picture 24" descr="多个余弦脉冲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 l="6805" t="16054" r="75555" b="34520"/>
                  <a:stretch>
                    <a:fillRect/>
                  </a:stretch>
                </p:blipFill>
                <p:spPr bwMode="auto">
                  <a:xfrm flipV="1">
                    <a:off x="2492" y="3255"/>
                    <a:ext cx="508" cy="129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76825" name="Picture 25" descr="多个余弦脉冲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 l="6805" t="16054" r="75555" b="34520"/>
                  <a:stretch>
                    <a:fillRect/>
                  </a:stretch>
                </p:blipFill>
                <p:spPr bwMode="auto">
                  <a:xfrm flipV="1">
                    <a:off x="3482" y="3255"/>
                    <a:ext cx="508" cy="129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2" name="Group 26"/>
                <p:cNvGrpSpPr>
                  <a:grpSpLocks/>
                </p:cNvGrpSpPr>
                <p:nvPr/>
              </p:nvGrpSpPr>
              <p:grpSpPr bwMode="auto">
                <a:xfrm>
                  <a:off x="2776" y="10845"/>
                  <a:ext cx="2321" cy="668"/>
                  <a:chOff x="2776" y="10845"/>
                  <a:chExt cx="2321" cy="668"/>
                </a:xfrm>
              </p:grpSpPr>
              <p:pic>
                <p:nvPicPr>
                  <p:cNvPr id="76827" name="Picture 27" descr="多个余弦脉冲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 l="6805" t="16054" r="75555" b="34520"/>
                  <a:stretch>
                    <a:fillRect/>
                  </a:stretch>
                </p:blipFill>
                <p:spPr bwMode="auto">
                  <a:xfrm>
                    <a:off x="2776" y="10845"/>
                    <a:ext cx="340" cy="6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76828" name="Picture 28" descr="多个余弦脉冲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 l="6805" t="16054" r="75555" b="34520"/>
                  <a:stretch>
                    <a:fillRect/>
                  </a:stretch>
                </p:blipFill>
                <p:spPr bwMode="auto">
                  <a:xfrm>
                    <a:off x="3440" y="10845"/>
                    <a:ext cx="338" cy="6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76829" name="Picture 29" descr="多个余弦脉冲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 l="6805" t="16054" r="75555" b="34520"/>
                  <a:stretch>
                    <a:fillRect/>
                  </a:stretch>
                </p:blipFill>
                <p:spPr bwMode="auto">
                  <a:xfrm>
                    <a:off x="4095" y="10845"/>
                    <a:ext cx="340" cy="6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76830" name="Picture 30" descr="多个余弦脉冲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 l="6805" t="16054" r="75555" b="34520"/>
                  <a:stretch>
                    <a:fillRect/>
                  </a:stretch>
                </p:blipFill>
                <p:spPr bwMode="auto">
                  <a:xfrm>
                    <a:off x="4758" y="10845"/>
                    <a:ext cx="339" cy="6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3" name="Group 31"/>
                <p:cNvGrpSpPr>
                  <a:grpSpLocks/>
                </p:cNvGrpSpPr>
                <p:nvPr/>
              </p:nvGrpSpPr>
              <p:grpSpPr bwMode="auto">
                <a:xfrm>
                  <a:off x="4426" y="11497"/>
                  <a:ext cx="1002" cy="668"/>
                  <a:chOff x="2492" y="3255"/>
                  <a:chExt cx="1498" cy="1290"/>
                </a:xfrm>
              </p:grpSpPr>
              <p:pic>
                <p:nvPicPr>
                  <p:cNvPr id="76832" name="Picture 32" descr="多个余弦脉冲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 l="6805" t="16054" r="75555" b="34520"/>
                  <a:stretch>
                    <a:fillRect/>
                  </a:stretch>
                </p:blipFill>
                <p:spPr bwMode="auto">
                  <a:xfrm flipV="1">
                    <a:off x="2492" y="3255"/>
                    <a:ext cx="508" cy="129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76833" name="Picture 33" descr="多个余弦脉冲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 l="6805" t="16054" r="75555" b="34520"/>
                  <a:stretch>
                    <a:fillRect/>
                  </a:stretch>
                </p:blipFill>
                <p:spPr bwMode="auto">
                  <a:xfrm flipV="1">
                    <a:off x="3482" y="3255"/>
                    <a:ext cx="508" cy="129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sp>
            <p:nvSpPr>
              <p:cNvPr id="76834" name="Line 34"/>
              <p:cNvSpPr>
                <a:spLocks noChangeShapeType="1"/>
              </p:cNvSpPr>
              <p:nvPr/>
            </p:nvSpPr>
            <p:spPr bwMode="auto">
              <a:xfrm>
                <a:off x="2550" y="11505"/>
                <a:ext cx="327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5" name="Text Box 35"/>
              <p:cNvSpPr txBox="1">
                <a:spLocks noChangeArrowheads="1"/>
              </p:cNvSpPr>
              <p:nvPr/>
            </p:nvSpPr>
            <p:spPr bwMode="auto">
              <a:xfrm>
                <a:off x="5460" y="11445"/>
                <a:ext cx="406" cy="39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lang="en-US" altLang="zh-CN" sz="2000" i="1">
                    <a:latin typeface="Times New Roman" pitchFamily="18" charset="0"/>
                  </a:rPr>
                  <a:t>t</a:t>
                </a:r>
                <a:endParaRPr lang="en-US" altLang="zh-CN" sz="3600"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OFDM</a:t>
            </a:r>
            <a:r>
              <a:rPr lang="zh-CN" altLang="en-US" dirty="0" smtClean="0"/>
              <a:t>中，各相邻子载波的频率间隔等于最小容许间隔 </a:t>
            </a:r>
          </a:p>
          <a:p>
            <a:r>
              <a:rPr lang="zh-CN" altLang="en-US" dirty="0" smtClean="0"/>
              <a:t>故各</a:t>
            </a:r>
            <a:r>
              <a:rPr lang="zh-CN" altLang="en-US" dirty="0" smtClean="0">
                <a:solidFill>
                  <a:srgbClr val="0000FF"/>
                </a:solidFill>
              </a:rPr>
              <a:t>子载波合成后的频谱密度曲线</a:t>
            </a:r>
            <a:r>
              <a:rPr lang="zh-CN" altLang="en-US" dirty="0" smtClean="0"/>
              <a:t>如下图 </a:t>
            </a:r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00E7-DEA2-4F9C-BCD9-A3F352AE0836}" type="slidenum">
              <a:rPr lang="en-US" altLang="zh-CN" smtClean="0"/>
              <a:pPr/>
              <a:t>79</a:t>
            </a:fld>
            <a:endParaRPr lang="en-US" altLang="zh-CN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2483768" y="1700808"/>
          <a:ext cx="1407549" cy="504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" name="公式" r:id="rId3" imgW="634725" imgH="228501" progId="Equation.3">
                  <p:embed/>
                </p:oleObj>
              </mc:Choice>
              <mc:Fallback>
                <p:oleObj name="公式" r:id="rId3" imgW="634725" imgH="228501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700808"/>
                        <a:ext cx="1407549" cy="5040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68858" y="3429000"/>
            <a:ext cx="5975350" cy="2484438"/>
            <a:chOff x="998" y="2047"/>
            <a:chExt cx="3764" cy="1565"/>
          </a:xfrm>
        </p:grpSpPr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998" y="2047"/>
              <a:ext cx="3715" cy="1565"/>
              <a:chOff x="998" y="2047"/>
              <a:chExt cx="3715" cy="1565"/>
            </a:xfrm>
          </p:grpSpPr>
          <p:grpSp>
            <p:nvGrpSpPr>
              <p:cNvPr id="4" name="Group 37"/>
              <p:cNvGrpSpPr>
                <a:grpSpLocks/>
              </p:cNvGrpSpPr>
              <p:nvPr/>
            </p:nvGrpSpPr>
            <p:grpSpPr bwMode="auto">
              <a:xfrm>
                <a:off x="998" y="2069"/>
                <a:ext cx="3715" cy="1531"/>
                <a:chOff x="998" y="2069"/>
                <a:chExt cx="3715" cy="1531"/>
              </a:xfrm>
            </p:grpSpPr>
            <p:grpSp>
              <p:nvGrpSpPr>
                <p:cNvPr id="5" name="Group 36"/>
                <p:cNvGrpSpPr>
                  <a:grpSpLocks/>
                </p:cNvGrpSpPr>
                <p:nvPr/>
              </p:nvGrpSpPr>
              <p:grpSpPr bwMode="auto">
                <a:xfrm>
                  <a:off x="998" y="2069"/>
                  <a:ext cx="3715" cy="1531"/>
                  <a:chOff x="998" y="2069"/>
                  <a:chExt cx="3715" cy="1531"/>
                </a:xfrm>
              </p:grpSpPr>
              <p:grpSp>
                <p:nvGrpSpPr>
                  <p:cNvPr id="6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998" y="2069"/>
                    <a:ext cx="3715" cy="1531"/>
                    <a:chOff x="998" y="2069"/>
                    <a:chExt cx="3715" cy="1531"/>
                  </a:xfrm>
                </p:grpSpPr>
                <p:grpSp>
                  <p:nvGrpSpPr>
                    <p:cNvPr id="7" name="Group 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98" y="2069"/>
                      <a:ext cx="3715" cy="1531"/>
                      <a:chOff x="998" y="2069"/>
                      <a:chExt cx="3715" cy="1531"/>
                    </a:xfrm>
                  </p:grpSpPr>
                  <p:pic>
                    <p:nvPicPr>
                      <p:cNvPr id="77854" name="Picture 30" descr="Sa函数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rcRect l="11499" t="21042"/>
                      <a:stretch>
                        <a:fillRect/>
                      </a:stretch>
                    </p:blipFill>
                    <p:spPr bwMode="auto">
                      <a:xfrm>
                        <a:off x="998" y="2069"/>
                        <a:ext cx="3671" cy="153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  <p:pic>
                    <p:nvPicPr>
                      <p:cNvPr id="77856" name="Picture 32" descr="Sa函数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" y="2205"/>
                        <a:ext cx="3017" cy="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grpSp>
                <p:pic>
                  <p:nvPicPr>
                    <p:cNvPr id="77855" name="Picture 31" descr="Sa函数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429" y="2205"/>
                      <a:ext cx="3017" cy="100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</p:grpSp>
              <p:sp>
                <p:nvSpPr>
                  <p:cNvPr id="7784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121" y="2136"/>
                    <a:ext cx="0" cy="10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45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341" y="2212"/>
                    <a:ext cx="2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4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851" y="2124"/>
                    <a:ext cx="0" cy="10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49" name="Line 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61" y="2204"/>
                    <a:ext cx="2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783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10" y="3167"/>
                  <a:ext cx="41" cy="19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7833" name="Text Box 9"/>
              <p:cNvSpPr txBox="1">
                <a:spLocks noChangeArrowheads="1"/>
              </p:cNvSpPr>
              <p:nvPr/>
            </p:nvSpPr>
            <p:spPr bwMode="auto">
              <a:xfrm>
                <a:off x="2856" y="3078"/>
                <a:ext cx="713" cy="3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lang="en-US" altLang="zh-CN" sz="2000" i="1">
                    <a:latin typeface="Times New Roman" pitchFamily="18" charset="0"/>
                  </a:rPr>
                  <a:t>f</a:t>
                </a:r>
                <a:r>
                  <a:rPr lang="en-US" altLang="zh-CN" sz="2000" i="1" baseline="-25000">
                    <a:latin typeface="Times New Roman" pitchFamily="18" charset="0"/>
                  </a:rPr>
                  <a:t>k</a:t>
                </a:r>
                <a:r>
                  <a:rPr lang="zh-CN" altLang="en-US" sz="2000">
                    <a:latin typeface="Times New Roman" pitchFamily="18" charset="0"/>
                  </a:rPr>
                  <a:t>＋</a:t>
                </a:r>
                <a:r>
                  <a:rPr lang="en-US" altLang="zh-CN" sz="2000">
                    <a:latin typeface="Times New Roman" pitchFamily="18" charset="0"/>
                  </a:rPr>
                  <a:t>2</a:t>
                </a:r>
                <a:r>
                  <a:rPr lang="en-US" altLang="zh-CN" sz="2000" i="1">
                    <a:latin typeface="Times New Roman" pitchFamily="18" charset="0"/>
                  </a:rPr>
                  <a:t>/T</a:t>
                </a:r>
                <a:r>
                  <a:rPr lang="en-US" altLang="zh-CN" sz="2000" i="1" baseline="-25000">
                    <a:latin typeface="Times New Roman" pitchFamily="18" charset="0"/>
                  </a:rPr>
                  <a:t>s</a:t>
                </a:r>
                <a:endParaRPr lang="en-US" altLang="zh-CN" sz="4000"/>
              </a:p>
            </p:txBody>
          </p:sp>
          <p:sp>
            <p:nvSpPr>
              <p:cNvPr id="77835" name="Text Box 11"/>
              <p:cNvSpPr txBox="1">
                <a:spLocks noChangeArrowheads="1"/>
              </p:cNvSpPr>
              <p:nvPr/>
            </p:nvSpPr>
            <p:spPr bwMode="auto">
              <a:xfrm>
                <a:off x="2476" y="3295"/>
                <a:ext cx="804" cy="3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lang="en-US" altLang="zh-CN" sz="2000" i="1">
                    <a:latin typeface="Times New Roman" pitchFamily="18" charset="0"/>
                  </a:rPr>
                  <a:t>f</a:t>
                </a:r>
                <a:r>
                  <a:rPr lang="en-US" altLang="zh-CN" sz="2000" i="1" baseline="-25000">
                    <a:latin typeface="Times New Roman" pitchFamily="18" charset="0"/>
                  </a:rPr>
                  <a:t>k</a:t>
                </a:r>
                <a:r>
                  <a:rPr lang="zh-CN" altLang="en-US" sz="2000">
                    <a:latin typeface="Times New Roman" pitchFamily="18" charset="0"/>
                  </a:rPr>
                  <a:t>＋</a:t>
                </a:r>
                <a:r>
                  <a:rPr lang="en-US" altLang="zh-CN" sz="2000">
                    <a:latin typeface="Times New Roman" pitchFamily="18" charset="0"/>
                  </a:rPr>
                  <a:t>1</a:t>
                </a:r>
                <a:r>
                  <a:rPr lang="en-US" altLang="zh-CN" sz="2000" i="1">
                    <a:latin typeface="Times New Roman" pitchFamily="18" charset="0"/>
                  </a:rPr>
                  <a:t>/T</a:t>
                </a:r>
                <a:r>
                  <a:rPr lang="en-US" altLang="zh-CN" sz="2000" i="1" baseline="-25000">
                    <a:latin typeface="Times New Roman" pitchFamily="18" charset="0"/>
                  </a:rPr>
                  <a:t>s</a:t>
                </a:r>
                <a:endParaRPr lang="en-US" altLang="zh-CN" sz="4000"/>
              </a:p>
            </p:txBody>
          </p:sp>
          <p:sp>
            <p:nvSpPr>
              <p:cNvPr id="77837" name="Text Box 13"/>
              <p:cNvSpPr txBox="1">
                <a:spLocks noChangeArrowheads="1"/>
              </p:cNvSpPr>
              <p:nvPr/>
            </p:nvSpPr>
            <p:spPr bwMode="auto">
              <a:xfrm>
                <a:off x="2408" y="3079"/>
                <a:ext cx="436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lang="en-US" altLang="zh-CN" sz="2000" i="1">
                    <a:latin typeface="Times New Roman" pitchFamily="18" charset="0"/>
                  </a:rPr>
                  <a:t>f</a:t>
                </a:r>
                <a:r>
                  <a:rPr lang="en-US" altLang="zh-CN" sz="2000" i="1" baseline="-25000">
                    <a:latin typeface="Times New Roman" pitchFamily="18" charset="0"/>
                  </a:rPr>
                  <a:t>k</a:t>
                </a:r>
                <a:endParaRPr lang="en-US" altLang="zh-CN" sz="4000"/>
              </a:p>
            </p:txBody>
          </p:sp>
          <p:sp>
            <p:nvSpPr>
              <p:cNvPr id="77843" name="Text Box 19"/>
              <p:cNvSpPr txBox="1">
                <a:spLocks noChangeArrowheads="1"/>
              </p:cNvSpPr>
              <p:nvPr/>
            </p:nvSpPr>
            <p:spPr bwMode="auto">
              <a:xfrm>
                <a:off x="2585" y="2047"/>
                <a:ext cx="490" cy="3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lang="en-US" altLang="zh-CN" sz="2000" i="1">
                    <a:latin typeface="Times New Roman" pitchFamily="18" charset="0"/>
                    <a:sym typeface="Symbol" pitchFamily="18" charset="2"/>
                  </a:rPr>
                  <a:t></a:t>
                </a:r>
                <a:r>
                  <a:rPr lang="en-US" altLang="zh-CN" sz="2000" i="1">
                    <a:latin typeface="Times New Roman" pitchFamily="18" charset="0"/>
                  </a:rPr>
                  <a:t>f</a:t>
                </a:r>
                <a:endParaRPr lang="en-US" altLang="zh-CN" sz="4000"/>
              </a:p>
            </p:txBody>
          </p:sp>
        </p:grpSp>
        <p:sp>
          <p:nvSpPr>
            <p:cNvPr id="77851" name="Text Box 27"/>
            <p:cNvSpPr txBox="1">
              <a:spLocks noChangeArrowheads="1"/>
            </p:cNvSpPr>
            <p:nvPr/>
          </p:nvSpPr>
          <p:spPr bwMode="auto">
            <a:xfrm>
              <a:off x="4353" y="2811"/>
              <a:ext cx="409" cy="3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/>
              <a:r>
                <a:rPr lang="en-US" altLang="zh-CN" sz="2400" i="1">
                  <a:latin typeface="Times New Roman" pitchFamily="18" charset="0"/>
                </a:rPr>
                <a:t>f</a:t>
              </a:r>
              <a:endParaRPr lang="en-US" altLang="zh-CN" sz="4000"/>
            </a:p>
          </p:txBody>
        </p:sp>
      </p:grpSp>
      <p:sp>
        <p:nvSpPr>
          <p:cNvPr id="26" name="矩形 25"/>
          <p:cNvSpPr/>
          <p:nvPr/>
        </p:nvSpPr>
        <p:spPr>
          <a:xfrm>
            <a:off x="4211960" y="2867452"/>
            <a:ext cx="4932040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由图看，各路子载波的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频谱重叠</a:t>
            </a: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，但实际上在一个码元持续时间内它们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正交</a:t>
            </a: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。故在接收端很容易利用此正交特性将各路子载波分离开。</a:t>
            </a:r>
            <a:endParaRPr lang="zh-CN" altLang="en-US" sz="2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27984" y="5085184"/>
            <a:ext cx="4464496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采用这样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密集</a:t>
            </a: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的子载频，并且在子信道间不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需要保护频带间隔</a:t>
            </a: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，因此能够充分利用频带。这是</a:t>
            </a:r>
            <a:r>
              <a:rPr lang="en-US" altLang="zh-CN" sz="2400" b="1" dirty="0" smtClean="0">
                <a:solidFill>
                  <a:srgbClr val="0000FF"/>
                </a:solidFill>
                <a:latin typeface="+mj-ea"/>
                <a:ea typeface="+mj-ea"/>
              </a:rPr>
              <a:t>OFDM</a:t>
            </a: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的一大优点。 </a:t>
            </a:r>
            <a:endParaRPr lang="zh-CN" altLang="en-US" sz="2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有代表性的</a:t>
            </a:r>
            <a:r>
              <a:rPr lang="en-US" altLang="zh-CN" dirty="0" smtClean="0"/>
              <a:t>QAM</a:t>
            </a:r>
            <a:r>
              <a:rPr lang="zh-CN" altLang="en-US" dirty="0" smtClean="0"/>
              <a:t>信号是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进制的，记为</a:t>
            </a:r>
            <a:r>
              <a:rPr lang="en-US" altLang="zh-CN" dirty="0" smtClean="0">
                <a:solidFill>
                  <a:srgbClr val="0000FF"/>
                </a:solidFill>
              </a:rPr>
              <a:t>16QAM</a:t>
            </a:r>
            <a:r>
              <a:rPr lang="zh-CN" altLang="en-US" dirty="0" smtClean="0"/>
              <a:t>，它的矢量图： </a:t>
            </a:r>
          </a:p>
          <a:p>
            <a:pPr lvl="3"/>
            <a:endParaRPr lang="en-US" altLang="zh-CN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16QAM</a:t>
            </a:r>
            <a:endParaRPr lang="zh-CN" altLang="en-US" dirty="0"/>
          </a:p>
        </p:txBody>
      </p:sp>
      <p:sp>
        <p:nvSpPr>
          <p:cNvPr id="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ACC7-D7FA-4A96-9C88-0CB4139FC3BF}" type="slidenum">
              <a:rPr lang="en-US" altLang="zh-CN" smtClean="0"/>
              <a:pPr/>
              <a:t>8</a:t>
            </a:fld>
            <a:endParaRPr lang="en-US" altLang="zh-CN"/>
          </a:p>
        </p:txBody>
      </p:sp>
      <p:grpSp>
        <p:nvGrpSpPr>
          <p:cNvPr id="2" name="Group 443"/>
          <p:cNvGrpSpPr>
            <a:grpSpLocks/>
          </p:cNvGrpSpPr>
          <p:nvPr/>
        </p:nvGrpSpPr>
        <p:grpSpPr bwMode="auto">
          <a:xfrm>
            <a:off x="1490054" y="2492896"/>
            <a:ext cx="3825875" cy="3509962"/>
            <a:chOff x="1548" y="1395"/>
            <a:chExt cx="2410" cy="2211"/>
          </a:xfrm>
        </p:grpSpPr>
        <p:sp>
          <p:nvSpPr>
            <p:cNvPr id="26646" name="Text Box 22"/>
            <p:cNvSpPr txBox="1">
              <a:spLocks noChangeArrowheads="1"/>
            </p:cNvSpPr>
            <p:nvPr/>
          </p:nvSpPr>
          <p:spPr bwMode="auto">
            <a:xfrm>
              <a:off x="3220" y="2018"/>
              <a:ext cx="312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i="1">
                  <a:latin typeface="Times New Roman" pitchFamily="18" charset="0"/>
                </a:rPr>
                <a:t>A</a:t>
              </a:r>
              <a:r>
                <a:rPr lang="en-US" altLang="zh-CN" sz="2000" i="1" baseline="-25000">
                  <a:latin typeface="Times New Roman" pitchFamily="18" charset="0"/>
                </a:rPr>
                <a:t>k</a:t>
              </a:r>
            </a:p>
          </p:txBody>
        </p: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1548" y="1395"/>
              <a:ext cx="2410" cy="2211"/>
              <a:chOff x="6684" y="7896"/>
              <a:chExt cx="2626" cy="2626"/>
            </a:xfrm>
          </p:grpSpPr>
          <p:sp>
            <p:nvSpPr>
              <p:cNvPr id="26648" name="Line 24"/>
              <p:cNvSpPr>
                <a:spLocks noChangeShapeType="1"/>
              </p:cNvSpPr>
              <p:nvPr/>
            </p:nvSpPr>
            <p:spPr bwMode="auto">
              <a:xfrm>
                <a:off x="8004" y="9228"/>
                <a:ext cx="94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25"/>
              <p:cNvGrpSpPr>
                <a:grpSpLocks/>
              </p:cNvGrpSpPr>
              <p:nvPr/>
            </p:nvGrpSpPr>
            <p:grpSpPr bwMode="auto">
              <a:xfrm>
                <a:off x="6684" y="7896"/>
                <a:ext cx="2626" cy="2626"/>
                <a:chOff x="6354" y="8196"/>
                <a:chExt cx="2626" cy="2626"/>
              </a:xfrm>
            </p:grpSpPr>
            <p:sp>
              <p:nvSpPr>
                <p:cNvPr id="2665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8038" y="9195"/>
                  <a:ext cx="556" cy="4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" name="Group 27"/>
                <p:cNvGrpSpPr>
                  <a:grpSpLocks/>
                </p:cNvGrpSpPr>
                <p:nvPr/>
              </p:nvGrpSpPr>
              <p:grpSpPr bwMode="auto">
                <a:xfrm>
                  <a:off x="6354" y="8196"/>
                  <a:ext cx="2626" cy="2626"/>
                  <a:chOff x="6354" y="8196"/>
                  <a:chExt cx="2626" cy="2626"/>
                </a:xfrm>
              </p:grpSpPr>
              <p:grpSp>
                <p:nvGrpSpPr>
                  <p:cNvPr id="6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6354" y="8196"/>
                    <a:ext cx="2626" cy="2626"/>
                    <a:chOff x="6224" y="5691"/>
                    <a:chExt cx="2626" cy="2626"/>
                  </a:xfrm>
                </p:grpSpPr>
                <p:sp>
                  <p:nvSpPr>
                    <p:cNvPr id="26653" name="Line 29"/>
                    <p:cNvSpPr>
                      <a:spLocks noChangeShapeType="1"/>
                    </p:cNvSpPr>
                    <p:nvPr/>
                  </p:nvSpPr>
                  <p:spPr bwMode="auto">
                    <a:xfrm rot="10800000" flipV="1">
                      <a:off x="6224" y="7020"/>
                      <a:ext cx="262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654" name="Line 30"/>
                    <p:cNvSpPr>
                      <a:spLocks noChangeShapeType="1"/>
                    </p:cNvSpPr>
                    <p:nvPr/>
                  </p:nvSpPr>
                  <p:spPr bwMode="auto">
                    <a:xfrm rot="5400000" flipV="1">
                      <a:off x="6211" y="7004"/>
                      <a:ext cx="262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7644" y="9228"/>
                    <a:ext cx="960" cy="300"/>
                    <a:chOff x="7484" y="7590"/>
                    <a:chExt cx="960" cy="300"/>
                  </a:xfrm>
                </p:grpSpPr>
                <p:sp>
                  <p:nvSpPr>
                    <p:cNvPr id="26656" name="Line 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484" y="7590"/>
                      <a:ext cx="930" cy="30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657" name="Line 33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8434" y="7590"/>
                      <a:ext cx="10" cy="30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6643" y="8497"/>
                    <a:ext cx="1966" cy="2042"/>
                    <a:chOff x="6643" y="8497"/>
                    <a:chExt cx="1966" cy="2042"/>
                  </a:xfrm>
                </p:grpSpPr>
                <p:grpSp>
                  <p:nvGrpSpPr>
                    <p:cNvPr id="9" name="Group 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643" y="8498"/>
                      <a:ext cx="1966" cy="2041"/>
                      <a:chOff x="6643" y="8505"/>
                      <a:chExt cx="1966" cy="2041"/>
                    </a:xfrm>
                  </p:grpSpPr>
                  <p:grpSp>
                    <p:nvGrpSpPr>
                      <p:cNvPr id="10" name="Group 3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643" y="8505"/>
                        <a:ext cx="1966" cy="61"/>
                        <a:chOff x="2712" y="8325"/>
                        <a:chExt cx="1966" cy="61"/>
                      </a:xfrm>
                    </p:grpSpPr>
                    <p:sp>
                      <p:nvSpPr>
                        <p:cNvPr id="26661" name="Oval 3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18" y="8325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6662" name="Oval 3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12" y="8325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1" name="Group 3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643" y="10485"/>
                        <a:ext cx="1966" cy="61"/>
                        <a:chOff x="2712" y="8325"/>
                        <a:chExt cx="1966" cy="61"/>
                      </a:xfrm>
                    </p:grpSpPr>
                    <p:sp>
                      <p:nvSpPr>
                        <p:cNvPr id="26664" name="Oval 4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18" y="8325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6665" name="Oval 4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12" y="8325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2" name="Group 4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643" y="9165"/>
                        <a:ext cx="1966" cy="61"/>
                        <a:chOff x="2712" y="8325"/>
                        <a:chExt cx="1966" cy="61"/>
                      </a:xfrm>
                    </p:grpSpPr>
                    <p:sp>
                      <p:nvSpPr>
                        <p:cNvPr id="26667" name="Oval 4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18" y="8325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6668" name="Oval 4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12" y="8325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3" name="Group 4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643" y="9825"/>
                        <a:ext cx="1966" cy="61"/>
                        <a:chOff x="2712" y="8325"/>
                        <a:chExt cx="1966" cy="61"/>
                      </a:xfrm>
                    </p:grpSpPr>
                    <p:sp>
                      <p:nvSpPr>
                        <p:cNvPr id="26670" name="Oval 4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18" y="8325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6671" name="Oval 4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12" y="8325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14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288" y="8497"/>
                      <a:ext cx="660" cy="2041"/>
                      <a:chOff x="7288" y="8490"/>
                      <a:chExt cx="660" cy="2041"/>
                    </a:xfrm>
                  </p:grpSpPr>
                  <p:grpSp>
                    <p:nvGrpSpPr>
                      <p:cNvPr id="15" name="Group 4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288" y="8490"/>
                        <a:ext cx="60" cy="2041"/>
                        <a:chOff x="7288" y="8505"/>
                        <a:chExt cx="60" cy="2041"/>
                      </a:xfrm>
                    </p:grpSpPr>
                    <p:sp>
                      <p:nvSpPr>
                        <p:cNvPr id="26674" name="Oval 5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288" y="8505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6675" name="Oval 5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288" y="10485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6676" name="Oval 5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288" y="9165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6677" name="Oval 5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288" y="9825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6" name="Group 5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888" y="8490"/>
                        <a:ext cx="60" cy="2041"/>
                        <a:chOff x="7888" y="8490"/>
                        <a:chExt cx="60" cy="2041"/>
                      </a:xfrm>
                    </p:grpSpPr>
                    <p:sp>
                      <p:nvSpPr>
                        <p:cNvPr id="26679" name="Oval 5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888" y="849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6680" name="Oval 5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888" y="1047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6681" name="Oval 5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888" y="915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6682" name="Oval 5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888" y="981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</p:grpSp>
          </p:grpSp>
        </p:grpSp>
      </p:grpSp>
      <p:sp>
        <p:nvSpPr>
          <p:cNvPr id="43" name="矩形 42"/>
          <p:cNvSpPr/>
          <p:nvPr/>
        </p:nvSpPr>
        <p:spPr>
          <a:xfrm>
            <a:off x="5722240" y="2684576"/>
            <a:ext cx="3242247" cy="120032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黑点：</a:t>
            </a:r>
            <a:endParaRPr lang="en-US" altLang="zh-CN" sz="2400" b="1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表示每个码元位置</a:t>
            </a:r>
            <a:endParaRPr lang="en-US" altLang="zh-CN" sz="24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24128" y="3975447"/>
            <a:ext cx="3190491" cy="4616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由两个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正交</a:t>
            </a: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矢量合成</a:t>
            </a:r>
            <a:endParaRPr lang="zh-CN" altLang="en-US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在子载波受调制后，若采用的是</a:t>
            </a:r>
            <a:r>
              <a:rPr lang="en-US" altLang="zh-CN" dirty="0" smtClean="0"/>
              <a:t>BPSK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QPSK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4QAM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64QAM</a:t>
            </a:r>
            <a:r>
              <a:rPr lang="zh-CN" altLang="en-US" dirty="0" smtClean="0"/>
              <a:t>等类调制制度，则</a:t>
            </a:r>
            <a:r>
              <a:rPr lang="zh-CN" altLang="en-US" dirty="0" smtClean="0">
                <a:solidFill>
                  <a:srgbClr val="0000FF"/>
                </a:solidFill>
              </a:rPr>
              <a:t>其各路频谱的位置和形状没有改变</a:t>
            </a:r>
            <a:r>
              <a:rPr lang="zh-CN" altLang="en-US" dirty="0" smtClean="0"/>
              <a:t>，仅</a:t>
            </a:r>
            <a:r>
              <a:rPr lang="zh-CN" altLang="en-US" dirty="0" smtClean="0">
                <a:solidFill>
                  <a:srgbClr val="0000FF"/>
                </a:solidFill>
              </a:rPr>
              <a:t>幅度和相位有变化</a:t>
            </a:r>
            <a:r>
              <a:rPr lang="zh-CN" altLang="en-US" dirty="0" smtClean="0"/>
              <a:t>，故仍保持其正交性，因为</a:t>
            </a:r>
            <a:r>
              <a:rPr lang="zh-CN" altLang="en-US" i="1" dirty="0">
                <a:sym typeface="Symbol" pitchFamily="18" charset="2"/>
              </a:rPr>
              <a:t></a:t>
            </a:r>
            <a:r>
              <a:rPr lang="en-US" altLang="zh-CN" i="1" baseline="-25000" dirty="0"/>
              <a:t>k</a:t>
            </a:r>
            <a:r>
              <a:rPr lang="zh-CN" altLang="en-US" dirty="0"/>
              <a:t>和</a:t>
            </a:r>
            <a:r>
              <a:rPr lang="zh-CN" altLang="en-US" i="1" dirty="0">
                <a:sym typeface="Symbol" pitchFamily="18" charset="2"/>
              </a:rPr>
              <a:t></a:t>
            </a:r>
            <a:r>
              <a:rPr lang="en-US" altLang="zh-CN" i="1" baseline="-25000" dirty="0" err="1"/>
              <a:t>i</a:t>
            </a:r>
            <a:r>
              <a:rPr lang="zh-CN" altLang="en-US" dirty="0" smtClean="0"/>
              <a:t>可以取任意值而不影响正交性。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各路子载波的调制制度可以不同</a:t>
            </a:r>
            <a:r>
              <a:rPr lang="zh-CN" altLang="en-US" dirty="0" smtClean="0"/>
              <a:t>，按照各个子载波所处频段的信道特性采用不同的调制制度，并且可以</a:t>
            </a:r>
            <a:r>
              <a:rPr lang="zh-CN" altLang="en-US" dirty="0" smtClean="0">
                <a:solidFill>
                  <a:srgbClr val="0000FF"/>
                </a:solidFill>
              </a:rPr>
              <a:t>随信道特性的变化而改变</a:t>
            </a:r>
            <a:r>
              <a:rPr lang="zh-CN" altLang="en-US" dirty="0" smtClean="0"/>
              <a:t>，具有很大的灵活性。这是</a:t>
            </a:r>
            <a:r>
              <a:rPr lang="en-US" altLang="zh-CN" dirty="0" smtClean="0"/>
              <a:t>OFDM</a:t>
            </a:r>
            <a:r>
              <a:rPr lang="zh-CN" altLang="en-US" dirty="0" smtClean="0"/>
              <a:t>体制的又一个重要优点。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C74D-C6CA-4E30-88D5-CBB053BC68EC}" type="slidenum">
              <a:rPr lang="en-US" altLang="zh-CN" smtClean="0"/>
              <a:pPr/>
              <a:t>80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OFDM</a:t>
            </a:r>
            <a:r>
              <a:rPr lang="zh-CN" altLang="en-US" dirty="0">
                <a:solidFill>
                  <a:srgbClr val="0000FF"/>
                </a:solidFill>
              </a:rPr>
              <a:t>体制的频带利用率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设一</a:t>
            </a:r>
            <a:r>
              <a:rPr lang="en-US" altLang="zh-CN" dirty="0" smtClean="0"/>
              <a:t>OFDM</a:t>
            </a:r>
            <a:r>
              <a:rPr lang="zh-CN" altLang="en-US" dirty="0" smtClean="0"/>
              <a:t>系统中共有</a:t>
            </a:r>
            <a:r>
              <a:rPr lang="en-US" altLang="zh-CN" dirty="0" smtClean="0">
                <a:solidFill>
                  <a:srgbClr val="0000FF"/>
                </a:solidFill>
              </a:rPr>
              <a:t>N</a:t>
            </a:r>
            <a:r>
              <a:rPr lang="zh-CN" altLang="en-US" dirty="0" smtClean="0">
                <a:solidFill>
                  <a:srgbClr val="0000FF"/>
                </a:solidFill>
              </a:rPr>
              <a:t>路</a:t>
            </a:r>
            <a:r>
              <a:rPr lang="zh-CN" altLang="en-US" dirty="0" smtClean="0"/>
              <a:t>子载波，子信道码元持续时间为</a:t>
            </a:r>
            <a:r>
              <a:rPr lang="en-US" altLang="zh-CN" dirty="0" err="1" smtClean="0">
                <a:solidFill>
                  <a:srgbClr val="0000FF"/>
                </a:solidFill>
              </a:rPr>
              <a:t>Ts</a:t>
            </a:r>
            <a:r>
              <a:rPr lang="zh-CN" altLang="en-US" dirty="0" smtClean="0"/>
              <a:t>，每路子载波均采用</a:t>
            </a:r>
            <a:r>
              <a:rPr lang="en-US" altLang="zh-CN" dirty="0" smtClean="0">
                <a:solidFill>
                  <a:srgbClr val="0000FF"/>
                </a:solidFill>
              </a:rPr>
              <a:t>M </a:t>
            </a:r>
            <a:r>
              <a:rPr lang="zh-CN" altLang="en-US" dirty="0" smtClean="0">
                <a:solidFill>
                  <a:srgbClr val="0000FF"/>
                </a:solidFill>
              </a:rPr>
              <a:t>进制</a:t>
            </a:r>
            <a:r>
              <a:rPr lang="zh-CN" altLang="en-US" dirty="0" smtClean="0"/>
              <a:t>的调制，则它占用的</a:t>
            </a:r>
            <a:r>
              <a:rPr lang="zh-CN" altLang="en-US" dirty="0" smtClean="0">
                <a:solidFill>
                  <a:srgbClr val="0000FF"/>
                </a:solidFill>
              </a:rPr>
              <a:t>频带宽度</a:t>
            </a:r>
            <a:r>
              <a:rPr lang="zh-CN" altLang="en-US" dirty="0" smtClean="0"/>
              <a:t>等于</a:t>
            </a:r>
          </a:p>
          <a:p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频带利用率</a:t>
            </a:r>
            <a:r>
              <a:rPr lang="zh-CN" altLang="en-US" dirty="0" smtClean="0"/>
              <a:t>为单位带宽传输的比特率：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N</a:t>
            </a:r>
            <a:r>
              <a:rPr lang="zh-CN" altLang="en-US" dirty="0" smtClean="0"/>
              <a:t>很大时，</a:t>
            </a:r>
          </a:p>
          <a:p>
            <a:endParaRPr lang="zh-CN" altLang="en-US" dirty="0" smtClean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967B-B8A7-447E-9C41-121E6DD083DF}" type="slidenum">
              <a:rPr lang="en-US" altLang="zh-CN" smtClean="0"/>
              <a:pPr/>
              <a:t>81</a:t>
            </a:fld>
            <a:endParaRPr lang="en-US" altLang="zh-CN"/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024209"/>
              </p:ext>
            </p:extLst>
          </p:nvPr>
        </p:nvGraphicFramePr>
        <p:xfrm>
          <a:off x="1619672" y="2770222"/>
          <a:ext cx="1800200" cy="81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07" name="公式" r:id="rId3" imgW="939392" imgH="431613" progId="Equation.3">
                  <p:embed/>
                </p:oleObj>
              </mc:Choice>
              <mc:Fallback>
                <p:oleObj name="公式" r:id="rId3" imgW="939392" imgH="431613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770222"/>
                        <a:ext cx="1800200" cy="81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572213"/>
              </p:ext>
            </p:extLst>
          </p:nvPr>
        </p:nvGraphicFramePr>
        <p:xfrm>
          <a:off x="1259632" y="4581128"/>
          <a:ext cx="5957314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08" name="公式" r:id="rId5" imgW="2794000" imgH="444500" progId="Equation.3">
                  <p:embed/>
                </p:oleObj>
              </mc:Choice>
              <mc:Fallback>
                <p:oleObj name="公式" r:id="rId5" imgW="2794000" imgH="4445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581128"/>
                        <a:ext cx="5957314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758583"/>
              </p:ext>
            </p:extLst>
          </p:nvPr>
        </p:nvGraphicFramePr>
        <p:xfrm>
          <a:off x="2699792" y="5773326"/>
          <a:ext cx="2665839" cy="548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09" name="公式" r:id="rId7" imgW="1117600" imgH="228600" progId="Equation.3">
                  <p:embed/>
                </p:oleObj>
              </mc:Choice>
              <mc:Fallback>
                <p:oleObj name="公式" r:id="rId7" imgW="11176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773326"/>
                        <a:ext cx="2665839" cy="5484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4211960" y="2157660"/>
            <a:ext cx="4608512" cy="1772250"/>
            <a:chOff x="998" y="2069"/>
            <a:chExt cx="3764" cy="1572"/>
          </a:xfrm>
        </p:grpSpPr>
        <p:grpSp>
          <p:nvGrpSpPr>
            <p:cNvPr id="10" name="Group 38"/>
            <p:cNvGrpSpPr>
              <a:grpSpLocks/>
            </p:cNvGrpSpPr>
            <p:nvPr/>
          </p:nvGrpSpPr>
          <p:grpSpPr bwMode="auto">
            <a:xfrm>
              <a:off x="998" y="2069"/>
              <a:ext cx="3715" cy="1572"/>
              <a:chOff x="998" y="2069"/>
              <a:chExt cx="3715" cy="1572"/>
            </a:xfrm>
          </p:grpSpPr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998" y="2069"/>
                <a:ext cx="3715" cy="1531"/>
                <a:chOff x="998" y="2069"/>
                <a:chExt cx="3715" cy="1531"/>
              </a:xfrm>
            </p:grpSpPr>
            <p:grpSp>
              <p:nvGrpSpPr>
                <p:cNvPr id="17" name="Group 36"/>
                <p:cNvGrpSpPr>
                  <a:grpSpLocks/>
                </p:cNvGrpSpPr>
                <p:nvPr/>
              </p:nvGrpSpPr>
              <p:grpSpPr bwMode="auto">
                <a:xfrm>
                  <a:off x="998" y="2069"/>
                  <a:ext cx="3715" cy="1531"/>
                  <a:chOff x="998" y="2069"/>
                  <a:chExt cx="3715" cy="1531"/>
                </a:xfrm>
              </p:grpSpPr>
              <p:grpSp>
                <p:nvGrpSpPr>
                  <p:cNvPr id="19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998" y="2069"/>
                    <a:ext cx="3715" cy="1531"/>
                    <a:chOff x="998" y="2069"/>
                    <a:chExt cx="3715" cy="1531"/>
                  </a:xfrm>
                </p:grpSpPr>
                <p:grpSp>
                  <p:nvGrpSpPr>
                    <p:cNvPr id="24" name="Group 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98" y="2069"/>
                      <a:ext cx="3715" cy="1531"/>
                      <a:chOff x="998" y="2069"/>
                      <a:chExt cx="3715" cy="1531"/>
                    </a:xfrm>
                  </p:grpSpPr>
                  <p:pic>
                    <p:nvPicPr>
                      <p:cNvPr id="26" name="Picture 30" descr="Sa函数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rcRect l="11499" t="21042"/>
                      <a:stretch>
                        <a:fillRect/>
                      </a:stretch>
                    </p:blipFill>
                    <p:spPr bwMode="auto">
                      <a:xfrm>
                        <a:off x="998" y="2069"/>
                        <a:ext cx="3671" cy="153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  <p:pic>
                    <p:nvPicPr>
                      <p:cNvPr id="27" name="Picture 32" descr="Sa函数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" y="2205"/>
                        <a:ext cx="3017" cy="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grpSp>
                <p:pic>
                  <p:nvPicPr>
                    <p:cNvPr id="25" name="Picture 31" descr="Sa函数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429" y="2205"/>
                      <a:ext cx="3017" cy="100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</p:grpSp>
              <p:sp>
                <p:nvSpPr>
                  <p:cNvPr id="20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121" y="2136"/>
                    <a:ext cx="0" cy="10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341" y="2212"/>
                    <a:ext cx="2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851" y="2124"/>
                    <a:ext cx="0" cy="10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Line 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61" y="2204"/>
                    <a:ext cx="2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10" y="3167"/>
                  <a:ext cx="41" cy="19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2527" y="3324"/>
                <a:ext cx="804" cy="3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lang="en-US" altLang="zh-CN" sz="2000" i="1" dirty="0" err="1">
                    <a:latin typeface="Times New Roman" pitchFamily="18" charset="0"/>
                  </a:rPr>
                  <a:t>f</a:t>
                </a:r>
                <a:r>
                  <a:rPr lang="en-US" altLang="zh-CN" sz="2000" i="1" baseline="-25000" dirty="0" err="1">
                    <a:latin typeface="Times New Roman" pitchFamily="18" charset="0"/>
                  </a:rPr>
                  <a:t>k</a:t>
                </a:r>
                <a:r>
                  <a:rPr lang="zh-CN" altLang="en-US" sz="2000" dirty="0">
                    <a:latin typeface="Times New Roman" pitchFamily="18" charset="0"/>
                  </a:rPr>
                  <a:t>＋</a:t>
                </a:r>
                <a:r>
                  <a:rPr lang="en-US" altLang="zh-CN" sz="2000" dirty="0">
                    <a:latin typeface="Times New Roman" pitchFamily="18" charset="0"/>
                  </a:rPr>
                  <a:t>1</a:t>
                </a:r>
                <a:r>
                  <a:rPr lang="en-US" altLang="zh-CN" sz="2000" i="1" dirty="0">
                    <a:latin typeface="Times New Roman" pitchFamily="18" charset="0"/>
                  </a:rPr>
                  <a:t>/</a:t>
                </a:r>
                <a:r>
                  <a:rPr lang="en-US" altLang="zh-CN" sz="2000" i="1" dirty="0" err="1">
                    <a:latin typeface="Times New Roman" pitchFamily="18" charset="0"/>
                  </a:rPr>
                  <a:t>T</a:t>
                </a:r>
                <a:r>
                  <a:rPr lang="en-US" altLang="zh-CN" sz="2000" i="1" baseline="-25000" dirty="0" err="1">
                    <a:latin typeface="Times New Roman" pitchFamily="18" charset="0"/>
                  </a:rPr>
                  <a:t>s</a:t>
                </a:r>
                <a:endParaRPr lang="en-US" altLang="zh-CN" sz="4000" dirty="0"/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408" y="3079"/>
                <a:ext cx="436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lang="en-US" altLang="zh-CN" sz="2000" i="1">
                    <a:latin typeface="Times New Roman" pitchFamily="18" charset="0"/>
                  </a:rPr>
                  <a:t>f</a:t>
                </a:r>
                <a:r>
                  <a:rPr lang="en-US" altLang="zh-CN" sz="2000" i="1" baseline="-25000">
                    <a:latin typeface="Times New Roman" pitchFamily="18" charset="0"/>
                  </a:rPr>
                  <a:t>k</a:t>
                </a:r>
                <a:endParaRPr lang="en-US" altLang="zh-CN" sz="4000"/>
              </a:p>
            </p:txBody>
          </p:sp>
        </p:grp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4353" y="2811"/>
              <a:ext cx="409" cy="3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/>
              <a:r>
                <a:rPr lang="en-US" altLang="zh-CN" sz="2400" i="1">
                  <a:latin typeface="Times New Roman" pitchFamily="18" charset="0"/>
                </a:rPr>
                <a:t>f</a:t>
              </a:r>
              <a:endParaRPr lang="en-US" altLang="zh-CN" sz="4000"/>
            </a:p>
          </p:txBody>
        </p:sp>
      </p:grpSp>
      <p:sp>
        <p:nvSpPr>
          <p:cNvPr id="3" name="右箭头 2"/>
          <p:cNvSpPr/>
          <p:nvPr/>
        </p:nvSpPr>
        <p:spPr>
          <a:xfrm rot="10800000">
            <a:off x="3779912" y="2874676"/>
            <a:ext cx="432048" cy="56369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804135" y="2219666"/>
            <a:ext cx="0" cy="1286910"/>
          </a:xfrm>
          <a:prstGeom prst="line">
            <a:avLst/>
          </a:prstGeom>
          <a:ln>
            <a:solidFill>
              <a:srgbClr val="00CC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64288" y="2204864"/>
            <a:ext cx="0" cy="1286910"/>
          </a:xfrm>
          <a:prstGeom prst="line">
            <a:avLst/>
          </a:prstGeom>
          <a:ln>
            <a:solidFill>
              <a:srgbClr val="00CC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699792" y="5373216"/>
            <a:ext cx="122413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433270" y="5373216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比特率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若用</a:t>
            </a:r>
            <a:r>
              <a:rPr lang="zh-CN" altLang="en-US" dirty="0" smtClean="0">
                <a:solidFill>
                  <a:srgbClr val="0000FF"/>
                </a:solidFill>
              </a:rPr>
              <a:t>单个载波的</a:t>
            </a:r>
            <a:r>
              <a:rPr lang="en-US" altLang="zh-CN" dirty="0" smtClean="0">
                <a:solidFill>
                  <a:srgbClr val="0000FF"/>
                </a:solidFill>
              </a:rPr>
              <a:t>M </a:t>
            </a:r>
            <a:r>
              <a:rPr lang="zh-CN" altLang="en-US" dirty="0" smtClean="0">
                <a:solidFill>
                  <a:srgbClr val="0000FF"/>
                </a:solidFill>
              </a:rPr>
              <a:t>进制</a:t>
            </a:r>
            <a:r>
              <a:rPr lang="zh-CN" altLang="en-US" dirty="0" smtClean="0"/>
              <a:t>码元传输，为得到相同的传输速率，则码元持续时间应缩短为</a:t>
            </a:r>
            <a:r>
              <a:rPr lang="en-US" altLang="zh-CN" dirty="0"/>
              <a:t>(</a:t>
            </a:r>
            <a:r>
              <a:rPr lang="en-US" altLang="zh-CN" i="1" dirty="0" err="1"/>
              <a:t>T</a:t>
            </a:r>
            <a:r>
              <a:rPr lang="en-US" altLang="zh-CN" i="1" baseline="-25000" dirty="0" err="1"/>
              <a:t>s</a:t>
            </a:r>
            <a:r>
              <a:rPr lang="en-US" altLang="zh-CN" i="1" dirty="0"/>
              <a:t> /N</a:t>
            </a:r>
            <a:r>
              <a:rPr lang="en-US" altLang="zh-CN" dirty="0"/>
              <a:t>)</a:t>
            </a:r>
            <a:r>
              <a:rPr lang="zh-CN" altLang="en-US" dirty="0"/>
              <a:t>，而占用带宽等于</a:t>
            </a:r>
            <a:r>
              <a:rPr lang="en-US" altLang="zh-CN" dirty="0"/>
              <a:t>(2</a:t>
            </a:r>
            <a:r>
              <a:rPr lang="en-US" altLang="zh-CN" i="1" dirty="0"/>
              <a:t>N</a:t>
            </a:r>
            <a:r>
              <a:rPr lang="en-US" altLang="zh-CN" dirty="0"/>
              <a:t>/</a:t>
            </a:r>
            <a:r>
              <a:rPr lang="en-US" altLang="zh-CN" i="1" dirty="0"/>
              <a:t>T</a:t>
            </a:r>
            <a:r>
              <a:rPr lang="en-US" altLang="zh-CN" i="1" baseline="-25000" dirty="0"/>
              <a:t>s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zh-CN" altLang="en-US" dirty="0" smtClean="0"/>
              <a:t>故</a:t>
            </a:r>
            <a:r>
              <a:rPr lang="zh-CN" altLang="en-US" dirty="0" smtClean="0">
                <a:solidFill>
                  <a:srgbClr val="0000FF"/>
                </a:solidFill>
              </a:rPr>
              <a:t>单载波时的频带利用率</a:t>
            </a:r>
            <a:r>
              <a:rPr lang="zh-CN" altLang="en-US" dirty="0" smtClean="0"/>
              <a:t>为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r>
              <a:rPr lang="zh-CN" altLang="en-US" dirty="0" smtClean="0"/>
              <a:t>结论：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OFDM</a:t>
            </a:r>
            <a:r>
              <a:rPr lang="zh-CN" altLang="en-US" dirty="0" smtClean="0">
                <a:solidFill>
                  <a:srgbClr val="0000FF"/>
                </a:solidFill>
              </a:rPr>
              <a:t>和单载波体制相比，频带利用率大约增至两倍。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967B-B8A7-447E-9C41-121E6DD083DF}" type="slidenum">
              <a:rPr lang="en-US" altLang="zh-CN" smtClean="0"/>
              <a:pPr/>
              <a:t>82</a:t>
            </a:fld>
            <a:endParaRPr lang="en-US" altLang="zh-CN"/>
          </a:p>
        </p:txBody>
      </p:sp>
      <p:graphicFrame>
        <p:nvGraphicFramePr>
          <p:cNvPr id="798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019954"/>
              </p:ext>
            </p:extLst>
          </p:nvPr>
        </p:nvGraphicFramePr>
        <p:xfrm>
          <a:off x="1835696" y="3429000"/>
          <a:ext cx="4876242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7" name="公式" r:id="rId3" imgW="2159000" imgH="431800" progId="Equation.3">
                  <p:embed/>
                </p:oleObj>
              </mc:Choice>
              <mc:Fallback>
                <p:oleObj name="公式" r:id="rId3" imgW="2159000" imgH="431800" progId="Equation.3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429000"/>
                        <a:ext cx="4876242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427984" y="3284984"/>
            <a:ext cx="720080" cy="1152128"/>
          </a:xfrm>
          <a:prstGeom prst="rect">
            <a:avLst/>
          </a:prstGeom>
          <a:noFill/>
          <a:ln>
            <a:solidFill>
              <a:srgbClr val="00CC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 8.3.3 OFDM</a:t>
            </a:r>
            <a:r>
              <a:rPr lang="zh-CN" altLang="en-US" dirty="0"/>
              <a:t>的实现：以</a:t>
            </a:r>
            <a:r>
              <a:rPr lang="en-US" altLang="zh-CN" dirty="0"/>
              <a:t>MQAM</a:t>
            </a:r>
            <a:r>
              <a:rPr lang="zh-CN" altLang="en-US" dirty="0"/>
              <a:t>调制为例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复习</a:t>
            </a:r>
            <a:r>
              <a:rPr lang="en-US" altLang="zh-CN" dirty="0" smtClean="0">
                <a:solidFill>
                  <a:srgbClr val="0000FF"/>
                </a:solidFill>
              </a:rPr>
              <a:t>DFT</a:t>
            </a:r>
            <a:r>
              <a:rPr lang="zh-CN" altLang="en-US" dirty="0" smtClean="0">
                <a:solidFill>
                  <a:srgbClr val="0000FF"/>
                </a:solidFill>
              </a:rPr>
              <a:t>公式 </a:t>
            </a:r>
          </a:p>
          <a:p>
            <a:r>
              <a:rPr lang="zh-CN" altLang="en-US" dirty="0" smtClean="0"/>
              <a:t>设一个时间信号</a:t>
            </a:r>
            <a:r>
              <a:rPr lang="en-US" altLang="zh-CN" dirty="0" smtClean="0"/>
              <a:t>s(t)</a:t>
            </a:r>
            <a:r>
              <a:rPr lang="zh-CN" altLang="en-US" dirty="0" smtClean="0"/>
              <a:t>的抽样函数为</a:t>
            </a:r>
            <a:r>
              <a:rPr lang="en-US" altLang="zh-CN" dirty="0" smtClean="0"/>
              <a:t>s(k)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k = 0, 1, 2, … , K– 1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s(k)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0000FF"/>
                </a:solidFill>
              </a:rPr>
              <a:t>离散傅里叶变换</a:t>
            </a:r>
            <a:r>
              <a:rPr lang="en-US" altLang="zh-CN" dirty="0" smtClean="0">
                <a:solidFill>
                  <a:srgbClr val="0000FF"/>
                </a:solidFill>
              </a:rPr>
              <a:t>(DFT)</a:t>
            </a:r>
            <a:r>
              <a:rPr lang="zh-CN" altLang="en-US" dirty="0" smtClean="0"/>
              <a:t>定义为：</a:t>
            </a:r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S(n)</a:t>
            </a:r>
            <a:r>
              <a:rPr lang="zh-CN" altLang="en-US" dirty="0" smtClean="0"/>
              <a:t>的逆离散傅里叶变换</a:t>
            </a:r>
            <a:r>
              <a:rPr lang="en-US" altLang="zh-CN" dirty="0" smtClean="0">
                <a:solidFill>
                  <a:srgbClr val="0000FF"/>
                </a:solidFill>
              </a:rPr>
              <a:t>(IDFT)</a:t>
            </a:r>
            <a:r>
              <a:rPr lang="zh-CN" altLang="en-US" dirty="0" smtClean="0"/>
              <a:t>为：</a:t>
            </a:r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789D-A62B-4DA6-B4C4-501E61936E6E}" type="slidenum">
              <a:rPr lang="en-US" altLang="zh-CN" smtClean="0"/>
              <a:pPr/>
              <a:t>83</a:t>
            </a:fld>
            <a:endParaRPr lang="en-US" altLang="zh-CN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457325" y="3328988"/>
            <a:ext cx="6229350" cy="760413"/>
            <a:chOff x="1383" y="1833"/>
            <a:chExt cx="3924" cy="479"/>
          </a:xfrm>
        </p:grpSpPr>
        <p:graphicFrame>
          <p:nvGraphicFramePr>
            <p:cNvPr id="80900" name="Object 4"/>
            <p:cNvGraphicFramePr>
              <a:graphicFrameLocks noChangeAspect="1"/>
            </p:cNvGraphicFramePr>
            <p:nvPr/>
          </p:nvGraphicFramePr>
          <p:xfrm>
            <a:off x="1383" y="1833"/>
            <a:ext cx="2041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08" name="公式" r:id="rId3" imgW="1828800" imgH="431800" progId="Equation.3">
                    <p:embed/>
                  </p:oleObj>
                </mc:Choice>
                <mc:Fallback>
                  <p:oleObj name="公式" r:id="rId3" imgW="1828800" imgH="431800" progId="Equation.3">
                    <p:embed/>
                    <p:pic>
                      <p:nvPicPr>
                        <p:cNvPr id="0" name="Picture 2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833"/>
                          <a:ext cx="2041" cy="4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2" name="Object 6"/>
            <p:cNvGraphicFramePr>
              <a:graphicFrameLocks noChangeAspect="1"/>
            </p:cNvGraphicFramePr>
            <p:nvPr/>
          </p:nvGraphicFramePr>
          <p:xfrm>
            <a:off x="3674" y="1956"/>
            <a:ext cx="163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09" name="公式" r:id="rId5" imgW="1637589" imgH="215806" progId="Equation.3">
                    <p:embed/>
                  </p:oleObj>
                </mc:Choice>
                <mc:Fallback>
                  <p:oleObj name="公式" r:id="rId5" imgW="1637589" imgH="215806" progId="Equation.3">
                    <p:embed/>
                    <p:pic>
                      <p:nvPicPr>
                        <p:cNvPr id="0" name="Picture 2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4" y="1956"/>
                          <a:ext cx="1633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547664" y="5084613"/>
            <a:ext cx="6335712" cy="830262"/>
            <a:chOff x="1360" y="2636"/>
            <a:chExt cx="3991" cy="523"/>
          </a:xfrm>
        </p:grpSpPr>
        <p:graphicFrame>
          <p:nvGraphicFramePr>
            <p:cNvPr id="8090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2336491"/>
                </p:ext>
              </p:extLst>
            </p:nvPr>
          </p:nvGraphicFramePr>
          <p:xfrm>
            <a:off x="1360" y="2636"/>
            <a:ext cx="2177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10" name="公式" r:id="rId7" imgW="1777229" imgH="431613" progId="Equation.3">
                    <p:embed/>
                  </p:oleObj>
                </mc:Choice>
                <mc:Fallback>
                  <p:oleObj name="公式" r:id="rId7" imgW="1777229" imgH="431613" progId="Equation.3">
                    <p:embed/>
                    <p:pic>
                      <p:nvPicPr>
                        <p:cNvPr id="0" name="Picture 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0" y="2636"/>
                          <a:ext cx="2177" cy="5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283494"/>
                </p:ext>
              </p:extLst>
            </p:nvPr>
          </p:nvGraphicFramePr>
          <p:xfrm>
            <a:off x="3764" y="2727"/>
            <a:ext cx="1587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11" name="公式" r:id="rId9" imgW="1562100" imgH="215900" progId="Equation.3">
                    <p:embed/>
                  </p:oleObj>
                </mc:Choice>
                <mc:Fallback>
                  <p:oleObj name="公式" r:id="rId9" imgW="1562100" imgH="215900" progId="Equation.3">
                    <p:embed/>
                    <p:pic>
                      <p:nvPicPr>
                        <p:cNvPr id="0" name="Picture 2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4" y="2727"/>
                          <a:ext cx="1587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913" name="Rectangle 17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若信号的抽样函数</a:t>
            </a:r>
            <a:r>
              <a:rPr lang="en-US" altLang="zh-CN" i="1" dirty="0" smtClean="0"/>
              <a:t>s(k)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0000FF"/>
                </a:solidFill>
              </a:rPr>
              <a:t>实函数</a:t>
            </a:r>
            <a:r>
              <a:rPr lang="zh-CN" altLang="en-US" dirty="0" smtClean="0"/>
              <a:t>，则其</a:t>
            </a:r>
            <a:r>
              <a:rPr lang="en-US" altLang="zh-CN" i="1" dirty="0" smtClean="0"/>
              <a:t>K</a:t>
            </a:r>
            <a:r>
              <a:rPr lang="zh-CN" altLang="en-US" dirty="0" smtClean="0"/>
              <a:t>点</a:t>
            </a:r>
            <a:r>
              <a:rPr lang="en-US" altLang="zh-CN" i="1" dirty="0" smtClean="0"/>
              <a:t>DFT</a:t>
            </a:r>
            <a:r>
              <a:rPr lang="zh-CN" altLang="en-US" dirty="0" smtClean="0"/>
              <a:t>的值</a:t>
            </a:r>
            <a:r>
              <a:rPr lang="en-US" altLang="zh-CN" i="1" dirty="0" smtClean="0"/>
              <a:t>S(n)</a:t>
            </a:r>
            <a:r>
              <a:rPr lang="zh-CN" altLang="en-US" dirty="0" smtClean="0"/>
              <a:t>一定满足对称性条件：</a:t>
            </a:r>
          </a:p>
          <a:p>
            <a:endParaRPr lang="zh-CN" altLang="en-US" dirty="0" smtClean="0"/>
          </a:p>
          <a:p>
            <a:pPr lvl="1"/>
            <a:r>
              <a:rPr lang="zh-CN" altLang="en-US" dirty="0" smtClean="0"/>
              <a:t>式中</a:t>
            </a:r>
            <a:r>
              <a:rPr lang="en-US" altLang="zh-CN" i="1" dirty="0" smtClean="0"/>
              <a:t>S*(k)</a:t>
            </a:r>
            <a:r>
              <a:rPr lang="zh-CN" altLang="en-US" dirty="0" smtClean="0"/>
              <a:t>是</a:t>
            </a:r>
            <a:r>
              <a:rPr lang="en-US" altLang="zh-CN" i="1" dirty="0" smtClean="0"/>
              <a:t>S(k)</a:t>
            </a:r>
            <a:r>
              <a:rPr lang="zh-CN" altLang="en-US" dirty="0" smtClean="0"/>
              <a:t>的复共轭。</a:t>
            </a:r>
          </a:p>
          <a:p>
            <a:r>
              <a:rPr lang="zh-CN" altLang="en-US" dirty="0" smtClean="0"/>
              <a:t>现在，令</a:t>
            </a:r>
            <a:r>
              <a:rPr lang="en-US" altLang="zh-CN" dirty="0" smtClean="0"/>
              <a:t>OFDM</a:t>
            </a:r>
            <a:r>
              <a:rPr lang="zh-CN" altLang="en-US" dirty="0" smtClean="0"/>
              <a:t>信号的</a:t>
            </a:r>
            <a:r>
              <a:rPr lang="zh-CN" altLang="en-US" i="1" dirty="0">
                <a:sym typeface="Symbol" pitchFamily="18" charset="2"/>
              </a:rPr>
              <a:t></a:t>
            </a:r>
            <a:r>
              <a:rPr lang="en-US" altLang="zh-CN" i="1" baseline="-25000" dirty="0"/>
              <a:t>k </a:t>
            </a:r>
            <a:r>
              <a:rPr lang="zh-CN" altLang="en-US" dirty="0" smtClean="0"/>
              <a:t>＝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，则式</a:t>
            </a:r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801-79FB-413C-B58D-7A4701D46684}" type="slidenum">
              <a:rPr lang="en-US" altLang="zh-CN" smtClean="0"/>
              <a:pPr/>
              <a:t>84</a:t>
            </a:fld>
            <a:endParaRPr lang="en-US" altLang="zh-C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47788" y="2341959"/>
            <a:ext cx="5616575" cy="381000"/>
            <a:chOff x="1542" y="3607"/>
            <a:chExt cx="3538" cy="240"/>
          </a:xfrm>
        </p:grpSpPr>
        <p:graphicFrame>
          <p:nvGraphicFramePr>
            <p:cNvPr id="81925" name="Object 5"/>
            <p:cNvGraphicFramePr>
              <a:graphicFrameLocks noChangeAspect="1"/>
            </p:cNvGraphicFramePr>
            <p:nvPr/>
          </p:nvGraphicFramePr>
          <p:xfrm>
            <a:off x="1542" y="3611"/>
            <a:ext cx="163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74" name="公式" r:id="rId3" imgW="1384300" imgH="203200" progId="Equation.3">
                    <p:embed/>
                  </p:oleObj>
                </mc:Choice>
                <mc:Fallback>
                  <p:oleObj name="公式" r:id="rId3" imgW="1384300" imgH="2032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2" y="3611"/>
                          <a:ext cx="1633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2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5748086"/>
                </p:ext>
              </p:extLst>
            </p:nvPr>
          </p:nvGraphicFramePr>
          <p:xfrm>
            <a:off x="3402" y="3607"/>
            <a:ext cx="167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75" name="公式" r:id="rId5" imgW="1637589" imgH="215806" progId="Equation.3">
                    <p:embed/>
                  </p:oleObj>
                </mc:Choice>
                <mc:Fallback>
                  <p:oleObj name="公式" r:id="rId5" imgW="1637589" imgH="215806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2" y="3607"/>
                          <a:ext cx="1678" cy="2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668466"/>
              </p:ext>
            </p:extLst>
          </p:nvPr>
        </p:nvGraphicFramePr>
        <p:xfrm>
          <a:off x="2627784" y="5373216"/>
          <a:ext cx="2541180" cy="961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76" name="公式" r:id="rId7" imgW="1129810" imgH="431613" progId="Equation.3">
                  <p:embed/>
                </p:oleObj>
              </mc:Choice>
              <mc:Fallback>
                <p:oleObj name="公式" r:id="rId7" imgW="1129810" imgH="431613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373216"/>
                        <a:ext cx="2541180" cy="9615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33" name="Object 13"/>
          <p:cNvGraphicFramePr>
            <a:graphicFrameLocks noChangeAspect="1"/>
          </p:cNvGraphicFramePr>
          <p:nvPr/>
        </p:nvGraphicFramePr>
        <p:xfrm>
          <a:off x="2339752" y="3933056"/>
          <a:ext cx="2815729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77" name="公式" r:id="rId9" imgW="1282700" imgH="431800" progId="Equation.3">
                  <p:embed/>
                </p:oleObj>
              </mc:Choice>
              <mc:Fallback>
                <p:oleObj name="公式" r:id="rId9" imgW="1282700" imgH="431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933056"/>
                        <a:ext cx="2815729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下箭头 13"/>
          <p:cNvSpPr/>
          <p:nvPr/>
        </p:nvSpPr>
        <p:spPr>
          <a:xfrm>
            <a:off x="3275856" y="4869160"/>
            <a:ext cx="792088" cy="504056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755576" y="3356992"/>
            <a:ext cx="7560840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比较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064896" cy="5328592"/>
          </a:xfrm>
        </p:spPr>
        <p:txBody>
          <a:bodyPr>
            <a:normAutofit lnSpcReduction="10000"/>
          </a:bodyPr>
          <a:lstStyle/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结论</a:t>
            </a:r>
            <a:r>
              <a:rPr lang="zh-CN" altLang="en-US" dirty="0" smtClean="0"/>
              <a:t>：左式和</a:t>
            </a:r>
            <a:r>
              <a:rPr lang="en-US" altLang="zh-CN" dirty="0" smtClean="0"/>
              <a:t>IDFT</a:t>
            </a:r>
            <a:r>
              <a:rPr lang="zh-CN" altLang="en-US" dirty="0" smtClean="0"/>
              <a:t>式非常相似。</a:t>
            </a:r>
            <a:endParaRPr lang="en-US" altLang="zh-CN" dirty="0" smtClean="0"/>
          </a:p>
          <a:p>
            <a:r>
              <a:rPr lang="zh-CN" altLang="en-US" dirty="0" smtClean="0"/>
              <a:t>若暂时不考虑两式常数因子的差异以及求和项数</a:t>
            </a:r>
            <a:r>
              <a:rPr lang="en-US" altLang="zh-CN" dirty="0" smtClean="0"/>
              <a:t>(K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N)</a:t>
            </a:r>
            <a:r>
              <a:rPr lang="zh-CN" altLang="en-US" dirty="0" smtClean="0"/>
              <a:t>的不同，则可以：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i="1" dirty="0" smtClean="0"/>
              <a:t>IDFT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个离散值</a:t>
            </a:r>
            <a:r>
              <a:rPr lang="en-US" altLang="zh-CN" i="1" dirty="0" smtClean="0">
                <a:solidFill>
                  <a:srgbClr val="0000FF"/>
                </a:solidFill>
              </a:rPr>
              <a:t>S(n)</a:t>
            </a:r>
            <a:r>
              <a:rPr lang="zh-CN" altLang="en-US" dirty="0" smtClean="0"/>
              <a:t>当作是</a:t>
            </a:r>
            <a:r>
              <a:rPr lang="en-US" altLang="zh-CN" i="1" dirty="0" smtClean="0"/>
              <a:t>K</a:t>
            </a:r>
            <a:r>
              <a:rPr lang="zh-CN" altLang="en-US" dirty="0" smtClean="0"/>
              <a:t>路</a:t>
            </a:r>
            <a:r>
              <a:rPr lang="en-US" altLang="zh-CN" dirty="0" smtClean="0"/>
              <a:t>OFDM</a:t>
            </a:r>
            <a:r>
              <a:rPr lang="zh-CN" altLang="en-US" dirty="0" smtClean="0"/>
              <a:t>并行信号的子信道中信号码元取值</a:t>
            </a:r>
            <a:r>
              <a:rPr lang="en-US" altLang="zh-CN" i="1" dirty="0" err="1" smtClean="0">
                <a:solidFill>
                  <a:srgbClr val="0000FF"/>
                </a:solidFill>
              </a:rPr>
              <a:t>B</a:t>
            </a:r>
            <a:r>
              <a:rPr lang="en-US" altLang="zh-CN" i="1" baseline="-25000" dirty="0" err="1" smtClean="0">
                <a:solidFill>
                  <a:srgbClr val="0000FF"/>
                </a:solidFill>
              </a:rPr>
              <a:t>k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 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 smtClean="0"/>
              <a:t>IDFT</a:t>
            </a:r>
            <a:r>
              <a:rPr lang="zh-CN" altLang="en-US" dirty="0" smtClean="0"/>
              <a:t>式的左端就相当上式左端的</a:t>
            </a:r>
            <a:r>
              <a:rPr lang="en-US" altLang="zh-CN" dirty="0" smtClean="0"/>
              <a:t>OFDM</a:t>
            </a:r>
            <a:r>
              <a:rPr lang="zh-CN" altLang="en-US" dirty="0" smtClean="0"/>
              <a:t>信号</a:t>
            </a:r>
            <a:r>
              <a:rPr lang="en-US" altLang="zh-CN" i="1" dirty="0" smtClean="0"/>
              <a:t>s(t)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即：</a:t>
            </a:r>
            <a:r>
              <a:rPr lang="zh-CN" altLang="en-US" dirty="0" smtClean="0">
                <a:solidFill>
                  <a:srgbClr val="0000FF"/>
                </a:solidFill>
              </a:rPr>
              <a:t>可以用计算</a:t>
            </a:r>
            <a:r>
              <a:rPr lang="en-US" altLang="zh-CN" dirty="0" smtClean="0">
                <a:solidFill>
                  <a:srgbClr val="0000FF"/>
                </a:solidFill>
              </a:rPr>
              <a:t>IDFT</a:t>
            </a:r>
            <a:r>
              <a:rPr lang="zh-CN" altLang="en-US" dirty="0" smtClean="0">
                <a:solidFill>
                  <a:srgbClr val="0000FF"/>
                </a:solidFill>
              </a:rPr>
              <a:t>的方法来获得</a:t>
            </a:r>
            <a:r>
              <a:rPr lang="en-US" altLang="zh-CN" dirty="0" smtClean="0">
                <a:solidFill>
                  <a:srgbClr val="0000FF"/>
                </a:solidFill>
              </a:rPr>
              <a:t>OFDM</a:t>
            </a:r>
            <a:r>
              <a:rPr lang="zh-CN" altLang="en-US" dirty="0" smtClean="0">
                <a:solidFill>
                  <a:srgbClr val="0000FF"/>
                </a:solidFill>
              </a:rPr>
              <a:t>信号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下面就来讨论如何具体解决这个计算问题。</a:t>
            </a:r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801-79FB-413C-B58D-7A4701D46684}" type="slidenum">
              <a:rPr lang="en-US" altLang="zh-CN" smtClean="0"/>
              <a:pPr/>
              <a:t>85</a:t>
            </a:fld>
            <a:endParaRPr lang="en-US" altLang="zh-CN"/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727474"/>
              </p:ext>
            </p:extLst>
          </p:nvPr>
        </p:nvGraphicFramePr>
        <p:xfrm>
          <a:off x="1547317" y="1268760"/>
          <a:ext cx="2232595" cy="844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42" name="公式" r:id="rId3" imgW="1129810" imgH="431613" progId="Equation.3">
                  <p:embed/>
                </p:oleObj>
              </mc:Choice>
              <mc:Fallback>
                <p:oleObj name="公式" r:id="rId3" imgW="112981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317" y="1268760"/>
                        <a:ext cx="2232595" cy="8448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550987"/>
              </p:ext>
            </p:extLst>
          </p:nvPr>
        </p:nvGraphicFramePr>
        <p:xfrm>
          <a:off x="4788421" y="1269708"/>
          <a:ext cx="3455987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43" name="公式" r:id="rId5" imgW="1777229" imgH="431613" progId="Equation.3">
                  <p:embed/>
                </p:oleObj>
              </mc:Choice>
              <mc:Fallback>
                <p:oleObj name="公式" r:id="rId5" imgW="177722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421" y="1269708"/>
                        <a:ext cx="3455987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934968" y="1484784"/>
            <a:ext cx="1037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+mj-ea"/>
                <a:ea typeface="+mj-ea"/>
              </a:rPr>
              <a:t>IDFT</a:t>
            </a:r>
            <a:r>
              <a:rPr lang="zh-CN" altLang="en-US" sz="2000" b="1" dirty="0" smtClean="0">
                <a:solidFill>
                  <a:srgbClr val="0000FF"/>
                </a:solidFill>
                <a:latin typeface="+mj-ea"/>
                <a:ea typeface="+mj-ea"/>
              </a:rPr>
              <a:t>：</a:t>
            </a:r>
            <a:endParaRPr lang="zh-CN" altLang="en-US" sz="20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544" y="148478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+mj-ea"/>
                <a:ea typeface="+mj-ea"/>
              </a:rPr>
              <a:t>OFDM</a:t>
            </a:r>
            <a:r>
              <a:rPr lang="zh-CN" altLang="en-US" sz="2000" b="1" dirty="0" smtClean="0">
                <a:solidFill>
                  <a:srgbClr val="0000FF"/>
                </a:solidFill>
                <a:latin typeface="+mj-ea"/>
                <a:ea typeface="+mj-ea"/>
              </a:rPr>
              <a:t>：</a:t>
            </a:r>
            <a:endParaRPr lang="zh-CN" altLang="en-US" sz="20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219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OFDM</a:t>
            </a:r>
            <a:r>
              <a:rPr lang="zh-CN" altLang="en-US" dirty="0"/>
              <a:t>信号的产生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码元分组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先将输入码元序列分成帧，每帧</a:t>
            </a:r>
            <a:r>
              <a:rPr lang="en-US" altLang="zh-CN" dirty="0" smtClean="0"/>
              <a:t>F</a:t>
            </a:r>
            <a:r>
              <a:rPr lang="zh-CN" altLang="en-US" dirty="0" smtClean="0"/>
              <a:t>个码元，即有</a:t>
            </a:r>
            <a:r>
              <a:rPr lang="en-US" altLang="zh-CN" dirty="0" smtClean="0"/>
              <a:t>F</a:t>
            </a:r>
            <a:r>
              <a:rPr lang="zh-CN" altLang="en-US" dirty="0" smtClean="0"/>
              <a:t>比特。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然后将此</a:t>
            </a:r>
            <a:r>
              <a:rPr lang="en-US" altLang="zh-CN" dirty="0" smtClean="0"/>
              <a:t>F</a:t>
            </a:r>
            <a:r>
              <a:rPr lang="zh-CN" altLang="en-US" dirty="0" smtClean="0"/>
              <a:t>比特分成</a:t>
            </a:r>
            <a:r>
              <a:rPr lang="en-US" altLang="zh-CN" dirty="0" smtClean="0"/>
              <a:t>N</a:t>
            </a:r>
            <a:r>
              <a:rPr lang="zh-CN" altLang="en-US" dirty="0" smtClean="0"/>
              <a:t>组，每组中比特数可不同，如图。 </a:t>
            </a:r>
            <a:endParaRPr lang="zh-CN" altLang="en-US" dirty="0"/>
          </a:p>
        </p:txBody>
      </p:sp>
      <p:sp>
        <p:nvSpPr>
          <p:cNvPr id="16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BFDA-16D8-4D01-8791-7B736C9AFAF9}" type="slidenum">
              <a:rPr lang="en-US" altLang="zh-CN" smtClean="0"/>
              <a:pPr/>
              <a:t>86</a:t>
            </a:fld>
            <a:endParaRPr lang="en-US" altLang="zh-CN"/>
          </a:p>
        </p:txBody>
      </p:sp>
      <p:grpSp>
        <p:nvGrpSpPr>
          <p:cNvPr id="2" name="Group 160"/>
          <p:cNvGrpSpPr>
            <a:grpSpLocks/>
          </p:cNvGrpSpPr>
          <p:nvPr/>
        </p:nvGrpSpPr>
        <p:grpSpPr bwMode="auto">
          <a:xfrm>
            <a:off x="792163" y="3019220"/>
            <a:ext cx="7920037" cy="3794156"/>
            <a:chOff x="829" y="1864"/>
            <a:chExt cx="4659" cy="220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829" y="1864"/>
              <a:ext cx="4659" cy="2207"/>
              <a:chOff x="2400" y="10155"/>
              <a:chExt cx="7758" cy="4245"/>
            </a:xfrm>
          </p:grpSpPr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3090" y="11478"/>
                <a:ext cx="6434" cy="315"/>
                <a:chOff x="3090" y="11478"/>
                <a:chExt cx="6434" cy="315"/>
              </a:xfrm>
            </p:grpSpPr>
            <p:sp>
              <p:nvSpPr>
                <p:cNvPr id="82953" name="Rectangle 9"/>
                <p:cNvSpPr>
                  <a:spLocks noChangeArrowheads="1"/>
                </p:cNvSpPr>
                <p:nvPr/>
              </p:nvSpPr>
              <p:spPr bwMode="auto">
                <a:xfrm>
                  <a:off x="8924" y="11478"/>
                  <a:ext cx="600" cy="315"/>
                </a:xfrm>
                <a:prstGeom prst="rect">
                  <a:avLst/>
                </a:prstGeom>
                <a:solidFill>
                  <a:srgbClr val="C0C0C0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954" name="Rectangle 10"/>
                <p:cNvSpPr>
                  <a:spLocks noChangeArrowheads="1"/>
                </p:cNvSpPr>
                <p:nvPr/>
              </p:nvSpPr>
              <p:spPr bwMode="auto">
                <a:xfrm>
                  <a:off x="4754" y="11478"/>
                  <a:ext cx="1350" cy="315"/>
                </a:xfrm>
                <a:prstGeom prst="rect">
                  <a:avLst/>
                </a:prstGeom>
                <a:solidFill>
                  <a:srgbClr val="C0C0C0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955" name="Rectangle 11"/>
                <p:cNvSpPr>
                  <a:spLocks noChangeArrowheads="1"/>
                </p:cNvSpPr>
                <p:nvPr/>
              </p:nvSpPr>
              <p:spPr bwMode="auto">
                <a:xfrm>
                  <a:off x="3090" y="11478"/>
                  <a:ext cx="1320" cy="315"/>
                </a:xfrm>
                <a:prstGeom prst="rect">
                  <a:avLst/>
                </a:prstGeom>
                <a:solidFill>
                  <a:srgbClr val="C0C0C0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2400" y="10155"/>
                <a:ext cx="7758" cy="4245"/>
                <a:chOff x="2400" y="10155"/>
                <a:chExt cx="7758" cy="4245"/>
              </a:xfrm>
            </p:grpSpPr>
            <p:sp>
              <p:nvSpPr>
                <p:cNvPr id="82957" name="Line 13"/>
                <p:cNvSpPr>
                  <a:spLocks noChangeShapeType="1"/>
                </p:cNvSpPr>
                <p:nvPr/>
              </p:nvSpPr>
              <p:spPr bwMode="auto">
                <a:xfrm>
                  <a:off x="9060" y="12630"/>
                  <a:ext cx="88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" name="Group 14"/>
                <p:cNvGrpSpPr>
                  <a:grpSpLocks/>
                </p:cNvGrpSpPr>
                <p:nvPr/>
              </p:nvGrpSpPr>
              <p:grpSpPr bwMode="auto">
                <a:xfrm>
                  <a:off x="2400" y="10155"/>
                  <a:ext cx="7758" cy="4245"/>
                  <a:chOff x="2400" y="10155"/>
                  <a:chExt cx="7758" cy="4245"/>
                </a:xfrm>
              </p:grpSpPr>
              <p:sp>
                <p:nvSpPr>
                  <p:cNvPr id="82959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076" y="12615"/>
                    <a:ext cx="6494" cy="49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8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2400" y="10155"/>
                    <a:ext cx="7758" cy="4245"/>
                    <a:chOff x="2400" y="10155"/>
                    <a:chExt cx="7758" cy="4245"/>
                  </a:xfrm>
                </p:grpSpPr>
                <p:grpSp>
                  <p:nvGrpSpPr>
                    <p:cNvPr id="9" name="Group 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0" y="11805"/>
                      <a:ext cx="2326" cy="495"/>
                      <a:chOff x="2354" y="11370"/>
                      <a:chExt cx="2326" cy="495"/>
                    </a:xfrm>
                  </p:grpSpPr>
                  <p:sp>
                    <p:nvSpPr>
                      <p:cNvPr id="82962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54" y="11370"/>
                        <a:ext cx="16" cy="48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2963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30" y="11370"/>
                        <a:ext cx="14" cy="46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2964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50" y="11370"/>
                        <a:ext cx="14" cy="46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2965" name="Line 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666" y="11400"/>
                        <a:ext cx="14" cy="46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0" name="Group 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2" y="10155"/>
                      <a:ext cx="7756" cy="4245"/>
                      <a:chOff x="2402" y="10155"/>
                      <a:chExt cx="7756" cy="4245"/>
                    </a:xfrm>
                  </p:grpSpPr>
                  <p:grpSp>
                    <p:nvGrpSpPr>
                      <p:cNvPr id="11" name="Group 2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02" y="10155"/>
                        <a:ext cx="7756" cy="4245"/>
                        <a:chOff x="2402" y="10155"/>
                        <a:chExt cx="7756" cy="4245"/>
                      </a:xfrm>
                    </p:grpSpPr>
                    <p:sp>
                      <p:nvSpPr>
                        <p:cNvPr id="82968" name="Text Box 2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986" y="12060"/>
                          <a:ext cx="1052" cy="525"/>
                        </a:xfrm>
                        <a:prstGeom prst="rect">
                          <a:avLst/>
                        </a:prstGeom>
                        <a:noFill/>
                        <a:ln w="9525" algn="ctr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lIns="0" tIns="0" rIns="0" bIns="0"/>
                        <a:lstStyle/>
                        <a:p>
                          <a:pPr algn="ctr"/>
                          <a:r>
                            <a:rPr lang="en-US" altLang="zh-CN" sz="2400">
                              <a:latin typeface="Times New Roman" pitchFamily="18" charset="0"/>
                              <a:sym typeface="Symbol" pitchFamily="18" charset="2"/>
                            </a:rPr>
                            <a:t></a:t>
                          </a:r>
                          <a:endParaRPr lang="en-US" altLang="zh-CN" sz="2800"/>
                        </a:p>
                      </p:txBody>
                    </p:sp>
                    <p:sp>
                      <p:nvSpPr>
                        <p:cNvPr id="82969" name="Text Box 2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60" y="11220"/>
                          <a:ext cx="1052" cy="525"/>
                        </a:xfrm>
                        <a:prstGeom prst="rect">
                          <a:avLst/>
                        </a:prstGeom>
                        <a:noFill/>
                        <a:ln w="9525" algn="ctr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lIns="0" tIns="0" rIns="0" bIns="0"/>
                        <a:lstStyle/>
                        <a:p>
                          <a:pPr algn="ctr"/>
                          <a:r>
                            <a:rPr lang="en-US" altLang="zh-CN" sz="2400">
                              <a:latin typeface="Times New Roman" pitchFamily="18" charset="0"/>
                              <a:sym typeface="Symbol" pitchFamily="18" charset="2"/>
                            </a:rPr>
                            <a:t></a:t>
                          </a:r>
                          <a:endParaRPr lang="en-US" altLang="zh-CN" sz="2800"/>
                        </a:p>
                      </p:txBody>
                    </p:sp>
                    <p:grpSp>
                      <p:nvGrpSpPr>
                        <p:cNvPr id="12" name="Group 2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02" y="10155"/>
                          <a:ext cx="7756" cy="4245"/>
                          <a:chOff x="2402" y="10155"/>
                          <a:chExt cx="7756" cy="4245"/>
                        </a:xfrm>
                      </p:grpSpPr>
                      <p:sp>
                        <p:nvSpPr>
                          <p:cNvPr id="82971" name="Line 2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542" y="11820"/>
                            <a:ext cx="16" cy="48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prstDash val="dash"/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82972" name="Line 2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8894" y="11805"/>
                            <a:ext cx="16" cy="465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prstDash val="dash"/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13" name="Group 2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02" y="10155"/>
                            <a:ext cx="7756" cy="4245"/>
                            <a:chOff x="2402" y="10155"/>
                            <a:chExt cx="7756" cy="4245"/>
                          </a:xfrm>
                        </p:grpSpPr>
                        <p:sp>
                          <p:nvSpPr>
                            <p:cNvPr id="82974" name="Text Box 30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9480" y="10800"/>
                              <a:ext cx="452" cy="255"/>
                            </a:xfrm>
                            <a:prstGeom prst="rect">
                              <a:avLst/>
                            </a:prstGeom>
                            <a:noFill/>
                            <a:ln w="9525" algn="ctr">
                              <a:noFill/>
                              <a:miter lim="800000"/>
                              <a:headEnd/>
                              <a:tailEnd/>
                            </a:ln>
                            <a:effectLst/>
                          </p:spPr>
                          <p:txBody>
                            <a:bodyPr lIns="0" tIns="0" rIns="0" bIns="0"/>
                            <a:lstStyle/>
                            <a:p>
                              <a:pPr algn="ctr"/>
                              <a:r>
                                <a:rPr lang="en-US" altLang="zh-CN" sz="1600" i="1">
                                  <a:latin typeface="Times New Roman" pitchFamily="18" charset="0"/>
                                </a:rPr>
                                <a:t>t</a:t>
                              </a:r>
                              <a:endParaRPr lang="en-US" altLang="zh-CN" sz="2800"/>
                            </a:p>
                          </p:txBody>
                        </p:sp>
                        <p:sp>
                          <p:nvSpPr>
                            <p:cNvPr id="82975" name="Text Box 31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9542" y="11835"/>
                              <a:ext cx="452" cy="255"/>
                            </a:xfrm>
                            <a:prstGeom prst="rect">
                              <a:avLst/>
                            </a:prstGeom>
                            <a:noFill/>
                            <a:ln w="9525" algn="ctr">
                              <a:noFill/>
                              <a:miter lim="800000"/>
                              <a:headEnd/>
                              <a:tailEnd/>
                            </a:ln>
                            <a:effectLst/>
                          </p:spPr>
                          <p:txBody>
                            <a:bodyPr lIns="0" tIns="0" rIns="0" bIns="0"/>
                            <a:lstStyle/>
                            <a:p>
                              <a:pPr algn="ctr"/>
                              <a:r>
                                <a:rPr lang="en-US" altLang="zh-CN" sz="1600" i="1">
                                  <a:latin typeface="Times New Roman" pitchFamily="18" charset="0"/>
                                </a:rPr>
                                <a:t>t</a:t>
                              </a:r>
                              <a:endParaRPr lang="en-US" altLang="zh-CN" sz="2800"/>
                            </a:p>
                          </p:txBody>
                        </p:sp>
                        <p:sp>
                          <p:nvSpPr>
                            <p:cNvPr id="82976" name="Text Box 32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9556" y="12630"/>
                              <a:ext cx="452" cy="255"/>
                            </a:xfrm>
                            <a:prstGeom prst="rect">
                              <a:avLst/>
                            </a:prstGeom>
                            <a:noFill/>
                            <a:ln w="9525" algn="ctr">
                              <a:noFill/>
                              <a:miter lim="800000"/>
                              <a:headEnd/>
                              <a:tailEnd/>
                            </a:ln>
                            <a:effectLst/>
                          </p:spPr>
                          <p:txBody>
                            <a:bodyPr lIns="0" tIns="0" rIns="0" bIns="0"/>
                            <a:lstStyle/>
                            <a:p>
                              <a:pPr algn="ctr"/>
                              <a:r>
                                <a:rPr lang="en-US" altLang="zh-CN" sz="1600" i="1">
                                  <a:latin typeface="Times New Roman" pitchFamily="18" charset="0"/>
                                </a:rPr>
                                <a:t>t</a:t>
                              </a:r>
                              <a:endParaRPr lang="en-US" altLang="zh-CN" sz="2800"/>
                            </a:p>
                          </p:txBody>
                        </p:sp>
                        <p:grpSp>
                          <p:nvGrpSpPr>
                            <p:cNvPr id="14" name="Group 3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518" y="12288"/>
                              <a:ext cx="7022" cy="315"/>
                              <a:chOff x="2518" y="12288"/>
                              <a:chExt cx="7022" cy="315"/>
                            </a:xfrm>
                          </p:grpSpPr>
                          <p:sp>
                            <p:nvSpPr>
                              <p:cNvPr id="82978" name="Rectangle 34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8880" y="12288"/>
                                <a:ext cx="660" cy="31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C0C0"/>
                              </a:solidFill>
                              <a:ln w="9525" algn="ctr">
                                <a:noFill/>
                                <a:miter lim="800000"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82979" name="Rectangle 35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710" y="12288"/>
                                <a:ext cx="1380" cy="31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C0C0"/>
                              </a:solidFill>
                              <a:ln w="9525" algn="ctr">
                                <a:noFill/>
                                <a:miter lim="800000"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82980" name="Rectangle 36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076" y="12288"/>
                                <a:ext cx="1320" cy="31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C0C0"/>
                              </a:solidFill>
                              <a:ln w="9525" algn="ctr">
                                <a:noFill/>
                                <a:miter lim="800000"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grpSp>
                            <p:nvGrpSpPr>
                              <p:cNvPr id="15" name="Group 3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518" y="12300"/>
                                <a:ext cx="7008" cy="300"/>
                                <a:chOff x="2518" y="12300"/>
                                <a:chExt cx="7008" cy="300"/>
                              </a:xfrm>
                            </p:grpSpPr>
                            <p:sp>
                              <p:nvSpPr>
                                <p:cNvPr id="82982" name="Text Box 38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518" y="12300"/>
                                  <a:ext cx="512" cy="30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 algn="ctr">
                                  <a:noFill/>
                                  <a:miter lim="800000"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lIns="0" tIns="0" rIns="0" bIns="0"/>
                                <a:lstStyle/>
                                <a:p>
                                  <a:pPr algn="ctr"/>
                                  <a:r>
                                    <a:rPr lang="en-US" altLang="zh-CN" sz="1600" i="1">
                                      <a:latin typeface="Times New Roman" pitchFamily="18" charset="0"/>
                                    </a:rPr>
                                    <a:t>B</a:t>
                                  </a:r>
                                  <a:r>
                                    <a:rPr lang="en-US" altLang="zh-CN" sz="1600" baseline="-25000">
                                      <a:latin typeface="Times New Roman" pitchFamily="18" charset="0"/>
                                    </a:rPr>
                                    <a:t>0</a:t>
                                  </a:r>
                                  <a:endParaRPr lang="en-US" altLang="zh-CN" sz="2800"/>
                                </a:p>
                              </p:txBody>
                            </p:sp>
                            <p:sp>
                              <p:nvSpPr>
                                <p:cNvPr id="82983" name="Text Box 39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478" y="12300"/>
                                  <a:ext cx="512" cy="30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 algn="ctr">
                                  <a:noFill/>
                                  <a:miter lim="800000"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lIns="0" tIns="0" rIns="0" bIns="0"/>
                                <a:lstStyle/>
                                <a:p>
                                  <a:pPr algn="ctr"/>
                                  <a:r>
                                    <a:rPr lang="en-US" altLang="zh-CN" sz="1600" i="1">
                                      <a:latin typeface="Times New Roman" pitchFamily="18" charset="0"/>
                                    </a:rPr>
                                    <a:t>B</a:t>
                                  </a:r>
                                  <a:r>
                                    <a:rPr lang="en-US" altLang="zh-CN" sz="1600" baseline="-25000">
                                      <a:latin typeface="Times New Roman" pitchFamily="18" charset="0"/>
                                    </a:rPr>
                                    <a:t>1</a:t>
                                  </a:r>
                                  <a:endParaRPr lang="en-US" altLang="zh-CN" sz="2800"/>
                                </a:p>
                              </p:txBody>
                            </p:sp>
                            <p:sp>
                              <p:nvSpPr>
                                <p:cNvPr id="82984" name="Text Box 40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274" y="12300"/>
                                  <a:ext cx="512" cy="30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 algn="ctr">
                                  <a:noFill/>
                                  <a:miter lim="800000"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lIns="0" tIns="0" rIns="0" bIns="0"/>
                                <a:lstStyle/>
                                <a:p>
                                  <a:pPr algn="ctr"/>
                                  <a:r>
                                    <a:rPr lang="en-US" altLang="zh-CN" sz="1600" i="1">
                                      <a:latin typeface="Times New Roman" pitchFamily="18" charset="0"/>
                                    </a:rPr>
                                    <a:t>B</a:t>
                                  </a:r>
                                  <a:r>
                                    <a:rPr lang="en-US" altLang="zh-CN" sz="1600" baseline="-25000">
                                      <a:latin typeface="Times New Roman" pitchFamily="18" charset="0"/>
                                    </a:rPr>
                                    <a:t>2</a:t>
                                  </a:r>
                                  <a:endParaRPr lang="en-US" altLang="zh-CN" sz="2800"/>
                                </a:p>
                              </p:txBody>
                            </p:sp>
                            <p:sp>
                              <p:nvSpPr>
                                <p:cNvPr id="82985" name="Text Box 41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174" y="12300"/>
                                  <a:ext cx="512" cy="30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 algn="ctr">
                                  <a:noFill/>
                                  <a:miter lim="800000"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lIns="0" tIns="0" rIns="0" bIns="0"/>
                                <a:lstStyle/>
                                <a:p>
                                  <a:pPr algn="ctr"/>
                                  <a:r>
                                    <a:rPr lang="en-US" altLang="zh-CN" sz="1600" i="1">
                                      <a:latin typeface="Times New Roman" pitchFamily="18" charset="0"/>
                                    </a:rPr>
                                    <a:t>B</a:t>
                                  </a:r>
                                  <a:r>
                                    <a:rPr lang="en-US" altLang="zh-CN" sz="1600" baseline="-25000">
                                      <a:latin typeface="Times New Roman" pitchFamily="18" charset="0"/>
                                    </a:rPr>
                                    <a:t>3</a:t>
                                  </a:r>
                                  <a:endParaRPr lang="en-US" altLang="zh-CN" sz="2800"/>
                                </a:p>
                              </p:txBody>
                            </p:sp>
                            <p:sp>
                              <p:nvSpPr>
                                <p:cNvPr id="82986" name="Text Box 42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9014" y="12300"/>
                                  <a:ext cx="512" cy="30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 algn="ctr">
                                  <a:noFill/>
                                  <a:miter lim="800000"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lIns="0" tIns="0" rIns="0" bIns="0"/>
                                <a:lstStyle/>
                                <a:p>
                                  <a:pPr algn="ctr"/>
                                  <a:r>
                                    <a:rPr lang="en-US" altLang="zh-CN" sz="1600" i="1">
                                      <a:latin typeface="Times New Roman" pitchFamily="18" charset="0"/>
                                    </a:rPr>
                                    <a:t>B</a:t>
                                  </a:r>
                                  <a:r>
                                    <a:rPr lang="en-US" altLang="zh-CN" sz="1600" i="1" baseline="-25000">
                                      <a:latin typeface="Times New Roman" pitchFamily="18" charset="0"/>
                                    </a:rPr>
                                    <a:t>N</a:t>
                                  </a:r>
                                  <a:r>
                                    <a:rPr lang="en-US" altLang="zh-CN" sz="1600" baseline="-25000">
                                      <a:latin typeface="Times New Roman" pitchFamily="18" charset="0"/>
                                    </a:rPr>
                                    <a:t>-1</a:t>
                                  </a:r>
                                  <a:endParaRPr lang="en-US" altLang="zh-CN" sz="2800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6" name="Group 4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02" y="10155"/>
                              <a:ext cx="7756" cy="4125"/>
                              <a:chOff x="2402" y="10155"/>
                              <a:chExt cx="7756" cy="4125"/>
                            </a:xfrm>
                          </p:grpSpPr>
                          <p:sp>
                            <p:nvSpPr>
                              <p:cNvPr id="82988" name="Line 4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414" y="10785"/>
                                <a:ext cx="0" cy="675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82989" name="Line 4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20" y="10785"/>
                                <a:ext cx="5820" cy="675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grpSp>
                            <p:nvGrpSpPr>
                              <p:cNvPr id="17" name="Group 4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402" y="10440"/>
                                <a:ext cx="7484" cy="360"/>
                                <a:chOff x="2356" y="10005"/>
                                <a:chExt cx="7484" cy="360"/>
                              </a:xfrm>
                            </p:grpSpPr>
                            <p:grpSp>
                              <p:nvGrpSpPr>
                                <p:cNvPr id="18" name="Group 47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2356" y="10005"/>
                                  <a:ext cx="7484" cy="360"/>
                                  <a:chOff x="2356" y="10005"/>
                                  <a:chExt cx="7484" cy="360"/>
                                </a:xfrm>
                              </p:grpSpPr>
                              <p:grpSp>
                                <p:nvGrpSpPr>
                                  <p:cNvPr id="19" name="Group 48"/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 bwMode="auto">
                                  <a:xfrm>
                                    <a:off x="2356" y="10005"/>
                                    <a:ext cx="7140" cy="360"/>
                                    <a:chOff x="2356" y="9810"/>
                                    <a:chExt cx="7140" cy="360"/>
                                  </a:xfrm>
                                </p:grpSpPr>
                                <p:sp>
                                  <p:nvSpPr>
                                    <p:cNvPr id="82993" name="Rectangle 49"/>
                                    <p:cNvSpPr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2356" y="9825"/>
                                      <a:ext cx="7140" cy="345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FFFFFF"/>
                                    </a:solidFill>
                                    <a:ln w="9525" algn="ctr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82994" name="Line 50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V="1">
                                      <a:off x="3690" y="9810"/>
                                      <a:ext cx="0" cy="345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9525">
                                      <a:solidFill>
                                        <a:srgbClr val="000000"/>
                                      </a:solidFill>
                                      <a:round/>
                                      <a:headEnd/>
                                      <a:tailEnd/>
                                    </a:ln>
                                    <a:effectLst/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82995" name="Line 51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V="1">
                                      <a:off x="5040" y="9810"/>
                                      <a:ext cx="0" cy="345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9525">
                                      <a:solidFill>
                                        <a:srgbClr val="000000"/>
                                      </a:solidFill>
                                      <a:round/>
                                      <a:headEnd/>
                                      <a:tailEnd/>
                                    </a:ln>
                                    <a:effectLst/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82996" name="Line 52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V="1">
                                      <a:off x="8204" y="9810"/>
                                      <a:ext cx="0" cy="345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9525">
                                      <a:solidFill>
                                        <a:srgbClr val="000000"/>
                                      </a:solidFill>
                                      <a:round/>
                                      <a:headEnd/>
                                      <a:tailEnd/>
                                    </a:ln>
                                    <a:effectLst/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82997" name="Line 53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8954" y="10365"/>
                                    <a:ext cx="886" cy="0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 type="triangle" w="med" len="med"/>
                                  </a:ln>
                                  <a:effectLst/>
                                </p:spPr>
                                <p:txBody>
                                  <a:bodyPr/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82998" name="Text Box 54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38" y="10035"/>
                                  <a:ext cx="752" cy="31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 algn="ctr">
                                  <a:noFill/>
                                  <a:miter lim="800000"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lIns="0" tIns="0" rIns="0" bIns="0"/>
                                <a:lstStyle/>
                                <a:p>
                                  <a:pPr algn="ctr"/>
                                  <a:r>
                                    <a:rPr lang="en-US" altLang="zh-CN" sz="1600" i="1">
                                      <a:latin typeface="Times New Roman" pitchFamily="18" charset="0"/>
                                    </a:rPr>
                                    <a:t>F</a:t>
                                  </a:r>
                                  <a:r>
                                    <a:rPr lang="zh-CN" altLang="en-US" sz="1400">
                                      <a:latin typeface="Times New Roman" pitchFamily="18" charset="0"/>
                                    </a:rPr>
                                    <a:t>比特</a:t>
                                  </a:r>
                                  <a:endParaRPr lang="zh-CN" altLang="en-US" sz="2800"/>
                                </a:p>
                              </p:txBody>
                            </p:sp>
                            <p:sp>
                              <p:nvSpPr>
                                <p:cNvPr id="82999" name="Text Box 55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914" y="10035"/>
                                  <a:ext cx="918" cy="30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 algn="ctr">
                                  <a:noFill/>
                                  <a:miter lim="800000"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lIns="0" tIns="0" rIns="0" bIns="0"/>
                                <a:lstStyle/>
                                <a:p>
                                  <a:pPr algn="ctr"/>
                                  <a:r>
                                    <a:rPr lang="en-US" altLang="zh-CN" sz="1600" i="1">
                                      <a:latin typeface="Times New Roman" pitchFamily="18" charset="0"/>
                                    </a:rPr>
                                    <a:t>F</a:t>
                                  </a:r>
                                  <a:r>
                                    <a:rPr lang="zh-CN" altLang="en-US" sz="1400">
                                      <a:latin typeface="Times New Roman" pitchFamily="18" charset="0"/>
                                    </a:rPr>
                                    <a:t>比特</a:t>
                                  </a:r>
                                  <a:endParaRPr lang="zh-CN" altLang="en-US" sz="2800"/>
                                </a:p>
                              </p:txBody>
                            </p:sp>
                            <p:sp>
                              <p:nvSpPr>
                                <p:cNvPr id="83000" name="Text Box 56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8460" y="10035"/>
                                  <a:ext cx="796" cy="31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 algn="ctr">
                                  <a:noFill/>
                                  <a:miter lim="800000"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lIns="0" tIns="0" rIns="0" bIns="0"/>
                                <a:lstStyle/>
                                <a:p>
                                  <a:pPr algn="ctr"/>
                                  <a:r>
                                    <a:rPr lang="en-US" altLang="zh-CN" sz="1600" i="1">
                                      <a:latin typeface="Times New Roman" pitchFamily="18" charset="0"/>
                                    </a:rPr>
                                    <a:t>F</a:t>
                                  </a:r>
                                  <a:r>
                                    <a:rPr lang="zh-CN" altLang="en-US" sz="1400">
                                      <a:latin typeface="Times New Roman" pitchFamily="18" charset="0"/>
                                    </a:rPr>
                                    <a:t>比特</a:t>
                                  </a:r>
                                  <a:endParaRPr lang="zh-CN" altLang="en-US" sz="2800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0" name="Group 5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706" y="10155"/>
                                <a:ext cx="1378" cy="300"/>
                                <a:chOff x="3660" y="9720"/>
                                <a:chExt cx="1378" cy="300"/>
                              </a:xfrm>
                            </p:grpSpPr>
                            <p:sp>
                              <p:nvSpPr>
                                <p:cNvPr id="83002" name="Text Box 58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094" y="9720"/>
                                  <a:ext cx="512" cy="30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 algn="ctr">
                                  <a:noFill/>
                                  <a:miter lim="800000"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lIns="0" tIns="0" rIns="0" bIns="0"/>
                                <a:lstStyle/>
                                <a:p>
                                  <a:pPr algn="ctr"/>
                                  <a:r>
                                    <a:rPr lang="zh-CN" altLang="en-US" sz="1400">
                                      <a:latin typeface="Times New Roman" pitchFamily="18" charset="0"/>
                                    </a:rPr>
                                    <a:t>帧</a:t>
                                  </a:r>
                                  <a:endParaRPr lang="zh-CN" altLang="en-US" sz="2800"/>
                                </a:p>
                              </p:txBody>
                            </p:sp>
                            <p:sp>
                              <p:nvSpPr>
                                <p:cNvPr id="83003" name="Line 59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 flipH="1" flipV="1">
                                  <a:off x="3660" y="9735"/>
                                  <a:ext cx="14" cy="225"/>
                                </a:xfrm>
                                <a:prstGeom prst="line">
                                  <a:avLst/>
                                </a:prstGeom>
                                <a:noFill/>
                                <a:ln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83004" name="Line 60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 flipV="1">
                                  <a:off x="5038" y="9720"/>
                                  <a:ext cx="0" cy="225"/>
                                </a:xfrm>
                                <a:prstGeom prst="line">
                                  <a:avLst/>
                                </a:prstGeom>
                                <a:noFill/>
                                <a:ln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83005" name="Line 61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4544" y="9870"/>
                                  <a:ext cx="480" cy="0"/>
                                </a:xfrm>
                                <a:prstGeom prst="line">
                                  <a:avLst/>
                                </a:prstGeom>
                                <a:noFill/>
                                <a:ln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 type="triangle" w="med" len="med"/>
                                </a:ln>
                                <a:effectLst/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83006" name="Line 62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674" y="9855"/>
                                  <a:ext cx="480" cy="0"/>
                                </a:xfrm>
                                <a:prstGeom prst="line">
                                  <a:avLst/>
                                </a:prstGeom>
                                <a:noFill/>
                                <a:ln w="9525">
                                  <a:solidFill>
                                    <a:srgbClr val="000000"/>
                                  </a:solidFill>
                                  <a:round/>
                                  <a:headEnd type="triangle" w="med" len="med"/>
                                  <a:tailEnd/>
                                </a:ln>
                                <a:effectLst/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1" name="Group 6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402" y="11460"/>
                                <a:ext cx="7558" cy="368"/>
                                <a:chOff x="2356" y="11025"/>
                                <a:chExt cx="7558" cy="368"/>
                              </a:xfrm>
                            </p:grpSpPr>
                            <p:grpSp>
                              <p:nvGrpSpPr>
                                <p:cNvPr id="22" name="Group 64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2356" y="11025"/>
                                  <a:ext cx="7140" cy="368"/>
                                  <a:chOff x="2356" y="11025"/>
                                  <a:chExt cx="7140" cy="368"/>
                                </a:xfrm>
                              </p:grpSpPr>
                              <p:grpSp>
                                <p:nvGrpSpPr>
                                  <p:cNvPr id="23" name="Group 65"/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 bwMode="auto">
                                  <a:xfrm>
                                    <a:off x="2356" y="11025"/>
                                    <a:ext cx="7140" cy="360"/>
                                    <a:chOff x="2356" y="9810"/>
                                    <a:chExt cx="7140" cy="360"/>
                                  </a:xfrm>
                                </p:grpSpPr>
                                <p:sp>
                                  <p:nvSpPr>
                                    <p:cNvPr id="83010" name="Rectangle 66"/>
                                    <p:cNvSpPr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2356" y="9825"/>
                                      <a:ext cx="7140" cy="345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9525" algn="ctr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83011" name="Line 67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V="1">
                                      <a:off x="3690" y="9810"/>
                                      <a:ext cx="0" cy="345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9525">
                                      <a:solidFill>
                                        <a:srgbClr val="000000"/>
                                      </a:solidFill>
                                      <a:round/>
                                      <a:headEnd/>
                                      <a:tailEnd/>
                                    </a:ln>
                                    <a:effectLst/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83012" name="Line 68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V="1">
                                      <a:off x="5040" y="9810"/>
                                      <a:ext cx="0" cy="345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9525">
                                      <a:solidFill>
                                        <a:srgbClr val="000000"/>
                                      </a:solidFill>
                                      <a:round/>
                                      <a:headEnd/>
                                      <a:tailEnd/>
                                    </a:ln>
                                    <a:effectLst/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83013" name="Line 69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V="1">
                                      <a:off x="8204" y="9810"/>
                                      <a:ext cx="0" cy="345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9525">
                                      <a:solidFill>
                                        <a:srgbClr val="000000"/>
                                      </a:solidFill>
                                      <a:round/>
                                      <a:headEnd/>
                                      <a:tailEnd/>
                                    </a:ln>
                                    <a:effectLst/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4" name="Group 70"/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 bwMode="auto">
                                  <a:xfrm>
                                    <a:off x="2530" y="11026"/>
                                    <a:ext cx="1000" cy="366"/>
                                    <a:chOff x="2530" y="11025"/>
                                    <a:chExt cx="1000" cy="366"/>
                                  </a:xfrm>
                                </p:grpSpPr>
                                <p:grpSp>
                                  <p:nvGrpSpPr>
                                    <p:cNvPr id="25" name="Group 71"/>
                                    <p:cNvGrpSpPr>
                                      <a:grpSpLocks/>
                                    </p:cNvGrpSpPr>
                                    <p:nvPr/>
                                  </p:nvGrpSpPr>
                                  <p:grpSpPr bwMode="auto">
                                    <a:xfrm>
                                      <a:off x="2700" y="11025"/>
                                      <a:ext cx="660" cy="366"/>
                                      <a:chOff x="2700" y="11025"/>
                                      <a:chExt cx="660" cy="366"/>
                                    </a:xfrm>
                                  </p:grpSpPr>
                                  <p:sp>
                                    <p:nvSpPr>
                                      <p:cNvPr id="83016" name="Line 72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030" y="11025"/>
                                        <a:ext cx="4" cy="366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83017" name="Line 73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700" y="11031"/>
                                        <a:ext cx="0" cy="348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83018" name="Line 74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360" y="11043"/>
                                        <a:ext cx="0" cy="348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6" name="Group 75"/>
                                    <p:cNvGrpSpPr>
                                      <a:grpSpLocks/>
                                    </p:cNvGrpSpPr>
                                    <p:nvPr/>
                                  </p:nvGrpSpPr>
                                  <p:grpSpPr bwMode="auto">
                                    <a:xfrm>
                                      <a:off x="2870" y="11025"/>
                                      <a:ext cx="660" cy="366"/>
                                      <a:chOff x="2700" y="11025"/>
                                      <a:chExt cx="660" cy="366"/>
                                    </a:xfrm>
                                  </p:grpSpPr>
                                  <p:sp>
                                    <p:nvSpPr>
                                      <p:cNvPr id="83020" name="Line 76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030" y="11025"/>
                                        <a:ext cx="4" cy="366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83021" name="Line 77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700" y="11031"/>
                                        <a:ext cx="0" cy="348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83022" name="Line 78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360" y="11043"/>
                                        <a:ext cx="0" cy="348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83023" name="Line 79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V="1">
                                      <a:off x="2530" y="11031"/>
                                      <a:ext cx="0" cy="348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9525">
                                      <a:solidFill>
                                        <a:srgbClr val="000000"/>
                                      </a:solidFill>
                                      <a:round/>
                                      <a:headEnd/>
                                      <a:tailEnd/>
                                    </a:ln>
                                    <a:effectLst/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7" name="Group 80"/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 bwMode="auto">
                                  <a:xfrm>
                                    <a:off x="3850" y="11027"/>
                                    <a:ext cx="1000" cy="366"/>
                                    <a:chOff x="2530" y="11025"/>
                                    <a:chExt cx="1000" cy="366"/>
                                  </a:xfrm>
                                </p:grpSpPr>
                                <p:grpSp>
                                  <p:nvGrpSpPr>
                                    <p:cNvPr id="28" name="Group 81"/>
                                    <p:cNvGrpSpPr>
                                      <a:grpSpLocks/>
                                    </p:cNvGrpSpPr>
                                    <p:nvPr/>
                                  </p:nvGrpSpPr>
                                  <p:grpSpPr bwMode="auto">
                                    <a:xfrm>
                                      <a:off x="2700" y="11025"/>
                                      <a:ext cx="660" cy="366"/>
                                      <a:chOff x="2700" y="11025"/>
                                      <a:chExt cx="660" cy="366"/>
                                    </a:xfrm>
                                  </p:grpSpPr>
                                  <p:sp>
                                    <p:nvSpPr>
                                      <p:cNvPr id="83026" name="Line 82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030" y="11025"/>
                                        <a:ext cx="4" cy="366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83027" name="Line 83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700" y="11031"/>
                                        <a:ext cx="0" cy="348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83028" name="Line 84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360" y="11043"/>
                                        <a:ext cx="0" cy="348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9" name="Group 85"/>
                                    <p:cNvGrpSpPr>
                                      <a:grpSpLocks/>
                                    </p:cNvGrpSpPr>
                                    <p:nvPr/>
                                  </p:nvGrpSpPr>
                                  <p:grpSpPr bwMode="auto">
                                    <a:xfrm>
                                      <a:off x="2870" y="11025"/>
                                      <a:ext cx="660" cy="366"/>
                                      <a:chOff x="2700" y="11025"/>
                                      <a:chExt cx="660" cy="366"/>
                                    </a:xfrm>
                                  </p:grpSpPr>
                                  <p:sp>
                                    <p:nvSpPr>
                                      <p:cNvPr id="83030" name="Line 86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030" y="11025"/>
                                        <a:ext cx="4" cy="366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83031" name="Line 87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700" y="11031"/>
                                        <a:ext cx="0" cy="348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83032" name="Line 88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360" y="11043"/>
                                        <a:ext cx="0" cy="348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83033" name="Line 89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V="1">
                                      <a:off x="2530" y="11031"/>
                                      <a:ext cx="0" cy="348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9525">
                                      <a:solidFill>
                                        <a:srgbClr val="000000"/>
                                      </a:solidFill>
                                      <a:round/>
                                      <a:headEnd/>
                                      <a:tailEnd/>
                                    </a:ln>
                                    <a:effectLst/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30" name="Group 90"/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 bwMode="auto">
                                  <a:xfrm>
                                    <a:off x="5230" y="11026"/>
                                    <a:ext cx="1000" cy="366"/>
                                    <a:chOff x="2530" y="11025"/>
                                    <a:chExt cx="1000" cy="366"/>
                                  </a:xfrm>
                                </p:grpSpPr>
                                <p:grpSp>
                                  <p:nvGrpSpPr>
                                    <p:cNvPr id="31" name="Group 91"/>
                                    <p:cNvGrpSpPr>
                                      <a:grpSpLocks/>
                                    </p:cNvGrpSpPr>
                                    <p:nvPr/>
                                  </p:nvGrpSpPr>
                                  <p:grpSpPr bwMode="auto">
                                    <a:xfrm>
                                      <a:off x="2700" y="11025"/>
                                      <a:ext cx="660" cy="366"/>
                                      <a:chOff x="2700" y="11025"/>
                                      <a:chExt cx="660" cy="366"/>
                                    </a:xfrm>
                                  </p:grpSpPr>
                                  <p:sp>
                                    <p:nvSpPr>
                                      <p:cNvPr id="83036" name="Line 92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030" y="11025"/>
                                        <a:ext cx="4" cy="366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83037" name="Line 93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700" y="11031"/>
                                        <a:ext cx="0" cy="348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83038" name="Line 94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360" y="11043"/>
                                        <a:ext cx="0" cy="348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82944" name="Group 95"/>
                                    <p:cNvGrpSpPr>
                                      <a:grpSpLocks/>
                                    </p:cNvGrpSpPr>
                                    <p:nvPr/>
                                  </p:nvGrpSpPr>
                                  <p:grpSpPr bwMode="auto">
                                    <a:xfrm>
                                      <a:off x="2870" y="11025"/>
                                      <a:ext cx="660" cy="366"/>
                                      <a:chOff x="2700" y="11025"/>
                                      <a:chExt cx="660" cy="366"/>
                                    </a:xfrm>
                                  </p:grpSpPr>
                                  <p:sp>
                                    <p:nvSpPr>
                                      <p:cNvPr id="83040" name="Line 96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030" y="11025"/>
                                        <a:ext cx="4" cy="366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83041" name="Line 97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700" y="11031"/>
                                        <a:ext cx="0" cy="348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83042" name="Line 98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360" y="11043"/>
                                        <a:ext cx="0" cy="348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83043" name="Line 99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V="1">
                                      <a:off x="2530" y="11031"/>
                                      <a:ext cx="0" cy="348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9525">
                                      <a:solidFill>
                                        <a:srgbClr val="000000"/>
                                      </a:solidFill>
                                      <a:round/>
                                      <a:headEnd/>
                                      <a:tailEnd/>
                                    </a:ln>
                                    <a:effectLst/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82945" name="Group 100"/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 bwMode="auto">
                                  <a:xfrm>
                                    <a:off x="8350" y="11025"/>
                                    <a:ext cx="1000" cy="366"/>
                                    <a:chOff x="2530" y="11025"/>
                                    <a:chExt cx="1000" cy="366"/>
                                  </a:xfrm>
                                </p:grpSpPr>
                                <p:grpSp>
                                  <p:nvGrpSpPr>
                                    <p:cNvPr id="82948" name="Group 101"/>
                                    <p:cNvGrpSpPr>
                                      <a:grpSpLocks/>
                                    </p:cNvGrpSpPr>
                                    <p:nvPr/>
                                  </p:nvGrpSpPr>
                                  <p:grpSpPr bwMode="auto">
                                    <a:xfrm>
                                      <a:off x="2700" y="11025"/>
                                      <a:ext cx="660" cy="366"/>
                                      <a:chOff x="2700" y="11025"/>
                                      <a:chExt cx="660" cy="366"/>
                                    </a:xfrm>
                                  </p:grpSpPr>
                                  <p:sp>
                                    <p:nvSpPr>
                                      <p:cNvPr id="83046" name="Line 102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030" y="11025"/>
                                        <a:ext cx="4" cy="366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83047" name="Line 103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700" y="11031"/>
                                        <a:ext cx="0" cy="348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83048" name="Line 104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360" y="11043"/>
                                        <a:ext cx="0" cy="348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82949" name="Group 105"/>
                                    <p:cNvGrpSpPr>
                                      <a:grpSpLocks/>
                                    </p:cNvGrpSpPr>
                                    <p:nvPr/>
                                  </p:nvGrpSpPr>
                                  <p:grpSpPr bwMode="auto">
                                    <a:xfrm>
                                      <a:off x="2870" y="11025"/>
                                      <a:ext cx="660" cy="366"/>
                                      <a:chOff x="2700" y="11025"/>
                                      <a:chExt cx="660" cy="366"/>
                                    </a:xfrm>
                                  </p:grpSpPr>
                                  <p:sp>
                                    <p:nvSpPr>
                                      <p:cNvPr id="83050" name="Line 106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030" y="11025"/>
                                        <a:ext cx="4" cy="366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83051" name="Line 107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700" y="11031"/>
                                        <a:ext cx="0" cy="348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83052" name="Line 108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360" y="11043"/>
                                        <a:ext cx="0" cy="348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83053" name="Line 109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V="1">
                                      <a:off x="2530" y="11031"/>
                                      <a:ext cx="0" cy="348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9525">
                                      <a:solidFill>
                                        <a:srgbClr val="000000"/>
                                      </a:solidFill>
                                      <a:round/>
                                      <a:headEnd/>
                                      <a:tailEnd/>
                                    </a:ln>
                                    <a:effectLst/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  <p:sp>
                              <p:nvSpPr>
                                <p:cNvPr id="83054" name="Line 110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9028" y="11385"/>
                                  <a:ext cx="886" cy="0"/>
                                </a:xfrm>
                                <a:prstGeom prst="line">
                                  <a:avLst/>
                                </a:prstGeom>
                                <a:noFill/>
                                <a:ln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 type="triangle" w="med" len="med"/>
                                </a:ln>
                                <a:effectLst/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</p:grpSp>
                          <p:sp>
                            <p:nvSpPr>
                              <p:cNvPr id="83055" name="Line 11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430" y="12615"/>
                                <a:ext cx="0" cy="495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grpSp>
                            <p:nvGrpSpPr>
                              <p:cNvPr id="82951" name="Group 11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418" y="13080"/>
                                <a:ext cx="7740" cy="1200"/>
                                <a:chOff x="2372" y="12645"/>
                                <a:chExt cx="7740" cy="1200"/>
                              </a:xfrm>
                            </p:grpSpPr>
                            <p:grpSp>
                              <p:nvGrpSpPr>
                                <p:cNvPr id="82952" name="Group 113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2372" y="12645"/>
                                  <a:ext cx="7740" cy="1200"/>
                                  <a:chOff x="2372" y="12645"/>
                                  <a:chExt cx="7740" cy="1200"/>
                                </a:xfrm>
                              </p:grpSpPr>
                              <p:grpSp>
                                <p:nvGrpSpPr>
                                  <p:cNvPr id="82956" name="Group 114"/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 bwMode="auto">
                                  <a:xfrm>
                                    <a:off x="9090" y="13590"/>
                                    <a:ext cx="1022" cy="255"/>
                                    <a:chOff x="9030" y="13020"/>
                                    <a:chExt cx="1022" cy="255"/>
                                  </a:xfrm>
                                </p:grpSpPr>
                                <p:sp>
                                  <p:nvSpPr>
                                    <p:cNvPr id="83059" name="Line 115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9030" y="13035"/>
                                      <a:ext cx="886" cy="0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9525">
                                      <a:solidFill>
                                        <a:srgbClr val="000000"/>
                                      </a:solidFill>
                                      <a:round/>
                                      <a:headEnd/>
                                      <a:tailEnd type="triangle" w="med" len="med"/>
                                    </a:ln>
                                    <a:effectLst/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83060" name="Text Box 116"/>
                                    <p:cNvSpPr txBox="1"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9600" y="13020"/>
                                      <a:ext cx="452" cy="255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9525" algn="ctr">
                                      <a:noFill/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</p:spPr>
                                  <p:txBody>
                                    <a:bodyPr lIns="0" tIns="0" rIns="0" bIns="0"/>
                                    <a:lstStyle/>
                                    <a:p>
                                      <a:pPr algn="ctr"/>
                                      <a:r>
                                        <a:rPr lang="en-US" altLang="zh-CN" sz="1600" i="1">
                                          <a:latin typeface="Times New Roman" pitchFamily="18" charset="0"/>
                                        </a:rPr>
                                        <a:t>t</a:t>
                                      </a:r>
                                      <a:endParaRPr lang="en-US" altLang="zh-CN" sz="2800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82958" name="Group 117"/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 bwMode="auto">
                                  <a:xfrm>
                                    <a:off x="2372" y="12645"/>
                                    <a:ext cx="7140" cy="975"/>
                                    <a:chOff x="2372" y="12645"/>
                                    <a:chExt cx="7140" cy="975"/>
                                  </a:xfrm>
                                </p:grpSpPr>
                                <p:grpSp>
                                  <p:nvGrpSpPr>
                                    <p:cNvPr id="82960" name="Group 118"/>
                                    <p:cNvGrpSpPr>
                                      <a:grpSpLocks/>
                                    </p:cNvGrpSpPr>
                                    <p:nvPr/>
                                  </p:nvGrpSpPr>
                                  <p:grpSpPr bwMode="auto">
                                    <a:xfrm>
                                      <a:off x="2372" y="12645"/>
                                      <a:ext cx="7140" cy="300"/>
                                      <a:chOff x="2372" y="12645"/>
                                      <a:chExt cx="7140" cy="300"/>
                                    </a:xfrm>
                                  </p:grpSpPr>
                                  <p:sp>
                                    <p:nvSpPr>
                                      <p:cNvPr id="83063" name="Rectangle 119"/>
                                      <p:cNvSpPr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372" y="12690"/>
                                        <a:ext cx="7140" cy="24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FFFFF"/>
                                      </a:solidFill>
                                      <a:ln w="9525" algn="ctr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83064" name="Text Box 120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5802" y="12645"/>
                                        <a:ext cx="512" cy="300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 w="9525" algn="ctr">
                                        <a:noFill/>
                                        <a:miter lim="800000"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 lIns="0" tIns="0" rIns="0" bIns="0"/>
                                      <a:lstStyle/>
                                      <a:p>
                                        <a:pPr algn="ctr"/>
                                        <a:r>
                                          <a:rPr lang="en-US" altLang="zh-CN" sz="1400" i="1">
                                            <a:latin typeface="Times New Roman" pitchFamily="18" charset="0"/>
                                          </a:rPr>
                                          <a:t>B</a:t>
                                        </a:r>
                                        <a:r>
                                          <a:rPr lang="en-US" altLang="zh-CN" sz="1400" baseline="-25000">
                                            <a:latin typeface="Times New Roman" pitchFamily="18" charset="0"/>
                                          </a:rPr>
                                          <a:t>0</a:t>
                                        </a:r>
                                        <a:endParaRPr lang="en-US" altLang="zh-CN" sz="28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82961" name="Group 121"/>
                                    <p:cNvGrpSpPr>
                                      <a:grpSpLocks/>
                                    </p:cNvGrpSpPr>
                                    <p:nvPr/>
                                  </p:nvGrpSpPr>
                                  <p:grpSpPr bwMode="auto">
                                    <a:xfrm>
                                      <a:off x="2372" y="12870"/>
                                      <a:ext cx="7140" cy="300"/>
                                      <a:chOff x="2372" y="12645"/>
                                      <a:chExt cx="7140" cy="300"/>
                                    </a:xfrm>
                                  </p:grpSpPr>
                                  <p:sp>
                                    <p:nvSpPr>
                                      <p:cNvPr id="83066" name="Rectangle 122"/>
                                      <p:cNvSpPr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372" y="12690"/>
                                        <a:ext cx="7140" cy="24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FFFFF"/>
                                      </a:solidFill>
                                      <a:ln w="9525" algn="ctr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83067" name="Text Box 123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5802" y="12645"/>
                                        <a:ext cx="512" cy="300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 w="9525" algn="ctr">
                                        <a:noFill/>
                                        <a:miter lim="800000"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 lIns="0" tIns="0" rIns="0" bIns="0"/>
                                      <a:lstStyle/>
                                      <a:p>
                                        <a:pPr algn="ctr"/>
                                        <a:r>
                                          <a:rPr lang="en-US" altLang="zh-CN" sz="1400" i="1">
                                            <a:latin typeface="Times New Roman" pitchFamily="18" charset="0"/>
                                          </a:rPr>
                                          <a:t>B</a:t>
                                        </a:r>
                                        <a:r>
                                          <a:rPr lang="en-US" altLang="zh-CN" sz="1400" baseline="-25000">
                                            <a:latin typeface="Times New Roman" pitchFamily="18" charset="0"/>
                                          </a:rPr>
                                          <a:t>1</a:t>
                                        </a:r>
                                        <a:endParaRPr lang="en-US" altLang="zh-CN" sz="28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82966" name="Group 124"/>
                                    <p:cNvGrpSpPr>
                                      <a:grpSpLocks/>
                                    </p:cNvGrpSpPr>
                                    <p:nvPr/>
                                  </p:nvGrpSpPr>
                                  <p:grpSpPr bwMode="auto">
                                    <a:xfrm>
                                      <a:off x="2372" y="13095"/>
                                      <a:ext cx="7140" cy="300"/>
                                      <a:chOff x="2372" y="12645"/>
                                      <a:chExt cx="7140" cy="300"/>
                                    </a:xfrm>
                                  </p:grpSpPr>
                                  <p:sp>
                                    <p:nvSpPr>
                                      <p:cNvPr id="83069" name="Rectangle 125"/>
                                      <p:cNvSpPr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372" y="12690"/>
                                        <a:ext cx="7140" cy="24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FFFFF"/>
                                      </a:solidFill>
                                      <a:ln w="9525" algn="ctr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83070" name="Text Box 126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5802" y="12645"/>
                                        <a:ext cx="512" cy="300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 w="9525" algn="ctr">
                                        <a:noFill/>
                                        <a:miter lim="800000"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 lIns="0" tIns="0" rIns="0" bIns="0"/>
                                      <a:lstStyle/>
                                      <a:p>
                                        <a:endParaRPr lang="zh-CN" altLang="zh-CN" sz="28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82967" name="Group 127"/>
                                    <p:cNvGrpSpPr>
                                      <a:grpSpLocks/>
                                    </p:cNvGrpSpPr>
                                    <p:nvPr/>
                                  </p:nvGrpSpPr>
                                  <p:grpSpPr bwMode="auto">
                                    <a:xfrm>
                                      <a:off x="2372" y="13320"/>
                                      <a:ext cx="7140" cy="300"/>
                                      <a:chOff x="2372" y="12645"/>
                                      <a:chExt cx="7140" cy="300"/>
                                    </a:xfrm>
                                  </p:grpSpPr>
                                  <p:sp>
                                    <p:nvSpPr>
                                      <p:cNvPr id="83072" name="Rectangle 128"/>
                                      <p:cNvSpPr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372" y="12690"/>
                                        <a:ext cx="7140" cy="24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FFFFF"/>
                                      </a:solidFill>
                                      <a:ln w="9525" algn="ctr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83073" name="Text Box 129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5802" y="12645"/>
                                        <a:ext cx="512" cy="300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 w="9525" algn="ctr">
                                        <a:noFill/>
                                        <a:miter lim="800000"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 lIns="0" tIns="0" rIns="0" bIns="0"/>
                                      <a:lstStyle/>
                                      <a:p>
                                        <a:pPr algn="ctr"/>
                                        <a:r>
                                          <a:rPr lang="en-US" altLang="zh-CN" sz="1400" i="1">
                                            <a:latin typeface="Times New Roman" pitchFamily="18" charset="0"/>
                                          </a:rPr>
                                          <a:t>B</a:t>
                                        </a:r>
                                        <a:r>
                                          <a:rPr lang="en-US" altLang="zh-CN" sz="1400" i="1" baseline="-25000">
                                            <a:latin typeface="Times New Roman" pitchFamily="18" charset="0"/>
                                          </a:rPr>
                                          <a:t>N</a:t>
                                        </a:r>
                                        <a:endParaRPr lang="en-US" altLang="zh-CN" sz="2800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sp>
                              <p:nvSpPr>
                                <p:cNvPr id="83074" name="Text Box 130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954" y="13020"/>
                                  <a:ext cx="524" cy="40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 algn="ctr">
                                  <a:noFill/>
                                  <a:miter lim="800000"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zh-CN" sz="2800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82970" name="Group 13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18" y="11850"/>
                              <a:ext cx="7140" cy="780"/>
                              <a:chOff x="2372" y="11415"/>
                              <a:chExt cx="7140" cy="780"/>
                            </a:xfrm>
                          </p:grpSpPr>
                          <p:grpSp>
                            <p:nvGrpSpPr>
                              <p:cNvPr id="82973" name="Group 13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382" y="11415"/>
                                <a:ext cx="3678" cy="465"/>
                                <a:chOff x="2382" y="11415"/>
                                <a:chExt cx="3678" cy="465"/>
                              </a:xfrm>
                            </p:grpSpPr>
                            <p:sp>
                              <p:nvSpPr>
                                <p:cNvPr id="83077" name="Line 133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6046" y="11415"/>
                                  <a:ext cx="14" cy="465"/>
                                </a:xfrm>
                                <a:prstGeom prst="line">
                                  <a:avLst/>
                                </a:prstGeom>
                                <a:noFill/>
                                <a:ln w="9525">
                                  <a:solidFill>
                                    <a:srgbClr val="000000"/>
                                  </a:solidFill>
                                  <a:prstDash val="dash"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83078" name="Text Box 134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82" y="11535"/>
                                  <a:ext cx="752" cy="31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 algn="ctr">
                                  <a:noFill/>
                                  <a:miter lim="800000"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lIns="0" tIns="0" rIns="0" bIns="0"/>
                                <a:lstStyle/>
                                <a:p>
                                  <a:pPr algn="ctr"/>
                                  <a:r>
                                    <a:rPr lang="en-US" altLang="zh-CN" sz="1600" i="1">
                                      <a:latin typeface="Times New Roman" pitchFamily="18" charset="0"/>
                                    </a:rPr>
                                    <a:t>b</a:t>
                                  </a:r>
                                  <a:r>
                                    <a:rPr lang="en-US" altLang="zh-CN" sz="1600" baseline="-25000">
                                      <a:latin typeface="Times New Roman" pitchFamily="18" charset="0"/>
                                    </a:rPr>
                                    <a:t>0</a:t>
                                  </a:r>
                                  <a:r>
                                    <a:rPr lang="zh-CN" altLang="en-US" sz="1400">
                                      <a:latin typeface="Times New Roman" pitchFamily="18" charset="0"/>
                                    </a:rPr>
                                    <a:t>比特</a:t>
                                  </a:r>
                                  <a:endParaRPr lang="zh-CN" altLang="en-US" sz="2800"/>
                                </a:p>
                              </p:txBody>
                            </p:sp>
                            <p:sp>
                              <p:nvSpPr>
                                <p:cNvPr id="83079" name="Text Box 135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404" y="11535"/>
                                  <a:ext cx="752" cy="31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 algn="ctr">
                                  <a:noFill/>
                                  <a:miter lim="800000"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lIns="0" tIns="0" rIns="0" bIns="0"/>
                                <a:lstStyle/>
                                <a:p>
                                  <a:pPr algn="ctr"/>
                                  <a:r>
                                    <a:rPr lang="en-US" altLang="zh-CN" sz="1600" i="1">
                                      <a:latin typeface="Times New Roman" pitchFamily="18" charset="0"/>
                                    </a:rPr>
                                    <a:t>b</a:t>
                                  </a:r>
                                  <a:r>
                                    <a:rPr lang="en-US" altLang="zh-CN" sz="1600" baseline="-25000">
                                      <a:latin typeface="Times New Roman" pitchFamily="18" charset="0"/>
                                    </a:rPr>
                                    <a:t>1</a:t>
                                  </a:r>
                                  <a:r>
                                    <a:rPr lang="zh-CN" altLang="en-US" sz="1400">
                                      <a:latin typeface="Times New Roman" pitchFamily="18" charset="0"/>
                                    </a:rPr>
                                    <a:t>比特</a:t>
                                  </a:r>
                                  <a:endParaRPr lang="zh-CN" altLang="en-US" sz="2800"/>
                                </a:p>
                              </p:txBody>
                            </p:sp>
                            <p:sp>
                              <p:nvSpPr>
                                <p:cNvPr id="83080" name="Text Box 136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040" y="11535"/>
                                  <a:ext cx="752" cy="31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 algn="ctr">
                                  <a:noFill/>
                                  <a:miter lim="800000"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lIns="0" tIns="0" rIns="0" bIns="0"/>
                                <a:lstStyle/>
                                <a:p>
                                  <a:pPr algn="ctr"/>
                                  <a:r>
                                    <a:rPr lang="en-US" altLang="zh-CN" sz="1600" i="1">
                                      <a:latin typeface="Times New Roman" pitchFamily="18" charset="0"/>
                                    </a:rPr>
                                    <a:t>b</a:t>
                                  </a:r>
                                  <a:r>
                                    <a:rPr lang="en-US" altLang="zh-CN" sz="1600" baseline="-25000">
                                      <a:latin typeface="Times New Roman" pitchFamily="18" charset="0"/>
                                    </a:rPr>
                                    <a:t>3</a:t>
                                  </a:r>
                                  <a:r>
                                    <a:rPr lang="zh-CN" altLang="en-US" sz="1400">
                                      <a:latin typeface="Times New Roman" pitchFamily="18" charset="0"/>
                                    </a:rPr>
                                    <a:t>比特</a:t>
                                  </a:r>
                                  <a:endParaRPr lang="zh-CN" altLang="en-US" sz="2800"/>
                                </a:p>
                              </p:txBody>
                            </p:sp>
                            <p:sp>
                              <p:nvSpPr>
                                <p:cNvPr id="83081" name="Text Box 137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364" y="11550"/>
                                  <a:ext cx="362" cy="28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 algn="ctr">
                                  <a:noFill/>
                                  <a:miter lim="800000"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lIns="0" tIns="0" rIns="0" bIns="0"/>
                                <a:lstStyle/>
                                <a:p>
                                  <a:pPr algn="ctr"/>
                                  <a:r>
                                    <a:rPr lang="en-US" altLang="zh-CN" sz="1600" i="1">
                                      <a:latin typeface="Times New Roman" pitchFamily="18" charset="0"/>
                                    </a:rPr>
                                    <a:t>b</a:t>
                                  </a:r>
                                  <a:r>
                                    <a:rPr lang="en-US" altLang="zh-CN" sz="1600" baseline="-25000">
                                      <a:latin typeface="Times New Roman" pitchFamily="18" charset="0"/>
                                    </a:rPr>
                                    <a:t>2</a:t>
                                  </a:r>
                                  <a:endParaRPr lang="en-US" altLang="zh-CN" sz="2800"/>
                                </a:p>
                              </p:txBody>
                            </p:sp>
                          </p:grpSp>
                          <p:grpSp>
                            <p:nvGrpSpPr>
                              <p:cNvPr id="82977" name="Group 13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372" y="11820"/>
                                <a:ext cx="7140" cy="375"/>
                                <a:chOff x="2372" y="11820"/>
                                <a:chExt cx="7140" cy="375"/>
                              </a:xfrm>
                            </p:grpSpPr>
                            <p:grpSp>
                              <p:nvGrpSpPr>
                                <p:cNvPr id="82981" name="Group 139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2372" y="11820"/>
                                  <a:ext cx="7140" cy="375"/>
                                  <a:chOff x="2372" y="11820"/>
                                  <a:chExt cx="7140" cy="375"/>
                                </a:xfrm>
                              </p:grpSpPr>
                              <p:sp>
                                <p:nvSpPr>
                                  <p:cNvPr id="83084" name="Rectangle 140"/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2372" y="11850"/>
                                    <a:ext cx="7140" cy="34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 w="9525" algn="ctr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  <a:effectLst/>
                                </p:spPr>
                                <p:txBody>
                                  <a:bodyPr/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83085" name="Line 141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3032" y="11820"/>
                                    <a:ext cx="0" cy="360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:ln>
                                  <a:effectLst/>
                                </p:spPr>
                                <p:txBody>
                                  <a:bodyPr/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83086" name="Line 142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4666" y="11850"/>
                                    <a:ext cx="0" cy="345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:ln>
                                  <a:effectLst/>
                                </p:spPr>
                                <p:txBody>
                                  <a:bodyPr/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83087" name="Line 143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4352" y="11835"/>
                                    <a:ext cx="0" cy="345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:ln>
                                  <a:effectLst/>
                                </p:spPr>
                                <p:txBody>
                                  <a:bodyPr/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83088" name="Line 144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6060" y="11835"/>
                                  <a:ext cx="0" cy="345"/>
                                </a:xfrm>
                                <a:prstGeom prst="line">
                                  <a:avLst/>
                                </a:prstGeom>
                                <a:noFill/>
                                <a:ln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82987" name="Group 14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30" y="14055"/>
                              <a:ext cx="7152" cy="345"/>
                              <a:chOff x="2430" y="14055"/>
                              <a:chExt cx="7152" cy="345"/>
                            </a:xfrm>
                          </p:grpSpPr>
                          <p:sp>
                            <p:nvSpPr>
                              <p:cNvPr id="83090" name="Line 14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6074" y="14175"/>
                                <a:ext cx="3496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 type="triangle" w="med" len="med"/>
                              </a:ln>
                              <a:effectLst/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83091" name="Line 14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 flipV="1">
                                <a:off x="2430" y="14070"/>
                                <a:ext cx="14" cy="18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83092" name="Line 14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 flipV="1">
                                <a:off x="9568" y="14085"/>
                                <a:ext cx="14" cy="18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83093" name="Line 14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430" y="14160"/>
                                <a:ext cx="3208" cy="15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 type="triangle" w="med" len="med"/>
                                <a:tailEnd/>
                              </a:ln>
                              <a:effectLst/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83094" name="Text Box 150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788" y="14055"/>
                                <a:ext cx="224" cy="345"/>
                              </a:xfrm>
                              <a:prstGeom prst="rect">
                                <a:avLst/>
                              </a:prstGeom>
                              <a:noFill/>
                              <a:ln w="9525" algn="ctr">
                                <a:noFill/>
                                <a:miter lim="800000"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lIns="0" tIns="0" rIns="0" bIns="0"/>
                              <a:lstStyle/>
                              <a:p>
                                <a:pPr algn="just"/>
                                <a:r>
                                  <a:rPr lang="en-US" altLang="zh-CN" sz="1400" i="1">
                                    <a:latin typeface="Times New Roman" pitchFamily="18" charset="0"/>
                                  </a:rPr>
                                  <a:t>T</a:t>
                                </a:r>
                                <a:r>
                                  <a:rPr lang="en-US" altLang="zh-CN" sz="1400" baseline="-25000">
                                    <a:latin typeface="Times New Roman" pitchFamily="18" charset="0"/>
                                  </a:rPr>
                                  <a:t>f</a:t>
                                </a:r>
                                <a:endParaRPr lang="en-US" altLang="zh-CN" sz="2800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83095" name="Text Box 15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106" y="10185"/>
                          <a:ext cx="1860" cy="810"/>
                        </a:xfrm>
                        <a:prstGeom prst="rect">
                          <a:avLst/>
                        </a:prstGeom>
                        <a:noFill/>
                        <a:ln w="9525" algn="ctr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2400">
                              <a:latin typeface="Times New Roman" pitchFamily="18" charset="0"/>
                            </a:rPr>
                            <a:t>………</a:t>
                          </a:r>
                          <a:endParaRPr lang="en-US" altLang="zh-CN" sz="2800"/>
                        </a:p>
                      </p:txBody>
                    </p:sp>
                  </p:grpSp>
                  <p:sp>
                    <p:nvSpPr>
                      <p:cNvPr id="83096" name="Text Box 15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568" y="13320"/>
                        <a:ext cx="1290" cy="540"/>
                      </a:xfrm>
                      <a:prstGeom prst="rect">
                        <a:avLst/>
                      </a:prstGeom>
                      <a:noFill/>
                      <a:ln w="9525" algn="ctr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lIns="0" tIns="0" rIns="0" bIns="0"/>
                      <a:lstStyle/>
                      <a:p>
                        <a:pPr algn="just"/>
                        <a:r>
                          <a:rPr lang="en-US" altLang="zh-CN" sz="2400">
                            <a:latin typeface="Times New Roman" pitchFamily="18" charset="0"/>
                          </a:rPr>
                          <a:t>………</a:t>
                        </a:r>
                        <a:endParaRPr lang="en-US" altLang="zh-CN" sz="2800"/>
                      </a:p>
                    </p:txBody>
                  </p:sp>
                </p:grpSp>
              </p:grpSp>
            </p:grpSp>
          </p:grpSp>
          <p:grpSp>
            <p:nvGrpSpPr>
              <p:cNvPr id="82990" name="Group 153"/>
              <p:cNvGrpSpPr>
                <a:grpSpLocks/>
              </p:cNvGrpSpPr>
              <p:nvPr/>
            </p:nvGrpSpPr>
            <p:grpSpPr bwMode="auto">
              <a:xfrm>
                <a:off x="3494" y="11130"/>
                <a:ext cx="1080" cy="345"/>
                <a:chOff x="3494" y="11130"/>
                <a:chExt cx="1080" cy="345"/>
              </a:xfrm>
            </p:grpSpPr>
            <p:sp>
              <p:nvSpPr>
                <p:cNvPr id="83098" name="Line 154"/>
                <p:cNvSpPr>
                  <a:spLocks noChangeShapeType="1"/>
                </p:cNvSpPr>
                <p:nvPr/>
              </p:nvSpPr>
              <p:spPr bwMode="auto">
                <a:xfrm>
                  <a:off x="3720" y="11325"/>
                  <a:ext cx="33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099" name="Line 155"/>
                <p:cNvSpPr>
                  <a:spLocks noChangeShapeType="1"/>
                </p:cNvSpPr>
                <p:nvPr/>
              </p:nvSpPr>
              <p:spPr bwMode="auto">
                <a:xfrm flipH="1" flipV="1">
                  <a:off x="4050" y="11235"/>
                  <a:ext cx="14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100" name="Line 156"/>
                <p:cNvSpPr>
                  <a:spLocks noChangeShapeType="1"/>
                </p:cNvSpPr>
                <p:nvPr/>
              </p:nvSpPr>
              <p:spPr bwMode="auto">
                <a:xfrm flipH="1" flipV="1">
                  <a:off x="4214" y="11235"/>
                  <a:ext cx="14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101" name="Line 157"/>
                <p:cNvSpPr>
                  <a:spLocks noChangeShapeType="1"/>
                </p:cNvSpPr>
                <p:nvPr/>
              </p:nvSpPr>
              <p:spPr bwMode="auto">
                <a:xfrm>
                  <a:off x="4244" y="11325"/>
                  <a:ext cx="33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102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3494" y="11130"/>
                  <a:ext cx="224" cy="34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400" i="1">
                      <a:latin typeface="Times New Roman" pitchFamily="18" charset="0"/>
                    </a:rPr>
                    <a:t>T</a:t>
                  </a:r>
                  <a:r>
                    <a:rPr lang="en-US" altLang="zh-CN" sz="1600" baseline="-25000">
                      <a:latin typeface="Times New Roman" pitchFamily="18" charset="0"/>
                    </a:rPr>
                    <a:t>s</a:t>
                  </a:r>
                  <a:endParaRPr lang="en-US" altLang="zh-CN" sz="2800"/>
                </a:p>
              </p:txBody>
            </p:sp>
          </p:grpSp>
        </p:grpSp>
        <p:sp>
          <p:nvSpPr>
            <p:cNvPr id="83103" name="Line 159"/>
            <p:cNvSpPr>
              <a:spLocks noChangeShapeType="1"/>
            </p:cNvSpPr>
            <p:nvPr/>
          </p:nvSpPr>
          <p:spPr bwMode="auto">
            <a:xfrm>
              <a:off x="4737" y="2965"/>
              <a:ext cx="0" cy="1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61" name="对象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60312"/>
              </p:ext>
            </p:extLst>
          </p:nvPr>
        </p:nvGraphicFramePr>
        <p:xfrm>
          <a:off x="100310" y="2443129"/>
          <a:ext cx="1104291" cy="77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50" name="公式" r:id="rId3" imgW="609336" imgH="431613" progId="Equation.3">
                  <p:embed/>
                </p:oleObj>
              </mc:Choice>
              <mc:Fallback>
                <p:oleObj name="公式" r:id="rId3" imgW="60933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10" y="2443129"/>
                        <a:ext cx="1104291" cy="77719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CC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2" name="直接连接符 161"/>
          <p:cNvCxnSpPr/>
          <p:nvPr/>
        </p:nvCxnSpPr>
        <p:spPr>
          <a:xfrm flipH="1">
            <a:off x="792163" y="3559875"/>
            <a:ext cx="14293" cy="604285"/>
          </a:xfrm>
          <a:prstGeom prst="line">
            <a:avLst/>
          </a:prstGeom>
          <a:ln>
            <a:solidFill>
              <a:srgbClr val="00CC00"/>
            </a:solidFill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>
            <a:off x="2141128" y="3546120"/>
            <a:ext cx="5902391" cy="633236"/>
          </a:xfrm>
          <a:prstGeom prst="line">
            <a:avLst/>
          </a:prstGeom>
          <a:ln>
            <a:solidFill>
              <a:srgbClr val="00CC00"/>
            </a:solidFill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1435322" y="2645284"/>
            <a:ext cx="3026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第</a:t>
            </a:r>
            <a:r>
              <a:rPr lang="en-US" altLang="zh-CN" sz="2000" b="1" dirty="0" err="1">
                <a:solidFill>
                  <a:srgbClr val="0000FF"/>
                </a:solidFill>
                <a:latin typeface="+mj-ea"/>
                <a:ea typeface="+mj-ea"/>
              </a:rPr>
              <a:t>i</a:t>
            </a:r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组中包含的比特数为</a:t>
            </a:r>
            <a:r>
              <a:rPr lang="en-US" altLang="zh-CN" sz="2000" b="1" i="1" dirty="0">
                <a:solidFill>
                  <a:srgbClr val="0000FF"/>
                </a:solidFill>
                <a:latin typeface="+mj-ea"/>
                <a:ea typeface="+mj-ea"/>
              </a:rPr>
              <a:t>b</a:t>
            </a:r>
            <a:r>
              <a:rPr lang="en-US" altLang="zh-CN" sz="2000" b="1" i="1" baseline="-25000" dirty="0">
                <a:solidFill>
                  <a:srgbClr val="0000FF"/>
                </a:solidFill>
                <a:latin typeface="+mj-ea"/>
                <a:ea typeface="+mj-ea"/>
              </a:rPr>
              <a:t>i</a:t>
            </a:r>
            <a:endParaRPr lang="zh-CN" altLang="en-US" sz="20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码元</a:t>
            </a:r>
            <a:r>
              <a:rPr lang="zh-CN" altLang="en-US" dirty="0" smtClean="0"/>
              <a:t>分组 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87</a:t>
            </a:fld>
            <a:endParaRPr lang="en-US"/>
          </a:p>
        </p:txBody>
      </p:sp>
      <p:grpSp>
        <p:nvGrpSpPr>
          <p:cNvPr id="5" name="Group 160"/>
          <p:cNvGrpSpPr>
            <a:grpSpLocks/>
          </p:cNvGrpSpPr>
          <p:nvPr/>
        </p:nvGrpSpPr>
        <p:grpSpPr bwMode="auto">
          <a:xfrm>
            <a:off x="792163" y="1771097"/>
            <a:ext cx="7920037" cy="3794156"/>
            <a:chOff x="829" y="1864"/>
            <a:chExt cx="4659" cy="2207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829" y="1864"/>
              <a:ext cx="4659" cy="2207"/>
              <a:chOff x="2400" y="10155"/>
              <a:chExt cx="7758" cy="4245"/>
            </a:xfrm>
          </p:grpSpPr>
          <p:grpSp>
            <p:nvGrpSpPr>
              <p:cNvPr id="10" name="Group 8"/>
              <p:cNvGrpSpPr>
                <a:grpSpLocks/>
              </p:cNvGrpSpPr>
              <p:nvPr/>
            </p:nvGrpSpPr>
            <p:grpSpPr bwMode="auto">
              <a:xfrm>
                <a:off x="3090" y="11478"/>
                <a:ext cx="6434" cy="315"/>
                <a:chOff x="3090" y="11478"/>
                <a:chExt cx="6434" cy="315"/>
              </a:xfrm>
            </p:grpSpPr>
            <p:sp>
              <p:nvSpPr>
                <p:cNvPr id="158" name="Rectangle 9"/>
                <p:cNvSpPr>
                  <a:spLocks noChangeArrowheads="1"/>
                </p:cNvSpPr>
                <p:nvPr/>
              </p:nvSpPr>
              <p:spPr bwMode="auto">
                <a:xfrm>
                  <a:off x="8924" y="11478"/>
                  <a:ext cx="600" cy="315"/>
                </a:xfrm>
                <a:prstGeom prst="rect">
                  <a:avLst/>
                </a:prstGeom>
                <a:solidFill>
                  <a:srgbClr val="C0C0C0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159" name="Rectangle 10"/>
                <p:cNvSpPr>
                  <a:spLocks noChangeArrowheads="1"/>
                </p:cNvSpPr>
                <p:nvPr/>
              </p:nvSpPr>
              <p:spPr bwMode="auto">
                <a:xfrm>
                  <a:off x="4754" y="11478"/>
                  <a:ext cx="1350" cy="315"/>
                </a:xfrm>
                <a:prstGeom prst="rect">
                  <a:avLst/>
                </a:prstGeom>
                <a:solidFill>
                  <a:srgbClr val="C0C0C0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160" name="Rectangle 11"/>
                <p:cNvSpPr>
                  <a:spLocks noChangeArrowheads="1"/>
                </p:cNvSpPr>
                <p:nvPr/>
              </p:nvSpPr>
              <p:spPr bwMode="auto">
                <a:xfrm>
                  <a:off x="3090" y="11478"/>
                  <a:ext cx="1320" cy="315"/>
                </a:xfrm>
                <a:prstGeom prst="rect">
                  <a:avLst/>
                </a:prstGeom>
                <a:solidFill>
                  <a:srgbClr val="C0C0C0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1" name="Group 12"/>
              <p:cNvGrpSpPr>
                <a:grpSpLocks/>
              </p:cNvGrpSpPr>
              <p:nvPr/>
            </p:nvGrpSpPr>
            <p:grpSpPr bwMode="auto">
              <a:xfrm>
                <a:off x="2400" y="10155"/>
                <a:ext cx="7758" cy="4245"/>
                <a:chOff x="2400" y="10155"/>
                <a:chExt cx="7758" cy="4245"/>
              </a:xfrm>
            </p:grpSpPr>
            <p:sp>
              <p:nvSpPr>
                <p:cNvPr id="18" name="Line 13"/>
                <p:cNvSpPr>
                  <a:spLocks noChangeShapeType="1"/>
                </p:cNvSpPr>
                <p:nvPr/>
              </p:nvSpPr>
              <p:spPr bwMode="auto">
                <a:xfrm>
                  <a:off x="9060" y="12630"/>
                  <a:ext cx="88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grpSp>
              <p:nvGrpSpPr>
                <p:cNvPr id="19" name="Group 14"/>
                <p:cNvGrpSpPr>
                  <a:grpSpLocks/>
                </p:cNvGrpSpPr>
                <p:nvPr/>
              </p:nvGrpSpPr>
              <p:grpSpPr bwMode="auto">
                <a:xfrm>
                  <a:off x="2400" y="10155"/>
                  <a:ext cx="7758" cy="4245"/>
                  <a:chOff x="2400" y="10155"/>
                  <a:chExt cx="7758" cy="4245"/>
                </a:xfrm>
              </p:grpSpPr>
              <p:sp>
                <p:nvSpPr>
                  <p:cNvPr id="20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076" y="12615"/>
                    <a:ext cx="6494" cy="49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grpSp>
                <p:nvGrpSpPr>
                  <p:cNvPr id="21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2400" y="10155"/>
                    <a:ext cx="7758" cy="4245"/>
                    <a:chOff x="2400" y="10155"/>
                    <a:chExt cx="7758" cy="4245"/>
                  </a:xfrm>
                </p:grpSpPr>
                <p:grpSp>
                  <p:nvGrpSpPr>
                    <p:cNvPr id="22" name="Group 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0" y="11805"/>
                      <a:ext cx="2326" cy="495"/>
                      <a:chOff x="2354" y="11370"/>
                      <a:chExt cx="2326" cy="495"/>
                    </a:xfrm>
                  </p:grpSpPr>
                  <p:sp>
                    <p:nvSpPr>
                      <p:cNvPr id="154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54" y="11370"/>
                        <a:ext cx="16" cy="48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 b="1"/>
                      </a:p>
                    </p:txBody>
                  </p:sp>
                  <p:sp>
                    <p:nvSpPr>
                      <p:cNvPr id="155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30" y="11370"/>
                        <a:ext cx="14" cy="46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 b="1"/>
                      </a:p>
                    </p:txBody>
                  </p:sp>
                  <p:sp>
                    <p:nvSpPr>
                      <p:cNvPr id="156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50" y="11370"/>
                        <a:ext cx="14" cy="46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 b="1"/>
                      </a:p>
                    </p:txBody>
                  </p:sp>
                  <p:sp>
                    <p:nvSpPr>
                      <p:cNvPr id="157" name="Line 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666" y="11400"/>
                        <a:ext cx="14" cy="46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 b="1"/>
                      </a:p>
                    </p:txBody>
                  </p:sp>
                </p:grpSp>
                <p:grpSp>
                  <p:nvGrpSpPr>
                    <p:cNvPr id="23" name="Group 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2" y="10155"/>
                      <a:ext cx="7756" cy="4245"/>
                      <a:chOff x="2402" y="10155"/>
                      <a:chExt cx="7756" cy="4245"/>
                    </a:xfrm>
                  </p:grpSpPr>
                  <p:grpSp>
                    <p:nvGrpSpPr>
                      <p:cNvPr id="24" name="Group 2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02" y="10155"/>
                        <a:ext cx="7756" cy="4245"/>
                        <a:chOff x="2402" y="10155"/>
                        <a:chExt cx="7756" cy="4245"/>
                      </a:xfrm>
                    </p:grpSpPr>
                    <p:sp>
                      <p:nvSpPr>
                        <p:cNvPr id="26" name="Text Box 2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986" y="12060"/>
                          <a:ext cx="1052" cy="525"/>
                        </a:xfrm>
                        <a:prstGeom prst="rect">
                          <a:avLst/>
                        </a:prstGeom>
                        <a:noFill/>
                        <a:ln w="9525" algn="ctr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lIns="0" tIns="0" rIns="0" bIns="0"/>
                        <a:lstStyle/>
                        <a:p>
                          <a:pPr algn="ctr"/>
                          <a:r>
                            <a:rPr lang="en-US" altLang="zh-CN" sz="2400" b="1">
                              <a:latin typeface="Times New Roman" pitchFamily="18" charset="0"/>
                              <a:sym typeface="Symbol" pitchFamily="18" charset="2"/>
                            </a:rPr>
                            <a:t></a:t>
                          </a:r>
                          <a:endParaRPr lang="en-US" altLang="zh-CN" sz="2800" b="1"/>
                        </a:p>
                      </p:txBody>
                    </p:sp>
                    <p:sp>
                      <p:nvSpPr>
                        <p:cNvPr id="27" name="Text Box 2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60" y="11220"/>
                          <a:ext cx="1052" cy="525"/>
                        </a:xfrm>
                        <a:prstGeom prst="rect">
                          <a:avLst/>
                        </a:prstGeom>
                        <a:noFill/>
                        <a:ln w="9525" algn="ctr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lIns="0" tIns="0" rIns="0" bIns="0"/>
                        <a:lstStyle/>
                        <a:p>
                          <a:pPr algn="ctr"/>
                          <a:r>
                            <a:rPr lang="en-US" altLang="zh-CN" sz="2400" b="1">
                              <a:latin typeface="Times New Roman" pitchFamily="18" charset="0"/>
                              <a:sym typeface="Symbol" pitchFamily="18" charset="2"/>
                            </a:rPr>
                            <a:t></a:t>
                          </a:r>
                          <a:endParaRPr lang="en-US" altLang="zh-CN" sz="2800" b="1"/>
                        </a:p>
                      </p:txBody>
                    </p:sp>
                    <p:grpSp>
                      <p:nvGrpSpPr>
                        <p:cNvPr id="28" name="Group 2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02" y="10155"/>
                          <a:ext cx="7756" cy="4245"/>
                          <a:chOff x="2402" y="10155"/>
                          <a:chExt cx="7756" cy="4245"/>
                        </a:xfrm>
                      </p:grpSpPr>
                      <p:sp>
                        <p:nvSpPr>
                          <p:cNvPr id="30" name="Line 2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542" y="11820"/>
                            <a:ext cx="16" cy="48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prstDash val="dash"/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zh-CN" altLang="en-US" b="1"/>
                          </a:p>
                        </p:txBody>
                      </p:sp>
                      <p:sp>
                        <p:nvSpPr>
                          <p:cNvPr id="31" name="Line 2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8894" y="11805"/>
                            <a:ext cx="16" cy="465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prstDash val="dash"/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zh-CN" altLang="en-US" b="1"/>
                          </a:p>
                        </p:txBody>
                      </p:sp>
                      <p:grpSp>
                        <p:nvGrpSpPr>
                          <p:cNvPr id="32" name="Group 2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02" y="10155"/>
                            <a:ext cx="7756" cy="4245"/>
                            <a:chOff x="2402" y="10155"/>
                            <a:chExt cx="7756" cy="4245"/>
                          </a:xfrm>
                        </p:grpSpPr>
                        <p:sp>
                          <p:nvSpPr>
                            <p:cNvPr id="33" name="Text Box 30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9480" y="10800"/>
                              <a:ext cx="452" cy="255"/>
                            </a:xfrm>
                            <a:prstGeom prst="rect">
                              <a:avLst/>
                            </a:prstGeom>
                            <a:noFill/>
                            <a:ln w="9525" algn="ctr">
                              <a:noFill/>
                              <a:miter lim="800000"/>
                              <a:headEnd/>
                              <a:tailEnd/>
                            </a:ln>
                            <a:effectLst/>
                          </p:spPr>
                          <p:txBody>
                            <a:bodyPr lIns="0" tIns="0" rIns="0" bIns="0"/>
                            <a:lstStyle/>
                            <a:p>
                              <a:pPr algn="ctr"/>
                              <a:r>
                                <a:rPr lang="en-US" altLang="zh-CN" sz="1600" b="1" i="1">
                                  <a:latin typeface="Times New Roman" pitchFamily="18" charset="0"/>
                                </a:rPr>
                                <a:t>t</a:t>
                              </a:r>
                              <a:endParaRPr lang="en-US" altLang="zh-CN" sz="2800" b="1"/>
                            </a:p>
                          </p:txBody>
                        </p:sp>
                        <p:sp>
                          <p:nvSpPr>
                            <p:cNvPr id="34" name="Text Box 31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9542" y="11835"/>
                              <a:ext cx="452" cy="255"/>
                            </a:xfrm>
                            <a:prstGeom prst="rect">
                              <a:avLst/>
                            </a:prstGeom>
                            <a:noFill/>
                            <a:ln w="9525" algn="ctr">
                              <a:noFill/>
                              <a:miter lim="800000"/>
                              <a:headEnd/>
                              <a:tailEnd/>
                            </a:ln>
                            <a:effectLst/>
                          </p:spPr>
                          <p:txBody>
                            <a:bodyPr lIns="0" tIns="0" rIns="0" bIns="0"/>
                            <a:lstStyle/>
                            <a:p>
                              <a:pPr algn="ctr"/>
                              <a:r>
                                <a:rPr lang="en-US" altLang="zh-CN" sz="1600" b="1" i="1">
                                  <a:latin typeface="Times New Roman" pitchFamily="18" charset="0"/>
                                </a:rPr>
                                <a:t>t</a:t>
                              </a:r>
                              <a:endParaRPr lang="en-US" altLang="zh-CN" sz="2800" b="1"/>
                            </a:p>
                          </p:txBody>
                        </p:sp>
                        <p:sp>
                          <p:nvSpPr>
                            <p:cNvPr id="35" name="Text Box 32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9556" y="12630"/>
                              <a:ext cx="452" cy="255"/>
                            </a:xfrm>
                            <a:prstGeom prst="rect">
                              <a:avLst/>
                            </a:prstGeom>
                            <a:noFill/>
                            <a:ln w="9525" algn="ctr">
                              <a:noFill/>
                              <a:miter lim="800000"/>
                              <a:headEnd/>
                              <a:tailEnd/>
                            </a:ln>
                            <a:effectLst/>
                          </p:spPr>
                          <p:txBody>
                            <a:bodyPr lIns="0" tIns="0" rIns="0" bIns="0"/>
                            <a:lstStyle/>
                            <a:p>
                              <a:pPr algn="ctr"/>
                              <a:r>
                                <a:rPr lang="en-US" altLang="zh-CN" sz="1600" b="1" i="1">
                                  <a:latin typeface="Times New Roman" pitchFamily="18" charset="0"/>
                                </a:rPr>
                                <a:t>t</a:t>
                              </a:r>
                              <a:endParaRPr lang="en-US" altLang="zh-CN" sz="2800" b="1"/>
                            </a:p>
                          </p:txBody>
                        </p:sp>
                        <p:grpSp>
                          <p:nvGrpSpPr>
                            <p:cNvPr id="36" name="Group 3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518" y="12288"/>
                              <a:ext cx="7022" cy="315"/>
                              <a:chOff x="2518" y="12288"/>
                              <a:chExt cx="7022" cy="315"/>
                            </a:xfrm>
                          </p:grpSpPr>
                          <p:sp>
                            <p:nvSpPr>
                              <p:cNvPr id="145" name="Rectangle 34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8880" y="12288"/>
                                <a:ext cx="660" cy="31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C0C0"/>
                              </a:solidFill>
                              <a:ln w="9525" algn="ctr">
                                <a:noFill/>
                                <a:miter lim="800000"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/>
                              <a:lstStyle/>
                              <a:p>
                                <a:endParaRPr lang="zh-CN" altLang="en-US" b="1"/>
                              </a:p>
                            </p:txBody>
                          </p:sp>
                          <p:sp>
                            <p:nvSpPr>
                              <p:cNvPr id="146" name="Rectangle 35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710" y="12288"/>
                                <a:ext cx="1380" cy="31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C0C0"/>
                              </a:solidFill>
                              <a:ln w="9525" algn="ctr">
                                <a:noFill/>
                                <a:miter lim="800000"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/>
                              <a:lstStyle/>
                              <a:p>
                                <a:endParaRPr lang="zh-CN" altLang="en-US" b="1"/>
                              </a:p>
                            </p:txBody>
                          </p:sp>
                          <p:sp>
                            <p:nvSpPr>
                              <p:cNvPr id="147" name="Rectangle 36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076" y="12288"/>
                                <a:ext cx="1320" cy="31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C0C0"/>
                              </a:solidFill>
                              <a:ln w="9525" algn="ctr">
                                <a:noFill/>
                                <a:miter lim="800000"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/>
                              <a:lstStyle/>
                              <a:p>
                                <a:endParaRPr lang="zh-CN" altLang="en-US" b="1"/>
                              </a:p>
                            </p:txBody>
                          </p:sp>
                          <p:grpSp>
                            <p:nvGrpSpPr>
                              <p:cNvPr id="148" name="Group 3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518" y="12300"/>
                                <a:ext cx="7008" cy="300"/>
                                <a:chOff x="2518" y="12300"/>
                                <a:chExt cx="7008" cy="300"/>
                              </a:xfrm>
                            </p:grpSpPr>
                            <p:sp>
                              <p:nvSpPr>
                                <p:cNvPr id="149" name="Text Box 38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518" y="12300"/>
                                  <a:ext cx="512" cy="30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 algn="ctr">
                                  <a:noFill/>
                                  <a:miter lim="800000"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lIns="0" tIns="0" rIns="0" bIns="0"/>
                                <a:lstStyle/>
                                <a:p>
                                  <a:pPr algn="ctr"/>
                                  <a:r>
                                    <a:rPr lang="en-US" altLang="zh-CN" sz="1600" b="1" i="1">
                                      <a:latin typeface="Times New Roman" pitchFamily="18" charset="0"/>
                                    </a:rPr>
                                    <a:t>B</a:t>
                                  </a:r>
                                  <a:r>
                                    <a:rPr lang="en-US" altLang="zh-CN" sz="1600" b="1" baseline="-25000">
                                      <a:latin typeface="Times New Roman" pitchFamily="18" charset="0"/>
                                    </a:rPr>
                                    <a:t>0</a:t>
                                  </a:r>
                                  <a:endParaRPr lang="en-US" altLang="zh-CN" sz="2800" b="1"/>
                                </a:p>
                              </p:txBody>
                            </p:sp>
                            <p:sp>
                              <p:nvSpPr>
                                <p:cNvPr id="150" name="Text Box 39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478" y="12300"/>
                                  <a:ext cx="512" cy="30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 algn="ctr">
                                  <a:noFill/>
                                  <a:miter lim="800000"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lIns="0" tIns="0" rIns="0" bIns="0"/>
                                <a:lstStyle/>
                                <a:p>
                                  <a:pPr algn="ctr"/>
                                  <a:r>
                                    <a:rPr lang="en-US" altLang="zh-CN" sz="1600" b="1" i="1">
                                      <a:latin typeface="Times New Roman" pitchFamily="18" charset="0"/>
                                    </a:rPr>
                                    <a:t>B</a:t>
                                  </a:r>
                                  <a:r>
                                    <a:rPr lang="en-US" altLang="zh-CN" sz="1600" b="1" baseline="-25000">
                                      <a:latin typeface="Times New Roman" pitchFamily="18" charset="0"/>
                                    </a:rPr>
                                    <a:t>1</a:t>
                                  </a:r>
                                  <a:endParaRPr lang="en-US" altLang="zh-CN" sz="2800" b="1"/>
                                </a:p>
                              </p:txBody>
                            </p:sp>
                            <p:sp>
                              <p:nvSpPr>
                                <p:cNvPr id="151" name="Text Box 40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274" y="12300"/>
                                  <a:ext cx="512" cy="30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 algn="ctr">
                                  <a:noFill/>
                                  <a:miter lim="800000"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lIns="0" tIns="0" rIns="0" bIns="0"/>
                                <a:lstStyle/>
                                <a:p>
                                  <a:pPr algn="ctr"/>
                                  <a:r>
                                    <a:rPr lang="en-US" altLang="zh-CN" sz="1600" b="1" i="1">
                                      <a:latin typeface="Times New Roman" pitchFamily="18" charset="0"/>
                                    </a:rPr>
                                    <a:t>B</a:t>
                                  </a:r>
                                  <a:r>
                                    <a:rPr lang="en-US" altLang="zh-CN" sz="1600" b="1" baseline="-25000">
                                      <a:latin typeface="Times New Roman" pitchFamily="18" charset="0"/>
                                    </a:rPr>
                                    <a:t>2</a:t>
                                  </a:r>
                                  <a:endParaRPr lang="en-US" altLang="zh-CN" sz="2800" b="1"/>
                                </a:p>
                              </p:txBody>
                            </p:sp>
                            <p:sp>
                              <p:nvSpPr>
                                <p:cNvPr id="152" name="Text Box 41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174" y="12300"/>
                                  <a:ext cx="512" cy="30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 algn="ctr">
                                  <a:noFill/>
                                  <a:miter lim="800000"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lIns="0" tIns="0" rIns="0" bIns="0"/>
                                <a:lstStyle/>
                                <a:p>
                                  <a:pPr algn="ctr"/>
                                  <a:r>
                                    <a:rPr lang="en-US" altLang="zh-CN" sz="1600" b="1" i="1">
                                      <a:latin typeface="Times New Roman" pitchFamily="18" charset="0"/>
                                    </a:rPr>
                                    <a:t>B</a:t>
                                  </a:r>
                                  <a:r>
                                    <a:rPr lang="en-US" altLang="zh-CN" sz="1600" b="1" baseline="-25000">
                                      <a:latin typeface="Times New Roman" pitchFamily="18" charset="0"/>
                                    </a:rPr>
                                    <a:t>3</a:t>
                                  </a:r>
                                  <a:endParaRPr lang="en-US" altLang="zh-CN" sz="2800" b="1"/>
                                </a:p>
                              </p:txBody>
                            </p:sp>
                            <p:sp>
                              <p:nvSpPr>
                                <p:cNvPr id="153" name="Text Box 42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9014" y="12300"/>
                                  <a:ext cx="512" cy="30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 algn="ctr">
                                  <a:noFill/>
                                  <a:miter lim="800000"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lIns="0" tIns="0" rIns="0" bIns="0"/>
                                <a:lstStyle/>
                                <a:p>
                                  <a:pPr algn="ctr"/>
                                  <a:r>
                                    <a:rPr lang="en-US" altLang="zh-CN" sz="1600" b="1" i="1">
                                      <a:latin typeface="Times New Roman" pitchFamily="18" charset="0"/>
                                    </a:rPr>
                                    <a:t>B</a:t>
                                  </a:r>
                                  <a:r>
                                    <a:rPr lang="en-US" altLang="zh-CN" sz="1600" b="1" i="1" baseline="-25000">
                                      <a:latin typeface="Times New Roman" pitchFamily="18" charset="0"/>
                                    </a:rPr>
                                    <a:t>N</a:t>
                                  </a:r>
                                  <a:r>
                                    <a:rPr lang="en-US" altLang="zh-CN" sz="1600" b="1" baseline="-25000">
                                      <a:latin typeface="Times New Roman" pitchFamily="18" charset="0"/>
                                    </a:rPr>
                                    <a:t>-1</a:t>
                                  </a:r>
                                  <a:endParaRPr lang="en-US" altLang="zh-CN" sz="2800" b="1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37" name="Group 4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02" y="10155"/>
                              <a:ext cx="7756" cy="4125"/>
                              <a:chOff x="2402" y="10155"/>
                              <a:chExt cx="7756" cy="4125"/>
                            </a:xfrm>
                          </p:grpSpPr>
                          <p:sp>
                            <p:nvSpPr>
                              <p:cNvPr id="58" name="Line 4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414" y="10785"/>
                                <a:ext cx="0" cy="675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/>
                              <a:lstStyle/>
                              <a:p>
                                <a:endParaRPr lang="zh-CN" altLang="en-US" b="1"/>
                              </a:p>
                            </p:txBody>
                          </p:sp>
                          <p:sp>
                            <p:nvSpPr>
                              <p:cNvPr id="59" name="Line 4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20" y="10785"/>
                                <a:ext cx="5820" cy="675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/>
                              <a:lstStyle/>
                              <a:p>
                                <a:endParaRPr lang="zh-CN" altLang="en-US" b="1"/>
                              </a:p>
                            </p:txBody>
                          </p:sp>
                          <p:grpSp>
                            <p:nvGrpSpPr>
                              <p:cNvPr id="60" name="Group 4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402" y="10440"/>
                                <a:ext cx="7484" cy="360"/>
                                <a:chOff x="2356" y="10005"/>
                                <a:chExt cx="7484" cy="360"/>
                              </a:xfrm>
                            </p:grpSpPr>
                            <p:grpSp>
                              <p:nvGrpSpPr>
                                <p:cNvPr id="135" name="Group 47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2356" y="10005"/>
                                  <a:ext cx="7484" cy="360"/>
                                  <a:chOff x="2356" y="10005"/>
                                  <a:chExt cx="7484" cy="360"/>
                                </a:xfrm>
                              </p:grpSpPr>
                              <p:grpSp>
                                <p:nvGrpSpPr>
                                  <p:cNvPr id="139" name="Group 48"/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 bwMode="auto">
                                  <a:xfrm>
                                    <a:off x="2356" y="10005"/>
                                    <a:ext cx="7140" cy="360"/>
                                    <a:chOff x="2356" y="9810"/>
                                    <a:chExt cx="7140" cy="360"/>
                                  </a:xfrm>
                                </p:grpSpPr>
                                <p:sp>
                                  <p:nvSpPr>
                                    <p:cNvPr id="141" name="Rectangle 49"/>
                                    <p:cNvSpPr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2356" y="9825"/>
                                      <a:ext cx="7140" cy="345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FFFFFF"/>
                                    </a:solidFill>
                                    <a:ln w="9525" algn="ctr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 b="1"/>
                                    </a:p>
                                  </p:txBody>
                                </p:sp>
                                <p:sp>
                                  <p:nvSpPr>
                                    <p:cNvPr id="142" name="Line 50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V="1">
                                      <a:off x="3690" y="9810"/>
                                      <a:ext cx="0" cy="345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9525">
                                      <a:solidFill>
                                        <a:srgbClr val="000000"/>
                                      </a:solidFill>
                                      <a:round/>
                                      <a:headEnd/>
                                      <a:tailEnd/>
                                    </a:ln>
                                    <a:effectLst/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 b="1"/>
                                    </a:p>
                                  </p:txBody>
                                </p:sp>
                                <p:sp>
                                  <p:nvSpPr>
                                    <p:cNvPr id="143" name="Line 51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V="1">
                                      <a:off x="5040" y="9810"/>
                                      <a:ext cx="0" cy="345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9525">
                                      <a:solidFill>
                                        <a:srgbClr val="000000"/>
                                      </a:solidFill>
                                      <a:round/>
                                      <a:headEnd/>
                                      <a:tailEnd/>
                                    </a:ln>
                                    <a:effectLst/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 b="1"/>
                                    </a:p>
                                  </p:txBody>
                                </p:sp>
                                <p:sp>
                                  <p:nvSpPr>
                                    <p:cNvPr id="144" name="Line 52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V="1">
                                      <a:off x="8204" y="9810"/>
                                      <a:ext cx="0" cy="345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9525">
                                      <a:solidFill>
                                        <a:srgbClr val="000000"/>
                                      </a:solidFill>
                                      <a:round/>
                                      <a:headEnd/>
                                      <a:tailEnd/>
                                    </a:ln>
                                    <a:effectLst/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 b="1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140" name="Line 53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8954" y="10365"/>
                                    <a:ext cx="886" cy="0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 type="triangle" w="med" len="med"/>
                                  </a:ln>
                                  <a:effectLst/>
                                </p:spPr>
                                <p:txBody>
                                  <a:bodyPr/>
                                  <a:lstStyle/>
                                  <a:p>
                                    <a:endParaRPr lang="zh-CN" altLang="en-US" b="1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36" name="Text Box 54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38" y="10035"/>
                                  <a:ext cx="752" cy="31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 algn="ctr">
                                  <a:noFill/>
                                  <a:miter lim="800000"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lIns="0" tIns="0" rIns="0" bIns="0"/>
                                <a:lstStyle/>
                                <a:p>
                                  <a:pPr algn="ctr"/>
                                  <a:r>
                                    <a:rPr lang="en-US" altLang="zh-CN" sz="1600" b="1" i="1">
                                      <a:latin typeface="Times New Roman" pitchFamily="18" charset="0"/>
                                    </a:rPr>
                                    <a:t>F</a:t>
                                  </a:r>
                                  <a:r>
                                    <a:rPr lang="zh-CN" altLang="en-US" sz="1400" b="1">
                                      <a:latin typeface="Times New Roman" pitchFamily="18" charset="0"/>
                                    </a:rPr>
                                    <a:t>比特</a:t>
                                  </a:r>
                                  <a:endParaRPr lang="zh-CN" altLang="en-US" sz="2800" b="1"/>
                                </a:p>
                              </p:txBody>
                            </p:sp>
                            <p:sp>
                              <p:nvSpPr>
                                <p:cNvPr id="137" name="Text Box 55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914" y="10035"/>
                                  <a:ext cx="918" cy="30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 algn="ctr">
                                  <a:noFill/>
                                  <a:miter lim="800000"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lIns="0" tIns="0" rIns="0" bIns="0"/>
                                <a:lstStyle/>
                                <a:p>
                                  <a:pPr algn="ctr"/>
                                  <a:r>
                                    <a:rPr lang="en-US" altLang="zh-CN" sz="1600" b="1" i="1">
                                      <a:latin typeface="Times New Roman" pitchFamily="18" charset="0"/>
                                    </a:rPr>
                                    <a:t>F</a:t>
                                  </a:r>
                                  <a:r>
                                    <a:rPr lang="zh-CN" altLang="en-US" sz="1400" b="1">
                                      <a:latin typeface="Times New Roman" pitchFamily="18" charset="0"/>
                                    </a:rPr>
                                    <a:t>比特</a:t>
                                  </a:r>
                                  <a:endParaRPr lang="zh-CN" altLang="en-US" sz="2800" b="1"/>
                                </a:p>
                              </p:txBody>
                            </p:sp>
                            <p:sp>
                              <p:nvSpPr>
                                <p:cNvPr id="138" name="Text Box 56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8460" y="10035"/>
                                  <a:ext cx="796" cy="31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 algn="ctr">
                                  <a:noFill/>
                                  <a:miter lim="800000"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lIns="0" tIns="0" rIns="0" bIns="0"/>
                                <a:lstStyle/>
                                <a:p>
                                  <a:pPr algn="ctr"/>
                                  <a:r>
                                    <a:rPr lang="en-US" altLang="zh-CN" sz="1600" b="1" i="1">
                                      <a:latin typeface="Times New Roman" pitchFamily="18" charset="0"/>
                                    </a:rPr>
                                    <a:t>F</a:t>
                                  </a:r>
                                  <a:r>
                                    <a:rPr lang="zh-CN" altLang="en-US" sz="1400" b="1">
                                      <a:latin typeface="Times New Roman" pitchFamily="18" charset="0"/>
                                    </a:rPr>
                                    <a:t>比特</a:t>
                                  </a:r>
                                  <a:endParaRPr lang="zh-CN" altLang="en-US" sz="2800" b="1"/>
                                </a:p>
                              </p:txBody>
                            </p:sp>
                          </p:grpSp>
                          <p:grpSp>
                            <p:nvGrpSpPr>
                              <p:cNvPr id="61" name="Group 5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706" y="10155"/>
                                <a:ext cx="1378" cy="300"/>
                                <a:chOff x="3660" y="9720"/>
                                <a:chExt cx="1378" cy="300"/>
                              </a:xfrm>
                            </p:grpSpPr>
                            <p:sp>
                              <p:nvSpPr>
                                <p:cNvPr id="130" name="Text Box 58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094" y="9720"/>
                                  <a:ext cx="512" cy="30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 algn="ctr">
                                  <a:noFill/>
                                  <a:miter lim="800000"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lIns="0" tIns="0" rIns="0" bIns="0"/>
                                <a:lstStyle/>
                                <a:p>
                                  <a:pPr algn="ctr"/>
                                  <a:r>
                                    <a:rPr lang="zh-CN" altLang="en-US" sz="1400" b="1">
                                      <a:latin typeface="Times New Roman" pitchFamily="18" charset="0"/>
                                    </a:rPr>
                                    <a:t>帧</a:t>
                                  </a:r>
                                  <a:endParaRPr lang="zh-CN" altLang="en-US" sz="2800" b="1"/>
                                </a:p>
                              </p:txBody>
                            </p:sp>
                            <p:sp>
                              <p:nvSpPr>
                                <p:cNvPr id="131" name="Line 59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 flipH="1" flipV="1">
                                  <a:off x="3660" y="9735"/>
                                  <a:ext cx="14" cy="225"/>
                                </a:xfrm>
                                <a:prstGeom prst="line">
                                  <a:avLst/>
                                </a:prstGeom>
                                <a:noFill/>
                                <a:ln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 b="1"/>
                                </a:p>
                              </p:txBody>
                            </p:sp>
                            <p:sp>
                              <p:nvSpPr>
                                <p:cNvPr id="132" name="Line 60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 flipV="1">
                                  <a:off x="5038" y="9720"/>
                                  <a:ext cx="0" cy="225"/>
                                </a:xfrm>
                                <a:prstGeom prst="line">
                                  <a:avLst/>
                                </a:prstGeom>
                                <a:noFill/>
                                <a:ln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 b="1"/>
                                </a:p>
                              </p:txBody>
                            </p:sp>
                            <p:sp>
                              <p:nvSpPr>
                                <p:cNvPr id="133" name="Line 61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4544" y="9870"/>
                                  <a:ext cx="480" cy="0"/>
                                </a:xfrm>
                                <a:prstGeom prst="line">
                                  <a:avLst/>
                                </a:prstGeom>
                                <a:noFill/>
                                <a:ln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 type="triangle" w="med" len="med"/>
                                </a:ln>
                                <a:effectLst/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 b="1"/>
                                </a:p>
                              </p:txBody>
                            </p:sp>
                            <p:sp>
                              <p:nvSpPr>
                                <p:cNvPr id="134" name="Line 62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674" y="9855"/>
                                  <a:ext cx="480" cy="0"/>
                                </a:xfrm>
                                <a:prstGeom prst="line">
                                  <a:avLst/>
                                </a:prstGeom>
                                <a:noFill/>
                                <a:ln w="9525">
                                  <a:solidFill>
                                    <a:srgbClr val="000000"/>
                                  </a:solidFill>
                                  <a:round/>
                                  <a:headEnd type="triangle" w="med" len="med"/>
                                  <a:tailEnd/>
                                </a:ln>
                                <a:effectLst/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 b="1"/>
                                </a:p>
                              </p:txBody>
                            </p:sp>
                          </p:grpSp>
                          <p:grpSp>
                            <p:nvGrpSpPr>
                              <p:cNvPr id="62" name="Group 6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402" y="11460"/>
                                <a:ext cx="7558" cy="368"/>
                                <a:chOff x="2356" y="11025"/>
                                <a:chExt cx="7558" cy="368"/>
                              </a:xfrm>
                            </p:grpSpPr>
                            <p:grpSp>
                              <p:nvGrpSpPr>
                                <p:cNvPr id="83" name="Group 64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2356" y="11025"/>
                                  <a:ext cx="7140" cy="368"/>
                                  <a:chOff x="2356" y="11025"/>
                                  <a:chExt cx="7140" cy="368"/>
                                </a:xfrm>
                              </p:grpSpPr>
                              <p:grpSp>
                                <p:nvGrpSpPr>
                                  <p:cNvPr id="85" name="Group 65"/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 bwMode="auto">
                                  <a:xfrm>
                                    <a:off x="2356" y="11025"/>
                                    <a:ext cx="7140" cy="360"/>
                                    <a:chOff x="2356" y="9810"/>
                                    <a:chExt cx="7140" cy="360"/>
                                  </a:xfrm>
                                </p:grpSpPr>
                                <p:sp>
                                  <p:nvSpPr>
                                    <p:cNvPr id="126" name="Rectangle 66"/>
                                    <p:cNvSpPr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2356" y="9825"/>
                                      <a:ext cx="7140" cy="345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9525" algn="ctr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 b="1"/>
                                    </a:p>
                                  </p:txBody>
                                </p:sp>
                                <p:sp>
                                  <p:nvSpPr>
                                    <p:cNvPr id="127" name="Line 67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V="1">
                                      <a:off x="3690" y="9810"/>
                                      <a:ext cx="0" cy="345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9525">
                                      <a:solidFill>
                                        <a:srgbClr val="000000"/>
                                      </a:solidFill>
                                      <a:round/>
                                      <a:headEnd/>
                                      <a:tailEnd/>
                                    </a:ln>
                                    <a:effectLst/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 b="1"/>
                                    </a:p>
                                  </p:txBody>
                                </p:sp>
                                <p:sp>
                                  <p:nvSpPr>
                                    <p:cNvPr id="128" name="Line 68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V="1">
                                      <a:off x="5040" y="9810"/>
                                      <a:ext cx="0" cy="345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9525">
                                      <a:solidFill>
                                        <a:srgbClr val="000000"/>
                                      </a:solidFill>
                                      <a:round/>
                                      <a:headEnd/>
                                      <a:tailEnd/>
                                    </a:ln>
                                    <a:effectLst/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 b="1"/>
                                    </a:p>
                                  </p:txBody>
                                </p:sp>
                                <p:sp>
                                  <p:nvSpPr>
                                    <p:cNvPr id="129" name="Line 69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V="1">
                                      <a:off x="8204" y="9810"/>
                                      <a:ext cx="0" cy="345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9525">
                                      <a:solidFill>
                                        <a:srgbClr val="000000"/>
                                      </a:solidFill>
                                      <a:round/>
                                      <a:headEnd/>
                                      <a:tailEnd/>
                                    </a:ln>
                                    <a:effectLst/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 b="1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86" name="Group 70"/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 bwMode="auto">
                                  <a:xfrm>
                                    <a:off x="2530" y="11026"/>
                                    <a:ext cx="1000" cy="366"/>
                                    <a:chOff x="2530" y="11025"/>
                                    <a:chExt cx="1000" cy="366"/>
                                  </a:xfrm>
                                </p:grpSpPr>
                                <p:grpSp>
                                  <p:nvGrpSpPr>
                                    <p:cNvPr id="117" name="Group 71"/>
                                    <p:cNvGrpSpPr>
                                      <a:grpSpLocks/>
                                    </p:cNvGrpSpPr>
                                    <p:nvPr/>
                                  </p:nvGrpSpPr>
                                  <p:grpSpPr bwMode="auto">
                                    <a:xfrm>
                                      <a:off x="2700" y="11025"/>
                                      <a:ext cx="660" cy="366"/>
                                      <a:chOff x="2700" y="11025"/>
                                      <a:chExt cx="660" cy="366"/>
                                    </a:xfrm>
                                  </p:grpSpPr>
                                  <p:sp>
                                    <p:nvSpPr>
                                      <p:cNvPr id="123" name="Line 72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030" y="11025"/>
                                        <a:ext cx="4" cy="366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 b="1"/>
                                      </a:p>
                                    </p:txBody>
                                  </p:sp>
                                  <p:sp>
                                    <p:nvSpPr>
                                      <p:cNvPr id="124" name="Line 73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700" y="11031"/>
                                        <a:ext cx="0" cy="348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 b="1"/>
                                      </a:p>
                                    </p:txBody>
                                  </p:sp>
                                  <p:sp>
                                    <p:nvSpPr>
                                      <p:cNvPr id="125" name="Line 74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360" y="11043"/>
                                        <a:ext cx="0" cy="348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 b="1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18" name="Group 75"/>
                                    <p:cNvGrpSpPr>
                                      <a:grpSpLocks/>
                                    </p:cNvGrpSpPr>
                                    <p:nvPr/>
                                  </p:nvGrpSpPr>
                                  <p:grpSpPr bwMode="auto">
                                    <a:xfrm>
                                      <a:off x="2870" y="11025"/>
                                      <a:ext cx="660" cy="366"/>
                                      <a:chOff x="2700" y="11025"/>
                                      <a:chExt cx="660" cy="366"/>
                                    </a:xfrm>
                                  </p:grpSpPr>
                                  <p:sp>
                                    <p:nvSpPr>
                                      <p:cNvPr id="120" name="Line 76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030" y="11025"/>
                                        <a:ext cx="4" cy="366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 b="1"/>
                                      </a:p>
                                    </p:txBody>
                                  </p:sp>
                                  <p:sp>
                                    <p:nvSpPr>
                                      <p:cNvPr id="121" name="Line 77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700" y="11031"/>
                                        <a:ext cx="0" cy="348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 b="1"/>
                                      </a:p>
                                    </p:txBody>
                                  </p:sp>
                                  <p:sp>
                                    <p:nvSpPr>
                                      <p:cNvPr id="122" name="Line 78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360" y="11043"/>
                                        <a:ext cx="0" cy="348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 b="1"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119" name="Line 79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V="1">
                                      <a:off x="2530" y="11031"/>
                                      <a:ext cx="0" cy="348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9525">
                                      <a:solidFill>
                                        <a:srgbClr val="000000"/>
                                      </a:solidFill>
                                      <a:round/>
                                      <a:headEnd/>
                                      <a:tailEnd/>
                                    </a:ln>
                                    <a:effectLst/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 b="1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87" name="Group 80"/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 bwMode="auto">
                                  <a:xfrm>
                                    <a:off x="3850" y="11027"/>
                                    <a:ext cx="1000" cy="366"/>
                                    <a:chOff x="2530" y="11025"/>
                                    <a:chExt cx="1000" cy="366"/>
                                  </a:xfrm>
                                </p:grpSpPr>
                                <p:grpSp>
                                  <p:nvGrpSpPr>
                                    <p:cNvPr id="108" name="Group 81"/>
                                    <p:cNvGrpSpPr>
                                      <a:grpSpLocks/>
                                    </p:cNvGrpSpPr>
                                    <p:nvPr/>
                                  </p:nvGrpSpPr>
                                  <p:grpSpPr bwMode="auto">
                                    <a:xfrm>
                                      <a:off x="2700" y="11025"/>
                                      <a:ext cx="660" cy="366"/>
                                      <a:chOff x="2700" y="11025"/>
                                      <a:chExt cx="660" cy="366"/>
                                    </a:xfrm>
                                  </p:grpSpPr>
                                  <p:sp>
                                    <p:nvSpPr>
                                      <p:cNvPr id="114" name="Line 82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030" y="11025"/>
                                        <a:ext cx="4" cy="366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 b="1"/>
                                      </a:p>
                                    </p:txBody>
                                  </p:sp>
                                  <p:sp>
                                    <p:nvSpPr>
                                      <p:cNvPr id="115" name="Line 83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700" y="11031"/>
                                        <a:ext cx="0" cy="348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 b="1"/>
                                      </a:p>
                                    </p:txBody>
                                  </p:sp>
                                  <p:sp>
                                    <p:nvSpPr>
                                      <p:cNvPr id="116" name="Line 84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360" y="11043"/>
                                        <a:ext cx="0" cy="348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 b="1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09" name="Group 85"/>
                                    <p:cNvGrpSpPr>
                                      <a:grpSpLocks/>
                                    </p:cNvGrpSpPr>
                                    <p:nvPr/>
                                  </p:nvGrpSpPr>
                                  <p:grpSpPr bwMode="auto">
                                    <a:xfrm>
                                      <a:off x="2870" y="11025"/>
                                      <a:ext cx="660" cy="366"/>
                                      <a:chOff x="2700" y="11025"/>
                                      <a:chExt cx="660" cy="366"/>
                                    </a:xfrm>
                                  </p:grpSpPr>
                                  <p:sp>
                                    <p:nvSpPr>
                                      <p:cNvPr id="111" name="Line 86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030" y="11025"/>
                                        <a:ext cx="4" cy="366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 b="1"/>
                                      </a:p>
                                    </p:txBody>
                                  </p:sp>
                                  <p:sp>
                                    <p:nvSpPr>
                                      <p:cNvPr id="112" name="Line 87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700" y="11031"/>
                                        <a:ext cx="0" cy="348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 b="1"/>
                                      </a:p>
                                    </p:txBody>
                                  </p:sp>
                                  <p:sp>
                                    <p:nvSpPr>
                                      <p:cNvPr id="113" name="Line 88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360" y="11043"/>
                                        <a:ext cx="0" cy="348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 b="1"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110" name="Line 89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V="1">
                                      <a:off x="2530" y="11031"/>
                                      <a:ext cx="0" cy="348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9525">
                                      <a:solidFill>
                                        <a:srgbClr val="000000"/>
                                      </a:solidFill>
                                      <a:round/>
                                      <a:headEnd/>
                                      <a:tailEnd/>
                                    </a:ln>
                                    <a:effectLst/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 b="1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88" name="Group 90"/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 bwMode="auto">
                                  <a:xfrm>
                                    <a:off x="5230" y="11026"/>
                                    <a:ext cx="1000" cy="366"/>
                                    <a:chOff x="2530" y="11025"/>
                                    <a:chExt cx="1000" cy="366"/>
                                  </a:xfrm>
                                </p:grpSpPr>
                                <p:grpSp>
                                  <p:nvGrpSpPr>
                                    <p:cNvPr id="99" name="Group 91"/>
                                    <p:cNvGrpSpPr>
                                      <a:grpSpLocks/>
                                    </p:cNvGrpSpPr>
                                    <p:nvPr/>
                                  </p:nvGrpSpPr>
                                  <p:grpSpPr bwMode="auto">
                                    <a:xfrm>
                                      <a:off x="2700" y="11025"/>
                                      <a:ext cx="660" cy="366"/>
                                      <a:chOff x="2700" y="11025"/>
                                      <a:chExt cx="660" cy="366"/>
                                    </a:xfrm>
                                  </p:grpSpPr>
                                  <p:sp>
                                    <p:nvSpPr>
                                      <p:cNvPr id="105" name="Line 92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030" y="11025"/>
                                        <a:ext cx="4" cy="366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 b="1"/>
                                      </a:p>
                                    </p:txBody>
                                  </p:sp>
                                  <p:sp>
                                    <p:nvSpPr>
                                      <p:cNvPr id="106" name="Line 93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700" y="11031"/>
                                        <a:ext cx="0" cy="348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 b="1"/>
                                      </a:p>
                                    </p:txBody>
                                  </p:sp>
                                  <p:sp>
                                    <p:nvSpPr>
                                      <p:cNvPr id="107" name="Line 94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360" y="11043"/>
                                        <a:ext cx="0" cy="348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 b="1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00" name="Group 95"/>
                                    <p:cNvGrpSpPr>
                                      <a:grpSpLocks/>
                                    </p:cNvGrpSpPr>
                                    <p:nvPr/>
                                  </p:nvGrpSpPr>
                                  <p:grpSpPr bwMode="auto">
                                    <a:xfrm>
                                      <a:off x="2870" y="11025"/>
                                      <a:ext cx="660" cy="366"/>
                                      <a:chOff x="2700" y="11025"/>
                                      <a:chExt cx="660" cy="366"/>
                                    </a:xfrm>
                                  </p:grpSpPr>
                                  <p:sp>
                                    <p:nvSpPr>
                                      <p:cNvPr id="102" name="Line 96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030" y="11025"/>
                                        <a:ext cx="4" cy="366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 b="1"/>
                                      </a:p>
                                    </p:txBody>
                                  </p:sp>
                                  <p:sp>
                                    <p:nvSpPr>
                                      <p:cNvPr id="103" name="Line 97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700" y="11031"/>
                                        <a:ext cx="0" cy="348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 b="1"/>
                                      </a:p>
                                    </p:txBody>
                                  </p:sp>
                                  <p:sp>
                                    <p:nvSpPr>
                                      <p:cNvPr id="104" name="Line 98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360" y="11043"/>
                                        <a:ext cx="0" cy="348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 b="1"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101" name="Line 99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V="1">
                                      <a:off x="2530" y="11031"/>
                                      <a:ext cx="0" cy="348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9525">
                                      <a:solidFill>
                                        <a:srgbClr val="000000"/>
                                      </a:solidFill>
                                      <a:round/>
                                      <a:headEnd/>
                                      <a:tailEnd/>
                                    </a:ln>
                                    <a:effectLst/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 b="1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89" name="Group 100"/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 bwMode="auto">
                                  <a:xfrm>
                                    <a:off x="8350" y="11025"/>
                                    <a:ext cx="1000" cy="366"/>
                                    <a:chOff x="2530" y="11025"/>
                                    <a:chExt cx="1000" cy="366"/>
                                  </a:xfrm>
                                </p:grpSpPr>
                                <p:grpSp>
                                  <p:nvGrpSpPr>
                                    <p:cNvPr id="90" name="Group 101"/>
                                    <p:cNvGrpSpPr>
                                      <a:grpSpLocks/>
                                    </p:cNvGrpSpPr>
                                    <p:nvPr/>
                                  </p:nvGrpSpPr>
                                  <p:grpSpPr bwMode="auto">
                                    <a:xfrm>
                                      <a:off x="2700" y="11025"/>
                                      <a:ext cx="660" cy="366"/>
                                      <a:chOff x="2700" y="11025"/>
                                      <a:chExt cx="660" cy="366"/>
                                    </a:xfrm>
                                  </p:grpSpPr>
                                  <p:sp>
                                    <p:nvSpPr>
                                      <p:cNvPr id="96" name="Line 102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030" y="11025"/>
                                        <a:ext cx="4" cy="366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 b="1"/>
                                      </a:p>
                                    </p:txBody>
                                  </p:sp>
                                  <p:sp>
                                    <p:nvSpPr>
                                      <p:cNvPr id="97" name="Line 103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700" y="11031"/>
                                        <a:ext cx="0" cy="348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 b="1"/>
                                      </a:p>
                                    </p:txBody>
                                  </p:sp>
                                  <p:sp>
                                    <p:nvSpPr>
                                      <p:cNvPr id="98" name="Line 104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360" y="11043"/>
                                        <a:ext cx="0" cy="348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 b="1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91" name="Group 105"/>
                                    <p:cNvGrpSpPr>
                                      <a:grpSpLocks/>
                                    </p:cNvGrpSpPr>
                                    <p:nvPr/>
                                  </p:nvGrpSpPr>
                                  <p:grpSpPr bwMode="auto">
                                    <a:xfrm>
                                      <a:off x="2870" y="11025"/>
                                      <a:ext cx="660" cy="366"/>
                                      <a:chOff x="2700" y="11025"/>
                                      <a:chExt cx="660" cy="366"/>
                                    </a:xfrm>
                                  </p:grpSpPr>
                                  <p:sp>
                                    <p:nvSpPr>
                                      <p:cNvPr id="93" name="Line 106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030" y="11025"/>
                                        <a:ext cx="4" cy="366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 b="1"/>
                                      </a:p>
                                    </p:txBody>
                                  </p:sp>
                                  <p:sp>
                                    <p:nvSpPr>
                                      <p:cNvPr id="94" name="Line 107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700" y="11031"/>
                                        <a:ext cx="0" cy="348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 b="1"/>
                                      </a:p>
                                    </p:txBody>
                                  </p:sp>
                                  <p:sp>
                                    <p:nvSpPr>
                                      <p:cNvPr id="95" name="Line 108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360" y="11043"/>
                                        <a:ext cx="0" cy="348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 b="1"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92" name="Line 109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V="1">
                                      <a:off x="2530" y="11031"/>
                                      <a:ext cx="0" cy="348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9525">
                                      <a:solidFill>
                                        <a:srgbClr val="000000"/>
                                      </a:solidFill>
                                      <a:round/>
                                      <a:headEnd/>
                                      <a:tailEnd/>
                                    </a:ln>
                                    <a:effectLst/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 b="1"/>
                                    </a:p>
                                  </p:txBody>
                                </p:sp>
                              </p:grpSp>
                            </p:grpSp>
                            <p:sp>
                              <p:nvSpPr>
                                <p:cNvPr id="84" name="Line 110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9028" y="11385"/>
                                  <a:ext cx="886" cy="0"/>
                                </a:xfrm>
                                <a:prstGeom prst="line">
                                  <a:avLst/>
                                </a:prstGeom>
                                <a:noFill/>
                                <a:ln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 type="triangle" w="med" len="med"/>
                                </a:ln>
                                <a:effectLst/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 b="1"/>
                                </a:p>
                              </p:txBody>
                            </p:sp>
                          </p:grpSp>
                          <p:sp>
                            <p:nvSpPr>
                              <p:cNvPr id="63" name="Line 11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430" y="12615"/>
                                <a:ext cx="0" cy="495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/>
                              <a:lstStyle/>
                              <a:p>
                                <a:endParaRPr lang="zh-CN" altLang="en-US" b="1"/>
                              </a:p>
                            </p:txBody>
                          </p:sp>
                          <p:grpSp>
                            <p:nvGrpSpPr>
                              <p:cNvPr id="64" name="Group 11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418" y="13080"/>
                                <a:ext cx="7740" cy="1200"/>
                                <a:chOff x="2372" y="12645"/>
                                <a:chExt cx="7740" cy="1200"/>
                              </a:xfrm>
                            </p:grpSpPr>
                            <p:grpSp>
                              <p:nvGrpSpPr>
                                <p:cNvPr id="65" name="Group 113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2372" y="12645"/>
                                  <a:ext cx="7740" cy="1200"/>
                                  <a:chOff x="2372" y="12645"/>
                                  <a:chExt cx="7740" cy="1200"/>
                                </a:xfrm>
                              </p:grpSpPr>
                              <p:grpSp>
                                <p:nvGrpSpPr>
                                  <p:cNvPr id="67" name="Group 114"/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 bwMode="auto">
                                  <a:xfrm>
                                    <a:off x="9090" y="13590"/>
                                    <a:ext cx="1022" cy="255"/>
                                    <a:chOff x="9030" y="13020"/>
                                    <a:chExt cx="1022" cy="255"/>
                                  </a:xfrm>
                                </p:grpSpPr>
                                <p:sp>
                                  <p:nvSpPr>
                                    <p:cNvPr id="81" name="Line 115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9030" y="13035"/>
                                      <a:ext cx="886" cy="0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9525">
                                      <a:solidFill>
                                        <a:srgbClr val="000000"/>
                                      </a:solidFill>
                                      <a:round/>
                                      <a:headEnd/>
                                      <a:tailEnd type="triangle" w="med" len="med"/>
                                    </a:ln>
                                    <a:effectLst/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 b="1"/>
                                    </a:p>
                                  </p:txBody>
                                </p:sp>
                                <p:sp>
                                  <p:nvSpPr>
                                    <p:cNvPr id="82" name="Text Box 116"/>
                                    <p:cNvSpPr txBox="1"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9600" y="13020"/>
                                      <a:ext cx="452" cy="255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9525" algn="ctr">
                                      <a:noFill/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</p:spPr>
                                  <p:txBody>
                                    <a:bodyPr lIns="0" tIns="0" rIns="0" bIns="0"/>
                                    <a:lstStyle/>
                                    <a:p>
                                      <a:pPr algn="ctr"/>
                                      <a:r>
                                        <a:rPr lang="en-US" altLang="zh-CN" sz="1600" b="1" i="1">
                                          <a:latin typeface="Times New Roman" pitchFamily="18" charset="0"/>
                                        </a:rPr>
                                        <a:t>t</a:t>
                                      </a:r>
                                      <a:endParaRPr lang="en-US" altLang="zh-CN" sz="2800" b="1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68" name="Group 117"/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 bwMode="auto">
                                  <a:xfrm>
                                    <a:off x="2372" y="12645"/>
                                    <a:ext cx="7140" cy="975"/>
                                    <a:chOff x="2372" y="12645"/>
                                    <a:chExt cx="7140" cy="975"/>
                                  </a:xfrm>
                                </p:grpSpPr>
                                <p:grpSp>
                                  <p:nvGrpSpPr>
                                    <p:cNvPr id="69" name="Group 118"/>
                                    <p:cNvGrpSpPr>
                                      <a:grpSpLocks/>
                                    </p:cNvGrpSpPr>
                                    <p:nvPr/>
                                  </p:nvGrpSpPr>
                                  <p:grpSpPr bwMode="auto">
                                    <a:xfrm>
                                      <a:off x="2372" y="12645"/>
                                      <a:ext cx="7140" cy="300"/>
                                      <a:chOff x="2372" y="12645"/>
                                      <a:chExt cx="7140" cy="300"/>
                                    </a:xfrm>
                                  </p:grpSpPr>
                                  <p:sp>
                                    <p:nvSpPr>
                                      <p:cNvPr id="79" name="Rectangle 119"/>
                                      <p:cNvSpPr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372" y="12690"/>
                                        <a:ext cx="7140" cy="24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FFFFF"/>
                                      </a:solidFill>
                                      <a:ln w="9525" algn="ctr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 b="1"/>
                                      </a:p>
                                    </p:txBody>
                                  </p:sp>
                                  <p:sp>
                                    <p:nvSpPr>
                                      <p:cNvPr id="80" name="Text Box 120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5802" y="12645"/>
                                        <a:ext cx="512" cy="300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 w="9525" algn="ctr">
                                        <a:noFill/>
                                        <a:miter lim="800000"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 lIns="0" tIns="0" rIns="0" bIns="0"/>
                                      <a:lstStyle/>
                                      <a:p>
                                        <a:pPr algn="ctr"/>
                                        <a:r>
                                          <a:rPr lang="en-US" altLang="zh-CN" sz="1400" b="1" i="1">
                                            <a:latin typeface="Times New Roman" pitchFamily="18" charset="0"/>
                                          </a:rPr>
                                          <a:t>B</a:t>
                                        </a:r>
                                        <a:r>
                                          <a:rPr lang="en-US" altLang="zh-CN" sz="1400" b="1" baseline="-25000">
                                            <a:latin typeface="Times New Roman" pitchFamily="18" charset="0"/>
                                          </a:rPr>
                                          <a:t>0</a:t>
                                        </a:r>
                                        <a:endParaRPr lang="en-US" altLang="zh-CN" sz="2800" b="1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70" name="Group 121"/>
                                    <p:cNvGrpSpPr>
                                      <a:grpSpLocks/>
                                    </p:cNvGrpSpPr>
                                    <p:nvPr/>
                                  </p:nvGrpSpPr>
                                  <p:grpSpPr bwMode="auto">
                                    <a:xfrm>
                                      <a:off x="2372" y="12870"/>
                                      <a:ext cx="7140" cy="300"/>
                                      <a:chOff x="2372" y="12645"/>
                                      <a:chExt cx="7140" cy="300"/>
                                    </a:xfrm>
                                  </p:grpSpPr>
                                  <p:sp>
                                    <p:nvSpPr>
                                      <p:cNvPr id="77" name="Rectangle 122"/>
                                      <p:cNvSpPr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372" y="12690"/>
                                        <a:ext cx="7140" cy="24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FFFFF"/>
                                      </a:solidFill>
                                      <a:ln w="9525" algn="ctr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 b="1"/>
                                      </a:p>
                                    </p:txBody>
                                  </p:sp>
                                  <p:sp>
                                    <p:nvSpPr>
                                      <p:cNvPr id="78" name="Text Box 123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5802" y="12645"/>
                                        <a:ext cx="512" cy="300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 w="9525" algn="ctr">
                                        <a:noFill/>
                                        <a:miter lim="800000"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 lIns="0" tIns="0" rIns="0" bIns="0"/>
                                      <a:lstStyle/>
                                      <a:p>
                                        <a:pPr algn="ctr"/>
                                        <a:r>
                                          <a:rPr lang="en-US" altLang="zh-CN" sz="1400" b="1" i="1">
                                            <a:latin typeface="Times New Roman" pitchFamily="18" charset="0"/>
                                          </a:rPr>
                                          <a:t>B</a:t>
                                        </a:r>
                                        <a:r>
                                          <a:rPr lang="en-US" altLang="zh-CN" sz="1400" b="1" baseline="-25000">
                                            <a:latin typeface="Times New Roman" pitchFamily="18" charset="0"/>
                                          </a:rPr>
                                          <a:t>1</a:t>
                                        </a:r>
                                        <a:endParaRPr lang="en-US" altLang="zh-CN" sz="2800" b="1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71" name="Group 124"/>
                                    <p:cNvGrpSpPr>
                                      <a:grpSpLocks/>
                                    </p:cNvGrpSpPr>
                                    <p:nvPr/>
                                  </p:nvGrpSpPr>
                                  <p:grpSpPr bwMode="auto">
                                    <a:xfrm>
                                      <a:off x="2372" y="13095"/>
                                      <a:ext cx="7140" cy="300"/>
                                      <a:chOff x="2372" y="12645"/>
                                      <a:chExt cx="7140" cy="300"/>
                                    </a:xfrm>
                                  </p:grpSpPr>
                                  <p:sp>
                                    <p:nvSpPr>
                                      <p:cNvPr id="75" name="Rectangle 125"/>
                                      <p:cNvSpPr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372" y="12690"/>
                                        <a:ext cx="7140" cy="24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FFFFF"/>
                                      </a:solidFill>
                                      <a:ln w="9525" algn="ctr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 b="1"/>
                                      </a:p>
                                    </p:txBody>
                                  </p:sp>
                                  <p:sp>
                                    <p:nvSpPr>
                                      <p:cNvPr id="76" name="Text Box 126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5802" y="12645"/>
                                        <a:ext cx="512" cy="300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 w="9525" algn="ctr">
                                        <a:noFill/>
                                        <a:miter lim="800000"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 lIns="0" tIns="0" rIns="0" bIns="0"/>
                                      <a:lstStyle/>
                                      <a:p>
                                        <a:endParaRPr lang="zh-CN" altLang="zh-CN" sz="2800" b="1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72" name="Group 127"/>
                                    <p:cNvGrpSpPr>
                                      <a:grpSpLocks/>
                                    </p:cNvGrpSpPr>
                                    <p:nvPr/>
                                  </p:nvGrpSpPr>
                                  <p:grpSpPr bwMode="auto">
                                    <a:xfrm>
                                      <a:off x="2372" y="13320"/>
                                      <a:ext cx="7140" cy="300"/>
                                      <a:chOff x="2372" y="12645"/>
                                      <a:chExt cx="7140" cy="300"/>
                                    </a:xfrm>
                                  </p:grpSpPr>
                                  <p:sp>
                                    <p:nvSpPr>
                                      <p:cNvPr id="73" name="Rectangle 128"/>
                                      <p:cNvSpPr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372" y="12690"/>
                                        <a:ext cx="7140" cy="24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FFFFF"/>
                                      </a:solidFill>
                                      <a:ln w="9525" algn="ctr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 b="1"/>
                                      </a:p>
                                    </p:txBody>
                                  </p:sp>
                                  <p:sp>
                                    <p:nvSpPr>
                                      <p:cNvPr id="74" name="Text Box 129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5802" y="12645"/>
                                        <a:ext cx="512" cy="300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 w="9525" algn="ctr">
                                        <a:noFill/>
                                        <a:miter lim="800000"/>
                                        <a:headEnd/>
                                        <a:tailEnd/>
                                      </a:ln>
                                      <a:effectLst/>
                                    </p:spPr>
                                    <p:txBody>
                                      <a:bodyPr lIns="0" tIns="0" rIns="0" bIns="0"/>
                                      <a:lstStyle/>
                                      <a:p>
                                        <a:pPr algn="ctr"/>
                                        <a:r>
                                          <a:rPr lang="en-US" altLang="zh-CN" sz="1400" b="1" i="1">
                                            <a:latin typeface="Times New Roman" pitchFamily="18" charset="0"/>
                                          </a:rPr>
                                          <a:t>B</a:t>
                                        </a:r>
                                        <a:r>
                                          <a:rPr lang="en-US" altLang="zh-CN" sz="1400" b="1" i="1" baseline="-25000">
                                            <a:latin typeface="Times New Roman" pitchFamily="18" charset="0"/>
                                          </a:rPr>
                                          <a:t>N</a:t>
                                        </a:r>
                                        <a:endParaRPr lang="en-US" altLang="zh-CN" sz="2800" b="1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sp>
                              <p:nvSpPr>
                                <p:cNvPr id="66" name="Text Box 130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954" y="13020"/>
                                  <a:ext cx="524" cy="40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 algn="ctr">
                                  <a:noFill/>
                                  <a:miter lim="800000"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zh-CN" sz="2800" b="1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38" name="Group 13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18" y="11850"/>
                              <a:ext cx="7140" cy="780"/>
                              <a:chOff x="2372" y="11415"/>
                              <a:chExt cx="7140" cy="780"/>
                            </a:xfrm>
                          </p:grpSpPr>
                          <p:grpSp>
                            <p:nvGrpSpPr>
                              <p:cNvPr id="45" name="Group 13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382" y="11415"/>
                                <a:ext cx="3678" cy="465"/>
                                <a:chOff x="2382" y="11415"/>
                                <a:chExt cx="3678" cy="465"/>
                              </a:xfrm>
                            </p:grpSpPr>
                            <p:sp>
                              <p:nvSpPr>
                                <p:cNvPr id="53" name="Line 133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6046" y="11415"/>
                                  <a:ext cx="14" cy="465"/>
                                </a:xfrm>
                                <a:prstGeom prst="line">
                                  <a:avLst/>
                                </a:prstGeom>
                                <a:noFill/>
                                <a:ln w="9525">
                                  <a:solidFill>
                                    <a:srgbClr val="000000"/>
                                  </a:solidFill>
                                  <a:prstDash val="dash"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 b="1"/>
                                </a:p>
                              </p:txBody>
                            </p:sp>
                            <p:sp>
                              <p:nvSpPr>
                                <p:cNvPr id="54" name="Text Box 134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82" y="11535"/>
                                  <a:ext cx="752" cy="31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 algn="ctr">
                                  <a:noFill/>
                                  <a:miter lim="800000"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lIns="0" tIns="0" rIns="0" bIns="0"/>
                                <a:lstStyle/>
                                <a:p>
                                  <a:pPr algn="ctr"/>
                                  <a:r>
                                    <a:rPr lang="en-US" altLang="zh-CN" sz="1600" b="1" i="1" dirty="0">
                                      <a:latin typeface="Times New Roman" pitchFamily="18" charset="0"/>
                                    </a:rPr>
                                    <a:t>b</a:t>
                                  </a:r>
                                  <a:r>
                                    <a:rPr lang="en-US" altLang="zh-CN" sz="1600" b="1" baseline="-25000" dirty="0">
                                      <a:latin typeface="Times New Roman" pitchFamily="18" charset="0"/>
                                    </a:rPr>
                                    <a:t>0</a:t>
                                  </a:r>
                                  <a:r>
                                    <a:rPr lang="zh-CN" altLang="en-US" sz="1400" b="1" dirty="0">
                                      <a:latin typeface="Times New Roman" pitchFamily="18" charset="0"/>
                                    </a:rPr>
                                    <a:t>比特</a:t>
                                  </a:r>
                                  <a:endParaRPr lang="zh-CN" altLang="en-US" sz="2800" b="1" dirty="0"/>
                                </a:p>
                              </p:txBody>
                            </p:sp>
                            <p:sp>
                              <p:nvSpPr>
                                <p:cNvPr id="55" name="Text Box 135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404" y="11535"/>
                                  <a:ext cx="752" cy="31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 algn="ctr">
                                  <a:noFill/>
                                  <a:miter lim="800000"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lIns="0" tIns="0" rIns="0" bIns="0"/>
                                <a:lstStyle/>
                                <a:p>
                                  <a:pPr algn="ctr"/>
                                  <a:r>
                                    <a:rPr lang="en-US" altLang="zh-CN" sz="1600" b="1" i="1">
                                      <a:latin typeface="Times New Roman" pitchFamily="18" charset="0"/>
                                    </a:rPr>
                                    <a:t>b</a:t>
                                  </a:r>
                                  <a:r>
                                    <a:rPr lang="en-US" altLang="zh-CN" sz="1600" b="1" baseline="-25000">
                                      <a:latin typeface="Times New Roman" pitchFamily="18" charset="0"/>
                                    </a:rPr>
                                    <a:t>1</a:t>
                                  </a:r>
                                  <a:r>
                                    <a:rPr lang="zh-CN" altLang="en-US" sz="1400" b="1">
                                      <a:latin typeface="Times New Roman" pitchFamily="18" charset="0"/>
                                    </a:rPr>
                                    <a:t>比特</a:t>
                                  </a:r>
                                  <a:endParaRPr lang="zh-CN" altLang="en-US" sz="2800" b="1"/>
                                </a:p>
                              </p:txBody>
                            </p:sp>
                            <p:sp>
                              <p:nvSpPr>
                                <p:cNvPr id="56" name="Text Box 136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040" y="11535"/>
                                  <a:ext cx="752" cy="31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 algn="ctr">
                                  <a:noFill/>
                                  <a:miter lim="800000"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lIns="0" tIns="0" rIns="0" bIns="0"/>
                                <a:lstStyle/>
                                <a:p>
                                  <a:pPr algn="ctr"/>
                                  <a:r>
                                    <a:rPr lang="en-US" altLang="zh-CN" sz="1600" b="1" i="1">
                                      <a:latin typeface="Times New Roman" pitchFamily="18" charset="0"/>
                                    </a:rPr>
                                    <a:t>b</a:t>
                                  </a:r>
                                  <a:r>
                                    <a:rPr lang="en-US" altLang="zh-CN" sz="1600" b="1" baseline="-25000">
                                      <a:latin typeface="Times New Roman" pitchFamily="18" charset="0"/>
                                    </a:rPr>
                                    <a:t>3</a:t>
                                  </a:r>
                                  <a:r>
                                    <a:rPr lang="zh-CN" altLang="en-US" sz="1400" b="1">
                                      <a:latin typeface="Times New Roman" pitchFamily="18" charset="0"/>
                                    </a:rPr>
                                    <a:t>比特</a:t>
                                  </a:r>
                                  <a:endParaRPr lang="zh-CN" altLang="en-US" sz="2800" b="1"/>
                                </a:p>
                              </p:txBody>
                            </p:sp>
                            <p:sp>
                              <p:nvSpPr>
                                <p:cNvPr id="57" name="Text Box 137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364" y="11550"/>
                                  <a:ext cx="362" cy="28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 algn="ctr">
                                  <a:noFill/>
                                  <a:miter lim="800000"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lIns="0" tIns="0" rIns="0" bIns="0"/>
                                <a:lstStyle/>
                                <a:p>
                                  <a:pPr algn="ctr"/>
                                  <a:r>
                                    <a:rPr lang="en-US" altLang="zh-CN" sz="1600" b="1" i="1">
                                      <a:latin typeface="Times New Roman" pitchFamily="18" charset="0"/>
                                    </a:rPr>
                                    <a:t>b</a:t>
                                  </a:r>
                                  <a:r>
                                    <a:rPr lang="en-US" altLang="zh-CN" sz="1600" b="1" baseline="-25000">
                                      <a:latin typeface="Times New Roman" pitchFamily="18" charset="0"/>
                                    </a:rPr>
                                    <a:t>2</a:t>
                                  </a:r>
                                  <a:endParaRPr lang="en-US" altLang="zh-CN" sz="2800" b="1"/>
                                </a:p>
                              </p:txBody>
                            </p:sp>
                          </p:grpSp>
                          <p:grpSp>
                            <p:nvGrpSpPr>
                              <p:cNvPr id="46" name="Group 13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372" y="11820"/>
                                <a:ext cx="7140" cy="375"/>
                                <a:chOff x="2372" y="11820"/>
                                <a:chExt cx="7140" cy="375"/>
                              </a:xfrm>
                            </p:grpSpPr>
                            <p:grpSp>
                              <p:nvGrpSpPr>
                                <p:cNvPr id="47" name="Group 139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2372" y="11820"/>
                                  <a:ext cx="7140" cy="375"/>
                                  <a:chOff x="2372" y="11820"/>
                                  <a:chExt cx="7140" cy="375"/>
                                </a:xfrm>
                              </p:grpSpPr>
                              <p:sp>
                                <p:nvSpPr>
                                  <p:cNvPr id="49" name="Rectangle 140"/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2372" y="11850"/>
                                    <a:ext cx="7140" cy="34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 w="9525" algn="ctr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  <a:effectLst/>
                                </p:spPr>
                                <p:txBody>
                                  <a:bodyPr/>
                                  <a:lstStyle/>
                                  <a:p>
                                    <a:endParaRPr lang="zh-CN" altLang="en-US" b="1"/>
                                  </a:p>
                                </p:txBody>
                              </p:sp>
                              <p:sp>
                                <p:nvSpPr>
                                  <p:cNvPr id="50" name="Line 141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3032" y="11820"/>
                                    <a:ext cx="0" cy="360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:ln>
                                  <a:effectLst/>
                                </p:spPr>
                                <p:txBody>
                                  <a:bodyPr/>
                                  <a:lstStyle/>
                                  <a:p>
                                    <a:endParaRPr lang="zh-CN" altLang="en-US" b="1"/>
                                  </a:p>
                                </p:txBody>
                              </p:sp>
                              <p:sp>
                                <p:nvSpPr>
                                  <p:cNvPr id="51" name="Line 142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4666" y="11850"/>
                                    <a:ext cx="0" cy="345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:ln>
                                  <a:effectLst/>
                                </p:spPr>
                                <p:txBody>
                                  <a:bodyPr/>
                                  <a:lstStyle/>
                                  <a:p>
                                    <a:endParaRPr lang="zh-CN" altLang="en-US" b="1"/>
                                  </a:p>
                                </p:txBody>
                              </p:sp>
                              <p:sp>
                                <p:nvSpPr>
                                  <p:cNvPr id="52" name="Line 143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4352" y="11835"/>
                                    <a:ext cx="0" cy="345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:ln>
                                  <a:effectLst/>
                                </p:spPr>
                                <p:txBody>
                                  <a:bodyPr/>
                                  <a:lstStyle/>
                                  <a:p>
                                    <a:endParaRPr lang="zh-CN" altLang="en-US" b="1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8" name="Line 144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6060" y="11835"/>
                                  <a:ext cx="0" cy="345"/>
                                </a:xfrm>
                                <a:prstGeom prst="line">
                                  <a:avLst/>
                                </a:prstGeom>
                                <a:noFill/>
                                <a:ln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 b="1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39" name="Group 14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30" y="14055"/>
                              <a:ext cx="7152" cy="345"/>
                              <a:chOff x="2430" y="14055"/>
                              <a:chExt cx="7152" cy="345"/>
                            </a:xfrm>
                          </p:grpSpPr>
                          <p:sp>
                            <p:nvSpPr>
                              <p:cNvPr id="40" name="Line 14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6074" y="14175"/>
                                <a:ext cx="3496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 type="triangle" w="med" len="med"/>
                              </a:ln>
                              <a:effectLst/>
                            </p:spPr>
                            <p:txBody>
                              <a:bodyPr/>
                              <a:lstStyle/>
                              <a:p>
                                <a:endParaRPr lang="zh-CN" altLang="en-US" b="1"/>
                              </a:p>
                            </p:txBody>
                          </p:sp>
                          <p:sp>
                            <p:nvSpPr>
                              <p:cNvPr id="41" name="Line 14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 flipV="1">
                                <a:off x="2430" y="14070"/>
                                <a:ext cx="14" cy="18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/>
                              <a:lstStyle/>
                              <a:p>
                                <a:endParaRPr lang="zh-CN" altLang="en-US" b="1"/>
                              </a:p>
                            </p:txBody>
                          </p:sp>
                          <p:sp>
                            <p:nvSpPr>
                              <p:cNvPr id="42" name="Line 14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 flipV="1">
                                <a:off x="9568" y="14085"/>
                                <a:ext cx="14" cy="18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/>
                              <a:lstStyle/>
                              <a:p>
                                <a:endParaRPr lang="zh-CN" altLang="en-US" b="1"/>
                              </a:p>
                            </p:txBody>
                          </p:sp>
                          <p:sp>
                            <p:nvSpPr>
                              <p:cNvPr id="43" name="Line 14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430" y="14160"/>
                                <a:ext cx="3208" cy="15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 type="triangle" w="med" len="med"/>
                                <a:tailEnd/>
                              </a:ln>
                              <a:effectLst/>
                            </p:spPr>
                            <p:txBody>
                              <a:bodyPr/>
                              <a:lstStyle/>
                              <a:p>
                                <a:endParaRPr lang="zh-CN" altLang="en-US" b="1"/>
                              </a:p>
                            </p:txBody>
                          </p:sp>
                          <p:sp>
                            <p:nvSpPr>
                              <p:cNvPr id="44" name="Text Box 150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788" y="14055"/>
                                <a:ext cx="224" cy="345"/>
                              </a:xfrm>
                              <a:prstGeom prst="rect">
                                <a:avLst/>
                              </a:prstGeom>
                              <a:noFill/>
                              <a:ln w="9525" algn="ctr">
                                <a:noFill/>
                                <a:miter lim="800000"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lIns="0" tIns="0" rIns="0" bIns="0"/>
                              <a:lstStyle/>
                              <a:p>
                                <a:pPr algn="just"/>
                                <a:r>
                                  <a:rPr lang="en-US" altLang="zh-CN" sz="1400" b="1" i="1">
                                    <a:latin typeface="Times New Roman" pitchFamily="18" charset="0"/>
                                  </a:rPr>
                                  <a:t>T</a:t>
                                </a:r>
                                <a:r>
                                  <a:rPr lang="en-US" altLang="zh-CN" sz="1400" b="1" baseline="-25000">
                                    <a:latin typeface="Times New Roman" pitchFamily="18" charset="0"/>
                                  </a:rPr>
                                  <a:t>f</a:t>
                                </a:r>
                                <a:endParaRPr lang="en-US" altLang="zh-CN" sz="2800" b="1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29" name="Text Box 15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106" y="10185"/>
                          <a:ext cx="1860" cy="810"/>
                        </a:xfrm>
                        <a:prstGeom prst="rect">
                          <a:avLst/>
                        </a:prstGeom>
                        <a:noFill/>
                        <a:ln w="9525" algn="ctr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2400" b="1">
                              <a:latin typeface="Times New Roman" pitchFamily="18" charset="0"/>
                            </a:rPr>
                            <a:t>………</a:t>
                          </a:r>
                          <a:endParaRPr lang="en-US" altLang="zh-CN" sz="2800" b="1"/>
                        </a:p>
                      </p:txBody>
                    </p:sp>
                  </p:grpSp>
                  <p:sp>
                    <p:nvSpPr>
                      <p:cNvPr id="25" name="Text Box 15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568" y="13320"/>
                        <a:ext cx="1290" cy="540"/>
                      </a:xfrm>
                      <a:prstGeom prst="rect">
                        <a:avLst/>
                      </a:prstGeom>
                      <a:noFill/>
                      <a:ln w="9525" algn="ctr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lIns="0" tIns="0" rIns="0" bIns="0"/>
                      <a:lstStyle/>
                      <a:p>
                        <a:pPr algn="just"/>
                        <a:r>
                          <a:rPr lang="en-US" altLang="zh-CN" sz="2400" b="1">
                            <a:latin typeface="Times New Roman" pitchFamily="18" charset="0"/>
                          </a:rPr>
                          <a:t>………</a:t>
                        </a:r>
                        <a:endParaRPr lang="en-US" altLang="zh-CN" sz="2800" b="1"/>
                      </a:p>
                    </p:txBody>
                  </p:sp>
                </p:grpSp>
              </p:grpSp>
            </p:grpSp>
          </p:grpSp>
          <p:grpSp>
            <p:nvGrpSpPr>
              <p:cNvPr id="12" name="Group 153"/>
              <p:cNvGrpSpPr>
                <a:grpSpLocks/>
              </p:cNvGrpSpPr>
              <p:nvPr/>
            </p:nvGrpSpPr>
            <p:grpSpPr bwMode="auto">
              <a:xfrm>
                <a:off x="3494" y="11130"/>
                <a:ext cx="1080" cy="345"/>
                <a:chOff x="3494" y="11130"/>
                <a:chExt cx="1080" cy="345"/>
              </a:xfrm>
            </p:grpSpPr>
            <p:sp>
              <p:nvSpPr>
                <p:cNvPr id="13" name="Line 154"/>
                <p:cNvSpPr>
                  <a:spLocks noChangeShapeType="1"/>
                </p:cNvSpPr>
                <p:nvPr/>
              </p:nvSpPr>
              <p:spPr bwMode="auto">
                <a:xfrm>
                  <a:off x="3720" y="11325"/>
                  <a:ext cx="33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14" name="Line 155"/>
                <p:cNvSpPr>
                  <a:spLocks noChangeShapeType="1"/>
                </p:cNvSpPr>
                <p:nvPr/>
              </p:nvSpPr>
              <p:spPr bwMode="auto">
                <a:xfrm flipH="1" flipV="1">
                  <a:off x="4050" y="11235"/>
                  <a:ext cx="14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15" name="Line 156"/>
                <p:cNvSpPr>
                  <a:spLocks noChangeShapeType="1"/>
                </p:cNvSpPr>
                <p:nvPr/>
              </p:nvSpPr>
              <p:spPr bwMode="auto">
                <a:xfrm flipH="1" flipV="1">
                  <a:off x="4214" y="11235"/>
                  <a:ext cx="14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16" name="Line 157"/>
                <p:cNvSpPr>
                  <a:spLocks noChangeShapeType="1"/>
                </p:cNvSpPr>
                <p:nvPr/>
              </p:nvSpPr>
              <p:spPr bwMode="auto">
                <a:xfrm>
                  <a:off x="4244" y="11325"/>
                  <a:ext cx="33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17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3494" y="11130"/>
                  <a:ext cx="224" cy="34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400" b="1" i="1">
                      <a:latin typeface="Times New Roman" pitchFamily="18" charset="0"/>
                    </a:rPr>
                    <a:t>T</a:t>
                  </a:r>
                  <a:r>
                    <a:rPr lang="en-US" altLang="zh-CN" sz="1600" b="1" baseline="-25000">
                      <a:latin typeface="Times New Roman" pitchFamily="18" charset="0"/>
                    </a:rPr>
                    <a:t>s</a:t>
                  </a:r>
                  <a:endParaRPr lang="en-US" altLang="zh-CN" sz="2800" b="1"/>
                </a:p>
              </p:txBody>
            </p:sp>
          </p:grpSp>
        </p:grpSp>
        <p:sp>
          <p:nvSpPr>
            <p:cNvPr id="7" name="Line 159"/>
            <p:cNvSpPr>
              <a:spLocks noChangeShapeType="1"/>
            </p:cNvSpPr>
            <p:nvPr/>
          </p:nvSpPr>
          <p:spPr bwMode="auto">
            <a:xfrm>
              <a:off x="4737" y="2965"/>
              <a:ext cx="0" cy="1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</p:grpSp>
      <p:cxnSp>
        <p:nvCxnSpPr>
          <p:cNvPr id="163" name="直接连接符 162"/>
          <p:cNvCxnSpPr>
            <a:stCxn id="58" idx="0"/>
          </p:cNvCxnSpPr>
          <p:nvPr/>
        </p:nvCxnSpPr>
        <p:spPr>
          <a:xfrm flipH="1">
            <a:off x="792163" y="2335981"/>
            <a:ext cx="14293" cy="604285"/>
          </a:xfrm>
          <a:prstGeom prst="line">
            <a:avLst/>
          </a:prstGeom>
          <a:ln>
            <a:solidFill>
              <a:srgbClr val="00CC00"/>
            </a:solidFill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>
            <a:off x="2141128" y="2322226"/>
            <a:ext cx="5902391" cy="633236"/>
          </a:xfrm>
          <a:prstGeom prst="line">
            <a:avLst/>
          </a:prstGeom>
          <a:ln>
            <a:solidFill>
              <a:srgbClr val="00CC00"/>
            </a:solidFill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7" name="左弧形箭头 166"/>
          <p:cNvSpPr/>
          <p:nvPr/>
        </p:nvSpPr>
        <p:spPr>
          <a:xfrm>
            <a:off x="251520" y="3112791"/>
            <a:ext cx="432048" cy="832233"/>
          </a:xfrm>
          <a:prstGeom prst="curv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683568" y="1139232"/>
            <a:ext cx="7359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将每组中的</a:t>
            </a:r>
            <a:r>
              <a:rPr lang="en-US" altLang="zh-CN" sz="2400" b="1" i="1" dirty="0">
                <a:latin typeface="+mj-ea"/>
                <a:ea typeface="+mj-ea"/>
              </a:rPr>
              <a:t>b</a:t>
            </a:r>
            <a:r>
              <a:rPr lang="en-US" altLang="zh-CN" sz="2400" b="1" i="1" baseline="-25000" dirty="0">
                <a:latin typeface="+mj-ea"/>
                <a:ea typeface="+mj-ea"/>
              </a:rPr>
              <a:t>i</a:t>
            </a:r>
            <a:r>
              <a:rPr lang="zh-CN" altLang="en-US" sz="2400" b="1" dirty="0">
                <a:latin typeface="+mj-ea"/>
                <a:ea typeface="+mj-ea"/>
              </a:rPr>
              <a:t>个比特看作是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一个</a:t>
            </a:r>
            <a:r>
              <a:rPr lang="en-US" altLang="zh-CN" sz="2400" b="1" i="1" dirty="0" err="1">
                <a:solidFill>
                  <a:srgbClr val="0000FF"/>
                </a:solidFill>
                <a:latin typeface="+mj-ea"/>
                <a:ea typeface="+mj-ea"/>
              </a:rPr>
              <a:t>M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+mj-ea"/>
                <a:ea typeface="+mj-ea"/>
              </a:rPr>
              <a:t>i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进制码元</a:t>
            </a:r>
            <a:r>
              <a:rPr lang="en-US" altLang="zh-CN" sz="2400" b="1" i="1" dirty="0">
                <a:solidFill>
                  <a:srgbClr val="0000FF"/>
                </a:solidFill>
                <a:latin typeface="+mj-ea"/>
                <a:ea typeface="+mj-ea"/>
              </a:rPr>
              <a:t>B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+mj-ea"/>
                <a:ea typeface="+mj-ea"/>
              </a:rPr>
              <a:t>i</a:t>
            </a:r>
            <a:r>
              <a:rPr lang="zh-CN" altLang="en-US" sz="2400" b="1" dirty="0">
                <a:latin typeface="+mj-ea"/>
                <a:ea typeface="+mj-ea"/>
              </a:rPr>
              <a:t>，其中</a:t>
            </a:r>
            <a:r>
              <a:rPr lang="en-US" altLang="zh-CN" sz="2400" b="1" i="1" dirty="0">
                <a:latin typeface="+mj-ea"/>
                <a:ea typeface="+mj-ea"/>
              </a:rPr>
              <a:t>b</a:t>
            </a:r>
            <a:r>
              <a:rPr lang="en-US" altLang="zh-CN" sz="2400" b="1" i="1" baseline="-25000" dirty="0">
                <a:latin typeface="+mj-ea"/>
                <a:ea typeface="+mj-ea"/>
              </a:rPr>
              <a:t>i</a:t>
            </a:r>
            <a:r>
              <a:rPr lang="en-US" altLang="zh-CN" sz="2400" b="1" dirty="0">
                <a:latin typeface="+mj-ea"/>
                <a:ea typeface="+mj-ea"/>
              </a:rPr>
              <a:t> </a:t>
            </a:r>
            <a:r>
              <a:rPr lang="zh-CN" altLang="en-US" sz="2400" b="1" dirty="0">
                <a:latin typeface="+mj-ea"/>
                <a:ea typeface="+mj-ea"/>
              </a:rPr>
              <a:t>＝ </a:t>
            </a:r>
            <a:r>
              <a:rPr lang="en-US" altLang="zh-CN" sz="2400" b="1" dirty="0">
                <a:latin typeface="+mj-ea"/>
                <a:ea typeface="+mj-ea"/>
              </a:rPr>
              <a:t>log</a:t>
            </a:r>
            <a:r>
              <a:rPr lang="en-US" altLang="zh-CN" sz="2400" b="1" baseline="-25000" dirty="0">
                <a:latin typeface="+mj-ea"/>
                <a:ea typeface="+mj-ea"/>
              </a:rPr>
              <a:t>2</a:t>
            </a:r>
            <a:r>
              <a:rPr lang="en-US" altLang="zh-CN" sz="2400" b="1" dirty="0">
                <a:latin typeface="+mj-ea"/>
                <a:ea typeface="+mj-ea"/>
              </a:rPr>
              <a:t> </a:t>
            </a:r>
            <a:r>
              <a:rPr lang="en-US" altLang="zh-CN" sz="2400" b="1" i="1" dirty="0" err="1">
                <a:latin typeface="+mj-ea"/>
                <a:ea typeface="+mj-ea"/>
              </a:rPr>
              <a:t>M</a:t>
            </a:r>
            <a:r>
              <a:rPr lang="en-US" altLang="zh-CN" sz="2400" b="1" i="1" baseline="-25000" dirty="0" err="1">
                <a:latin typeface="+mj-ea"/>
                <a:ea typeface="+mj-ea"/>
              </a:rPr>
              <a:t>i</a:t>
            </a:r>
            <a:endParaRPr lang="zh-CN" altLang="en-US" sz="2400" b="1" dirty="0">
              <a:latin typeface="+mj-ea"/>
              <a:ea typeface="+mj-ea"/>
            </a:endParaRPr>
          </a:p>
        </p:txBody>
      </p:sp>
      <p:cxnSp>
        <p:nvCxnSpPr>
          <p:cNvPr id="169" name="直接连接符 168"/>
          <p:cNvCxnSpPr/>
          <p:nvPr/>
        </p:nvCxnSpPr>
        <p:spPr>
          <a:xfrm flipH="1">
            <a:off x="792163" y="2940266"/>
            <a:ext cx="25522" cy="1017585"/>
          </a:xfrm>
          <a:prstGeom prst="line">
            <a:avLst/>
          </a:prstGeom>
          <a:ln>
            <a:solidFill>
              <a:srgbClr val="CC3300"/>
            </a:solidFill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flipH="1">
            <a:off x="3166745" y="2951689"/>
            <a:ext cx="14292" cy="1033561"/>
          </a:xfrm>
          <a:prstGeom prst="line">
            <a:avLst/>
          </a:prstGeom>
          <a:ln>
            <a:solidFill>
              <a:srgbClr val="CC3300"/>
            </a:solidFill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endCxn id="20" idx="0"/>
          </p:cNvCxnSpPr>
          <p:nvPr/>
        </p:nvCxnSpPr>
        <p:spPr>
          <a:xfrm flipH="1">
            <a:off x="1482282" y="2924944"/>
            <a:ext cx="6131" cy="1046897"/>
          </a:xfrm>
          <a:prstGeom prst="line">
            <a:avLst/>
          </a:prstGeom>
          <a:ln>
            <a:solidFill>
              <a:srgbClr val="CC3300"/>
            </a:solidFill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flipH="1">
            <a:off x="2829852" y="2922571"/>
            <a:ext cx="20418" cy="1049270"/>
          </a:xfrm>
          <a:prstGeom prst="line">
            <a:avLst/>
          </a:prstGeom>
          <a:ln>
            <a:solidFill>
              <a:srgbClr val="CC3300"/>
            </a:solidFill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 flipH="1">
            <a:off x="4586763" y="2962431"/>
            <a:ext cx="14292" cy="1033561"/>
          </a:xfrm>
          <a:prstGeom prst="line">
            <a:avLst/>
          </a:prstGeom>
          <a:ln>
            <a:solidFill>
              <a:srgbClr val="CC3300"/>
            </a:solidFill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871208" y="4165673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solidFill>
                  <a:srgbClr val="0000FF"/>
                </a:solidFill>
                <a:latin typeface="+mj-ea"/>
              </a:rPr>
              <a:t>M</a:t>
            </a:r>
            <a:r>
              <a:rPr lang="en-US" altLang="zh-CN" b="1" i="1" baseline="-25000" dirty="0" err="1">
                <a:solidFill>
                  <a:srgbClr val="0000FF"/>
                </a:solidFill>
                <a:latin typeface="+mj-ea"/>
              </a:rPr>
              <a:t>i</a:t>
            </a:r>
            <a:r>
              <a:rPr lang="zh-CN" altLang="en-US" b="1" dirty="0">
                <a:solidFill>
                  <a:srgbClr val="0000FF"/>
                </a:solidFill>
                <a:latin typeface="+mj-ea"/>
              </a:rPr>
              <a:t>进制码元</a:t>
            </a:r>
            <a:endParaRPr lang="zh-CN" altLang="en-US" dirty="0"/>
          </a:p>
        </p:txBody>
      </p:sp>
      <p:cxnSp>
        <p:nvCxnSpPr>
          <p:cNvPr id="181" name="直接箭头连接符 180"/>
          <p:cNvCxnSpPr/>
          <p:nvPr/>
        </p:nvCxnSpPr>
        <p:spPr>
          <a:xfrm>
            <a:off x="1160626" y="3945024"/>
            <a:ext cx="0" cy="2980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683567" y="5517232"/>
            <a:ext cx="820891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+mj-ea"/>
                <a:ea typeface="+mj-ea"/>
              </a:rPr>
              <a:t>经过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串</a:t>
            </a:r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并变换</a:t>
            </a:r>
            <a:r>
              <a:rPr lang="zh-CN" altLang="en-US" sz="2400" b="1" dirty="0">
                <a:latin typeface="+mj-ea"/>
                <a:ea typeface="+mj-ea"/>
              </a:rPr>
              <a:t>将</a:t>
            </a:r>
            <a:r>
              <a:rPr lang="en-US" altLang="zh-CN" sz="2400" b="1" i="1" dirty="0">
                <a:latin typeface="+mj-ea"/>
                <a:ea typeface="+mj-ea"/>
              </a:rPr>
              <a:t>F</a:t>
            </a:r>
            <a:r>
              <a:rPr lang="zh-CN" altLang="en-US" sz="2400" b="1" dirty="0">
                <a:latin typeface="+mj-ea"/>
                <a:ea typeface="+mj-ea"/>
              </a:rPr>
              <a:t>个串行码元</a:t>
            </a:r>
            <a:r>
              <a:rPr lang="en-US" altLang="zh-CN" sz="2400" b="1" i="1" dirty="0">
                <a:latin typeface="+mj-ea"/>
                <a:ea typeface="+mj-ea"/>
              </a:rPr>
              <a:t>b</a:t>
            </a:r>
            <a:r>
              <a:rPr lang="en-US" altLang="zh-CN" sz="2400" b="1" i="1" baseline="-25000" dirty="0">
                <a:latin typeface="+mj-ea"/>
                <a:ea typeface="+mj-ea"/>
              </a:rPr>
              <a:t>i</a:t>
            </a:r>
            <a:r>
              <a:rPr lang="zh-CN" altLang="en-US" sz="2400" b="1" dirty="0">
                <a:latin typeface="+mj-ea"/>
                <a:ea typeface="+mj-ea"/>
              </a:rPr>
              <a:t>变为</a:t>
            </a:r>
            <a:r>
              <a:rPr lang="en-US" altLang="zh-CN" sz="2400" b="1" i="1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个（路）并行码元</a:t>
            </a:r>
            <a:r>
              <a:rPr lang="en-US" altLang="zh-CN" sz="2400" b="1" i="1" dirty="0">
                <a:solidFill>
                  <a:srgbClr val="0000FF"/>
                </a:solidFill>
                <a:latin typeface="+mj-ea"/>
                <a:ea typeface="+mj-ea"/>
              </a:rPr>
              <a:t>B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+mj-ea"/>
                <a:ea typeface="+mj-ea"/>
              </a:rPr>
              <a:t>i</a:t>
            </a:r>
            <a:r>
              <a:rPr lang="zh-CN" altLang="en-US" sz="2400" b="1" dirty="0">
                <a:latin typeface="+mj-ea"/>
                <a:ea typeface="+mj-ea"/>
              </a:rPr>
              <a:t>。各路并行码元</a:t>
            </a:r>
            <a:r>
              <a:rPr lang="en-US" altLang="zh-CN" sz="2400" b="1" i="1" dirty="0">
                <a:latin typeface="+mj-ea"/>
                <a:ea typeface="+mj-ea"/>
              </a:rPr>
              <a:t>B</a:t>
            </a:r>
            <a:r>
              <a:rPr lang="en-US" altLang="zh-CN" sz="2400" b="1" i="1" baseline="-25000" dirty="0">
                <a:latin typeface="+mj-ea"/>
                <a:ea typeface="+mj-ea"/>
              </a:rPr>
              <a:t>i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持续时间相同，均为一帧时间</a:t>
            </a:r>
            <a:r>
              <a:rPr lang="en-US" altLang="zh-CN" sz="2400" b="1" i="1" dirty="0" err="1">
                <a:solidFill>
                  <a:srgbClr val="0000FF"/>
                </a:solidFill>
                <a:latin typeface="+mj-ea"/>
                <a:ea typeface="+mj-ea"/>
              </a:rPr>
              <a:t>T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+mj-ea"/>
                <a:ea typeface="+mj-ea"/>
              </a:rPr>
              <a:t>f</a:t>
            </a:r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</a:rPr>
              <a:t> = </a:t>
            </a:r>
            <a:r>
              <a:rPr lang="en-US" altLang="zh-CN" sz="2400" b="1" i="1" dirty="0">
                <a:solidFill>
                  <a:srgbClr val="0000FF"/>
                </a:solidFill>
                <a:latin typeface="+mj-ea"/>
                <a:ea typeface="+mj-ea"/>
              </a:rPr>
              <a:t>F</a:t>
            </a:r>
            <a:r>
              <a:rPr lang="en-US" altLang="zh-CN" sz="2400" b="1" i="1" dirty="0">
                <a:solidFill>
                  <a:srgbClr val="0000FF"/>
                </a:solidFill>
                <a:latin typeface="+mj-ea"/>
                <a:ea typeface="+mj-ea"/>
                <a:sym typeface="Symbol" pitchFamily="18" charset="2"/>
              </a:rPr>
              <a:t></a:t>
            </a:r>
            <a:r>
              <a:rPr lang="en-US" altLang="zh-CN" sz="2400" b="1" i="1" dirty="0">
                <a:solidFill>
                  <a:srgbClr val="0000FF"/>
                </a:solidFill>
                <a:latin typeface="+mj-ea"/>
                <a:ea typeface="+mj-ea"/>
              </a:rPr>
              <a:t>T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+mj-ea"/>
                <a:ea typeface="+mj-ea"/>
              </a:rPr>
              <a:t>s</a:t>
            </a:r>
            <a:r>
              <a:rPr lang="zh-CN" altLang="en-US" sz="2400" b="1" dirty="0">
                <a:latin typeface="+mj-ea"/>
                <a:ea typeface="+mj-ea"/>
              </a:rPr>
              <a:t>，但是各路码元</a:t>
            </a:r>
            <a:r>
              <a:rPr lang="en-US" altLang="zh-CN" sz="2400" b="1" i="1" dirty="0">
                <a:latin typeface="+mj-ea"/>
                <a:ea typeface="+mj-ea"/>
              </a:rPr>
              <a:t>B</a:t>
            </a:r>
            <a:r>
              <a:rPr lang="en-US" altLang="zh-CN" sz="2400" b="1" i="1" baseline="-25000" dirty="0">
                <a:latin typeface="+mj-ea"/>
                <a:ea typeface="+mj-ea"/>
              </a:rPr>
              <a:t>i</a:t>
            </a:r>
            <a:r>
              <a:rPr lang="zh-CN" altLang="en-US" sz="2400" b="1" dirty="0">
                <a:latin typeface="+mj-ea"/>
                <a:ea typeface="+mj-ea"/>
              </a:rPr>
              <a:t>包含的比特数不同。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183" name="左弧形箭头 182"/>
          <p:cNvSpPr/>
          <p:nvPr/>
        </p:nvSpPr>
        <p:spPr>
          <a:xfrm>
            <a:off x="111319" y="3460475"/>
            <a:ext cx="620818" cy="1582016"/>
          </a:xfrm>
          <a:prstGeom prst="curv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84" name="直接箭头连接符 183"/>
          <p:cNvCxnSpPr/>
          <p:nvPr/>
        </p:nvCxnSpPr>
        <p:spPr>
          <a:xfrm flipH="1">
            <a:off x="1588455" y="3897456"/>
            <a:ext cx="455728" cy="3136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/>
          <p:nvPr/>
        </p:nvCxnSpPr>
        <p:spPr>
          <a:xfrm flipH="1">
            <a:off x="2601988" y="3949951"/>
            <a:ext cx="455728" cy="3136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8" name="矩形 187"/>
          <p:cNvSpPr/>
          <p:nvPr/>
        </p:nvSpPr>
        <p:spPr>
          <a:xfrm>
            <a:off x="817685" y="4425666"/>
            <a:ext cx="7273816" cy="80441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2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8" grpId="0"/>
      <p:bldP spid="179" grpId="0"/>
      <p:bldP spid="182" grpId="0"/>
      <p:bldP spid="183" grpId="0" animBg="1"/>
      <p:bldP spid="18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MQAM</a:t>
            </a:r>
            <a:r>
              <a:rPr lang="zh-CN" altLang="en-US" dirty="0">
                <a:solidFill>
                  <a:srgbClr val="0000FF"/>
                </a:solidFill>
              </a:rPr>
              <a:t>调制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064896" cy="547260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这样</a:t>
            </a:r>
            <a:r>
              <a:rPr lang="zh-CN" altLang="en-US" dirty="0"/>
              <a:t>得到的</a:t>
            </a:r>
            <a:r>
              <a:rPr lang="en-US" altLang="zh-CN" i="1" dirty="0"/>
              <a:t>N</a:t>
            </a:r>
            <a:r>
              <a:rPr lang="zh-CN" altLang="en-US" dirty="0"/>
              <a:t>路并行码元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i</a:t>
            </a:r>
            <a:r>
              <a:rPr lang="zh-CN" altLang="en-US" dirty="0"/>
              <a:t>用来对于</a:t>
            </a:r>
            <a:r>
              <a:rPr lang="en-US" altLang="zh-CN" i="1" dirty="0">
                <a:solidFill>
                  <a:srgbClr val="0000FF"/>
                </a:solidFill>
              </a:rPr>
              <a:t>N</a:t>
            </a:r>
            <a:r>
              <a:rPr lang="zh-CN" altLang="en-US" dirty="0">
                <a:solidFill>
                  <a:srgbClr val="0000FF"/>
                </a:solidFill>
              </a:rPr>
              <a:t>个子载</a:t>
            </a:r>
            <a:r>
              <a:rPr lang="zh-CN" altLang="en-US" dirty="0"/>
              <a:t>波进行</a:t>
            </a:r>
            <a:r>
              <a:rPr lang="zh-CN" altLang="en-US" dirty="0">
                <a:solidFill>
                  <a:srgbClr val="0000FF"/>
                </a:solidFill>
              </a:rPr>
              <a:t>不同的</a:t>
            </a:r>
            <a:r>
              <a:rPr lang="en-US" altLang="zh-CN" dirty="0">
                <a:solidFill>
                  <a:srgbClr val="0000FF"/>
                </a:solidFill>
              </a:rPr>
              <a:t>MQAM</a:t>
            </a:r>
            <a:r>
              <a:rPr lang="zh-CN" altLang="en-US" dirty="0"/>
              <a:t>调制。 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这时</a:t>
            </a:r>
            <a:r>
              <a:rPr lang="zh-CN" altLang="en-US" dirty="0"/>
              <a:t>的各个码元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i</a:t>
            </a:r>
            <a:r>
              <a:rPr lang="zh-CN" altLang="en-US" dirty="0"/>
              <a:t>可能属于不同的</a:t>
            </a:r>
            <a:r>
              <a:rPr lang="en-US" altLang="zh-CN" i="1" dirty="0" err="1"/>
              <a:t>M</a:t>
            </a:r>
            <a:r>
              <a:rPr lang="en-US" altLang="zh-CN" i="1" baseline="-25000" dirty="0" err="1"/>
              <a:t>i</a:t>
            </a:r>
            <a:r>
              <a:rPr lang="zh-CN" altLang="en-US" dirty="0" smtClean="0"/>
              <a:t>进制，所以它们各自进行不同的</a:t>
            </a:r>
            <a:r>
              <a:rPr lang="en-US" altLang="zh-CN" dirty="0" smtClean="0"/>
              <a:t>MQAM</a:t>
            </a:r>
            <a:r>
              <a:rPr lang="zh-CN" altLang="en-US" dirty="0" smtClean="0"/>
              <a:t>调制。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/>
              <a:t>MQAM</a:t>
            </a:r>
            <a:r>
              <a:rPr lang="zh-CN" altLang="en-US" dirty="0"/>
              <a:t>调制中一个码元可以用平面上的一个点表示。而平面上的一个点可以用一个矢量或复数表示。下面用复数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i</a:t>
            </a:r>
            <a:r>
              <a:rPr lang="zh-CN" altLang="en-US" dirty="0"/>
              <a:t>表示此点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将</a:t>
            </a:r>
            <a:r>
              <a:rPr lang="en-US" altLang="zh-CN" i="1" dirty="0" err="1"/>
              <a:t>M</a:t>
            </a:r>
            <a:r>
              <a:rPr lang="en-US" altLang="zh-CN" i="1" baseline="-25000" dirty="0" err="1"/>
              <a:t>i</a:t>
            </a:r>
            <a:r>
              <a:rPr lang="zh-CN" altLang="en-US" dirty="0"/>
              <a:t>进制的码元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i</a:t>
            </a:r>
            <a:r>
              <a:rPr lang="zh-CN" altLang="en-US" dirty="0"/>
              <a:t>变成一一对应的复数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i</a:t>
            </a:r>
            <a:r>
              <a:rPr lang="zh-CN" altLang="en-US" dirty="0"/>
              <a:t>的过程称为</a:t>
            </a:r>
            <a:r>
              <a:rPr lang="zh-CN" altLang="en-US" dirty="0">
                <a:solidFill>
                  <a:srgbClr val="0000FF"/>
                </a:solidFill>
              </a:rPr>
              <a:t>映射过程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5CF4-1297-4FB8-A719-0F2F5A52C0E9}" type="slidenum">
              <a:rPr lang="en-US" altLang="zh-CN" smtClean="0"/>
              <a:pPr/>
              <a:t>88</a:t>
            </a:fld>
            <a:endParaRPr lang="en-US" altLang="zh-CN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92216" y="4249095"/>
            <a:ext cx="4068216" cy="120032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此映射过程就应当将输入码元“</a:t>
            </a:r>
            <a:r>
              <a:rPr lang="en-US" altLang="zh-CN" sz="2400" b="1" dirty="0">
                <a:latin typeface="+mj-ea"/>
                <a:ea typeface="+mj-ea"/>
              </a:rPr>
              <a:t>1100”</a:t>
            </a:r>
            <a:r>
              <a:rPr lang="zh-CN" altLang="en-US" sz="2400" b="1" dirty="0">
                <a:latin typeface="+mj-ea"/>
                <a:ea typeface="+mj-ea"/>
              </a:rPr>
              <a:t>映射为 </a:t>
            </a:r>
            <a:r>
              <a:rPr lang="en-US" altLang="zh-CN" sz="2400" b="1" dirty="0" smtClean="0">
                <a:latin typeface="+mj-ea"/>
                <a:ea typeface="+mj-ea"/>
              </a:rPr>
              <a:t>:</a:t>
            </a:r>
          </a:p>
          <a:p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例</a:t>
            </a:r>
            <a:r>
              <a:rPr lang="en-US" altLang="zh-CN" dirty="0" smtClean="0"/>
              <a:t>: </a:t>
            </a:r>
            <a:r>
              <a:rPr lang="zh-CN" altLang="en-US" dirty="0" smtClean="0"/>
              <a:t>若</a:t>
            </a:r>
            <a:r>
              <a:rPr lang="zh-CN" altLang="en-US" dirty="0"/>
              <a:t>有一个码元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i</a:t>
            </a:r>
            <a:r>
              <a:rPr lang="zh-CN" altLang="en-US" dirty="0"/>
              <a:t>是</a:t>
            </a:r>
            <a:r>
              <a:rPr lang="en-US" altLang="zh-CN" dirty="0"/>
              <a:t>16</a:t>
            </a:r>
            <a:r>
              <a:rPr lang="zh-CN" altLang="en-US" dirty="0"/>
              <a:t>进制的，它由二进制的输入码元“</a:t>
            </a:r>
            <a:r>
              <a:rPr lang="en-US" altLang="zh-CN" dirty="0"/>
              <a:t>1100”</a:t>
            </a:r>
            <a:r>
              <a:rPr lang="zh-CN" altLang="en-US" dirty="0"/>
              <a:t>构成，则它应进行</a:t>
            </a:r>
            <a:r>
              <a:rPr lang="en-US" altLang="zh-CN" dirty="0">
                <a:solidFill>
                  <a:srgbClr val="0000FF"/>
                </a:solidFill>
              </a:rPr>
              <a:t>16QAM</a:t>
            </a:r>
            <a:r>
              <a:rPr lang="zh-CN" altLang="en-US" dirty="0"/>
              <a:t>调制。 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设</a:t>
            </a:r>
            <a:r>
              <a:rPr lang="zh-CN" altLang="en-US" dirty="0"/>
              <a:t>其星座图如下图所</a:t>
            </a:r>
            <a:r>
              <a:rPr lang="zh-CN" altLang="en-US" dirty="0" smtClean="0"/>
              <a:t>示</a:t>
            </a:r>
            <a:endParaRPr lang="en-US" altLang="zh-CN" dirty="0" smtClean="0"/>
          </a:p>
        </p:txBody>
      </p:sp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A6EA-2DD6-4780-BEFB-73A2D20E7324}" type="slidenum">
              <a:rPr lang="en-US" altLang="zh-CN" smtClean="0"/>
              <a:pPr/>
              <a:t>89</a:t>
            </a:fld>
            <a:endParaRPr lang="en-US" altLang="zh-C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5616" y="3125236"/>
            <a:ext cx="3276600" cy="2636837"/>
            <a:chOff x="7632" y="1284"/>
            <a:chExt cx="2954" cy="2304"/>
          </a:xfrm>
        </p:grpSpPr>
        <p:pic>
          <p:nvPicPr>
            <p:cNvPr id="84997" name="Picture 5" descr="星座图1"/>
            <p:cNvPicPr>
              <a:picLocks noChangeAspect="1" noChangeArrowheads="1"/>
            </p:cNvPicPr>
            <p:nvPr/>
          </p:nvPicPr>
          <p:blipFill>
            <a:blip r:embed="rId3" cstate="print"/>
            <a:srcRect l="63315" t="68681" r="551" b="3433"/>
            <a:stretch>
              <a:fillRect/>
            </a:stretch>
          </p:blipFill>
          <p:spPr bwMode="auto">
            <a:xfrm>
              <a:off x="7632" y="1284"/>
              <a:ext cx="2954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046" y="1756"/>
              <a:ext cx="2234" cy="1815"/>
              <a:chOff x="8046" y="1756"/>
              <a:chExt cx="2234" cy="1815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8047" y="1756"/>
                <a:ext cx="2232" cy="241"/>
                <a:chOff x="7620" y="9007"/>
                <a:chExt cx="2232" cy="241"/>
              </a:xfrm>
            </p:grpSpPr>
            <p:sp>
              <p:nvSpPr>
                <p:cNvPr id="8500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7620" y="9007"/>
                  <a:ext cx="572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1011</a:t>
                  </a:r>
                  <a:endParaRPr lang="en-US" altLang="zh-CN" sz="3200"/>
                </a:p>
              </p:txBody>
            </p:sp>
            <p:sp>
              <p:nvSpPr>
                <p:cNvPr id="8500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172" y="9008"/>
                  <a:ext cx="572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1001</a:t>
                  </a:r>
                  <a:endParaRPr lang="en-US" altLang="zh-CN" sz="3200"/>
                </a:p>
              </p:txBody>
            </p:sp>
            <p:sp>
              <p:nvSpPr>
                <p:cNvPr id="8500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8740" y="9008"/>
                  <a:ext cx="572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1110</a:t>
                  </a:r>
                  <a:endParaRPr lang="en-US" altLang="zh-CN" sz="3200"/>
                </a:p>
              </p:txBody>
            </p:sp>
            <p:sp>
              <p:nvSpPr>
                <p:cNvPr id="8500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9280" y="9007"/>
                  <a:ext cx="572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1111</a:t>
                  </a:r>
                  <a:endParaRPr lang="en-US" altLang="zh-CN" sz="3200"/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8048" y="2265"/>
                <a:ext cx="2232" cy="241"/>
                <a:chOff x="7620" y="9007"/>
                <a:chExt cx="2232" cy="241"/>
              </a:xfrm>
            </p:grpSpPr>
            <p:sp>
              <p:nvSpPr>
                <p:cNvPr id="8500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7620" y="9007"/>
                  <a:ext cx="572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1010</a:t>
                  </a:r>
                  <a:endParaRPr lang="en-US" altLang="zh-CN" sz="3200"/>
                </a:p>
              </p:txBody>
            </p:sp>
            <p:sp>
              <p:nvSpPr>
                <p:cNvPr id="8500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8172" y="9008"/>
                  <a:ext cx="572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 dirty="0">
                      <a:latin typeface="Times New Roman" pitchFamily="18" charset="0"/>
                    </a:rPr>
                    <a:t>1000</a:t>
                  </a:r>
                  <a:endParaRPr lang="en-US" altLang="zh-CN" sz="3200" dirty="0"/>
                </a:p>
              </p:txBody>
            </p:sp>
            <p:sp>
              <p:nvSpPr>
                <p:cNvPr id="8500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8740" y="9008"/>
                  <a:ext cx="572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1100</a:t>
                  </a:r>
                  <a:endParaRPr lang="en-US" altLang="zh-CN" sz="3200"/>
                </a:p>
              </p:txBody>
            </p:sp>
            <p:sp>
              <p:nvSpPr>
                <p:cNvPr id="8500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9280" y="9007"/>
                  <a:ext cx="572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1101</a:t>
                  </a:r>
                  <a:endParaRPr lang="en-US" altLang="zh-CN" sz="3200"/>
                </a:p>
              </p:txBody>
            </p:sp>
          </p:grpSp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>
                <a:off x="8046" y="2790"/>
                <a:ext cx="2232" cy="241"/>
                <a:chOff x="7620" y="9007"/>
                <a:chExt cx="2232" cy="241"/>
              </a:xfrm>
            </p:grpSpPr>
            <p:sp>
              <p:nvSpPr>
                <p:cNvPr id="8501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7620" y="9007"/>
                  <a:ext cx="572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0001</a:t>
                  </a:r>
                  <a:endParaRPr lang="en-US" altLang="zh-CN" sz="3200"/>
                </a:p>
              </p:txBody>
            </p:sp>
            <p:sp>
              <p:nvSpPr>
                <p:cNvPr id="8501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8172" y="9008"/>
                  <a:ext cx="572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 dirty="0">
                      <a:latin typeface="Times New Roman" pitchFamily="18" charset="0"/>
                    </a:rPr>
                    <a:t>0000</a:t>
                  </a:r>
                  <a:endParaRPr lang="en-US" altLang="zh-CN" sz="3200" dirty="0"/>
                </a:p>
              </p:txBody>
            </p:sp>
            <p:sp>
              <p:nvSpPr>
                <p:cNvPr id="8501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740" y="9008"/>
                  <a:ext cx="572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0100</a:t>
                  </a:r>
                  <a:endParaRPr lang="en-US" altLang="zh-CN" sz="3200"/>
                </a:p>
              </p:txBody>
            </p:sp>
            <p:sp>
              <p:nvSpPr>
                <p:cNvPr id="8501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9280" y="9007"/>
                  <a:ext cx="572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0110</a:t>
                  </a:r>
                  <a:endParaRPr lang="en-US" altLang="zh-CN" sz="3200"/>
                </a:p>
              </p:txBody>
            </p:sp>
          </p:grpSp>
          <p:grpSp>
            <p:nvGrpSpPr>
              <p:cNvPr id="7" name="Group 22"/>
              <p:cNvGrpSpPr>
                <a:grpSpLocks/>
              </p:cNvGrpSpPr>
              <p:nvPr/>
            </p:nvGrpSpPr>
            <p:grpSpPr bwMode="auto">
              <a:xfrm>
                <a:off x="8047" y="3330"/>
                <a:ext cx="2232" cy="241"/>
                <a:chOff x="7620" y="9007"/>
                <a:chExt cx="2232" cy="241"/>
              </a:xfrm>
            </p:grpSpPr>
            <p:sp>
              <p:nvSpPr>
                <p:cNvPr id="8501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7620" y="9007"/>
                  <a:ext cx="572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0011</a:t>
                  </a:r>
                  <a:endParaRPr lang="en-US" altLang="zh-CN" sz="3200"/>
                </a:p>
              </p:txBody>
            </p:sp>
            <p:sp>
              <p:nvSpPr>
                <p:cNvPr id="8501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8172" y="9008"/>
                  <a:ext cx="572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0010</a:t>
                  </a:r>
                  <a:endParaRPr lang="en-US" altLang="zh-CN" sz="3200"/>
                </a:p>
              </p:txBody>
            </p:sp>
            <p:sp>
              <p:nvSpPr>
                <p:cNvPr id="8501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8740" y="9008"/>
                  <a:ext cx="572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0101</a:t>
                  </a:r>
                  <a:endParaRPr lang="en-US" altLang="zh-CN" sz="3200"/>
                </a:p>
              </p:txBody>
            </p:sp>
            <p:sp>
              <p:nvSpPr>
                <p:cNvPr id="8501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9280" y="9007"/>
                  <a:ext cx="572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0111</a:t>
                  </a:r>
                  <a:endParaRPr lang="en-US" altLang="zh-CN" sz="3200"/>
                </a:p>
              </p:txBody>
            </p:sp>
          </p:grpSp>
        </p:grpSp>
        <p:sp>
          <p:nvSpPr>
            <p:cNvPr id="85019" name="Line 27"/>
            <p:cNvSpPr>
              <a:spLocks noChangeShapeType="1"/>
            </p:cNvSpPr>
            <p:nvPr/>
          </p:nvSpPr>
          <p:spPr bwMode="auto">
            <a:xfrm>
              <a:off x="9336" y="1551"/>
              <a:ext cx="5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0" name="Line 28"/>
            <p:cNvSpPr>
              <a:spLocks noChangeShapeType="1"/>
            </p:cNvSpPr>
            <p:nvPr/>
          </p:nvSpPr>
          <p:spPr bwMode="auto">
            <a:xfrm>
              <a:off x="9336" y="1416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1" name="Line 29"/>
            <p:cNvSpPr>
              <a:spLocks noChangeShapeType="1"/>
            </p:cNvSpPr>
            <p:nvPr/>
          </p:nvSpPr>
          <p:spPr bwMode="auto">
            <a:xfrm>
              <a:off x="9906" y="1431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2" name="Text Box 30"/>
            <p:cNvSpPr txBox="1">
              <a:spLocks noChangeArrowheads="1"/>
            </p:cNvSpPr>
            <p:nvPr/>
          </p:nvSpPr>
          <p:spPr bwMode="auto">
            <a:xfrm>
              <a:off x="9562" y="1296"/>
              <a:ext cx="344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/>
              <a:r>
                <a:rPr lang="en-US" altLang="zh-CN" sz="1600">
                  <a:latin typeface="Times New Roman" pitchFamily="18" charset="0"/>
                </a:rPr>
                <a:t>A</a:t>
              </a:r>
              <a:endParaRPr lang="en-US" altLang="zh-CN" sz="3200"/>
            </a:p>
          </p:txBody>
        </p:sp>
      </p:grpSp>
      <p:sp>
        <p:nvSpPr>
          <p:cNvPr id="85024" name="Rectangle 3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502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441017"/>
              </p:ext>
            </p:extLst>
          </p:nvPr>
        </p:nvGraphicFramePr>
        <p:xfrm>
          <a:off x="5526211" y="5019212"/>
          <a:ext cx="18002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84" name="公式" r:id="rId4" imgW="1079032" imgH="253890" progId="Equation.3">
                  <p:embed/>
                </p:oleObj>
              </mc:Choice>
              <mc:Fallback>
                <p:oleObj name="公式" r:id="rId4" imgW="1079032" imgH="25389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211" y="5019212"/>
                        <a:ext cx="1800225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415590" y="3066809"/>
            <a:ext cx="4044842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则此</a:t>
            </a:r>
            <a:r>
              <a:rPr lang="en-US" altLang="zh-CN" sz="2400" b="1" dirty="0">
                <a:latin typeface="+mj-ea"/>
                <a:ea typeface="+mj-ea"/>
              </a:rPr>
              <a:t>16</a:t>
            </a:r>
            <a:r>
              <a:rPr lang="zh-CN" altLang="en-US" sz="2400" b="1" dirty="0">
                <a:latin typeface="+mj-ea"/>
                <a:ea typeface="+mj-ea"/>
              </a:rPr>
              <a:t>进制码元调制后的相位应该为</a:t>
            </a:r>
            <a:r>
              <a:rPr lang="en-US" altLang="zh-CN" sz="2400" b="1" dirty="0">
                <a:latin typeface="+mj-ea"/>
                <a:ea typeface="+mj-ea"/>
              </a:rPr>
              <a:t>45</a:t>
            </a:r>
            <a:r>
              <a:rPr lang="en-US" altLang="zh-CN" sz="2400" b="1" dirty="0">
                <a:latin typeface="+mj-ea"/>
                <a:ea typeface="+mj-ea"/>
                <a:sym typeface="Symbol" pitchFamily="18" charset="2"/>
              </a:rPr>
              <a:t></a:t>
            </a:r>
            <a:r>
              <a:rPr lang="zh-CN" altLang="en-US" sz="2400" b="1" dirty="0">
                <a:latin typeface="+mj-ea"/>
                <a:ea typeface="+mj-ea"/>
              </a:rPr>
              <a:t>，振幅为</a:t>
            </a:r>
            <a:r>
              <a:rPr lang="en-US" altLang="zh-CN" sz="2400" b="1" dirty="0">
                <a:latin typeface="+mj-ea"/>
                <a:ea typeface="+mj-ea"/>
              </a:rPr>
              <a:t>A/2</a:t>
            </a:r>
            <a:r>
              <a:rPr lang="en-US" altLang="zh-CN" sz="2400" b="1" baseline="30000" dirty="0">
                <a:latin typeface="+mj-ea"/>
                <a:ea typeface="+mj-ea"/>
              </a:rPr>
              <a:t>1/2 </a:t>
            </a:r>
            <a:endParaRPr lang="zh-CN" altLang="en-US" sz="2400" b="1" dirty="0">
              <a:latin typeface="+mj-ea"/>
              <a:ea typeface="+mj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136592" y="3803900"/>
            <a:ext cx="1075368" cy="4440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5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064896" cy="5400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类似，有</a:t>
            </a:r>
            <a:r>
              <a:rPr lang="en-US" altLang="zh-CN" dirty="0" smtClean="0">
                <a:solidFill>
                  <a:srgbClr val="0000FF"/>
                </a:solidFill>
              </a:rPr>
              <a:t>64QAM</a:t>
            </a:r>
            <a:r>
              <a:rPr lang="zh-CN" altLang="en-US" dirty="0" smtClean="0"/>
              <a:t>和</a:t>
            </a:r>
            <a:r>
              <a:rPr lang="en-US" altLang="zh-CN" dirty="0" smtClean="0">
                <a:solidFill>
                  <a:srgbClr val="0000FF"/>
                </a:solidFill>
              </a:rPr>
              <a:t>256QAM</a:t>
            </a:r>
            <a:r>
              <a:rPr lang="zh-CN" altLang="en-US" dirty="0" smtClean="0"/>
              <a:t>等</a:t>
            </a:r>
            <a:r>
              <a:rPr lang="en-US" altLang="zh-CN" dirty="0" smtClean="0"/>
              <a:t>QAM</a:t>
            </a:r>
            <a:r>
              <a:rPr lang="zh-CN" altLang="en-US" dirty="0" smtClean="0"/>
              <a:t>信号： </a:t>
            </a:r>
          </a:p>
          <a:p>
            <a:pPr lvl="2"/>
            <a:endParaRPr lang="zh-CN" altLang="en-US" dirty="0" smtClean="0"/>
          </a:p>
          <a:p>
            <a:pPr lvl="2"/>
            <a:endParaRPr lang="zh-CN" altLang="en-US" dirty="0" smtClean="0"/>
          </a:p>
          <a:p>
            <a:pPr lvl="2"/>
            <a:endParaRPr lang="zh-CN" altLang="en-US" dirty="0" smtClean="0"/>
          </a:p>
          <a:p>
            <a:pPr lvl="2"/>
            <a:endParaRPr lang="zh-CN" altLang="en-US" dirty="0" smtClean="0"/>
          </a:p>
          <a:p>
            <a:pPr lvl="2"/>
            <a:endParaRPr lang="zh-CN" altLang="en-US" dirty="0" smtClean="0"/>
          </a:p>
          <a:p>
            <a:pPr lvl="2"/>
            <a:endParaRPr lang="zh-CN" altLang="en-US" dirty="0" smtClean="0"/>
          </a:p>
          <a:p>
            <a:pPr lvl="2"/>
            <a:endParaRPr lang="zh-CN" altLang="en-US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 smtClean="0"/>
          </a:p>
          <a:p>
            <a:r>
              <a:rPr lang="zh-CN" altLang="en-US" dirty="0" smtClean="0"/>
              <a:t>它们总称为</a:t>
            </a:r>
            <a:r>
              <a:rPr lang="en-US" altLang="zh-CN" dirty="0" smtClean="0">
                <a:solidFill>
                  <a:srgbClr val="0000FF"/>
                </a:solidFill>
              </a:rPr>
              <a:t>MQAM</a:t>
            </a:r>
            <a:r>
              <a:rPr lang="zh-CN" altLang="en-US" dirty="0" smtClean="0">
                <a:solidFill>
                  <a:srgbClr val="0000FF"/>
                </a:solidFill>
              </a:rPr>
              <a:t>调制</a:t>
            </a:r>
            <a:r>
              <a:rPr lang="zh-CN" altLang="en-US" dirty="0" smtClean="0"/>
              <a:t>。由于从其矢量图看像是星座，故又称</a:t>
            </a:r>
            <a:r>
              <a:rPr lang="zh-CN" altLang="en-US" dirty="0" smtClean="0">
                <a:solidFill>
                  <a:srgbClr val="0000FF"/>
                </a:solidFill>
              </a:rPr>
              <a:t>星座调制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MQAM</a:t>
            </a:r>
            <a:r>
              <a:rPr lang="zh-CN" altLang="en-US" dirty="0"/>
              <a:t>调制</a:t>
            </a:r>
          </a:p>
        </p:txBody>
      </p:sp>
      <p:sp>
        <p:nvSpPr>
          <p:cNvPr id="38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69E0-1C3D-424B-A3E2-7F013D2568A7}" type="slidenum">
              <a:rPr lang="en-US" altLang="zh-CN" smtClean="0"/>
              <a:pPr/>
              <a:t>9</a:t>
            </a:fld>
            <a:endParaRPr lang="en-US" altLang="zh-CN"/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331640" y="1826617"/>
            <a:ext cx="6526213" cy="3330575"/>
            <a:chOff x="2611" y="4827"/>
            <a:chExt cx="6854" cy="3573"/>
          </a:xfrm>
        </p:grpSpPr>
        <p:grpSp>
          <p:nvGrpSpPr>
            <p:cNvPr id="3" name="Group 62"/>
            <p:cNvGrpSpPr>
              <a:grpSpLocks/>
            </p:cNvGrpSpPr>
            <p:nvPr/>
          </p:nvGrpSpPr>
          <p:grpSpPr bwMode="auto">
            <a:xfrm>
              <a:off x="2611" y="4827"/>
              <a:ext cx="6854" cy="3165"/>
              <a:chOff x="2706" y="11115"/>
              <a:chExt cx="6854" cy="3165"/>
            </a:xfrm>
          </p:grpSpPr>
          <p:grpSp>
            <p:nvGrpSpPr>
              <p:cNvPr id="4" name="Group 63"/>
              <p:cNvGrpSpPr>
                <a:grpSpLocks/>
              </p:cNvGrpSpPr>
              <p:nvPr/>
            </p:nvGrpSpPr>
            <p:grpSpPr bwMode="auto">
              <a:xfrm>
                <a:off x="2706" y="11325"/>
                <a:ext cx="2790" cy="2775"/>
                <a:chOff x="2556" y="11670"/>
                <a:chExt cx="2790" cy="2775"/>
              </a:xfrm>
            </p:grpSpPr>
            <p:grpSp>
              <p:nvGrpSpPr>
                <p:cNvPr id="5" name="Group 64"/>
                <p:cNvGrpSpPr>
                  <a:grpSpLocks/>
                </p:cNvGrpSpPr>
                <p:nvPr/>
              </p:nvGrpSpPr>
              <p:grpSpPr bwMode="auto">
                <a:xfrm>
                  <a:off x="2556" y="11670"/>
                  <a:ext cx="2790" cy="2775"/>
                  <a:chOff x="6224" y="5691"/>
                  <a:chExt cx="2626" cy="2626"/>
                </a:xfrm>
              </p:grpSpPr>
              <p:sp>
                <p:nvSpPr>
                  <p:cNvPr id="27713" name="Line 65"/>
                  <p:cNvSpPr>
                    <a:spLocks noChangeShapeType="1"/>
                  </p:cNvSpPr>
                  <p:nvPr/>
                </p:nvSpPr>
                <p:spPr bwMode="auto">
                  <a:xfrm rot="10800000" flipV="1">
                    <a:off x="6224" y="7020"/>
                    <a:ext cx="262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14" name="Line 66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6211" y="7004"/>
                    <a:ext cx="262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" name="Group 67"/>
                <p:cNvGrpSpPr>
                  <a:grpSpLocks/>
                </p:cNvGrpSpPr>
                <p:nvPr/>
              </p:nvGrpSpPr>
              <p:grpSpPr bwMode="auto">
                <a:xfrm>
                  <a:off x="2728" y="11895"/>
                  <a:ext cx="2406" cy="2370"/>
                  <a:chOff x="2728" y="11895"/>
                  <a:chExt cx="2406" cy="2370"/>
                </a:xfrm>
              </p:grpSpPr>
              <p:grpSp>
                <p:nvGrpSpPr>
                  <p:cNvPr id="7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4742" y="11895"/>
                    <a:ext cx="60" cy="2370"/>
                    <a:chOff x="4634" y="11911"/>
                    <a:chExt cx="60" cy="2370"/>
                  </a:xfrm>
                </p:grpSpPr>
                <p:sp>
                  <p:nvSpPr>
                    <p:cNvPr id="27717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4" y="12240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18" name="Oval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4" y="14220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19" name="Oval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4" y="12900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20" name="Oval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4" y="13560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21" name="Oval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4" y="11911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22" name="Oval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4" y="13891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23" name="Oval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4" y="12571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24" name="Oval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4" y="13231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728" y="11895"/>
                    <a:ext cx="60" cy="2370"/>
                    <a:chOff x="2728" y="11911"/>
                    <a:chExt cx="60" cy="2370"/>
                  </a:xfrm>
                </p:grpSpPr>
                <p:sp>
                  <p:nvSpPr>
                    <p:cNvPr id="27726" name="Oval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28" y="12240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27" name="Oval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28" y="14220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28" name="Oval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28" y="12900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29" name="Oval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28" y="13560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30" name="Oval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28" y="11911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31" name="Oval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28" y="13891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32" name="Oval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28" y="12571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33" name="Oval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28" y="13231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9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3410" y="11895"/>
                    <a:ext cx="60" cy="2370"/>
                    <a:chOff x="3373" y="11910"/>
                    <a:chExt cx="60" cy="2370"/>
                  </a:xfrm>
                </p:grpSpPr>
                <p:sp>
                  <p:nvSpPr>
                    <p:cNvPr id="27735" name="Oval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73" y="12239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36" name="Oval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73" y="14219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37" name="Oval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73" y="12899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38" name="Oval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73" y="13559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39" name="Oval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73" y="11910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40" name="Oval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73" y="13890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41" name="Oval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73" y="12570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42" name="Oval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73" y="13230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4072" y="11895"/>
                    <a:ext cx="60" cy="2370"/>
                    <a:chOff x="3973" y="11910"/>
                    <a:chExt cx="60" cy="2370"/>
                  </a:xfrm>
                </p:grpSpPr>
                <p:sp>
                  <p:nvSpPr>
                    <p:cNvPr id="27744" name="Oval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73" y="12239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45" name="Oval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73" y="14219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46" name="Oval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73" y="12899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47" name="Oval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73" y="13559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48" name="Oval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73" y="11910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49" name="Oval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73" y="13890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50" name="Oval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73" y="12570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51" name="Oval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73" y="13230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1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5074" y="11895"/>
                    <a:ext cx="60" cy="2370"/>
                    <a:chOff x="4964" y="11911"/>
                    <a:chExt cx="60" cy="2370"/>
                  </a:xfrm>
                </p:grpSpPr>
                <p:sp>
                  <p:nvSpPr>
                    <p:cNvPr id="27753" name="Oval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64" y="12240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54" name="Oval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64" y="14220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55" name="Oval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64" y="12900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56" name="Oval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64" y="13560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57" name="Oval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64" y="11911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58" name="Oval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64" y="13891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59" name="Oval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64" y="12571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60" name="Oval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64" y="13231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" name="Group 113"/>
                  <p:cNvGrpSpPr>
                    <a:grpSpLocks/>
                  </p:cNvGrpSpPr>
                  <p:nvPr/>
                </p:nvGrpSpPr>
                <p:grpSpPr bwMode="auto">
                  <a:xfrm>
                    <a:off x="3068" y="11895"/>
                    <a:ext cx="60" cy="2370"/>
                    <a:chOff x="3058" y="11911"/>
                    <a:chExt cx="60" cy="2370"/>
                  </a:xfrm>
                </p:grpSpPr>
                <p:sp>
                  <p:nvSpPr>
                    <p:cNvPr id="27762" name="Oval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58" y="12240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63" name="Oval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58" y="14220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64" name="Oval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58" y="12900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65" name="Oval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58" y="13560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66" name="Oval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58" y="11911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67" name="Oval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58" y="13891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68" name="Oval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58" y="12571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69" name="Oval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58" y="13231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3736" y="11895"/>
                    <a:ext cx="60" cy="2370"/>
                    <a:chOff x="3703" y="11910"/>
                    <a:chExt cx="60" cy="2370"/>
                  </a:xfrm>
                </p:grpSpPr>
                <p:sp>
                  <p:nvSpPr>
                    <p:cNvPr id="27771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03" y="12239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72" name="Oval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03" y="14219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73" name="Oval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03" y="12899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74" name="Oval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03" y="13559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75" name="Oval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03" y="11910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76" name="Oval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03" y="13890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77" name="Oval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03" y="12570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78" name="Oval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03" y="13230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4" name="Group 131"/>
                  <p:cNvGrpSpPr>
                    <a:grpSpLocks/>
                  </p:cNvGrpSpPr>
                  <p:nvPr/>
                </p:nvGrpSpPr>
                <p:grpSpPr bwMode="auto">
                  <a:xfrm>
                    <a:off x="4404" y="11895"/>
                    <a:ext cx="60" cy="2370"/>
                    <a:chOff x="4303" y="11910"/>
                    <a:chExt cx="60" cy="2370"/>
                  </a:xfrm>
                </p:grpSpPr>
                <p:sp>
                  <p:nvSpPr>
                    <p:cNvPr id="27780" name="Oval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3" y="12239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81" name="Oval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3" y="14219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82" name="Oval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3" y="12899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83" name="Oval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3" y="13559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84" name="Oval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3" y="11910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85" name="Oval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3" y="13890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zh-CN" sz="4000"/>
                    </a:p>
                  </p:txBody>
                </p:sp>
                <p:sp>
                  <p:nvSpPr>
                    <p:cNvPr id="27786" name="Oval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3" y="12570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87" name="Oval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3" y="13230"/>
                      <a:ext cx="60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5" name="Group 140"/>
              <p:cNvGrpSpPr>
                <a:grpSpLocks/>
              </p:cNvGrpSpPr>
              <p:nvPr/>
            </p:nvGrpSpPr>
            <p:grpSpPr bwMode="auto">
              <a:xfrm>
                <a:off x="6440" y="11115"/>
                <a:ext cx="3120" cy="3165"/>
                <a:chOff x="6486" y="11190"/>
                <a:chExt cx="3120" cy="3165"/>
              </a:xfrm>
            </p:grpSpPr>
            <p:grpSp>
              <p:nvGrpSpPr>
                <p:cNvPr id="16" name="Group 141"/>
                <p:cNvGrpSpPr>
                  <a:grpSpLocks/>
                </p:cNvGrpSpPr>
                <p:nvPr/>
              </p:nvGrpSpPr>
              <p:grpSpPr bwMode="auto">
                <a:xfrm>
                  <a:off x="6486" y="11190"/>
                  <a:ext cx="3120" cy="3165"/>
                  <a:chOff x="6374" y="10809"/>
                  <a:chExt cx="2926" cy="2835"/>
                </a:xfrm>
              </p:grpSpPr>
              <p:sp>
                <p:nvSpPr>
                  <p:cNvPr id="27790" name="Line 142"/>
                  <p:cNvSpPr>
                    <a:spLocks noChangeShapeType="1"/>
                  </p:cNvSpPr>
                  <p:nvPr/>
                </p:nvSpPr>
                <p:spPr bwMode="auto">
                  <a:xfrm rot="10800000" flipV="1">
                    <a:off x="6374" y="12258"/>
                    <a:ext cx="292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91" name="Line 143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6346" y="12227"/>
                    <a:ext cx="283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" name="Group 144"/>
                <p:cNvGrpSpPr>
                  <a:grpSpLocks/>
                </p:cNvGrpSpPr>
                <p:nvPr/>
              </p:nvGrpSpPr>
              <p:grpSpPr bwMode="auto">
                <a:xfrm>
                  <a:off x="6674" y="11535"/>
                  <a:ext cx="2572" cy="2535"/>
                  <a:chOff x="6674" y="11535"/>
                  <a:chExt cx="2572" cy="2535"/>
                </a:xfrm>
              </p:grpSpPr>
              <p:grpSp>
                <p:nvGrpSpPr>
                  <p:cNvPr id="18" name="Group 145"/>
                  <p:cNvGrpSpPr>
                    <a:grpSpLocks/>
                  </p:cNvGrpSpPr>
                  <p:nvPr/>
                </p:nvGrpSpPr>
                <p:grpSpPr bwMode="auto">
                  <a:xfrm>
                    <a:off x="6674" y="11535"/>
                    <a:ext cx="2572" cy="2370"/>
                    <a:chOff x="6674" y="11535"/>
                    <a:chExt cx="2572" cy="2370"/>
                  </a:xfrm>
                </p:grpSpPr>
                <p:grpSp>
                  <p:nvGrpSpPr>
                    <p:cNvPr id="19" name="Group 14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674" y="11535"/>
                      <a:ext cx="2406" cy="2370"/>
                      <a:chOff x="2728" y="11895"/>
                      <a:chExt cx="2406" cy="2370"/>
                    </a:xfrm>
                  </p:grpSpPr>
                  <p:grpSp>
                    <p:nvGrpSpPr>
                      <p:cNvPr id="20" name="Group 14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742" y="11895"/>
                        <a:ext cx="60" cy="2370"/>
                        <a:chOff x="4634" y="11911"/>
                        <a:chExt cx="60" cy="2370"/>
                      </a:xfrm>
                    </p:grpSpPr>
                    <p:sp>
                      <p:nvSpPr>
                        <p:cNvPr id="27796" name="Oval 14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4" y="1224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797" name="Oval 14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4" y="1422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798" name="Oval 15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4" y="1290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799" name="Oval 15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4" y="1356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00" name="Oval 15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4" y="1191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01" name="Oval 15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4" y="1389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02" name="Oval 15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4" y="1257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03" name="Oval 15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4" y="1323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1" name="Group 15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28" y="11895"/>
                        <a:ext cx="60" cy="2370"/>
                        <a:chOff x="2728" y="11911"/>
                        <a:chExt cx="60" cy="2370"/>
                      </a:xfrm>
                    </p:grpSpPr>
                    <p:sp>
                      <p:nvSpPr>
                        <p:cNvPr id="27805" name="Oval 15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8" y="1224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06" name="Oval 15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8" y="1422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07" name="Oval 15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8" y="1290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08" name="Oval 16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8" y="1356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09" name="Oval 16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8" y="1191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10" name="Oval 16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8" y="1389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11" name="Oval 16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8" y="1257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12" name="Oval 16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8" y="1323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2" name="Group 16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410" y="11895"/>
                        <a:ext cx="60" cy="2370"/>
                        <a:chOff x="3373" y="11910"/>
                        <a:chExt cx="60" cy="2370"/>
                      </a:xfrm>
                    </p:grpSpPr>
                    <p:sp>
                      <p:nvSpPr>
                        <p:cNvPr id="27814" name="Oval 16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3" y="1223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15" name="Oval 16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3" y="1421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16" name="Oval 16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3" y="1289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17" name="Oval 16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3" y="1355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18" name="Oval 17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3" y="1191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19" name="Oval 17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3" y="1389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20" name="Oval 17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3" y="1257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21" name="Oval 17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3" y="1323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3" name="Group 17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072" y="11895"/>
                        <a:ext cx="60" cy="2370"/>
                        <a:chOff x="3973" y="11910"/>
                        <a:chExt cx="60" cy="2370"/>
                      </a:xfrm>
                    </p:grpSpPr>
                    <p:sp>
                      <p:nvSpPr>
                        <p:cNvPr id="27823" name="Oval 17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3" y="1223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24" name="Oval 17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3" y="1421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25" name="Oval 17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3" y="1289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26" name="Oval 17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3" y="1355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27" name="Oval 17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3" y="1191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28" name="Oval 18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3" y="1389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29" name="Oval 18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3" y="1257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30" name="Oval 18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3" y="1323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4" name="Group 18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074" y="11895"/>
                        <a:ext cx="60" cy="2370"/>
                        <a:chOff x="4964" y="11911"/>
                        <a:chExt cx="60" cy="2370"/>
                      </a:xfrm>
                    </p:grpSpPr>
                    <p:sp>
                      <p:nvSpPr>
                        <p:cNvPr id="27832" name="Oval 18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64" y="1224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33" name="Oval 18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64" y="1422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34" name="Oval 18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64" y="1290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35" name="Oval 18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64" y="1356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36" name="Oval 18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64" y="1191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37" name="Oval 18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64" y="1389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38" name="Oval 19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64" y="1257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39" name="Oval 19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64" y="1323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5" name="Group 19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68" y="11895"/>
                        <a:ext cx="60" cy="2370"/>
                        <a:chOff x="3058" y="11911"/>
                        <a:chExt cx="60" cy="2370"/>
                      </a:xfrm>
                    </p:grpSpPr>
                    <p:sp>
                      <p:nvSpPr>
                        <p:cNvPr id="27841" name="Oval 19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8" y="1224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42" name="Oval 19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8" y="1422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43" name="Oval 19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8" y="1290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44" name="Oval 19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8" y="1356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45" name="Oval 19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8" y="1191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46" name="Oval 19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8" y="1389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47" name="Oval 19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8" y="1257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48" name="Oval 20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8" y="1323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6" name="Group 20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36" y="11895"/>
                        <a:ext cx="60" cy="2370"/>
                        <a:chOff x="3703" y="11910"/>
                        <a:chExt cx="60" cy="2370"/>
                      </a:xfrm>
                    </p:grpSpPr>
                    <p:sp>
                      <p:nvSpPr>
                        <p:cNvPr id="27850" name="Oval 20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3" y="1223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51" name="Oval 20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3" y="1421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52" name="Oval 20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3" y="1289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53" name="Oval 20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3" y="1355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54" name="Oval 20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3" y="1191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55" name="Oval 20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3" y="1389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56" name="Oval 20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3" y="1257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57" name="Oval 20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3" y="1323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7" name="Group 2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404" y="11895"/>
                        <a:ext cx="60" cy="2370"/>
                        <a:chOff x="4303" y="11910"/>
                        <a:chExt cx="60" cy="2370"/>
                      </a:xfrm>
                    </p:grpSpPr>
                    <p:sp>
                      <p:nvSpPr>
                        <p:cNvPr id="27859" name="Oval 21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3" y="1223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60" name="Oval 21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3" y="1421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61" name="Oval 21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3" y="1289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62" name="Oval 2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3" y="1355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63" name="Oval 2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3" y="1191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64" name="Oval 2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3" y="1389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65" name="Oval 2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3" y="1257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66" name="Oval 21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3" y="1323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28" name="Group 2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40" y="11535"/>
                      <a:ext cx="2406" cy="2370"/>
                      <a:chOff x="2728" y="11895"/>
                      <a:chExt cx="2406" cy="2370"/>
                    </a:xfrm>
                  </p:grpSpPr>
                  <p:grpSp>
                    <p:nvGrpSpPr>
                      <p:cNvPr id="29" name="Group 2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742" y="11895"/>
                        <a:ext cx="60" cy="2370"/>
                        <a:chOff x="4634" y="11911"/>
                        <a:chExt cx="60" cy="2370"/>
                      </a:xfrm>
                    </p:grpSpPr>
                    <p:sp>
                      <p:nvSpPr>
                        <p:cNvPr id="27869" name="Oval 22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4" y="1224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70" name="Oval 22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4" y="1422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71" name="Oval 22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4" y="1290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72" name="Oval 22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4" y="1356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73" name="Oval 22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4" y="1191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74" name="Oval 2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4" y="1389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75" name="Oval 22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4" y="1257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76" name="Oval 22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4" y="1323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30" name="Group 2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28" y="11895"/>
                        <a:ext cx="60" cy="2370"/>
                        <a:chOff x="2728" y="11911"/>
                        <a:chExt cx="60" cy="2370"/>
                      </a:xfrm>
                    </p:grpSpPr>
                    <p:sp>
                      <p:nvSpPr>
                        <p:cNvPr id="27878" name="Oval 23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8" y="1224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79" name="Oval 23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8" y="1422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80" name="Oval 23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8" y="1290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81" name="Oval 23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8" y="1356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82" name="Oval 23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8" y="1191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83" name="Oval 23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8" y="1389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84" name="Oval 23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8" y="1257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85" name="Oval 23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8" y="1323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31" name="Group 23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410" y="11895"/>
                        <a:ext cx="60" cy="2370"/>
                        <a:chOff x="3373" y="11910"/>
                        <a:chExt cx="60" cy="2370"/>
                      </a:xfrm>
                    </p:grpSpPr>
                    <p:sp>
                      <p:nvSpPr>
                        <p:cNvPr id="27887" name="Oval 23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3" y="1223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88" name="Oval 24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3" y="1421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89" name="Oval 24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3" y="1289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90" name="Oval 24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3" y="1355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91" name="Oval 24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3" y="1191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92" name="Oval 24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3" y="1389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93" name="Oval 24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3" y="1257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94" name="Oval 24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3" y="1323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7969" name="Group 24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072" y="11895"/>
                        <a:ext cx="60" cy="2370"/>
                        <a:chOff x="3973" y="11910"/>
                        <a:chExt cx="60" cy="2370"/>
                      </a:xfrm>
                    </p:grpSpPr>
                    <p:sp>
                      <p:nvSpPr>
                        <p:cNvPr id="27896" name="Oval 24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3" y="1223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97" name="Oval 24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3" y="1421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98" name="Oval 25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3" y="1289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99" name="Oval 25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3" y="1355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00" name="Oval 25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3" y="1191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01" name="Oval 25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3" y="1389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02" name="Oval 25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3" y="1257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03" name="Oval 25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3" y="1323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7978" name="Group 25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074" y="11895"/>
                        <a:ext cx="60" cy="2370"/>
                        <a:chOff x="4964" y="11911"/>
                        <a:chExt cx="60" cy="2370"/>
                      </a:xfrm>
                    </p:grpSpPr>
                    <p:sp>
                      <p:nvSpPr>
                        <p:cNvPr id="27905" name="Oval 25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64" y="1224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06" name="Oval 25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64" y="1422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07" name="Oval 25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64" y="1290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08" name="Oval 26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64" y="1356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09" name="Oval 26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64" y="1191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10" name="Oval 26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64" y="1389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11" name="Oval 26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64" y="1257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12" name="Oval 26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64" y="1323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7987" name="Group 26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68" y="11895"/>
                        <a:ext cx="60" cy="2370"/>
                        <a:chOff x="3058" y="11911"/>
                        <a:chExt cx="60" cy="2370"/>
                      </a:xfrm>
                    </p:grpSpPr>
                    <p:sp>
                      <p:nvSpPr>
                        <p:cNvPr id="27914" name="Oval 26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8" y="1224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15" name="Oval 26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8" y="1422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16" name="Oval 26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8" y="1290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17" name="Oval 26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8" y="1356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18" name="Oval 27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8" y="1191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19" name="Oval 27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8" y="1389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20" name="Oval 27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8" y="1257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21" name="Oval 27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8" y="1323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7996" name="Group 27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36" y="11895"/>
                        <a:ext cx="60" cy="2370"/>
                        <a:chOff x="3703" y="11910"/>
                        <a:chExt cx="60" cy="2370"/>
                      </a:xfrm>
                    </p:grpSpPr>
                    <p:sp>
                      <p:nvSpPr>
                        <p:cNvPr id="27923" name="Oval 27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3" y="1223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24" name="Oval 27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3" y="1421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25" name="Oval 27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3" y="1289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26" name="Oval 27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3" y="1355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27" name="Oval 27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3" y="1191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28" name="Oval 28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3" y="1389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29" name="Oval 28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3" y="1257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30" name="Oval 28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3" y="1323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8005" name="Group 28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404" y="11895"/>
                        <a:ext cx="60" cy="2370"/>
                        <a:chOff x="4303" y="11910"/>
                        <a:chExt cx="60" cy="2370"/>
                      </a:xfrm>
                    </p:grpSpPr>
                    <p:sp>
                      <p:nvSpPr>
                        <p:cNvPr id="27932" name="Oval 28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3" y="1223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33" name="Oval 28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3" y="1421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34" name="Oval 28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3" y="1289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35" name="Oval 28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3" y="1355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36" name="Oval 28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3" y="1191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37" name="Oval 28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3" y="1389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38" name="Oval 29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3" y="1257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39" name="Oval 29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3" y="1323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  <p:grpSp>
                <p:nvGrpSpPr>
                  <p:cNvPr id="28014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674" y="11700"/>
                    <a:ext cx="2572" cy="2370"/>
                    <a:chOff x="6674" y="11535"/>
                    <a:chExt cx="2572" cy="2370"/>
                  </a:xfrm>
                </p:grpSpPr>
                <p:grpSp>
                  <p:nvGrpSpPr>
                    <p:cNvPr id="28015" name="Group 2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674" y="11535"/>
                      <a:ext cx="2406" cy="2370"/>
                      <a:chOff x="2728" y="11895"/>
                      <a:chExt cx="2406" cy="2370"/>
                    </a:xfrm>
                  </p:grpSpPr>
                  <p:grpSp>
                    <p:nvGrpSpPr>
                      <p:cNvPr id="28024" name="Group 29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742" y="11895"/>
                        <a:ext cx="60" cy="2370"/>
                        <a:chOff x="4634" y="11911"/>
                        <a:chExt cx="60" cy="2370"/>
                      </a:xfrm>
                    </p:grpSpPr>
                    <p:sp>
                      <p:nvSpPr>
                        <p:cNvPr id="27943" name="Oval 29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4" y="1224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44" name="Oval 29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4" y="1422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45" name="Oval 29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4" y="1290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46" name="Oval 29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4" y="1356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47" name="Oval 29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4" y="1191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48" name="Oval 30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4" y="1389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49" name="Oval 30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4" y="1257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50" name="Oval 30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4" y="1323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8033" name="Group 30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28" y="11895"/>
                        <a:ext cx="60" cy="2370"/>
                        <a:chOff x="2728" y="11911"/>
                        <a:chExt cx="60" cy="2370"/>
                      </a:xfrm>
                    </p:grpSpPr>
                    <p:sp>
                      <p:nvSpPr>
                        <p:cNvPr id="27952" name="Oval 30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8" y="1224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53" name="Oval 30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8" y="1422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54" name="Oval 30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8" y="1290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55" name="Oval 30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8" y="1356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56" name="Oval 30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8" y="1191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57" name="Oval 30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8" y="1389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58" name="Oval 31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8" y="1257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59" name="Oval 31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8" y="1323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8042" name="Group 31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410" y="11895"/>
                        <a:ext cx="60" cy="2370"/>
                        <a:chOff x="3373" y="11910"/>
                        <a:chExt cx="60" cy="2370"/>
                      </a:xfrm>
                    </p:grpSpPr>
                    <p:sp>
                      <p:nvSpPr>
                        <p:cNvPr id="27961" name="Oval 31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3" y="1223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62" name="Oval 3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3" y="1421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63" name="Oval 3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3" y="1289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64" name="Oval 3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3" y="1355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65" name="Oval 3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3" y="1191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66" name="Oval 31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3" y="1389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67" name="Oval 3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3" y="1257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68" name="Oval 3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3" y="1323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8051" name="Group 3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072" y="11895"/>
                        <a:ext cx="60" cy="2370"/>
                        <a:chOff x="3973" y="11910"/>
                        <a:chExt cx="60" cy="2370"/>
                      </a:xfrm>
                    </p:grpSpPr>
                    <p:sp>
                      <p:nvSpPr>
                        <p:cNvPr id="27970" name="Oval 32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3" y="1223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71" name="Oval 32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3" y="1421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72" name="Oval 32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3" y="1289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73" name="Oval 32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3" y="1355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74" name="Oval 3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3" y="1191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75" name="Oval 32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3" y="1389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76" name="Oval 32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3" y="1257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77" name="Oval 32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3" y="1323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8060" name="Group 33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074" y="11895"/>
                        <a:ext cx="60" cy="2370"/>
                        <a:chOff x="4964" y="11911"/>
                        <a:chExt cx="60" cy="2370"/>
                      </a:xfrm>
                    </p:grpSpPr>
                    <p:sp>
                      <p:nvSpPr>
                        <p:cNvPr id="27979" name="Oval 33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64" y="1224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80" name="Oval 33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64" y="1422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81" name="Oval 33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64" y="1290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82" name="Oval 33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64" y="1356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83" name="Oval 33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64" y="1191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84" name="Oval 33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64" y="1389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85" name="Oval 33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64" y="1257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86" name="Oval 33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64" y="1323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8069" name="Group 33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68" y="11895"/>
                        <a:ext cx="60" cy="2370"/>
                        <a:chOff x="3058" y="11911"/>
                        <a:chExt cx="60" cy="2370"/>
                      </a:xfrm>
                    </p:grpSpPr>
                    <p:sp>
                      <p:nvSpPr>
                        <p:cNvPr id="27988" name="Oval 34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8" y="1224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89" name="Oval 34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8" y="1422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90" name="Oval 34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8" y="1290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91" name="Oval 34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8" y="1356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92" name="Oval 34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8" y="1191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93" name="Oval 34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8" y="1389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94" name="Oval 34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8" y="1257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95" name="Oval 34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8" y="1323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8078" name="Group 34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36" y="11895"/>
                        <a:ext cx="60" cy="2370"/>
                        <a:chOff x="3703" y="11910"/>
                        <a:chExt cx="60" cy="2370"/>
                      </a:xfrm>
                    </p:grpSpPr>
                    <p:sp>
                      <p:nvSpPr>
                        <p:cNvPr id="27997" name="Oval 34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3" y="1223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98" name="Oval 35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3" y="1421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999" name="Oval 35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3" y="1289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00" name="Oval 35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3" y="1355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01" name="Oval 35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3" y="1191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02" name="Oval 35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3" y="1389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03" name="Oval 35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3" y="1257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04" name="Oval 35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3" y="1323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8089" name="Group 35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404" y="11895"/>
                        <a:ext cx="60" cy="2370"/>
                        <a:chOff x="4303" y="11910"/>
                        <a:chExt cx="60" cy="2370"/>
                      </a:xfrm>
                    </p:grpSpPr>
                    <p:sp>
                      <p:nvSpPr>
                        <p:cNvPr id="28006" name="Oval 35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3" y="1223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07" name="Oval 35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3" y="1421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08" name="Oval 36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3" y="1289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09" name="Oval 36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3" y="1355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10" name="Oval 36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3" y="1191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11" name="Oval 36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3" y="1389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12" name="Oval 36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3" y="1257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13" name="Oval 36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3" y="1323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28090" name="Group 3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40" y="11535"/>
                      <a:ext cx="2406" cy="2370"/>
                      <a:chOff x="2728" y="11895"/>
                      <a:chExt cx="2406" cy="2370"/>
                    </a:xfrm>
                  </p:grpSpPr>
                  <p:grpSp>
                    <p:nvGrpSpPr>
                      <p:cNvPr id="28091" name="Group 3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742" y="11895"/>
                        <a:ext cx="60" cy="2370"/>
                        <a:chOff x="4634" y="11911"/>
                        <a:chExt cx="60" cy="2370"/>
                      </a:xfrm>
                    </p:grpSpPr>
                    <p:sp>
                      <p:nvSpPr>
                        <p:cNvPr id="28016" name="Oval 36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4" y="1224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17" name="Oval 36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4" y="1422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18" name="Oval 37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4" y="1290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19" name="Oval 37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4" y="1356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20" name="Oval 37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4" y="1191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21" name="Oval 37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4" y="1389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22" name="Oval 37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4" y="1257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23" name="Oval 37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4" y="1323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8092" name="Group 37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28" y="11895"/>
                        <a:ext cx="60" cy="2370"/>
                        <a:chOff x="2728" y="11911"/>
                        <a:chExt cx="60" cy="2370"/>
                      </a:xfrm>
                    </p:grpSpPr>
                    <p:sp>
                      <p:nvSpPr>
                        <p:cNvPr id="28025" name="Oval 37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8" y="1224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26" name="Oval 37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8" y="1422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27" name="Oval 37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8" y="1290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28" name="Oval 38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8" y="1356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29" name="Oval 38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8" y="1191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30" name="Oval 38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8" y="1389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31" name="Oval 38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8" y="1257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32" name="Oval 38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8" y="1323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8093" name="Group 38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410" y="11895"/>
                        <a:ext cx="60" cy="2370"/>
                        <a:chOff x="3373" y="11910"/>
                        <a:chExt cx="60" cy="2370"/>
                      </a:xfrm>
                    </p:grpSpPr>
                    <p:sp>
                      <p:nvSpPr>
                        <p:cNvPr id="28034" name="Oval 38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3" y="1223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35" name="Oval 38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3" y="1421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36" name="Oval 38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3" y="1289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37" name="Oval 38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3" y="1355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38" name="Oval 39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3" y="1191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39" name="Oval 39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3" y="1389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40" name="Oval 39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3" y="1257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41" name="Oval 39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3" y="1323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8094" name="Group 39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072" y="11895"/>
                        <a:ext cx="60" cy="2370"/>
                        <a:chOff x="3973" y="11910"/>
                        <a:chExt cx="60" cy="2370"/>
                      </a:xfrm>
                    </p:grpSpPr>
                    <p:sp>
                      <p:nvSpPr>
                        <p:cNvPr id="28043" name="Oval 39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3" y="1223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44" name="Oval 39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3" y="1421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45" name="Oval 39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3" y="1289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46" name="Oval 39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3" y="1355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47" name="Oval 39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3" y="1191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48" name="Oval 40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3" y="1389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49" name="Oval 40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3" y="1257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50" name="Oval 40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3" y="1323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8095" name="Group 40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074" y="11895"/>
                        <a:ext cx="60" cy="2370"/>
                        <a:chOff x="4964" y="11911"/>
                        <a:chExt cx="60" cy="2370"/>
                      </a:xfrm>
                    </p:grpSpPr>
                    <p:sp>
                      <p:nvSpPr>
                        <p:cNvPr id="28052" name="Oval 40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64" y="1224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53" name="Oval 40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64" y="1422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54" name="Oval 40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64" y="1290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55" name="Oval 40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64" y="1356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56" name="Oval 40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64" y="1191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57" name="Oval 40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64" y="1389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58" name="Oval 41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64" y="1257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59" name="Oval 41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64" y="1323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385" name="Group 41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68" y="11895"/>
                        <a:ext cx="60" cy="2370"/>
                        <a:chOff x="3058" y="11911"/>
                        <a:chExt cx="60" cy="2370"/>
                      </a:xfrm>
                    </p:grpSpPr>
                    <p:sp>
                      <p:nvSpPr>
                        <p:cNvPr id="28061" name="Oval 41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8" y="1224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62" name="Oval 4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8" y="1422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63" name="Oval 4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8" y="1290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64" name="Oval 4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8" y="1356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65" name="Oval 4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8" y="1191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66" name="Oval 41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8" y="1389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67" name="Oval 4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8" y="1257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68" name="Oval 4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8" y="13231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386" name="Group 4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36" y="11895"/>
                        <a:ext cx="60" cy="2370"/>
                        <a:chOff x="3703" y="11910"/>
                        <a:chExt cx="60" cy="2370"/>
                      </a:xfrm>
                    </p:grpSpPr>
                    <p:sp>
                      <p:nvSpPr>
                        <p:cNvPr id="28070" name="Oval 42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3" y="1223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71" name="Oval 42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3" y="1421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72" name="Oval 42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3" y="1289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73" name="Oval 42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3" y="1355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74" name="Oval 4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3" y="1191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75" name="Oval 42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3" y="1389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76" name="Oval 42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3" y="1257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77" name="Oval 42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3" y="1323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387" name="Group 43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404" y="11895"/>
                        <a:ext cx="60" cy="2370"/>
                        <a:chOff x="4303" y="11910"/>
                        <a:chExt cx="60" cy="2370"/>
                      </a:xfrm>
                    </p:grpSpPr>
                    <p:sp>
                      <p:nvSpPr>
                        <p:cNvPr id="28079" name="Oval 43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3" y="1223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80" name="Oval 43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3" y="1421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81" name="Oval 43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3" y="1289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82" name="Oval 43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3" y="13559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83" name="Oval 43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3" y="1191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84" name="Oval 43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3" y="1389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85" name="Oval 43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3" y="1257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086" name="Oval 43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3" y="13230"/>
                          <a:ext cx="60" cy="6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</p:grpSp>
          </p:grpSp>
        </p:grpSp>
        <p:sp>
          <p:nvSpPr>
            <p:cNvPr id="28087" name="Text Box 439"/>
            <p:cNvSpPr txBox="1">
              <a:spLocks noChangeArrowheads="1"/>
            </p:cNvSpPr>
            <p:nvPr/>
          </p:nvSpPr>
          <p:spPr bwMode="auto">
            <a:xfrm>
              <a:off x="2611" y="8010"/>
              <a:ext cx="2712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dirty="0">
                  <a:solidFill>
                    <a:srgbClr val="0000FF"/>
                  </a:solidFill>
                  <a:latin typeface="+mj-ea"/>
                  <a:ea typeface="+mj-ea"/>
                </a:rPr>
                <a:t> 64QAM</a:t>
              </a:r>
              <a:r>
                <a:rPr lang="zh-CN" altLang="en-US" sz="2000" b="1" dirty="0">
                  <a:solidFill>
                    <a:srgbClr val="0000FF"/>
                  </a:solidFill>
                  <a:latin typeface="+mj-ea"/>
                  <a:ea typeface="+mj-ea"/>
                </a:rPr>
                <a:t>信号矢量图</a:t>
              </a:r>
              <a:endParaRPr lang="zh-CN" altLang="en-US" sz="3600" b="1" dirty="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sp>
          <p:nvSpPr>
            <p:cNvPr id="28088" name="Text Box 440"/>
            <p:cNvSpPr txBox="1">
              <a:spLocks noChangeArrowheads="1"/>
            </p:cNvSpPr>
            <p:nvPr/>
          </p:nvSpPr>
          <p:spPr bwMode="auto">
            <a:xfrm>
              <a:off x="6619" y="8010"/>
              <a:ext cx="2822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just">
                <a:defRPr sz="2000" b="1">
                  <a:solidFill>
                    <a:srgbClr val="0000FF"/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zh-CN" dirty="0"/>
                <a:t> 256QAM</a:t>
              </a:r>
              <a:r>
                <a:rPr lang="zh-CN" altLang="en-US" dirty="0"/>
                <a:t>信号矢量图</a:t>
              </a:r>
            </a:p>
            <a:p>
              <a:endParaRPr lang="en-US" altLang="zh-CN" dirty="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IDFT</a:t>
            </a:r>
            <a:r>
              <a:rPr lang="zh-CN" altLang="en-US" dirty="0"/>
              <a:t>实现</a:t>
            </a:r>
            <a:r>
              <a:rPr lang="en-US" altLang="zh-CN" dirty="0"/>
              <a:t>OFDM</a:t>
            </a:r>
            <a:endParaRPr lang="zh-CN" alt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r>
              <a:rPr lang="zh-CN" altLang="en-US" dirty="0" smtClean="0"/>
              <a:t>首先，令</a:t>
            </a:r>
            <a:r>
              <a:rPr lang="en-US" altLang="zh-CN" dirty="0"/>
              <a:t>OFDM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最低子载波频率等于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/>
              <a:t>，以</a:t>
            </a:r>
            <a:r>
              <a:rPr lang="zh-CN" altLang="en-US" dirty="0" smtClean="0"/>
              <a:t>满足</a:t>
            </a:r>
            <a:r>
              <a:rPr lang="zh-CN" altLang="en-US" dirty="0"/>
              <a:t>上</a:t>
            </a:r>
            <a:r>
              <a:rPr lang="zh-CN" altLang="en-US" dirty="0" smtClean="0"/>
              <a:t>式右端第一项（即</a:t>
            </a:r>
            <a:r>
              <a:rPr lang="en-US" altLang="zh-CN" dirty="0" smtClean="0"/>
              <a:t>n = 0</a:t>
            </a:r>
            <a:r>
              <a:rPr lang="zh-CN" altLang="en-US" dirty="0" smtClean="0"/>
              <a:t>时）的指数因子等于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为了得到所需的已调信号最终频率位置，可以用上变频的方法将所得</a:t>
            </a:r>
            <a:r>
              <a:rPr lang="en-US" altLang="zh-CN" dirty="0" smtClean="0"/>
              <a:t>OFDM</a:t>
            </a:r>
            <a:r>
              <a:rPr lang="zh-CN" altLang="en-US" dirty="0" smtClean="0"/>
              <a:t>信号的频谱向上搬移到指定的高频上。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82BF-9C1B-41DD-8533-5E996A87391F}" type="slidenum">
              <a:rPr lang="en-US" altLang="zh-CN" smtClean="0"/>
              <a:pPr/>
              <a:t>90</a:t>
            </a:fld>
            <a:endParaRPr lang="en-US" altLang="zh-C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59632" y="1268760"/>
            <a:ext cx="6444804" cy="974278"/>
            <a:chOff x="1360" y="2591"/>
            <a:chExt cx="3969" cy="523"/>
          </a:xfrm>
        </p:grpSpPr>
        <p:graphicFrame>
          <p:nvGraphicFramePr>
            <p:cNvPr id="86021" name="Object 5"/>
            <p:cNvGraphicFramePr>
              <a:graphicFrameLocks noChangeAspect="1"/>
            </p:cNvGraphicFramePr>
            <p:nvPr/>
          </p:nvGraphicFramePr>
          <p:xfrm>
            <a:off x="1360" y="2591"/>
            <a:ext cx="2177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98" name="公式" r:id="rId3" imgW="1777229" imgH="431613" progId="Equation.3">
                    <p:embed/>
                  </p:oleObj>
                </mc:Choice>
                <mc:Fallback>
                  <p:oleObj name="公式" r:id="rId3" imgW="1777229" imgH="431613" progId="Equation.3">
                    <p:embed/>
                    <p:pic>
                      <p:nvPicPr>
                        <p:cNvPr id="0" name="Picture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0" y="2591"/>
                          <a:ext cx="2177" cy="5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2" name="Object 6"/>
            <p:cNvGraphicFramePr>
              <a:graphicFrameLocks noChangeAspect="1"/>
            </p:cNvGraphicFramePr>
            <p:nvPr/>
          </p:nvGraphicFramePr>
          <p:xfrm>
            <a:off x="3742" y="2682"/>
            <a:ext cx="1587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99" name="公式" r:id="rId5" imgW="1562100" imgH="215900" progId="Equation.3">
                    <p:embed/>
                  </p:oleObj>
                </mc:Choice>
                <mc:Fallback>
                  <p:oleObj name="公式" r:id="rId5" imgW="1562100" imgH="215900" progId="Equation.3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2682"/>
                          <a:ext cx="1587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其次，我们令</a:t>
            </a:r>
            <a:r>
              <a:rPr lang="en-US" altLang="zh-CN" i="1" dirty="0" smtClean="0">
                <a:solidFill>
                  <a:srgbClr val="0000FF"/>
                </a:solidFill>
              </a:rPr>
              <a:t>K = 2N</a:t>
            </a:r>
            <a:r>
              <a:rPr lang="zh-CN" altLang="en-US" dirty="0" smtClean="0"/>
              <a:t>，使</a:t>
            </a:r>
            <a:r>
              <a:rPr lang="en-US" altLang="zh-CN" dirty="0" smtClean="0"/>
              <a:t>IDFT</a:t>
            </a:r>
            <a:r>
              <a:rPr lang="zh-CN" altLang="en-US" dirty="0" smtClean="0"/>
              <a:t>的项数等于</a:t>
            </a:r>
            <a:r>
              <a:rPr lang="zh-CN" altLang="en-US" dirty="0" smtClean="0">
                <a:solidFill>
                  <a:srgbClr val="0000FF"/>
                </a:solidFill>
              </a:rPr>
              <a:t>子信道数目</a:t>
            </a:r>
            <a:r>
              <a:rPr lang="en-US" altLang="zh-CN" dirty="0" smtClean="0">
                <a:solidFill>
                  <a:srgbClr val="0000FF"/>
                </a:solidFill>
              </a:rPr>
              <a:t>N</a:t>
            </a:r>
            <a:r>
              <a:rPr lang="zh-CN" altLang="en-US" dirty="0" smtClean="0">
                <a:solidFill>
                  <a:srgbClr val="0000FF"/>
                </a:solidFill>
              </a:rPr>
              <a:t>的两倍</a:t>
            </a:r>
            <a:endParaRPr lang="en-US" altLang="zh-CN" dirty="0" smtClean="0"/>
          </a:p>
          <a:p>
            <a:r>
              <a:rPr lang="zh-CN" altLang="en-US" dirty="0" smtClean="0"/>
              <a:t>并用对称性条件：                             由</a:t>
            </a:r>
            <a:r>
              <a:rPr lang="en-US" altLang="zh-CN" i="1" dirty="0"/>
              <a:t>N</a:t>
            </a:r>
            <a:r>
              <a:rPr lang="zh-CN" altLang="en-US" dirty="0"/>
              <a:t>个并行复数码元序列</a:t>
            </a:r>
            <a:r>
              <a:rPr lang="en-US" altLang="zh-CN" dirty="0"/>
              <a:t>{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i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(</a:t>
            </a:r>
            <a:r>
              <a:rPr lang="zh-CN" altLang="en-US" dirty="0"/>
              <a:t>其中</a:t>
            </a:r>
            <a:r>
              <a:rPr lang="en-US" altLang="zh-CN" i="1" dirty="0" err="1"/>
              <a:t>i</a:t>
            </a:r>
            <a:r>
              <a:rPr lang="en-US" altLang="zh-CN" dirty="0"/>
              <a:t> = 0, 1, 2, …, </a:t>
            </a:r>
            <a:r>
              <a:rPr lang="en-US" altLang="zh-CN" i="1" dirty="0"/>
              <a:t>N</a:t>
            </a:r>
            <a:r>
              <a:rPr lang="en-US" altLang="zh-CN" dirty="0"/>
              <a:t> – 1)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生成</a:t>
            </a:r>
            <a:r>
              <a:rPr lang="en-US" altLang="zh-CN" i="1" dirty="0">
                <a:solidFill>
                  <a:srgbClr val="0000FF"/>
                </a:solidFill>
              </a:rPr>
              <a:t>K</a:t>
            </a:r>
            <a:r>
              <a:rPr lang="zh-CN" altLang="en-US" dirty="0">
                <a:solidFill>
                  <a:srgbClr val="0000FF"/>
                </a:solidFill>
              </a:rPr>
              <a:t>＝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en-US" altLang="zh-CN" i="1" dirty="0">
                <a:solidFill>
                  <a:srgbClr val="0000FF"/>
                </a:solidFill>
              </a:rPr>
              <a:t>N</a:t>
            </a:r>
            <a:r>
              <a:rPr lang="zh-CN" altLang="en-US" dirty="0">
                <a:solidFill>
                  <a:srgbClr val="0000FF"/>
                </a:solidFill>
              </a:rPr>
              <a:t>个等效的复数码元序列</a:t>
            </a:r>
            <a:r>
              <a:rPr lang="en-US" altLang="zh-CN" dirty="0">
                <a:solidFill>
                  <a:srgbClr val="0000FF"/>
                </a:solidFill>
              </a:rPr>
              <a:t>{</a:t>
            </a:r>
            <a:r>
              <a:rPr lang="en-US" altLang="zh-CN" i="1" dirty="0" err="1">
                <a:solidFill>
                  <a:srgbClr val="0000FF"/>
                </a:solidFill>
              </a:rPr>
              <a:t>B</a:t>
            </a:r>
            <a:r>
              <a:rPr lang="en-US" altLang="zh-CN" i="1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baseline="30000" dirty="0">
                <a:solidFill>
                  <a:srgbClr val="0000FF"/>
                </a:solidFill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</a:rPr>
              <a:t>}</a:t>
            </a:r>
            <a:r>
              <a:rPr lang="zh-CN" altLang="en-US" dirty="0"/>
              <a:t>，</a:t>
            </a:r>
            <a:r>
              <a:rPr lang="en-US" altLang="zh-CN" dirty="0"/>
              <a:t>(</a:t>
            </a:r>
            <a:r>
              <a:rPr lang="zh-CN" altLang="en-US" dirty="0"/>
              <a:t>其中</a:t>
            </a:r>
            <a:r>
              <a:rPr lang="en-US" altLang="zh-CN" i="1" dirty="0"/>
              <a:t>n</a:t>
            </a:r>
            <a:r>
              <a:rPr lang="en-US" altLang="zh-CN" dirty="0"/>
              <a:t> = 0, 1, 2, …, 2</a:t>
            </a:r>
            <a:r>
              <a:rPr lang="en-US" altLang="zh-CN" i="1" dirty="0"/>
              <a:t>N</a:t>
            </a:r>
            <a:r>
              <a:rPr lang="en-US" altLang="zh-CN" dirty="0"/>
              <a:t> – 1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即令</a:t>
            </a:r>
            <a:r>
              <a:rPr lang="en-US" altLang="zh-CN" dirty="0"/>
              <a:t>{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n</a:t>
            </a:r>
            <a:r>
              <a:rPr lang="en-US" altLang="zh-CN" baseline="30000" dirty="0">
                <a:sym typeface="Symbol" pitchFamily="18" charset="2"/>
              </a:rPr>
              <a:t></a:t>
            </a:r>
            <a:r>
              <a:rPr lang="en-US" altLang="zh-CN" dirty="0"/>
              <a:t>}</a:t>
            </a:r>
            <a:r>
              <a:rPr lang="zh-CN" altLang="en-US" dirty="0" smtClean="0"/>
              <a:t>中的元素等于：</a:t>
            </a:r>
          </a:p>
          <a:p>
            <a:pPr lvl="1"/>
            <a:endParaRPr lang="en-US" altLang="zh-CN" dirty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2900-28E1-446B-8EAE-7C9DDC2E015B}" type="slidenum">
              <a:rPr lang="en-US" altLang="zh-CN" smtClean="0"/>
              <a:pPr/>
              <a:t>91</a:t>
            </a:fld>
            <a:endParaRPr lang="en-US" altLang="zh-CN"/>
          </a:p>
        </p:txBody>
      </p:sp>
      <p:graphicFrame>
        <p:nvGraphicFramePr>
          <p:cNvPr id="87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410669"/>
              </p:ext>
            </p:extLst>
          </p:nvPr>
        </p:nvGraphicFramePr>
        <p:xfrm>
          <a:off x="3923928" y="2348880"/>
          <a:ext cx="25923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91" name="公式" r:id="rId3" imgW="1384300" imgH="203200" progId="Equation.3">
                  <p:embed/>
                </p:oleObj>
              </mc:Choice>
              <mc:Fallback>
                <p:oleObj name="公式" r:id="rId3" imgW="1384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348880"/>
                        <a:ext cx="2592388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840961"/>
              </p:ext>
            </p:extLst>
          </p:nvPr>
        </p:nvGraphicFramePr>
        <p:xfrm>
          <a:off x="1835696" y="4779937"/>
          <a:ext cx="428466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92" name="公式" r:id="rId5" imgW="2387600" imgH="241300" progId="Equation.3">
                  <p:embed/>
                </p:oleObj>
              </mc:Choice>
              <mc:Fallback>
                <p:oleObj name="公式" r:id="rId5" imgW="2387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779937"/>
                        <a:ext cx="4284663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468262"/>
              </p:ext>
            </p:extLst>
          </p:nvPr>
        </p:nvGraphicFramePr>
        <p:xfrm>
          <a:off x="1854200" y="5248275"/>
          <a:ext cx="64103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93" name="Equation" r:id="rId7" imgW="3606480" imgH="228600" progId="Equation.DSMT4">
                  <p:embed/>
                </p:oleObj>
              </mc:Choice>
              <mc:Fallback>
                <p:oleObj name="Equation" r:id="rId7" imgW="3606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5248275"/>
                        <a:ext cx="641032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592738"/>
              </p:ext>
            </p:extLst>
          </p:nvPr>
        </p:nvGraphicFramePr>
        <p:xfrm>
          <a:off x="1835696" y="5680049"/>
          <a:ext cx="15478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94" name="公式" r:id="rId9" imgW="838200" imgH="228600" progId="Equation.3">
                  <p:embed/>
                </p:oleObj>
              </mc:Choice>
              <mc:Fallback>
                <p:oleObj name="公式" r:id="rId9" imgW="83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680049"/>
                        <a:ext cx="154781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553287"/>
              </p:ext>
            </p:extLst>
          </p:nvPr>
        </p:nvGraphicFramePr>
        <p:xfrm>
          <a:off x="1907704" y="6148089"/>
          <a:ext cx="284321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95" name="公式" r:id="rId11" imgW="1447800" imgH="228600" progId="Equation.3">
                  <p:embed/>
                </p:oleObj>
              </mc:Choice>
              <mc:Fallback>
                <p:oleObj name="公式" r:id="rId11" imgW="1447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6148089"/>
                        <a:ext cx="2843213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45347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352928" cy="5184576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将</a:t>
            </a:r>
            <a:r>
              <a:rPr lang="zh-CN" altLang="en-US" dirty="0"/>
              <a:t>生成的新码元序列</a:t>
            </a:r>
            <a:r>
              <a:rPr lang="en-US" altLang="zh-CN" dirty="0"/>
              <a:t>{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n</a:t>
            </a:r>
            <a:r>
              <a:rPr lang="en-US" altLang="zh-CN" baseline="30000" dirty="0">
                <a:sym typeface="Symbol" pitchFamily="18" charset="2"/>
              </a:rPr>
              <a:t></a:t>
            </a:r>
            <a:r>
              <a:rPr lang="en-US" altLang="zh-CN" dirty="0"/>
              <a:t>}</a:t>
            </a:r>
            <a:r>
              <a:rPr lang="zh-CN" altLang="en-US" dirty="0"/>
              <a:t>作为</a:t>
            </a:r>
            <a:r>
              <a:rPr lang="en-US" altLang="zh-CN" dirty="0"/>
              <a:t>S(n)</a:t>
            </a:r>
            <a:r>
              <a:rPr lang="zh-CN" altLang="en-US" dirty="0"/>
              <a:t>，代入</a:t>
            </a:r>
            <a:r>
              <a:rPr lang="en-US" altLang="zh-CN" dirty="0" smtClean="0"/>
              <a:t>IDFT</a:t>
            </a:r>
            <a:r>
              <a:rPr lang="zh-CN" altLang="en-US" dirty="0" smtClean="0"/>
              <a:t>，得</a:t>
            </a:r>
            <a:endParaRPr lang="zh-CN" altLang="en-US" dirty="0"/>
          </a:p>
          <a:p>
            <a:r>
              <a:rPr lang="zh-CN" altLang="en-US" dirty="0"/>
              <a:t>				  </a:t>
            </a:r>
            <a:r>
              <a:rPr lang="en-US" altLang="zh-CN" i="1" dirty="0"/>
              <a:t>k = 0, 1, 2, …, K-1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r>
              <a:rPr lang="zh-CN" altLang="en-US" dirty="0" smtClean="0"/>
              <a:t>式中</a:t>
            </a:r>
          </a:p>
          <a:p>
            <a:r>
              <a:rPr lang="zh-CN" altLang="en-US" dirty="0" smtClean="0"/>
              <a:t>它相当于</a:t>
            </a:r>
            <a:r>
              <a:rPr lang="en-US" altLang="zh-CN" dirty="0" smtClean="0"/>
              <a:t>OFDM</a:t>
            </a:r>
            <a:r>
              <a:rPr lang="zh-CN" altLang="en-US" dirty="0" smtClean="0"/>
              <a:t>信号</a:t>
            </a:r>
            <a:r>
              <a:rPr lang="en-US" altLang="zh-CN" dirty="0" smtClean="0"/>
              <a:t>s(t)</a:t>
            </a:r>
            <a:r>
              <a:rPr lang="zh-CN" altLang="en-US" dirty="0" smtClean="0"/>
              <a:t>的抽样值。故</a:t>
            </a:r>
            <a:r>
              <a:rPr lang="en-US" altLang="zh-CN" dirty="0" smtClean="0"/>
              <a:t>s(t)</a:t>
            </a:r>
            <a:r>
              <a:rPr lang="zh-CN" altLang="en-US" dirty="0" smtClean="0"/>
              <a:t>可以表示为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子载波频率</a:t>
            </a:r>
            <a:r>
              <a:rPr lang="en-US" altLang="zh-CN" i="1" dirty="0" err="1"/>
              <a:t>f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= </a:t>
            </a:r>
            <a:r>
              <a:rPr lang="en-US" altLang="zh-CN" i="1" dirty="0"/>
              <a:t>n</a:t>
            </a:r>
            <a:r>
              <a:rPr lang="en-US" altLang="zh-CN" dirty="0"/>
              <a:t>/</a:t>
            </a:r>
            <a:r>
              <a:rPr lang="en-US" altLang="zh-CN" i="1" dirty="0" err="1"/>
              <a:t>T</a:t>
            </a:r>
            <a:r>
              <a:rPr lang="en-US" altLang="zh-CN" i="1" baseline="-25000" dirty="0" err="1"/>
              <a:t>f</a:t>
            </a:r>
            <a:r>
              <a:rPr lang="en-US" altLang="zh-CN" i="1" baseline="-25000" dirty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(n = 0, 1, 2, … , N - 1)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离散抽样信号</a:t>
            </a:r>
            <a:r>
              <a:rPr lang="en-US" altLang="zh-CN" i="1" dirty="0" smtClean="0"/>
              <a:t>s(k)</a:t>
            </a:r>
            <a:r>
              <a:rPr lang="zh-CN" altLang="en-US" dirty="0" smtClean="0"/>
              <a:t>经过</a:t>
            </a:r>
            <a:r>
              <a:rPr lang="en-US" altLang="zh-CN" dirty="0" smtClean="0"/>
              <a:t>D/A</a:t>
            </a:r>
            <a:r>
              <a:rPr lang="zh-CN" altLang="en-US" dirty="0" smtClean="0"/>
              <a:t>变换后就得到上式的</a:t>
            </a:r>
            <a:r>
              <a:rPr lang="en-US" altLang="zh-CN" dirty="0" smtClean="0"/>
              <a:t>OFDM</a:t>
            </a:r>
            <a:r>
              <a:rPr lang="zh-CN" altLang="en-US" dirty="0" smtClean="0"/>
              <a:t>信号</a:t>
            </a:r>
            <a:r>
              <a:rPr lang="en-US" altLang="zh-CN" dirty="0" smtClean="0"/>
              <a:t>s(t)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F5E9-85C6-44B7-A91D-3DF22BC9BBAF}" type="slidenum">
              <a:rPr lang="en-US" altLang="zh-CN" smtClean="0"/>
              <a:pPr/>
              <a:t>92</a:t>
            </a:fld>
            <a:endParaRPr lang="en-US" altLang="zh-CN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192769"/>
              </p:ext>
            </p:extLst>
          </p:nvPr>
        </p:nvGraphicFramePr>
        <p:xfrm>
          <a:off x="1835696" y="2858521"/>
          <a:ext cx="2106834" cy="43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0" name="公式" r:id="rId3" imgW="1066337" imgH="215806" progId="Equation.3">
                  <p:embed/>
                </p:oleObj>
              </mc:Choice>
              <mc:Fallback>
                <p:oleObj name="公式" r:id="rId3" imgW="1066337" imgH="215806" progId="Equation.3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858521"/>
                        <a:ext cx="2106834" cy="4337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323102"/>
              </p:ext>
            </p:extLst>
          </p:nvPr>
        </p:nvGraphicFramePr>
        <p:xfrm>
          <a:off x="1403648" y="1772816"/>
          <a:ext cx="27717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1" name="公式" r:id="rId5" imgW="1651000" imgH="431800" progId="Equation.3">
                  <p:embed/>
                </p:oleObj>
              </mc:Choice>
              <mc:Fallback>
                <p:oleObj name="公式" r:id="rId5" imgW="1651000" imgH="431800" progId="Equation.3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772816"/>
                        <a:ext cx="2771775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907704" y="3868911"/>
            <a:ext cx="4535487" cy="784225"/>
            <a:chOff x="1565" y="2024"/>
            <a:chExt cx="2857" cy="494"/>
          </a:xfrm>
        </p:grpSpPr>
        <p:graphicFrame>
          <p:nvGraphicFramePr>
            <p:cNvPr id="88071" name="Object 7"/>
            <p:cNvGraphicFramePr>
              <a:graphicFrameLocks noChangeAspect="1"/>
            </p:cNvGraphicFramePr>
            <p:nvPr/>
          </p:nvGraphicFramePr>
          <p:xfrm>
            <a:off x="1565" y="2024"/>
            <a:ext cx="1859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52" name="公式" r:id="rId7" imgW="1612900" imgH="431800" progId="Equation.3">
                    <p:embed/>
                  </p:oleObj>
                </mc:Choice>
                <mc:Fallback>
                  <p:oleObj name="公式" r:id="rId7" imgW="1612900" imgH="431800" progId="Equation.3">
                    <p:embed/>
                    <p:pic>
                      <p:nvPicPr>
                        <p:cNvPr id="0" name="Picture 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024"/>
                          <a:ext cx="1859" cy="4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73" name="Object 9"/>
            <p:cNvGraphicFramePr>
              <a:graphicFrameLocks noChangeAspect="1"/>
            </p:cNvGraphicFramePr>
            <p:nvPr/>
          </p:nvGraphicFramePr>
          <p:xfrm>
            <a:off x="3674" y="2115"/>
            <a:ext cx="74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53" name="公式" r:id="rId9" imgW="723586" imgH="215806" progId="Equation.3">
                    <p:embed/>
                  </p:oleObj>
                </mc:Choice>
                <mc:Fallback>
                  <p:oleObj name="公式" r:id="rId9" imgW="723586" imgH="215806" progId="Equation.3">
                    <p:embed/>
                    <p:pic>
                      <p:nvPicPr>
                        <p:cNvPr id="0" name="Picture 2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4" y="2115"/>
                          <a:ext cx="748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OFDM</a:t>
            </a:r>
            <a:r>
              <a:rPr lang="zh-CN" altLang="en-US" dirty="0" smtClean="0"/>
              <a:t>调制原理方框图</a:t>
            </a:r>
            <a:endParaRPr lang="zh-CN" altLang="en-US" dirty="0"/>
          </a:p>
        </p:txBody>
      </p:sp>
      <p:sp>
        <p:nvSpPr>
          <p:cNvPr id="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EAE4-35CF-4082-9DBE-3146B8967328}" type="slidenum">
              <a:rPr lang="en-US" altLang="zh-CN" smtClean="0"/>
              <a:pPr/>
              <a:t>93</a:t>
            </a:fld>
            <a:endParaRPr lang="en-US" altLang="zh-CN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2024063"/>
            <a:ext cx="9036095" cy="1404937"/>
            <a:chOff x="1580" y="2214"/>
            <a:chExt cx="8964" cy="1365"/>
          </a:xfrm>
        </p:grpSpPr>
        <p:sp>
          <p:nvSpPr>
            <p:cNvPr id="89094" name="Text Box 6"/>
            <p:cNvSpPr txBox="1">
              <a:spLocks noChangeArrowheads="1"/>
            </p:cNvSpPr>
            <p:nvPr/>
          </p:nvSpPr>
          <p:spPr bwMode="auto">
            <a:xfrm>
              <a:off x="2704" y="2214"/>
              <a:ext cx="766" cy="134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zh-CN" altLang="en-US" b="1">
                  <a:latin typeface="Times New Roman" pitchFamily="18" charset="0"/>
                </a:rPr>
                <a:t>分帧</a:t>
              </a:r>
            </a:p>
            <a:p>
              <a:pPr algn="ctr"/>
              <a:r>
                <a:rPr lang="zh-CN" altLang="en-US" b="1">
                  <a:latin typeface="Times New Roman" pitchFamily="18" charset="0"/>
                </a:rPr>
                <a:t>分组</a:t>
              </a:r>
            </a:p>
            <a:p>
              <a:pPr algn="ctr"/>
              <a:r>
                <a:rPr lang="zh-CN" altLang="en-US" b="1">
                  <a:latin typeface="Times New Roman" pitchFamily="18" charset="0"/>
                </a:rPr>
                <a:t>串</a:t>
              </a:r>
              <a:r>
                <a:rPr lang="en-US" altLang="zh-CN" b="1">
                  <a:latin typeface="Times New Roman" pitchFamily="18" charset="0"/>
                </a:rPr>
                <a:t>/</a:t>
              </a:r>
              <a:r>
                <a:rPr lang="zh-CN" altLang="en-US" b="1">
                  <a:latin typeface="Times New Roman" pitchFamily="18" charset="0"/>
                </a:rPr>
                <a:t>并</a:t>
              </a:r>
            </a:p>
            <a:p>
              <a:pPr algn="ctr"/>
              <a:r>
                <a:rPr lang="zh-CN" altLang="en-US" b="1">
                  <a:latin typeface="Times New Roman" pitchFamily="18" charset="0"/>
                </a:rPr>
                <a:t>变换</a:t>
              </a:r>
              <a:endParaRPr lang="zh-CN" altLang="en-US" sz="3600" b="1"/>
            </a:p>
          </p:txBody>
        </p:sp>
        <p:sp>
          <p:nvSpPr>
            <p:cNvPr id="89095" name="Text Box 7"/>
            <p:cNvSpPr txBox="1">
              <a:spLocks noChangeArrowheads="1"/>
            </p:cNvSpPr>
            <p:nvPr/>
          </p:nvSpPr>
          <p:spPr bwMode="auto">
            <a:xfrm>
              <a:off x="3880" y="2226"/>
              <a:ext cx="766" cy="134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/>
              <a:endParaRPr lang="en-US" altLang="zh-CN" b="1">
                <a:latin typeface="Times New Roman" pitchFamily="18" charset="0"/>
              </a:endParaRPr>
            </a:p>
            <a:p>
              <a:pPr algn="ctr"/>
              <a:r>
                <a:rPr lang="zh-CN" altLang="en-US" b="1">
                  <a:latin typeface="Times New Roman" pitchFamily="18" charset="0"/>
                </a:rPr>
                <a:t>编码</a:t>
              </a:r>
            </a:p>
            <a:p>
              <a:pPr algn="ctr"/>
              <a:r>
                <a:rPr lang="zh-CN" altLang="en-US" b="1">
                  <a:latin typeface="Times New Roman" pitchFamily="18" charset="0"/>
                </a:rPr>
                <a:t>映射</a:t>
              </a:r>
              <a:endParaRPr lang="zh-CN" altLang="en-US" sz="3600" b="1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482" y="2376"/>
              <a:ext cx="412" cy="1065"/>
              <a:chOff x="3482" y="1752"/>
              <a:chExt cx="412" cy="1065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3482" y="1752"/>
                <a:ext cx="412" cy="1065"/>
                <a:chOff x="3482" y="1752"/>
                <a:chExt cx="412" cy="1065"/>
              </a:xfrm>
            </p:grpSpPr>
            <p:sp>
              <p:nvSpPr>
                <p:cNvPr id="89098" name="Line 10"/>
                <p:cNvSpPr>
                  <a:spLocks noChangeShapeType="1"/>
                </p:cNvSpPr>
                <p:nvPr/>
              </p:nvSpPr>
              <p:spPr bwMode="auto">
                <a:xfrm>
                  <a:off x="3482" y="1752"/>
                  <a:ext cx="4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89099" name="Line 11"/>
                <p:cNvSpPr>
                  <a:spLocks noChangeShapeType="1"/>
                </p:cNvSpPr>
                <p:nvPr/>
              </p:nvSpPr>
              <p:spPr bwMode="auto">
                <a:xfrm>
                  <a:off x="3482" y="1890"/>
                  <a:ext cx="4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89100" name="Line 12"/>
                <p:cNvSpPr>
                  <a:spLocks noChangeShapeType="1"/>
                </p:cNvSpPr>
                <p:nvPr/>
              </p:nvSpPr>
              <p:spPr bwMode="auto">
                <a:xfrm>
                  <a:off x="3482" y="2016"/>
                  <a:ext cx="4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89101" name="Line 13"/>
                <p:cNvSpPr>
                  <a:spLocks noChangeShapeType="1"/>
                </p:cNvSpPr>
                <p:nvPr/>
              </p:nvSpPr>
              <p:spPr bwMode="auto">
                <a:xfrm>
                  <a:off x="3494" y="2691"/>
                  <a:ext cx="4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89102" name="Line 14"/>
                <p:cNvSpPr>
                  <a:spLocks noChangeShapeType="1"/>
                </p:cNvSpPr>
                <p:nvPr/>
              </p:nvSpPr>
              <p:spPr bwMode="auto">
                <a:xfrm>
                  <a:off x="3494" y="2817"/>
                  <a:ext cx="4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89103" name="Text Box 15"/>
              <p:cNvSpPr txBox="1">
                <a:spLocks noChangeArrowheads="1"/>
              </p:cNvSpPr>
              <p:nvPr/>
            </p:nvSpPr>
            <p:spPr bwMode="auto">
              <a:xfrm>
                <a:off x="3492" y="2031"/>
                <a:ext cx="326" cy="63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lnSpc>
                    <a:spcPct val="64000"/>
                  </a:lnSpc>
                </a:pPr>
                <a:r>
                  <a:rPr lang="en-US" altLang="zh-CN" sz="2000" b="1">
                    <a:latin typeface="Times New Roman" pitchFamily="18" charset="0"/>
                  </a:rPr>
                  <a:t>.</a:t>
                </a:r>
              </a:p>
              <a:p>
                <a:pPr algn="just">
                  <a:lnSpc>
                    <a:spcPct val="64000"/>
                  </a:lnSpc>
                </a:pPr>
                <a:r>
                  <a:rPr lang="en-US" altLang="zh-CN" sz="2000" b="1">
                    <a:latin typeface="Times New Roman" pitchFamily="18" charset="0"/>
                  </a:rPr>
                  <a:t>.</a:t>
                </a:r>
              </a:p>
              <a:p>
                <a:pPr algn="just">
                  <a:lnSpc>
                    <a:spcPct val="64000"/>
                  </a:lnSpc>
                </a:pPr>
                <a:r>
                  <a:rPr lang="en-US" altLang="zh-CN" sz="2000" b="1">
                    <a:latin typeface="Times New Roman" pitchFamily="18" charset="0"/>
                  </a:rPr>
                  <a:t>.</a:t>
                </a:r>
                <a:endParaRPr lang="en-US" altLang="zh-CN" sz="3600" b="1"/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4658" y="2376"/>
              <a:ext cx="412" cy="1065"/>
              <a:chOff x="3482" y="1752"/>
              <a:chExt cx="412" cy="1065"/>
            </a:xfrm>
          </p:grpSpPr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>
                <a:off x="3482" y="1752"/>
                <a:ext cx="412" cy="1065"/>
                <a:chOff x="3482" y="1752"/>
                <a:chExt cx="412" cy="1065"/>
              </a:xfrm>
            </p:grpSpPr>
            <p:sp>
              <p:nvSpPr>
                <p:cNvPr id="89106" name="Line 18"/>
                <p:cNvSpPr>
                  <a:spLocks noChangeShapeType="1"/>
                </p:cNvSpPr>
                <p:nvPr/>
              </p:nvSpPr>
              <p:spPr bwMode="auto">
                <a:xfrm>
                  <a:off x="3482" y="1752"/>
                  <a:ext cx="4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89107" name="Line 19"/>
                <p:cNvSpPr>
                  <a:spLocks noChangeShapeType="1"/>
                </p:cNvSpPr>
                <p:nvPr/>
              </p:nvSpPr>
              <p:spPr bwMode="auto">
                <a:xfrm>
                  <a:off x="3482" y="1890"/>
                  <a:ext cx="4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89108" name="Line 20"/>
                <p:cNvSpPr>
                  <a:spLocks noChangeShapeType="1"/>
                </p:cNvSpPr>
                <p:nvPr/>
              </p:nvSpPr>
              <p:spPr bwMode="auto">
                <a:xfrm>
                  <a:off x="3482" y="2016"/>
                  <a:ext cx="4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89109" name="Line 21"/>
                <p:cNvSpPr>
                  <a:spLocks noChangeShapeType="1"/>
                </p:cNvSpPr>
                <p:nvPr/>
              </p:nvSpPr>
              <p:spPr bwMode="auto">
                <a:xfrm>
                  <a:off x="3494" y="2691"/>
                  <a:ext cx="4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89110" name="Line 22"/>
                <p:cNvSpPr>
                  <a:spLocks noChangeShapeType="1"/>
                </p:cNvSpPr>
                <p:nvPr/>
              </p:nvSpPr>
              <p:spPr bwMode="auto">
                <a:xfrm>
                  <a:off x="3494" y="2817"/>
                  <a:ext cx="4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89111" name="Text Box 23"/>
              <p:cNvSpPr txBox="1">
                <a:spLocks noChangeArrowheads="1"/>
              </p:cNvSpPr>
              <p:nvPr/>
            </p:nvSpPr>
            <p:spPr bwMode="auto">
              <a:xfrm>
                <a:off x="3492" y="2031"/>
                <a:ext cx="326" cy="63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lnSpc>
                    <a:spcPct val="64000"/>
                  </a:lnSpc>
                </a:pPr>
                <a:r>
                  <a:rPr lang="en-US" altLang="zh-CN" sz="2000" b="1">
                    <a:latin typeface="Times New Roman" pitchFamily="18" charset="0"/>
                  </a:rPr>
                  <a:t>.</a:t>
                </a:r>
              </a:p>
              <a:p>
                <a:pPr algn="just">
                  <a:lnSpc>
                    <a:spcPct val="64000"/>
                  </a:lnSpc>
                </a:pPr>
                <a:r>
                  <a:rPr lang="en-US" altLang="zh-CN" sz="2000" b="1">
                    <a:latin typeface="Times New Roman" pitchFamily="18" charset="0"/>
                  </a:rPr>
                  <a:t>.</a:t>
                </a:r>
              </a:p>
              <a:p>
                <a:pPr algn="just">
                  <a:lnSpc>
                    <a:spcPct val="64000"/>
                  </a:lnSpc>
                </a:pPr>
                <a:r>
                  <a:rPr lang="en-US" altLang="zh-CN" sz="2000" b="1">
                    <a:latin typeface="Times New Roman" pitchFamily="18" charset="0"/>
                  </a:rPr>
                  <a:t>.</a:t>
                </a:r>
                <a:endParaRPr lang="en-US" altLang="zh-CN" sz="3600" b="1"/>
              </a:p>
            </p:txBody>
          </p:sp>
        </p:grpSp>
        <p:sp>
          <p:nvSpPr>
            <p:cNvPr id="89112" name="Text Box 24"/>
            <p:cNvSpPr txBox="1">
              <a:spLocks noChangeArrowheads="1"/>
            </p:cNvSpPr>
            <p:nvPr/>
          </p:nvSpPr>
          <p:spPr bwMode="auto">
            <a:xfrm>
              <a:off x="5070" y="2226"/>
              <a:ext cx="766" cy="134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/>
              <a:endParaRPr lang="en-US" altLang="zh-CN" b="1">
                <a:latin typeface="Times New Roman" pitchFamily="18" charset="0"/>
              </a:endParaRPr>
            </a:p>
            <a:p>
              <a:pPr algn="ctr"/>
              <a:r>
                <a:rPr lang="en-US" altLang="zh-CN" b="1">
                  <a:latin typeface="Times New Roman" pitchFamily="18" charset="0"/>
                </a:rPr>
                <a:t>IDFT</a:t>
              </a:r>
            </a:p>
            <a:p>
              <a:endParaRPr lang="en-US" altLang="zh-CN" sz="3600" b="1"/>
            </a:p>
          </p:txBody>
        </p: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5848" y="2376"/>
              <a:ext cx="412" cy="1065"/>
              <a:chOff x="3482" y="1752"/>
              <a:chExt cx="412" cy="1065"/>
            </a:xfrm>
          </p:grpSpPr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>
                <a:off x="3482" y="1752"/>
                <a:ext cx="412" cy="1065"/>
                <a:chOff x="3482" y="1752"/>
                <a:chExt cx="412" cy="1065"/>
              </a:xfrm>
            </p:grpSpPr>
            <p:sp>
              <p:nvSpPr>
                <p:cNvPr id="89115" name="Line 27"/>
                <p:cNvSpPr>
                  <a:spLocks noChangeShapeType="1"/>
                </p:cNvSpPr>
                <p:nvPr/>
              </p:nvSpPr>
              <p:spPr bwMode="auto">
                <a:xfrm>
                  <a:off x="3482" y="1752"/>
                  <a:ext cx="4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89116" name="Line 28"/>
                <p:cNvSpPr>
                  <a:spLocks noChangeShapeType="1"/>
                </p:cNvSpPr>
                <p:nvPr/>
              </p:nvSpPr>
              <p:spPr bwMode="auto">
                <a:xfrm>
                  <a:off x="3482" y="1890"/>
                  <a:ext cx="4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89117" name="Line 29"/>
                <p:cNvSpPr>
                  <a:spLocks noChangeShapeType="1"/>
                </p:cNvSpPr>
                <p:nvPr/>
              </p:nvSpPr>
              <p:spPr bwMode="auto">
                <a:xfrm>
                  <a:off x="3482" y="2016"/>
                  <a:ext cx="4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89118" name="Line 30"/>
                <p:cNvSpPr>
                  <a:spLocks noChangeShapeType="1"/>
                </p:cNvSpPr>
                <p:nvPr/>
              </p:nvSpPr>
              <p:spPr bwMode="auto">
                <a:xfrm>
                  <a:off x="3494" y="2691"/>
                  <a:ext cx="4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89119" name="Line 31"/>
                <p:cNvSpPr>
                  <a:spLocks noChangeShapeType="1"/>
                </p:cNvSpPr>
                <p:nvPr/>
              </p:nvSpPr>
              <p:spPr bwMode="auto">
                <a:xfrm>
                  <a:off x="3494" y="2817"/>
                  <a:ext cx="4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89120" name="Text Box 32"/>
              <p:cNvSpPr txBox="1">
                <a:spLocks noChangeArrowheads="1"/>
              </p:cNvSpPr>
              <p:nvPr/>
            </p:nvSpPr>
            <p:spPr bwMode="auto">
              <a:xfrm>
                <a:off x="3492" y="2031"/>
                <a:ext cx="326" cy="63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lnSpc>
                    <a:spcPct val="64000"/>
                  </a:lnSpc>
                </a:pPr>
                <a:r>
                  <a:rPr lang="en-US" altLang="zh-CN" sz="2000" b="1">
                    <a:latin typeface="Times New Roman" pitchFamily="18" charset="0"/>
                  </a:rPr>
                  <a:t>.</a:t>
                </a:r>
              </a:p>
              <a:p>
                <a:pPr algn="just">
                  <a:lnSpc>
                    <a:spcPct val="64000"/>
                  </a:lnSpc>
                </a:pPr>
                <a:r>
                  <a:rPr lang="en-US" altLang="zh-CN" sz="2000" b="1">
                    <a:latin typeface="Times New Roman" pitchFamily="18" charset="0"/>
                  </a:rPr>
                  <a:t>.</a:t>
                </a:r>
              </a:p>
              <a:p>
                <a:pPr algn="just">
                  <a:lnSpc>
                    <a:spcPct val="64000"/>
                  </a:lnSpc>
                </a:pPr>
                <a:r>
                  <a:rPr lang="en-US" altLang="zh-CN" sz="2000" b="1">
                    <a:latin typeface="Times New Roman" pitchFamily="18" charset="0"/>
                  </a:rPr>
                  <a:t>.</a:t>
                </a:r>
                <a:endParaRPr lang="en-US" altLang="zh-CN" sz="3600" b="1"/>
              </a:p>
            </p:txBody>
          </p:sp>
        </p:grpSp>
        <p:sp>
          <p:nvSpPr>
            <p:cNvPr id="89121" name="Text Box 33"/>
            <p:cNvSpPr txBox="1">
              <a:spLocks noChangeArrowheads="1"/>
            </p:cNvSpPr>
            <p:nvPr/>
          </p:nvSpPr>
          <p:spPr bwMode="auto">
            <a:xfrm>
              <a:off x="6260" y="2214"/>
              <a:ext cx="766" cy="134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/>
              <a:endParaRPr lang="en-US" altLang="zh-CN" b="1">
                <a:latin typeface="Times New Roman" pitchFamily="18" charset="0"/>
              </a:endParaRPr>
            </a:p>
            <a:p>
              <a:pPr algn="ctr"/>
              <a:r>
                <a:rPr lang="zh-CN" altLang="en-US" b="1">
                  <a:latin typeface="Times New Roman" pitchFamily="18" charset="0"/>
                </a:rPr>
                <a:t>并</a:t>
              </a:r>
              <a:r>
                <a:rPr lang="en-US" altLang="zh-CN" b="1">
                  <a:latin typeface="Times New Roman" pitchFamily="18" charset="0"/>
                </a:rPr>
                <a:t>/</a:t>
              </a:r>
              <a:r>
                <a:rPr lang="zh-CN" altLang="en-US" b="1">
                  <a:latin typeface="Times New Roman" pitchFamily="18" charset="0"/>
                </a:rPr>
                <a:t>串</a:t>
              </a:r>
            </a:p>
            <a:p>
              <a:pPr algn="ctr"/>
              <a:r>
                <a:rPr lang="zh-CN" altLang="en-US" b="1">
                  <a:latin typeface="Times New Roman" pitchFamily="18" charset="0"/>
                </a:rPr>
                <a:t>变换</a:t>
              </a:r>
              <a:endParaRPr lang="zh-CN" altLang="en-US" sz="3600" b="1"/>
            </a:p>
          </p:txBody>
        </p:sp>
        <p:sp>
          <p:nvSpPr>
            <p:cNvPr id="89122" name="Line 34"/>
            <p:cNvSpPr>
              <a:spLocks noChangeShapeType="1"/>
            </p:cNvSpPr>
            <p:nvPr/>
          </p:nvSpPr>
          <p:spPr bwMode="auto">
            <a:xfrm>
              <a:off x="7048" y="2853"/>
              <a:ext cx="364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9123" name="Text Box 35"/>
            <p:cNvSpPr txBox="1">
              <a:spLocks noChangeArrowheads="1"/>
            </p:cNvSpPr>
            <p:nvPr/>
          </p:nvSpPr>
          <p:spPr bwMode="auto">
            <a:xfrm>
              <a:off x="7400" y="2214"/>
              <a:ext cx="766" cy="134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/>
              <a:endParaRPr lang="en-US" altLang="zh-CN" b="1">
                <a:latin typeface="Times New Roman" pitchFamily="18" charset="0"/>
              </a:endParaRPr>
            </a:p>
            <a:p>
              <a:pPr algn="ctr"/>
              <a:r>
                <a:rPr lang="en-US" altLang="zh-CN" b="1">
                  <a:latin typeface="Times New Roman" pitchFamily="18" charset="0"/>
                </a:rPr>
                <a:t>D/A</a:t>
              </a:r>
            </a:p>
            <a:p>
              <a:pPr algn="ctr"/>
              <a:r>
                <a:rPr lang="zh-CN" altLang="en-US" b="1">
                  <a:latin typeface="Times New Roman" pitchFamily="18" charset="0"/>
                </a:rPr>
                <a:t>变换</a:t>
              </a:r>
              <a:endParaRPr lang="zh-CN" altLang="en-US" sz="3600" b="1"/>
            </a:p>
          </p:txBody>
        </p:sp>
        <p:sp>
          <p:nvSpPr>
            <p:cNvPr id="89124" name="Line 36"/>
            <p:cNvSpPr>
              <a:spLocks noChangeShapeType="1"/>
            </p:cNvSpPr>
            <p:nvPr/>
          </p:nvSpPr>
          <p:spPr bwMode="auto">
            <a:xfrm>
              <a:off x="8186" y="2877"/>
              <a:ext cx="364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9125" name="Text Box 37"/>
            <p:cNvSpPr txBox="1">
              <a:spLocks noChangeArrowheads="1"/>
            </p:cNvSpPr>
            <p:nvPr/>
          </p:nvSpPr>
          <p:spPr bwMode="auto">
            <a:xfrm>
              <a:off x="8576" y="2238"/>
              <a:ext cx="766" cy="134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32000"/>
                </a:lnSpc>
              </a:pPr>
              <a:endParaRPr lang="en-US" altLang="zh-CN" sz="1000" b="1">
                <a:latin typeface="Times New Roman" pitchFamily="18" charset="0"/>
              </a:endParaRPr>
            </a:p>
            <a:p>
              <a:pPr algn="ctr"/>
              <a:r>
                <a:rPr lang="zh-CN" altLang="en-US" b="1">
                  <a:latin typeface="Times New Roman" pitchFamily="18" charset="0"/>
                </a:rPr>
                <a:t>上</a:t>
              </a:r>
              <a:endParaRPr lang="zh-CN" altLang="en-US" sz="1000" b="1">
                <a:latin typeface="Times New Roman" pitchFamily="18" charset="0"/>
              </a:endParaRPr>
            </a:p>
            <a:p>
              <a:pPr algn="ctr"/>
              <a:r>
                <a:rPr lang="zh-CN" altLang="en-US" b="1">
                  <a:latin typeface="Times New Roman" pitchFamily="18" charset="0"/>
                </a:rPr>
                <a:t>变</a:t>
              </a:r>
            </a:p>
            <a:p>
              <a:pPr algn="ctr"/>
              <a:r>
                <a:rPr lang="zh-CN" altLang="en-US" b="1">
                  <a:latin typeface="Times New Roman" pitchFamily="18" charset="0"/>
                </a:rPr>
                <a:t>频</a:t>
              </a:r>
              <a:endParaRPr lang="zh-CN" altLang="en-US" sz="3600" b="1"/>
            </a:p>
          </p:txBody>
        </p:sp>
        <p:sp>
          <p:nvSpPr>
            <p:cNvPr id="89126" name="Line 38"/>
            <p:cNvSpPr>
              <a:spLocks noChangeShapeType="1"/>
            </p:cNvSpPr>
            <p:nvPr/>
          </p:nvSpPr>
          <p:spPr bwMode="auto">
            <a:xfrm flipV="1">
              <a:off x="2102" y="2877"/>
              <a:ext cx="5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9127" name="Line 39"/>
            <p:cNvSpPr>
              <a:spLocks noChangeShapeType="1"/>
            </p:cNvSpPr>
            <p:nvPr/>
          </p:nvSpPr>
          <p:spPr bwMode="auto">
            <a:xfrm flipV="1">
              <a:off x="9350" y="2877"/>
              <a:ext cx="602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9128" name="Text Box 40"/>
            <p:cNvSpPr txBox="1">
              <a:spLocks noChangeArrowheads="1"/>
            </p:cNvSpPr>
            <p:nvPr/>
          </p:nvSpPr>
          <p:spPr bwMode="auto">
            <a:xfrm>
              <a:off x="9502" y="2570"/>
              <a:ext cx="1042" cy="7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/>
              <a:r>
                <a:rPr lang="en-US" altLang="zh-CN" b="1" dirty="0">
                  <a:latin typeface="Times New Roman" pitchFamily="18" charset="0"/>
                </a:rPr>
                <a:t>OFDM</a:t>
              </a:r>
            </a:p>
            <a:p>
              <a:pPr algn="just"/>
              <a:r>
                <a:rPr lang="zh-CN" altLang="en-US" b="1" dirty="0">
                  <a:latin typeface="Times New Roman" pitchFamily="18" charset="0"/>
                </a:rPr>
                <a:t>信号</a:t>
              </a:r>
              <a:endParaRPr lang="zh-CN" altLang="en-US" sz="3600" b="1" dirty="0"/>
            </a:p>
          </p:txBody>
        </p:sp>
        <p:sp>
          <p:nvSpPr>
            <p:cNvPr id="89129" name="Text Box 41"/>
            <p:cNvSpPr txBox="1">
              <a:spLocks noChangeArrowheads="1"/>
            </p:cNvSpPr>
            <p:nvPr/>
          </p:nvSpPr>
          <p:spPr bwMode="auto">
            <a:xfrm>
              <a:off x="1580" y="2505"/>
              <a:ext cx="1188" cy="7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zh-CN" altLang="en-US" b="1">
                  <a:latin typeface="Times New Roman" pitchFamily="18" charset="0"/>
                </a:rPr>
                <a:t>二进制</a:t>
              </a:r>
            </a:p>
            <a:p>
              <a:pPr algn="just"/>
              <a:r>
                <a:rPr lang="zh-CN" altLang="en-US" b="1">
                  <a:latin typeface="Times New Roman" pitchFamily="18" charset="0"/>
                </a:rPr>
                <a:t>输入信号</a:t>
              </a:r>
              <a:endParaRPr lang="zh-CN" altLang="en-US" sz="3600" b="1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3D24-2068-4D1D-B9C6-F291E984B976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600"/>
              <a:t>第</a:t>
            </a:r>
            <a:r>
              <a:rPr lang="en-US" altLang="zh-CN" sz="4600"/>
              <a:t>8</a:t>
            </a:r>
            <a:r>
              <a:rPr lang="zh-CN" altLang="en-US" sz="4600"/>
              <a:t>章 新型数字带通调制技术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8.4</a:t>
            </a:r>
            <a:r>
              <a:rPr lang="zh-CN" altLang="en-US"/>
              <a:t>小结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Computer_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D472324-6816-447D-A73C-4FA00160DF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 board design presentation (widescreen)</Template>
  <TotalTime>0</TotalTime>
  <Words>6400</Words>
  <Application>Microsoft Office PowerPoint</Application>
  <PresentationFormat>全屏显示(4:3)</PresentationFormat>
  <Paragraphs>1148</Paragraphs>
  <Slides>94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94</vt:i4>
      </vt:variant>
    </vt:vector>
  </HeadingPairs>
  <TitlesOfParts>
    <vt:vector size="98" baseType="lpstr">
      <vt:lpstr>TechComputer_16x9</vt:lpstr>
      <vt:lpstr>公式</vt:lpstr>
      <vt:lpstr>Equation</vt:lpstr>
      <vt:lpstr>MathType 6.0 Equation</vt:lpstr>
      <vt:lpstr>通信原理</vt:lpstr>
      <vt:lpstr>第8章 新型数字带通调制技术</vt:lpstr>
      <vt:lpstr>第8章 新型数字带通调制技术</vt:lpstr>
      <vt:lpstr>第8章 新型数字带通调制技术</vt:lpstr>
      <vt:lpstr>8.1 正交振幅调制(QAM)</vt:lpstr>
      <vt:lpstr>信号表示式：</vt:lpstr>
      <vt:lpstr>矢量图</vt:lpstr>
      <vt:lpstr>16QAM</vt:lpstr>
      <vt:lpstr>MQAM调制</vt:lpstr>
      <vt:lpstr>16QAM信号分析</vt:lpstr>
      <vt:lpstr>产生方法2</vt:lpstr>
      <vt:lpstr>16QAM信号和16PSK信号的性能比较：</vt:lpstr>
      <vt:lpstr>分析</vt:lpstr>
      <vt:lpstr>16QAM方案的改进</vt:lpstr>
      <vt:lpstr>QAM应用</vt:lpstr>
      <vt:lpstr>实例</vt:lpstr>
      <vt:lpstr>第8章 新型数字带通调制技术</vt:lpstr>
      <vt:lpstr>8.2 最小频移键控和高斯最小频移键控</vt:lpstr>
      <vt:lpstr>第8章 新型数字带通调制技术</vt:lpstr>
      <vt:lpstr>8.2.1 正交2FSK信号的最小频率间隔</vt:lpstr>
      <vt:lpstr>分析</vt:lpstr>
      <vt:lpstr>PowerPoint 演示文稿</vt:lpstr>
      <vt:lpstr>第8章 新型数字带通调制技术</vt:lpstr>
      <vt:lpstr>8.2.2 MSK信号的基本原理</vt:lpstr>
      <vt:lpstr>分析</vt:lpstr>
      <vt:lpstr>2.MSK码元中波形的周期数 </vt:lpstr>
      <vt:lpstr>PowerPoint 演示文稿</vt:lpstr>
      <vt:lpstr>PowerPoint 演示文稿</vt:lpstr>
      <vt:lpstr>N =1，m = 3</vt:lpstr>
      <vt:lpstr>3. MSK信号的相位连续性</vt:lpstr>
      <vt:lpstr>PowerPoint 演示文稿</vt:lpstr>
      <vt:lpstr>PowerPoint 演示文稿</vt:lpstr>
      <vt:lpstr>附加相位k(t)的轨迹图</vt:lpstr>
      <vt:lpstr>附加相位的全部可能路径图</vt:lpstr>
      <vt:lpstr>模2运算后的附加相位路径</vt:lpstr>
      <vt:lpstr>4. MSK信号的正交表示法</vt:lpstr>
      <vt:lpstr>PowerPoint 演示文稿</vt:lpstr>
      <vt:lpstr>PowerPoint 演示文稿</vt:lpstr>
      <vt:lpstr>讨论1</vt:lpstr>
      <vt:lpstr>讨论1 续</vt:lpstr>
      <vt:lpstr>讨论2 </vt:lpstr>
      <vt:lpstr>MSK信号举例 </vt:lpstr>
      <vt:lpstr>波形图</vt:lpstr>
      <vt:lpstr>第8章 新型数字带通调制技术</vt:lpstr>
      <vt:lpstr>1. MSK信号的产生方法 </vt:lpstr>
      <vt:lpstr>方框图原理举例说明</vt:lpstr>
      <vt:lpstr>PowerPoint 演示文稿</vt:lpstr>
      <vt:lpstr>PowerPoint 演示文稿</vt:lpstr>
      <vt:lpstr>ak和bk之间是差分编码关系的证明</vt:lpstr>
      <vt:lpstr>证明 : k为偶数时输出满足差分关系</vt:lpstr>
      <vt:lpstr>(2)当k为奇数时</vt:lpstr>
      <vt:lpstr>2. MSK信号的解调方法 </vt:lpstr>
      <vt:lpstr>PowerPoint 演示文稿</vt:lpstr>
      <vt:lpstr>PowerPoint 演示文稿</vt:lpstr>
      <vt:lpstr>PowerPoint 演示文稿</vt:lpstr>
      <vt:lpstr>PowerPoint 演示文稿</vt:lpstr>
      <vt:lpstr>第8章 新型数字带通调制技术</vt:lpstr>
      <vt:lpstr>8.2.4 MSK信号的功率谱</vt:lpstr>
      <vt:lpstr>PowerPoint 演示文稿</vt:lpstr>
      <vt:lpstr>PowerPoint 演示文稿</vt:lpstr>
      <vt:lpstr>第8章 新型数字带通调制技术</vt:lpstr>
      <vt:lpstr>8.2.5 MSK信号的误码率性能</vt:lpstr>
      <vt:lpstr>第8章 新型数字带通调制技术</vt:lpstr>
      <vt:lpstr>8.2.6 高斯最小频移键控</vt:lpstr>
      <vt:lpstr>PowerPoint 演示文稿</vt:lpstr>
      <vt:lpstr>PowerPoint 演示文稿</vt:lpstr>
      <vt:lpstr>第8章 新型数字带通调制技术</vt:lpstr>
      <vt:lpstr>8.3.1 概述</vt:lpstr>
      <vt:lpstr>单载波调制&amp;多载波调制</vt:lpstr>
      <vt:lpstr>单载波调制&amp;多载波调制</vt:lpstr>
      <vt:lpstr>正交频分复用(OFDM)</vt:lpstr>
      <vt:lpstr>正交频分复用(OFDM)</vt:lpstr>
      <vt:lpstr>8.3.2 OFDM的基本原理</vt:lpstr>
      <vt:lpstr>PowerPoint 演示文稿</vt:lpstr>
      <vt:lpstr>正交条件</vt:lpstr>
      <vt:lpstr>PowerPoint 演示文稿</vt:lpstr>
      <vt:lpstr>PowerPoint 演示文稿</vt:lpstr>
      <vt:lpstr>OFDM的频域特性</vt:lpstr>
      <vt:lpstr>PowerPoint 演示文稿</vt:lpstr>
      <vt:lpstr>PowerPoint 演示文稿</vt:lpstr>
      <vt:lpstr>OFDM体制的频带利用率</vt:lpstr>
      <vt:lpstr>PowerPoint 演示文稿</vt:lpstr>
      <vt:lpstr> 8.3.3 OFDM的实现：以MQAM调制为例</vt:lpstr>
      <vt:lpstr>PowerPoint 演示文稿</vt:lpstr>
      <vt:lpstr>比较：</vt:lpstr>
      <vt:lpstr>OFDM信号的产生</vt:lpstr>
      <vt:lpstr>码元分组 续</vt:lpstr>
      <vt:lpstr>MQAM调制</vt:lpstr>
      <vt:lpstr>PowerPoint 演示文稿</vt:lpstr>
      <vt:lpstr>用IDFT实现OFDM</vt:lpstr>
      <vt:lpstr>PowerPoint 演示文稿</vt:lpstr>
      <vt:lpstr>PowerPoint 演示文稿</vt:lpstr>
      <vt:lpstr>PowerPoint 演示文稿</vt:lpstr>
      <vt:lpstr>第8章 新型数字带通调制技术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2012-07-22T06:18:58Z</dcterms:created>
  <dcterms:modified xsi:type="dcterms:W3CDTF">2014-04-22T03:10:06Z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