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48"/>
  </p:notesMasterIdLst>
  <p:handoutMasterIdLst>
    <p:handoutMasterId r:id="rId149"/>
  </p:handoutMasterIdLst>
  <p:sldIdLst>
    <p:sldId id="655" r:id="rId3"/>
    <p:sldId id="656" r:id="rId4"/>
    <p:sldId id="654" r:id="rId5"/>
    <p:sldId id="657" r:id="rId6"/>
    <p:sldId id="786" r:id="rId7"/>
    <p:sldId id="778" r:id="rId8"/>
    <p:sldId id="659" r:id="rId9"/>
    <p:sldId id="779" r:id="rId10"/>
    <p:sldId id="661" r:id="rId11"/>
    <p:sldId id="662" r:id="rId12"/>
    <p:sldId id="780" r:id="rId13"/>
    <p:sldId id="793" r:id="rId14"/>
    <p:sldId id="781" r:id="rId15"/>
    <p:sldId id="782" r:id="rId16"/>
    <p:sldId id="794" r:id="rId17"/>
    <p:sldId id="795" r:id="rId18"/>
    <p:sldId id="796" r:id="rId19"/>
    <p:sldId id="667" r:id="rId20"/>
    <p:sldId id="787" r:id="rId21"/>
    <p:sldId id="668" r:id="rId22"/>
    <p:sldId id="669" r:id="rId23"/>
    <p:sldId id="670" r:id="rId24"/>
    <p:sldId id="671" r:id="rId25"/>
    <p:sldId id="672" r:id="rId26"/>
    <p:sldId id="673" r:id="rId27"/>
    <p:sldId id="788" r:id="rId28"/>
    <p:sldId id="675" r:id="rId29"/>
    <p:sldId id="676" r:id="rId30"/>
    <p:sldId id="797" r:id="rId31"/>
    <p:sldId id="677" r:id="rId32"/>
    <p:sldId id="678" r:id="rId33"/>
    <p:sldId id="679" r:id="rId34"/>
    <p:sldId id="680" r:id="rId35"/>
    <p:sldId id="681" r:id="rId36"/>
    <p:sldId id="682" r:id="rId37"/>
    <p:sldId id="683" r:id="rId38"/>
    <p:sldId id="684" r:id="rId39"/>
    <p:sldId id="685" r:id="rId40"/>
    <p:sldId id="798" r:id="rId41"/>
    <p:sldId id="687" r:id="rId42"/>
    <p:sldId id="688" r:id="rId43"/>
    <p:sldId id="689" r:id="rId44"/>
    <p:sldId id="690" r:id="rId45"/>
    <p:sldId id="783" r:id="rId46"/>
    <p:sldId id="692" r:id="rId47"/>
    <p:sldId id="693" r:id="rId48"/>
    <p:sldId id="799" r:id="rId49"/>
    <p:sldId id="810" r:id="rId50"/>
    <p:sldId id="784" r:id="rId51"/>
    <p:sldId id="696" r:id="rId52"/>
    <p:sldId id="697" r:id="rId53"/>
    <p:sldId id="698" r:id="rId54"/>
    <p:sldId id="785" r:id="rId55"/>
    <p:sldId id="700" r:id="rId56"/>
    <p:sldId id="701" r:id="rId57"/>
    <p:sldId id="702" r:id="rId58"/>
    <p:sldId id="703" r:id="rId59"/>
    <p:sldId id="704" r:id="rId60"/>
    <p:sldId id="789" r:id="rId61"/>
    <p:sldId id="705" r:id="rId62"/>
    <p:sldId id="706" r:id="rId63"/>
    <p:sldId id="811" r:id="rId64"/>
    <p:sldId id="800" r:id="rId65"/>
    <p:sldId id="708" r:id="rId66"/>
    <p:sldId id="801" r:id="rId67"/>
    <p:sldId id="710" r:id="rId68"/>
    <p:sldId id="711" r:id="rId69"/>
    <p:sldId id="712" r:id="rId70"/>
    <p:sldId id="713" r:id="rId71"/>
    <p:sldId id="714" r:id="rId72"/>
    <p:sldId id="715" r:id="rId73"/>
    <p:sldId id="716" r:id="rId74"/>
    <p:sldId id="717" r:id="rId75"/>
    <p:sldId id="718" r:id="rId76"/>
    <p:sldId id="719" r:id="rId77"/>
    <p:sldId id="720" r:id="rId78"/>
    <p:sldId id="721" r:id="rId79"/>
    <p:sldId id="722" r:id="rId80"/>
    <p:sldId id="723" r:id="rId81"/>
    <p:sldId id="724" r:id="rId82"/>
    <p:sldId id="725" r:id="rId83"/>
    <p:sldId id="726" r:id="rId84"/>
    <p:sldId id="727" r:id="rId85"/>
    <p:sldId id="728" r:id="rId86"/>
    <p:sldId id="804" r:id="rId87"/>
    <p:sldId id="729" r:id="rId88"/>
    <p:sldId id="730" r:id="rId89"/>
    <p:sldId id="731" r:id="rId90"/>
    <p:sldId id="732" r:id="rId91"/>
    <p:sldId id="805" r:id="rId92"/>
    <p:sldId id="806" r:id="rId93"/>
    <p:sldId id="790" r:id="rId94"/>
    <p:sldId id="734" r:id="rId95"/>
    <p:sldId id="735" r:id="rId96"/>
    <p:sldId id="807" r:id="rId97"/>
    <p:sldId id="736" r:id="rId98"/>
    <p:sldId id="737" r:id="rId99"/>
    <p:sldId id="738" r:id="rId100"/>
    <p:sldId id="739" r:id="rId101"/>
    <p:sldId id="740" r:id="rId102"/>
    <p:sldId id="741" r:id="rId103"/>
    <p:sldId id="808" r:id="rId104"/>
    <p:sldId id="743" r:id="rId105"/>
    <p:sldId id="791" r:id="rId106"/>
    <p:sldId id="744" r:id="rId107"/>
    <p:sldId id="745" r:id="rId108"/>
    <p:sldId id="746" r:id="rId109"/>
    <p:sldId id="747" r:id="rId110"/>
    <p:sldId id="748" r:id="rId111"/>
    <p:sldId id="749" r:id="rId112"/>
    <p:sldId id="750" r:id="rId113"/>
    <p:sldId id="751" r:id="rId114"/>
    <p:sldId id="752" r:id="rId115"/>
    <p:sldId id="753" r:id="rId116"/>
    <p:sldId id="803" r:id="rId117"/>
    <p:sldId id="755" r:id="rId118"/>
    <p:sldId id="756" r:id="rId119"/>
    <p:sldId id="792" r:id="rId120"/>
    <p:sldId id="813" r:id="rId121"/>
    <p:sldId id="757" r:id="rId122"/>
    <p:sldId id="759" r:id="rId123"/>
    <p:sldId id="812" r:id="rId124"/>
    <p:sldId id="814" r:id="rId125"/>
    <p:sldId id="761" r:id="rId126"/>
    <p:sldId id="762" r:id="rId127"/>
    <p:sldId id="763" r:id="rId128"/>
    <p:sldId id="764" r:id="rId129"/>
    <p:sldId id="815" r:id="rId130"/>
    <p:sldId id="817" r:id="rId131"/>
    <p:sldId id="818" r:id="rId132"/>
    <p:sldId id="819" r:id="rId133"/>
    <p:sldId id="820" r:id="rId134"/>
    <p:sldId id="821" r:id="rId135"/>
    <p:sldId id="823" r:id="rId136"/>
    <p:sldId id="768" r:id="rId137"/>
    <p:sldId id="824" r:id="rId138"/>
    <p:sldId id="769" r:id="rId139"/>
    <p:sldId id="770" r:id="rId140"/>
    <p:sldId id="771" r:id="rId141"/>
    <p:sldId id="772" r:id="rId142"/>
    <p:sldId id="773" r:id="rId143"/>
    <p:sldId id="774" r:id="rId144"/>
    <p:sldId id="775" r:id="rId145"/>
    <p:sldId id="776" r:id="rId146"/>
    <p:sldId id="777"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66FFFF"/>
    <a:srgbClr val="0000CC"/>
    <a:srgbClr val="3333FF"/>
    <a:srgbClr val="FFCCFF"/>
    <a:srgbClr val="0066FF"/>
    <a:srgbClr val="A50021"/>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68" d="100"/>
          <a:sy n="68" d="100"/>
        </p:scale>
        <p:origin x="-432" y="-48"/>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9.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9.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8.wmf"/><Relationship Id="rId4" Type="http://schemas.openxmlformats.org/officeDocument/2006/relationships/image" Target="../media/image10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0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2013/5/14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2013/5/14</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A4955-B6BF-4BF1-802B-DD91B3C0EC28}" type="slidenum">
              <a:rPr lang="en-US" altLang="zh-CN"/>
              <a:pPr/>
              <a:t>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E5BCD62-8F57-4B53-8336-FBE2563071CF}" type="datetime1">
              <a:rPr lang="zh-CN" altLang="en-US" smtClean="0"/>
              <a:pPr/>
              <a:t>2013/5/14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326787E-F7E8-4E51-8B70-F88B5DFA73CF}" type="datetime1">
              <a:rPr lang="zh-CN" altLang="en-US" smtClean="0"/>
              <a:pPr/>
              <a:t>2013/5/14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28FCE42-5AB2-40D2-A85F-6D694A950C94}" type="datetime1">
              <a:rPr lang="zh-CN" altLang="en-US" smtClean="0"/>
              <a:pPr/>
              <a:t>2013/5/14</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B0F44FE1-AC8F-4B98-A489-DB73EBE3AE85}" type="datetime1">
              <a:rPr lang="zh-CN" altLang="en-US" smtClean="0"/>
              <a:pPr/>
              <a:t>2013/5/14</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A79DB8D3-C73A-4D60-85D1-F561EBDA258C}" type="datetime1">
              <a:rPr lang="zh-CN" altLang="en-US" smtClean="0"/>
              <a:pPr/>
              <a:t>2013/5/14</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4AF605B-4BEF-4FC8-B075-BDBD869F0A46}" type="datetime1">
              <a:rPr lang="zh-CN" altLang="en-US" smtClean="0"/>
              <a:pPr>
                <a:defRPr/>
              </a:pPr>
              <a:t>2013/5/14</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B02F40E-CFEF-4AFE-9C6B-C84F08687E59}" type="datetime1">
              <a:rPr lang="zh-CN" altLang="en-US" smtClean="0"/>
              <a:pPr/>
              <a:t>2013/5/14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F8C63FEA-8F01-42D8-B546-019856787FCA}" type="datetime1">
              <a:rPr lang="zh-CN" altLang="en-US" smtClean="0"/>
              <a:pPr/>
              <a:t>2013/5/14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CEC86A0E-F87F-4AA4-BBB0-92F112C002E7}" type="datetime1">
              <a:rPr lang="zh-CN" altLang="en-US" smtClean="0"/>
              <a:pPr/>
              <a:t>2013/5/14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765275BE-E8DB-41ED-AFDA-BE9C4E741AD2}" type="datetime1">
              <a:rPr lang="zh-CN" altLang="en-US" smtClean="0"/>
              <a:pPr/>
              <a:t>2013/5/14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AD3C-7996-48E0-A255-FD86DC9CDB1C}" type="datetime1">
              <a:rPr lang="zh-CN" altLang="en-US" smtClean="0"/>
              <a:pPr/>
              <a:t>2013/5/14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FD13E7B-9ADE-4177-8C27-BF21BC5C685D}" type="datetime1">
              <a:rPr lang="zh-CN" altLang="en-US" smtClean="0"/>
              <a:pPr/>
              <a:t>2013/5/14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AF42F9-7D91-48E5-85B5-F66F13D3717B}" type="datetime1">
              <a:rPr lang="zh-CN" altLang="en-US" smtClean="0"/>
              <a:pPr/>
              <a:t>2013/5/14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0F0D37C3-3FCE-4800-9412-22E38500280A}" type="datetime1">
              <a:rPr lang="zh-CN" altLang="en-US" smtClean="0"/>
              <a:pPr/>
              <a:t>2013/5/14</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99.wmf"/><Relationship Id="rId5" Type="http://schemas.openxmlformats.org/officeDocument/2006/relationships/oleObject" Target="../embeddings/oleObject95.bin"/><Relationship Id="rId4" Type="http://schemas.openxmlformats.org/officeDocument/2006/relationships/image" Target="../media/image98.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01.wmf"/><Relationship Id="rId5" Type="http://schemas.openxmlformats.org/officeDocument/2006/relationships/oleObject" Target="../embeddings/oleObject97.bin"/><Relationship Id="rId4" Type="http://schemas.openxmlformats.org/officeDocument/2006/relationships/image" Target="../media/image100.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03.wmf"/><Relationship Id="rId5" Type="http://schemas.openxmlformats.org/officeDocument/2006/relationships/oleObject" Target="../embeddings/oleObject99.bin"/><Relationship Id="rId4" Type="http://schemas.openxmlformats.org/officeDocument/2006/relationships/image" Target="../media/image102.wmf"/></Relationships>
</file>

<file path=ppt/slides/_rels/slide10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05.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3.bin"/><Relationship Id="rId14" Type="http://schemas.openxmlformats.org/officeDocument/2006/relationships/image" Target="../media/image103.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12.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14.wmf"/><Relationship Id="rId5" Type="http://schemas.openxmlformats.org/officeDocument/2006/relationships/oleObject" Target="../embeddings/oleObject108.bin"/><Relationship Id="rId4" Type="http://schemas.openxmlformats.org/officeDocument/2006/relationships/image" Target="../media/image113.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16.wmf"/><Relationship Id="rId5" Type="http://schemas.openxmlformats.org/officeDocument/2006/relationships/oleObject" Target="../embeddings/oleObject110.bin"/><Relationship Id="rId4" Type="http://schemas.openxmlformats.org/officeDocument/2006/relationships/image" Target="../media/image115.wmf"/></Relationships>
</file>

<file path=ppt/slides/_rels/slide115.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18.wmf"/><Relationship Id="rId5" Type="http://schemas.openxmlformats.org/officeDocument/2006/relationships/oleObject" Target="../embeddings/oleObject112.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14.bin"/></Relationships>
</file>

<file path=ppt/slides/_rels/slide11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21.wmf"/><Relationship Id="rId5" Type="http://schemas.openxmlformats.org/officeDocument/2006/relationships/oleObject" Target="../embeddings/oleObject116.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8.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23.wmf"/><Relationship Id="rId5" Type="http://schemas.openxmlformats.org/officeDocument/2006/relationships/oleObject" Target="../embeddings/oleObject120.bin"/><Relationship Id="rId4" Type="http://schemas.openxmlformats.org/officeDocument/2006/relationships/image" Target="../media/image108.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8.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26.bin"/><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5.wmf"/><Relationship Id="rId3" Type="http://schemas.openxmlformats.org/officeDocument/2006/relationships/image" Target="../media/image40.jpeg"/><Relationship Id="rId7" Type="http://schemas.openxmlformats.org/officeDocument/2006/relationships/image" Target="../media/image42.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3.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37.bin"/><Relationship Id="rId10" Type="http://schemas.openxmlformats.org/officeDocument/2006/relationships/image" Target="../media/image45.wmf"/><Relationship Id="rId4" Type="http://schemas.openxmlformats.org/officeDocument/2006/relationships/image" Target="../media/image46.wmf"/><Relationship Id="rId9"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9.wmf"/><Relationship Id="rId5" Type="http://schemas.openxmlformats.org/officeDocument/2006/relationships/oleObject" Target="../embeddings/oleObject41.bin"/><Relationship Id="rId4" Type="http://schemas.openxmlformats.org/officeDocument/2006/relationships/image" Target="../media/image4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1.wmf"/></Relationships>
</file>

<file path=ppt/slides/_rels/slide44.xml.rels><?xml version="1.0" encoding="UTF-8" standalone="yes"?>
<Relationships xmlns="http://schemas.openxmlformats.org/package/2006/relationships"><Relationship Id="rId3" Type="http://schemas.openxmlformats.org/officeDocument/2006/relationships/image" Target="../media/image53.jpe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image" Target="../media/image50.wmf"/><Relationship Id="rId4" Type="http://schemas.openxmlformats.org/officeDocument/2006/relationships/oleObject" Target="../embeddings/oleObject44.bin"/></Relationships>
</file>

<file path=ppt/slides/_rels/slide4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7.wmf"/><Relationship Id="rId5" Type="http://schemas.openxmlformats.org/officeDocument/2006/relationships/oleObject" Target="../embeddings/oleObject47.bin"/><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3.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0.bin"/><Relationship Id="rId14" Type="http://schemas.openxmlformats.org/officeDocument/2006/relationships/image" Target="../media/image67.wmf"/></Relationships>
</file>

<file path=ppt/slides/_rels/slide53.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8.wmf"/><Relationship Id="rId5" Type="http://schemas.openxmlformats.org/officeDocument/2006/relationships/oleObject" Target="../embeddings/oleObject64.bin"/><Relationship Id="rId4" Type="http://schemas.openxmlformats.org/officeDocument/2006/relationships/image" Target="../media/image67.wmf"/></Relationships>
</file>

<file path=ppt/slides/_rels/slide5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9.wmf"/><Relationship Id="rId5" Type="http://schemas.openxmlformats.org/officeDocument/2006/relationships/oleObject" Target="../embeddings/oleObject67.bin"/><Relationship Id="rId4" Type="http://schemas.openxmlformats.org/officeDocument/2006/relationships/image" Target="../media/image7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5.wmf"/></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7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9.wmf"/><Relationship Id="rId5" Type="http://schemas.openxmlformats.org/officeDocument/2006/relationships/oleObject" Target="../embeddings/oleObject72.bin"/><Relationship Id="rId4" Type="http://schemas.openxmlformats.org/officeDocument/2006/relationships/image" Target="../media/image78.wmf"/></Relationships>
</file>

<file path=ppt/slides/_rels/slide8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0.wmf"/><Relationship Id="rId5" Type="http://schemas.openxmlformats.org/officeDocument/2006/relationships/oleObject" Target="../embeddings/oleObject74.bin"/><Relationship Id="rId4" Type="http://schemas.openxmlformats.org/officeDocument/2006/relationships/image" Target="../media/image79.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3.wmf"/><Relationship Id="rId5" Type="http://schemas.openxmlformats.org/officeDocument/2006/relationships/oleObject" Target="../embeddings/oleObject77.bin"/><Relationship Id="rId4" Type="http://schemas.openxmlformats.org/officeDocument/2006/relationships/image" Target="../media/image82.wmf"/></Relationships>
</file>

<file path=ppt/slides/_rels/slide8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5.wmf"/><Relationship Id="rId5" Type="http://schemas.openxmlformats.org/officeDocument/2006/relationships/oleObject" Target="../embeddings/oleObject79.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bin"/></Relationships>
</file>

<file path=ppt/slides/_rels/slide89.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9.wmf"/><Relationship Id="rId5" Type="http://schemas.openxmlformats.org/officeDocument/2006/relationships/oleObject" Target="../embeddings/oleObject83.bin"/><Relationship Id="rId4" Type="http://schemas.openxmlformats.org/officeDocument/2006/relationships/image" Target="../media/image88.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2.wmf"/><Relationship Id="rId5" Type="http://schemas.openxmlformats.org/officeDocument/2006/relationships/oleObject" Target="../embeddings/oleObject86.bin"/><Relationship Id="rId4" Type="http://schemas.openxmlformats.org/officeDocument/2006/relationships/image" Target="../media/image91.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1.wmf"/><Relationship Id="rId5" Type="http://schemas.openxmlformats.org/officeDocument/2006/relationships/oleObject" Target="../embeddings/oleObject88.bin"/><Relationship Id="rId4" Type="http://schemas.openxmlformats.org/officeDocument/2006/relationships/image" Target="../media/image93.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5.wmf"/><Relationship Id="rId5" Type="http://schemas.openxmlformats.org/officeDocument/2006/relationships/oleObject" Target="../embeddings/oleObject90.bin"/><Relationship Id="rId4" Type="http://schemas.openxmlformats.org/officeDocument/2006/relationships/image" Target="../media/image94.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95.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7.wmf"/><Relationship Id="rId5" Type="http://schemas.openxmlformats.org/officeDocument/2006/relationships/oleObject" Target="../embeddings/oleObject93.bin"/><Relationship Id="rId4" Type="http://schemas.openxmlformats.org/officeDocument/2006/relationships/image" Target="../media/image9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5" name="副标题 4"/>
          <p:cNvSpPr>
            <a:spLocks noGrp="1"/>
          </p:cNvSpPr>
          <p:nvPr>
            <p:ph type="subTitle" idx="1"/>
          </p:nvPr>
        </p:nvSpPr>
        <p:spPr/>
        <p:txBody>
          <a:bodyPr/>
          <a:lstStyle/>
          <a:p>
            <a:endParaRPr lang="zh-CN" altLang="en-US" dirty="0"/>
          </a:p>
        </p:txBody>
      </p:sp>
      <p:sp>
        <p:nvSpPr>
          <p:cNvPr id="3" name="灯片编号占位符 5"/>
          <p:cNvSpPr>
            <a:spLocks noGrp="1"/>
          </p:cNvSpPr>
          <p:nvPr>
            <p:ph type="sldNum" sz="quarter" idx="4294967295"/>
          </p:nvPr>
        </p:nvSpPr>
        <p:spPr>
          <a:xfrm>
            <a:off x="7239000" y="6243638"/>
            <a:ext cx="1905000" cy="457200"/>
          </a:xfrm>
          <a:prstGeom prst="rect">
            <a:avLst/>
          </a:prstGeom>
        </p:spPr>
        <p:txBody>
          <a:bodyPr/>
          <a:lstStyle/>
          <a:p>
            <a:fld id="{4C617024-600F-433B-A92D-E234089F9AF4}" type="slidenum">
              <a:rPr lang="en-US" altLang="zh-CN"/>
              <a:pPr/>
              <a:t>1</a:t>
            </a:fld>
            <a:endParaRPr lang="en-US" altLang="zh-CN"/>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标题 72"/>
          <p:cNvSpPr>
            <a:spLocks noGrp="1"/>
          </p:cNvSpPr>
          <p:nvPr>
            <p:ph type="title"/>
          </p:nvPr>
        </p:nvSpPr>
        <p:spPr/>
        <p:txBody>
          <a:bodyPr/>
          <a:lstStyle/>
          <a:p>
            <a:endParaRPr lang="zh-CN" altLang="en-US"/>
          </a:p>
        </p:txBody>
      </p:sp>
      <p:sp>
        <p:nvSpPr>
          <p:cNvPr id="74" name="内容占位符 73"/>
          <p:cNvSpPr>
            <a:spLocks noGrp="1"/>
          </p:cNvSpPr>
          <p:nvPr>
            <p:ph idx="1"/>
          </p:nvPr>
        </p:nvSpPr>
        <p:spPr/>
        <p:txBody>
          <a:bodyPr>
            <a:normAutofit/>
          </a:bodyPr>
          <a:lstStyle/>
          <a:p>
            <a:pPr marL="228600" lvl="1">
              <a:spcBef>
                <a:spcPts val="1800"/>
              </a:spcBef>
            </a:pPr>
            <a:r>
              <a:rPr lang="zh-CN" altLang="en-US" sz="2800" dirty="0"/>
              <a:t>用频谱图示出如下：</a:t>
            </a:r>
          </a:p>
          <a:p>
            <a:endParaRPr lang="zh-CN" altLang="en-US" sz="3200" dirty="0"/>
          </a:p>
        </p:txBody>
      </p:sp>
      <p:sp>
        <p:nvSpPr>
          <p:cNvPr id="71" name="灯片编号占位符 5"/>
          <p:cNvSpPr>
            <a:spLocks noGrp="1"/>
          </p:cNvSpPr>
          <p:nvPr>
            <p:ph type="sldNum" sz="quarter" idx="12"/>
          </p:nvPr>
        </p:nvSpPr>
        <p:spPr/>
        <p:txBody>
          <a:bodyPr/>
          <a:lstStyle/>
          <a:p>
            <a:fld id="{2F3977CB-04B0-461A-8F5F-EC61843E1834}" type="slidenum">
              <a:rPr lang="en-US" altLang="zh-CN" smtClean="0"/>
              <a:pPr/>
              <a:t>10</a:t>
            </a:fld>
            <a:endParaRPr lang="en-US" altLang="zh-CN"/>
          </a:p>
        </p:txBody>
      </p:sp>
      <p:sp>
        <p:nvSpPr>
          <p:cNvPr id="29715" name="Text Box 19"/>
          <p:cNvSpPr txBox="1">
            <a:spLocks noChangeArrowheads="1"/>
          </p:cNvSpPr>
          <p:nvPr/>
        </p:nvSpPr>
        <p:spPr bwMode="auto">
          <a:xfrm>
            <a:off x="6748463" y="3976688"/>
            <a:ext cx="360362" cy="396875"/>
          </a:xfrm>
          <a:prstGeom prst="rect">
            <a:avLst/>
          </a:prstGeom>
          <a:noFill/>
          <a:ln w="9525">
            <a:noFill/>
            <a:miter lim="800000"/>
            <a:headEnd/>
            <a:tailEnd/>
          </a:ln>
        </p:spPr>
        <p:txBody>
          <a:bodyPr>
            <a:spAutoFit/>
          </a:bodyPr>
          <a:lstStyle/>
          <a:p>
            <a:pPr algn="just"/>
            <a:r>
              <a:rPr lang="en-US" altLang="zh-CN" sz="2000" i="1">
                <a:latin typeface="Times New Roman" pitchFamily="18" charset="0"/>
              </a:rPr>
              <a:t>f</a:t>
            </a:r>
            <a:endParaRPr lang="en-US" altLang="zh-CN" sz="4000"/>
          </a:p>
        </p:txBody>
      </p:sp>
      <p:grpSp>
        <p:nvGrpSpPr>
          <p:cNvPr id="2" name="Group 85"/>
          <p:cNvGrpSpPr>
            <a:grpSpLocks/>
          </p:cNvGrpSpPr>
          <p:nvPr/>
        </p:nvGrpSpPr>
        <p:grpSpPr bwMode="auto">
          <a:xfrm>
            <a:off x="2141538" y="1449388"/>
            <a:ext cx="5238774" cy="4859932"/>
            <a:chOff x="1377" y="1054"/>
            <a:chExt cx="3147" cy="2874"/>
          </a:xfrm>
        </p:grpSpPr>
        <p:grpSp>
          <p:nvGrpSpPr>
            <p:cNvPr id="3" name="Group 81"/>
            <p:cNvGrpSpPr>
              <a:grpSpLocks/>
            </p:cNvGrpSpPr>
            <p:nvPr/>
          </p:nvGrpSpPr>
          <p:grpSpPr bwMode="auto">
            <a:xfrm>
              <a:off x="1463" y="2074"/>
              <a:ext cx="2833" cy="864"/>
              <a:chOff x="1463" y="2074"/>
              <a:chExt cx="2833" cy="864"/>
            </a:xfrm>
          </p:grpSpPr>
          <p:grpSp>
            <p:nvGrpSpPr>
              <p:cNvPr id="4" name="Group 6"/>
              <p:cNvGrpSpPr>
                <a:grpSpLocks/>
              </p:cNvGrpSpPr>
              <p:nvPr/>
            </p:nvGrpSpPr>
            <p:grpSpPr bwMode="auto">
              <a:xfrm>
                <a:off x="2840" y="2340"/>
                <a:ext cx="500" cy="306"/>
                <a:chOff x="7807" y="3603"/>
                <a:chExt cx="731" cy="450"/>
              </a:xfrm>
            </p:grpSpPr>
            <p:grpSp>
              <p:nvGrpSpPr>
                <p:cNvPr id="5" name="Group 7"/>
                <p:cNvGrpSpPr>
                  <a:grpSpLocks/>
                </p:cNvGrpSpPr>
                <p:nvPr/>
              </p:nvGrpSpPr>
              <p:grpSpPr bwMode="auto">
                <a:xfrm>
                  <a:off x="7807" y="3850"/>
                  <a:ext cx="731" cy="1"/>
                  <a:chOff x="8083" y="3877"/>
                  <a:chExt cx="722" cy="1"/>
                </a:xfrm>
              </p:grpSpPr>
              <p:sp>
                <p:nvSpPr>
                  <p:cNvPr id="29704" name="Line 8"/>
                  <p:cNvSpPr>
                    <a:spLocks noChangeShapeType="1"/>
                  </p:cNvSpPr>
                  <p:nvPr/>
                </p:nvSpPr>
                <p:spPr bwMode="auto">
                  <a:xfrm>
                    <a:off x="8579" y="3877"/>
                    <a:ext cx="226" cy="0"/>
                  </a:xfrm>
                  <a:prstGeom prst="line">
                    <a:avLst/>
                  </a:prstGeom>
                  <a:noFill/>
                  <a:ln w="9525">
                    <a:solidFill>
                      <a:srgbClr val="000000"/>
                    </a:solidFill>
                    <a:round/>
                    <a:headEnd/>
                    <a:tailEnd type="triangle" w="med" len="med"/>
                  </a:ln>
                </p:spPr>
                <p:txBody>
                  <a:bodyPr/>
                  <a:lstStyle/>
                  <a:p>
                    <a:endParaRPr lang="zh-CN" altLang="en-US"/>
                  </a:p>
                </p:txBody>
              </p:sp>
              <p:sp>
                <p:nvSpPr>
                  <p:cNvPr id="29705" name="Line 9"/>
                  <p:cNvSpPr>
                    <a:spLocks noChangeShapeType="1"/>
                  </p:cNvSpPr>
                  <p:nvPr/>
                </p:nvSpPr>
                <p:spPr bwMode="auto">
                  <a:xfrm>
                    <a:off x="8083" y="3878"/>
                    <a:ext cx="226" cy="0"/>
                  </a:xfrm>
                  <a:prstGeom prst="line">
                    <a:avLst/>
                  </a:prstGeom>
                  <a:noFill/>
                  <a:ln w="9525">
                    <a:solidFill>
                      <a:srgbClr val="000000"/>
                    </a:solidFill>
                    <a:round/>
                    <a:headEnd type="triangle" w="med" len="med"/>
                    <a:tailEnd/>
                  </a:ln>
                </p:spPr>
                <p:txBody>
                  <a:bodyPr/>
                  <a:lstStyle/>
                  <a:p>
                    <a:endParaRPr lang="zh-CN" altLang="en-US"/>
                  </a:p>
                </p:txBody>
              </p:sp>
            </p:grpSp>
            <p:sp>
              <p:nvSpPr>
                <p:cNvPr id="29706" name="Text Box 10"/>
                <p:cNvSpPr txBox="1">
                  <a:spLocks noChangeArrowheads="1"/>
                </p:cNvSpPr>
                <p:nvPr/>
              </p:nvSpPr>
              <p:spPr bwMode="auto">
                <a:xfrm>
                  <a:off x="7999" y="3603"/>
                  <a:ext cx="475" cy="450"/>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s</a:t>
                  </a:r>
                  <a:endParaRPr lang="en-US" altLang="zh-CN" sz="4000"/>
                </a:p>
              </p:txBody>
            </p:sp>
          </p:grpSp>
          <p:grpSp>
            <p:nvGrpSpPr>
              <p:cNvPr id="6" name="Group 79"/>
              <p:cNvGrpSpPr>
                <a:grpSpLocks/>
              </p:cNvGrpSpPr>
              <p:nvPr/>
            </p:nvGrpSpPr>
            <p:grpSpPr bwMode="auto">
              <a:xfrm>
                <a:off x="1463" y="2248"/>
                <a:ext cx="2833" cy="428"/>
                <a:chOff x="1463" y="2248"/>
                <a:chExt cx="2833" cy="428"/>
              </a:xfrm>
            </p:grpSpPr>
            <p:sp>
              <p:nvSpPr>
                <p:cNvPr id="29709" name="Line 13"/>
                <p:cNvSpPr>
                  <a:spLocks noChangeShapeType="1"/>
                </p:cNvSpPr>
                <p:nvPr/>
              </p:nvSpPr>
              <p:spPr bwMode="auto">
                <a:xfrm flipV="1">
                  <a:off x="1463" y="2676"/>
                  <a:ext cx="2833" cy="0"/>
                </a:xfrm>
                <a:prstGeom prst="line">
                  <a:avLst/>
                </a:prstGeom>
                <a:noFill/>
                <a:ln w="9525">
                  <a:solidFill>
                    <a:srgbClr val="000000"/>
                  </a:solidFill>
                  <a:round/>
                  <a:headEnd/>
                  <a:tailEnd type="triangle" w="med" len="med"/>
                </a:ln>
              </p:spPr>
              <p:txBody>
                <a:bodyPr/>
                <a:lstStyle/>
                <a:p>
                  <a:endParaRPr lang="zh-CN" altLang="en-US"/>
                </a:p>
              </p:txBody>
            </p:sp>
            <p:sp>
              <p:nvSpPr>
                <p:cNvPr id="29710" name="Line 14"/>
                <p:cNvSpPr>
                  <a:spLocks noChangeShapeType="1"/>
                </p:cNvSpPr>
                <p:nvPr/>
              </p:nvSpPr>
              <p:spPr bwMode="auto">
                <a:xfrm flipV="1">
                  <a:off x="1736" y="2248"/>
                  <a:ext cx="0" cy="418"/>
                </a:xfrm>
                <a:prstGeom prst="line">
                  <a:avLst/>
                </a:prstGeom>
                <a:noFill/>
                <a:ln w="9525">
                  <a:solidFill>
                    <a:srgbClr val="000000"/>
                  </a:solidFill>
                  <a:round/>
                  <a:headEnd/>
                  <a:tailEnd type="triangle" w="med" len="med"/>
                </a:ln>
              </p:spPr>
              <p:txBody>
                <a:bodyPr/>
                <a:lstStyle/>
                <a:p>
                  <a:endParaRPr lang="zh-CN" altLang="en-US"/>
                </a:p>
              </p:txBody>
            </p:sp>
            <p:sp>
              <p:nvSpPr>
                <p:cNvPr id="29711" name="Line 15"/>
                <p:cNvSpPr>
                  <a:spLocks noChangeShapeType="1"/>
                </p:cNvSpPr>
                <p:nvPr/>
              </p:nvSpPr>
              <p:spPr bwMode="auto">
                <a:xfrm flipV="1">
                  <a:off x="2282" y="2248"/>
                  <a:ext cx="0" cy="418"/>
                </a:xfrm>
                <a:prstGeom prst="line">
                  <a:avLst/>
                </a:prstGeom>
                <a:noFill/>
                <a:ln w="9525">
                  <a:solidFill>
                    <a:srgbClr val="000000"/>
                  </a:solidFill>
                  <a:round/>
                  <a:headEnd/>
                  <a:tailEnd type="triangle" w="med" len="med"/>
                </a:ln>
              </p:spPr>
              <p:txBody>
                <a:bodyPr/>
                <a:lstStyle/>
                <a:p>
                  <a:endParaRPr lang="zh-CN" altLang="en-US"/>
                </a:p>
              </p:txBody>
            </p:sp>
            <p:sp>
              <p:nvSpPr>
                <p:cNvPr id="29712" name="Line 16"/>
                <p:cNvSpPr>
                  <a:spLocks noChangeShapeType="1"/>
                </p:cNvSpPr>
                <p:nvPr/>
              </p:nvSpPr>
              <p:spPr bwMode="auto">
                <a:xfrm flipV="1">
                  <a:off x="2827" y="2248"/>
                  <a:ext cx="0" cy="418"/>
                </a:xfrm>
                <a:prstGeom prst="line">
                  <a:avLst/>
                </a:prstGeom>
                <a:noFill/>
                <a:ln w="9525">
                  <a:solidFill>
                    <a:srgbClr val="000000"/>
                  </a:solidFill>
                  <a:round/>
                  <a:headEnd/>
                  <a:tailEnd type="triangle" w="med" len="med"/>
                </a:ln>
              </p:spPr>
              <p:txBody>
                <a:bodyPr/>
                <a:lstStyle/>
                <a:p>
                  <a:endParaRPr lang="zh-CN" altLang="en-US"/>
                </a:p>
              </p:txBody>
            </p:sp>
            <p:sp>
              <p:nvSpPr>
                <p:cNvPr id="29713" name="Line 17"/>
                <p:cNvSpPr>
                  <a:spLocks noChangeShapeType="1"/>
                </p:cNvSpPr>
                <p:nvPr/>
              </p:nvSpPr>
              <p:spPr bwMode="auto">
                <a:xfrm flipV="1">
                  <a:off x="3356" y="2248"/>
                  <a:ext cx="0" cy="418"/>
                </a:xfrm>
                <a:prstGeom prst="line">
                  <a:avLst/>
                </a:prstGeom>
                <a:noFill/>
                <a:ln w="9525">
                  <a:solidFill>
                    <a:srgbClr val="000000"/>
                  </a:solidFill>
                  <a:round/>
                  <a:headEnd/>
                  <a:tailEnd type="triangle" w="med" len="med"/>
                </a:ln>
              </p:spPr>
              <p:txBody>
                <a:bodyPr/>
                <a:lstStyle/>
                <a:p>
                  <a:endParaRPr lang="zh-CN" altLang="en-US"/>
                </a:p>
              </p:txBody>
            </p:sp>
            <p:sp>
              <p:nvSpPr>
                <p:cNvPr id="29714" name="Line 18"/>
                <p:cNvSpPr>
                  <a:spLocks noChangeShapeType="1"/>
                </p:cNvSpPr>
                <p:nvPr/>
              </p:nvSpPr>
              <p:spPr bwMode="auto">
                <a:xfrm flipV="1">
                  <a:off x="3918" y="2248"/>
                  <a:ext cx="0" cy="418"/>
                </a:xfrm>
                <a:prstGeom prst="line">
                  <a:avLst/>
                </a:prstGeom>
                <a:noFill/>
                <a:ln w="9525">
                  <a:solidFill>
                    <a:srgbClr val="000000"/>
                  </a:solidFill>
                  <a:round/>
                  <a:headEnd/>
                  <a:tailEnd type="triangle" w="med" len="med"/>
                </a:ln>
              </p:spPr>
              <p:txBody>
                <a:bodyPr/>
                <a:lstStyle/>
                <a:p>
                  <a:endParaRPr lang="zh-CN" altLang="en-US"/>
                </a:p>
              </p:txBody>
            </p:sp>
          </p:grpSp>
          <p:grpSp>
            <p:nvGrpSpPr>
              <p:cNvPr id="7" name="Group 80"/>
              <p:cNvGrpSpPr>
                <a:grpSpLocks/>
              </p:cNvGrpSpPr>
              <p:nvPr/>
            </p:nvGrpSpPr>
            <p:grpSpPr bwMode="auto">
              <a:xfrm>
                <a:off x="1548" y="2642"/>
                <a:ext cx="2700" cy="296"/>
                <a:chOff x="1529" y="2595"/>
                <a:chExt cx="2700" cy="296"/>
              </a:xfrm>
            </p:grpSpPr>
            <p:sp>
              <p:nvSpPr>
                <p:cNvPr id="29716" name="Text Box 20"/>
                <p:cNvSpPr txBox="1">
                  <a:spLocks noChangeArrowheads="1"/>
                </p:cNvSpPr>
                <p:nvPr/>
              </p:nvSpPr>
              <p:spPr bwMode="auto">
                <a:xfrm>
                  <a:off x="3188" y="2605"/>
                  <a:ext cx="460" cy="286"/>
                </a:xfrm>
                <a:prstGeom prst="rect">
                  <a:avLst/>
                </a:prstGeom>
                <a:noFill/>
                <a:ln w="9525">
                  <a:noFill/>
                  <a:miter lim="800000"/>
                  <a:headEnd/>
                  <a:tailEnd/>
                </a:ln>
              </p:spPr>
              <p:txBody>
                <a:bodyPr/>
                <a:lstStyle/>
                <a:p>
                  <a:pPr algn="just"/>
                  <a:r>
                    <a:rPr lang="en-US" altLang="zh-CN" sz="1600">
                      <a:latin typeface="Times New Roman" pitchFamily="18" charset="0"/>
                    </a:rPr>
                    <a:t>1/</a:t>
                  </a:r>
                  <a:r>
                    <a:rPr lang="en-US" altLang="zh-CN" sz="1600" i="1">
                      <a:latin typeface="Times New Roman" pitchFamily="18" charset="0"/>
                    </a:rPr>
                    <a:t>T</a:t>
                  </a:r>
                  <a:endParaRPr lang="en-US" altLang="zh-CN" sz="4000"/>
                </a:p>
              </p:txBody>
            </p:sp>
            <p:sp>
              <p:nvSpPr>
                <p:cNvPr id="29717" name="Text Box 21"/>
                <p:cNvSpPr txBox="1">
                  <a:spLocks noChangeArrowheads="1"/>
                </p:cNvSpPr>
                <p:nvPr/>
              </p:nvSpPr>
              <p:spPr bwMode="auto">
                <a:xfrm>
                  <a:off x="3768" y="2605"/>
                  <a:ext cx="461" cy="286"/>
                </a:xfrm>
                <a:prstGeom prst="rect">
                  <a:avLst/>
                </a:prstGeom>
                <a:noFill/>
                <a:ln w="9525">
                  <a:noFill/>
                  <a:miter lim="800000"/>
                  <a:headEnd/>
                  <a:tailEnd/>
                </a:ln>
              </p:spPr>
              <p:txBody>
                <a:bodyPr/>
                <a:lstStyle/>
                <a:p>
                  <a:pPr algn="just"/>
                  <a:r>
                    <a:rPr lang="en-US" altLang="zh-CN" sz="1600">
                      <a:latin typeface="Times New Roman" pitchFamily="18" charset="0"/>
                    </a:rPr>
                    <a:t>2/</a:t>
                  </a:r>
                  <a:r>
                    <a:rPr lang="en-US" altLang="zh-CN" sz="1600" i="1">
                      <a:latin typeface="Times New Roman" pitchFamily="18" charset="0"/>
                    </a:rPr>
                    <a:t>T</a:t>
                  </a:r>
                  <a:endParaRPr lang="en-US" altLang="zh-CN" sz="4000"/>
                </a:p>
              </p:txBody>
            </p:sp>
            <p:sp>
              <p:nvSpPr>
                <p:cNvPr id="29718" name="Text Box 22"/>
                <p:cNvSpPr txBox="1">
                  <a:spLocks noChangeArrowheads="1"/>
                </p:cNvSpPr>
                <p:nvPr/>
              </p:nvSpPr>
              <p:spPr bwMode="auto">
                <a:xfrm>
                  <a:off x="2730" y="2595"/>
                  <a:ext cx="346" cy="286"/>
                </a:xfrm>
                <a:prstGeom prst="rect">
                  <a:avLst/>
                </a:prstGeom>
                <a:noFill/>
                <a:ln w="9525">
                  <a:noFill/>
                  <a:miter lim="800000"/>
                  <a:headEnd/>
                  <a:tailEnd/>
                </a:ln>
              </p:spPr>
              <p:txBody>
                <a:bodyPr/>
                <a:lstStyle/>
                <a:p>
                  <a:pPr algn="just"/>
                  <a:r>
                    <a:rPr lang="en-US" altLang="zh-CN" sz="1600">
                      <a:latin typeface="Times New Roman" pitchFamily="18" charset="0"/>
                    </a:rPr>
                    <a:t>0</a:t>
                  </a:r>
                  <a:endParaRPr lang="en-US" altLang="zh-CN" sz="4000"/>
                </a:p>
              </p:txBody>
            </p:sp>
            <p:sp>
              <p:nvSpPr>
                <p:cNvPr id="29719" name="Text Box 23"/>
                <p:cNvSpPr txBox="1">
                  <a:spLocks noChangeArrowheads="1"/>
                </p:cNvSpPr>
                <p:nvPr/>
              </p:nvSpPr>
              <p:spPr bwMode="auto">
                <a:xfrm>
                  <a:off x="2104" y="2605"/>
                  <a:ext cx="461" cy="276"/>
                </a:xfrm>
                <a:prstGeom prst="rect">
                  <a:avLst/>
                </a:prstGeom>
                <a:noFill/>
                <a:ln w="9525">
                  <a:noFill/>
                  <a:miter lim="800000"/>
                  <a:headEnd/>
                  <a:tailEnd/>
                </a:ln>
              </p:spPr>
              <p:txBody>
                <a:bodyPr/>
                <a:lstStyle/>
                <a:p>
                  <a:pPr algn="just"/>
                  <a:r>
                    <a:rPr lang="en-US" altLang="zh-CN" sz="1600">
                      <a:latin typeface="Times New Roman" pitchFamily="18" charset="0"/>
                    </a:rPr>
                    <a:t>-1/</a:t>
                  </a:r>
                  <a:r>
                    <a:rPr lang="en-US" altLang="zh-CN" sz="1600" i="1">
                      <a:latin typeface="Times New Roman" pitchFamily="18" charset="0"/>
                    </a:rPr>
                    <a:t>T</a:t>
                  </a:r>
                  <a:endParaRPr lang="en-US" altLang="zh-CN" sz="4000"/>
                </a:p>
              </p:txBody>
            </p:sp>
            <p:sp>
              <p:nvSpPr>
                <p:cNvPr id="29720" name="Text Box 24"/>
                <p:cNvSpPr txBox="1">
                  <a:spLocks noChangeArrowheads="1"/>
                </p:cNvSpPr>
                <p:nvPr/>
              </p:nvSpPr>
              <p:spPr bwMode="auto">
                <a:xfrm>
                  <a:off x="1529" y="2595"/>
                  <a:ext cx="461" cy="276"/>
                </a:xfrm>
                <a:prstGeom prst="rect">
                  <a:avLst/>
                </a:prstGeom>
                <a:noFill/>
                <a:ln w="9525">
                  <a:noFill/>
                  <a:miter lim="800000"/>
                  <a:headEnd/>
                  <a:tailEnd/>
                </a:ln>
              </p:spPr>
              <p:txBody>
                <a:bodyPr/>
                <a:lstStyle/>
                <a:p>
                  <a:pPr algn="just"/>
                  <a:r>
                    <a:rPr lang="en-US" altLang="zh-CN" sz="1600">
                      <a:latin typeface="Times New Roman" pitchFamily="18" charset="0"/>
                    </a:rPr>
                    <a:t>-2/</a:t>
                  </a:r>
                  <a:r>
                    <a:rPr lang="en-US" altLang="zh-CN" sz="1600" i="1">
                      <a:latin typeface="Times New Roman" pitchFamily="18" charset="0"/>
                    </a:rPr>
                    <a:t>T</a:t>
                  </a:r>
                  <a:endParaRPr lang="en-US" altLang="zh-CN" sz="4000"/>
                </a:p>
              </p:txBody>
            </p:sp>
          </p:grpSp>
          <p:sp>
            <p:nvSpPr>
              <p:cNvPr id="29722" name="Text Box 26"/>
              <p:cNvSpPr txBox="1">
                <a:spLocks noChangeArrowheads="1"/>
              </p:cNvSpPr>
              <p:nvPr/>
            </p:nvSpPr>
            <p:spPr bwMode="auto">
              <a:xfrm>
                <a:off x="2810" y="2074"/>
                <a:ext cx="529" cy="286"/>
              </a:xfrm>
              <a:prstGeom prst="rect">
                <a:avLst/>
              </a:prstGeom>
              <a:noFill/>
              <a:ln w="9525">
                <a:noFill/>
                <a:miter lim="800000"/>
                <a:headEnd/>
                <a:tailEnd/>
              </a:ln>
            </p:spPr>
            <p:txBody>
              <a:bodyPr/>
              <a:lstStyle/>
              <a:p>
                <a:pPr algn="just"/>
                <a:r>
                  <a:rPr lang="en-US" altLang="zh-CN" sz="2000" i="1">
                    <a:latin typeface="Times New Roman" pitchFamily="18" charset="0"/>
                    <a:sym typeface="Symbol" pitchFamily="18" charset="2"/>
                  </a:rPr>
                  <a:t></a:t>
                </a:r>
                <a:r>
                  <a:rPr lang="en-US" altLang="zh-CN" sz="2000" i="1" baseline="-25000">
                    <a:latin typeface="Times New Roman" pitchFamily="18" charset="0"/>
                    <a:sym typeface="Symbol" pitchFamily="18" charset="2"/>
                  </a:rPr>
                  <a:t></a:t>
                </a:r>
                <a:r>
                  <a:rPr lang="en-US" altLang="zh-CN" sz="2000" i="1" baseline="-25000">
                    <a:latin typeface="Times New Roman" pitchFamily="18" charset="0"/>
                  </a:rPr>
                  <a:t> </a:t>
                </a:r>
                <a:r>
                  <a:rPr lang="en-US" altLang="zh-CN" sz="2000">
                    <a:latin typeface="Times New Roman" pitchFamily="18" charset="0"/>
                  </a:rPr>
                  <a:t>(</a:t>
                </a:r>
                <a:r>
                  <a:rPr lang="en-US" altLang="zh-CN" sz="2000" i="1">
                    <a:latin typeface="Times New Roman" pitchFamily="18" charset="0"/>
                  </a:rPr>
                  <a:t>f</a:t>
                </a:r>
                <a:r>
                  <a:rPr lang="en-US" altLang="zh-CN" sz="2000">
                    <a:latin typeface="Times New Roman" pitchFamily="18" charset="0"/>
                  </a:rPr>
                  <a:t>)</a:t>
                </a:r>
                <a:endParaRPr lang="en-US" altLang="zh-CN" sz="4000"/>
              </a:p>
            </p:txBody>
          </p:sp>
        </p:grpSp>
        <p:grpSp>
          <p:nvGrpSpPr>
            <p:cNvPr id="8" name="Group 84"/>
            <p:cNvGrpSpPr>
              <a:grpSpLocks/>
            </p:cNvGrpSpPr>
            <p:nvPr/>
          </p:nvGrpSpPr>
          <p:grpSpPr bwMode="auto">
            <a:xfrm>
              <a:off x="1377" y="2897"/>
              <a:ext cx="3147" cy="1031"/>
              <a:chOff x="1377" y="2897"/>
              <a:chExt cx="3147" cy="1031"/>
            </a:xfrm>
          </p:grpSpPr>
          <p:grpSp>
            <p:nvGrpSpPr>
              <p:cNvPr id="9" name="Group 29"/>
              <p:cNvGrpSpPr>
                <a:grpSpLocks/>
              </p:cNvGrpSpPr>
              <p:nvPr/>
            </p:nvGrpSpPr>
            <p:grpSpPr bwMode="auto">
              <a:xfrm>
                <a:off x="1377" y="3081"/>
                <a:ext cx="3147" cy="847"/>
                <a:chOff x="6128" y="5025"/>
                <a:chExt cx="4281" cy="1245"/>
              </a:xfrm>
            </p:grpSpPr>
            <p:sp>
              <p:nvSpPr>
                <p:cNvPr id="29726" name="Rectangle 30"/>
                <p:cNvSpPr>
                  <a:spLocks noChangeArrowheads="1"/>
                </p:cNvSpPr>
                <p:nvPr/>
              </p:nvSpPr>
              <p:spPr bwMode="auto">
                <a:xfrm>
                  <a:off x="7684" y="5295"/>
                  <a:ext cx="768" cy="615"/>
                </a:xfrm>
                <a:prstGeom prst="rect">
                  <a:avLst/>
                </a:prstGeom>
                <a:noFill/>
                <a:ln w="9525">
                  <a:solidFill>
                    <a:srgbClr val="000000"/>
                  </a:solidFill>
                  <a:prstDash val="dash"/>
                  <a:miter lim="800000"/>
                  <a:headEnd/>
                  <a:tailEnd/>
                </a:ln>
              </p:spPr>
              <p:txBody>
                <a:bodyPr/>
                <a:lstStyle/>
                <a:p>
                  <a:endParaRPr lang="zh-CN" altLang="en-US"/>
                </a:p>
              </p:txBody>
            </p:sp>
            <p:grpSp>
              <p:nvGrpSpPr>
                <p:cNvPr id="10" name="Group 31"/>
                <p:cNvGrpSpPr>
                  <a:grpSpLocks/>
                </p:cNvGrpSpPr>
                <p:nvPr/>
              </p:nvGrpSpPr>
              <p:grpSpPr bwMode="auto">
                <a:xfrm>
                  <a:off x="6287" y="5334"/>
                  <a:ext cx="3599" cy="585"/>
                  <a:chOff x="6607" y="3789"/>
                  <a:chExt cx="3628" cy="585"/>
                </a:xfrm>
              </p:grpSpPr>
              <p:grpSp>
                <p:nvGrpSpPr>
                  <p:cNvPr id="11" name="Group 32"/>
                  <p:cNvGrpSpPr>
                    <a:grpSpLocks/>
                  </p:cNvGrpSpPr>
                  <p:nvPr/>
                </p:nvGrpSpPr>
                <p:grpSpPr bwMode="auto">
                  <a:xfrm>
                    <a:off x="9727" y="3789"/>
                    <a:ext cx="508" cy="570"/>
                    <a:chOff x="8673" y="6009"/>
                    <a:chExt cx="660" cy="570"/>
                  </a:xfrm>
                </p:grpSpPr>
                <p:pic>
                  <p:nvPicPr>
                    <p:cNvPr id="29729" name="Picture 33"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30" name="Picture 34"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nvGrpSpPr>
                  <p:cNvPr id="12" name="Group 35"/>
                  <p:cNvGrpSpPr>
                    <a:grpSpLocks/>
                  </p:cNvGrpSpPr>
                  <p:nvPr/>
                </p:nvGrpSpPr>
                <p:grpSpPr bwMode="auto">
                  <a:xfrm>
                    <a:off x="6607" y="3789"/>
                    <a:ext cx="508" cy="570"/>
                    <a:chOff x="8673" y="6009"/>
                    <a:chExt cx="660" cy="570"/>
                  </a:xfrm>
                </p:grpSpPr>
                <p:pic>
                  <p:nvPicPr>
                    <p:cNvPr id="29732" name="Picture 36"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33" name="Picture 37"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nvGrpSpPr>
                  <p:cNvPr id="13" name="Group 38"/>
                  <p:cNvGrpSpPr>
                    <a:grpSpLocks/>
                  </p:cNvGrpSpPr>
                  <p:nvPr/>
                </p:nvGrpSpPr>
                <p:grpSpPr bwMode="auto">
                  <a:xfrm>
                    <a:off x="7371" y="3789"/>
                    <a:ext cx="508" cy="570"/>
                    <a:chOff x="8673" y="6009"/>
                    <a:chExt cx="660" cy="570"/>
                  </a:xfrm>
                </p:grpSpPr>
                <p:pic>
                  <p:nvPicPr>
                    <p:cNvPr id="29735" name="Picture 39"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36" name="Picture 40"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nvGrpSpPr>
                  <p:cNvPr id="14" name="Group 41"/>
                  <p:cNvGrpSpPr>
                    <a:grpSpLocks/>
                  </p:cNvGrpSpPr>
                  <p:nvPr/>
                </p:nvGrpSpPr>
                <p:grpSpPr bwMode="auto">
                  <a:xfrm>
                    <a:off x="8917" y="3804"/>
                    <a:ext cx="508" cy="570"/>
                    <a:chOff x="8673" y="6009"/>
                    <a:chExt cx="660" cy="570"/>
                  </a:xfrm>
                </p:grpSpPr>
                <p:pic>
                  <p:nvPicPr>
                    <p:cNvPr id="29738" name="Picture 42"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39" name="Picture 43"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nvGrpSpPr>
                  <p:cNvPr id="15" name="Group 44"/>
                  <p:cNvGrpSpPr>
                    <a:grpSpLocks/>
                  </p:cNvGrpSpPr>
                  <p:nvPr/>
                </p:nvGrpSpPr>
                <p:grpSpPr bwMode="auto">
                  <a:xfrm>
                    <a:off x="8167" y="3804"/>
                    <a:ext cx="508" cy="570"/>
                    <a:chOff x="8673" y="6009"/>
                    <a:chExt cx="660" cy="570"/>
                  </a:xfrm>
                </p:grpSpPr>
                <p:pic>
                  <p:nvPicPr>
                    <p:cNvPr id="29741" name="Picture 45"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42" name="Picture 46"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sp>
              <p:nvSpPr>
                <p:cNvPr id="29743" name="Line 47"/>
                <p:cNvSpPr>
                  <a:spLocks noChangeShapeType="1"/>
                </p:cNvSpPr>
                <p:nvPr/>
              </p:nvSpPr>
              <p:spPr bwMode="auto">
                <a:xfrm flipV="1">
                  <a:off x="6128" y="5910"/>
                  <a:ext cx="4033" cy="0"/>
                </a:xfrm>
                <a:prstGeom prst="line">
                  <a:avLst/>
                </a:prstGeom>
                <a:noFill/>
                <a:ln w="9525">
                  <a:solidFill>
                    <a:srgbClr val="000000"/>
                  </a:solidFill>
                  <a:round/>
                  <a:headEnd/>
                  <a:tailEnd type="triangle" w="med" len="med"/>
                </a:ln>
              </p:spPr>
              <p:txBody>
                <a:bodyPr/>
                <a:lstStyle/>
                <a:p>
                  <a:endParaRPr lang="zh-CN" altLang="en-US"/>
                </a:p>
              </p:txBody>
            </p:sp>
            <p:sp>
              <p:nvSpPr>
                <p:cNvPr id="29744" name="Line 48"/>
                <p:cNvSpPr>
                  <a:spLocks noChangeShapeType="1"/>
                </p:cNvSpPr>
                <p:nvPr/>
              </p:nvSpPr>
              <p:spPr bwMode="auto">
                <a:xfrm flipV="1">
                  <a:off x="8088" y="5025"/>
                  <a:ext cx="0" cy="870"/>
                </a:xfrm>
                <a:prstGeom prst="line">
                  <a:avLst/>
                </a:prstGeom>
                <a:noFill/>
                <a:ln w="9525">
                  <a:solidFill>
                    <a:srgbClr val="000000"/>
                  </a:solidFill>
                  <a:round/>
                  <a:headEnd/>
                  <a:tailEnd type="triangle" w="med" len="med"/>
                </a:ln>
              </p:spPr>
              <p:txBody>
                <a:bodyPr/>
                <a:lstStyle/>
                <a:p>
                  <a:endParaRPr lang="zh-CN" altLang="en-US"/>
                </a:p>
              </p:txBody>
            </p:sp>
            <p:sp>
              <p:nvSpPr>
                <p:cNvPr id="29745" name="Text Box 49"/>
                <p:cNvSpPr txBox="1">
                  <a:spLocks noChangeArrowheads="1"/>
                </p:cNvSpPr>
                <p:nvPr/>
              </p:nvSpPr>
              <p:spPr bwMode="auto">
                <a:xfrm>
                  <a:off x="10087" y="5673"/>
                  <a:ext cx="322" cy="368"/>
                </a:xfrm>
                <a:prstGeom prst="rect">
                  <a:avLst/>
                </a:prstGeom>
                <a:noFill/>
                <a:ln w="9525">
                  <a:noFill/>
                  <a:miter lim="800000"/>
                  <a:headEnd/>
                  <a:tailEnd/>
                </a:ln>
              </p:spPr>
              <p:txBody>
                <a:bodyPr>
                  <a:spAutoFit/>
                </a:bodyPr>
                <a:lstStyle/>
                <a:p>
                  <a:pPr algn="just"/>
                  <a:r>
                    <a:rPr lang="en-US" altLang="zh-CN" sz="2000" i="1">
                      <a:latin typeface="Times New Roman" pitchFamily="18" charset="0"/>
                    </a:rPr>
                    <a:t>f</a:t>
                  </a:r>
                  <a:endParaRPr lang="en-US" altLang="zh-CN" sz="4000"/>
                </a:p>
              </p:txBody>
            </p:sp>
            <p:sp>
              <p:nvSpPr>
                <p:cNvPr id="29746" name="Text Box 50"/>
                <p:cNvSpPr txBox="1">
                  <a:spLocks noChangeArrowheads="1"/>
                </p:cNvSpPr>
                <p:nvPr/>
              </p:nvSpPr>
              <p:spPr bwMode="auto">
                <a:xfrm>
                  <a:off x="7445" y="5790"/>
                  <a:ext cx="542" cy="480"/>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i="1" baseline="-25000">
                      <a:latin typeface="Times New Roman" pitchFamily="18" charset="0"/>
                    </a:rPr>
                    <a:t>H</a:t>
                  </a:r>
                  <a:endParaRPr lang="en-US" altLang="zh-CN" sz="4000"/>
                </a:p>
              </p:txBody>
            </p:sp>
            <p:sp>
              <p:nvSpPr>
                <p:cNvPr id="29747" name="Text Box 51"/>
                <p:cNvSpPr txBox="1">
                  <a:spLocks noChangeArrowheads="1"/>
                </p:cNvSpPr>
                <p:nvPr/>
              </p:nvSpPr>
              <p:spPr bwMode="auto">
                <a:xfrm>
                  <a:off x="8289" y="5790"/>
                  <a:ext cx="542" cy="480"/>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i="1" baseline="-25000">
                      <a:latin typeface="Times New Roman" pitchFamily="18" charset="0"/>
                    </a:rPr>
                    <a:t>H</a:t>
                  </a:r>
                  <a:endParaRPr lang="en-US" altLang="zh-CN" sz="4000"/>
                </a:p>
              </p:txBody>
            </p:sp>
            <p:sp>
              <p:nvSpPr>
                <p:cNvPr id="29748" name="Text Box 52"/>
                <p:cNvSpPr txBox="1">
                  <a:spLocks noChangeArrowheads="1"/>
                </p:cNvSpPr>
                <p:nvPr/>
              </p:nvSpPr>
              <p:spPr bwMode="auto">
                <a:xfrm>
                  <a:off x="7879" y="5805"/>
                  <a:ext cx="435" cy="420"/>
                </a:xfrm>
                <a:prstGeom prst="rect">
                  <a:avLst/>
                </a:prstGeom>
                <a:noFill/>
                <a:ln w="9525">
                  <a:noFill/>
                  <a:miter lim="800000"/>
                  <a:headEnd/>
                  <a:tailEnd/>
                </a:ln>
              </p:spPr>
              <p:txBody>
                <a:bodyPr/>
                <a:lstStyle/>
                <a:p>
                  <a:pPr algn="just"/>
                  <a:r>
                    <a:rPr lang="en-US" altLang="zh-CN" sz="2000">
                      <a:latin typeface="Times New Roman" pitchFamily="18" charset="0"/>
                    </a:rPr>
                    <a:t>0</a:t>
                  </a:r>
                  <a:endParaRPr lang="en-US" altLang="zh-CN" sz="4000"/>
                </a:p>
              </p:txBody>
            </p:sp>
            <p:grpSp>
              <p:nvGrpSpPr>
                <p:cNvPr id="16" name="Group 53"/>
                <p:cNvGrpSpPr>
                  <a:grpSpLocks/>
                </p:cNvGrpSpPr>
                <p:nvPr/>
              </p:nvGrpSpPr>
              <p:grpSpPr bwMode="auto">
                <a:xfrm>
                  <a:off x="8834" y="5070"/>
                  <a:ext cx="809" cy="435"/>
                  <a:chOff x="8821" y="5070"/>
                  <a:chExt cx="808" cy="435"/>
                </a:xfrm>
              </p:grpSpPr>
              <p:sp>
                <p:nvSpPr>
                  <p:cNvPr id="29750" name="Text Box 54"/>
                  <p:cNvSpPr txBox="1">
                    <a:spLocks noChangeArrowheads="1"/>
                  </p:cNvSpPr>
                  <p:nvPr/>
                </p:nvSpPr>
                <p:spPr bwMode="auto">
                  <a:xfrm>
                    <a:off x="9045" y="5070"/>
                    <a:ext cx="420" cy="435"/>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baseline="-25000">
                        <a:latin typeface="Times New Roman" pitchFamily="18" charset="0"/>
                      </a:rPr>
                      <a:t>s</a:t>
                    </a:r>
                  </a:p>
                  <a:p>
                    <a:endParaRPr lang="en-US" altLang="zh-CN" sz="4000"/>
                  </a:p>
                </p:txBody>
              </p:sp>
              <p:sp>
                <p:nvSpPr>
                  <p:cNvPr id="29751" name="Line 55"/>
                  <p:cNvSpPr>
                    <a:spLocks noChangeShapeType="1"/>
                  </p:cNvSpPr>
                  <p:nvPr/>
                </p:nvSpPr>
                <p:spPr bwMode="auto">
                  <a:xfrm>
                    <a:off x="9345" y="5310"/>
                    <a:ext cx="284" cy="0"/>
                  </a:xfrm>
                  <a:prstGeom prst="line">
                    <a:avLst/>
                  </a:prstGeom>
                  <a:noFill/>
                  <a:ln w="9525">
                    <a:solidFill>
                      <a:srgbClr val="000000"/>
                    </a:solidFill>
                    <a:round/>
                    <a:headEnd/>
                    <a:tailEnd type="triangle" w="med" len="med"/>
                  </a:ln>
                </p:spPr>
                <p:txBody>
                  <a:bodyPr/>
                  <a:lstStyle/>
                  <a:p>
                    <a:endParaRPr lang="zh-CN" altLang="en-US"/>
                  </a:p>
                </p:txBody>
              </p:sp>
              <p:sp>
                <p:nvSpPr>
                  <p:cNvPr id="29752" name="Line 56"/>
                  <p:cNvSpPr>
                    <a:spLocks noChangeShapeType="1"/>
                  </p:cNvSpPr>
                  <p:nvPr/>
                </p:nvSpPr>
                <p:spPr bwMode="auto">
                  <a:xfrm>
                    <a:off x="8821" y="5310"/>
                    <a:ext cx="3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29753" name="Text Box 57"/>
              <p:cNvSpPr txBox="1">
                <a:spLocks noChangeArrowheads="1"/>
              </p:cNvSpPr>
              <p:nvPr/>
            </p:nvSpPr>
            <p:spPr bwMode="auto">
              <a:xfrm>
                <a:off x="2748" y="2897"/>
                <a:ext cx="599" cy="337"/>
              </a:xfrm>
              <a:prstGeom prst="rect">
                <a:avLst/>
              </a:prstGeom>
              <a:noFill/>
              <a:ln w="9525">
                <a:noFill/>
                <a:miter lim="800000"/>
                <a:headEnd/>
                <a:tailEnd/>
              </a:ln>
            </p:spPr>
            <p:txBody>
              <a:bodyPr/>
              <a:lstStyle/>
              <a:p>
                <a:pPr algn="just"/>
                <a:r>
                  <a:rPr lang="en-US" altLang="zh-CN" sz="2000">
                    <a:latin typeface="Times New Roman" pitchFamily="18" charset="0"/>
                  </a:rPr>
                  <a:t>|</a:t>
                </a:r>
                <a:r>
                  <a:rPr lang="en-US" altLang="zh-CN" sz="2000" i="1">
                    <a:latin typeface="Times New Roman" pitchFamily="18" charset="0"/>
                  </a:rPr>
                  <a:t>M</a:t>
                </a:r>
                <a:r>
                  <a:rPr lang="en-US" altLang="zh-CN" sz="2000" i="1" baseline="-25000">
                    <a:latin typeface="Times New Roman" pitchFamily="18" charset="0"/>
                  </a:rPr>
                  <a:t>s</a:t>
                </a:r>
                <a:r>
                  <a:rPr lang="en-US" altLang="zh-CN" sz="2000">
                    <a:latin typeface="Times New Roman" pitchFamily="18" charset="0"/>
                  </a:rPr>
                  <a:t>(</a:t>
                </a:r>
                <a:r>
                  <a:rPr lang="en-US" altLang="zh-CN" sz="2000" i="1">
                    <a:latin typeface="Times New Roman" pitchFamily="18" charset="0"/>
                  </a:rPr>
                  <a:t>f</a:t>
                </a:r>
                <a:r>
                  <a:rPr lang="en-US" altLang="zh-CN" sz="2000">
                    <a:latin typeface="Times New Roman" pitchFamily="18" charset="0"/>
                  </a:rPr>
                  <a:t>)|</a:t>
                </a:r>
                <a:endParaRPr lang="en-US" altLang="zh-CN" sz="4000"/>
              </a:p>
            </p:txBody>
          </p:sp>
        </p:grpSp>
        <p:grpSp>
          <p:nvGrpSpPr>
            <p:cNvPr id="17" name="Group 83"/>
            <p:cNvGrpSpPr>
              <a:grpSpLocks/>
            </p:cNvGrpSpPr>
            <p:nvPr/>
          </p:nvGrpSpPr>
          <p:grpSpPr bwMode="auto">
            <a:xfrm>
              <a:off x="1803" y="1054"/>
              <a:ext cx="2288" cy="944"/>
              <a:chOff x="1803" y="1054"/>
              <a:chExt cx="2288" cy="944"/>
            </a:xfrm>
          </p:grpSpPr>
          <p:grpSp>
            <p:nvGrpSpPr>
              <p:cNvPr id="18" name="Group 59"/>
              <p:cNvGrpSpPr>
                <a:grpSpLocks/>
              </p:cNvGrpSpPr>
              <p:nvPr/>
            </p:nvGrpSpPr>
            <p:grpSpPr bwMode="auto">
              <a:xfrm>
                <a:off x="2626" y="1351"/>
                <a:ext cx="348" cy="388"/>
                <a:chOff x="8673" y="6009"/>
                <a:chExt cx="660" cy="570"/>
              </a:xfrm>
            </p:grpSpPr>
            <p:pic>
              <p:nvPicPr>
                <p:cNvPr id="29756" name="Picture 60" descr="半个抽样频谱"/>
                <p:cNvPicPr>
                  <a:picLocks noChangeAspect="1" noChangeArrowheads="1"/>
                </p:cNvPicPr>
                <p:nvPr/>
              </p:nvPicPr>
              <p:blipFill>
                <a:blip r:embed="rId2" cstate="print"/>
                <a:srcRect/>
                <a:stretch>
                  <a:fillRect/>
                </a:stretch>
              </p:blipFill>
              <p:spPr bwMode="auto">
                <a:xfrm>
                  <a:off x="9003" y="6009"/>
                  <a:ext cx="330" cy="570"/>
                </a:xfrm>
                <a:prstGeom prst="rect">
                  <a:avLst/>
                </a:prstGeom>
                <a:noFill/>
              </p:spPr>
            </p:pic>
            <p:pic>
              <p:nvPicPr>
                <p:cNvPr id="29757" name="Picture 61" descr="半个抽样频谱"/>
                <p:cNvPicPr>
                  <a:picLocks noChangeAspect="1" noChangeArrowheads="1"/>
                </p:cNvPicPr>
                <p:nvPr/>
              </p:nvPicPr>
              <p:blipFill>
                <a:blip r:embed="rId2" cstate="print"/>
                <a:srcRect/>
                <a:stretch>
                  <a:fillRect/>
                </a:stretch>
              </p:blipFill>
              <p:spPr bwMode="auto">
                <a:xfrm flipH="1">
                  <a:off x="8673" y="6009"/>
                  <a:ext cx="330" cy="570"/>
                </a:xfrm>
                <a:prstGeom prst="rect">
                  <a:avLst/>
                </a:prstGeom>
                <a:noFill/>
              </p:spPr>
            </p:pic>
          </p:grpSp>
          <p:grpSp>
            <p:nvGrpSpPr>
              <p:cNvPr id="19" name="Group 82"/>
              <p:cNvGrpSpPr>
                <a:grpSpLocks/>
              </p:cNvGrpSpPr>
              <p:nvPr/>
            </p:nvGrpSpPr>
            <p:grpSpPr bwMode="auto">
              <a:xfrm>
                <a:off x="1803" y="1079"/>
                <a:ext cx="2288" cy="919"/>
                <a:chOff x="1803" y="1079"/>
                <a:chExt cx="2288" cy="919"/>
              </a:xfrm>
            </p:grpSpPr>
            <p:grpSp>
              <p:nvGrpSpPr>
                <p:cNvPr id="20" name="Group 63"/>
                <p:cNvGrpSpPr>
                  <a:grpSpLocks/>
                </p:cNvGrpSpPr>
                <p:nvPr/>
              </p:nvGrpSpPr>
              <p:grpSpPr bwMode="auto">
                <a:xfrm>
                  <a:off x="2317" y="1671"/>
                  <a:ext cx="1070" cy="327"/>
                  <a:chOff x="7355" y="2670"/>
                  <a:chExt cx="1486" cy="480"/>
                </a:xfrm>
              </p:grpSpPr>
              <p:sp>
                <p:nvSpPr>
                  <p:cNvPr id="29760" name="Text Box 64"/>
                  <p:cNvSpPr txBox="1">
                    <a:spLocks noChangeArrowheads="1"/>
                  </p:cNvSpPr>
                  <p:nvPr/>
                </p:nvSpPr>
                <p:spPr bwMode="auto">
                  <a:xfrm>
                    <a:off x="7355" y="2670"/>
                    <a:ext cx="540" cy="480"/>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i="1" baseline="-25000">
                        <a:latin typeface="Times New Roman" pitchFamily="18" charset="0"/>
                      </a:rPr>
                      <a:t>H</a:t>
                    </a:r>
                    <a:endParaRPr lang="en-US" altLang="zh-CN" sz="4000"/>
                  </a:p>
                </p:txBody>
              </p:sp>
              <p:sp>
                <p:nvSpPr>
                  <p:cNvPr id="29761" name="Text Box 65"/>
                  <p:cNvSpPr txBox="1">
                    <a:spLocks noChangeArrowheads="1"/>
                  </p:cNvSpPr>
                  <p:nvPr/>
                </p:nvSpPr>
                <p:spPr bwMode="auto">
                  <a:xfrm>
                    <a:off x="8301" y="2670"/>
                    <a:ext cx="540" cy="480"/>
                  </a:xfrm>
                  <a:prstGeom prst="rect">
                    <a:avLst/>
                  </a:prstGeom>
                  <a:noFill/>
                  <a:ln w="9525">
                    <a:noFill/>
                    <a:miter lim="800000"/>
                    <a:headEnd/>
                    <a:tailEnd/>
                  </a:ln>
                </p:spPr>
                <p:txBody>
                  <a:bodyPr/>
                  <a:lstStyle/>
                  <a:p>
                    <a:pPr algn="just"/>
                    <a:r>
                      <a:rPr lang="en-US" altLang="zh-CN" sz="2000" i="1">
                        <a:latin typeface="Times New Roman" pitchFamily="18" charset="0"/>
                      </a:rPr>
                      <a:t>f</a:t>
                    </a:r>
                    <a:r>
                      <a:rPr lang="en-US" altLang="zh-CN" sz="2000" i="1" baseline="-25000">
                        <a:latin typeface="Times New Roman" pitchFamily="18" charset="0"/>
                      </a:rPr>
                      <a:t>H</a:t>
                    </a:r>
                    <a:endParaRPr lang="en-US" altLang="zh-CN" sz="4000"/>
                  </a:p>
                </p:txBody>
              </p:sp>
            </p:grpSp>
            <p:grpSp>
              <p:nvGrpSpPr>
                <p:cNvPr id="21" name="Group 66"/>
                <p:cNvGrpSpPr>
                  <a:grpSpLocks/>
                </p:cNvGrpSpPr>
                <p:nvPr/>
              </p:nvGrpSpPr>
              <p:grpSpPr bwMode="auto">
                <a:xfrm>
                  <a:off x="1803" y="1079"/>
                  <a:ext cx="2096" cy="664"/>
                  <a:chOff x="7199" y="1725"/>
                  <a:chExt cx="2940" cy="1305"/>
                </a:xfrm>
              </p:grpSpPr>
              <p:sp>
                <p:nvSpPr>
                  <p:cNvPr id="29763" name="Line 67"/>
                  <p:cNvSpPr>
                    <a:spLocks noChangeShapeType="1"/>
                  </p:cNvSpPr>
                  <p:nvPr/>
                </p:nvSpPr>
                <p:spPr bwMode="auto">
                  <a:xfrm>
                    <a:off x="7199" y="3030"/>
                    <a:ext cx="2940" cy="0"/>
                  </a:xfrm>
                  <a:prstGeom prst="line">
                    <a:avLst/>
                  </a:prstGeom>
                  <a:noFill/>
                  <a:ln w="9525">
                    <a:solidFill>
                      <a:srgbClr val="000000"/>
                    </a:solidFill>
                    <a:round/>
                    <a:headEnd/>
                    <a:tailEnd type="triangle" w="med" len="med"/>
                  </a:ln>
                </p:spPr>
                <p:txBody>
                  <a:bodyPr/>
                  <a:lstStyle/>
                  <a:p>
                    <a:endParaRPr lang="zh-CN" altLang="en-US"/>
                  </a:p>
                </p:txBody>
              </p:sp>
              <p:sp>
                <p:nvSpPr>
                  <p:cNvPr id="29764" name="Line 68"/>
                  <p:cNvSpPr>
                    <a:spLocks noChangeShapeType="1"/>
                  </p:cNvSpPr>
                  <p:nvPr/>
                </p:nvSpPr>
                <p:spPr bwMode="auto">
                  <a:xfrm flipV="1">
                    <a:off x="8609" y="1725"/>
                    <a:ext cx="0" cy="1290"/>
                  </a:xfrm>
                  <a:prstGeom prst="line">
                    <a:avLst/>
                  </a:prstGeom>
                  <a:noFill/>
                  <a:ln w="9525">
                    <a:solidFill>
                      <a:srgbClr val="000000"/>
                    </a:solidFill>
                    <a:round/>
                    <a:headEnd/>
                    <a:tailEnd type="triangle" w="med" len="med"/>
                  </a:ln>
                </p:spPr>
                <p:txBody>
                  <a:bodyPr/>
                  <a:lstStyle/>
                  <a:p>
                    <a:endParaRPr lang="zh-CN" altLang="en-US"/>
                  </a:p>
                </p:txBody>
              </p:sp>
            </p:grpSp>
            <p:sp>
              <p:nvSpPr>
                <p:cNvPr id="29765" name="Text Box 69"/>
                <p:cNvSpPr txBox="1">
                  <a:spLocks noChangeArrowheads="1"/>
                </p:cNvSpPr>
                <p:nvPr/>
              </p:nvSpPr>
              <p:spPr bwMode="auto">
                <a:xfrm>
                  <a:off x="3864" y="1571"/>
                  <a:ext cx="227" cy="250"/>
                </a:xfrm>
                <a:prstGeom prst="rect">
                  <a:avLst/>
                </a:prstGeom>
                <a:noFill/>
                <a:ln w="9525">
                  <a:noFill/>
                  <a:miter lim="800000"/>
                  <a:headEnd/>
                  <a:tailEnd/>
                </a:ln>
              </p:spPr>
              <p:txBody>
                <a:bodyPr>
                  <a:spAutoFit/>
                </a:bodyPr>
                <a:lstStyle/>
                <a:p>
                  <a:pPr algn="just"/>
                  <a:r>
                    <a:rPr lang="en-US" altLang="zh-CN" sz="2000" i="1">
                      <a:latin typeface="Times New Roman" pitchFamily="18" charset="0"/>
                    </a:rPr>
                    <a:t>f</a:t>
                  </a:r>
                  <a:endParaRPr lang="en-US" altLang="zh-CN" sz="4000"/>
                </a:p>
              </p:txBody>
            </p:sp>
            <p:grpSp>
              <p:nvGrpSpPr>
                <p:cNvPr id="22" name="Group 70"/>
                <p:cNvGrpSpPr>
                  <a:grpSpLocks/>
                </p:cNvGrpSpPr>
                <p:nvPr/>
              </p:nvGrpSpPr>
              <p:grpSpPr bwMode="auto">
                <a:xfrm>
                  <a:off x="2478" y="1630"/>
                  <a:ext cx="648" cy="103"/>
                  <a:chOff x="7785" y="2610"/>
                  <a:chExt cx="900" cy="150"/>
                </a:xfrm>
              </p:grpSpPr>
              <p:sp>
                <p:nvSpPr>
                  <p:cNvPr id="29767" name="Line 71"/>
                  <p:cNvSpPr>
                    <a:spLocks noChangeShapeType="1"/>
                  </p:cNvSpPr>
                  <p:nvPr/>
                </p:nvSpPr>
                <p:spPr bwMode="auto">
                  <a:xfrm flipV="1">
                    <a:off x="7785" y="2610"/>
                    <a:ext cx="0" cy="150"/>
                  </a:xfrm>
                  <a:prstGeom prst="line">
                    <a:avLst/>
                  </a:prstGeom>
                  <a:noFill/>
                  <a:ln w="9525">
                    <a:solidFill>
                      <a:srgbClr val="000000"/>
                    </a:solidFill>
                    <a:round/>
                    <a:headEnd/>
                    <a:tailEnd/>
                  </a:ln>
                </p:spPr>
                <p:txBody>
                  <a:bodyPr/>
                  <a:lstStyle/>
                  <a:p>
                    <a:endParaRPr lang="zh-CN" altLang="en-US"/>
                  </a:p>
                </p:txBody>
              </p:sp>
              <p:sp>
                <p:nvSpPr>
                  <p:cNvPr id="29768" name="Line 72"/>
                  <p:cNvSpPr>
                    <a:spLocks noChangeShapeType="1"/>
                  </p:cNvSpPr>
                  <p:nvPr/>
                </p:nvSpPr>
                <p:spPr bwMode="auto">
                  <a:xfrm flipV="1">
                    <a:off x="8685" y="2610"/>
                    <a:ext cx="0" cy="150"/>
                  </a:xfrm>
                  <a:prstGeom prst="line">
                    <a:avLst/>
                  </a:prstGeom>
                  <a:noFill/>
                  <a:ln w="9525">
                    <a:solidFill>
                      <a:srgbClr val="000000"/>
                    </a:solidFill>
                    <a:round/>
                    <a:headEnd/>
                    <a:tailEnd/>
                  </a:ln>
                </p:spPr>
                <p:txBody>
                  <a:bodyPr/>
                  <a:lstStyle/>
                  <a:p>
                    <a:endParaRPr lang="zh-CN" altLang="en-US"/>
                  </a:p>
                </p:txBody>
              </p:sp>
            </p:grpSp>
          </p:grpSp>
          <p:sp>
            <p:nvSpPr>
              <p:cNvPr id="29770" name="Text Box 74"/>
              <p:cNvSpPr txBox="1">
                <a:spLocks noChangeArrowheads="1"/>
              </p:cNvSpPr>
              <p:nvPr/>
            </p:nvSpPr>
            <p:spPr bwMode="auto">
              <a:xfrm>
                <a:off x="2791" y="1054"/>
                <a:ext cx="616" cy="286"/>
              </a:xfrm>
              <a:prstGeom prst="rect">
                <a:avLst/>
              </a:prstGeom>
              <a:noFill/>
              <a:ln w="9525">
                <a:noFill/>
                <a:miter lim="800000"/>
                <a:headEnd/>
                <a:tailEnd/>
              </a:ln>
            </p:spPr>
            <p:txBody>
              <a:bodyPr/>
              <a:lstStyle/>
              <a:p>
                <a:pPr algn="just"/>
                <a:r>
                  <a:rPr lang="en-US" altLang="zh-CN" sz="2000">
                    <a:latin typeface="Times New Roman" pitchFamily="18" charset="0"/>
                  </a:rPr>
                  <a:t>|</a:t>
                </a:r>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f</a:t>
                </a:r>
                <a:r>
                  <a:rPr lang="en-US" altLang="zh-CN" sz="2000">
                    <a:latin typeface="Times New Roman" pitchFamily="18" charset="0"/>
                  </a:rPr>
                  <a:t>)|</a:t>
                </a:r>
                <a:endParaRPr lang="en-US" altLang="zh-CN" sz="4000"/>
              </a:p>
            </p:txBody>
          </p:sp>
        </p:grpSp>
      </p:gr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endParaRPr lang="zh-CN" altLang="en-US" dirty="0"/>
          </a:p>
        </p:txBody>
      </p:sp>
      <p:sp>
        <p:nvSpPr>
          <p:cNvPr id="111619" name="Rectangle 3"/>
          <p:cNvSpPr>
            <a:spLocks noGrp="1" noChangeArrowheads="1"/>
          </p:cNvSpPr>
          <p:nvPr>
            <p:ph type="body" idx="1"/>
          </p:nvPr>
        </p:nvSpPr>
        <p:spPr>
          <a:xfrm>
            <a:off x="539552" y="1196752"/>
            <a:ext cx="8064896" cy="5328592"/>
          </a:xfrm>
        </p:spPr>
        <p:txBody>
          <a:bodyPr>
            <a:normAutofit/>
          </a:bodyPr>
          <a:lstStyle/>
          <a:p>
            <a:r>
              <a:rPr lang="en-US" altLang="zh-CN" dirty="0" smtClean="0"/>
              <a:t>	</a:t>
            </a:r>
          </a:p>
          <a:p>
            <a:pPr lvl="1"/>
            <a:endParaRPr lang="en-US" altLang="zh-CN" dirty="0" smtClean="0"/>
          </a:p>
          <a:p>
            <a:pPr lvl="1"/>
            <a:endParaRPr lang="en-US" altLang="zh-CN" dirty="0" smtClean="0"/>
          </a:p>
          <a:p>
            <a:pPr lvl="1"/>
            <a:endParaRPr lang="en-US" altLang="zh-CN" dirty="0" smtClean="0"/>
          </a:p>
          <a:p>
            <a:r>
              <a:rPr lang="zh-CN" altLang="en-US" dirty="0" smtClean="0"/>
              <a:t>量化误差</a:t>
            </a:r>
            <a:r>
              <a:rPr lang="en-US" altLang="zh-CN" i="1" dirty="0" err="1">
                <a:solidFill>
                  <a:srgbClr val="0000FF"/>
                </a:solidFill>
              </a:rPr>
              <a:t>q</a:t>
            </a:r>
            <a:r>
              <a:rPr lang="en-US" altLang="zh-CN" i="1" baseline="-25000" dirty="0" err="1">
                <a:solidFill>
                  <a:srgbClr val="0000FF"/>
                </a:solidFill>
              </a:rPr>
              <a:t>k</a:t>
            </a:r>
            <a:r>
              <a:rPr lang="zh-CN" altLang="en-US" dirty="0" smtClean="0"/>
              <a:t>为</a:t>
            </a:r>
            <a:r>
              <a:rPr lang="zh-CN" altLang="en-US" dirty="0" smtClean="0"/>
              <a:t>量化间隔的</a:t>
            </a:r>
            <a:r>
              <a:rPr lang="zh-CN" altLang="en-US" dirty="0" smtClean="0"/>
              <a:t>一半，</a:t>
            </a:r>
            <a:r>
              <a:rPr lang="zh-CN" altLang="en-US" dirty="0" smtClean="0">
                <a:solidFill>
                  <a:srgbClr val="0000FF"/>
                </a:solidFill>
              </a:rPr>
              <a:t>在</a:t>
            </a:r>
            <a:r>
              <a:rPr lang="en-US" altLang="zh-CN" dirty="0" smtClean="0">
                <a:solidFill>
                  <a:srgbClr val="0000FF"/>
                </a:solidFill>
              </a:rPr>
              <a:t>(- </a:t>
            </a:r>
            <a:r>
              <a:rPr lang="en-US" altLang="zh-CN" i="1" dirty="0" smtClean="0">
                <a:solidFill>
                  <a:srgbClr val="0000FF"/>
                </a:solidFill>
                <a:sym typeface="Symbol" pitchFamily="18" charset="2"/>
              </a:rPr>
              <a:t>v/2, + v/2</a:t>
            </a:r>
            <a:r>
              <a:rPr lang="en-US" altLang="zh-CN" dirty="0" smtClean="0">
                <a:solidFill>
                  <a:srgbClr val="0000FF"/>
                </a:solidFill>
              </a:rPr>
              <a:t>)</a:t>
            </a:r>
            <a:r>
              <a:rPr lang="zh-CN" altLang="en-US" dirty="0" smtClean="0"/>
              <a:t>内。</a:t>
            </a:r>
            <a:r>
              <a:rPr lang="zh-CN" altLang="en-US" dirty="0" smtClean="0"/>
              <a:t>假设</a:t>
            </a:r>
            <a:r>
              <a:rPr lang="en-US" altLang="zh-CN" i="1" dirty="0" err="1" smtClean="0"/>
              <a:t>q</a:t>
            </a:r>
            <a:r>
              <a:rPr lang="en-US" altLang="zh-CN" i="1" baseline="-25000" dirty="0" err="1" smtClean="0"/>
              <a:t>k</a:t>
            </a:r>
            <a:r>
              <a:rPr lang="zh-CN" altLang="en-US" dirty="0" smtClean="0">
                <a:solidFill>
                  <a:srgbClr val="0000FF"/>
                </a:solidFill>
              </a:rPr>
              <a:t>均匀分布</a:t>
            </a:r>
            <a:r>
              <a:rPr lang="zh-CN" altLang="en-US" dirty="0" smtClean="0"/>
              <a:t>，概率密度</a:t>
            </a:r>
            <a:r>
              <a:rPr lang="en-US" altLang="zh-CN" i="1" dirty="0"/>
              <a:t>f</a:t>
            </a:r>
            <a:r>
              <a:rPr lang="en-US" altLang="zh-CN" dirty="0"/>
              <a:t>(</a:t>
            </a:r>
            <a:r>
              <a:rPr lang="en-US" altLang="zh-CN" i="1" dirty="0" err="1"/>
              <a:t>q</a:t>
            </a:r>
            <a:r>
              <a:rPr lang="en-US" altLang="zh-CN" i="1" baseline="-25000" dirty="0" err="1"/>
              <a:t>k</a:t>
            </a:r>
            <a:r>
              <a:rPr lang="en-US" altLang="zh-CN" dirty="0" smtClean="0"/>
              <a:t>)</a:t>
            </a:r>
            <a:r>
              <a:rPr lang="zh-CN" altLang="en-US" dirty="0" smtClean="0"/>
              <a:t>为：</a:t>
            </a:r>
            <a:endParaRPr lang="en-US" altLang="zh-CN" dirty="0" smtClean="0"/>
          </a:p>
          <a:p>
            <a:endParaRPr lang="zh-CN" altLang="en-US" dirty="0"/>
          </a:p>
          <a:p>
            <a:pPr>
              <a:lnSpc>
                <a:spcPct val="120000"/>
              </a:lnSpc>
            </a:pPr>
            <a:r>
              <a:rPr lang="en-US" altLang="zh-CN" i="1" dirty="0" err="1" smtClean="0"/>
              <a:t>q</a:t>
            </a:r>
            <a:r>
              <a:rPr lang="en-US" altLang="zh-CN" i="1" baseline="-25000" dirty="0" err="1" smtClean="0"/>
              <a:t>k</a:t>
            </a:r>
            <a:r>
              <a:rPr lang="zh-CN" altLang="en-US" dirty="0"/>
              <a:t>的</a:t>
            </a:r>
            <a:r>
              <a:rPr lang="zh-CN" altLang="en-US" dirty="0">
                <a:solidFill>
                  <a:srgbClr val="0000FF"/>
                </a:solidFill>
              </a:rPr>
              <a:t>平均功率</a:t>
            </a:r>
            <a:r>
              <a:rPr lang="zh-CN" altLang="en-US" dirty="0"/>
              <a:t>可以表示成</a:t>
            </a:r>
          </a:p>
        </p:txBody>
      </p:sp>
      <p:sp>
        <p:nvSpPr>
          <p:cNvPr id="33" name="灯片编号占位符 5"/>
          <p:cNvSpPr>
            <a:spLocks noGrp="1"/>
          </p:cNvSpPr>
          <p:nvPr>
            <p:ph type="sldNum" sz="quarter" idx="12"/>
          </p:nvPr>
        </p:nvSpPr>
        <p:spPr/>
        <p:txBody>
          <a:bodyPr/>
          <a:lstStyle/>
          <a:p>
            <a:fld id="{21FD343B-557F-495A-9C0B-EC6098608628}" type="slidenum">
              <a:rPr lang="en-US" altLang="zh-CN" smtClean="0"/>
              <a:pPr/>
              <a:t>100</a:t>
            </a:fld>
            <a:endParaRPr lang="en-US" altLang="zh-CN"/>
          </a:p>
        </p:txBody>
      </p:sp>
      <p:grpSp>
        <p:nvGrpSpPr>
          <p:cNvPr id="2" name="Group 5"/>
          <p:cNvGrpSpPr>
            <a:grpSpLocks/>
          </p:cNvGrpSpPr>
          <p:nvPr/>
        </p:nvGrpSpPr>
        <p:grpSpPr bwMode="auto">
          <a:xfrm>
            <a:off x="3709566" y="1124744"/>
            <a:ext cx="3742754" cy="2304581"/>
            <a:chOff x="6629" y="4860"/>
            <a:chExt cx="3016" cy="2302"/>
          </a:xfrm>
        </p:grpSpPr>
        <p:grpSp>
          <p:nvGrpSpPr>
            <p:cNvPr id="3" name="Group 6"/>
            <p:cNvGrpSpPr>
              <a:grpSpLocks/>
            </p:cNvGrpSpPr>
            <p:nvPr/>
          </p:nvGrpSpPr>
          <p:grpSpPr bwMode="auto">
            <a:xfrm>
              <a:off x="6629" y="4860"/>
              <a:ext cx="3016" cy="2302"/>
              <a:chOff x="2849" y="4965"/>
              <a:chExt cx="3016" cy="2302"/>
            </a:xfrm>
          </p:grpSpPr>
          <p:grpSp>
            <p:nvGrpSpPr>
              <p:cNvPr id="4" name="Group 7"/>
              <p:cNvGrpSpPr>
                <a:grpSpLocks/>
              </p:cNvGrpSpPr>
              <p:nvPr/>
            </p:nvGrpSpPr>
            <p:grpSpPr bwMode="auto">
              <a:xfrm>
                <a:off x="2849" y="4965"/>
                <a:ext cx="3016" cy="2302"/>
                <a:chOff x="6239" y="4950"/>
                <a:chExt cx="3016" cy="2302"/>
              </a:xfrm>
            </p:grpSpPr>
            <p:grpSp>
              <p:nvGrpSpPr>
                <p:cNvPr id="5" name="Group 8"/>
                <p:cNvGrpSpPr>
                  <a:grpSpLocks/>
                </p:cNvGrpSpPr>
                <p:nvPr/>
              </p:nvGrpSpPr>
              <p:grpSpPr bwMode="auto">
                <a:xfrm>
                  <a:off x="6760" y="4950"/>
                  <a:ext cx="2495" cy="2302"/>
                  <a:chOff x="6760" y="4950"/>
                  <a:chExt cx="2495" cy="2302"/>
                </a:xfrm>
              </p:grpSpPr>
              <p:grpSp>
                <p:nvGrpSpPr>
                  <p:cNvPr id="6" name="Group 9"/>
                  <p:cNvGrpSpPr>
                    <a:grpSpLocks/>
                  </p:cNvGrpSpPr>
                  <p:nvPr/>
                </p:nvGrpSpPr>
                <p:grpSpPr bwMode="auto">
                  <a:xfrm>
                    <a:off x="6760" y="4950"/>
                    <a:ext cx="2495" cy="2302"/>
                    <a:chOff x="6760" y="4950"/>
                    <a:chExt cx="2495" cy="2302"/>
                  </a:xfrm>
                </p:grpSpPr>
                <p:sp>
                  <p:nvSpPr>
                    <p:cNvPr id="111626" name="Line 10"/>
                    <p:cNvSpPr>
                      <a:spLocks noChangeShapeType="1"/>
                    </p:cNvSpPr>
                    <p:nvPr/>
                  </p:nvSpPr>
                  <p:spPr bwMode="auto">
                    <a:xfrm flipH="1">
                      <a:off x="6760" y="4950"/>
                      <a:ext cx="5" cy="2302"/>
                    </a:xfrm>
                    <a:prstGeom prst="line">
                      <a:avLst/>
                    </a:prstGeom>
                    <a:noFill/>
                    <a:ln w="9525">
                      <a:solidFill>
                        <a:srgbClr val="000000"/>
                      </a:solidFill>
                      <a:round/>
                      <a:headEnd/>
                      <a:tailEnd/>
                    </a:ln>
                  </p:spPr>
                  <p:txBody>
                    <a:bodyPr/>
                    <a:lstStyle/>
                    <a:p>
                      <a:endParaRPr lang="zh-CN" altLang="en-US"/>
                    </a:p>
                  </p:txBody>
                </p:sp>
                <p:sp>
                  <p:nvSpPr>
                    <p:cNvPr id="111627" name="Line 11"/>
                    <p:cNvSpPr>
                      <a:spLocks noChangeShapeType="1"/>
                    </p:cNvSpPr>
                    <p:nvPr/>
                  </p:nvSpPr>
                  <p:spPr bwMode="auto">
                    <a:xfrm>
                      <a:off x="6765" y="6120"/>
                      <a:ext cx="2490" cy="0"/>
                    </a:xfrm>
                    <a:prstGeom prst="line">
                      <a:avLst/>
                    </a:prstGeom>
                    <a:noFill/>
                    <a:ln w="9525">
                      <a:solidFill>
                        <a:srgbClr val="000000"/>
                      </a:solidFill>
                      <a:round/>
                      <a:headEnd/>
                      <a:tailEnd type="triangle" w="med" len="med"/>
                    </a:ln>
                  </p:spPr>
                  <p:txBody>
                    <a:bodyPr/>
                    <a:lstStyle/>
                    <a:p>
                      <a:endParaRPr lang="zh-CN" altLang="en-US"/>
                    </a:p>
                  </p:txBody>
                </p:sp>
              </p:grpSp>
              <p:sp>
                <p:nvSpPr>
                  <p:cNvPr id="111628" name="Line 12"/>
                  <p:cNvSpPr>
                    <a:spLocks noChangeShapeType="1"/>
                  </p:cNvSpPr>
                  <p:nvPr/>
                </p:nvSpPr>
                <p:spPr bwMode="auto">
                  <a:xfrm>
                    <a:off x="6795" y="5820"/>
                    <a:ext cx="1904" cy="0"/>
                  </a:xfrm>
                  <a:prstGeom prst="line">
                    <a:avLst/>
                  </a:prstGeom>
                  <a:noFill/>
                  <a:ln w="9525">
                    <a:solidFill>
                      <a:srgbClr val="000000"/>
                    </a:solidFill>
                    <a:prstDash val="dash"/>
                    <a:round/>
                    <a:headEnd/>
                    <a:tailEnd/>
                  </a:ln>
                </p:spPr>
                <p:txBody>
                  <a:bodyPr/>
                  <a:lstStyle/>
                  <a:p>
                    <a:endParaRPr lang="zh-CN" altLang="en-US"/>
                  </a:p>
                </p:txBody>
              </p:sp>
              <p:sp>
                <p:nvSpPr>
                  <p:cNvPr id="111629" name="Line 13"/>
                  <p:cNvSpPr>
                    <a:spLocks noChangeShapeType="1"/>
                  </p:cNvSpPr>
                  <p:nvPr/>
                </p:nvSpPr>
                <p:spPr bwMode="auto">
                  <a:xfrm>
                    <a:off x="6795" y="5220"/>
                    <a:ext cx="1904" cy="0"/>
                  </a:xfrm>
                  <a:prstGeom prst="line">
                    <a:avLst/>
                  </a:prstGeom>
                  <a:noFill/>
                  <a:ln w="9525">
                    <a:solidFill>
                      <a:srgbClr val="000000"/>
                    </a:solidFill>
                    <a:prstDash val="dash"/>
                    <a:round/>
                    <a:headEnd/>
                    <a:tailEnd/>
                  </a:ln>
                </p:spPr>
                <p:txBody>
                  <a:bodyPr/>
                  <a:lstStyle/>
                  <a:p>
                    <a:endParaRPr lang="zh-CN" altLang="en-US"/>
                  </a:p>
                </p:txBody>
              </p:sp>
              <p:sp>
                <p:nvSpPr>
                  <p:cNvPr id="111630" name="Line 14"/>
                  <p:cNvSpPr>
                    <a:spLocks noChangeShapeType="1"/>
                  </p:cNvSpPr>
                  <p:nvPr/>
                </p:nvSpPr>
                <p:spPr bwMode="auto">
                  <a:xfrm flipV="1">
                    <a:off x="6777" y="6420"/>
                    <a:ext cx="1904" cy="0"/>
                  </a:xfrm>
                  <a:prstGeom prst="line">
                    <a:avLst/>
                  </a:prstGeom>
                  <a:noFill/>
                  <a:ln w="9525">
                    <a:solidFill>
                      <a:srgbClr val="000000"/>
                    </a:solidFill>
                    <a:prstDash val="dash"/>
                    <a:round/>
                    <a:headEnd/>
                    <a:tailEnd/>
                  </a:ln>
                </p:spPr>
                <p:txBody>
                  <a:bodyPr/>
                  <a:lstStyle/>
                  <a:p>
                    <a:endParaRPr lang="zh-CN" altLang="en-US"/>
                  </a:p>
                </p:txBody>
              </p:sp>
              <p:sp>
                <p:nvSpPr>
                  <p:cNvPr id="111631" name="Line 15"/>
                  <p:cNvSpPr>
                    <a:spLocks noChangeShapeType="1"/>
                  </p:cNvSpPr>
                  <p:nvPr/>
                </p:nvSpPr>
                <p:spPr bwMode="auto">
                  <a:xfrm flipV="1">
                    <a:off x="6777" y="7020"/>
                    <a:ext cx="1904" cy="0"/>
                  </a:xfrm>
                  <a:prstGeom prst="line">
                    <a:avLst/>
                  </a:prstGeom>
                  <a:noFill/>
                  <a:ln w="9525">
                    <a:solidFill>
                      <a:srgbClr val="000000"/>
                    </a:solidFill>
                    <a:prstDash val="dash"/>
                    <a:round/>
                    <a:headEnd/>
                    <a:tailEnd/>
                  </a:ln>
                </p:spPr>
                <p:txBody>
                  <a:bodyPr/>
                  <a:lstStyle/>
                  <a:p>
                    <a:endParaRPr lang="zh-CN" altLang="en-US"/>
                  </a:p>
                </p:txBody>
              </p:sp>
            </p:grpSp>
            <p:sp>
              <p:nvSpPr>
                <p:cNvPr id="111632" name="Text Box 16"/>
                <p:cNvSpPr txBox="1">
                  <a:spLocks noChangeArrowheads="1"/>
                </p:cNvSpPr>
                <p:nvPr/>
              </p:nvSpPr>
              <p:spPr bwMode="auto">
                <a:xfrm>
                  <a:off x="6269" y="5010"/>
                  <a:ext cx="612" cy="450"/>
                </a:xfrm>
                <a:prstGeom prst="rect">
                  <a:avLst/>
                </a:prstGeom>
                <a:noFill/>
                <a:ln w="9525">
                  <a:noFill/>
                  <a:miter lim="800000"/>
                  <a:headEnd/>
                  <a:tailEnd/>
                </a:ln>
              </p:spPr>
              <p:txBody>
                <a:bodyPr/>
                <a:lstStyle/>
                <a:p>
                  <a:pPr algn="just"/>
                  <a:r>
                    <a:rPr lang="en-US" altLang="zh-CN" sz="2000">
                      <a:latin typeface="Times New Roman" pitchFamily="18" charset="0"/>
                    </a:rPr>
                    <a:t>+</a:t>
                  </a:r>
                  <a:r>
                    <a:rPr lang="en-US" altLang="zh-CN" sz="2000" i="1">
                      <a:latin typeface="Times New Roman" pitchFamily="18" charset="0"/>
                      <a:sym typeface="Symbol" pitchFamily="18" charset="2"/>
                    </a:rPr>
                    <a:t></a:t>
                  </a:r>
                  <a:endParaRPr lang="en-US" altLang="zh-CN" sz="3600"/>
                </a:p>
              </p:txBody>
            </p:sp>
            <p:sp>
              <p:nvSpPr>
                <p:cNvPr id="111633" name="Text Box 17"/>
                <p:cNvSpPr txBox="1">
                  <a:spLocks noChangeArrowheads="1"/>
                </p:cNvSpPr>
                <p:nvPr/>
              </p:nvSpPr>
              <p:spPr bwMode="auto">
                <a:xfrm>
                  <a:off x="6239" y="6795"/>
                  <a:ext cx="612" cy="450"/>
                </a:xfrm>
                <a:prstGeom prst="rect">
                  <a:avLst/>
                </a:prstGeom>
                <a:noFill/>
                <a:ln w="9525">
                  <a:noFill/>
                  <a:miter lim="800000"/>
                  <a:headEnd/>
                  <a:tailEnd/>
                </a:ln>
              </p:spPr>
              <p:txBody>
                <a:bodyPr/>
                <a:lstStyle/>
                <a:p>
                  <a:pPr algn="just"/>
                  <a:r>
                    <a:rPr lang="en-US" altLang="zh-CN" sz="2000">
                      <a:latin typeface="Times New Roman" pitchFamily="18" charset="0"/>
                    </a:rPr>
                    <a:t>-</a:t>
                  </a:r>
                  <a:r>
                    <a:rPr lang="en-US" altLang="zh-CN" sz="2000" i="1">
                      <a:latin typeface="Times New Roman" pitchFamily="18" charset="0"/>
                      <a:sym typeface="Symbol" pitchFamily="18" charset="2"/>
                    </a:rPr>
                    <a:t></a:t>
                  </a:r>
                  <a:endParaRPr lang="en-US" altLang="zh-CN" sz="3600"/>
                </a:p>
              </p:txBody>
            </p:sp>
            <p:grpSp>
              <p:nvGrpSpPr>
                <p:cNvPr id="7" name="Group 18"/>
                <p:cNvGrpSpPr>
                  <a:grpSpLocks/>
                </p:cNvGrpSpPr>
                <p:nvPr/>
              </p:nvGrpSpPr>
              <p:grpSpPr bwMode="auto">
                <a:xfrm>
                  <a:off x="7367" y="5220"/>
                  <a:ext cx="646" cy="600"/>
                  <a:chOff x="7367" y="5220"/>
                  <a:chExt cx="646" cy="600"/>
                </a:xfrm>
              </p:grpSpPr>
              <p:sp>
                <p:nvSpPr>
                  <p:cNvPr id="111635" name="Text Box 19"/>
                  <p:cNvSpPr txBox="1">
                    <a:spLocks noChangeArrowheads="1"/>
                  </p:cNvSpPr>
                  <p:nvPr/>
                </p:nvSpPr>
                <p:spPr bwMode="auto">
                  <a:xfrm>
                    <a:off x="7367" y="5265"/>
                    <a:ext cx="646" cy="528"/>
                  </a:xfrm>
                  <a:prstGeom prst="rect">
                    <a:avLst/>
                  </a:prstGeom>
                  <a:noFill/>
                  <a:ln w="9525">
                    <a:noFill/>
                    <a:miter lim="800000"/>
                    <a:headEnd/>
                    <a:tailEnd/>
                  </a:ln>
                </p:spPr>
                <p:txBody>
                  <a:bodyPr/>
                  <a:lstStyle/>
                  <a:p>
                    <a:pPr algn="just"/>
                    <a:r>
                      <a:rPr lang="en-US" altLang="zh-CN" sz="2000" i="1">
                        <a:latin typeface="Times New Roman" pitchFamily="18" charset="0"/>
                        <a:sym typeface="Symbol" pitchFamily="18" charset="2"/>
                      </a:rPr>
                      <a:t></a:t>
                    </a:r>
                    <a:r>
                      <a:rPr lang="en-US" altLang="zh-CN" sz="2000" i="1">
                        <a:latin typeface="Times New Roman" pitchFamily="18" charset="0"/>
                      </a:rPr>
                      <a:t>v</a:t>
                    </a:r>
                    <a:endParaRPr lang="en-US" altLang="zh-CN" sz="3600"/>
                  </a:p>
                </p:txBody>
              </p:sp>
              <p:sp>
                <p:nvSpPr>
                  <p:cNvPr id="111636" name="Line 20"/>
                  <p:cNvSpPr>
                    <a:spLocks noChangeShapeType="1"/>
                  </p:cNvSpPr>
                  <p:nvPr/>
                </p:nvSpPr>
                <p:spPr bwMode="auto">
                  <a:xfrm>
                    <a:off x="7395" y="5220"/>
                    <a:ext cx="0" cy="60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8" name="Group 21"/>
                <p:cNvGrpSpPr>
                  <a:grpSpLocks/>
                </p:cNvGrpSpPr>
                <p:nvPr/>
              </p:nvGrpSpPr>
              <p:grpSpPr bwMode="auto">
                <a:xfrm>
                  <a:off x="7381" y="6405"/>
                  <a:ext cx="646" cy="600"/>
                  <a:chOff x="7367" y="5220"/>
                  <a:chExt cx="646" cy="600"/>
                </a:xfrm>
              </p:grpSpPr>
              <p:sp>
                <p:nvSpPr>
                  <p:cNvPr id="111638" name="Text Box 22"/>
                  <p:cNvSpPr txBox="1">
                    <a:spLocks noChangeArrowheads="1"/>
                  </p:cNvSpPr>
                  <p:nvPr/>
                </p:nvSpPr>
                <p:spPr bwMode="auto">
                  <a:xfrm>
                    <a:off x="7367" y="5265"/>
                    <a:ext cx="646" cy="528"/>
                  </a:xfrm>
                  <a:prstGeom prst="rect">
                    <a:avLst/>
                  </a:prstGeom>
                  <a:noFill/>
                  <a:ln w="9525">
                    <a:noFill/>
                    <a:miter lim="800000"/>
                    <a:headEnd/>
                    <a:tailEnd/>
                  </a:ln>
                </p:spPr>
                <p:txBody>
                  <a:bodyPr/>
                  <a:lstStyle/>
                  <a:p>
                    <a:pPr algn="just"/>
                    <a:r>
                      <a:rPr lang="en-US" altLang="zh-CN" sz="2000" i="1">
                        <a:latin typeface="Times New Roman" pitchFamily="18" charset="0"/>
                        <a:sym typeface="Symbol" pitchFamily="18" charset="2"/>
                      </a:rPr>
                      <a:t></a:t>
                    </a:r>
                    <a:r>
                      <a:rPr lang="en-US" altLang="zh-CN" sz="2000" i="1">
                        <a:latin typeface="Times New Roman" pitchFamily="18" charset="0"/>
                      </a:rPr>
                      <a:t>v</a:t>
                    </a:r>
                    <a:endParaRPr lang="en-US" altLang="zh-CN" sz="3600"/>
                  </a:p>
                </p:txBody>
              </p:sp>
              <p:sp>
                <p:nvSpPr>
                  <p:cNvPr id="111639" name="Line 23"/>
                  <p:cNvSpPr>
                    <a:spLocks noChangeShapeType="1"/>
                  </p:cNvSpPr>
                  <p:nvPr/>
                </p:nvSpPr>
                <p:spPr bwMode="auto">
                  <a:xfrm>
                    <a:off x="7395" y="5220"/>
                    <a:ext cx="0" cy="600"/>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111640" name="Text Box 24"/>
                <p:cNvSpPr txBox="1">
                  <a:spLocks noChangeArrowheads="1"/>
                </p:cNvSpPr>
                <p:nvPr/>
              </p:nvSpPr>
              <p:spPr bwMode="auto">
                <a:xfrm>
                  <a:off x="6435" y="5895"/>
                  <a:ext cx="432" cy="435"/>
                </a:xfrm>
                <a:prstGeom prst="rect">
                  <a:avLst/>
                </a:prstGeom>
                <a:noFill/>
                <a:ln w="9525">
                  <a:noFill/>
                  <a:miter lim="800000"/>
                  <a:headEnd/>
                  <a:tailEnd/>
                </a:ln>
              </p:spPr>
              <p:txBody>
                <a:bodyPr/>
                <a:lstStyle/>
                <a:p>
                  <a:pPr algn="just"/>
                  <a:r>
                    <a:rPr lang="en-US" altLang="zh-CN" sz="2000">
                      <a:latin typeface="Times New Roman" pitchFamily="18" charset="0"/>
                    </a:rPr>
                    <a:t>0</a:t>
                  </a:r>
                  <a:endParaRPr lang="en-US" altLang="zh-CN" sz="3600"/>
                </a:p>
              </p:txBody>
            </p:sp>
            <p:sp>
              <p:nvSpPr>
                <p:cNvPr id="111641" name="Text Box 25"/>
                <p:cNvSpPr txBox="1">
                  <a:spLocks noChangeArrowheads="1"/>
                </p:cNvSpPr>
                <p:nvPr/>
              </p:nvSpPr>
              <p:spPr bwMode="auto">
                <a:xfrm>
                  <a:off x="7443" y="5790"/>
                  <a:ext cx="646" cy="528"/>
                </a:xfrm>
                <a:prstGeom prst="rect">
                  <a:avLst/>
                </a:prstGeom>
                <a:noFill/>
                <a:ln w="9525">
                  <a:noFill/>
                  <a:miter lim="800000"/>
                  <a:headEnd/>
                  <a:tailEnd/>
                </a:ln>
              </p:spPr>
              <p:txBody>
                <a:bodyPr/>
                <a:lstStyle/>
                <a:p>
                  <a:pPr algn="just"/>
                  <a:r>
                    <a:rPr lang="en-US" altLang="zh-CN" sz="2000" i="1" dirty="0">
                      <a:latin typeface="Times New Roman" pitchFamily="18" charset="0"/>
                      <a:sym typeface="Symbol" pitchFamily="18" charset="2"/>
                    </a:rPr>
                    <a:t></a:t>
                  </a:r>
                  <a:r>
                    <a:rPr lang="en-US" altLang="zh-CN" sz="2000" i="1" dirty="0">
                      <a:latin typeface="Times New Roman" pitchFamily="18" charset="0"/>
                    </a:rPr>
                    <a:t>v</a:t>
                  </a:r>
                  <a:endParaRPr lang="en-US" altLang="zh-CN" sz="3600" dirty="0"/>
                </a:p>
              </p:txBody>
            </p:sp>
          </p:grpSp>
          <p:sp>
            <p:nvSpPr>
              <p:cNvPr id="111642" name="Line 26"/>
              <p:cNvSpPr>
                <a:spLocks noChangeShapeType="1"/>
              </p:cNvSpPr>
              <p:nvPr/>
            </p:nvSpPr>
            <p:spPr bwMode="auto">
              <a:xfrm>
                <a:off x="4021" y="5865"/>
                <a:ext cx="0" cy="60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9" name="Group 27"/>
            <p:cNvGrpSpPr>
              <a:grpSpLocks/>
            </p:cNvGrpSpPr>
            <p:nvPr/>
          </p:nvGrpSpPr>
          <p:grpSpPr bwMode="auto">
            <a:xfrm>
              <a:off x="8955" y="4905"/>
              <a:ext cx="688" cy="2235"/>
              <a:chOff x="8955" y="4905"/>
              <a:chExt cx="688" cy="2235"/>
            </a:xfrm>
          </p:grpSpPr>
          <p:sp>
            <p:nvSpPr>
              <p:cNvPr id="111644" name="Text Box 28"/>
              <p:cNvSpPr txBox="1">
                <a:spLocks noChangeArrowheads="1"/>
              </p:cNvSpPr>
              <p:nvPr/>
            </p:nvSpPr>
            <p:spPr bwMode="auto">
              <a:xfrm>
                <a:off x="8987" y="6690"/>
                <a:ext cx="628" cy="450"/>
              </a:xfrm>
              <a:prstGeom prst="rect">
                <a:avLst/>
              </a:prstGeom>
              <a:noFill/>
              <a:ln w="9525">
                <a:noFill/>
                <a:miter lim="800000"/>
                <a:headEnd/>
                <a:tailEnd/>
              </a:ln>
            </p:spPr>
            <p:txBody>
              <a:bodyPr/>
              <a:lstStyle/>
              <a:p>
                <a:pPr algn="just"/>
                <a:r>
                  <a:rPr lang="en-US" altLang="zh-CN" sz="2000" i="1" dirty="0">
                    <a:latin typeface="Times New Roman" pitchFamily="18" charset="0"/>
                  </a:rPr>
                  <a:t>M</a:t>
                </a:r>
                <a:r>
                  <a:rPr lang="en-US" altLang="zh-CN" sz="2000" baseline="-25000" dirty="0">
                    <a:latin typeface="Times New Roman" pitchFamily="18" charset="0"/>
                  </a:rPr>
                  <a:t>1</a:t>
                </a:r>
                <a:endParaRPr lang="en-US" altLang="zh-CN" sz="3600" dirty="0"/>
              </a:p>
            </p:txBody>
          </p:sp>
          <p:sp>
            <p:nvSpPr>
              <p:cNvPr id="111645" name="Text Box 29"/>
              <p:cNvSpPr txBox="1">
                <a:spLocks noChangeArrowheads="1"/>
              </p:cNvSpPr>
              <p:nvPr/>
            </p:nvSpPr>
            <p:spPr bwMode="auto">
              <a:xfrm>
                <a:off x="8971" y="6105"/>
                <a:ext cx="628" cy="450"/>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baseline="-25000">
                    <a:latin typeface="Times New Roman" pitchFamily="18" charset="0"/>
                  </a:rPr>
                  <a:t>2</a:t>
                </a:r>
                <a:endParaRPr lang="en-US" altLang="zh-CN" sz="3600"/>
              </a:p>
            </p:txBody>
          </p:sp>
          <p:sp>
            <p:nvSpPr>
              <p:cNvPr id="111646" name="Text Box 30"/>
              <p:cNvSpPr txBox="1">
                <a:spLocks noChangeArrowheads="1"/>
              </p:cNvSpPr>
              <p:nvPr/>
            </p:nvSpPr>
            <p:spPr bwMode="auto">
              <a:xfrm>
                <a:off x="8955" y="5505"/>
                <a:ext cx="628" cy="450"/>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baseline="-25000">
                    <a:latin typeface="Times New Roman" pitchFamily="18" charset="0"/>
                  </a:rPr>
                  <a:t>3</a:t>
                </a:r>
                <a:endParaRPr lang="en-US" altLang="zh-CN" sz="3600"/>
              </a:p>
            </p:txBody>
          </p:sp>
          <p:sp>
            <p:nvSpPr>
              <p:cNvPr id="111647" name="Text Box 31"/>
              <p:cNvSpPr txBox="1">
                <a:spLocks noChangeArrowheads="1"/>
              </p:cNvSpPr>
              <p:nvPr/>
            </p:nvSpPr>
            <p:spPr bwMode="auto">
              <a:xfrm>
                <a:off x="9015" y="4905"/>
                <a:ext cx="628" cy="450"/>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baseline="-25000">
                    <a:latin typeface="Times New Roman" pitchFamily="18" charset="0"/>
                  </a:rPr>
                  <a:t>4</a:t>
                </a:r>
                <a:endParaRPr lang="en-US" altLang="zh-CN" sz="3600"/>
              </a:p>
            </p:txBody>
          </p:sp>
        </p:grpSp>
      </p:grpSp>
      <p:sp>
        <p:nvSpPr>
          <p:cNvPr id="111650" name="Rectangle 3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1649" name="Object 33"/>
          <p:cNvGraphicFramePr>
            <a:graphicFrameLocks noChangeAspect="1"/>
          </p:cNvGraphicFramePr>
          <p:nvPr>
            <p:extLst>
              <p:ext uri="{D42A27DB-BD31-4B8C-83A1-F6EECF244321}">
                <p14:modId xmlns:p14="http://schemas.microsoft.com/office/powerpoint/2010/main" val="677951913"/>
              </p:ext>
            </p:extLst>
          </p:nvPr>
        </p:nvGraphicFramePr>
        <p:xfrm>
          <a:off x="2800388" y="4365104"/>
          <a:ext cx="1395412" cy="714375"/>
        </p:xfrm>
        <a:graphic>
          <a:graphicData uri="http://schemas.openxmlformats.org/presentationml/2006/ole">
            <mc:AlternateContent xmlns:mc="http://schemas.openxmlformats.org/markup-compatibility/2006">
              <mc:Choice xmlns:v="urn:schemas-microsoft-com:vml" Requires="v">
                <p:oleObj spid="_x0000_s36987" name="公式" r:id="rId3" imgW="761669" imgH="393529" progId="Equation.3">
                  <p:embed/>
                </p:oleObj>
              </mc:Choice>
              <mc:Fallback>
                <p:oleObj name="公式" r:id="rId3" imgW="761669" imgH="393529"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88" y="4365104"/>
                        <a:ext cx="13954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矩形 33"/>
          <p:cNvSpPr/>
          <p:nvPr/>
        </p:nvSpPr>
        <p:spPr>
          <a:xfrm>
            <a:off x="899592" y="1196752"/>
            <a:ext cx="2448272" cy="1865126"/>
          </a:xfrm>
          <a:prstGeom prst="rect">
            <a:avLst/>
          </a:prstGeom>
        </p:spPr>
        <p:txBody>
          <a:bodyPr wrap="square">
            <a:spAutoFit/>
          </a:bodyPr>
          <a:lstStyle/>
          <a:p>
            <a:pPr>
              <a:lnSpc>
                <a:spcPct val="120000"/>
              </a:lnSpc>
            </a:pPr>
            <a:r>
              <a:rPr lang="zh-CN" altLang="en-US" sz="2400" b="1" dirty="0" smtClean="0">
                <a:latin typeface="+mj-ea"/>
                <a:ea typeface="+mj-ea"/>
              </a:rPr>
              <a:t>在图中画出，当</a:t>
            </a:r>
            <a:r>
              <a:rPr lang="en-US" altLang="zh-CN" sz="2400" b="1" i="1" dirty="0" smtClean="0">
                <a:latin typeface="+mj-ea"/>
                <a:ea typeface="+mj-ea"/>
              </a:rPr>
              <a:t>M</a:t>
            </a:r>
            <a:r>
              <a:rPr lang="en-US" altLang="zh-CN" sz="2400" b="1" dirty="0" smtClean="0">
                <a:latin typeface="+mj-ea"/>
                <a:ea typeface="+mj-ea"/>
              </a:rPr>
              <a:t> = 4</a:t>
            </a:r>
            <a:r>
              <a:rPr lang="zh-CN" altLang="en-US" sz="2400" b="1" dirty="0" smtClean="0">
                <a:latin typeface="+mj-ea"/>
                <a:ea typeface="+mj-ea"/>
              </a:rPr>
              <a:t>时，</a:t>
            </a:r>
            <a:r>
              <a:rPr lang="zh-CN" altLang="en-US" sz="2400" b="1" i="1" dirty="0" smtClean="0">
                <a:latin typeface="+mj-ea"/>
                <a:ea typeface="+mj-ea"/>
                <a:sym typeface="Symbol" pitchFamily="18" charset="2"/>
              </a:rPr>
              <a:t></a:t>
            </a:r>
            <a:r>
              <a:rPr lang="zh-CN" altLang="en-US" sz="2400" b="1" i="1" dirty="0" smtClean="0">
                <a:latin typeface="+mj-ea"/>
                <a:ea typeface="+mj-ea"/>
              </a:rPr>
              <a:t>， </a:t>
            </a:r>
            <a:r>
              <a:rPr lang="zh-CN" altLang="en-US" sz="2400" b="1" i="1" dirty="0" smtClean="0">
                <a:latin typeface="+mj-ea"/>
                <a:ea typeface="+mj-ea"/>
                <a:sym typeface="Symbol" pitchFamily="18" charset="2"/>
              </a:rPr>
              <a:t></a:t>
            </a:r>
            <a:r>
              <a:rPr lang="en-US" altLang="zh-CN" sz="2400" b="1" i="1" dirty="0" smtClean="0">
                <a:latin typeface="+mj-ea"/>
                <a:ea typeface="+mj-ea"/>
                <a:sym typeface="Symbol" pitchFamily="18" charset="2"/>
              </a:rPr>
              <a:t>v</a:t>
            </a:r>
            <a:r>
              <a:rPr lang="zh-CN" altLang="en-US" sz="2400" b="1" dirty="0" smtClean="0">
                <a:latin typeface="+mj-ea"/>
                <a:ea typeface="+mj-ea"/>
              </a:rPr>
              <a:t>和</a:t>
            </a:r>
            <a:r>
              <a:rPr lang="en-US" altLang="zh-CN" sz="2400" b="1" i="1" dirty="0" smtClean="0">
                <a:latin typeface="+mj-ea"/>
                <a:ea typeface="+mj-ea"/>
              </a:rPr>
              <a:t>M</a:t>
            </a:r>
            <a:r>
              <a:rPr lang="zh-CN" altLang="en-US" sz="2400" b="1" dirty="0" smtClean="0">
                <a:latin typeface="+mj-ea"/>
                <a:ea typeface="+mj-ea"/>
              </a:rPr>
              <a:t>之间关系的示意图。</a:t>
            </a:r>
            <a:endParaRPr lang="zh-CN" altLang="en-US" sz="2400" b="1" dirty="0">
              <a:latin typeface="+mj-ea"/>
              <a:ea typeface="+mj-ea"/>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41904385"/>
              </p:ext>
            </p:extLst>
          </p:nvPr>
        </p:nvGraphicFramePr>
        <p:xfrm>
          <a:off x="872531" y="5661248"/>
          <a:ext cx="6680308" cy="864096"/>
        </p:xfrm>
        <a:graphic>
          <a:graphicData uri="http://schemas.openxmlformats.org/presentationml/2006/ole">
            <mc:AlternateContent xmlns:mc="http://schemas.openxmlformats.org/markup-compatibility/2006">
              <mc:Choice xmlns:v="urn:schemas-microsoft-com:vml" Requires="v">
                <p:oleObj spid="_x0000_s36988" name="公式" r:id="rId5" imgW="3238500" imgH="419100" progId="Equation.3">
                  <p:embed/>
                </p:oleObj>
              </mc:Choice>
              <mc:Fallback>
                <p:oleObj name="公式" r:id="rId5" imgW="32385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531" y="5661248"/>
                        <a:ext cx="6680308" cy="864096"/>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4" end="4"/>
                                            </p:txEl>
                                          </p:spTgt>
                                        </p:tgtEl>
                                        <p:attrNameLst>
                                          <p:attrName>style.visibility</p:attrName>
                                        </p:attrNameLst>
                                      </p:cBhvr>
                                      <p:to>
                                        <p:strVal val="visible"/>
                                      </p:to>
                                    </p:set>
                                    <p:anim calcmode="lin" valueType="num">
                                      <p:cBhvr additive="base">
                                        <p:cTn id="7"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1649"/>
                                        </p:tgtEl>
                                        <p:attrNameLst>
                                          <p:attrName>style.visibility</p:attrName>
                                        </p:attrNameLst>
                                      </p:cBhvr>
                                      <p:to>
                                        <p:strVal val="visible"/>
                                      </p:to>
                                    </p:set>
                                    <p:anim calcmode="lin" valueType="num">
                                      <p:cBhvr additive="base">
                                        <p:cTn id="11" dur="500" fill="hold"/>
                                        <p:tgtEl>
                                          <p:spTgt spid="111649"/>
                                        </p:tgtEl>
                                        <p:attrNameLst>
                                          <p:attrName>ppt_x</p:attrName>
                                        </p:attrNameLst>
                                      </p:cBhvr>
                                      <p:tavLst>
                                        <p:tav tm="0">
                                          <p:val>
                                            <p:strVal val="#ppt_x"/>
                                          </p:val>
                                        </p:tav>
                                        <p:tav tm="100000">
                                          <p:val>
                                            <p:strVal val="#ppt_x"/>
                                          </p:val>
                                        </p:tav>
                                      </p:tavLst>
                                    </p:anim>
                                    <p:anim calcmode="lin" valueType="num">
                                      <p:cBhvr additive="base">
                                        <p:cTn id="12" dur="500" fill="hold"/>
                                        <p:tgtEl>
                                          <p:spTgt spid="1116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1619">
                                            <p:txEl>
                                              <p:pRg st="6" end="6"/>
                                            </p:txEl>
                                          </p:spTgt>
                                        </p:tgtEl>
                                        <p:attrNameLst>
                                          <p:attrName>style.visibility</p:attrName>
                                        </p:attrNameLst>
                                      </p:cBhvr>
                                      <p:to>
                                        <p:strVal val="visible"/>
                                      </p:to>
                                    </p:set>
                                    <p:anim calcmode="lin" valueType="num">
                                      <p:cBhvr additive="base">
                                        <p:cTn id="17" dur="500" fill="hold"/>
                                        <p:tgtEl>
                                          <p:spTgt spid="11161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1619">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endParaRPr lang="zh-CN" altLang="en-US" dirty="0"/>
          </a:p>
        </p:txBody>
      </p:sp>
      <p:sp>
        <p:nvSpPr>
          <p:cNvPr id="112643" name="Rectangle 3"/>
          <p:cNvSpPr>
            <a:spLocks noGrp="1" noChangeArrowheads="1"/>
          </p:cNvSpPr>
          <p:nvPr>
            <p:ph type="body" idx="1"/>
          </p:nvPr>
        </p:nvSpPr>
        <p:spPr/>
        <p:txBody>
          <a:bodyPr>
            <a:normAutofit/>
          </a:bodyPr>
          <a:lstStyle/>
          <a:p>
            <a:pPr>
              <a:lnSpc>
                <a:spcPct val="120000"/>
              </a:lnSpc>
            </a:pPr>
            <a:r>
              <a:rPr lang="zh-CN" altLang="en-US" dirty="0" smtClean="0"/>
              <a:t>若</a:t>
            </a:r>
            <a:r>
              <a:rPr lang="en-US" altLang="zh-CN" dirty="0"/>
              <a:t>DPCM</a:t>
            </a:r>
            <a:r>
              <a:rPr lang="zh-CN" altLang="en-US" dirty="0"/>
              <a:t>编码器输出码元速率为</a:t>
            </a:r>
            <a:r>
              <a:rPr lang="en-US" altLang="zh-CN" i="1" dirty="0" err="1"/>
              <a:t>Nf</a:t>
            </a:r>
            <a:r>
              <a:rPr lang="en-US" altLang="zh-CN" i="1" baseline="-25000" dirty="0" err="1"/>
              <a:t>s</a:t>
            </a:r>
            <a:r>
              <a:rPr lang="zh-CN" altLang="en-US" dirty="0"/>
              <a:t>（</a:t>
            </a:r>
            <a:r>
              <a:rPr lang="en-US" altLang="zh-CN" i="1" dirty="0" err="1"/>
              <a:t>f</a:t>
            </a:r>
            <a:r>
              <a:rPr lang="en-US" altLang="zh-CN" i="1" baseline="-25000" dirty="0" err="1"/>
              <a:t>s</a:t>
            </a:r>
            <a:r>
              <a:rPr lang="zh-CN" altLang="en-US" dirty="0"/>
              <a:t>为抽样频率；</a:t>
            </a:r>
            <a:r>
              <a:rPr lang="en-US" altLang="zh-CN" i="1" dirty="0"/>
              <a:t>N</a:t>
            </a:r>
            <a:r>
              <a:rPr lang="en-US" altLang="zh-CN" dirty="0"/>
              <a:t> = log</a:t>
            </a:r>
            <a:r>
              <a:rPr lang="en-US" altLang="zh-CN" baseline="-25000" dirty="0"/>
              <a:t>2</a:t>
            </a:r>
            <a:r>
              <a:rPr lang="en-US" altLang="zh-CN" i="1" dirty="0"/>
              <a:t>M</a:t>
            </a:r>
            <a:r>
              <a:rPr lang="zh-CN" altLang="en-US" dirty="0"/>
              <a:t>是每抽样值编码的码元数）</a:t>
            </a:r>
            <a:endParaRPr lang="en-US" altLang="zh-CN" dirty="0"/>
          </a:p>
          <a:p>
            <a:pPr>
              <a:lnSpc>
                <a:spcPct val="120000"/>
              </a:lnSpc>
            </a:pPr>
            <a:r>
              <a:rPr lang="zh-CN" altLang="en-US" dirty="0" smtClean="0"/>
              <a:t>假设此</a:t>
            </a:r>
            <a:r>
              <a:rPr lang="en-US" altLang="zh-CN" i="1" dirty="0" err="1"/>
              <a:t>q</a:t>
            </a:r>
            <a:r>
              <a:rPr lang="en-US" altLang="zh-CN" i="1" baseline="-25000" dirty="0" err="1"/>
              <a:t>k</a:t>
            </a:r>
            <a:r>
              <a:rPr lang="zh-CN" altLang="en-US" dirty="0"/>
              <a:t>的</a:t>
            </a:r>
            <a:r>
              <a:rPr lang="zh-CN" altLang="en-US" dirty="0">
                <a:solidFill>
                  <a:srgbClr val="0000FF"/>
                </a:solidFill>
              </a:rPr>
              <a:t>平均功率</a:t>
            </a:r>
            <a:r>
              <a:rPr lang="zh-CN" altLang="en-US" dirty="0" smtClean="0">
                <a:solidFill>
                  <a:srgbClr val="FF0000"/>
                </a:solidFill>
              </a:rPr>
              <a:t>平均</a:t>
            </a:r>
            <a:r>
              <a:rPr lang="zh-CN" altLang="en-US" dirty="0" smtClean="0">
                <a:solidFill>
                  <a:srgbClr val="FF0000"/>
                </a:solidFill>
              </a:rPr>
              <a:t>分布</a:t>
            </a:r>
            <a:r>
              <a:rPr lang="zh-CN" altLang="en-US" dirty="0" smtClean="0"/>
              <a:t>在从</a:t>
            </a:r>
            <a:r>
              <a:rPr lang="en-US" altLang="zh-CN" dirty="0" smtClean="0"/>
              <a:t>0</a:t>
            </a:r>
            <a:r>
              <a:rPr lang="zh-CN" altLang="en-US" dirty="0" smtClean="0"/>
              <a:t>至</a:t>
            </a:r>
            <a:r>
              <a:rPr lang="en-US" altLang="zh-CN" i="1" dirty="0" err="1" smtClean="0"/>
              <a:t>Nf</a:t>
            </a:r>
            <a:r>
              <a:rPr lang="en-US" altLang="zh-CN" i="1" baseline="-25000" dirty="0" err="1" smtClean="0"/>
              <a:t>s</a:t>
            </a:r>
            <a:r>
              <a:rPr lang="zh-CN" altLang="en-US" dirty="0" smtClean="0"/>
              <a:t>的频率范围内，即其功率谱密度</a:t>
            </a:r>
            <a:r>
              <a:rPr lang="en-US" altLang="zh-CN" i="1" dirty="0" err="1" smtClean="0"/>
              <a:t>P</a:t>
            </a:r>
            <a:r>
              <a:rPr lang="en-US" altLang="zh-CN" i="1" baseline="-25000" dirty="0" err="1" smtClean="0"/>
              <a:t>q</a:t>
            </a:r>
            <a:r>
              <a:rPr lang="en-US" altLang="zh-CN" dirty="0" smtClean="0"/>
              <a:t>(</a:t>
            </a:r>
            <a:r>
              <a:rPr lang="en-US" altLang="zh-CN" i="1" dirty="0" smtClean="0"/>
              <a:t>f</a:t>
            </a:r>
            <a:r>
              <a:rPr lang="en-US" altLang="zh-CN" dirty="0" smtClean="0"/>
              <a:t>)</a:t>
            </a:r>
            <a:r>
              <a:rPr lang="zh-CN" altLang="en-US" dirty="0" smtClean="0"/>
              <a:t>等于</a:t>
            </a:r>
          </a:p>
          <a:p>
            <a:pPr lvl="1">
              <a:lnSpc>
                <a:spcPct val="120000"/>
              </a:lnSpc>
            </a:pPr>
            <a:endParaRPr lang="zh-CN" altLang="en-US" dirty="0" smtClean="0"/>
          </a:p>
          <a:p>
            <a:pPr>
              <a:lnSpc>
                <a:spcPct val="120000"/>
              </a:lnSpc>
            </a:pPr>
            <a:r>
              <a:rPr lang="zh-CN" altLang="en-US" dirty="0" smtClean="0"/>
              <a:t>则此量化噪声通过截止频率为</a:t>
            </a:r>
            <a:r>
              <a:rPr lang="en-US" altLang="zh-CN" i="1" dirty="0" smtClean="0"/>
              <a:t>f</a:t>
            </a:r>
            <a:r>
              <a:rPr lang="en-US" altLang="zh-CN" i="1" baseline="-25000" dirty="0" smtClean="0"/>
              <a:t>m</a:t>
            </a:r>
            <a:r>
              <a:rPr lang="zh-CN" altLang="en-US" dirty="0" smtClean="0"/>
              <a:t>的低通滤波器之后，其功率等于：</a:t>
            </a:r>
            <a:endParaRPr lang="zh-CN" altLang="en-US" dirty="0"/>
          </a:p>
        </p:txBody>
      </p:sp>
      <p:sp>
        <p:nvSpPr>
          <p:cNvPr id="8" name="灯片编号占位符 5"/>
          <p:cNvSpPr>
            <a:spLocks noGrp="1"/>
          </p:cNvSpPr>
          <p:nvPr>
            <p:ph type="sldNum" sz="quarter" idx="12"/>
          </p:nvPr>
        </p:nvSpPr>
        <p:spPr/>
        <p:txBody>
          <a:bodyPr/>
          <a:lstStyle/>
          <a:p>
            <a:fld id="{BF1140BF-BE41-4777-9406-799F1507FB17}" type="slidenum">
              <a:rPr lang="en-US" altLang="zh-CN" smtClean="0"/>
              <a:pPr/>
              <a:t>101</a:t>
            </a:fld>
            <a:endParaRPr lang="en-US" altLang="zh-CN"/>
          </a:p>
        </p:txBody>
      </p:sp>
      <p:graphicFrame>
        <p:nvGraphicFramePr>
          <p:cNvPr id="112646" name="Object 6"/>
          <p:cNvGraphicFramePr>
            <a:graphicFrameLocks noChangeAspect="1"/>
          </p:cNvGraphicFramePr>
          <p:nvPr>
            <p:extLst>
              <p:ext uri="{D42A27DB-BD31-4B8C-83A1-F6EECF244321}">
                <p14:modId xmlns:p14="http://schemas.microsoft.com/office/powerpoint/2010/main" val="1667516573"/>
              </p:ext>
            </p:extLst>
          </p:nvPr>
        </p:nvGraphicFramePr>
        <p:xfrm>
          <a:off x="2339752" y="3501008"/>
          <a:ext cx="4094162" cy="860425"/>
        </p:xfrm>
        <a:graphic>
          <a:graphicData uri="http://schemas.openxmlformats.org/presentationml/2006/ole">
            <mc:AlternateContent xmlns:mc="http://schemas.openxmlformats.org/markup-compatibility/2006">
              <mc:Choice xmlns:v="urn:schemas-microsoft-com:vml" Requires="v">
                <p:oleObj spid="_x0000_s38155" name="公式" r:id="rId3" imgW="2171700" imgH="457200" progId="Equation.3">
                  <p:embed/>
                </p:oleObj>
              </mc:Choice>
              <mc:Fallback>
                <p:oleObj name="公式" r:id="rId3" imgW="2171700" imgH="457200" progId="Equation.3">
                  <p:embed/>
                  <p:pic>
                    <p:nvPicPr>
                      <p:cNvPr id="0" name="Picture 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01008"/>
                        <a:ext cx="409416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9"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2648" name="Object 8"/>
          <p:cNvGraphicFramePr>
            <a:graphicFrameLocks noChangeAspect="1"/>
          </p:cNvGraphicFramePr>
          <p:nvPr>
            <p:extLst>
              <p:ext uri="{D42A27DB-BD31-4B8C-83A1-F6EECF244321}">
                <p14:modId xmlns:p14="http://schemas.microsoft.com/office/powerpoint/2010/main" val="122525281"/>
              </p:ext>
            </p:extLst>
          </p:nvPr>
        </p:nvGraphicFramePr>
        <p:xfrm>
          <a:off x="2483768" y="5301208"/>
          <a:ext cx="3375025" cy="898525"/>
        </p:xfrm>
        <a:graphic>
          <a:graphicData uri="http://schemas.openxmlformats.org/presentationml/2006/ole">
            <mc:AlternateContent xmlns:mc="http://schemas.openxmlformats.org/markup-compatibility/2006">
              <mc:Choice xmlns:v="urn:schemas-microsoft-com:vml" Requires="v">
                <p:oleObj spid="_x0000_s38156" name="公式" r:id="rId5" imgW="1816100" imgH="482600" progId="Equation.3">
                  <p:embed/>
                </p:oleObj>
              </mc:Choice>
              <mc:Fallback>
                <p:oleObj name="公式" r:id="rId5" imgW="1816100" imgH="482600" progId="Equation.3">
                  <p:embed/>
                  <p:pic>
                    <p:nvPicPr>
                      <p:cNvPr id="0" name="Picture 1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5301208"/>
                        <a:ext cx="3375025" cy="898525"/>
                      </a:xfrm>
                      <a:prstGeom prst="rect">
                        <a:avLst/>
                      </a:prstGeom>
                      <a:noFill/>
                      <a:ln>
                        <a:solidFill>
                          <a:srgbClr val="00CC00"/>
                        </a:solidFill>
                      </a:ln>
                      <a:extLst/>
                    </p:spPr>
                  </p:pic>
                </p:oleObj>
              </mc:Fallback>
            </mc:AlternateContent>
          </a:graphicData>
        </a:graphic>
      </p:graphicFrame>
      <p:cxnSp>
        <p:nvCxnSpPr>
          <p:cNvPr id="3" name="直接连接符 2"/>
          <p:cNvCxnSpPr/>
          <p:nvPr/>
        </p:nvCxnSpPr>
        <p:spPr>
          <a:xfrm>
            <a:off x="3635896" y="4293096"/>
            <a:ext cx="504056"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 calcmode="lin" valueType="num">
                                      <p:cBhvr additive="base">
                                        <p:cTn id="7"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46"/>
                                        </p:tgtEl>
                                        <p:attrNameLst>
                                          <p:attrName>style.visibility</p:attrName>
                                        </p:attrNameLst>
                                      </p:cBhvr>
                                      <p:to>
                                        <p:strVal val="visible"/>
                                      </p:to>
                                    </p:set>
                                    <p:anim calcmode="lin" valueType="num">
                                      <p:cBhvr additive="base">
                                        <p:cTn id="11" dur="500" fill="hold"/>
                                        <p:tgtEl>
                                          <p:spTgt spid="112646"/>
                                        </p:tgtEl>
                                        <p:attrNameLst>
                                          <p:attrName>ppt_x</p:attrName>
                                        </p:attrNameLst>
                                      </p:cBhvr>
                                      <p:tavLst>
                                        <p:tav tm="0">
                                          <p:val>
                                            <p:strVal val="#ppt_x"/>
                                          </p:val>
                                        </p:tav>
                                        <p:tav tm="100000">
                                          <p:val>
                                            <p:strVal val="#ppt_x"/>
                                          </p:val>
                                        </p:tav>
                                      </p:tavLst>
                                    </p:anim>
                                    <p:anim calcmode="lin" valueType="num">
                                      <p:cBhvr additive="base">
                                        <p:cTn id="12" dur="500" fill="hold"/>
                                        <p:tgtEl>
                                          <p:spTgt spid="11264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 calcmode="lin" valueType="num">
                                      <p:cBhvr additive="base">
                                        <p:cTn id="22"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264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2648"/>
                                        </p:tgtEl>
                                        <p:attrNameLst>
                                          <p:attrName>style.visibility</p:attrName>
                                        </p:attrNameLst>
                                      </p:cBhvr>
                                      <p:to>
                                        <p:strVal val="visible"/>
                                      </p:to>
                                    </p:set>
                                    <p:anim calcmode="lin" valueType="num">
                                      <p:cBhvr additive="base">
                                        <p:cTn id="26" dur="500" fill="hold"/>
                                        <p:tgtEl>
                                          <p:spTgt spid="112648"/>
                                        </p:tgtEl>
                                        <p:attrNameLst>
                                          <p:attrName>ppt_x</p:attrName>
                                        </p:attrNameLst>
                                      </p:cBhvr>
                                      <p:tavLst>
                                        <p:tav tm="0">
                                          <p:val>
                                            <p:strVal val="#ppt_x"/>
                                          </p:val>
                                        </p:tav>
                                        <p:tav tm="100000">
                                          <p:val>
                                            <p:strVal val="#ppt_x"/>
                                          </p:val>
                                        </p:tav>
                                      </p:tavLst>
                                    </p:anim>
                                    <p:anim calcmode="lin" valueType="num">
                                      <p:cBhvr additive="base">
                                        <p:cTn id="27" dur="500" fill="hold"/>
                                        <p:tgtEl>
                                          <p:spTgt spid="1126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0E8A49C-5361-4F10-980B-6BFE0BD535FC}" type="slidenum">
              <a:rPr lang="en-US" altLang="zh-CN"/>
              <a:pPr/>
              <a:t>102</a:t>
            </a:fld>
            <a:endParaRPr lang="en-US" altLang="zh-CN"/>
          </a:p>
        </p:txBody>
      </p:sp>
      <p:sp>
        <p:nvSpPr>
          <p:cNvPr id="113666" name="Rectangle 2"/>
          <p:cNvSpPr>
            <a:spLocks noGrp="1" noChangeArrowheads="1"/>
          </p:cNvSpPr>
          <p:nvPr>
            <p:ph type="title"/>
          </p:nvPr>
        </p:nvSpPr>
        <p:spPr/>
        <p:txBody>
          <a:bodyPr>
            <a:normAutofit/>
          </a:bodyPr>
          <a:lstStyle/>
          <a:p>
            <a:r>
              <a:rPr lang="zh-CN" altLang="en-US" dirty="0" smtClean="0">
                <a:solidFill>
                  <a:srgbClr val="0000FF"/>
                </a:solidFill>
              </a:rPr>
              <a:t>信号功率</a:t>
            </a:r>
            <a:endParaRPr lang="zh-CN" altLang="en-US" dirty="0"/>
          </a:p>
        </p:txBody>
      </p:sp>
      <p:sp>
        <p:nvSpPr>
          <p:cNvPr id="113667" name="Rectangle 3"/>
          <p:cNvSpPr>
            <a:spLocks noGrp="1" noChangeArrowheads="1"/>
          </p:cNvSpPr>
          <p:nvPr>
            <p:ph type="body" idx="1"/>
          </p:nvPr>
        </p:nvSpPr>
        <p:spPr>
          <a:xfrm>
            <a:off x="385763" y="1223963"/>
            <a:ext cx="8434709" cy="5373389"/>
          </a:xfrm>
        </p:spPr>
        <p:txBody>
          <a:bodyPr>
            <a:normAutofit fontScale="92500"/>
          </a:bodyPr>
          <a:lstStyle/>
          <a:p>
            <a:r>
              <a:rPr lang="zh-CN" altLang="en-US" sz="3000" dirty="0">
                <a:solidFill>
                  <a:srgbClr val="0000FF"/>
                </a:solidFill>
              </a:rPr>
              <a:t>信号功率</a:t>
            </a:r>
            <a:r>
              <a:rPr lang="zh-CN" altLang="en-US" dirty="0"/>
              <a:t>：</a:t>
            </a:r>
            <a:r>
              <a:rPr lang="zh-CN" altLang="en-US" sz="3000" dirty="0" smtClean="0"/>
              <a:t>为计算</a:t>
            </a:r>
            <a:r>
              <a:rPr lang="zh-CN" altLang="en-US" sz="3000" dirty="0"/>
              <a:t>信号量噪比，需要知道信号功率</a:t>
            </a:r>
          </a:p>
          <a:p>
            <a:r>
              <a:rPr lang="zh-CN" altLang="en-US" dirty="0" smtClean="0"/>
              <a:t>由</a:t>
            </a:r>
            <a:r>
              <a:rPr lang="en-US" altLang="zh-CN" dirty="0" smtClean="0"/>
              <a:t>DPCM</a:t>
            </a:r>
            <a:r>
              <a:rPr lang="zh-CN" altLang="en-US" dirty="0" smtClean="0"/>
              <a:t>原理，</a:t>
            </a:r>
            <a:r>
              <a:rPr lang="zh-CN" altLang="en-US" dirty="0" smtClean="0"/>
              <a:t>预测</a:t>
            </a:r>
            <a:r>
              <a:rPr lang="zh-CN" altLang="en-US" dirty="0"/>
              <a:t>误差</a:t>
            </a:r>
            <a:r>
              <a:rPr lang="en-US" altLang="zh-CN" i="1" dirty="0" err="1"/>
              <a:t>e</a:t>
            </a:r>
            <a:r>
              <a:rPr lang="en-US" altLang="zh-CN" i="1" baseline="-25000" dirty="0" err="1"/>
              <a:t>k</a:t>
            </a:r>
            <a:r>
              <a:rPr lang="zh-CN" altLang="en-US" dirty="0"/>
              <a:t>的</a:t>
            </a:r>
            <a:r>
              <a:rPr lang="zh-CN" altLang="en-US" dirty="0" smtClean="0"/>
              <a:t>范围在</a:t>
            </a:r>
            <a:r>
              <a:rPr lang="en-US" altLang="zh-CN" dirty="0"/>
              <a:t>(+</a:t>
            </a:r>
            <a:r>
              <a:rPr lang="en-US" altLang="zh-CN" i="1" dirty="0">
                <a:sym typeface="Symbol" pitchFamily="18" charset="2"/>
              </a:rPr>
              <a:t></a:t>
            </a:r>
            <a:r>
              <a:rPr lang="en-US" altLang="zh-CN" dirty="0"/>
              <a:t>, -</a:t>
            </a:r>
            <a:r>
              <a:rPr lang="en-US" altLang="zh-CN" i="1" dirty="0">
                <a:sym typeface="Symbol" pitchFamily="18" charset="2"/>
              </a:rPr>
              <a:t></a:t>
            </a:r>
            <a:r>
              <a:rPr lang="en-US" altLang="zh-CN" dirty="0"/>
              <a:t>)</a:t>
            </a:r>
            <a:r>
              <a:rPr lang="zh-CN" altLang="en-US" dirty="0"/>
              <a:t>时</a:t>
            </a:r>
            <a:r>
              <a:rPr lang="zh-CN" altLang="en-US" dirty="0" smtClean="0"/>
              <a:t>，</a:t>
            </a:r>
            <a:r>
              <a:rPr lang="en-US" altLang="zh-CN" dirty="0" smtClean="0">
                <a:sym typeface="Wingdings" pitchFamily="2" charset="2"/>
              </a:rPr>
              <a:t> </a:t>
            </a:r>
            <a:r>
              <a:rPr lang="zh-CN" altLang="en-US" dirty="0" smtClean="0"/>
              <a:t>同时</a:t>
            </a:r>
            <a:r>
              <a:rPr lang="zh-CN" altLang="en-US" dirty="0"/>
              <a:t>也限制了信号的变化</a:t>
            </a:r>
            <a:r>
              <a:rPr lang="zh-CN" altLang="en-US" dirty="0">
                <a:solidFill>
                  <a:srgbClr val="0000FF"/>
                </a:solidFill>
              </a:rPr>
              <a:t>速度</a:t>
            </a:r>
            <a:r>
              <a:rPr lang="zh-CN" altLang="en-US" dirty="0" smtClean="0"/>
              <a:t>。</a:t>
            </a:r>
            <a:endParaRPr lang="en-US" altLang="zh-CN" dirty="0" smtClean="0"/>
          </a:p>
          <a:p>
            <a:r>
              <a:rPr lang="zh-CN" altLang="en-US" dirty="0" smtClean="0">
                <a:solidFill>
                  <a:srgbClr val="0000FF"/>
                </a:solidFill>
              </a:rPr>
              <a:t>原因</a:t>
            </a:r>
            <a:r>
              <a:rPr lang="zh-CN" altLang="en-US" dirty="0" smtClean="0"/>
              <a:t>：相邻</a:t>
            </a:r>
            <a:r>
              <a:rPr lang="zh-CN" altLang="en-US" dirty="0"/>
              <a:t>抽样</a:t>
            </a:r>
            <a:r>
              <a:rPr lang="zh-CN" altLang="en-US" dirty="0" smtClean="0"/>
              <a:t>点间，抽样</a:t>
            </a:r>
            <a:r>
              <a:rPr lang="zh-CN" altLang="en-US" dirty="0"/>
              <a:t>值的增减</a:t>
            </a:r>
            <a:r>
              <a:rPr lang="zh-CN" altLang="en-US" dirty="0">
                <a:solidFill>
                  <a:srgbClr val="0000FF"/>
                </a:solidFill>
              </a:rPr>
              <a:t>不能超过此范围</a:t>
            </a:r>
            <a:r>
              <a:rPr lang="zh-CN" altLang="en-US" dirty="0" smtClean="0"/>
              <a:t>。否则编码器</a:t>
            </a:r>
            <a:r>
              <a:rPr lang="zh-CN" altLang="en-US" dirty="0"/>
              <a:t>将发生</a:t>
            </a:r>
            <a:r>
              <a:rPr lang="zh-CN" altLang="en-US" dirty="0">
                <a:solidFill>
                  <a:srgbClr val="0000FF"/>
                </a:solidFill>
              </a:rPr>
              <a:t>过载</a:t>
            </a:r>
            <a:r>
              <a:rPr lang="zh-CN" altLang="en-US" dirty="0"/>
              <a:t>，即产生超过允许范围的误差</a:t>
            </a:r>
            <a:r>
              <a:rPr lang="zh-CN" altLang="en-US" dirty="0" smtClean="0"/>
              <a:t>。</a:t>
            </a:r>
            <a:endParaRPr lang="en-US" altLang="zh-CN" dirty="0" smtClean="0"/>
          </a:p>
          <a:p>
            <a:r>
              <a:rPr lang="zh-CN" altLang="en-US" dirty="0" smtClean="0"/>
              <a:t>若抽样间隔</a:t>
            </a:r>
            <a:r>
              <a:rPr lang="en-US" altLang="zh-CN" i="1" dirty="0" smtClean="0"/>
              <a:t>T</a:t>
            </a:r>
            <a:r>
              <a:rPr lang="en-US" altLang="zh-CN" dirty="0" smtClean="0"/>
              <a:t> </a:t>
            </a:r>
            <a:r>
              <a:rPr lang="zh-CN" altLang="en-US" dirty="0"/>
              <a:t>＝ </a:t>
            </a:r>
            <a:r>
              <a:rPr lang="en-US" altLang="zh-CN" dirty="0"/>
              <a:t>1 / </a:t>
            </a:r>
            <a:r>
              <a:rPr lang="en-US" altLang="zh-CN" i="1" dirty="0" err="1"/>
              <a:t>f</a:t>
            </a:r>
            <a:r>
              <a:rPr lang="en-US" altLang="zh-CN" i="1" baseline="-25000" dirty="0" err="1"/>
              <a:t>s</a:t>
            </a:r>
            <a:r>
              <a:rPr lang="zh-CN" altLang="en-US" dirty="0"/>
              <a:t>，</a:t>
            </a:r>
            <a:r>
              <a:rPr lang="zh-CN" altLang="en-US" dirty="0" smtClean="0"/>
              <a:t>则信号</a:t>
            </a:r>
            <a:r>
              <a:rPr lang="zh-CN" altLang="en-US" dirty="0"/>
              <a:t>的斜率不能超过</a:t>
            </a:r>
            <a:r>
              <a:rPr lang="zh-CN" altLang="en-US" i="1" dirty="0">
                <a:solidFill>
                  <a:srgbClr val="FF0000"/>
                </a:solidFill>
                <a:sym typeface="Symbol" pitchFamily="18" charset="2"/>
              </a:rPr>
              <a:t></a:t>
            </a:r>
            <a:r>
              <a:rPr lang="zh-CN" altLang="en-US" i="1" dirty="0">
                <a:solidFill>
                  <a:srgbClr val="FF0000"/>
                </a:solidFill>
              </a:rPr>
              <a:t> </a:t>
            </a:r>
            <a:r>
              <a:rPr lang="en-US" altLang="zh-CN" dirty="0">
                <a:solidFill>
                  <a:srgbClr val="FF0000"/>
                </a:solidFill>
              </a:rPr>
              <a:t>/ </a:t>
            </a:r>
            <a:r>
              <a:rPr lang="en-US" altLang="zh-CN" i="1" dirty="0">
                <a:solidFill>
                  <a:srgbClr val="FF0000"/>
                </a:solidFill>
              </a:rPr>
              <a:t>T</a:t>
            </a:r>
            <a:r>
              <a:rPr lang="zh-CN" altLang="en-US" dirty="0"/>
              <a:t>。</a:t>
            </a:r>
          </a:p>
          <a:p>
            <a:r>
              <a:rPr lang="zh-CN" altLang="en-US" dirty="0" smtClean="0"/>
              <a:t>设</a:t>
            </a:r>
            <a:r>
              <a:rPr lang="zh-CN" altLang="en-US" dirty="0"/>
              <a:t>输入信号</a:t>
            </a:r>
            <a:r>
              <a:rPr lang="zh-CN" altLang="en-US" dirty="0" smtClean="0"/>
              <a:t>是正弦波</a:t>
            </a:r>
            <a:r>
              <a:rPr lang="zh-CN" altLang="en-US" dirty="0" smtClean="0"/>
              <a:t>：</a:t>
            </a:r>
            <a:endParaRPr lang="zh-CN" altLang="en-US" dirty="0"/>
          </a:p>
          <a:p>
            <a:r>
              <a:rPr lang="zh-CN" altLang="en-US" dirty="0" smtClean="0"/>
              <a:t>式中</a:t>
            </a:r>
            <a:r>
              <a:rPr lang="zh-CN" altLang="en-US" dirty="0"/>
              <a:t>，</a:t>
            </a:r>
            <a:r>
              <a:rPr lang="en-US" altLang="zh-CN" i="1" dirty="0"/>
              <a:t>A</a:t>
            </a:r>
            <a:r>
              <a:rPr lang="en-US" altLang="zh-CN" dirty="0"/>
              <a:t> – </a:t>
            </a:r>
            <a:r>
              <a:rPr lang="zh-CN" altLang="en-US" dirty="0" smtClean="0"/>
              <a:t>振幅</a:t>
            </a:r>
            <a:r>
              <a:rPr lang="zh-CN" altLang="en-US" dirty="0" smtClean="0"/>
              <a:t>， </a:t>
            </a:r>
            <a:r>
              <a:rPr lang="zh-CN" altLang="en-US" i="1" dirty="0" smtClean="0">
                <a:sym typeface="Symbol" pitchFamily="18" charset="2"/>
              </a:rPr>
              <a:t></a:t>
            </a:r>
            <a:r>
              <a:rPr lang="en-US" altLang="zh-CN" baseline="-25000" dirty="0"/>
              <a:t>k</a:t>
            </a:r>
            <a:r>
              <a:rPr lang="en-US" altLang="zh-CN" dirty="0"/>
              <a:t> – </a:t>
            </a:r>
            <a:r>
              <a:rPr lang="zh-CN" altLang="en-US" dirty="0"/>
              <a:t>角频率</a:t>
            </a:r>
          </a:p>
          <a:p>
            <a:r>
              <a:rPr lang="zh-CN" altLang="en-US" dirty="0" smtClean="0"/>
              <a:t>它</a:t>
            </a:r>
            <a:r>
              <a:rPr lang="zh-CN" altLang="en-US" dirty="0"/>
              <a:t>的</a:t>
            </a:r>
            <a:r>
              <a:rPr lang="zh-CN" altLang="en-US" dirty="0">
                <a:solidFill>
                  <a:srgbClr val="0000FF"/>
                </a:solidFill>
              </a:rPr>
              <a:t>变化速度</a:t>
            </a:r>
            <a:r>
              <a:rPr lang="zh-CN" altLang="en-US" dirty="0"/>
              <a:t>决定于其斜率：</a:t>
            </a:r>
          </a:p>
        </p:txBody>
      </p:sp>
      <p:sp>
        <p:nvSpPr>
          <p:cNvPr id="11366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3668" name="Object 4"/>
          <p:cNvGraphicFramePr>
            <a:graphicFrameLocks noChangeAspect="1"/>
          </p:cNvGraphicFramePr>
          <p:nvPr>
            <p:extLst>
              <p:ext uri="{D42A27DB-BD31-4B8C-83A1-F6EECF244321}">
                <p14:modId xmlns:p14="http://schemas.microsoft.com/office/powerpoint/2010/main" val="3765953588"/>
              </p:ext>
            </p:extLst>
          </p:nvPr>
        </p:nvGraphicFramePr>
        <p:xfrm>
          <a:off x="4067944" y="4581128"/>
          <a:ext cx="1979612" cy="452438"/>
        </p:xfrm>
        <a:graphic>
          <a:graphicData uri="http://schemas.openxmlformats.org/presentationml/2006/ole">
            <mc:AlternateContent xmlns:mc="http://schemas.openxmlformats.org/markup-compatibility/2006">
              <mc:Choice xmlns:v="urn:schemas-microsoft-com:vml" Requires="v">
                <p:oleObj spid="_x0000_s161891" name="公式" r:id="rId3" imgW="1002865" imgH="228501" progId="Equation.3">
                  <p:embed/>
                </p:oleObj>
              </mc:Choice>
              <mc:Fallback>
                <p:oleObj name="公式" r:id="rId3" imgW="1002865"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581128"/>
                        <a:ext cx="197961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1"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3670" name="Object 6"/>
          <p:cNvGraphicFramePr>
            <a:graphicFrameLocks noChangeAspect="1"/>
          </p:cNvGraphicFramePr>
          <p:nvPr>
            <p:extLst>
              <p:ext uri="{D42A27DB-BD31-4B8C-83A1-F6EECF244321}">
                <p14:modId xmlns:p14="http://schemas.microsoft.com/office/powerpoint/2010/main" val="1265095014"/>
              </p:ext>
            </p:extLst>
          </p:nvPr>
        </p:nvGraphicFramePr>
        <p:xfrm>
          <a:off x="5148064" y="5733256"/>
          <a:ext cx="2438493" cy="720080"/>
        </p:xfrm>
        <a:graphic>
          <a:graphicData uri="http://schemas.openxmlformats.org/presentationml/2006/ole">
            <mc:AlternateContent xmlns:mc="http://schemas.openxmlformats.org/markup-compatibility/2006">
              <mc:Choice xmlns:v="urn:schemas-microsoft-com:vml" Requires="v">
                <p:oleObj spid="_x0000_s161892" name="公式" r:id="rId5" imgW="1320227" imgH="393529" progId="Equation.3">
                  <p:embed/>
                </p:oleObj>
              </mc:Choice>
              <mc:Fallback>
                <p:oleObj name="公式" r:id="rId5" imgW="1320227"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5733256"/>
                        <a:ext cx="243849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 calcmode="lin" valueType="num">
                                      <p:cBhvr additive="base">
                                        <p:cTn id="7"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2" end="2"/>
                                            </p:txEl>
                                          </p:spTgt>
                                        </p:tgtEl>
                                        <p:attrNameLst>
                                          <p:attrName>style.visibility</p:attrName>
                                        </p:attrNameLst>
                                      </p:cBhvr>
                                      <p:to>
                                        <p:strVal val="visible"/>
                                      </p:to>
                                    </p:set>
                                    <p:anim calcmode="lin" valueType="num">
                                      <p:cBhvr additive="base">
                                        <p:cTn id="13"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anim calcmode="lin" valueType="num">
                                      <p:cBhvr additive="base">
                                        <p:cTn id="19"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3667">
                                            <p:txEl>
                                              <p:pRg st="4" end="4"/>
                                            </p:txEl>
                                          </p:spTgt>
                                        </p:tgtEl>
                                        <p:attrNameLst>
                                          <p:attrName>style.visibility</p:attrName>
                                        </p:attrNameLst>
                                      </p:cBhvr>
                                      <p:to>
                                        <p:strVal val="visible"/>
                                      </p:to>
                                    </p:set>
                                    <p:anim calcmode="lin" valueType="num">
                                      <p:cBhvr additive="base">
                                        <p:cTn id="25"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3668"/>
                                        </p:tgtEl>
                                        <p:attrNameLst>
                                          <p:attrName>style.visibility</p:attrName>
                                        </p:attrNameLst>
                                      </p:cBhvr>
                                      <p:to>
                                        <p:strVal val="visible"/>
                                      </p:to>
                                    </p:set>
                                    <p:anim calcmode="lin" valueType="num">
                                      <p:cBhvr additive="base">
                                        <p:cTn id="29" dur="500" fill="hold"/>
                                        <p:tgtEl>
                                          <p:spTgt spid="113668"/>
                                        </p:tgtEl>
                                        <p:attrNameLst>
                                          <p:attrName>ppt_x</p:attrName>
                                        </p:attrNameLst>
                                      </p:cBhvr>
                                      <p:tavLst>
                                        <p:tav tm="0">
                                          <p:val>
                                            <p:strVal val="#ppt_x"/>
                                          </p:val>
                                        </p:tav>
                                        <p:tav tm="100000">
                                          <p:val>
                                            <p:strVal val="#ppt_x"/>
                                          </p:val>
                                        </p:tav>
                                      </p:tavLst>
                                    </p:anim>
                                    <p:anim calcmode="lin" valueType="num">
                                      <p:cBhvr additive="base">
                                        <p:cTn id="30" dur="500" fill="hold"/>
                                        <p:tgtEl>
                                          <p:spTgt spid="11366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3667">
                                            <p:txEl>
                                              <p:pRg st="5" end="5"/>
                                            </p:txEl>
                                          </p:spTgt>
                                        </p:tgtEl>
                                        <p:attrNameLst>
                                          <p:attrName>style.visibility</p:attrName>
                                        </p:attrNameLst>
                                      </p:cBhvr>
                                      <p:to>
                                        <p:strVal val="visible"/>
                                      </p:to>
                                    </p:set>
                                    <p:anim calcmode="lin" valueType="num">
                                      <p:cBhvr additive="base">
                                        <p:cTn id="33"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3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3667">
                                            <p:txEl>
                                              <p:pRg st="6" end="6"/>
                                            </p:txEl>
                                          </p:spTgt>
                                        </p:tgtEl>
                                        <p:attrNameLst>
                                          <p:attrName>style.visibility</p:attrName>
                                        </p:attrNameLst>
                                      </p:cBhvr>
                                      <p:to>
                                        <p:strVal val="visible"/>
                                      </p:to>
                                    </p:set>
                                    <p:anim calcmode="lin" valueType="num">
                                      <p:cBhvr additive="base">
                                        <p:cTn id="39"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366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3670"/>
                                        </p:tgtEl>
                                        <p:attrNameLst>
                                          <p:attrName>style.visibility</p:attrName>
                                        </p:attrNameLst>
                                      </p:cBhvr>
                                      <p:to>
                                        <p:strVal val="visible"/>
                                      </p:to>
                                    </p:set>
                                    <p:anim calcmode="lin" valueType="num">
                                      <p:cBhvr additive="base">
                                        <p:cTn id="43" dur="500" fill="hold"/>
                                        <p:tgtEl>
                                          <p:spTgt spid="113670"/>
                                        </p:tgtEl>
                                        <p:attrNameLst>
                                          <p:attrName>ppt_x</p:attrName>
                                        </p:attrNameLst>
                                      </p:cBhvr>
                                      <p:tavLst>
                                        <p:tav tm="0">
                                          <p:val>
                                            <p:strVal val="#ppt_x"/>
                                          </p:val>
                                        </p:tav>
                                        <p:tav tm="100000">
                                          <p:val>
                                            <p:strVal val="#ppt_x"/>
                                          </p:val>
                                        </p:tav>
                                      </p:tavLst>
                                    </p:anim>
                                    <p:anim calcmode="lin" valueType="num">
                                      <p:cBhvr additive="base">
                                        <p:cTn id="44" dur="500" fill="hold"/>
                                        <p:tgtEl>
                                          <p:spTgt spid="113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p:txBody>
          <a:bodyPr>
            <a:normAutofit fontScale="92500" lnSpcReduction="20000"/>
          </a:bodyPr>
          <a:lstStyle/>
          <a:p>
            <a:pPr>
              <a:lnSpc>
                <a:spcPct val="120000"/>
              </a:lnSpc>
            </a:pPr>
            <a:r>
              <a:rPr lang="zh-CN" altLang="en-US" dirty="0" smtClean="0"/>
              <a:t>上式给出最大斜率等于</a:t>
            </a:r>
            <a:r>
              <a:rPr lang="en-US" altLang="zh-CN" i="1" dirty="0" err="1" smtClean="0"/>
              <a:t>A</a:t>
            </a:r>
            <a:r>
              <a:rPr lang="en-US" altLang="zh-CN" i="1" dirty="0" err="1" smtClean="0">
                <a:sym typeface="Symbol" pitchFamily="18" charset="2"/>
              </a:rPr>
              <a:t></a:t>
            </a:r>
            <a:r>
              <a:rPr lang="en-US" altLang="zh-CN" i="1" baseline="-25000" dirty="0" err="1" smtClean="0">
                <a:sym typeface="Symbol" pitchFamily="18" charset="2"/>
              </a:rPr>
              <a:t>k</a:t>
            </a:r>
            <a:r>
              <a:rPr lang="zh-CN" altLang="en-US" dirty="0" smtClean="0"/>
              <a:t>。为了不发生过载，信号的最大斜率不应超过</a:t>
            </a:r>
            <a:r>
              <a:rPr lang="zh-CN" altLang="en-US" i="1" dirty="0" smtClean="0">
                <a:sym typeface="Symbol" pitchFamily="18" charset="2"/>
              </a:rPr>
              <a:t></a:t>
            </a:r>
            <a:r>
              <a:rPr lang="en-US" altLang="zh-CN" dirty="0" smtClean="0"/>
              <a:t>/</a:t>
            </a:r>
            <a:r>
              <a:rPr lang="en-US" altLang="zh-CN" i="1" dirty="0" smtClean="0"/>
              <a:t>T</a:t>
            </a:r>
            <a:r>
              <a:rPr lang="zh-CN" altLang="en-US" dirty="0" smtClean="0"/>
              <a:t>，即</a:t>
            </a:r>
          </a:p>
          <a:p>
            <a:pPr>
              <a:lnSpc>
                <a:spcPct val="160000"/>
              </a:lnSpc>
            </a:pPr>
            <a:r>
              <a:rPr lang="zh-CN" altLang="en-US" dirty="0" smtClean="0"/>
              <a:t>所以最大允许信号振幅</a:t>
            </a:r>
            <a:r>
              <a:rPr lang="en-US" altLang="zh-CN" i="1" dirty="0" smtClean="0"/>
              <a:t>A</a:t>
            </a:r>
            <a:r>
              <a:rPr lang="en-US" altLang="zh-CN" baseline="-25000" dirty="0" smtClean="0"/>
              <a:t>max</a:t>
            </a:r>
            <a:r>
              <a:rPr lang="zh-CN" altLang="en-US" dirty="0" smtClean="0"/>
              <a:t>等于</a:t>
            </a:r>
          </a:p>
          <a:p>
            <a:pPr>
              <a:lnSpc>
                <a:spcPct val="160000"/>
              </a:lnSpc>
            </a:pPr>
            <a:r>
              <a:rPr lang="zh-CN" altLang="en-US" dirty="0" smtClean="0"/>
              <a:t>这时的信号功率为</a:t>
            </a:r>
          </a:p>
          <a:p>
            <a:pPr>
              <a:lnSpc>
                <a:spcPct val="160000"/>
              </a:lnSpc>
            </a:pPr>
            <a:r>
              <a:rPr lang="zh-CN" altLang="en-US" dirty="0" smtClean="0"/>
              <a:t>将</a:t>
            </a:r>
            <a:r>
              <a:rPr lang="zh-CN" altLang="en-US" i="1" dirty="0" smtClean="0">
                <a:sym typeface="Symbol" pitchFamily="18" charset="2"/>
              </a:rPr>
              <a:t> </a:t>
            </a:r>
            <a:r>
              <a:rPr lang="zh-CN" altLang="en-US" dirty="0" smtClean="0">
                <a:sym typeface="Symbol" pitchFamily="18" charset="2"/>
              </a:rPr>
              <a:t>的值  </a:t>
            </a:r>
            <a:r>
              <a:rPr lang="en-US" altLang="zh-CN" dirty="0" smtClean="0">
                <a:sym typeface="Symbol" pitchFamily="18" charset="2"/>
              </a:rPr>
              <a:t>= (</a:t>
            </a:r>
            <a:r>
              <a:rPr lang="en-US" altLang="zh-CN" i="1" dirty="0" smtClean="0">
                <a:sym typeface="Symbol" pitchFamily="18" charset="2"/>
              </a:rPr>
              <a:t>M</a:t>
            </a:r>
            <a:r>
              <a:rPr lang="en-US" altLang="zh-CN" dirty="0" smtClean="0">
                <a:sym typeface="Symbol" pitchFamily="18" charset="2"/>
              </a:rPr>
              <a:t> – 1)</a:t>
            </a:r>
            <a:r>
              <a:rPr lang="en-US" altLang="zh-CN" i="1" dirty="0" smtClean="0">
                <a:sym typeface="Symbol" pitchFamily="18" charset="2"/>
              </a:rPr>
              <a:t>v</a:t>
            </a:r>
            <a:r>
              <a:rPr lang="en-US" altLang="zh-CN" dirty="0" smtClean="0">
                <a:sym typeface="Symbol" pitchFamily="18" charset="2"/>
              </a:rPr>
              <a:t> / 2</a:t>
            </a:r>
            <a:r>
              <a:rPr lang="zh-CN" altLang="en-US" dirty="0" smtClean="0"/>
              <a:t>代入上式，得到</a:t>
            </a:r>
            <a:endParaRPr lang="en-US" altLang="zh-CN" dirty="0" smtClean="0"/>
          </a:p>
          <a:p>
            <a:pPr>
              <a:lnSpc>
                <a:spcPct val="160000"/>
              </a:lnSpc>
            </a:pPr>
            <a:endParaRPr lang="zh-CN" altLang="en-US" dirty="0" smtClean="0"/>
          </a:p>
          <a:p>
            <a:pPr lvl="1"/>
            <a:endParaRPr lang="zh-CN" altLang="en-US" dirty="0" smtClean="0"/>
          </a:p>
          <a:p>
            <a:r>
              <a:rPr lang="zh-CN" altLang="en-US" dirty="0" smtClean="0"/>
              <a:t>最后，求出</a:t>
            </a:r>
            <a:r>
              <a:rPr lang="zh-CN" altLang="en-US" dirty="0" smtClean="0">
                <a:solidFill>
                  <a:srgbClr val="0000FF"/>
                </a:solidFill>
              </a:rPr>
              <a:t>信号量噪比</a:t>
            </a:r>
            <a:r>
              <a:rPr lang="zh-CN" altLang="en-US" dirty="0" smtClean="0"/>
              <a:t>等于</a:t>
            </a:r>
            <a:endParaRPr lang="zh-CN" altLang="en-US" dirty="0"/>
          </a:p>
        </p:txBody>
      </p:sp>
      <p:sp>
        <p:nvSpPr>
          <p:cNvPr id="13" name="灯片编号占位符 5"/>
          <p:cNvSpPr>
            <a:spLocks noGrp="1"/>
          </p:cNvSpPr>
          <p:nvPr>
            <p:ph type="sldNum" sz="quarter" idx="12"/>
          </p:nvPr>
        </p:nvSpPr>
        <p:spPr/>
        <p:txBody>
          <a:bodyPr/>
          <a:lstStyle/>
          <a:p>
            <a:fld id="{9F013A6A-E0EE-4E13-B1A4-860A0E66371E}" type="slidenum">
              <a:rPr lang="en-US" altLang="zh-CN" smtClean="0"/>
              <a:pPr/>
              <a:t>103</a:t>
            </a:fld>
            <a:endParaRPr lang="en-US" altLang="zh-CN"/>
          </a:p>
        </p:txBody>
      </p:sp>
      <p:sp>
        <p:nvSpPr>
          <p:cNvPr id="114693"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4692" name="Object 4"/>
          <p:cNvGraphicFramePr>
            <a:graphicFrameLocks noChangeAspect="1"/>
          </p:cNvGraphicFramePr>
          <p:nvPr/>
        </p:nvGraphicFramePr>
        <p:xfrm>
          <a:off x="5220072" y="1556792"/>
          <a:ext cx="1709738" cy="693738"/>
        </p:xfrm>
        <a:graphic>
          <a:graphicData uri="http://schemas.openxmlformats.org/presentationml/2006/ole">
            <mc:AlternateContent xmlns:mc="http://schemas.openxmlformats.org/markup-compatibility/2006">
              <mc:Choice xmlns:v="urn:schemas-microsoft-com:vml" Requires="v">
                <p:oleObj spid="_x0000_s40440" name="公式" r:id="rId3" imgW="965200" imgH="393700" progId="Equation.3">
                  <p:embed/>
                </p:oleObj>
              </mc:Choice>
              <mc:Fallback>
                <p:oleObj name="公式" r:id="rId3" imgW="965200" imgH="393700"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556792"/>
                        <a:ext cx="170973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4694" name="Object 6"/>
          <p:cNvGraphicFramePr>
            <a:graphicFrameLocks noChangeAspect="1"/>
          </p:cNvGraphicFramePr>
          <p:nvPr/>
        </p:nvGraphicFramePr>
        <p:xfrm>
          <a:off x="5724128" y="2204864"/>
          <a:ext cx="1574800" cy="846137"/>
        </p:xfrm>
        <a:graphic>
          <a:graphicData uri="http://schemas.openxmlformats.org/presentationml/2006/ole">
            <mc:AlternateContent xmlns:mc="http://schemas.openxmlformats.org/markup-compatibility/2006">
              <mc:Choice xmlns:v="urn:schemas-microsoft-com:vml" Requires="v">
                <p:oleObj spid="_x0000_s40441" name="公式" r:id="rId5" imgW="710891" imgH="444307" progId="Equation.3">
                  <p:embed/>
                </p:oleObj>
              </mc:Choice>
              <mc:Fallback>
                <p:oleObj name="公式" r:id="rId5" imgW="710891" imgH="444307" progId="Equation.3">
                  <p:embed/>
                  <p:pic>
                    <p:nvPicPr>
                      <p:cNvPr id="0" name="Picture 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2204864"/>
                        <a:ext cx="1574800"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6" name="Object 8"/>
          <p:cNvGraphicFramePr>
            <a:graphicFrameLocks noChangeAspect="1"/>
          </p:cNvGraphicFramePr>
          <p:nvPr/>
        </p:nvGraphicFramePr>
        <p:xfrm>
          <a:off x="3635896" y="2996952"/>
          <a:ext cx="3149600" cy="820737"/>
        </p:xfrm>
        <a:graphic>
          <a:graphicData uri="http://schemas.openxmlformats.org/presentationml/2006/ole">
            <mc:AlternateContent xmlns:mc="http://schemas.openxmlformats.org/markup-compatibility/2006">
              <mc:Choice xmlns:v="urn:schemas-microsoft-com:vml" Requires="v">
                <p:oleObj spid="_x0000_s40442" name="公式" r:id="rId7" imgW="1752600" imgH="457200" progId="Equation.3">
                  <p:embed/>
                </p:oleObj>
              </mc:Choice>
              <mc:Fallback>
                <p:oleObj name="公式" r:id="rId7" imgW="1752600" imgH="457200" progId="Equation.3">
                  <p:embed/>
                  <p:pic>
                    <p:nvPicPr>
                      <p:cNvPr id="0" name="Picture 2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2996952"/>
                        <a:ext cx="314960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8" name="Object 10"/>
          <p:cNvGraphicFramePr>
            <a:graphicFrameLocks noChangeAspect="1"/>
          </p:cNvGraphicFramePr>
          <p:nvPr/>
        </p:nvGraphicFramePr>
        <p:xfrm>
          <a:off x="1691680" y="4365104"/>
          <a:ext cx="4410075" cy="1133475"/>
        </p:xfrm>
        <a:graphic>
          <a:graphicData uri="http://schemas.openxmlformats.org/presentationml/2006/ole">
            <mc:AlternateContent xmlns:mc="http://schemas.openxmlformats.org/markup-compatibility/2006">
              <mc:Choice xmlns:v="urn:schemas-microsoft-com:vml" Requires="v">
                <p:oleObj spid="_x0000_s40443" name="公式" r:id="rId9" imgW="2667000" imgH="685800" progId="Equation.3">
                  <p:embed/>
                </p:oleObj>
              </mc:Choice>
              <mc:Fallback>
                <p:oleObj name="公式" r:id="rId9" imgW="2667000" imgH="685800" progId="Equation.3">
                  <p:embed/>
                  <p:pic>
                    <p:nvPicPr>
                      <p:cNvPr id="0" name="Picture 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4365104"/>
                        <a:ext cx="44100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1"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4703" name="Rectangle 15"/>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4702" name="Object 14"/>
          <p:cNvGraphicFramePr>
            <a:graphicFrameLocks noChangeAspect="1"/>
          </p:cNvGraphicFramePr>
          <p:nvPr>
            <p:extLst>
              <p:ext uri="{D42A27DB-BD31-4B8C-83A1-F6EECF244321}">
                <p14:modId xmlns:p14="http://schemas.microsoft.com/office/powerpoint/2010/main" val="733358093"/>
              </p:ext>
            </p:extLst>
          </p:nvPr>
        </p:nvGraphicFramePr>
        <p:xfrm>
          <a:off x="4932040" y="5589240"/>
          <a:ext cx="2700337" cy="769937"/>
        </p:xfrm>
        <a:graphic>
          <a:graphicData uri="http://schemas.openxmlformats.org/presentationml/2006/ole">
            <mc:AlternateContent xmlns:mc="http://schemas.openxmlformats.org/markup-compatibility/2006">
              <mc:Choice xmlns:v="urn:schemas-microsoft-com:vml" Requires="v">
                <p:oleObj spid="_x0000_s40444" name="公式" r:id="rId11" imgW="1638300" imgH="469900" progId="Equation.3">
                  <p:embed/>
                </p:oleObj>
              </mc:Choice>
              <mc:Fallback>
                <p:oleObj name="公式" r:id="rId11" imgW="1638300" imgH="469900" progId="Equation.3">
                  <p:embed/>
                  <p:pic>
                    <p:nvPicPr>
                      <p:cNvPr id="0"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040" y="5589240"/>
                        <a:ext cx="2700337" cy="769937"/>
                      </a:xfrm>
                      <a:prstGeom prst="rect">
                        <a:avLst/>
                      </a:prstGeom>
                      <a:noFill/>
                      <a:ln>
                        <a:solidFill>
                          <a:srgbClr val="00CC00"/>
                        </a:solid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04099491"/>
              </p:ext>
            </p:extLst>
          </p:nvPr>
        </p:nvGraphicFramePr>
        <p:xfrm>
          <a:off x="2987824" y="260648"/>
          <a:ext cx="2438400" cy="720725"/>
        </p:xfrm>
        <a:graphic>
          <a:graphicData uri="http://schemas.openxmlformats.org/presentationml/2006/ole">
            <mc:AlternateContent xmlns:mc="http://schemas.openxmlformats.org/markup-compatibility/2006">
              <mc:Choice xmlns:v="urn:schemas-microsoft-com:vml" Requires="v">
                <p:oleObj spid="_x0000_s40445" name="公式" r:id="rId13" imgW="1320227" imgH="393529" progId="Equation.3">
                  <p:embed/>
                </p:oleObj>
              </mc:Choice>
              <mc:Fallback>
                <p:oleObj name="公式" r:id="rId13" imgW="1320227" imgH="393529"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824" y="260648"/>
                        <a:ext cx="2438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 calcmode="lin" valueType="num">
                                      <p:cBhvr additive="base">
                                        <p:cTn id="7"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4694"/>
                                        </p:tgtEl>
                                        <p:attrNameLst>
                                          <p:attrName>style.visibility</p:attrName>
                                        </p:attrNameLst>
                                      </p:cBhvr>
                                      <p:to>
                                        <p:strVal val="visible"/>
                                      </p:to>
                                    </p:set>
                                    <p:anim calcmode="lin" valueType="num">
                                      <p:cBhvr additive="base">
                                        <p:cTn id="11" dur="500" fill="hold"/>
                                        <p:tgtEl>
                                          <p:spTgt spid="114694"/>
                                        </p:tgtEl>
                                        <p:attrNameLst>
                                          <p:attrName>ppt_x</p:attrName>
                                        </p:attrNameLst>
                                      </p:cBhvr>
                                      <p:tavLst>
                                        <p:tav tm="0">
                                          <p:val>
                                            <p:strVal val="#ppt_x"/>
                                          </p:val>
                                        </p:tav>
                                        <p:tav tm="100000">
                                          <p:val>
                                            <p:strVal val="#ppt_x"/>
                                          </p:val>
                                        </p:tav>
                                      </p:tavLst>
                                    </p:anim>
                                    <p:anim calcmode="lin" valueType="num">
                                      <p:cBhvr additive="base">
                                        <p:cTn id="12" dur="500" fill="hold"/>
                                        <p:tgtEl>
                                          <p:spTgt spid="11469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calcmode="lin" valueType="num">
                                      <p:cBhvr additive="base">
                                        <p:cTn id="1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46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4696"/>
                                        </p:tgtEl>
                                        <p:attrNameLst>
                                          <p:attrName>style.visibility</p:attrName>
                                        </p:attrNameLst>
                                      </p:cBhvr>
                                      <p:to>
                                        <p:strVal val="visible"/>
                                      </p:to>
                                    </p:set>
                                    <p:anim calcmode="lin" valueType="num">
                                      <p:cBhvr additive="base">
                                        <p:cTn id="21" dur="500" fill="hold"/>
                                        <p:tgtEl>
                                          <p:spTgt spid="114696"/>
                                        </p:tgtEl>
                                        <p:attrNameLst>
                                          <p:attrName>ppt_x</p:attrName>
                                        </p:attrNameLst>
                                      </p:cBhvr>
                                      <p:tavLst>
                                        <p:tav tm="0">
                                          <p:val>
                                            <p:strVal val="#ppt_x"/>
                                          </p:val>
                                        </p:tav>
                                        <p:tav tm="100000">
                                          <p:val>
                                            <p:strVal val="#ppt_x"/>
                                          </p:val>
                                        </p:tav>
                                      </p:tavLst>
                                    </p:anim>
                                    <p:anim calcmode="lin" valueType="num">
                                      <p:cBhvr additive="base">
                                        <p:cTn id="22" dur="500" fill="hold"/>
                                        <p:tgtEl>
                                          <p:spTgt spid="11469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4691">
                                            <p:txEl>
                                              <p:pRg st="3" end="3"/>
                                            </p:txEl>
                                          </p:spTgt>
                                        </p:tgtEl>
                                        <p:attrNameLst>
                                          <p:attrName>style.visibility</p:attrName>
                                        </p:attrNameLst>
                                      </p:cBhvr>
                                      <p:to>
                                        <p:strVal val="visible"/>
                                      </p:to>
                                    </p:set>
                                    <p:anim calcmode="lin" valueType="num">
                                      <p:cBhvr additive="base">
                                        <p:cTn id="27"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469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4698"/>
                                        </p:tgtEl>
                                        <p:attrNameLst>
                                          <p:attrName>style.visibility</p:attrName>
                                        </p:attrNameLst>
                                      </p:cBhvr>
                                      <p:to>
                                        <p:strVal val="visible"/>
                                      </p:to>
                                    </p:set>
                                    <p:anim calcmode="lin" valueType="num">
                                      <p:cBhvr additive="base">
                                        <p:cTn id="31" dur="500" fill="hold"/>
                                        <p:tgtEl>
                                          <p:spTgt spid="114698"/>
                                        </p:tgtEl>
                                        <p:attrNameLst>
                                          <p:attrName>ppt_x</p:attrName>
                                        </p:attrNameLst>
                                      </p:cBhvr>
                                      <p:tavLst>
                                        <p:tav tm="0">
                                          <p:val>
                                            <p:strVal val="#ppt_x"/>
                                          </p:val>
                                        </p:tav>
                                        <p:tav tm="100000">
                                          <p:val>
                                            <p:strVal val="#ppt_x"/>
                                          </p:val>
                                        </p:tav>
                                      </p:tavLst>
                                    </p:anim>
                                    <p:anim calcmode="lin" valueType="num">
                                      <p:cBhvr additive="base">
                                        <p:cTn id="32" dur="500" fill="hold"/>
                                        <p:tgtEl>
                                          <p:spTgt spid="11469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4691">
                                            <p:txEl>
                                              <p:pRg st="6" end="6"/>
                                            </p:txEl>
                                          </p:spTgt>
                                        </p:tgtEl>
                                        <p:attrNameLst>
                                          <p:attrName>style.visibility</p:attrName>
                                        </p:attrNameLst>
                                      </p:cBhvr>
                                      <p:to>
                                        <p:strVal val="visible"/>
                                      </p:to>
                                    </p:set>
                                    <p:anim calcmode="lin" valueType="num">
                                      <p:cBhvr additive="base">
                                        <p:cTn id="37"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69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4702"/>
                                        </p:tgtEl>
                                        <p:attrNameLst>
                                          <p:attrName>style.visibility</p:attrName>
                                        </p:attrNameLst>
                                      </p:cBhvr>
                                      <p:to>
                                        <p:strVal val="visible"/>
                                      </p:to>
                                    </p:set>
                                    <p:anim calcmode="lin" valueType="num">
                                      <p:cBhvr additive="base">
                                        <p:cTn id="41" dur="500" fill="hold"/>
                                        <p:tgtEl>
                                          <p:spTgt spid="114702"/>
                                        </p:tgtEl>
                                        <p:attrNameLst>
                                          <p:attrName>ppt_x</p:attrName>
                                        </p:attrNameLst>
                                      </p:cBhvr>
                                      <p:tavLst>
                                        <p:tav tm="0">
                                          <p:val>
                                            <p:strVal val="#ppt_x"/>
                                          </p:val>
                                        </p:tav>
                                        <p:tav tm="100000">
                                          <p:val>
                                            <p:strVal val="#ppt_x"/>
                                          </p:val>
                                        </p:tav>
                                      </p:tavLst>
                                    </p:anim>
                                    <p:anim calcmode="lin" valueType="num">
                                      <p:cBhvr additive="base">
                                        <p:cTn id="42" dur="500" fill="hold"/>
                                        <p:tgtEl>
                                          <p:spTgt spid="114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solidFill>
                  <a:srgbClr val="FF0000"/>
                </a:solidFill>
              </a:rPr>
              <a:t>9.7 </a:t>
            </a:r>
            <a:r>
              <a:rPr lang="zh-CN" altLang="en-US" dirty="0">
                <a:solidFill>
                  <a:srgbClr val="FF0000"/>
                </a:solidFill>
              </a:rPr>
              <a:t>增量调制</a:t>
            </a:r>
          </a:p>
          <a:p>
            <a:r>
              <a:rPr lang="en-US" altLang="zh-CN" dirty="0"/>
              <a:t>9.8 </a:t>
            </a:r>
            <a:r>
              <a:rPr lang="zh-CN" altLang="en-US" dirty="0"/>
              <a:t>时分复用和复</a:t>
            </a:r>
            <a:r>
              <a:rPr lang="zh-CN" altLang="en-US" dirty="0" smtClean="0"/>
              <a:t>接</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104</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smtClean="0"/>
              <a:t>9.7 </a:t>
            </a:r>
            <a:r>
              <a:rPr lang="zh-CN" altLang="en-US" dirty="0" smtClean="0"/>
              <a:t>增量调制</a:t>
            </a:r>
          </a:p>
        </p:txBody>
      </p:sp>
      <p:sp>
        <p:nvSpPr>
          <p:cNvPr id="115715" name="Rectangle 3"/>
          <p:cNvSpPr>
            <a:spLocks noGrp="1" noChangeArrowheads="1"/>
          </p:cNvSpPr>
          <p:nvPr>
            <p:ph type="body" idx="1"/>
          </p:nvPr>
        </p:nvSpPr>
        <p:spPr/>
        <p:txBody>
          <a:bodyPr/>
          <a:lstStyle/>
          <a:p>
            <a:pPr>
              <a:lnSpc>
                <a:spcPct val="150000"/>
              </a:lnSpc>
            </a:pPr>
            <a:r>
              <a:rPr lang="en-US" altLang="zh-CN" dirty="0" smtClean="0">
                <a:solidFill>
                  <a:srgbClr val="0000FF"/>
                </a:solidFill>
              </a:rPr>
              <a:t>9.7.1 </a:t>
            </a:r>
            <a:r>
              <a:rPr lang="zh-CN" altLang="en-US" dirty="0" smtClean="0">
                <a:solidFill>
                  <a:srgbClr val="0000FF"/>
                </a:solidFill>
              </a:rPr>
              <a:t>增量调制原理</a:t>
            </a:r>
          </a:p>
          <a:p>
            <a:pPr lvl="1">
              <a:lnSpc>
                <a:spcPct val="150000"/>
              </a:lnSpc>
            </a:pPr>
            <a:r>
              <a:rPr lang="zh-CN" altLang="en-US" dirty="0" smtClean="0"/>
              <a:t>增量调制</a:t>
            </a:r>
            <a:r>
              <a:rPr lang="en-US" altLang="zh-CN" dirty="0" smtClean="0"/>
              <a:t>(</a:t>
            </a:r>
            <a:r>
              <a:rPr lang="en-US" altLang="zh-CN" dirty="0" smtClean="0">
                <a:sym typeface="Symbol" pitchFamily="18" charset="2"/>
              </a:rPr>
              <a:t></a:t>
            </a:r>
            <a:r>
              <a:rPr lang="en-US" altLang="zh-CN" dirty="0" smtClean="0"/>
              <a:t>M)</a:t>
            </a:r>
            <a:r>
              <a:rPr lang="zh-CN" altLang="en-US" dirty="0" smtClean="0"/>
              <a:t>可以看成是</a:t>
            </a:r>
            <a:r>
              <a:rPr lang="zh-CN" altLang="en-US" dirty="0" smtClean="0">
                <a:solidFill>
                  <a:srgbClr val="0000FF"/>
                </a:solidFill>
              </a:rPr>
              <a:t>一种最简单的</a:t>
            </a:r>
            <a:r>
              <a:rPr lang="en-US" altLang="zh-CN" dirty="0" smtClean="0">
                <a:solidFill>
                  <a:srgbClr val="0000FF"/>
                </a:solidFill>
              </a:rPr>
              <a:t>DPCM</a:t>
            </a:r>
            <a:r>
              <a:rPr lang="zh-CN" altLang="en-US" dirty="0" smtClean="0"/>
              <a:t>。</a:t>
            </a:r>
            <a:endParaRPr lang="en-US" altLang="zh-CN" dirty="0" smtClean="0"/>
          </a:p>
          <a:p>
            <a:pPr lvl="1">
              <a:lnSpc>
                <a:spcPct val="150000"/>
              </a:lnSpc>
            </a:pPr>
            <a:r>
              <a:rPr lang="zh-CN" altLang="en-US" dirty="0" smtClean="0"/>
              <a:t>当</a:t>
            </a:r>
            <a:r>
              <a:rPr lang="en-US" altLang="zh-CN" dirty="0" smtClean="0"/>
              <a:t>DPCM</a:t>
            </a:r>
            <a:r>
              <a:rPr lang="zh-CN" altLang="en-US" dirty="0" smtClean="0"/>
              <a:t>系统中量化器的</a:t>
            </a:r>
            <a:r>
              <a:rPr lang="zh-CN" altLang="en-US" dirty="0" smtClean="0">
                <a:solidFill>
                  <a:srgbClr val="0000FF"/>
                </a:solidFill>
              </a:rPr>
              <a:t>量化电平数取为</a:t>
            </a:r>
            <a:r>
              <a:rPr lang="en-US" altLang="zh-CN" dirty="0" smtClean="0">
                <a:solidFill>
                  <a:srgbClr val="0000FF"/>
                </a:solidFill>
              </a:rPr>
              <a:t>2</a:t>
            </a:r>
            <a:r>
              <a:rPr lang="zh-CN" altLang="en-US" dirty="0" smtClean="0"/>
              <a:t>时，</a:t>
            </a:r>
            <a:r>
              <a:rPr lang="en-US" altLang="zh-CN" dirty="0" smtClean="0"/>
              <a:t>DPCM</a:t>
            </a:r>
            <a:r>
              <a:rPr lang="zh-CN" altLang="en-US" dirty="0" smtClean="0"/>
              <a:t>系统就成为增量调制系统。 </a:t>
            </a:r>
            <a:endParaRPr lang="zh-CN" altLang="en-US" dirty="0"/>
          </a:p>
        </p:txBody>
      </p:sp>
      <p:sp>
        <p:nvSpPr>
          <p:cNvPr id="4" name="灯片编号占位符 5"/>
          <p:cNvSpPr>
            <a:spLocks noGrp="1"/>
          </p:cNvSpPr>
          <p:nvPr>
            <p:ph type="sldNum" sz="quarter" idx="12"/>
          </p:nvPr>
        </p:nvSpPr>
        <p:spPr/>
        <p:txBody>
          <a:bodyPr/>
          <a:lstStyle/>
          <a:p>
            <a:fld id="{3190D33E-67BF-4308-9B7A-C8980FC3F1B4}" type="slidenum">
              <a:rPr lang="en-US" altLang="zh-CN" smtClean="0"/>
              <a:pPr/>
              <a:t>105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anim calcmode="lin" valueType="num">
                                      <p:cBhvr additive="base">
                                        <p:cTn id="7" dur="5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a:bodyPr>
          <a:lstStyle/>
          <a:p>
            <a:r>
              <a:rPr lang="zh-CN" altLang="en-US" dirty="0" smtClean="0">
                <a:solidFill>
                  <a:srgbClr val="0000FF"/>
                </a:solidFill>
              </a:rPr>
              <a:t>方框图</a:t>
            </a:r>
            <a:endParaRPr lang="zh-CN" altLang="en-US" dirty="0">
              <a:solidFill>
                <a:srgbClr val="0000FF"/>
              </a:solidFill>
            </a:endParaRPr>
          </a:p>
        </p:txBody>
      </p:sp>
      <p:sp>
        <p:nvSpPr>
          <p:cNvPr id="116739" name="Rectangle 3"/>
          <p:cNvSpPr>
            <a:spLocks noGrp="1" noChangeArrowheads="1"/>
          </p:cNvSpPr>
          <p:nvPr>
            <p:ph type="body" idx="1"/>
          </p:nvPr>
        </p:nvSpPr>
        <p:spPr>
          <a:xfrm>
            <a:off x="539552" y="1196752"/>
            <a:ext cx="8064896" cy="5112568"/>
          </a:xfrm>
        </p:spPr>
        <p:txBody>
          <a:bodyPr>
            <a:normAutofit/>
          </a:bodyPr>
          <a:lstStyle/>
          <a:p>
            <a:r>
              <a:rPr lang="zh-CN" altLang="en-US" dirty="0" smtClean="0">
                <a:solidFill>
                  <a:srgbClr val="0000FF"/>
                </a:solidFill>
              </a:rPr>
              <a:t>编码器</a:t>
            </a:r>
            <a:r>
              <a:rPr lang="zh-CN" altLang="en-US" dirty="0" smtClean="0"/>
              <a:t>：</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dirty="0" smtClean="0"/>
              <a:t>预测误差</a:t>
            </a:r>
            <a:r>
              <a:rPr lang="en-US" altLang="zh-CN" i="1" dirty="0" err="1" smtClean="0"/>
              <a:t>e</a:t>
            </a:r>
            <a:r>
              <a:rPr lang="en-US" altLang="zh-CN" i="1" baseline="-25000" dirty="0" err="1" smtClean="0"/>
              <a:t>k</a:t>
            </a:r>
            <a:r>
              <a:rPr lang="en-US" altLang="zh-CN" dirty="0" smtClean="0"/>
              <a:t> = </a:t>
            </a:r>
            <a:r>
              <a:rPr lang="en-US" altLang="zh-CN" i="1" dirty="0" err="1" smtClean="0"/>
              <a:t>m</a:t>
            </a:r>
            <a:r>
              <a:rPr lang="en-US" altLang="zh-CN" i="1" baseline="-25000" dirty="0" err="1" smtClean="0"/>
              <a:t>k</a:t>
            </a:r>
            <a:r>
              <a:rPr lang="en-US" altLang="zh-CN" dirty="0" smtClean="0"/>
              <a:t> – </a:t>
            </a:r>
            <a:r>
              <a:rPr lang="en-US" altLang="zh-CN" i="1" dirty="0" err="1" smtClean="0"/>
              <a:t>m</a:t>
            </a:r>
            <a:r>
              <a:rPr lang="en-US" altLang="zh-CN" i="1" baseline="-25000" dirty="0" err="1" smtClean="0"/>
              <a:t>k</a:t>
            </a:r>
            <a:r>
              <a:rPr lang="en-US" altLang="zh-CN" i="1" dirty="0" smtClean="0">
                <a:sym typeface="Symbol" pitchFamily="18" charset="2"/>
              </a:rPr>
              <a:t></a:t>
            </a:r>
            <a:r>
              <a:rPr lang="en-US" altLang="zh-CN" i="1" dirty="0" smtClean="0"/>
              <a:t> </a:t>
            </a:r>
            <a:r>
              <a:rPr lang="zh-CN" altLang="en-US" dirty="0" smtClean="0"/>
              <a:t>被量化成</a:t>
            </a:r>
            <a:r>
              <a:rPr lang="zh-CN" altLang="en-US" dirty="0" smtClean="0">
                <a:solidFill>
                  <a:srgbClr val="0000FF"/>
                </a:solidFill>
              </a:rPr>
              <a:t>两个电平 </a:t>
            </a:r>
            <a:r>
              <a:rPr lang="en-US" altLang="zh-CN" dirty="0" smtClean="0"/>
              <a:t>+</a:t>
            </a:r>
            <a:r>
              <a:rPr lang="en-US" altLang="zh-CN" i="1" dirty="0" smtClean="0">
                <a:sym typeface="Symbol" pitchFamily="18" charset="2"/>
              </a:rPr>
              <a:t> </a:t>
            </a:r>
            <a:r>
              <a:rPr lang="zh-CN" altLang="en-US" dirty="0" smtClean="0"/>
              <a:t>和－</a:t>
            </a:r>
            <a:r>
              <a:rPr lang="zh-CN" altLang="en-US" i="1" dirty="0" smtClean="0">
                <a:sym typeface="Symbol" pitchFamily="18" charset="2"/>
              </a:rPr>
              <a:t> </a:t>
            </a:r>
            <a:r>
              <a:rPr lang="zh-CN" altLang="en-US" dirty="0" smtClean="0"/>
              <a:t>。</a:t>
            </a:r>
            <a:r>
              <a:rPr lang="zh-CN" altLang="en-US" i="1" dirty="0" smtClean="0">
                <a:sym typeface="Symbol" pitchFamily="18" charset="2"/>
              </a:rPr>
              <a:t> </a:t>
            </a:r>
            <a:r>
              <a:rPr lang="zh-CN" altLang="en-US" dirty="0" smtClean="0"/>
              <a:t>称为</a:t>
            </a:r>
            <a:r>
              <a:rPr lang="zh-CN" altLang="en-US" dirty="0" smtClean="0">
                <a:solidFill>
                  <a:schemeClr val="hlink"/>
                </a:solidFill>
              </a:rPr>
              <a:t>量化台阶</a:t>
            </a:r>
            <a:r>
              <a:rPr lang="zh-CN" altLang="en-US" dirty="0" smtClean="0"/>
              <a:t>。</a:t>
            </a:r>
            <a:r>
              <a:rPr lang="zh-CN" altLang="en-US" dirty="0" smtClean="0"/>
              <a:t>即量化器</a:t>
            </a:r>
            <a:r>
              <a:rPr lang="zh-CN" altLang="en-US" dirty="0" smtClean="0"/>
              <a:t>输出</a:t>
            </a:r>
            <a:r>
              <a:rPr lang="en-US" altLang="zh-CN" i="1" dirty="0" err="1" smtClean="0"/>
              <a:t>r</a:t>
            </a:r>
            <a:r>
              <a:rPr lang="en-US" altLang="zh-CN" i="1" baseline="-25000" dirty="0" err="1" smtClean="0"/>
              <a:t>k</a:t>
            </a:r>
            <a:r>
              <a:rPr lang="zh-CN" altLang="en-US" dirty="0" smtClean="0"/>
              <a:t>只两</a:t>
            </a:r>
            <a:r>
              <a:rPr lang="zh-CN" altLang="en-US" dirty="0" smtClean="0"/>
              <a:t>个值</a:t>
            </a:r>
            <a:r>
              <a:rPr lang="en-US" altLang="zh-CN" dirty="0" smtClean="0"/>
              <a:t>+</a:t>
            </a:r>
            <a:r>
              <a:rPr lang="en-US" altLang="zh-CN" i="1" dirty="0" smtClean="0">
                <a:sym typeface="Symbol" pitchFamily="18" charset="2"/>
              </a:rPr>
              <a:t> </a:t>
            </a:r>
            <a:r>
              <a:rPr lang="zh-CN" altLang="en-US" dirty="0" smtClean="0"/>
              <a:t>或－</a:t>
            </a:r>
            <a:r>
              <a:rPr lang="zh-CN" altLang="en-US" i="1" dirty="0" smtClean="0">
                <a:sym typeface="Symbol" pitchFamily="18" charset="2"/>
              </a:rPr>
              <a:t> </a:t>
            </a:r>
            <a:r>
              <a:rPr lang="zh-CN" altLang="en-US" dirty="0" smtClean="0"/>
              <a:t>。</a:t>
            </a:r>
            <a:endParaRPr lang="en-US" altLang="zh-CN" dirty="0" smtClean="0"/>
          </a:p>
          <a:p>
            <a:pPr lvl="1"/>
            <a:r>
              <a:rPr lang="en-US" altLang="zh-CN" i="1" dirty="0" err="1" smtClean="0"/>
              <a:t>r</a:t>
            </a:r>
            <a:r>
              <a:rPr lang="en-US" altLang="zh-CN" i="1" baseline="-25000" dirty="0" err="1" smtClean="0"/>
              <a:t>k</a:t>
            </a:r>
            <a:r>
              <a:rPr lang="zh-CN" altLang="en-US" dirty="0" smtClean="0"/>
              <a:t>可以用</a:t>
            </a:r>
            <a:r>
              <a:rPr lang="zh-CN" altLang="en-US" dirty="0" smtClean="0">
                <a:solidFill>
                  <a:srgbClr val="0000FF"/>
                </a:solidFill>
              </a:rPr>
              <a:t>一个</a:t>
            </a:r>
            <a:r>
              <a:rPr lang="zh-CN" altLang="en-US" dirty="0" smtClean="0"/>
              <a:t>二进制符号表示。如</a:t>
            </a:r>
            <a:r>
              <a:rPr lang="en-US" altLang="zh-CN" dirty="0" smtClean="0"/>
              <a:t>:</a:t>
            </a:r>
          </a:p>
          <a:p>
            <a:pPr lvl="2"/>
            <a:r>
              <a:rPr lang="zh-CN" altLang="en-US" sz="2400" dirty="0" smtClean="0"/>
              <a:t>用“</a:t>
            </a:r>
            <a:r>
              <a:rPr lang="en-US" altLang="zh-CN" sz="2400" dirty="0" smtClean="0"/>
              <a:t>1”</a:t>
            </a:r>
            <a:r>
              <a:rPr lang="zh-CN" altLang="en-US" sz="2400" dirty="0" smtClean="0"/>
              <a:t>表示“</a:t>
            </a:r>
            <a:r>
              <a:rPr lang="en-US" altLang="zh-CN" sz="2400" dirty="0" smtClean="0"/>
              <a:t>+</a:t>
            </a:r>
            <a:r>
              <a:rPr lang="en-US" altLang="zh-CN" sz="2400" i="1" dirty="0" smtClean="0">
                <a:sym typeface="Symbol" pitchFamily="18" charset="2"/>
              </a:rPr>
              <a:t></a:t>
            </a:r>
            <a:r>
              <a:rPr lang="en-US" altLang="zh-CN" sz="2400" dirty="0" smtClean="0"/>
              <a:t>”</a:t>
            </a:r>
            <a:r>
              <a:rPr lang="zh-CN" altLang="en-US" sz="2400" dirty="0" smtClean="0"/>
              <a:t>，</a:t>
            </a:r>
            <a:endParaRPr lang="en-US" altLang="zh-CN" sz="2400" dirty="0" smtClean="0"/>
          </a:p>
          <a:p>
            <a:pPr lvl="2"/>
            <a:r>
              <a:rPr lang="zh-CN" altLang="en-US" sz="2400" dirty="0" smtClean="0"/>
              <a:t>及用“</a:t>
            </a:r>
            <a:r>
              <a:rPr lang="en-US" altLang="zh-CN" sz="2400" dirty="0" smtClean="0"/>
              <a:t>0”</a:t>
            </a:r>
            <a:r>
              <a:rPr lang="zh-CN" altLang="en-US" sz="2400" dirty="0" smtClean="0"/>
              <a:t>表示“</a:t>
            </a:r>
            <a:r>
              <a:rPr lang="en-US" altLang="zh-CN" sz="2400" dirty="0" smtClean="0"/>
              <a:t>-</a:t>
            </a:r>
            <a:r>
              <a:rPr lang="en-US" altLang="zh-CN" sz="2400" i="1" dirty="0" smtClean="0">
                <a:sym typeface="Symbol" pitchFamily="18" charset="2"/>
              </a:rPr>
              <a:t> </a:t>
            </a:r>
            <a:r>
              <a:rPr lang="en-US" altLang="zh-CN" sz="2400" dirty="0" smtClean="0"/>
              <a:t>”</a:t>
            </a:r>
            <a:r>
              <a:rPr lang="zh-CN" altLang="en-US" sz="2400" dirty="0" smtClean="0"/>
              <a:t>。 </a:t>
            </a:r>
            <a:endParaRPr lang="zh-CN" altLang="en-US" sz="2400" dirty="0"/>
          </a:p>
        </p:txBody>
      </p:sp>
      <p:sp>
        <p:nvSpPr>
          <p:cNvPr id="32" name="灯片编号占位符 5"/>
          <p:cNvSpPr>
            <a:spLocks noGrp="1"/>
          </p:cNvSpPr>
          <p:nvPr>
            <p:ph type="sldNum" sz="quarter" idx="12"/>
          </p:nvPr>
        </p:nvSpPr>
        <p:spPr/>
        <p:txBody>
          <a:bodyPr/>
          <a:lstStyle/>
          <a:p>
            <a:fld id="{C8F7AA8A-CD31-4ECD-AC1B-9A47C8DC2954}" type="slidenum">
              <a:rPr lang="en-US" altLang="zh-CN" smtClean="0"/>
              <a:pPr/>
              <a:t>106</a:t>
            </a:fld>
            <a:endParaRPr lang="en-US" altLang="zh-CN"/>
          </a:p>
        </p:txBody>
      </p:sp>
      <p:grpSp>
        <p:nvGrpSpPr>
          <p:cNvPr id="2" name="Group 49"/>
          <p:cNvGrpSpPr>
            <a:grpSpLocks/>
          </p:cNvGrpSpPr>
          <p:nvPr/>
        </p:nvGrpSpPr>
        <p:grpSpPr bwMode="auto">
          <a:xfrm>
            <a:off x="2123728" y="1340768"/>
            <a:ext cx="5947383" cy="1944216"/>
            <a:chOff x="1094" y="2982"/>
            <a:chExt cx="2026" cy="704"/>
          </a:xfrm>
        </p:grpSpPr>
        <p:grpSp>
          <p:nvGrpSpPr>
            <p:cNvPr id="3" name="Group 6"/>
            <p:cNvGrpSpPr>
              <a:grpSpLocks/>
            </p:cNvGrpSpPr>
            <p:nvPr/>
          </p:nvGrpSpPr>
          <p:grpSpPr bwMode="auto">
            <a:xfrm>
              <a:off x="1094" y="2982"/>
              <a:ext cx="2026" cy="704"/>
              <a:chOff x="1815" y="312"/>
              <a:chExt cx="5066" cy="1760"/>
            </a:xfrm>
          </p:grpSpPr>
          <p:sp>
            <p:nvSpPr>
              <p:cNvPr id="116743" name="Text Box 7"/>
              <p:cNvSpPr txBox="1">
                <a:spLocks noChangeArrowheads="1"/>
              </p:cNvSpPr>
              <p:nvPr/>
            </p:nvSpPr>
            <p:spPr bwMode="auto">
              <a:xfrm>
                <a:off x="6270" y="1533"/>
                <a:ext cx="611"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r>
                  <a:rPr lang="en-US" altLang="zh-CN" sz="2000" i="1">
                    <a:latin typeface="Times New Roman" pitchFamily="18" charset="0"/>
                  </a:rPr>
                  <a:t>*</a:t>
                </a:r>
                <a:endParaRPr lang="en-US" altLang="zh-CN" sz="3600"/>
              </a:p>
            </p:txBody>
          </p:sp>
          <p:sp>
            <p:nvSpPr>
              <p:cNvPr id="116744" name="Text Box 8"/>
              <p:cNvSpPr txBox="1">
                <a:spLocks noChangeArrowheads="1"/>
              </p:cNvSpPr>
              <p:nvPr/>
            </p:nvSpPr>
            <p:spPr bwMode="auto">
              <a:xfrm>
                <a:off x="4697" y="1599"/>
                <a:ext cx="1067" cy="473"/>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延 迟</a:t>
                </a:r>
                <a:endParaRPr lang="zh-CN" altLang="en-US" sz="3600"/>
              </a:p>
            </p:txBody>
          </p:sp>
          <p:grpSp>
            <p:nvGrpSpPr>
              <p:cNvPr id="4" name="Group 9"/>
              <p:cNvGrpSpPr>
                <a:grpSpLocks/>
              </p:cNvGrpSpPr>
              <p:nvPr/>
            </p:nvGrpSpPr>
            <p:grpSpPr bwMode="auto">
              <a:xfrm>
                <a:off x="6105" y="1159"/>
                <a:ext cx="484" cy="374"/>
                <a:chOff x="6076" y="6093"/>
                <a:chExt cx="484" cy="374"/>
              </a:xfrm>
            </p:grpSpPr>
            <p:sp>
              <p:nvSpPr>
                <p:cNvPr id="116746" name="Oval 10"/>
                <p:cNvSpPr>
                  <a:spLocks noChangeArrowheads="1"/>
                </p:cNvSpPr>
                <p:nvPr/>
              </p:nvSpPr>
              <p:spPr bwMode="auto">
                <a:xfrm>
                  <a:off x="6153" y="6170"/>
                  <a:ext cx="308" cy="286"/>
                </a:xfrm>
                <a:prstGeom prst="ellipse">
                  <a:avLst/>
                </a:prstGeom>
                <a:solidFill>
                  <a:srgbClr val="FFFFFF"/>
                </a:solidFill>
                <a:ln w="9525">
                  <a:solidFill>
                    <a:srgbClr val="000000"/>
                  </a:solidFill>
                  <a:round/>
                  <a:headEnd/>
                  <a:tailEnd/>
                </a:ln>
              </p:spPr>
              <p:txBody>
                <a:bodyPr/>
                <a:lstStyle/>
                <a:p>
                  <a:endParaRPr lang="zh-CN" altLang="en-US" sz="1600"/>
                </a:p>
              </p:txBody>
            </p:sp>
            <p:sp>
              <p:nvSpPr>
                <p:cNvPr id="116747" name="Text Box 11"/>
                <p:cNvSpPr txBox="1">
                  <a:spLocks noChangeArrowheads="1"/>
                </p:cNvSpPr>
                <p:nvPr/>
              </p:nvSpPr>
              <p:spPr bwMode="auto">
                <a:xfrm>
                  <a:off x="6076" y="6093"/>
                  <a:ext cx="484" cy="374"/>
                </a:xfrm>
                <a:prstGeom prst="rect">
                  <a:avLst/>
                </a:prstGeom>
                <a:noFill/>
                <a:ln w="9525">
                  <a:noFill/>
                  <a:miter lim="800000"/>
                  <a:headEnd/>
                  <a:tailEnd/>
                </a:ln>
              </p:spPr>
              <p:txBody>
                <a:bodyPr/>
                <a:lstStyle/>
                <a:p>
                  <a:pPr algn="just"/>
                  <a:r>
                    <a:rPr lang="zh-CN" altLang="en-US" sz="2000" dirty="0">
                      <a:latin typeface="Times New Roman" pitchFamily="18" charset="0"/>
                    </a:rPr>
                    <a:t>＋</a:t>
                  </a:r>
                  <a:endParaRPr lang="zh-CN" altLang="en-US" sz="3600" dirty="0"/>
                </a:p>
              </p:txBody>
            </p:sp>
          </p:grpSp>
          <p:sp>
            <p:nvSpPr>
              <p:cNvPr id="116748" name="Line 12"/>
              <p:cNvSpPr>
                <a:spLocks noChangeShapeType="1"/>
              </p:cNvSpPr>
              <p:nvPr/>
            </p:nvSpPr>
            <p:spPr bwMode="auto">
              <a:xfrm flipV="1">
                <a:off x="4136" y="928"/>
                <a:ext cx="10" cy="902"/>
              </a:xfrm>
              <a:prstGeom prst="line">
                <a:avLst/>
              </a:prstGeom>
              <a:noFill/>
              <a:ln w="9525">
                <a:solidFill>
                  <a:srgbClr val="000000"/>
                </a:solidFill>
                <a:round/>
                <a:headEnd/>
                <a:tailEnd type="triangle" w="med" len="med"/>
              </a:ln>
            </p:spPr>
            <p:txBody>
              <a:bodyPr/>
              <a:lstStyle/>
              <a:p>
                <a:endParaRPr lang="zh-CN" altLang="en-US" sz="1600"/>
              </a:p>
            </p:txBody>
          </p:sp>
          <p:sp>
            <p:nvSpPr>
              <p:cNvPr id="116749" name="Oval 13"/>
              <p:cNvSpPr>
                <a:spLocks noChangeArrowheads="1"/>
              </p:cNvSpPr>
              <p:nvPr/>
            </p:nvSpPr>
            <p:spPr bwMode="auto">
              <a:xfrm>
                <a:off x="3971" y="631"/>
                <a:ext cx="308" cy="286"/>
              </a:xfrm>
              <a:prstGeom prst="ellipse">
                <a:avLst/>
              </a:prstGeom>
              <a:solidFill>
                <a:srgbClr val="FFFFFF"/>
              </a:solidFill>
              <a:ln w="9525">
                <a:solidFill>
                  <a:srgbClr val="000000"/>
                </a:solidFill>
                <a:round/>
                <a:headEnd/>
                <a:tailEnd/>
              </a:ln>
            </p:spPr>
            <p:txBody>
              <a:bodyPr/>
              <a:lstStyle/>
              <a:p>
                <a:endParaRPr lang="zh-CN" altLang="en-US" sz="1600"/>
              </a:p>
            </p:txBody>
          </p:sp>
          <p:sp>
            <p:nvSpPr>
              <p:cNvPr id="116750" name="Text Box 14"/>
              <p:cNvSpPr txBox="1">
                <a:spLocks noChangeArrowheads="1"/>
              </p:cNvSpPr>
              <p:nvPr/>
            </p:nvSpPr>
            <p:spPr bwMode="auto">
              <a:xfrm>
                <a:off x="2563" y="554"/>
                <a:ext cx="990" cy="473"/>
              </a:xfrm>
              <a:prstGeom prst="rect">
                <a:avLst/>
              </a:prstGeom>
              <a:solidFill>
                <a:srgbClr val="FFFFFF"/>
              </a:solidFill>
              <a:ln w="9525">
                <a:solidFill>
                  <a:srgbClr val="000000"/>
                </a:solidFill>
                <a:miter lim="800000"/>
                <a:headEnd/>
                <a:tailEnd/>
              </a:ln>
            </p:spPr>
            <p:txBody>
              <a:bodyPr/>
              <a:lstStyle/>
              <a:p>
                <a:pPr algn="ctr"/>
                <a:r>
                  <a:rPr lang="zh-CN" altLang="en-US" sz="2000" dirty="0">
                    <a:latin typeface="Times New Roman" pitchFamily="18" charset="0"/>
                  </a:rPr>
                  <a:t>抽 样</a:t>
                </a:r>
                <a:endParaRPr lang="zh-CN" altLang="en-US" sz="3600" dirty="0"/>
              </a:p>
            </p:txBody>
          </p:sp>
          <p:sp>
            <p:nvSpPr>
              <p:cNvPr id="116751" name="Text Box 15"/>
              <p:cNvSpPr txBox="1">
                <a:spLocks noChangeArrowheads="1"/>
              </p:cNvSpPr>
              <p:nvPr/>
            </p:nvSpPr>
            <p:spPr bwMode="auto">
              <a:xfrm>
                <a:off x="4686" y="554"/>
                <a:ext cx="1397" cy="47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a:r>
                  <a:rPr lang="zh-CN" altLang="en-US" sz="2000" b="1">
                    <a:solidFill>
                      <a:srgbClr val="0000FF"/>
                    </a:solidFill>
                    <a:latin typeface="Times New Roman" pitchFamily="18" charset="0"/>
                  </a:rPr>
                  <a:t>二电平量化</a:t>
                </a:r>
                <a:endParaRPr lang="zh-CN" altLang="en-US" sz="3600" b="1">
                  <a:solidFill>
                    <a:srgbClr val="0000FF"/>
                  </a:solidFill>
                </a:endParaRPr>
              </a:p>
            </p:txBody>
          </p:sp>
          <p:sp>
            <p:nvSpPr>
              <p:cNvPr id="116752" name="Line 16"/>
              <p:cNvSpPr>
                <a:spLocks noChangeShapeType="1"/>
              </p:cNvSpPr>
              <p:nvPr/>
            </p:nvSpPr>
            <p:spPr bwMode="auto">
              <a:xfrm>
                <a:off x="2178"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116753" name="Line 17"/>
              <p:cNvSpPr>
                <a:spLocks noChangeShapeType="1"/>
              </p:cNvSpPr>
              <p:nvPr/>
            </p:nvSpPr>
            <p:spPr bwMode="auto">
              <a:xfrm>
                <a:off x="3575"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116754" name="Line 18"/>
              <p:cNvSpPr>
                <a:spLocks noChangeShapeType="1"/>
              </p:cNvSpPr>
              <p:nvPr/>
            </p:nvSpPr>
            <p:spPr bwMode="auto">
              <a:xfrm>
                <a:off x="4301"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116755" name="Line 19"/>
              <p:cNvSpPr>
                <a:spLocks noChangeShapeType="1"/>
              </p:cNvSpPr>
              <p:nvPr/>
            </p:nvSpPr>
            <p:spPr bwMode="auto">
              <a:xfrm>
                <a:off x="6094" y="763"/>
                <a:ext cx="638" cy="0"/>
              </a:xfrm>
              <a:prstGeom prst="line">
                <a:avLst/>
              </a:prstGeom>
              <a:noFill/>
              <a:ln w="9525">
                <a:solidFill>
                  <a:srgbClr val="000000"/>
                </a:solidFill>
                <a:round/>
                <a:headEnd/>
                <a:tailEnd type="triangle" w="med" len="med"/>
              </a:ln>
            </p:spPr>
            <p:txBody>
              <a:bodyPr/>
              <a:lstStyle/>
              <a:p>
                <a:endParaRPr lang="zh-CN" altLang="en-US" sz="1600"/>
              </a:p>
            </p:txBody>
          </p:sp>
          <p:sp>
            <p:nvSpPr>
              <p:cNvPr id="116756" name="Line 20"/>
              <p:cNvSpPr>
                <a:spLocks noChangeShapeType="1"/>
              </p:cNvSpPr>
              <p:nvPr/>
            </p:nvSpPr>
            <p:spPr bwMode="auto">
              <a:xfrm>
                <a:off x="4147" y="1368"/>
                <a:ext cx="2013" cy="0"/>
              </a:xfrm>
              <a:prstGeom prst="line">
                <a:avLst/>
              </a:prstGeom>
              <a:noFill/>
              <a:ln w="9525">
                <a:solidFill>
                  <a:srgbClr val="000000"/>
                </a:solidFill>
                <a:round/>
                <a:headEnd/>
                <a:tailEnd type="triangle" w="med" len="med"/>
              </a:ln>
            </p:spPr>
            <p:txBody>
              <a:bodyPr/>
              <a:lstStyle/>
              <a:p>
                <a:endParaRPr lang="zh-CN" altLang="en-US" sz="1600"/>
              </a:p>
            </p:txBody>
          </p:sp>
          <p:sp>
            <p:nvSpPr>
              <p:cNvPr id="116757" name="Line 21"/>
              <p:cNvSpPr>
                <a:spLocks noChangeShapeType="1"/>
              </p:cNvSpPr>
              <p:nvPr/>
            </p:nvSpPr>
            <p:spPr bwMode="auto">
              <a:xfrm>
                <a:off x="6336" y="763"/>
                <a:ext cx="0" cy="473"/>
              </a:xfrm>
              <a:prstGeom prst="line">
                <a:avLst/>
              </a:prstGeom>
              <a:noFill/>
              <a:ln w="9525">
                <a:solidFill>
                  <a:srgbClr val="000000"/>
                </a:solidFill>
                <a:round/>
                <a:headEnd/>
                <a:tailEnd type="triangle" w="med" len="med"/>
              </a:ln>
            </p:spPr>
            <p:txBody>
              <a:bodyPr/>
              <a:lstStyle/>
              <a:p>
                <a:endParaRPr lang="zh-CN" altLang="en-US" sz="1600"/>
              </a:p>
            </p:txBody>
          </p:sp>
          <p:sp>
            <p:nvSpPr>
              <p:cNvPr id="116758" name="Line 22"/>
              <p:cNvSpPr>
                <a:spLocks noChangeShapeType="1"/>
              </p:cNvSpPr>
              <p:nvPr/>
            </p:nvSpPr>
            <p:spPr bwMode="auto">
              <a:xfrm flipH="1">
                <a:off x="4147" y="1830"/>
                <a:ext cx="550" cy="0"/>
              </a:xfrm>
              <a:prstGeom prst="line">
                <a:avLst/>
              </a:prstGeom>
              <a:noFill/>
              <a:ln w="9525">
                <a:solidFill>
                  <a:srgbClr val="000000"/>
                </a:solidFill>
                <a:round/>
                <a:headEnd/>
                <a:tailEnd/>
              </a:ln>
            </p:spPr>
            <p:txBody>
              <a:bodyPr/>
              <a:lstStyle/>
              <a:p>
                <a:endParaRPr lang="zh-CN" altLang="en-US" sz="1600"/>
              </a:p>
            </p:txBody>
          </p:sp>
          <p:sp>
            <p:nvSpPr>
              <p:cNvPr id="116759" name="Line 23"/>
              <p:cNvSpPr>
                <a:spLocks noChangeShapeType="1"/>
              </p:cNvSpPr>
              <p:nvPr/>
            </p:nvSpPr>
            <p:spPr bwMode="auto">
              <a:xfrm flipH="1">
                <a:off x="6347" y="1533"/>
                <a:ext cx="0" cy="297"/>
              </a:xfrm>
              <a:prstGeom prst="line">
                <a:avLst/>
              </a:prstGeom>
              <a:noFill/>
              <a:ln w="9525">
                <a:solidFill>
                  <a:srgbClr val="000000"/>
                </a:solidFill>
                <a:round/>
                <a:headEnd/>
                <a:tailEnd/>
              </a:ln>
            </p:spPr>
            <p:txBody>
              <a:bodyPr/>
              <a:lstStyle/>
              <a:p>
                <a:endParaRPr lang="zh-CN" altLang="en-US" sz="1600"/>
              </a:p>
            </p:txBody>
          </p:sp>
          <p:sp>
            <p:nvSpPr>
              <p:cNvPr id="116760" name="Line 24"/>
              <p:cNvSpPr>
                <a:spLocks noChangeShapeType="1"/>
              </p:cNvSpPr>
              <p:nvPr/>
            </p:nvSpPr>
            <p:spPr bwMode="auto">
              <a:xfrm flipH="1">
                <a:off x="5775" y="1830"/>
                <a:ext cx="572" cy="0"/>
              </a:xfrm>
              <a:prstGeom prst="line">
                <a:avLst/>
              </a:prstGeom>
              <a:noFill/>
              <a:ln w="9525">
                <a:solidFill>
                  <a:srgbClr val="000000"/>
                </a:solidFill>
                <a:round/>
                <a:headEnd/>
                <a:tailEnd type="triangle" w="med" len="med"/>
              </a:ln>
            </p:spPr>
            <p:txBody>
              <a:bodyPr/>
              <a:lstStyle/>
              <a:p>
                <a:endParaRPr lang="zh-CN" altLang="en-US" sz="1600"/>
              </a:p>
            </p:txBody>
          </p:sp>
          <p:sp>
            <p:nvSpPr>
              <p:cNvPr id="116761" name="Text Box 25"/>
              <p:cNvSpPr txBox="1">
                <a:spLocks noChangeArrowheads="1"/>
              </p:cNvSpPr>
              <p:nvPr/>
            </p:nvSpPr>
            <p:spPr bwMode="auto">
              <a:xfrm>
                <a:off x="3542" y="741"/>
                <a:ext cx="396" cy="374"/>
              </a:xfrm>
              <a:prstGeom prst="rect">
                <a:avLst/>
              </a:prstGeom>
              <a:noFill/>
              <a:ln w="9525">
                <a:noFill/>
                <a:miter lim="800000"/>
                <a:headEnd/>
                <a:tailEnd/>
              </a:ln>
            </p:spPr>
            <p:txBody>
              <a:bodyPr/>
              <a:lstStyle/>
              <a:p>
                <a:pPr algn="just"/>
                <a:r>
                  <a:rPr lang="zh-CN" altLang="en-US">
                    <a:latin typeface="Times New Roman" pitchFamily="18" charset="0"/>
                  </a:rPr>
                  <a:t>＋</a:t>
                </a:r>
                <a:endParaRPr lang="zh-CN" altLang="en-US" sz="3600"/>
              </a:p>
            </p:txBody>
          </p:sp>
          <p:sp>
            <p:nvSpPr>
              <p:cNvPr id="116762" name="Text Box 26"/>
              <p:cNvSpPr txBox="1">
                <a:spLocks noChangeArrowheads="1"/>
              </p:cNvSpPr>
              <p:nvPr/>
            </p:nvSpPr>
            <p:spPr bwMode="auto">
              <a:xfrm>
                <a:off x="3839" y="983"/>
                <a:ext cx="396" cy="374"/>
              </a:xfrm>
              <a:prstGeom prst="rect">
                <a:avLst/>
              </a:prstGeom>
              <a:noFill/>
              <a:ln w="9525">
                <a:noFill/>
                <a:miter lim="800000"/>
                <a:headEnd/>
                <a:tailEnd/>
              </a:ln>
            </p:spPr>
            <p:txBody>
              <a:bodyPr/>
              <a:lstStyle/>
              <a:p>
                <a:pPr algn="just"/>
                <a:r>
                  <a:rPr lang="zh-CN" altLang="en-US">
                    <a:latin typeface="Times New Roman" pitchFamily="18" charset="0"/>
                  </a:rPr>
                  <a:t>－</a:t>
                </a:r>
                <a:endParaRPr lang="zh-CN" altLang="en-US" sz="3600"/>
              </a:p>
            </p:txBody>
          </p:sp>
          <p:sp>
            <p:nvSpPr>
              <p:cNvPr id="116763" name="Text Box 27"/>
              <p:cNvSpPr txBox="1">
                <a:spLocks noChangeArrowheads="1"/>
              </p:cNvSpPr>
              <p:nvPr/>
            </p:nvSpPr>
            <p:spPr bwMode="auto">
              <a:xfrm>
                <a:off x="1815" y="389"/>
                <a:ext cx="704"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sp>
            <p:nvSpPr>
              <p:cNvPr id="116764" name="Text Box 28"/>
              <p:cNvSpPr txBox="1">
                <a:spLocks noChangeArrowheads="1"/>
              </p:cNvSpPr>
              <p:nvPr/>
            </p:nvSpPr>
            <p:spPr bwMode="auto">
              <a:xfrm>
                <a:off x="3465" y="312"/>
                <a:ext cx="704"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3600"/>
              </a:p>
            </p:txBody>
          </p:sp>
          <p:sp>
            <p:nvSpPr>
              <p:cNvPr id="116765" name="Text Box 29"/>
              <p:cNvSpPr txBox="1">
                <a:spLocks noChangeArrowheads="1"/>
              </p:cNvSpPr>
              <p:nvPr/>
            </p:nvSpPr>
            <p:spPr bwMode="auto">
              <a:xfrm>
                <a:off x="4224" y="378"/>
                <a:ext cx="506" cy="451"/>
              </a:xfrm>
              <a:prstGeom prst="rect">
                <a:avLst/>
              </a:prstGeom>
              <a:noFill/>
              <a:ln w="9525">
                <a:noFill/>
                <a:miter lim="800000"/>
                <a:headEnd/>
                <a:tailEnd/>
              </a:ln>
            </p:spPr>
            <p:txBody>
              <a:bodyPr/>
              <a:lstStyle/>
              <a:p>
                <a:pPr algn="just"/>
                <a:r>
                  <a:rPr lang="en-US" altLang="zh-CN" sz="2000" i="1">
                    <a:latin typeface="Times New Roman" pitchFamily="18" charset="0"/>
                  </a:rPr>
                  <a:t>e</a:t>
                </a:r>
                <a:r>
                  <a:rPr lang="en-US" altLang="zh-CN" sz="2000" i="1" baseline="-25000">
                    <a:latin typeface="Times New Roman" pitchFamily="18" charset="0"/>
                  </a:rPr>
                  <a:t>k</a:t>
                </a:r>
                <a:endParaRPr lang="en-US" altLang="zh-CN" sz="3600"/>
              </a:p>
            </p:txBody>
          </p:sp>
          <p:sp>
            <p:nvSpPr>
              <p:cNvPr id="116766" name="Text Box 30"/>
              <p:cNvSpPr txBox="1">
                <a:spLocks noChangeArrowheads="1"/>
              </p:cNvSpPr>
              <p:nvPr/>
            </p:nvSpPr>
            <p:spPr bwMode="auto">
              <a:xfrm>
                <a:off x="6171" y="312"/>
                <a:ext cx="506" cy="451"/>
              </a:xfrm>
              <a:prstGeom prst="rect">
                <a:avLst/>
              </a:prstGeom>
              <a:noFill/>
              <a:ln w="9525">
                <a:noFill/>
                <a:miter lim="800000"/>
                <a:headEnd/>
                <a:tailEnd/>
              </a:ln>
            </p:spPr>
            <p:txBody>
              <a:bodyPr/>
              <a:lstStyle/>
              <a:p>
                <a:pPr algn="just"/>
                <a:r>
                  <a:rPr lang="en-US" altLang="zh-CN" sz="2000" i="1">
                    <a:latin typeface="Times New Roman" pitchFamily="18" charset="0"/>
                  </a:rPr>
                  <a:t>r</a:t>
                </a:r>
                <a:r>
                  <a:rPr lang="en-US" altLang="zh-CN" sz="2000" i="1" baseline="-25000">
                    <a:latin typeface="Times New Roman" pitchFamily="18" charset="0"/>
                  </a:rPr>
                  <a:t>k</a:t>
                </a:r>
                <a:endParaRPr lang="en-US" altLang="zh-CN" sz="3600"/>
              </a:p>
            </p:txBody>
          </p:sp>
          <p:sp>
            <p:nvSpPr>
              <p:cNvPr id="116767" name="Text Box 31"/>
              <p:cNvSpPr txBox="1">
                <a:spLocks noChangeArrowheads="1"/>
              </p:cNvSpPr>
              <p:nvPr/>
            </p:nvSpPr>
            <p:spPr bwMode="auto">
              <a:xfrm>
                <a:off x="3617" y="1445"/>
                <a:ext cx="629"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r>
                  <a:rPr lang="en-US" altLang="zh-CN" sz="2000" i="1">
                    <a:latin typeface="Times New Roman" pitchFamily="18" charset="0"/>
                    <a:sym typeface="Symbol" pitchFamily="18" charset="2"/>
                  </a:rPr>
                  <a:t></a:t>
                </a:r>
                <a:endParaRPr lang="en-US" altLang="zh-CN" sz="3600"/>
              </a:p>
            </p:txBody>
          </p:sp>
        </p:grpSp>
        <p:sp>
          <p:nvSpPr>
            <p:cNvPr id="116784" name="Text Box 48"/>
            <p:cNvSpPr txBox="1">
              <a:spLocks noChangeArrowheads="1"/>
            </p:cNvSpPr>
            <p:nvPr/>
          </p:nvSpPr>
          <p:spPr bwMode="auto">
            <a:xfrm>
              <a:off x="1921" y="3079"/>
              <a:ext cx="252" cy="162"/>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p>
            <a:p>
              <a:endParaRPr lang="en-US" altLang="zh-CN" sz="36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6" end="6"/>
                                            </p:txEl>
                                          </p:spTgt>
                                        </p:tgtEl>
                                        <p:attrNameLst>
                                          <p:attrName>style.visibility</p:attrName>
                                        </p:attrNameLst>
                                      </p:cBhvr>
                                      <p:to>
                                        <p:strVal val="visible"/>
                                      </p:to>
                                    </p:set>
                                    <p:anim calcmode="lin" valueType="num">
                                      <p:cBhvr additive="base">
                                        <p:cTn id="7" dur="500" fill="hold"/>
                                        <p:tgtEl>
                                          <p:spTgt spid="11673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6739">
                                            <p:txEl>
                                              <p:pRg st="7" end="7"/>
                                            </p:txEl>
                                          </p:spTgt>
                                        </p:tgtEl>
                                        <p:attrNameLst>
                                          <p:attrName>style.visibility</p:attrName>
                                        </p:attrNameLst>
                                      </p:cBhvr>
                                      <p:to>
                                        <p:strVal val="visible"/>
                                      </p:to>
                                    </p:set>
                                    <p:anim calcmode="lin" valueType="num">
                                      <p:cBhvr additive="base">
                                        <p:cTn id="11" dur="500" fill="hold"/>
                                        <p:tgtEl>
                                          <p:spTgt spid="11673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6739">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6739">
                                            <p:txEl>
                                              <p:pRg st="8" end="8"/>
                                            </p:txEl>
                                          </p:spTgt>
                                        </p:tgtEl>
                                        <p:attrNameLst>
                                          <p:attrName>style.visibility</p:attrName>
                                        </p:attrNameLst>
                                      </p:cBhvr>
                                      <p:to>
                                        <p:strVal val="visible"/>
                                      </p:to>
                                    </p:set>
                                    <p:anim calcmode="lin" valueType="num">
                                      <p:cBhvr additive="base">
                                        <p:cTn id="15" dur="500" fill="hold"/>
                                        <p:tgtEl>
                                          <p:spTgt spid="116739">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67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endParaRPr lang="zh-CN" altLang="en-US" dirty="0"/>
          </a:p>
        </p:txBody>
      </p:sp>
      <p:sp>
        <p:nvSpPr>
          <p:cNvPr id="117763" name="Rectangle 3"/>
          <p:cNvSpPr>
            <a:spLocks noGrp="1" noChangeArrowheads="1"/>
          </p:cNvSpPr>
          <p:nvPr>
            <p:ph type="body" idx="1"/>
          </p:nvPr>
        </p:nvSpPr>
        <p:spPr/>
        <p:txBody>
          <a:bodyPr/>
          <a:lstStyle/>
          <a:p>
            <a:r>
              <a:rPr lang="zh-CN" altLang="en-US" dirty="0" smtClean="0">
                <a:solidFill>
                  <a:srgbClr val="0000FF"/>
                </a:solidFill>
              </a:rPr>
              <a:t>译码器</a:t>
            </a:r>
            <a:r>
              <a:rPr lang="zh-CN" altLang="en-US" dirty="0" smtClean="0"/>
              <a:t>：</a:t>
            </a:r>
          </a:p>
          <a:p>
            <a:pPr lvl="1"/>
            <a:endParaRPr lang="zh-CN" altLang="en-US" dirty="0" smtClean="0"/>
          </a:p>
          <a:p>
            <a:pPr lvl="1"/>
            <a:endParaRPr lang="zh-CN" altLang="en-US" dirty="0" smtClean="0"/>
          </a:p>
          <a:p>
            <a:pPr lvl="1"/>
            <a:endParaRPr lang="zh-CN" altLang="en-US" dirty="0" smtClean="0"/>
          </a:p>
          <a:p>
            <a:pPr lvl="1"/>
            <a:endParaRPr lang="en-US" altLang="zh-CN" dirty="0" smtClean="0"/>
          </a:p>
          <a:p>
            <a:pPr lvl="1"/>
            <a:r>
              <a:rPr lang="zh-CN" altLang="en-US" dirty="0" smtClean="0"/>
              <a:t>译码器由“延迟相加电路”组成</a:t>
            </a:r>
            <a:r>
              <a:rPr lang="zh-CN" altLang="en-US" dirty="0" smtClean="0"/>
              <a:t>，和</a:t>
            </a:r>
            <a:r>
              <a:rPr lang="zh-CN" altLang="en-US" dirty="0" smtClean="0"/>
              <a:t>编码器中的相同。所以当无传输误码时，</a:t>
            </a:r>
            <a:r>
              <a:rPr lang="en-US" altLang="zh-CN" i="1" dirty="0" smtClean="0"/>
              <a:t> </a:t>
            </a:r>
            <a:r>
              <a:rPr lang="en-US" altLang="zh-CN" i="1" dirty="0" err="1" smtClean="0"/>
              <a:t>m</a:t>
            </a:r>
            <a:r>
              <a:rPr lang="en-US" altLang="zh-CN" i="1" baseline="-25000" dirty="0" err="1" smtClean="0"/>
              <a:t>k</a:t>
            </a:r>
            <a:r>
              <a:rPr lang="en-US" altLang="zh-CN" i="1" dirty="0" smtClean="0"/>
              <a:t>*</a:t>
            </a:r>
            <a:r>
              <a:rPr lang="en-US" altLang="zh-CN" i="1" dirty="0" smtClean="0">
                <a:sym typeface="Symbol" pitchFamily="18" charset="2"/>
              </a:rPr>
              <a:t></a:t>
            </a:r>
            <a:r>
              <a:rPr lang="en-US" altLang="zh-CN" dirty="0" smtClean="0"/>
              <a:t> = </a:t>
            </a:r>
            <a:r>
              <a:rPr lang="en-US" altLang="zh-CN" i="1" dirty="0" err="1" smtClean="0"/>
              <a:t>m</a:t>
            </a:r>
            <a:r>
              <a:rPr lang="en-US" altLang="zh-CN" i="1" baseline="-25000" dirty="0" err="1" smtClean="0"/>
              <a:t>k</a:t>
            </a:r>
            <a:r>
              <a:rPr lang="en-US" altLang="zh-CN" i="1" dirty="0" smtClean="0"/>
              <a:t>* </a:t>
            </a:r>
            <a:r>
              <a:rPr lang="zh-CN" altLang="en-US" dirty="0" smtClean="0"/>
              <a:t>。</a:t>
            </a:r>
            <a:endParaRPr lang="zh-CN" altLang="en-US" dirty="0"/>
          </a:p>
        </p:txBody>
      </p:sp>
      <p:sp>
        <p:nvSpPr>
          <p:cNvPr id="19" name="灯片编号占位符 5"/>
          <p:cNvSpPr>
            <a:spLocks noGrp="1"/>
          </p:cNvSpPr>
          <p:nvPr>
            <p:ph type="sldNum" sz="quarter" idx="12"/>
          </p:nvPr>
        </p:nvSpPr>
        <p:spPr/>
        <p:txBody>
          <a:bodyPr/>
          <a:lstStyle/>
          <a:p>
            <a:fld id="{964F6266-389A-4340-A8B6-692ED8A354EC}" type="slidenum">
              <a:rPr lang="en-US" altLang="zh-CN" smtClean="0"/>
              <a:pPr/>
              <a:t>107</a:t>
            </a:fld>
            <a:endParaRPr lang="en-US" altLang="zh-CN"/>
          </a:p>
        </p:txBody>
      </p:sp>
      <p:grpSp>
        <p:nvGrpSpPr>
          <p:cNvPr id="2" name="Group 4"/>
          <p:cNvGrpSpPr>
            <a:grpSpLocks/>
          </p:cNvGrpSpPr>
          <p:nvPr/>
        </p:nvGrpSpPr>
        <p:grpSpPr bwMode="auto">
          <a:xfrm>
            <a:off x="1115616" y="2046685"/>
            <a:ext cx="2538487" cy="1296144"/>
            <a:chOff x="7350" y="1729"/>
            <a:chExt cx="2836" cy="1322"/>
          </a:xfrm>
        </p:grpSpPr>
        <p:grpSp>
          <p:nvGrpSpPr>
            <p:cNvPr id="3" name="Group 5"/>
            <p:cNvGrpSpPr>
              <a:grpSpLocks/>
            </p:cNvGrpSpPr>
            <p:nvPr/>
          </p:nvGrpSpPr>
          <p:grpSpPr bwMode="auto">
            <a:xfrm>
              <a:off x="7350" y="1912"/>
              <a:ext cx="2836" cy="1139"/>
              <a:chOff x="7591" y="6813"/>
              <a:chExt cx="2836" cy="1139"/>
            </a:xfrm>
          </p:grpSpPr>
          <p:sp>
            <p:nvSpPr>
              <p:cNvPr id="117766" name="Line 6"/>
              <p:cNvSpPr>
                <a:spLocks noChangeShapeType="1"/>
              </p:cNvSpPr>
              <p:nvPr/>
            </p:nvSpPr>
            <p:spPr bwMode="auto">
              <a:xfrm>
                <a:off x="8323" y="7740"/>
                <a:ext cx="212" cy="0"/>
              </a:xfrm>
              <a:prstGeom prst="line">
                <a:avLst/>
              </a:prstGeom>
              <a:noFill/>
              <a:ln w="9525">
                <a:solidFill>
                  <a:srgbClr val="000000"/>
                </a:solidFill>
                <a:round/>
                <a:headEnd/>
                <a:tailEnd/>
              </a:ln>
            </p:spPr>
            <p:txBody>
              <a:bodyPr/>
              <a:lstStyle/>
              <a:p>
                <a:endParaRPr lang="zh-CN" altLang="en-US" sz="1600"/>
              </a:p>
            </p:txBody>
          </p:sp>
          <p:grpSp>
            <p:nvGrpSpPr>
              <p:cNvPr id="4" name="Group 7"/>
              <p:cNvGrpSpPr>
                <a:grpSpLocks/>
              </p:cNvGrpSpPr>
              <p:nvPr/>
            </p:nvGrpSpPr>
            <p:grpSpPr bwMode="auto">
              <a:xfrm>
                <a:off x="7591" y="6813"/>
                <a:ext cx="2836" cy="1139"/>
                <a:chOff x="7545" y="5478"/>
                <a:chExt cx="2836" cy="1139"/>
              </a:xfrm>
            </p:grpSpPr>
            <p:sp>
              <p:nvSpPr>
                <p:cNvPr id="117768" name="Text Box 8"/>
                <p:cNvSpPr txBox="1">
                  <a:spLocks noChangeArrowheads="1"/>
                </p:cNvSpPr>
                <p:nvPr/>
              </p:nvSpPr>
              <p:spPr bwMode="auto">
                <a:xfrm>
                  <a:off x="8493" y="6144"/>
                  <a:ext cx="1067" cy="473"/>
                </a:xfrm>
                <a:prstGeom prst="rect">
                  <a:avLst/>
                </a:prstGeom>
                <a:solidFill>
                  <a:srgbClr val="FFFFFF"/>
                </a:solidFill>
                <a:ln w="9525">
                  <a:solidFill>
                    <a:srgbClr val="000000"/>
                  </a:solidFill>
                  <a:miter lim="800000"/>
                  <a:headEnd/>
                  <a:tailEnd/>
                </a:ln>
              </p:spPr>
              <p:txBody>
                <a:bodyPr/>
                <a:lstStyle/>
                <a:p>
                  <a:pPr algn="ctr"/>
                  <a:r>
                    <a:rPr lang="zh-CN" altLang="en-US" sz="2000" dirty="0">
                      <a:latin typeface="Times New Roman" pitchFamily="18" charset="0"/>
                    </a:rPr>
                    <a:t>延 迟</a:t>
                  </a:r>
                  <a:endParaRPr lang="zh-CN" altLang="en-US" sz="3600" dirty="0"/>
                </a:p>
              </p:txBody>
            </p:sp>
            <p:grpSp>
              <p:nvGrpSpPr>
                <p:cNvPr id="5" name="Group 9"/>
                <p:cNvGrpSpPr>
                  <a:grpSpLocks/>
                </p:cNvGrpSpPr>
                <p:nvPr/>
              </p:nvGrpSpPr>
              <p:grpSpPr bwMode="auto">
                <a:xfrm>
                  <a:off x="8025" y="5478"/>
                  <a:ext cx="484" cy="374"/>
                  <a:chOff x="6076" y="6093"/>
                  <a:chExt cx="484" cy="374"/>
                </a:xfrm>
              </p:grpSpPr>
              <p:sp>
                <p:nvSpPr>
                  <p:cNvPr id="117770" name="Oval 10"/>
                  <p:cNvSpPr>
                    <a:spLocks noChangeArrowheads="1"/>
                  </p:cNvSpPr>
                  <p:nvPr/>
                </p:nvSpPr>
                <p:spPr bwMode="auto">
                  <a:xfrm>
                    <a:off x="6153" y="6170"/>
                    <a:ext cx="308" cy="286"/>
                  </a:xfrm>
                  <a:prstGeom prst="ellipse">
                    <a:avLst/>
                  </a:prstGeom>
                  <a:solidFill>
                    <a:srgbClr val="FFFFFF"/>
                  </a:solidFill>
                  <a:ln w="9525">
                    <a:solidFill>
                      <a:srgbClr val="000000"/>
                    </a:solidFill>
                    <a:round/>
                    <a:headEnd/>
                    <a:tailEnd/>
                  </a:ln>
                </p:spPr>
                <p:txBody>
                  <a:bodyPr/>
                  <a:lstStyle/>
                  <a:p>
                    <a:endParaRPr lang="zh-CN" altLang="en-US" sz="1600"/>
                  </a:p>
                </p:txBody>
              </p:sp>
              <p:sp>
                <p:nvSpPr>
                  <p:cNvPr id="117771" name="Text Box 11"/>
                  <p:cNvSpPr txBox="1">
                    <a:spLocks noChangeArrowheads="1"/>
                  </p:cNvSpPr>
                  <p:nvPr/>
                </p:nvSpPr>
                <p:spPr bwMode="auto">
                  <a:xfrm>
                    <a:off x="6076" y="6093"/>
                    <a:ext cx="484" cy="374"/>
                  </a:xfrm>
                  <a:prstGeom prst="rect">
                    <a:avLst/>
                  </a:prstGeom>
                  <a:noFill/>
                  <a:ln w="9525">
                    <a:noFill/>
                    <a:miter lim="800000"/>
                    <a:headEnd/>
                    <a:tailEnd/>
                  </a:ln>
                </p:spPr>
                <p:txBody>
                  <a:bodyPr/>
                  <a:lstStyle/>
                  <a:p>
                    <a:pPr algn="just"/>
                    <a:r>
                      <a:rPr lang="zh-CN" altLang="en-US" sz="2000" dirty="0">
                        <a:latin typeface="Times New Roman" pitchFamily="18" charset="0"/>
                      </a:rPr>
                      <a:t>＋</a:t>
                    </a:r>
                    <a:endParaRPr lang="zh-CN" altLang="en-US" sz="3600" dirty="0"/>
                  </a:p>
                </p:txBody>
              </p:sp>
            </p:grpSp>
            <p:sp>
              <p:nvSpPr>
                <p:cNvPr id="117772" name="Line 12"/>
                <p:cNvSpPr>
                  <a:spLocks noChangeShapeType="1"/>
                </p:cNvSpPr>
                <p:nvPr/>
              </p:nvSpPr>
              <p:spPr bwMode="auto">
                <a:xfrm>
                  <a:off x="7545" y="5700"/>
                  <a:ext cx="554" cy="0"/>
                </a:xfrm>
                <a:prstGeom prst="line">
                  <a:avLst/>
                </a:prstGeom>
                <a:noFill/>
                <a:ln w="9525">
                  <a:solidFill>
                    <a:srgbClr val="000000"/>
                  </a:solidFill>
                  <a:round/>
                  <a:headEnd/>
                  <a:tailEnd type="triangle" w="med" len="med"/>
                </a:ln>
              </p:spPr>
              <p:txBody>
                <a:bodyPr/>
                <a:lstStyle/>
                <a:p>
                  <a:endParaRPr lang="zh-CN" altLang="en-US" sz="1600"/>
                </a:p>
              </p:txBody>
            </p:sp>
            <p:sp>
              <p:nvSpPr>
                <p:cNvPr id="117773" name="Line 13"/>
                <p:cNvSpPr>
                  <a:spLocks noChangeShapeType="1"/>
                </p:cNvSpPr>
                <p:nvPr/>
              </p:nvSpPr>
              <p:spPr bwMode="auto">
                <a:xfrm>
                  <a:off x="8415" y="5685"/>
                  <a:ext cx="1966" cy="0"/>
                </a:xfrm>
                <a:prstGeom prst="line">
                  <a:avLst/>
                </a:prstGeom>
                <a:noFill/>
                <a:ln w="9525">
                  <a:solidFill>
                    <a:srgbClr val="000000"/>
                  </a:solidFill>
                  <a:round/>
                  <a:headEnd/>
                  <a:tailEnd type="triangle" w="med" len="med"/>
                </a:ln>
              </p:spPr>
              <p:txBody>
                <a:bodyPr/>
                <a:lstStyle/>
                <a:p>
                  <a:endParaRPr lang="zh-CN" altLang="en-US" sz="1600"/>
                </a:p>
              </p:txBody>
            </p:sp>
            <p:sp>
              <p:nvSpPr>
                <p:cNvPr id="117774" name="Line 14"/>
                <p:cNvSpPr>
                  <a:spLocks noChangeShapeType="1"/>
                </p:cNvSpPr>
                <p:nvPr/>
              </p:nvSpPr>
              <p:spPr bwMode="auto">
                <a:xfrm flipV="1">
                  <a:off x="8279" y="5835"/>
                  <a:ext cx="0" cy="555"/>
                </a:xfrm>
                <a:prstGeom prst="line">
                  <a:avLst/>
                </a:prstGeom>
                <a:noFill/>
                <a:ln w="9525">
                  <a:solidFill>
                    <a:srgbClr val="000000"/>
                  </a:solidFill>
                  <a:round/>
                  <a:headEnd/>
                  <a:tailEnd type="triangle" w="med" len="med"/>
                </a:ln>
              </p:spPr>
              <p:txBody>
                <a:bodyPr/>
                <a:lstStyle/>
                <a:p>
                  <a:endParaRPr lang="zh-CN" altLang="en-US" sz="1600"/>
                </a:p>
              </p:txBody>
            </p:sp>
            <p:sp>
              <p:nvSpPr>
                <p:cNvPr id="117775" name="Line 15"/>
                <p:cNvSpPr>
                  <a:spLocks noChangeShapeType="1"/>
                </p:cNvSpPr>
                <p:nvPr/>
              </p:nvSpPr>
              <p:spPr bwMode="auto">
                <a:xfrm>
                  <a:off x="9915" y="5685"/>
                  <a:ext cx="0" cy="660"/>
                </a:xfrm>
                <a:prstGeom prst="line">
                  <a:avLst/>
                </a:prstGeom>
                <a:noFill/>
                <a:ln w="9525">
                  <a:solidFill>
                    <a:srgbClr val="000000"/>
                  </a:solidFill>
                  <a:round/>
                  <a:headEnd/>
                  <a:tailEnd/>
                </a:ln>
              </p:spPr>
              <p:txBody>
                <a:bodyPr/>
                <a:lstStyle/>
                <a:p>
                  <a:endParaRPr lang="zh-CN" altLang="en-US" sz="1600"/>
                </a:p>
              </p:txBody>
            </p:sp>
            <p:sp>
              <p:nvSpPr>
                <p:cNvPr id="117776" name="Line 16"/>
                <p:cNvSpPr>
                  <a:spLocks noChangeShapeType="1"/>
                </p:cNvSpPr>
                <p:nvPr/>
              </p:nvSpPr>
              <p:spPr bwMode="auto">
                <a:xfrm flipH="1">
                  <a:off x="9555" y="6345"/>
                  <a:ext cx="360" cy="0"/>
                </a:xfrm>
                <a:prstGeom prst="line">
                  <a:avLst/>
                </a:prstGeom>
                <a:noFill/>
                <a:ln w="9525">
                  <a:solidFill>
                    <a:srgbClr val="000000"/>
                  </a:solidFill>
                  <a:round/>
                  <a:headEnd/>
                  <a:tailEnd type="triangle" w="med" len="med"/>
                </a:ln>
              </p:spPr>
              <p:txBody>
                <a:bodyPr/>
                <a:lstStyle/>
                <a:p>
                  <a:endParaRPr lang="zh-CN" altLang="en-US" sz="1600"/>
                </a:p>
              </p:txBody>
            </p:sp>
          </p:grpSp>
        </p:grpSp>
        <p:sp>
          <p:nvSpPr>
            <p:cNvPr id="117777" name="Text Box 17"/>
            <p:cNvSpPr txBox="1">
              <a:spLocks noChangeArrowheads="1"/>
            </p:cNvSpPr>
            <p:nvPr/>
          </p:nvSpPr>
          <p:spPr bwMode="auto">
            <a:xfrm>
              <a:off x="7364" y="1729"/>
              <a:ext cx="508" cy="420"/>
            </a:xfrm>
            <a:prstGeom prst="rect">
              <a:avLst/>
            </a:prstGeom>
            <a:noFill/>
            <a:ln w="9525">
              <a:noFill/>
              <a:miter lim="800000"/>
              <a:headEnd/>
              <a:tailEnd/>
            </a:ln>
          </p:spPr>
          <p:txBody>
            <a:bodyPr/>
            <a:lstStyle/>
            <a:p>
              <a:pPr algn="just"/>
              <a:r>
                <a:rPr lang="en-US" altLang="zh-CN" sz="2000" i="1" dirty="0" err="1">
                  <a:latin typeface="Times New Roman" pitchFamily="18" charset="0"/>
                </a:rPr>
                <a:t>r</a:t>
              </a:r>
              <a:r>
                <a:rPr lang="en-US" altLang="zh-CN" sz="2000" i="1" baseline="-25000" dirty="0" err="1">
                  <a:latin typeface="Times New Roman" pitchFamily="18" charset="0"/>
                </a:rPr>
                <a:t>k</a:t>
              </a:r>
              <a:r>
                <a:rPr lang="en-US" altLang="zh-CN" sz="2000" i="1" dirty="0">
                  <a:latin typeface="Times New Roman" pitchFamily="18" charset="0"/>
                </a:rPr>
                <a:t>'</a:t>
              </a:r>
              <a:endParaRPr lang="en-US" altLang="zh-CN" sz="3600" dirty="0"/>
            </a:p>
          </p:txBody>
        </p:sp>
        <p:sp>
          <p:nvSpPr>
            <p:cNvPr id="117778" name="Text Box 18"/>
            <p:cNvSpPr txBox="1">
              <a:spLocks noChangeArrowheads="1"/>
            </p:cNvSpPr>
            <p:nvPr/>
          </p:nvSpPr>
          <p:spPr bwMode="auto">
            <a:xfrm>
              <a:off x="9344" y="1729"/>
              <a:ext cx="703" cy="420"/>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r>
                <a:rPr lang="en-US" altLang="zh-CN" sz="2000" i="1">
                  <a:latin typeface="Times New Roman" pitchFamily="18" charset="0"/>
                </a:rPr>
                <a:t>*'</a:t>
              </a:r>
              <a:endParaRPr lang="en-US" altLang="zh-CN" sz="3600"/>
            </a:p>
          </p:txBody>
        </p:sp>
      </p:grpSp>
      <p:sp>
        <p:nvSpPr>
          <p:cNvPr id="20" name="矩形 19"/>
          <p:cNvSpPr/>
          <p:nvPr/>
        </p:nvSpPr>
        <p:spPr>
          <a:xfrm>
            <a:off x="683568" y="4604935"/>
            <a:ext cx="7992888" cy="1200329"/>
          </a:xfrm>
          <a:prstGeom prst="rect">
            <a:avLst/>
          </a:prstGeom>
        </p:spPr>
        <p:txBody>
          <a:bodyPr wrap="square">
            <a:spAutoFit/>
          </a:bodyPr>
          <a:lstStyle/>
          <a:p>
            <a:pPr>
              <a:lnSpc>
                <a:spcPct val="150000"/>
              </a:lnSpc>
            </a:pPr>
            <a:r>
              <a:rPr lang="zh-CN" altLang="en-US" sz="2400" b="1" dirty="0" smtClean="0">
                <a:solidFill>
                  <a:srgbClr val="0000FF"/>
                </a:solidFill>
                <a:latin typeface="+mj-ea"/>
                <a:ea typeface="+mj-ea"/>
              </a:rPr>
              <a:t>实用中</a:t>
            </a:r>
            <a:r>
              <a:rPr lang="zh-CN" altLang="en-US" sz="2400" b="1" dirty="0" smtClean="0">
                <a:solidFill>
                  <a:srgbClr val="0000FF"/>
                </a:solidFill>
                <a:latin typeface="+mj-ea"/>
                <a:ea typeface="+mj-ea"/>
              </a:rPr>
              <a:t>，简单</a:t>
            </a:r>
            <a:r>
              <a:rPr lang="zh-CN" altLang="en-US" sz="2400" b="1" dirty="0" smtClean="0">
                <a:solidFill>
                  <a:srgbClr val="0000FF"/>
                </a:solidFill>
                <a:latin typeface="+mj-ea"/>
                <a:ea typeface="+mj-ea"/>
              </a:rPr>
              <a:t>起见</a:t>
            </a:r>
            <a:r>
              <a:rPr lang="zh-CN" altLang="en-US" sz="2400" b="1" dirty="0" smtClean="0">
                <a:solidFill>
                  <a:srgbClr val="0000FF"/>
                </a:solidFill>
                <a:latin typeface="+mj-ea"/>
                <a:ea typeface="+mj-ea"/>
              </a:rPr>
              <a:t>，常用</a:t>
            </a:r>
            <a:r>
              <a:rPr lang="zh-CN" altLang="en-US" sz="2400" b="1" dirty="0" smtClean="0">
                <a:solidFill>
                  <a:srgbClr val="FF0000"/>
                </a:solidFill>
                <a:latin typeface="+mj-ea"/>
                <a:ea typeface="+mj-ea"/>
              </a:rPr>
              <a:t>积分器</a:t>
            </a:r>
            <a:r>
              <a:rPr lang="zh-CN" altLang="en-US" sz="2400" b="1" dirty="0" smtClean="0">
                <a:solidFill>
                  <a:srgbClr val="0000FF"/>
                </a:solidFill>
                <a:latin typeface="+mj-ea"/>
                <a:ea typeface="+mj-ea"/>
              </a:rPr>
              <a:t>代替</a:t>
            </a:r>
            <a:r>
              <a:rPr lang="zh-CN" altLang="en-US" sz="2400" b="1" dirty="0" smtClean="0">
                <a:solidFill>
                  <a:srgbClr val="0000FF"/>
                </a:solidFill>
                <a:latin typeface="+mj-ea"/>
                <a:ea typeface="+mj-ea"/>
              </a:rPr>
              <a:t>上述“延迟相加电路”</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并将抽样器放到相加器后面，与量化器合并为</a:t>
            </a:r>
            <a:r>
              <a:rPr lang="zh-CN" altLang="en-US" sz="2400" b="1" dirty="0" smtClean="0">
                <a:solidFill>
                  <a:srgbClr val="FF0000"/>
                </a:solidFill>
                <a:latin typeface="+mj-ea"/>
                <a:ea typeface="+mj-ea"/>
              </a:rPr>
              <a:t>抽样判决器</a:t>
            </a:r>
            <a:endParaRPr lang="zh-CN" altLang="en-US" sz="2400" b="1" dirty="0">
              <a:solidFill>
                <a:srgbClr val="FF0000"/>
              </a:solidFill>
              <a:latin typeface="+mj-ea"/>
              <a:ea typeface="+mj-ea"/>
            </a:endParaRPr>
          </a:p>
        </p:txBody>
      </p:sp>
      <p:grpSp>
        <p:nvGrpSpPr>
          <p:cNvPr id="21" name="Group 49"/>
          <p:cNvGrpSpPr>
            <a:grpSpLocks/>
          </p:cNvGrpSpPr>
          <p:nvPr/>
        </p:nvGrpSpPr>
        <p:grpSpPr bwMode="auto">
          <a:xfrm>
            <a:off x="3779912" y="1700808"/>
            <a:ext cx="5067920" cy="1754833"/>
            <a:chOff x="1094" y="2982"/>
            <a:chExt cx="2026" cy="704"/>
          </a:xfrm>
        </p:grpSpPr>
        <p:grpSp>
          <p:nvGrpSpPr>
            <p:cNvPr id="22" name="Group 6"/>
            <p:cNvGrpSpPr>
              <a:grpSpLocks/>
            </p:cNvGrpSpPr>
            <p:nvPr/>
          </p:nvGrpSpPr>
          <p:grpSpPr bwMode="auto">
            <a:xfrm>
              <a:off x="1094" y="2982"/>
              <a:ext cx="2026" cy="704"/>
              <a:chOff x="1815" y="312"/>
              <a:chExt cx="5066" cy="1760"/>
            </a:xfrm>
          </p:grpSpPr>
          <p:sp>
            <p:nvSpPr>
              <p:cNvPr id="24" name="Text Box 7"/>
              <p:cNvSpPr txBox="1">
                <a:spLocks noChangeArrowheads="1"/>
              </p:cNvSpPr>
              <p:nvPr/>
            </p:nvSpPr>
            <p:spPr bwMode="auto">
              <a:xfrm>
                <a:off x="6270" y="1533"/>
                <a:ext cx="611"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r>
                  <a:rPr lang="en-US" altLang="zh-CN" sz="2000" i="1">
                    <a:latin typeface="Times New Roman" pitchFamily="18" charset="0"/>
                  </a:rPr>
                  <a:t>*</a:t>
                </a:r>
                <a:endParaRPr lang="en-US" altLang="zh-CN" sz="3600"/>
              </a:p>
            </p:txBody>
          </p:sp>
          <p:sp>
            <p:nvSpPr>
              <p:cNvPr id="25" name="Text Box 8"/>
              <p:cNvSpPr txBox="1">
                <a:spLocks noChangeArrowheads="1"/>
              </p:cNvSpPr>
              <p:nvPr/>
            </p:nvSpPr>
            <p:spPr bwMode="auto">
              <a:xfrm>
                <a:off x="4697" y="1599"/>
                <a:ext cx="1067" cy="473"/>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延 迟</a:t>
                </a:r>
                <a:endParaRPr lang="zh-CN" altLang="en-US" sz="3600"/>
              </a:p>
            </p:txBody>
          </p:sp>
          <p:grpSp>
            <p:nvGrpSpPr>
              <p:cNvPr id="26" name="Group 9"/>
              <p:cNvGrpSpPr>
                <a:grpSpLocks/>
              </p:cNvGrpSpPr>
              <p:nvPr/>
            </p:nvGrpSpPr>
            <p:grpSpPr bwMode="auto">
              <a:xfrm>
                <a:off x="6105" y="1159"/>
                <a:ext cx="484" cy="374"/>
                <a:chOff x="6076" y="6093"/>
                <a:chExt cx="484" cy="374"/>
              </a:xfrm>
            </p:grpSpPr>
            <p:sp>
              <p:nvSpPr>
                <p:cNvPr id="47" name="Oval 10"/>
                <p:cNvSpPr>
                  <a:spLocks noChangeArrowheads="1"/>
                </p:cNvSpPr>
                <p:nvPr/>
              </p:nvSpPr>
              <p:spPr bwMode="auto">
                <a:xfrm>
                  <a:off x="6153" y="6170"/>
                  <a:ext cx="308" cy="286"/>
                </a:xfrm>
                <a:prstGeom prst="ellipse">
                  <a:avLst/>
                </a:prstGeom>
                <a:solidFill>
                  <a:srgbClr val="FFFFFF"/>
                </a:solidFill>
                <a:ln w="9525">
                  <a:solidFill>
                    <a:srgbClr val="000000"/>
                  </a:solidFill>
                  <a:round/>
                  <a:headEnd/>
                  <a:tailEnd/>
                </a:ln>
              </p:spPr>
              <p:txBody>
                <a:bodyPr/>
                <a:lstStyle/>
                <a:p>
                  <a:endParaRPr lang="zh-CN" altLang="en-US" sz="1600"/>
                </a:p>
              </p:txBody>
            </p:sp>
            <p:sp>
              <p:nvSpPr>
                <p:cNvPr id="48" name="Text Box 11"/>
                <p:cNvSpPr txBox="1">
                  <a:spLocks noChangeArrowheads="1"/>
                </p:cNvSpPr>
                <p:nvPr/>
              </p:nvSpPr>
              <p:spPr bwMode="auto">
                <a:xfrm>
                  <a:off x="6076" y="6093"/>
                  <a:ext cx="484" cy="374"/>
                </a:xfrm>
                <a:prstGeom prst="rect">
                  <a:avLst/>
                </a:prstGeom>
                <a:noFill/>
                <a:ln w="9525">
                  <a:noFill/>
                  <a:miter lim="800000"/>
                  <a:headEnd/>
                  <a:tailEnd/>
                </a:ln>
              </p:spPr>
              <p:txBody>
                <a:bodyPr/>
                <a:lstStyle/>
                <a:p>
                  <a:pPr algn="just"/>
                  <a:r>
                    <a:rPr lang="zh-CN" altLang="en-US" sz="2000" dirty="0">
                      <a:latin typeface="Times New Roman" pitchFamily="18" charset="0"/>
                    </a:rPr>
                    <a:t>＋</a:t>
                  </a:r>
                  <a:endParaRPr lang="zh-CN" altLang="en-US" sz="3600" dirty="0"/>
                </a:p>
              </p:txBody>
            </p:sp>
          </p:grpSp>
          <p:sp>
            <p:nvSpPr>
              <p:cNvPr id="27" name="Line 12"/>
              <p:cNvSpPr>
                <a:spLocks noChangeShapeType="1"/>
              </p:cNvSpPr>
              <p:nvPr/>
            </p:nvSpPr>
            <p:spPr bwMode="auto">
              <a:xfrm flipV="1">
                <a:off x="4136" y="928"/>
                <a:ext cx="10" cy="902"/>
              </a:xfrm>
              <a:prstGeom prst="line">
                <a:avLst/>
              </a:prstGeom>
              <a:noFill/>
              <a:ln w="9525">
                <a:solidFill>
                  <a:srgbClr val="000000"/>
                </a:solidFill>
                <a:round/>
                <a:headEnd/>
                <a:tailEnd type="triangle" w="med" len="med"/>
              </a:ln>
            </p:spPr>
            <p:txBody>
              <a:bodyPr/>
              <a:lstStyle/>
              <a:p>
                <a:endParaRPr lang="zh-CN" altLang="en-US" sz="1600"/>
              </a:p>
            </p:txBody>
          </p:sp>
          <p:sp>
            <p:nvSpPr>
              <p:cNvPr id="28" name="Oval 13"/>
              <p:cNvSpPr>
                <a:spLocks noChangeArrowheads="1"/>
              </p:cNvSpPr>
              <p:nvPr/>
            </p:nvSpPr>
            <p:spPr bwMode="auto">
              <a:xfrm>
                <a:off x="3971" y="631"/>
                <a:ext cx="308" cy="286"/>
              </a:xfrm>
              <a:prstGeom prst="ellipse">
                <a:avLst/>
              </a:prstGeom>
              <a:solidFill>
                <a:srgbClr val="FFFFFF"/>
              </a:solidFill>
              <a:ln w="9525">
                <a:solidFill>
                  <a:srgbClr val="000000"/>
                </a:solidFill>
                <a:round/>
                <a:headEnd/>
                <a:tailEnd/>
              </a:ln>
            </p:spPr>
            <p:txBody>
              <a:bodyPr/>
              <a:lstStyle/>
              <a:p>
                <a:endParaRPr lang="zh-CN" altLang="en-US" sz="1600"/>
              </a:p>
            </p:txBody>
          </p:sp>
          <p:sp>
            <p:nvSpPr>
              <p:cNvPr id="29" name="Text Box 14"/>
              <p:cNvSpPr txBox="1">
                <a:spLocks noChangeArrowheads="1"/>
              </p:cNvSpPr>
              <p:nvPr/>
            </p:nvSpPr>
            <p:spPr bwMode="auto">
              <a:xfrm>
                <a:off x="2563" y="554"/>
                <a:ext cx="990" cy="473"/>
              </a:xfrm>
              <a:prstGeom prst="rect">
                <a:avLst/>
              </a:prstGeom>
              <a:solidFill>
                <a:srgbClr val="FFFFFF"/>
              </a:solidFill>
              <a:ln w="9525">
                <a:solidFill>
                  <a:srgbClr val="000000"/>
                </a:solidFill>
                <a:miter lim="800000"/>
                <a:headEnd/>
                <a:tailEnd/>
              </a:ln>
            </p:spPr>
            <p:txBody>
              <a:bodyPr/>
              <a:lstStyle/>
              <a:p>
                <a:pPr algn="ctr"/>
                <a:r>
                  <a:rPr lang="zh-CN" altLang="en-US" sz="2000" dirty="0">
                    <a:latin typeface="Times New Roman" pitchFamily="18" charset="0"/>
                  </a:rPr>
                  <a:t>抽 样</a:t>
                </a:r>
                <a:endParaRPr lang="zh-CN" altLang="en-US" sz="3600" dirty="0"/>
              </a:p>
            </p:txBody>
          </p:sp>
          <p:sp>
            <p:nvSpPr>
              <p:cNvPr id="30" name="Text Box 15"/>
              <p:cNvSpPr txBox="1">
                <a:spLocks noChangeArrowheads="1"/>
              </p:cNvSpPr>
              <p:nvPr/>
            </p:nvSpPr>
            <p:spPr bwMode="auto">
              <a:xfrm>
                <a:off x="4686" y="554"/>
                <a:ext cx="1397" cy="473"/>
              </a:xfrm>
              <a:prstGeom prst="rect">
                <a:avLst/>
              </a:prstGeom>
              <a:solidFill>
                <a:srgbClr val="FFFFFF"/>
              </a:solidFill>
              <a:ln w="9525">
                <a:solidFill>
                  <a:srgbClr val="000000"/>
                </a:solidFill>
                <a:miter lim="800000"/>
                <a:headEnd/>
                <a:tailEnd/>
              </a:ln>
            </p:spPr>
            <p:txBody>
              <a:bodyPr/>
              <a:lstStyle/>
              <a:p>
                <a:pPr algn="ctr"/>
                <a:r>
                  <a:rPr lang="zh-CN" altLang="en-US" dirty="0">
                    <a:latin typeface="Times New Roman" pitchFamily="18" charset="0"/>
                  </a:rPr>
                  <a:t>二电平量化</a:t>
                </a:r>
                <a:endParaRPr lang="zh-CN" altLang="en-US" sz="3200" dirty="0"/>
              </a:p>
            </p:txBody>
          </p:sp>
          <p:sp>
            <p:nvSpPr>
              <p:cNvPr id="31" name="Line 16"/>
              <p:cNvSpPr>
                <a:spLocks noChangeShapeType="1"/>
              </p:cNvSpPr>
              <p:nvPr/>
            </p:nvSpPr>
            <p:spPr bwMode="auto">
              <a:xfrm>
                <a:off x="2178"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32" name="Line 17"/>
              <p:cNvSpPr>
                <a:spLocks noChangeShapeType="1"/>
              </p:cNvSpPr>
              <p:nvPr/>
            </p:nvSpPr>
            <p:spPr bwMode="auto">
              <a:xfrm>
                <a:off x="3575"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33" name="Line 18"/>
              <p:cNvSpPr>
                <a:spLocks noChangeShapeType="1"/>
              </p:cNvSpPr>
              <p:nvPr/>
            </p:nvSpPr>
            <p:spPr bwMode="auto">
              <a:xfrm>
                <a:off x="4301" y="774"/>
                <a:ext cx="385" cy="0"/>
              </a:xfrm>
              <a:prstGeom prst="line">
                <a:avLst/>
              </a:prstGeom>
              <a:noFill/>
              <a:ln w="9525">
                <a:solidFill>
                  <a:srgbClr val="000000"/>
                </a:solidFill>
                <a:round/>
                <a:headEnd/>
                <a:tailEnd type="triangle" w="med" len="med"/>
              </a:ln>
            </p:spPr>
            <p:txBody>
              <a:bodyPr/>
              <a:lstStyle/>
              <a:p>
                <a:endParaRPr lang="zh-CN" altLang="en-US" sz="1600"/>
              </a:p>
            </p:txBody>
          </p:sp>
          <p:sp>
            <p:nvSpPr>
              <p:cNvPr id="34" name="Line 19"/>
              <p:cNvSpPr>
                <a:spLocks noChangeShapeType="1"/>
              </p:cNvSpPr>
              <p:nvPr/>
            </p:nvSpPr>
            <p:spPr bwMode="auto">
              <a:xfrm>
                <a:off x="6094" y="763"/>
                <a:ext cx="638" cy="0"/>
              </a:xfrm>
              <a:prstGeom prst="line">
                <a:avLst/>
              </a:prstGeom>
              <a:noFill/>
              <a:ln w="9525">
                <a:solidFill>
                  <a:srgbClr val="000000"/>
                </a:solidFill>
                <a:round/>
                <a:headEnd/>
                <a:tailEnd type="triangle" w="med" len="med"/>
              </a:ln>
            </p:spPr>
            <p:txBody>
              <a:bodyPr/>
              <a:lstStyle/>
              <a:p>
                <a:endParaRPr lang="zh-CN" altLang="en-US" sz="1600"/>
              </a:p>
            </p:txBody>
          </p:sp>
          <p:sp>
            <p:nvSpPr>
              <p:cNvPr id="35" name="Line 20"/>
              <p:cNvSpPr>
                <a:spLocks noChangeShapeType="1"/>
              </p:cNvSpPr>
              <p:nvPr/>
            </p:nvSpPr>
            <p:spPr bwMode="auto">
              <a:xfrm>
                <a:off x="4147" y="1368"/>
                <a:ext cx="2013" cy="0"/>
              </a:xfrm>
              <a:prstGeom prst="line">
                <a:avLst/>
              </a:prstGeom>
              <a:noFill/>
              <a:ln w="9525">
                <a:solidFill>
                  <a:srgbClr val="000000"/>
                </a:solidFill>
                <a:round/>
                <a:headEnd/>
                <a:tailEnd type="triangle" w="med" len="med"/>
              </a:ln>
            </p:spPr>
            <p:txBody>
              <a:bodyPr/>
              <a:lstStyle/>
              <a:p>
                <a:endParaRPr lang="zh-CN" altLang="en-US" sz="1600"/>
              </a:p>
            </p:txBody>
          </p:sp>
          <p:sp>
            <p:nvSpPr>
              <p:cNvPr id="36" name="Line 21"/>
              <p:cNvSpPr>
                <a:spLocks noChangeShapeType="1"/>
              </p:cNvSpPr>
              <p:nvPr/>
            </p:nvSpPr>
            <p:spPr bwMode="auto">
              <a:xfrm>
                <a:off x="6336" y="763"/>
                <a:ext cx="0" cy="473"/>
              </a:xfrm>
              <a:prstGeom prst="line">
                <a:avLst/>
              </a:prstGeom>
              <a:noFill/>
              <a:ln w="9525">
                <a:solidFill>
                  <a:srgbClr val="000000"/>
                </a:solidFill>
                <a:round/>
                <a:headEnd/>
                <a:tailEnd type="triangle" w="med" len="med"/>
              </a:ln>
            </p:spPr>
            <p:txBody>
              <a:bodyPr/>
              <a:lstStyle/>
              <a:p>
                <a:endParaRPr lang="zh-CN" altLang="en-US" sz="1600"/>
              </a:p>
            </p:txBody>
          </p:sp>
          <p:sp>
            <p:nvSpPr>
              <p:cNvPr id="37" name="Line 22"/>
              <p:cNvSpPr>
                <a:spLocks noChangeShapeType="1"/>
              </p:cNvSpPr>
              <p:nvPr/>
            </p:nvSpPr>
            <p:spPr bwMode="auto">
              <a:xfrm flipH="1">
                <a:off x="4147" y="1830"/>
                <a:ext cx="550" cy="0"/>
              </a:xfrm>
              <a:prstGeom prst="line">
                <a:avLst/>
              </a:prstGeom>
              <a:noFill/>
              <a:ln w="9525">
                <a:solidFill>
                  <a:srgbClr val="000000"/>
                </a:solidFill>
                <a:round/>
                <a:headEnd/>
                <a:tailEnd/>
              </a:ln>
            </p:spPr>
            <p:txBody>
              <a:bodyPr/>
              <a:lstStyle/>
              <a:p>
                <a:endParaRPr lang="zh-CN" altLang="en-US" sz="1600"/>
              </a:p>
            </p:txBody>
          </p:sp>
          <p:sp>
            <p:nvSpPr>
              <p:cNvPr id="38" name="Line 23"/>
              <p:cNvSpPr>
                <a:spLocks noChangeShapeType="1"/>
              </p:cNvSpPr>
              <p:nvPr/>
            </p:nvSpPr>
            <p:spPr bwMode="auto">
              <a:xfrm flipH="1">
                <a:off x="6347" y="1533"/>
                <a:ext cx="0" cy="297"/>
              </a:xfrm>
              <a:prstGeom prst="line">
                <a:avLst/>
              </a:prstGeom>
              <a:noFill/>
              <a:ln w="9525">
                <a:solidFill>
                  <a:srgbClr val="000000"/>
                </a:solidFill>
                <a:round/>
                <a:headEnd/>
                <a:tailEnd/>
              </a:ln>
            </p:spPr>
            <p:txBody>
              <a:bodyPr/>
              <a:lstStyle/>
              <a:p>
                <a:endParaRPr lang="zh-CN" altLang="en-US" sz="1600"/>
              </a:p>
            </p:txBody>
          </p:sp>
          <p:sp>
            <p:nvSpPr>
              <p:cNvPr id="39" name="Line 24"/>
              <p:cNvSpPr>
                <a:spLocks noChangeShapeType="1"/>
              </p:cNvSpPr>
              <p:nvPr/>
            </p:nvSpPr>
            <p:spPr bwMode="auto">
              <a:xfrm flipH="1">
                <a:off x="5775" y="1830"/>
                <a:ext cx="572" cy="0"/>
              </a:xfrm>
              <a:prstGeom prst="line">
                <a:avLst/>
              </a:prstGeom>
              <a:noFill/>
              <a:ln w="9525">
                <a:solidFill>
                  <a:srgbClr val="000000"/>
                </a:solidFill>
                <a:round/>
                <a:headEnd/>
                <a:tailEnd type="triangle" w="med" len="med"/>
              </a:ln>
            </p:spPr>
            <p:txBody>
              <a:bodyPr/>
              <a:lstStyle/>
              <a:p>
                <a:endParaRPr lang="zh-CN" altLang="en-US" sz="1600"/>
              </a:p>
            </p:txBody>
          </p:sp>
          <p:sp>
            <p:nvSpPr>
              <p:cNvPr id="40" name="Text Box 25"/>
              <p:cNvSpPr txBox="1">
                <a:spLocks noChangeArrowheads="1"/>
              </p:cNvSpPr>
              <p:nvPr/>
            </p:nvSpPr>
            <p:spPr bwMode="auto">
              <a:xfrm>
                <a:off x="3542" y="741"/>
                <a:ext cx="396" cy="374"/>
              </a:xfrm>
              <a:prstGeom prst="rect">
                <a:avLst/>
              </a:prstGeom>
              <a:noFill/>
              <a:ln w="9525">
                <a:noFill/>
                <a:miter lim="800000"/>
                <a:headEnd/>
                <a:tailEnd/>
              </a:ln>
            </p:spPr>
            <p:txBody>
              <a:bodyPr/>
              <a:lstStyle/>
              <a:p>
                <a:pPr algn="just"/>
                <a:r>
                  <a:rPr lang="zh-CN" altLang="en-US">
                    <a:latin typeface="Times New Roman" pitchFamily="18" charset="0"/>
                  </a:rPr>
                  <a:t>＋</a:t>
                </a:r>
                <a:endParaRPr lang="zh-CN" altLang="en-US" sz="3600"/>
              </a:p>
            </p:txBody>
          </p:sp>
          <p:sp>
            <p:nvSpPr>
              <p:cNvPr id="41" name="Text Box 26"/>
              <p:cNvSpPr txBox="1">
                <a:spLocks noChangeArrowheads="1"/>
              </p:cNvSpPr>
              <p:nvPr/>
            </p:nvSpPr>
            <p:spPr bwMode="auto">
              <a:xfrm>
                <a:off x="3839" y="983"/>
                <a:ext cx="396" cy="374"/>
              </a:xfrm>
              <a:prstGeom prst="rect">
                <a:avLst/>
              </a:prstGeom>
              <a:noFill/>
              <a:ln w="9525">
                <a:noFill/>
                <a:miter lim="800000"/>
                <a:headEnd/>
                <a:tailEnd/>
              </a:ln>
            </p:spPr>
            <p:txBody>
              <a:bodyPr/>
              <a:lstStyle/>
              <a:p>
                <a:pPr algn="just"/>
                <a:r>
                  <a:rPr lang="zh-CN" altLang="en-US">
                    <a:latin typeface="Times New Roman" pitchFamily="18" charset="0"/>
                  </a:rPr>
                  <a:t>－</a:t>
                </a:r>
                <a:endParaRPr lang="zh-CN" altLang="en-US" sz="3600"/>
              </a:p>
            </p:txBody>
          </p:sp>
          <p:sp>
            <p:nvSpPr>
              <p:cNvPr id="42" name="Text Box 27"/>
              <p:cNvSpPr txBox="1">
                <a:spLocks noChangeArrowheads="1"/>
              </p:cNvSpPr>
              <p:nvPr/>
            </p:nvSpPr>
            <p:spPr bwMode="auto">
              <a:xfrm>
                <a:off x="1815" y="389"/>
                <a:ext cx="704"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3600"/>
              </a:p>
            </p:txBody>
          </p:sp>
          <p:sp>
            <p:nvSpPr>
              <p:cNvPr id="43" name="Text Box 28"/>
              <p:cNvSpPr txBox="1">
                <a:spLocks noChangeArrowheads="1"/>
              </p:cNvSpPr>
              <p:nvPr/>
            </p:nvSpPr>
            <p:spPr bwMode="auto">
              <a:xfrm>
                <a:off x="3465" y="312"/>
                <a:ext cx="704" cy="451"/>
              </a:xfrm>
              <a:prstGeom prst="rect">
                <a:avLst/>
              </a:prstGeom>
              <a:noFill/>
              <a:ln w="9525">
                <a:noFill/>
                <a:miter lim="800000"/>
                <a:headEnd/>
                <a:tailEnd/>
              </a:ln>
            </p:spPr>
            <p:txBody>
              <a:bodyPr/>
              <a:lstStyle/>
              <a:p>
                <a:pPr algn="just"/>
                <a:r>
                  <a:rPr lang="en-US" altLang="zh-CN" sz="2000" i="1" dirty="0" err="1">
                    <a:latin typeface="Times New Roman" pitchFamily="18" charset="0"/>
                  </a:rPr>
                  <a:t>m</a:t>
                </a:r>
                <a:r>
                  <a:rPr lang="en-US" altLang="zh-CN" sz="2000" i="1" baseline="-25000" dirty="0" err="1">
                    <a:latin typeface="Times New Roman" pitchFamily="18" charset="0"/>
                  </a:rPr>
                  <a:t>k</a:t>
                </a:r>
                <a:endParaRPr lang="en-US" altLang="zh-CN" sz="3600" dirty="0"/>
              </a:p>
            </p:txBody>
          </p:sp>
          <p:sp>
            <p:nvSpPr>
              <p:cNvPr id="44" name="Text Box 29"/>
              <p:cNvSpPr txBox="1">
                <a:spLocks noChangeArrowheads="1"/>
              </p:cNvSpPr>
              <p:nvPr/>
            </p:nvSpPr>
            <p:spPr bwMode="auto">
              <a:xfrm>
                <a:off x="4224" y="378"/>
                <a:ext cx="506" cy="451"/>
              </a:xfrm>
              <a:prstGeom prst="rect">
                <a:avLst/>
              </a:prstGeom>
              <a:noFill/>
              <a:ln w="9525">
                <a:noFill/>
                <a:miter lim="800000"/>
                <a:headEnd/>
                <a:tailEnd/>
              </a:ln>
            </p:spPr>
            <p:txBody>
              <a:bodyPr/>
              <a:lstStyle/>
              <a:p>
                <a:pPr algn="just"/>
                <a:r>
                  <a:rPr lang="en-US" altLang="zh-CN" sz="2000" i="1">
                    <a:latin typeface="Times New Roman" pitchFamily="18" charset="0"/>
                  </a:rPr>
                  <a:t>e</a:t>
                </a:r>
                <a:r>
                  <a:rPr lang="en-US" altLang="zh-CN" sz="2000" i="1" baseline="-25000">
                    <a:latin typeface="Times New Roman" pitchFamily="18" charset="0"/>
                  </a:rPr>
                  <a:t>k</a:t>
                </a:r>
                <a:endParaRPr lang="en-US" altLang="zh-CN" sz="3600"/>
              </a:p>
            </p:txBody>
          </p:sp>
          <p:sp>
            <p:nvSpPr>
              <p:cNvPr id="45" name="Text Box 30"/>
              <p:cNvSpPr txBox="1">
                <a:spLocks noChangeArrowheads="1"/>
              </p:cNvSpPr>
              <p:nvPr/>
            </p:nvSpPr>
            <p:spPr bwMode="auto">
              <a:xfrm>
                <a:off x="6171" y="312"/>
                <a:ext cx="506" cy="451"/>
              </a:xfrm>
              <a:prstGeom prst="rect">
                <a:avLst/>
              </a:prstGeom>
              <a:noFill/>
              <a:ln w="9525">
                <a:noFill/>
                <a:miter lim="800000"/>
                <a:headEnd/>
                <a:tailEnd/>
              </a:ln>
            </p:spPr>
            <p:txBody>
              <a:bodyPr/>
              <a:lstStyle/>
              <a:p>
                <a:pPr algn="just"/>
                <a:r>
                  <a:rPr lang="en-US" altLang="zh-CN" sz="2000" i="1">
                    <a:latin typeface="Times New Roman" pitchFamily="18" charset="0"/>
                  </a:rPr>
                  <a:t>r</a:t>
                </a:r>
                <a:r>
                  <a:rPr lang="en-US" altLang="zh-CN" sz="2000" i="1" baseline="-25000">
                    <a:latin typeface="Times New Roman" pitchFamily="18" charset="0"/>
                  </a:rPr>
                  <a:t>k</a:t>
                </a:r>
                <a:endParaRPr lang="en-US" altLang="zh-CN" sz="3600"/>
              </a:p>
            </p:txBody>
          </p:sp>
          <p:sp>
            <p:nvSpPr>
              <p:cNvPr id="46" name="Text Box 31"/>
              <p:cNvSpPr txBox="1">
                <a:spLocks noChangeArrowheads="1"/>
              </p:cNvSpPr>
              <p:nvPr/>
            </p:nvSpPr>
            <p:spPr bwMode="auto">
              <a:xfrm>
                <a:off x="3617" y="1445"/>
                <a:ext cx="629" cy="451"/>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k</a:t>
                </a:r>
                <a:r>
                  <a:rPr lang="en-US" altLang="zh-CN" sz="2000" i="1">
                    <a:latin typeface="Times New Roman" pitchFamily="18" charset="0"/>
                    <a:sym typeface="Symbol" pitchFamily="18" charset="2"/>
                  </a:rPr>
                  <a:t></a:t>
                </a:r>
                <a:endParaRPr lang="en-US" altLang="zh-CN" sz="3600"/>
              </a:p>
            </p:txBody>
          </p:sp>
        </p:grpSp>
        <p:sp>
          <p:nvSpPr>
            <p:cNvPr id="23" name="Text Box 48"/>
            <p:cNvSpPr txBox="1">
              <a:spLocks noChangeArrowheads="1"/>
            </p:cNvSpPr>
            <p:nvPr/>
          </p:nvSpPr>
          <p:spPr bwMode="auto">
            <a:xfrm>
              <a:off x="1921" y="3079"/>
              <a:ext cx="252" cy="162"/>
            </a:xfrm>
            <a:prstGeom prst="rect">
              <a:avLst/>
            </a:prstGeom>
            <a:noFill/>
            <a:ln w="9525" algn="ctr">
              <a:noFill/>
              <a:miter lim="800000"/>
              <a:headEnd/>
              <a:tailEnd/>
            </a:ln>
            <a:effectLst/>
          </p:spPr>
          <p:txBody>
            <a:bodyPr/>
            <a:lstStyle/>
            <a:p>
              <a:pPr algn="just"/>
              <a:r>
                <a:rPr lang="zh-CN" altLang="en-US" sz="2000" dirty="0">
                  <a:latin typeface="Times New Roman" pitchFamily="18" charset="0"/>
                </a:rPr>
                <a:t>＋</a:t>
              </a:r>
            </a:p>
            <a:p>
              <a:endParaRPr lang="en-US" altLang="zh-CN" sz="3600" dirty="0"/>
            </a:p>
          </p:txBody>
        </p:sp>
      </p:grpSp>
      <p:sp>
        <p:nvSpPr>
          <p:cNvPr id="6" name="矩形 5"/>
          <p:cNvSpPr/>
          <p:nvPr/>
        </p:nvSpPr>
        <p:spPr>
          <a:xfrm>
            <a:off x="5582595" y="2576124"/>
            <a:ext cx="3265237" cy="996892"/>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 calcmode="lin" valueType="num">
                                      <p:cBhvr additive="base">
                                        <p:cTn id="1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 calcmode="lin" valueType="num">
                                      <p:cBhvr additive="base">
                                        <p:cTn id="2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smtClean="0">
                <a:solidFill>
                  <a:srgbClr val="0000FF"/>
                </a:solidFill>
              </a:rPr>
              <a:t>实用方案</a:t>
            </a:r>
            <a:endParaRPr lang="zh-CN" altLang="en-US" dirty="0">
              <a:solidFill>
                <a:srgbClr val="0000FF"/>
              </a:solidFill>
            </a:endParaRPr>
          </a:p>
        </p:txBody>
      </p:sp>
      <p:sp>
        <p:nvSpPr>
          <p:cNvPr id="118787" name="Rectangle 3"/>
          <p:cNvSpPr>
            <a:spLocks noGrp="1" noChangeArrowheads="1"/>
          </p:cNvSpPr>
          <p:nvPr>
            <p:ph type="body" idx="1"/>
          </p:nvPr>
        </p:nvSpPr>
        <p:spPr/>
        <p:txBody>
          <a:bodyPr>
            <a:normAutofit fontScale="92500" lnSpcReduction="10000"/>
          </a:bodyPr>
          <a:lstStyle/>
          <a:p>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图中编码器输入信号为</a:t>
            </a:r>
            <a:r>
              <a:rPr lang="en-US" altLang="zh-CN" i="1" dirty="0" smtClean="0"/>
              <a:t>m</a:t>
            </a:r>
            <a:r>
              <a:rPr lang="en-US" altLang="zh-CN" dirty="0" smtClean="0"/>
              <a:t>(</a:t>
            </a:r>
            <a:r>
              <a:rPr lang="en-US" altLang="zh-CN" i="1" dirty="0" smtClean="0"/>
              <a:t>t</a:t>
            </a:r>
            <a:r>
              <a:rPr lang="en-US" altLang="zh-CN" dirty="0" smtClean="0"/>
              <a:t>)</a:t>
            </a:r>
            <a:r>
              <a:rPr lang="zh-CN" altLang="en-US" dirty="0" smtClean="0"/>
              <a:t>，它与预测信号</a:t>
            </a:r>
            <a:r>
              <a:rPr lang="en-US" altLang="zh-CN" i="1" dirty="0" smtClean="0"/>
              <a:t>m</a:t>
            </a:r>
            <a:r>
              <a:rPr lang="en-US" altLang="zh-CN" i="1" dirty="0" smtClean="0">
                <a:sym typeface="Symbol" pitchFamily="18" charset="2"/>
              </a:rPr>
              <a:t> </a:t>
            </a:r>
            <a:r>
              <a:rPr lang="en-US" altLang="zh-CN" dirty="0" smtClean="0"/>
              <a:t>(</a:t>
            </a:r>
            <a:r>
              <a:rPr lang="en-US" altLang="zh-CN" i="1" dirty="0" smtClean="0"/>
              <a:t>t</a:t>
            </a:r>
            <a:r>
              <a:rPr lang="en-US" altLang="zh-CN" dirty="0" smtClean="0"/>
              <a:t>)</a:t>
            </a:r>
            <a:r>
              <a:rPr lang="zh-CN" altLang="en-US" dirty="0" smtClean="0"/>
              <a:t>值相减，得到预测误差</a:t>
            </a:r>
            <a:r>
              <a:rPr lang="en-US" altLang="zh-CN" i="1" dirty="0" smtClean="0"/>
              <a:t>e</a:t>
            </a:r>
            <a:r>
              <a:rPr lang="en-US" altLang="zh-CN" dirty="0" smtClean="0"/>
              <a:t>(</a:t>
            </a:r>
            <a:r>
              <a:rPr lang="en-US" altLang="zh-CN" i="1" dirty="0" smtClean="0"/>
              <a:t>t</a:t>
            </a:r>
            <a:r>
              <a:rPr lang="en-US" altLang="zh-CN" dirty="0" smtClean="0"/>
              <a:t>)</a:t>
            </a:r>
            <a:r>
              <a:rPr lang="zh-CN" altLang="en-US" dirty="0" smtClean="0"/>
              <a:t>。</a:t>
            </a:r>
            <a:endParaRPr lang="en-US" altLang="zh-CN" dirty="0" smtClean="0"/>
          </a:p>
          <a:p>
            <a:r>
              <a:rPr lang="zh-CN" altLang="en-US" dirty="0" smtClean="0"/>
              <a:t>预测误差</a:t>
            </a:r>
            <a:r>
              <a:rPr lang="en-US" altLang="zh-CN" i="1" dirty="0" smtClean="0"/>
              <a:t>e</a:t>
            </a:r>
            <a:r>
              <a:rPr lang="en-US" altLang="zh-CN" dirty="0" smtClean="0"/>
              <a:t>(</a:t>
            </a:r>
            <a:r>
              <a:rPr lang="en-US" altLang="zh-CN" i="1" dirty="0" smtClean="0"/>
              <a:t>t</a:t>
            </a:r>
            <a:r>
              <a:rPr lang="en-US" altLang="zh-CN" dirty="0" smtClean="0"/>
              <a:t>)</a:t>
            </a:r>
            <a:r>
              <a:rPr lang="zh-CN" altLang="en-US" dirty="0" smtClean="0"/>
              <a:t>被周期为</a:t>
            </a:r>
            <a:r>
              <a:rPr lang="en-US" altLang="zh-CN" i="1" dirty="0" smtClean="0"/>
              <a:t>T</a:t>
            </a:r>
            <a:r>
              <a:rPr lang="en-US" altLang="zh-CN" i="1" baseline="-25000" dirty="0" smtClean="0"/>
              <a:t>s</a:t>
            </a:r>
            <a:r>
              <a:rPr lang="zh-CN" altLang="en-US" dirty="0" smtClean="0"/>
              <a:t>的抽样冲激序列</a:t>
            </a:r>
            <a:r>
              <a:rPr lang="zh-CN" altLang="en-US" i="1" dirty="0" smtClean="0">
                <a:sym typeface="Symbol" pitchFamily="18" charset="2"/>
              </a:rPr>
              <a:t></a:t>
            </a:r>
            <a:r>
              <a:rPr lang="en-US" altLang="zh-CN" i="1" baseline="-25000" dirty="0" smtClean="0"/>
              <a:t>T</a:t>
            </a:r>
            <a:r>
              <a:rPr lang="en-US" altLang="zh-CN" dirty="0" smtClean="0"/>
              <a:t>(</a:t>
            </a:r>
            <a:r>
              <a:rPr lang="en-US" altLang="zh-CN" i="1" dirty="0" smtClean="0"/>
              <a:t>t</a:t>
            </a:r>
            <a:r>
              <a:rPr lang="en-US" altLang="zh-CN" dirty="0" smtClean="0"/>
              <a:t>)</a:t>
            </a:r>
            <a:r>
              <a:rPr lang="zh-CN" altLang="en-US" dirty="0" smtClean="0"/>
              <a:t>抽样。若抽样值为负值，则判决输出电压</a:t>
            </a:r>
            <a:r>
              <a:rPr lang="en-US" altLang="zh-CN" dirty="0" smtClean="0"/>
              <a:t>+</a:t>
            </a:r>
            <a:r>
              <a:rPr lang="en-US" altLang="zh-CN" i="1" dirty="0" smtClean="0">
                <a:sym typeface="Symbol" pitchFamily="18" charset="2"/>
              </a:rPr>
              <a:t></a:t>
            </a:r>
            <a:r>
              <a:rPr lang="zh-CN" altLang="en-US" dirty="0" smtClean="0"/>
              <a:t>（用“</a:t>
            </a:r>
            <a:r>
              <a:rPr lang="en-US" altLang="zh-CN" dirty="0" smtClean="0"/>
              <a:t>1”</a:t>
            </a:r>
            <a:r>
              <a:rPr lang="zh-CN" altLang="en-US" dirty="0" smtClean="0"/>
              <a:t>代表）；若抽样值为正值，则判决输出电压</a:t>
            </a:r>
            <a:r>
              <a:rPr lang="en-US" altLang="zh-CN" dirty="0" smtClean="0"/>
              <a:t>-</a:t>
            </a:r>
            <a:r>
              <a:rPr lang="en-US" altLang="zh-CN" i="1" dirty="0" smtClean="0">
                <a:sym typeface="Symbol" pitchFamily="18" charset="2"/>
              </a:rPr>
              <a:t></a:t>
            </a:r>
            <a:r>
              <a:rPr lang="zh-CN" altLang="en-US" dirty="0" smtClean="0"/>
              <a:t>（用“</a:t>
            </a:r>
            <a:r>
              <a:rPr lang="en-US" altLang="zh-CN" dirty="0" smtClean="0"/>
              <a:t>0”</a:t>
            </a:r>
            <a:r>
              <a:rPr lang="zh-CN" altLang="en-US" dirty="0" smtClean="0"/>
              <a:t>代表）。 </a:t>
            </a:r>
            <a:endParaRPr lang="zh-CN" altLang="en-US" dirty="0"/>
          </a:p>
        </p:txBody>
      </p:sp>
      <p:sp>
        <p:nvSpPr>
          <p:cNvPr id="36" name="灯片编号占位符 5"/>
          <p:cNvSpPr>
            <a:spLocks noGrp="1"/>
          </p:cNvSpPr>
          <p:nvPr>
            <p:ph type="sldNum" sz="quarter" idx="12"/>
          </p:nvPr>
        </p:nvSpPr>
        <p:spPr/>
        <p:txBody>
          <a:bodyPr/>
          <a:lstStyle/>
          <a:p>
            <a:fld id="{E02D7200-F462-4059-8CC6-80289208EBF8}" type="slidenum">
              <a:rPr lang="en-US" altLang="zh-CN" smtClean="0"/>
              <a:pPr/>
              <a:t>108</a:t>
            </a:fld>
            <a:endParaRPr lang="en-US" altLang="zh-CN"/>
          </a:p>
        </p:txBody>
      </p:sp>
      <p:grpSp>
        <p:nvGrpSpPr>
          <p:cNvPr id="2" name="Group 39"/>
          <p:cNvGrpSpPr>
            <a:grpSpLocks/>
          </p:cNvGrpSpPr>
          <p:nvPr/>
        </p:nvGrpSpPr>
        <p:grpSpPr bwMode="auto">
          <a:xfrm>
            <a:off x="899592" y="1268760"/>
            <a:ext cx="7424738" cy="2141537"/>
            <a:chOff x="896" y="1565"/>
            <a:chExt cx="4677" cy="1349"/>
          </a:xfrm>
        </p:grpSpPr>
        <p:sp>
          <p:nvSpPr>
            <p:cNvPr id="118821" name="Text Box 37"/>
            <p:cNvSpPr txBox="1">
              <a:spLocks noChangeArrowheads="1"/>
            </p:cNvSpPr>
            <p:nvPr/>
          </p:nvSpPr>
          <p:spPr bwMode="auto">
            <a:xfrm>
              <a:off x="2220" y="2056"/>
              <a:ext cx="408" cy="245"/>
            </a:xfrm>
            <a:prstGeom prst="rect">
              <a:avLst/>
            </a:prstGeom>
            <a:noFill/>
            <a:ln w="9525">
              <a:noFill/>
              <a:miter lim="800000"/>
              <a:headEnd/>
              <a:tailEnd/>
            </a:ln>
          </p:spPr>
          <p:txBody>
            <a:bodyPr/>
            <a:lstStyle/>
            <a:p>
              <a:pPr algn="just"/>
              <a:r>
                <a:rPr lang="en-US" altLang="zh-CN" b="1" i="1">
                  <a:latin typeface="Times New Roman" pitchFamily="18" charset="0"/>
                  <a:sym typeface="Symbol" pitchFamily="18" charset="2"/>
                </a:rPr>
                <a:t></a:t>
              </a:r>
              <a:r>
                <a:rPr lang="en-US" altLang="zh-CN" b="1" i="1" baseline="-25000">
                  <a:latin typeface="Times New Roman" pitchFamily="18" charset="0"/>
                </a:rPr>
                <a:t>T</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600" b="1"/>
            </a:p>
          </p:txBody>
        </p:sp>
        <p:sp>
          <p:nvSpPr>
            <p:cNvPr id="118792" name="Text Box 8"/>
            <p:cNvSpPr txBox="1">
              <a:spLocks noChangeArrowheads="1"/>
            </p:cNvSpPr>
            <p:nvPr/>
          </p:nvSpPr>
          <p:spPr bwMode="auto">
            <a:xfrm>
              <a:off x="1718" y="2642"/>
              <a:ext cx="3463" cy="272"/>
            </a:xfrm>
            <a:prstGeom prst="rect">
              <a:avLst/>
            </a:prstGeom>
            <a:solidFill>
              <a:srgbClr val="FFFFFF"/>
            </a:solidFill>
            <a:ln w="9525">
              <a:noFill/>
              <a:miter lim="800000"/>
              <a:headEnd/>
              <a:tailEnd/>
            </a:ln>
          </p:spPr>
          <p:txBody>
            <a:bodyPr/>
            <a:lstStyle/>
            <a:p>
              <a:pPr algn="just"/>
              <a:r>
                <a:rPr lang="en-US" altLang="zh-CN" sz="2000" b="1">
                  <a:latin typeface="Times New Roman" pitchFamily="18" charset="0"/>
                </a:rPr>
                <a:t>(a) </a:t>
              </a:r>
              <a:r>
                <a:rPr lang="zh-CN" altLang="en-US" sz="2000" b="1">
                  <a:latin typeface="Times New Roman" pitchFamily="18" charset="0"/>
                </a:rPr>
                <a:t>编码器			</a:t>
              </a:r>
              <a:r>
                <a:rPr lang="en-US" altLang="zh-CN" sz="2000" b="1">
                  <a:latin typeface="Times New Roman" pitchFamily="18" charset="0"/>
                </a:rPr>
                <a:t>(b)</a:t>
              </a:r>
              <a:r>
                <a:rPr lang="zh-CN" altLang="en-US" sz="2000" b="1">
                  <a:latin typeface="Times New Roman" pitchFamily="18" charset="0"/>
                </a:rPr>
                <a:t>译码器</a:t>
              </a:r>
              <a:endParaRPr lang="zh-CN" altLang="en-US" sz="3600" b="1"/>
            </a:p>
          </p:txBody>
        </p:sp>
        <p:grpSp>
          <p:nvGrpSpPr>
            <p:cNvPr id="3" name="Group 9"/>
            <p:cNvGrpSpPr>
              <a:grpSpLocks/>
            </p:cNvGrpSpPr>
            <p:nvPr/>
          </p:nvGrpSpPr>
          <p:grpSpPr bwMode="auto">
            <a:xfrm>
              <a:off x="896" y="1565"/>
              <a:ext cx="4677" cy="1060"/>
              <a:chOff x="2265" y="10368"/>
              <a:chExt cx="7738" cy="1814"/>
            </a:xfrm>
          </p:grpSpPr>
          <p:grpSp>
            <p:nvGrpSpPr>
              <p:cNvPr id="4" name="Group 10"/>
              <p:cNvGrpSpPr>
                <a:grpSpLocks/>
              </p:cNvGrpSpPr>
              <p:nvPr/>
            </p:nvGrpSpPr>
            <p:grpSpPr bwMode="auto">
              <a:xfrm>
                <a:off x="2265" y="10368"/>
                <a:ext cx="3722" cy="1814"/>
                <a:chOff x="3331" y="10398"/>
                <a:chExt cx="3722" cy="1814"/>
              </a:xfrm>
            </p:grpSpPr>
            <p:grpSp>
              <p:nvGrpSpPr>
                <p:cNvPr id="5" name="Group 11"/>
                <p:cNvGrpSpPr>
                  <a:grpSpLocks/>
                </p:cNvGrpSpPr>
                <p:nvPr/>
              </p:nvGrpSpPr>
              <p:grpSpPr bwMode="auto">
                <a:xfrm>
                  <a:off x="3469" y="10694"/>
                  <a:ext cx="3443" cy="1518"/>
                  <a:chOff x="3469" y="10694"/>
                  <a:chExt cx="3443" cy="1518"/>
                </a:xfrm>
              </p:grpSpPr>
              <p:sp>
                <p:nvSpPr>
                  <p:cNvPr id="118796" name="Text Box 12"/>
                  <p:cNvSpPr txBox="1">
                    <a:spLocks noChangeArrowheads="1"/>
                  </p:cNvSpPr>
                  <p:nvPr/>
                </p:nvSpPr>
                <p:spPr bwMode="auto">
                  <a:xfrm>
                    <a:off x="4877" y="11739"/>
                    <a:ext cx="1067" cy="473"/>
                  </a:xfrm>
                  <a:prstGeom prst="rect">
                    <a:avLst/>
                  </a:prstGeom>
                  <a:solidFill>
                    <a:srgbClr val="FFFFFF"/>
                  </a:solidFill>
                  <a:ln w="9525">
                    <a:solidFill>
                      <a:srgbClr val="000000"/>
                    </a:solidFill>
                    <a:miter lim="800000"/>
                    <a:headEnd/>
                    <a:tailEnd/>
                  </a:ln>
                </p:spPr>
                <p:txBody>
                  <a:bodyPr/>
                  <a:lstStyle/>
                  <a:p>
                    <a:pPr algn="ctr"/>
                    <a:r>
                      <a:rPr lang="zh-CN" altLang="en-US" sz="2000" b="1" dirty="0">
                        <a:solidFill>
                          <a:srgbClr val="0000FF"/>
                        </a:solidFill>
                        <a:latin typeface="Times New Roman" pitchFamily="18" charset="0"/>
                      </a:rPr>
                      <a:t>积分器</a:t>
                    </a:r>
                    <a:endParaRPr lang="zh-CN" altLang="en-US" sz="3600" b="1" dirty="0">
                      <a:solidFill>
                        <a:srgbClr val="0000FF"/>
                      </a:solidFill>
                    </a:endParaRPr>
                  </a:p>
                </p:txBody>
              </p:sp>
              <p:sp>
                <p:nvSpPr>
                  <p:cNvPr id="118797" name="Line 13"/>
                  <p:cNvSpPr>
                    <a:spLocks noChangeShapeType="1"/>
                  </p:cNvSpPr>
                  <p:nvPr/>
                </p:nvSpPr>
                <p:spPr bwMode="auto">
                  <a:xfrm flipV="1">
                    <a:off x="4316" y="11068"/>
                    <a:ext cx="10" cy="902"/>
                  </a:xfrm>
                  <a:prstGeom prst="line">
                    <a:avLst/>
                  </a:prstGeom>
                  <a:noFill/>
                  <a:ln w="9525">
                    <a:solidFill>
                      <a:srgbClr val="000000"/>
                    </a:solidFill>
                    <a:round/>
                    <a:headEnd/>
                    <a:tailEnd type="triangle" w="med" len="med"/>
                  </a:ln>
                </p:spPr>
                <p:txBody>
                  <a:bodyPr/>
                  <a:lstStyle/>
                  <a:p>
                    <a:endParaRPr lang="zh-CN" altLang="en-US" b="1"/>
                  </a:p>
                </p:txBody>
              </p:sp>
              <p:sp>
                <p:nvSpPr>
                  <p:cNvPr id="118798" name="Oval 14"/>
                  <p:cNvSpPr>
                    <a:spLocks noChangeArrowheads="1"/>
                  </p:cNvSpPr>
                  <p:nvPr/>
                </p:nvSpPr>
                <p:spPr bwMode="auto">
                  <a:xfrm>
                    <a:off x="4151" y="10771"/>
                    <a:ext cx="308" cy="286"/>
                  </a:xfrm>
                  <a:prstGeom prst="ellipse">
                    <a:avLst/>
                  </a:prstGeom>
                  <a:solidFill>
                    <a:srgbClr val="FFFFFF"/>
                  </a:solidFill>
                  <a:ln w="9525">
                    <a:solidFill>
                      <a:srgbClr val="000000"/>
                    </a:solidFill>
                    <a:round/>
                    <a:headEnd/>
                    <a:tailEnd/>
                  </a:ln>
                </p:spPr>
                <p:txBody>
                  <a:bodyPr/>
                  <a:lstStyle/>
                  <a:p>
                    <a:endParaRPr lang="zh-CN" altLang="en-US" b="1"/>
                  </a:p>
                </p:txBody>
              </p:sp>
              <p:sp>
                <p:nvSpPr>
                  <p:cNvPr id="118799" name="Text Box 15"/>
                  <p:cNvSpPr txBox="1">
                    <a:spLocks noChangeArrowheads="1"/>
                  </p:cNvSpPr>
                  <p:nvPr/>
                </p:nvSpPr>
                <p:spPr bwMode="auto">
                  <a:xfrm>
                    <a:off x="4866" y="10694"/>
                    <a:ext cx="1397" cy="473"/>
                  </a:xfrm>
                  <a:prstGeom prst="rect">
                    <a:avLst/>
                  </a:prstGeom>
                  <a:solidFill>
                    <a:srgbClr val="FFFFFF"/>
                  </a:solidFill>
                  <a:ln w="9525">
                    <a:solidFill>
                      <a:srgbClr val="00CC00"/>
                    </a:solidFill>
                    <a:miter lim="800000"/>
                    <a:headEnd/>
                    <a:tailEnd/>
                  </a:ln>
                </p:spPr>
                <p:txBody>
                  <a:bodyPr/>
                  <a:lstStyle/>
                  <a:p>
                    <a:pPr algn="ctr"/>
                    <a:r>
                      <a:rPr lang="zh-CN" altLang="en-US" sz="2000" b="1" dirty="0">
                        <a:solidFill>
                          <a:srgbClr val="0000FF"/>
                        </a:solidFill>
                        <a:latin typeface="Times New Roman" pitchFamily="18" charset="0"/>
                      </a:rPr>
                      <a:t>抽样 判决</a:t>
                    </a:r>
                    <a:endParaRPr lang="zh-CN" altLang="en-US" sz="3600" b="1" dirty="0">
                      <a:solidFill>
                        <a:srgbClr val="0000FF"/>
                      </a:solidFill>
                    </a:endParaRPr>
                  </a:p>
                </p:txBody>
              </p:sp>
              <p:sp>
                <p:nvSpPr>
                  <p:cNvPr id="118800" name="Line 16"/>
                  <p:cNvSpPr>
                    <a:spLocks noChangeShapeType="1"/>
                  </p:cNvSpPr>
                  <p:nvPr/>
                </p:nvSpPr>
                <p:spPr bwMode="auto">
                  <a:xfrm>
                    <a:off x="3469" y="10914"/>
                    <a:ext cx="671" cy="0"/>
                  </a:xfrm>
                  <a:prstGeom prst="line">
                    <a:avLst/>
                  </a:prstGeom>
                  <a:noFill/>
                  <a:ln w="9525">
                    <a:solidFill>
                      <a:srgbClr val="000000"/>
                    </a:solidFill>
                    <a:round/>
                    <a:headEnd/>
                    <a:tailEnd type="triangle" w="med" len="med"/>
                  </a:ln>
                </p:spPr>
                <p:txBody>
                  <a:bodyPr/>
                  <a:lstStyle/>
                  <a:p>
                    <a:endParaRPr lang="zh-CN" altLang="en-US" b="1"/>
                  </a:p>
                </p:txBody>
              </p:sp>
              <p:sp>
                <p:nvSpPr>
                  <p:cNvPr id="118801" name="Line 17"/>
                  <p:cNvSpPr>
                    <a:spLocks noChangeShapeType="1"/>
                  </p:cNvSpPr>
                  <p:nvPr/>
                </p:nvSpPr>
                <p:spPr bwMode="auto">
                  <a:xfrm>
                    <a:off x="4481" y="10914"/>
                    <a:ext cx="385" cy="0"/>
                  </a:xfrm>
                  <a:prstGeom prst="line">
                    <a:avLst/>
                  </a:prstGeom>
                  <a:noFill/>
                  <a:ln w="9525">
                    <a:solidFill>
                      <a:srgbClr val="000000"/>
                    </a:solidFill>
                    <a:round/>
                    <a:headEnd/>
                    <a:tailEnd type="triangle" w="med" len="med"/>
                  </a:ln>
                </p:spPr>
                <p:txBody>
                  <a:bodyPr/>
                  <a:lstStyle/>
                  <a:p>
                    <a:endParaRPr lang="zh-CN" altLang="en-US" b="1"/>
                  </a:p>
                </p:txBody>
              </p:sp>
              <p:sp>
                <p:nvSpPr>
                  <p:cNvPr id="118802" name="Line 18"/>
                  <p:cNvSpPr>
                    <a:spLocks noChangeShapeType="1"/>
                  </p:cNvSpPr>
                  <p:nvPr/>
                </p:nvSpPr>
                <p:spPr bwMode="auto">
                  <a:xfrm>
                    <a:off x="6274" y="10903"/>
                    <a:ext cx="638" cy="0"/>
                  </a:xfrm>
                  <a:prstGeom prst="line">
                    <a:avLst/>
                  </a:prstGeom>
                  <a:noFill/>
                  <a:ln w="9525">
                    <a:solidFill>
                      <a:srgbClr val="000000"/>
                    </a:solidFill>
                    <a:round/>
                    <a:headEnd/>
                    <a:tailEnd type="triangle" w="med" len="med"/>
                  </a:ln>
                </p:spPr>
                <p:txBody>
                  <a:bodyPr/>
                  <a:lstStyle/>
                  <a:p>
                    <a:endParaRPr lang="zh-CN" altLang="en-US" b="1"/>
                  </a:p>
                </p:txBody>
              </p:sp>
              <p:sp>
                <p:nvSpPr>
                  <p:cNvPr id="118803" name="Line 19"/>
                  <p:cNvSpPr>
                    <a:spLocks noChangeShapeType="1"/>
                  </p:cNvSpPr>
                  <p:nvPr/>
                </p:nvSpPr>
                <p:spPr bwMode="auto">
                  <a:xfrm flipH="1">
                    <a:off x="4327" y="11970"/>
                    <a:ext cx="550" cy="0"/>
                  </a:xfrm>
                  <a:prstGeom prst="line">
                    <a:avLst/>
                  </a:prstGeom>
                  <a:noFill/>
                  <a:ln w="9525">
                    <a:solidFill>
                      <a:srgbClr val="000000"/>
                    </a:solidFill>
                    <a:round/>
                    <a:headEnd/>
                    <a:tailEnd/>
                  </a:ln>
                </p:spPr>
                <p:txBody>
                  <a:bodyPr/>
                  <a:lstStyle/>
                  <a:p>
                    <a:endParaRPr lang="zh-CN" altLang="en-US" b="1"/>
                  </a:p>
                </p:txBody>
              </p:sp>
              <p:sp>
                <p:nvSpPr>
                  <p:cNvPr id="118804" name="Line 20"/>
                  <p:cNvSpPr>
                    <a:spLocks noChangeShapeType="1"/>
                  </p:cNvSpPr>
                  <p:nvPr/>
                </p:nvSpPr>
                <p:spPr bwMode="auto">
                  <a:xfrm flipH="1">
                    <a:off x="6527" y="10923"/>
                    <a:ext cx="0" cy="1047"/>
                  </a:xfrm>
                  <a:prstGeom prst="line">
                    <a:avLst/>
                  </a:prstGeom>
                  <a:noFill/>
                  <a:ln w="9525">
                    <a:solidFill>
                      <a:srgbClr val="000000"/>
                    </a:solidFill>
                    <a:round/>
                    <a:headEnd/>
                    <a:tailEnd/>
                  </a:ln>
                </p:spPr>
                <p:txBody>
                  <a:bodyPr/>
                  <a:lstStyle/>
                  <a:p>
                    <a:endParaRPr lang="zh-CN" altLang="en-US" b="1"/>
                  </a:p>
                </p:txBody>
              </p:sp>
              <p:sp>
                <p:nvSpPr>
                  <p:cNvPr id="118805" name="Line 21"/>
                  <p:cNvSpPr>
                    <a:spLocks noChangeShapeType="1"/>
                  </p:cNvSpPr>
                  <p:nvPr/>
                </p:nvSpPr>
                <p:spPr bwMode="auto">
                  <a:xfrm flipH="1">
                    <a:off x="5955" y="11970"/>
                    <a:ext cx="572" cy="0"/>
                  </a:xfrm>
                  <a:prstGeom prst="line">
                    <a:avLst/>
                  </a:prstGeom>
                  <a:noFill/>
                  <a:ln w="9525">
                    <a:solidFill>
                      <a:srgbClr val="000000"/>
                    </a:solidFill>
                    <a:round/>
                    <a:headEnd/>
                    <a:tailEnd type="triangle" w="med" len="med"/>
                  </a:ln>
                </p:spPr>
                <p:txBody>
                  <a:bodyPr/>
                  <a:lstStyle/>
                  <a:p>
                    <a:endParaRPr lang="zh-CN" altLang="en-US" b="1"/>
                  </a:p>
                </p:txBody>
              </p:sp>
              <p:sp>
                <p:nvSpPr>
                  <p:cNvPr id="118806" name="Text Box 22"/>
                  <p:cNvSpPr txBox="1">
                    <a:spLocks noChangeArrowheads="1"/>
                  </p:cNvSpPr>
                  <p:nvPr/>
                </p:nvSpPr>
                <p:spPr bwMode="auto">
                  <a:xfrm>
                    <a:off x="3722" y="10881"/>
                    <a:ext cx="396" cy="374"/>
                  </a:xfrm>
                  <a:prstGeom prst="rect">
                    <a:avLst/>
                  </a:prstGeom>
                  <a:noFill/>
                  <a:ln w="9525">
                    <a:noFill/>
                    <a:miter lim="800000"/>
                    <a:headEnd/>
                    <a:tailEnd/>
                  </a:ln>
                </p:spPr>
                <p:txBody>
                  <a:bodyPr/>
                  <a:lstStyle/>
                  <a:p>
                    <a:pPr algn="just"/>
                    <a:r>
                      <a:rPr lang="zh-CN" altLang="en-US" b="1">
                        <a:latin typeface="Times New Roman" pitchFamily="18" charset="0"/>
                      </a:rPr>
                      <a:t>＋</a:t>
                    </a:r>
                    <a:endParaRPr lang="zh-CN" altLang="en-US" sz="3600" b="1"/>
                  </a:p>
                </p:txBody>
              </p:sp>
              <p:sp>
                <p:nvSpPr>
                  <p:cNvPr id="118807" name="Text Box 23"/>
                  <p:cNvSpPr txBox="1">
                    <a:spLocks noChangeArrowheads="1"/>
                  </p:cNvSpPr>
                  <p:nvPr/>
                </p:nvSpPr>
                <p:spPr bwMode="auto">
                  <a:xfrm>
                    <a:off x="4019" y="11123"/>
                    <a:ext cx="396" cy="374"/>
                  </a:xfrm>
                  <a:prstGeom prst="rect">
                    <a:avLst/>
                  </a:prstGeom>
                  <a:noFill/>
                  <a:ln w="9525">
                    <a:noFill/>
                    <a:miter lim="800000"/>
                    <a:headEnd/>
                    <a:tailEnd/>
                  </a:ln>
                </p:spPr>
                <p:txBody>
                  <a:bodyPr/>
                  <a:lstStyle/>
                  <a:p>
                    <a:pPr algn="just"/>
                    <a:r>
                      <a:rPr lang="zh-CN" altLang="en-US" b="1">
                        <a:latin typeface="Times New Roman" pitchFamily="18" charset="0"/>
                      </a:rPr>
                      <a:t>－</a:t>
                    </a:r>
                    <a:endParaRPr lang="zh-CN" altLang="en-US" sz="3600" b="1"/>
                  </a:p>
                </p:txBody>
              </p:sp>
            </p:grpSp>
            <p:sp>
              <p:nvSpPr>
                <p:cNvPr id="118808" name="Text Box 24"/>
                <p:cNvSpPr txBox="1">
                  <a:spLocks noChangeArrowheads="1"/>
                </p:cNvSpPr>
                <p:nvPr/>
              </p:nvSpPr>
              <p:spPr bwMode="auto">
                <a:xfrm>
                  <a:off x="3331" y="10545"/>
                  <a:ext cx="704" cy="451"/>
                </a:xfrm>
                <a:prstGeom prst="rect">
                  <a:avLst/>
                </a:prstGeom>
                <a:noFill/>
                <a:ln w="9525">
                  <a:noFill/>
                  <a:miter lim="800000"/>
                  <a:headEnd/>
                  <a:tailEnd/>
                </a:ln>
              </p:spPr>
              <p:txBody>
                <a:bodyPr/>
                <a:lstStyle/>
                <a:p>
                  <a:pPr algn="just"/>
                  <a:r>
                    <a:rPr lang="en-US" altLang="zh-CN" sz="2000" b="1" i="1">
                      <a:latin typeface="Times New Roman" pitchFamily="18" charset="0"/>
                    </a:rPr>
                    <a:t>m</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118809" name="Text Box 25"/>
                <p:cNvSpPr txBox="1">
                  <a:spLocks noChangeArrowheads="1"/>
                </p:cNvSpPr>
                <p:nvPr/>
              </p:nvSpPr>
              <p:spPr bwMode="auto">
                <a:xfrm>
                  <a:off x="4329" y="10398"/>
                  <a:ext cx="596" cy="451"/>
                </a:xfrm>
                <a:prstGeom prst="rect">
                  <a:avLst/>
                </a:prstGeom>
                <a:noFill/>
                <a:ln w="9525">
                  <a:noFill/>
                  <a:miter lim="800000"/>
                  <a:headEnd/>
                  <a:tailEnd/>
                </a:ln>
              </p:spPr>
              <p:txBody>
                <a:bodyPr/>
                <a:lstStyle/>
                <a:p>
                  <a:pPr algn="just"/>
                  <a:r>
                    <a:rPr lang="en-US" altLang="zh-CN" sz="2000" b="1" i="1">
                      <a:latin typeface="Times New Roman" pitchFamily="18" charset="0"/>
                    </a:rPr>
                    <a:t>e</a:t>
                  </a:r>
                  <a:r>
                    <a:rPr lang="en-US" altLang="zh-CN" sz="2000" b="1">
                      <a:latin typeface="Times New Roman" pitchFamily="18" charset="0"/>
                    </a:rPr>
                    <a:t>(</a:t>
                  </a:r>
                  <a:r>
                    <a:rPr lang="en-US" altLang="zh-CN" sz="2000" b="1" i="1">
                      <a:latin typeface="Times New Roman" pitchFamily="18" charset="0"/>
                    </a:rPr>
                    <a:t>t)</a:t>
                  </a:r>
                  <a:endParaRPr lang="en-US" altLang="zh-CN" sz="3600" b="1"/>
                </a:p>
              </p:txBody>
            </p:sp>
            <p:sp>
              <p:nvSpPr>
                <p:cNvPr id="118810" name="Text Box 26"/>
                <p:cNvSpPr txBox="1">
                  <a:spLocks noChangeArrowheads="1"/>
                </p:cNvSpPr>
                <p:nvPr/>
              </p:nvSpPr>
              <p:spPr bwMode="auto">
                <a:xfrm>
                  <a:off x="6351" y="10452"/>
                  <a:ext cx="702" cy="451"/>
                </a:xfrm>
                <a:prstGeom prst="rect">
                  <a:avLst/>
                </a:prstGeom>
                <a:noFill/>
                <a:ln w="9525">
                  <a:noFill/>
                  <a:miter lim="800000"/>
                  <a:headEnd/>
                  <a:tailEnd/>
                </a:ln>
              </p:spPr>
              <p:txBody>
                <a:bodyPr/>
                <a:lstStyle/>
                <a:p>
                  <a:pPr algn="just"/>
                  <a:r>
                    <a:rPr lang="en-US" altLang="zh-CN" sz="2000" b="1" i="1">
                      <a:latin typeface="Times New Roman" pitchFamily="18" charset="0"/>
                    </a:rPr>
                    <a:t>d</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sp>
              <p:nvSpPr>
                <p:cNvPr id="118811" name="Text Box 27"/>
                <p:cNvSpPr txBox="1">
                  <a:spLocks noChangeArrowheads="1"/>
                </p:cNvSpPr>
                <p:nvPr/>
              </p:nvSpPr>
              <p:spPr bwMode="auto">
                <a:xfrm>
                  <a:off x="3691" y="11585"/>
                  <a:ext cx="735" cy="451"/>
                </a:xfrm>
                <a:prstGeom prst="rect">
                  <a:avLst/>
                </a:prstGeom>
                <a:noFill/>
                <a:ln w="9525">
                  <a:noFill/>
                  <a:miter lim="800000"/>
                  <a:headEnd/>
                  <a:tailEnd/>
                </a:ln>
              </p:spPr>
              <p:txBody>
                <a:bodyPr/>
                <a:lstStyle/>
                <a:p>
                  <a:pPr algn="just"/>
                  <a:r>
                    <a:rPr lang="en-US" altLang="zh-CN" sz="2000" b="1" i="1">
                      <a:latin typeface="Times New Roman" pitchFamily="18" charset="0"/>
                    </a:rPr>
                    <a:t>m</a:t>
                  </a:r>
                  <a:r>
                    <a:rPr lang="en-US" altLang="zh-CN" sz="2000" b="1" i="1">
                      <a:latin typeface="Times New Roman" pitchFamily="18" charset="0"/>
                      <a:sym typeface="Symbol" pitchFamily="18" charset="2"/>
                    </a:rPr>
                    <a:t></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grpSp>
          <p:grpSp>
            <p:nvGrpSpPr>
              <p:cNvPr id="6" name="Group 28"/>
              <p:cNvGrpSpPr>
                <a:grpSpLocks/>
              </p:cNvGrpSpPr>
              <p:nvPr/>
            </p:nvGrpSpPr>
            <p:grpSpPr bwMode="auto">
              <a:xfrm>
                <a:off x="6359" y="10830"/>
                <a:ext cx="3644" cy="632"/>
                <a:chOff x="6539" y="10455"/>
                <a:chExt cx="3644" cy="632"/>
              </a:xfrm>
            </p:grpSpPr>
            <p:sp>
              <p:nvSpPr>
                <p:cNvPr id="118813" name="Text Box 29"/>
                <p:cNvSpPr txBox="1">
                  <a:spLocks noChangeArrowheads="1"/>
                </p:cNvSpPr>
                <p:nvPr/>
              </p:nvSpPr>
              <p:spPr bwMode="auto">
                <a:xfrm>
                  <a:off x="7279" y="10614"/>
                  <a:ext cx="948" cy="473"/>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积 分</a:t>
                  </a:r>
                  <a:endParaRPr lang="zh-CN" altLang="en-US" sz="3600" b="1"/>
                </a:p>
              </p:txBody>
            </p:sp>
            <p:sp>
              <p:nvSpPr>
                <p:cNvPr id="118814" name="Line 30"/>
                <p:cNvSpPr>
                  <a:spLocks noChangeShapeType="1"/>
                </p:cNvSpPr>
                <p:nvPr/>
              </p:nvSpPr>
              <p:spPr bwMode="auto">
                <a:xfrm>
                  <a:off x="9537" y="10845"/>
                  <a:ext cx="646" cy="0"/>
                </a:xfrm>
                <a:prstGeom prst="line">
                  <a:avLst/>
                </a:prstGeom>
                <a:noFill/>
                <a:ln w="9525">
                  <a:solidFill>
                    <a:srgbClr val="000000"/>
                  </a:solidFill>
                  <a:round/>
                  <a:headEnd/>
                  <a:tailEnd type="triangle" w="med" len="med"/>
                </a:ln>
              </p:spPr>
              <p:txBody>
                <a:bodyPr/>
                <a:lstStyle/>
                <a:p>
                  <a:endParaRPr lang="zh-CN" altLang="en-US" b="1"/>
                </a:p>
              </p:txBody>
            </p:sp>
            <p:grpSp>
              <p:nvGrpSpPr>
                <p:cNvPr id="7" name="Group 31"/>
                <p:cNvGrpSpPr>
                  <a:grpSpLocks/>
                </p:cNvGrpSpPr>
                <p:nvPr/>
              </p:nvGrpSpPr>
              <p:grpSpPr bwMode="auto">
                <a:xfrm>
                  <a:off x="6539" y="10455"/>
                  <a:ext cx="928" cy="420"/>
                  <a:chOff x="7379" y="10501"/>
                  <a:chExt cx="928" cy="420"/>
                </a:xfrm>
              </p:grpSpPr>
              <p:sp>
                <p:nvSpPr>
                  <p:cNvPr id="118816" name="Line 32"/>
                  <p:cNvSpPr>
                    <a:spLocks noChangeShapeType="1"/>
                  </p:cNvSpPr>
                  <p:nvPr/>
                </p:nvSpPr>
                <p:spPr bwMode="auto">
                  <a:xfrm>
                    <a:off x="7530" y="10906"/>
                    <a:ext cx="554" cy="0"/>
                  </a:xfrm>
                  <a:prstGeom prst="line">
                    <a:avLst/>
                  </a:prstGeom>
                  <a:noFill/>
                  <a:ln w="9525">
                    <a:solidFill>
                      <a:srgbClr val="000000"/>
                    </a:solidFill>
                    <a:round/>
                    <a:headEnd/>
                    <a:tailEnd type="triangle" w="med" len="med"/>
                  </a:ln>
                </p:spPr>
                <p:txBody>
                  <a:bodyPr/>
                  <a:lstStyle/>
                  <a:p>
                    <a:endParaRPr lang="zh-CN" altLang="en-US" b="1"/>
                  </a:p>
                </p:txBody>
              </p:sp>
              <p:sp>
                <p:nvSpPr>
                  <p:cNvPr id="118817" name="Text Box 33"/>
                  <p:cNvSpPr txBox="1">
                    <a:spLocks noChangeArrowheads="1"/>
                  </p:cNvSpPr>
                  <p:nvPr/>
                </p:nvSpPr>
                <p:spPr bwMode="auto">
                  <a:xfrm>
                    <a:off x="7379" y="10501"/>
                    <a:ext cx="928" cy="420"/>
                  </a:xfrm>
                  <a:prstGeom prst="rect">
                    <a:avLst/>
                  </a:prstGeom>
                  <a:noFill/>
                  <a:ln w="9525">
                    <a:noFill/>
                    <a:miter lim="800000"/>
                    <a:headEnd/>
                    <a:tailEnd/>
                  </a:ln>
                </p:spPr>
                <p:txBody>
                  <a:bodyPr/>
                  <a:lstStyle/>
                  <a:p>
                    <a:pPr algn="just"/>
                    <a:r>
                      <a:rPr lang="en-US" altLang="zh-CN" sz="2000" b="1" i="1">
                        <a:latin typeface="Times New Roman" pitchFamily="18" charset="0"/>
                      </a:rPr>
                      <a:t>d'</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3600" b="1"/>
                  </a:p>
                </p:txBody>
              </p:sp>
            </p:grpSp>
            <p:sp>
              <p:nvSpPr>
                <p:cNvPr id="118818" name="Text Box 34"/>
                <p:cNvSpPr txBox="1">
                  <a:spLocks noChangeArrowheads="1"/>
                </p:cNvSpPr>
                <p:nvPr/>
              </p:nvSpPr>
              <p:spPr bwMode="auto">
                <a:xfrm>
                  <a:off x="8583" y="10614"/>
                  <a:ext cx="948" cy="473"/>
                </a:xfrm>
                <a:prstGeom prst="rect">
                  <a:avLst/>
                </a:prstGeom>
                <a:solidFill>
                  <a:srgbClr val="FFFFFF"/>
                </a:solidFill>
                <a:ln w="9525">
                  <a:solidFill>
                    <a:srgbClr val="000000"/>
                  </a:solidFill>
                  <a:miter lim="800000"/>
                  <a:headEnd/>
                  <a:tailEnd/>
                </a:ln>
              </p:spPr>
              <p:txBody>
                <a:bodyPr/>
                <a:lstStyle/>
                <a:p>
                  <a:pPr algn="ctr"/>
                  <a:r>
                    <a:rPr lang="zh-CN" altLang="en-US" sz="2000" b="1">
                      <a:latin typeface="Times New Roman" pitchFamily="18" charset="0"/>
                    </a:rPr>
                    <a:t>低通</a:t>
                  </a:r>
                  <a:endParaRPr lang="zh-CN" altLang="en-US" sz="3600" b="1"/>
                </a:p>
              </p:txBody>
            </p:sp>
            <p:sp>
              <p:nvSpPr>
                <p:cNvPr id="118819" name="Line 35"/>
                <p:cNvSpPr>
                  <a:spLocks noChangeShapeType="1"/>
                </p:cNvSpPr>
                <p:nvPr/>
              </p:nvSpPr>
              <p:spPr bwMode="auto">
                <a:xfrm>
                  <a:off x="8219" y="10845"/>
                  <a:ext cx="360" cy="0"/>
                </a:xfrm>
                <a:prstGeom prst="line">
                  <a:avLst/>
                </a:prstGeom>
                <a:noFill/>
                <a:ln w="9525">
                  <a:solidFill>
                    <a:srgbClr val="000000"/>
                  </a:solidFill>
                  <a:round/>
                  <a:headEnd/>
                  <a:tailEnd type="triangle" w="med" len="med"/>
                </a:ln>
              </p:spPr>
              <p:txBody>
                <a:bodyPr/>
                <a:lstStyle/>
                <a:p>
                  <a:endParaRPr lang="zh-CN" altLang="en-US" b="1"/>
                </a:p>
              </p:txBody>
            </p:sp>
          </p:grpSp>
        </p:grpSp>
        <p:sp>
          <p:nvSpPr>
            <p:cNvPr id="118820" name="Line 36"/>
            <p:cNvSpPr>
              <a:spLocks noChangeShapeType="1"/>
            </p:cNvSpPr>
            <p:nvPr/>
          </p:nvSpPr>
          <p:spPr bwMode="auto">
            <a:xfrm flipV="1">
              <a:off x="2238" y="2012"/>
              <a:ext cx="0" cy="237"/>
            </a:xfrm>
            <a:prstGeom prst="line">
              <a:avLst/>
            </a:prstGeom>
            <a:noFill/>
            <a:ln w="9525">
              <a:solidFill>
                <a:srgbClr val="000000"/>
              </a:solidFill>
              <a:round/>
              <a:headEnd/>
              <a:tailEnd type="triangle" w="med" len="med"/>
            </a:ln>
          </p:spPr>
          <p:txBody>
            <a:bodyPr/>
            <a:lstStyle/>
            <a:p>
              <a:endParaRPr lang="zh-CN" altLang="en-US" b="1"/>
            </a:p>
          </p:txBody>
        </p:sp>
        <p:sp>
          <p:nvSpPr>
            <p:cNvPr id="118822" name="Text Box 38"/>
            <p:cNvSpPr txBox="1">
              <a:spLocks noChangeArrowheads="1"/>
            </p:cNvSpPr>
            <p:nvPr/>
          </p:nvSpPr>
          <p:spPr bwMode="auto">
            <a:xfrm>
              <a:off x="1341" y="1739"/>
              <a:ext cx="298" cy="227"/>
            </a:xfrm>
            <a:prstGeom prst="rect">
              <a:avLst/>
            </a:prstGeom>
            <a:noFill/>
            <a:ln w="9525" algn="ctr">
              <a:noFill/>
              <a:miter lim="800000"/>
              <a:headEnd/>
              <a:tailEnd/>
            </a:ln>
            <a:effectLst/>
          </p:spPr>
          <p:txBody>
            <a:bodyPr/>
            <a:lstStyle/>
            <a:p>
              <a:pPr algn="just"/>
              <a:r>
                <a:rPr lang="zh-CN" altLang="en-US" sz="2000" b="1">
                  <a:latin typeface="Times New Roman" pitchFamily="18" charset="0"/>
                </a:rPr>
                <a:t>＋</a:t>
              </a:r>
            </a:p>
            <a:p>
              <a:endParaRPr lang="en-US" altLang="zh-CN" sz="3600" b="1"/>
            </a:p>
          </p:txBody>
        </p:sp>
      </p:gr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ormAutofit/>
          </a:bodyPr>
          <a:lstStyle/>
          <a:p>
            <a:r>
              <a:rPr lang="zh-CN" altLang="en-US" dirty="0">
                <a:solidFill>
                  <a:srgbClr val="0000FF"/>
                </a:solidFill>
              </a:rPr>
              <a:t>波形</a:t>
            </a:r>
            <a:r>
              <a:rPr lang="zh-CN" altLang="en-US" dirty="0" smtClean="0">
                <a:solidFill>
                  <a:srgbClr val="0000FF"/>
                </a:solidFill>
              </a:rPr>
              <a:t>图</a:t>
            </a:r>
            <a:endParaRPr lang="zh-CN" altLang="en-US" dirty="0"/>
          </a:p>
        </p:txBody>
      </p:sp>
      <p:sp>
        <p:nvSpPr>
          <p:cNvPr id="119811" name="Rectangle 3"/>
          <p:cNvSpPr>
            <a:spLocks noGrp="1" noChangeArrowheads="1"/>
          </p:cNvSpPr>
          <p:nvPr>
            <p:ph type="body" idx="1"/>
          </p:nvPr>
        </p:nvSpPr>
        <p:spPr>
          <a:xfrm>
            <a:off x="5436096" y="1052736"/>
            <a:ext cx="3390443" cy="5328592"/>
          </a:xfrm>
        </p:spPr>
        <p:txBody>
          <a:bodyPr>
            <a:normAutofit/>
          </a:bodyPr>
          <a:lstStyle/>
          <a:p>
            <a:r>
              <a:rPr lang="zh-CN" altLang="en-US" dirty="0" smtClean="0">
                <a:solidFill>
                  <a:srgbClr val="0000FF"/>
                </a:solidFill>
              </a:rPr>
              <a:t>解调</a:t>
            </a:r>
            <a:endParaRPr lang="en-US" altLang="zh-CN" dirty="0" smtClean="0"/>
          </a:p>
          <a:p>
            <a:r>
              <a:rPr lang="en-US" altLang="zh-CN" dirty="0" smtClean="0">
                <a:solidFill>
                  <a:srgbClr val="0000FF"/>
                </a:solidFill>
              </a:rPr>
              <a:t>1.</a:t>
            </a:r>
            <a:r>
              <a:rPr lang="zh-CN" altLang="en-US" dirty="0" smtClean="0">
                <a:solidFill>
                  <a:srgbClr val="0000FF"/>
                </a:solidFill>
              </a:rPr>
              <a:t>积分器</a:t>
            </a:r>
            <a:r>
              <a:rPr lang="zh-CN" altLang="en-US" dirty="0" smtClean="0"/>
              <a:t>：</a:t>
            </a:r>
            <a:endParaRPr lang="en-US" altLang="zh-CN" dirty="0" smtClean="0"/>
          </a:p>
          <a:p>
            <a:pPr lvl="1"/>
            <a:r>
              <a:rPr lang="zh-CN" altLang="en-US" dirty="0" smtClean="0"/>
              <a:t>每</a:t>
            </a:r>
            <a:r>
              <a:rPr lang="zh-CN" altLang="en-US" dirty="0" smtClean="0"/>
              <a:t>收到一个“</a:t>
            </a:r>
            <a:r>
              <a:rPr lang="en-US" altLang="zh-CN" dirty="0" smtClean="0"/>
              <a:t>1”</a:t>
            </a:r>
            <a:r>
              <a:rPr lang="zh-CN" altLang="en-US" dirty="0" smtClean="0"/>
              <a:t>码元就</a:t>
            </a:r>
            <a:r>
              <a:rPr lang="zh-CN" altLang="en-US" dirty="0" smtClean="0"/>
              <a:t>使输出</a:t>
            </a:r>
            <a:r>
              <a:rPr lang="zh-CN" altLang="en-US" dirty="0" smtClean="0"/>
              <a:t>升高</a:t>
            </a:r>
            <a:r>
              <a:rPr lang="zh-CN" altLang="en-US" dirty="0" smtClean="0">
                <a:sym typeface="Symbol" pitchFamily="18" charset="2"/>
              </a:rPr>
              <a:t></a:t>
            </a:r>
            <a:r>
              <a:rPr lang="zh-CN" altLang="en-US" dirty="0" smtClean="0"/>
              <a:t>，</a:t>
            </a:r>
            <a:endParaRPr lang="en-US" altLang="zh-CN" dirty="0" smtClean="0"/>
          </a:p>
          <a:p>
            <a:pPr lvl="1"/>
            <a:r>
              <a:rPr lang="zh-CN" altLang="en-US" dirty="0" smtClean="0"/>
              <a:t>每</a:t>
            </a:r>
            <a:r>
              <a:rPr lang="zh-CN" altLang="en-US" dirty="0" smtClean="0"/>
              <a:t>收到一个“</a:t>
            </a:r>
            <a:r>
              <a:rPr lang="en-US" altLang="zh-CN" dirty="0" smtClean="0"/>
              <a:t>0”</a:t>
            </a:r>
            <a:r>
              <a:rPr lang="zh-CN" altLang="en-US" dirty="0" smtClean="0"/>
              <a:t>码元就使其输出降低</a:t>
            </a:r>
            <a:r>
              <a:rPr lang="zh-CN" altLang="en-US" dirty="0" smtClean="0">
                <a:sym typeface="Symbol" pitchFamily="18" charset="2"/>
              </a:rPr>
              <a:t></a:t>
            </a:r>
            <a:r>
              <a:rPr lang="zh-CN" altLang="en-US" dirty="0" smtClean="0"/>
              <a:t>，</a:t>
            </a:r>
            <a:endParaRPr lang="en-US" altLang="zh-CN" dirty="0" smtClean="0"/>
          </a:p>
          <a:p>
            <a:r>
              <a:rPr lang="zh-CN" altLang="en-US" dirty="0" smtClean="0"/>
              <a:t>这样</a:t>
            </a:r>
            <a:r>
              <a:rPr lang="zh-CN" altLang="en-US" dirty="0" smtClean="0"/>
              <a:t>就可以恢复出图中的阶梯形电压</a:t>
            </a:r>
            <a:r>
              <a:rPr lang="zh-CN" altLang="en-US" dirty="0" smtClean="0"/>
              <a:t>。</a:t>
            </a:r>
            <a:endParaRPr lang="en-US" altLang="zh-CN" dirty="0" smtClean="0"/>
          </a:p>
        </p:txBody>
      </p:sp>
      <p:sp>
        <p:nvSpPr>
          <p:cNvPr id="22" name="灯片编号占位符 5"/>
          <p:cNvSpPr>
            <a:spLocks noGrp="1"/>
          </p:cNvSpPr>
          <p:nvPr>
            <p:ph type="sldNum" sz="quarter" idx="12"/>
          </p:nvPr>
        </p:nvSpPr>
        <p:spPr/>
        <p:txBody>
          <a:bodyPr/>
          <a:lstStyle/>
          <a:p>
            <a:fld id="{1A14CF3D-60C1-4935-9562-D0B1F56BD0CE}" type="slidenum">
              <a:rPr lang="en-US" altLang="zh-CN" smtClean="0"/>
              <a:pPr/>
              <a:t>109</a:t>
            </a:fld>
            <a:endParaRPr lang="en-US" altLang="zh-CN"/>
          </a:p>
        </p:txBody>
      </p:sp>
      <p:grpSp>
        <p:nvGrpSpPr>
          <p:cNvPr id="2" name="Group 4"/>
          <p:cNvGrpSpPr>
            <a:grpSpLocks/>
          </p:cNvGrpSpPr>
          <p:nvPr/>
        </p:nvGrpSpPr>
        <p:grpSpPr bwMode="auto">
          <a:xfrm>
            <a:off x="35496" y="1196752"/>
            <a:ext cx="5616504" cy="3311909"/>
            <a:chOff x="3079" y="10950"/>
            <a:chExt cx="6105" cy="2706"/>
          </a:xfrm>
        </p:grpSpPr>
        <p:grpSp>
          <p:nvGrpSpPr>
            <p:cNvPr id="3" name="Group 5"/>
            <p:cNvGrpSpPr>
              <a:grpSpLocks/>
            </p:cNvGrpSpPr>
            <p:nvPr/>
          </p:nvGrpSpPr>
          <p:grpSpPr bwMode="auto">
            <a:xfrm>
              <a:off x="3554" y="13224"/>
              <a:ext cx="4244" cy="210"/>
              <a:chOff x="3719" y="4254"/>
              <a:chExt cx="4244" cy="210"/>
            </a:xfrm>
          </p:grpSpPr>
          <p:sp>
            <p:nvSpPr>
              <p:cNvPr id="119814" name="Line 6"/>
              <p:cNvSpPr>
                <a:spLocks noChangeShapeType="1"/>
              </p:cNvSpPr>
              <p:nvPr/>
            </p:nvSpPr>
            <p:spPr bwMode="auto">
              <a:xfrm>
                <a:off x="3719" y="4455"/>
                <a:ext cx="330" cy="0"/>
              </a:xfrm>
              <a:prstGeom prst="line">
                <a:avLst/>
              </a:prstGeom>
              <a:noFill/>
              <a:ln w="9525">
                <a:solidFill>
                  <a:srgbClr val="000000"/>
                </a:solidFill>
                <a:round/>
                <a:headEnd/>
                <a:tailEnd/>
              </a:ln>
            </p:spPr>
            <p:txBody>
              <a:bodyPr/>
              <a:lstStyle/>
              <a:p>
                <a:endParaRPr lang="zh-CN" altLang="en-US"/>
              </a:p>
            </p:txBody>
          </p:sp>
          <p:sp>
            <p:nvSpPr>
              <p:cNvPr id="119815" name="Line 7"/>
              <p:cNvSpPr>
                <a:spLocks noChangeShapeType="1"/>
              </p:cNvSpPr>
              <p:nvPr/>
            </p:nvSpPr>
            <p:spPr bwMode="auto">
              <a:xfrm>
                <a:off x="4049" y="4275"/>
                <a:ext cx="330" cy="0"/>
              </a:xfrm>
              <a:prstGeom prst="line">
                <a:avLst/>
              </a:prstGeom>
              <a:noFill/>
              <a:ln w="9525">
                <a:solidFill>
                  <a:srgbClr val="000000"/>
                </a:solidFill>
                <a:round/>
                <a:headEnd/>
                <a:tailEnd/>
              </a:ln>
            </p:spPr>
            <p:txBody>
              <a:bodyPr/>
              <a:lstStyle/>
              <a:p>
                <a:endParaRPr lang="zh-CN" altLang="en-US"/>
              </a:p>
            </p:txBody>
          </p:sp>
          <p:sp>
            <p:nvSpPr>
              <p:cNvPr id="119816" name="Line 8"/>
              <p:cNvSpPr>
                <a:spLocks noChangeShapeType="1"/>
              </p:cNvSpPr>
              <p:nvPr/>
            </p:nvSpPr>
            <p:spPr bwMode="auto">
              <a:xfrm>
                <a:off x="4379" y="4455"/>
                <a:ext cx="330" cy="0"/>
              </a:xfrm>
              <a:prstGeom prst="line">
                <a:avLst/>
              </a:prstGeom>
              <a:noFill/>
              <a:ln w="9525">
                <a:solidFill>
                  <a:srgbClr val="000000"/>
                </a:solidFill>
                <a:round/>
                <a:headEnd/>
                <a:tailEnd/>
              </a:ln>
            </p:spPr>
            <p:txBody>
              <a:bodyPr/>
              <a:lstStyle/>
              <a:p>
                <a:endParaRPr lang="zh-CN" altLang="en-US"/>
              </a:p>
            </p:txBody>
          </p:sp>
          <p:sp>
            <p:nvSpPr>
              <p:cNvPr id="119817" name="Line 9"/>
              <p:cNvSpPr>
                <a:spLocks noChangeShapeType="1"/>
              </p:cNvSpPr>
              <p:nvPr/>
            </p:nvSpPr>
            <p:spPr bwMode="auto">
              <a:xfrm>
                <a:off x="4723" y="4275"/>
                <a:ext cx="330" cy="0"/>
              </a:xfrm>
              <a:prstGeom prst="line">
                <a:avLst/>
              </a:prstGeom>
              <a:noFill/>
              <a:ln w="9525">
                <a:solidFill>
                  <a:srgbClr val="000000"/>
                </a:solidFill>
                <a:round/>
                <a:headEnd/>
                <a:tailEnd/>
              </a:ln>
            </p:spPr>
            <p:txBody>
              <a:bodyPr/>
              <a:lstStyle/>
              <a:p>
                <a:endParaRPr lang="zh-CN" altLang="en-US"/>
              </a:p>
            </p:txBody>
          </p:sp>
          <p:sp>
            <p:nvSpPr>
              <p:cNvPr id="119818" name="Line 10"/>
              <p:cNvSpPr>
                <a:spLocks noChangeShapeType="1"/>
              </p:cNvSpPr>
              <p:nvPr/>
            </p:nvSpPr>
            <p:spPr bwMode="auto">
              <a:xfrm>
                <a:off x="5355" y="4260"/>
                <a:ext cx="2280" cy="0"/>
              </a:xfrm>
              <a:prstGeom prst="line">
                <a:avLst/>
              </a:prstGeom>
              <a:noFill/>
              <a:ln w="9525">
                <a:solidFill>
                  <a:srgbClr val="000000"/>
                </a:solidFill>
                <a:round/>
                <a:headEnd/>
                <a:tailEnd/>
              </a:ln>
            </p:spPr>
            <p:txBody>
              <a:bodyPr/>
              <a:lstStyle/>
              <a:p>
                <a:endParaRPr lang="zh-CN" altLang="en-US"/>
              </a:p>
            </p:txBody>
          </p:sp>
          <p:sp>
            <p:nvSpPr>
              <p:cNvPr id="119819" name="Line 11"/>
              <p:cNvSpPr>
                <a:spLocks noChangeShapeType="1"/>
              </p:cNvSpPr>
              <p:nvPr/>
            </p:nvSpPr>
            <p:spPr bwMode="auto">
              <a:xfrm>
                <a:off x="7633" y="4440"/>
                <a:ext cx="330" cy="0"/>
              </a:xfrm>
              <a:prstGeom prst="line">
                <a:avLst/>
              </a:prstGeom>
              <a:noFill/>
              <a:ln w="9525">
                <a:solidFill>
                  <a:srgbClr val="000000"/>
                </a:solidFill>
                <a:round/>
                <a:headEnd/>
                <a:tailEnd/>
              </a:ln>
            </p:spPr>
            <p:txBody>
              <a:bodyPr/>
              <a:lstStyle/>
              <a:p>
                <a:endParaRPr lang="zh-CN" altLang="en-US"/>
              </a:p>
            </p:txBody>
          </p:sp>
          <p:sp>
            <p:nvSpPr>
              <p:cNvPr id="119820" name="Line 12"/>
              <p:cNvSpPr>
                <a:spLocks noChangeShapeType="1"/>
              </p:cNvSpPr>
              <p:nvPr/>
            </p:nvSpPr>
            <p:spPr bwMode="auto">
              <a:xfrm>
                <a:off x="4035" y="4282"/>
                <a:ext cx="0" cy="180"/>
              </a:xfrm>
              <a:prstGeom prst="line">
                <a:avLst/>
              </a:prstGeom>
              <a:noFill/>
              <a:ln w="9525">
                <a:solidFill>
                  <a:srgbClr val="000000"/>
                </a:solidFill>
                <a:round/>
                <a:headEnd/>
                <a:tailEnd/>
              </a:ln>
            </p:spPr>
            <p:txBody>
              <a:bodyPr/>
              <a:lstStyle/>
              <a:p>
                <a:endParaRPr lang="zh-CN" altLang="en-US"/>
              </a:p>
            </p:txBody>
          </p:sp>
          <p:sp>
            <p:nvSpPr>
              <p:cNvPr id="119821" name="Line 13"/>
              <p:cNvSpPr>
                <a:spLocks noChangeShapeType="1"/>
              </p:cNvSpPr>
              <p:nvPr/>
            </p:nvSpPr>
            <p:spPr bwMode="auto">
              <a:xfrm>
                <a:off x="4365" y="4283"/>
                <a:ext cx="0" cy="180"/>
              </a:xfrm>
              <a:prstGeom prst="line">
                <a:avLst/>
              </a:prstGeom>
              <a:noFill/>
              <a:ln w="9525">
                <a:solidFill>
                  <a:srgbClr val="000000"/>
                </a:solidFill>
                <a:round/>
                <a:headEnd/>
                <a:tailEnd/>
              </a:ln>
            </p:spPr>
            <p:txBody>
              <a:bodyPr/>
              <a:lstStyle/>
              <a:p>
                <a:endParaRPr lang="zh-CN" altLang="en-US"/>
              </a:p>
            </p:txBody>
          </p:sp>
          <p:sp>
            <p:nvSpPr>
              <p:cNvPr id="119822" name="Line 14"/>
              <p:cNvSpPr>
                <a:spLocks noChangeShapeType="1"/>
              </p:cNvSpPr>
              <p:nvPr/>
            </p:nvSpPr>
            <p:spPr bwMode="auto">
              <a:xfrm>
                <a:off x="4711" y="4284"/>
                <a:ext cx="0" cy="180"/>
              </a:xfrm>
              <a:prstGeom prst="line">
                <a:avLst/>
              </a:prstGeom>
              <a:noFill/>
              <a:ln w="9525">
                <a:solidFill>
                  <a:srgbClr val="000000"/>
                </a:solidFill>
                <a:round/>
                <a:headEnd/>
                <a:tailEnd/>
              </a:ln>
            </p:spPr>
            <p:txBody>
              <a:bodyPr/>
              <a:lstStyle/>
              <a:p>
                <a:endParaRPr lang="zh-CN" altLang="en-US"/>
              </a:p>
            </p:txBody>
          </p:sp>
          <p:sp>
            <p:nvSpPr>
              <p:cNvPr id="119823" name="Line 15"/>
              <p:cNvSpPr>
                <a:spLocks noChangeShapeType="1"/>
              </p:cNvSpPr>
              <p:nvPr/>
            </p:nvSpPr>
            <p:spPr bwMode="auto">
              <a:xfrm>
                <a:off x="5041" y="4282"/>
                <a:ext cx="0" cy="180"/>
              </a:xfrm>
              <a:prstGeom prst="line">
                <a:avLst/>
              </a:prstGeom>
              <a:noFill/>
              <a:ln w="9525">
                <a:solidFill>
                  <a:srgbClr val="000000"/>
                </a:solidFill>
                <a:round/>
                <a:headEnd/>
                <a:tailEnd/>
              </a:ln>
            </p:spPr>
            <p:txBody>
              <a:bodyPr/>
              <a:lstStyle/>
              <a:p>
                <a:endParaRPr lang="zh-CN" altLang="en-US"/>
              </a:p>
            </p:txBody>
          </p:sp>
          <p:sp>
            <p:nvSpPr>
              <p:cNvPr id="119824" name="Line 16"/>
              <p:cNvSpPr>
                <a:spLocks noChangeShapeType="1"/>
              </p:cNvSpPr>
              <p:nvPr/>
            </p:nvSpPr>
            <p:spPr bwMode="auto">
              <a:xfrm>
                <a:off x="5355" y="4282"/>
                <a:ext cx="0" cy="180"/>
              </a:xfrm>
              <a:prstGeom prst="line">
                <a:avLst/>
              </a:prstGeom>
              <a:noFill/>
              <a:ln w="9525">
                <a:solidFill>
                  <a:srgbClr val="000000"/>
                </a:solidFill>
                <a:round/>
                <a:headEnd/>
                <a:tailEnd/>
              </a:ln>
            </p:spPr>
            <p:txBody>
              <a:bodyPr/>
              <a:lstStyle/>
              <a:p>
                <a:endParaRPr lang="zh-CN" altLang="en-US"/>
              </a:p>
            </p:txBody>
          </p:sp>
          <p:sp>
            <p:nvSpPr>
              <p:cNvPr id="119825" name="Line 17"/>
              <p:cNvSpPr>
                <a:spLocks noChangeShapeType="1"/>
              </p:cNvSpPr>
              <p:nvPr/>
            </p:nvSpPr>
            <p:spPr bwMode="auto">
              <a:xfrm>
                <a:off x="7621" y="4254"/>
                <a:ext cx="0" cy="179"/>
              </a:xfrm>
              <a:prstGeom prst="line">
                <a:avLst/>
              </a:prstGeom>
              <a:noFill/>
              <a:ln w="9525">
                <a:solidFill>
                  <a:srgbClr val="000000"/>
                </a:solidFill>
                <a:round/>
                <a:headEnd/>
                <a:tailEnd/>
              </a:ln>
            </p:spPr>
            <p:txBody>
              <a:bodyPr/>
              <a:lstStyle/>
              <a:p>
                <a:endParaRPr lang="zh-CN" altLang="en-US"/>
              </a:p>
            </p:txBody>
          </p:sp>
          <p:sp>
            <p:nvSpPr>
              <p:cNvPr id="119826" name="Line 18"/>
              <p:cNvSpPr>
                <a:spLocks noChangeShapeType="1"/>
              </p:cNvSpPr>
              <p:nvPr/>
            </p:nvSpPr>
            <p:spPr bwMode="auto">
              <a:xfrm>
                <a:off x="5039" y="4440"/>
                <a:ext cx="330" cy="0"/>
              </a:xfrm>
              <a:prstGeom prst="line">
                <a:avLst/>
              </a:prstGeom>
              <a:noFill/>
              <a:ln w="9525">
                <a:solidFill>
                  <a:srgbClr val="000000"/>
                </a:solidFill>
                <a:round/>
                <a:headEnd/>
                <a:tailEnd/>
              </a:ln>
            </p:spPr>
            <p:txBody>
              <a:bodyPr/>
              <a:lstStyle/>
              <a:p>
                <a:endParaRPr lang="zh-CN" altLang="en-US"/>
              </a:p>
            </p:txBody>
          </p:sp>
        </p:grpSp>
        <p:sp>
          <p:nvSpPr>
            <p:cNvPr id="119827" name="Text Box 19"/>
            <p:cNvSpPr txBox="1">
              <a:spLocks noChangeArrowheads="1"/>
            </p:cNvSpPr>
            <p:nvPr/>
          </p:nvSpPr>
          <p:spPr bwMode="auto">
            <a:xfrm>
              <a:off x="7800" y="13176"/>
              <a:ext cx="1384" cy="480"/>
            </a:xfrm>
            <a:prstGeom prst="rect">
              <a:avLst/>
            </a:prstGeom>
            <a:solidFill>
              <a:srgbClr val="FFFFFF"/>
            </a:solidFill>
            <a:ln w="9525">
              <a:noFill/>
              <a:miter lim="800000"/>
              <a:headEnd/>
              <a:tailEnd/>
            </a:ln>
          </p:spPr>
          <p:txBody>
            <a:bodyPr/>
            <a:lstStyle/>
            <a:p>
              <a:pPr algn="just"/>
              <a:r>
                <a:rPr lang="zh-CN" altLang="en-US" sz="2000" b="1" dirty="0">
                  <a:solidFill>
                    <a:srgbClr val="0000FF"/>
                  </a:solidFill>
                  <a:latin typeface="+mj-ea"/>
                  <a:ea typeface="+mj-ea"/>
                </a:rPr>
                <a:t>输出二进制波形</a:t>
              </a:r>
              <a:endParaRPr lang="zh-CN" altLang="en-US" sz="4000" b="1" dirty="0">
                <a:solidFill>
                  <a:srgbClr val="0000FF"/>
                </a:solidFill>
                <a:latin typeface="+mj-ea"/>
                <a:ea typeface="+mj-ea"/>
              </a:endParaRPr>
            </a:p>
          </p:txBody>
        </p:sp>
        <p:pic>
          <p:nvPicPr>
            <p:cNvPr id="119828" name="Picture 20" descr="t0730a"/>
            <p:cNvPicPr>
              <a:picLocks noChangeAspect="1" noChangeArrowheads="1"/>
            </p:cNvPicPr>
            <p:nvPr/>
          </p:nvPicPr>
          <p:blipFill>
            <a:blip r:embed="rId2" cstate="print"/>
            <a:srcRect/>
            <a:stretch>
              <a:fillRect/>
            </a:stretch>
          </p:blipFill>
          <p:spPr bwMode="auto">
            <a:xfrm>
              <a:off x="3079" y="10950"/>
              <a:ext cx="5326" cy="2235"/>
            </a:xfrm>
            <a:prstGeom prst="rect">
              <a:avLst/>
            </a:prstGeom>
            <a:noFill/>
            <a:ln w="9525">
              <a:noFill/>
              <a:miter lim="800000"/>
              <a:headEnd/>
              <a:tailEnd/>
            </a:ln>
          </p:spPr>
        </p:pic>
        <p:sp>
          <p:nvSpPr>
            <p:cNvPr id="119829" name="Text Box 21"/>
            <p:cNvSpPr txBox="1">
              <a:spLocks noChangeArrowheads="1"/>
            </p:cNvSpPr>
            <p:nvPr/>
          </p:nvSpPr>
          <p:spPr bwMode="auto">
            <a:xfrm>
              <a:off x="4455" y="10950"/>
              <a:ext cx="658" cy="435"/>
            </a:xfrm>
            <a:prstGeom prst="rect">
              <a:avLst/>
            </a:prstGeom>
            <a:noFill/>
            <a:ln w="9525" algn="ctr">
              <a:noFill/>
              <a:miter lim="800000"/>
              <a:headEnd/>
              <a:tailEnd/>
            </a:ln>
            <a:effectLst/>
          </p:spPr>
          <p:txBody>
            <a:bodyPr/>
            <a:lstStyle/>
            <a:p>
              <a:pPr algn="just"/>
              <a:r>
                <a:rPr lang="en-US" altLang="zh-CN" sz="1400" i="1">
                  <a:latin typeface="Times New Roman" pitchFamily="18" charset="0"/>
                </a:rPr>
                <a:t>Ts</a:t>
              </a:r>
              <a:endParaRPr lang="en-US" altLang="zh-CN" sz="2800"/>
            </a:p>
          </p:txBody>
        </p:sp>
      </p:grpSp>
      <p:sp>
        <p:nvSpPr>
          <p:cNvPr id="4" name="矩形 3"/>
          <p:cNvSpPr/>
          <p:nvPr/>
        </p:nvSpPr>
        <p:spPr>
          <a:xfrm>
            <a:off x="443371" y="4653136"/>
            <a:ext cx="4572000" cy="1754326"/>
          </a:xfrm>
          <a:prstGeom prst="rect">
            <a:avLst/>
          </a:prstGeom>
        </p:spPr>
        <p:txBody>
          <a:bodyPr>
            <a:spAutoFit/>
          </a:bodyPr>
          <a:lstStyle/>
          <a:p>
            <a:pPr>
              <a:lnSpc>
                <a:spcPct val="150000"/>
              </a:lnSpc>
            </a:pPr>
            <a:r>
              <a:rPr lang="en-US" altLang="zh-CN" sz="2400" b="1" dirty="0" smtClean="0">
                <a:solidFill>
                  <a:srgbClr val="0000FF"/>
                </a:solidFill>
                <a:latin typeface="+mj-ea"/>
                <a:ea typeface="+mj-ea"/>
              </a:rPr>
              <a:t>2. </a:t>
            </a:r>
            <a:r>
              <a:rPr lang="zh-CN" altLang="en-US" sz="2400" b="1" dirty="0" smtClean="0">
                <a:solidFill>
                  <a:srgbClr val="0000FF"/>
                </a:solidFill>
                <a:latin typeface="+mj-ea"/>
                <a:ea typeface="+mj-ea"/>
              </a:rPr>
              <a:t>低通滤波</a:t>
            </a:r>
            <a:endParaRPr lang="en-US" altLang="zh-CN" sz="2400" b="1" dirty="0" smtClean="0">
              <a:solidFill>
                <a:srgbClr val="0000FF"/>
              </a:solidFill>
              <a:latin typeface="+mj-ea"/>
              <a:ea typeface="+mj-ea"/>
            </a:endParaRPr>
          </a:p>
          <a:p>
            <a:r>
              <a:rPr lang="zh-CN" altLang="en-US" sz="2400" b="1" dirty="0" smtClean="0">
                <a:latin typeface="+mj-ea"/>
                <a:ea typeface="+mj-ea"/>
              </a:rPr>
              <a:t>阶梯</a:t>
            </a:r>
            <a:r>
              <a:rPr lang="zh-CN" altLang="en-US" sz="2400" b="1" dirty="0">
                <a:latin typeface="+mj-ea"/>
                <a:ea typeface="+mj-ea"/>
              </a:rPr>
              <a:t>电压通过</a:t>
            </a:r>
            <a:r>
              <a:rPr lang="zh-CN" altLang="en-US" sz="2400" b="1" dirty="0">
                <a:solidFill>
                  <a:srgbClr val="0000FF"/>
                </a:solidFill>
                <a:latin typeface="+mj-ea"/>
                <a:ea typeface="+mj-ea"/>
              </a:rPr>
              <a:t>低通滤波器</a:t>
            </a:r>
            <a:r>
              <a:rPr lang="zh-CN" altLang="en-US" sz="2400" b="1" dirty="0">
                <a:latin typeface="+mj-ea"/>
                <a:ea typeface="+mj-ea"/>
              </a:rPr>
              <a:t>平滑后，就得到十分接近编码器原输入的模拟信号。</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 calcmode="lin" valueType="num">
                                      <p:cBhvr additive="base">
                                        <p:cTn id="11"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8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anim calcmode="lin" valueType="num">
                                      <p:cBhvr additive="base">
                                        <p:cTn id="15"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98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9811">
                                            <p:txEl>
                                              <p:pRg st="3" end="3"/>
                                            </p:txEl>
                                          </p:spTgt>
                                        </p:tgtEl>
                                        <p:attrNameLst>
                                          <p:attrName>style.visibility</p:attrName>
                                        </p:attrNameLst>
                                      </p:cBhvr>
                                      <p:to>
                                        <p:strVal val="visible"/>
                                      </p:to>
                                    </p:set>
                                    <p:anim calcmode="lin" valueType="num">
                                      <p:cBhvr additive="base">
                                        <p:cTn id="19"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9811">
                                            <p:txEl>
                                              <p:pRg st="4" end="4"/>
                                            </p:txEl>
                                          </p:spTgt>
                                        </p:tgtEl>
                                        <p:attrNameLst>
                                          <p:attrName>style.visibility</p:attrName>
                                        </p:attrNameLst>
                                      </p:cBhvr>
                                      <p:to>
                                        <p:strVal val="visible"/>
                                      </p:to>
                                    </p:set>
                                    <p:anim calcmode="lin" valueType="num">
                                      <p:cBhvr additive="base">
                                        <p:cTn id="23"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zh-CN" altLang="en-US" dirty="0"/>
          </a:p>
        </p:txBody>
      </p:sp>
      <p:sp>
        <p:nvSpPr>
          <p:cNvPr id="30723" name="Rectangle 3"/>
          <p:cNvSpPr>
            <a:spLocks noGrp="1" noChangeArrowheads="1"/>
          </p:cNvSpPr>
          <p:nvPr>
            <p:ph type="body" idx="1"/>
          </p:nvPr>
        </p:nvSpPr>
        <p:spPr/>
        <p:txBody>
          <a:bodyPr>
            <a:normAutofit lnSpcReduction="10000"/>
          </a:bodyPr>
          <a:lstStyle/>
          <a:p>
            <a:r>
              <a:rPr lang="zh-CN" altLang="en-US" dirty="0" smtClean="0"/>
              <a:t>因为已经假设信号</a:t>
            </a:r>
            <a:r>
              <a:rPr lang="en-US" altLang="zh-CN" i="1" dirty="0" smtClean="0"/>
              <a:t>m</a:t>
            </a:r>
            <a:r>
              <a:rPr lang="en-US" altLang="zh-CN" dirty="0" smtClean="0"/>
              <a:t>(</a:t>
            </a:r>
            <a:r>
              <a:rPr lang="en-US" altLang="zh-CN" i="1" dirty="0" smtClean="0"/>
              <a:t>t</a:t>
            </a:r>
            <a:r>
              <a:rPr lang="en-US" altLang="zh-CN" dirty="0" smtClean="0"/>
              <a:t>)</a:t>
            </a:r>
            <a:r>
              <a:rPr lang="zh-CN" altLang="en-US" dirty="0" smtClean="0"/>
              <a:t>的</a:t>
            </a:r>
            <a:r>
              <a:rPr lang="zh-CN" altLang="en-US" dirty="0" smtClean="0">
                <a:solidFill>
                  <a:srgbClr val="0000FF"/>
                </a:solidFill>
              </a:rPr>
              <a:t>最高频率小于</a:t>
            </a:r>
            <a:r>
              <a:rPr lang="en-US" altLang="zh-CN" i="1" dirty="0" err="1" smtClean="0">
                <a:solidFill>
                  <a:srgbClr val="0000FF"/>
                </a:solidFill>
              </a:rPr>
              <a:t>f</a:t>
            </a:r>
            <a:r>
              <a:rPr lang="en-US" altLang="zh-CN" i="1" baseline="-25000" dirty="0" err="1" smtClean="0">
                <a:solidFill>
                  <a:srgbClr val="0000FF"/>
                </a:solidFill>
              </a:rPr>
              <a:t>H</a:t>
            </a:r>
            <a:r>
              <a:rPr lang="zh-CN" altLang="en-US" dirty="0" smtClean="0"/>
              <a:t>，所以若频率间隔</a:t>
            </a:r>
            <a:r>
              <a:rPr lang="en-US" altLang="zh-CN" i="1" dirty="0" err="1" smtClean="0"/>
              <a:t>f</a:t>
            </a:r>
            <a:r>
              <a:rPr lang="en-US" altLang="zh-CN" i="1" baseline="-25000" dirty="0" err="1" smtClean="0"/>
              <a:t>s</a:t>
            </a:r>
            <a:r>
              <a:rPr lang="en-US" altLang="zh-CN" i="1" dirty="0" smtClean="0"/>
              <a:t> </a:t>
            </a:r>
            <a:r>
              <a:rPr lang="en-US" altLang="zh-CN" dirty="0" smtClean="0">
                <a:sym typeface="Symbol" pitchFamily="18" charset="2"/>
              </a:rPr>
              <a:t></a:t>
            </a:r>
            <a:r>
              <a:rPr lang="en-US" altLang="zh-CN" dirty="0" smtClean="0"/>
              <a:t> 2</a:t>
            </a:r>
            <a:r>
              <a:rPr lang="en-US" altLang="zh-CN" i="1" dirty="0" smtClean="0"/>
              <a:t>f</a:t>
            </a:r>
            <a:r>
              <a:rPr lang="en-US" altLang="zh-CN" i="1" baseline="-25000" dirty="0" smtClean="0"/>
              <a:t>H</a:t>
            </a:r>
            <a:r>
              <a:rPr lang="zh-CN" altLang="en-US" dirty="0" smtClean="0"/>
              <a:t>，则</a:t>
            </a:r>
            <a:r>
              <a:rPr lang="en-US" altLang="zh-CN" i="1" dirty="0" smtClean="0"/>
              <a:t>M</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中包含的每个原信号频谱</a:t>
            </a:r>
            <a:r>
              <a:rPr lang="en-US" altLang="zh-CN" i="1" dirty="0" smtClean="0"/>
              <a:t>M</a:t>
            </a:r>
            <a:r>
              <a:rPr lang="en-US" altLang="zh-CN" dirty="0" smtClean="0"/>
              <a:t>(</a:t>
            </a:r>
            <a:r>
              <a:rPr lang="en-US" altLang="zh-CN" i="1" dirty="0" smtClean="0"/>
              <a:t>f</a:t>
            </a:r>
            <a:r>
              <a:rPr lang="en-US" altLang="zh-CN" dirty="0" smtClean="0"/>
              <a:t>)</a:t>
            </a:r>
            <a:r>
              <a:rPr lang="zh-CN" altLang="en-US" dirty="0" smtClean="0"/>
              <a:t>之间</a:t>
            </a:r>
            <a:r>
              <a:rPr lang="zh-CN" altLang="en-US" dirty="0" smtClean="0">
                <a:solidFill>
                  <a:srgbClr val="0000FF"/>
                </a:solidFill>
              </a:rPr>
              <a:t>互不重叠</a:t>
            </a:r>
            <a:r>
              <a:rPr lang="zh-CN" altLang="en-US" dirty="0" smtClean="0"/>
              <a:t>，如上图所示。</a:t>
            </a:r>
            <a:endParaRPr lang="en-US" altLang="zh-CN" dirty="0" smtClean="0"/>
          </a:p>
          <a:p>
            <a:r>
              <a:rPr lang="zh-CN" altLang="en-US" dirty="0" smtClean="0"/>
              <a:t>这样就能从</a:t>
            </a:r>
            <a:r>
              <a:rPr lang="en-US" altLang="zh-CN" i="1" dirty="0" smtClean="0"/>
              <a:t>M</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中用低通滤波器分离出信号</a:t>
            </a:r>
            <a:r>
              <a:rPr lang="en-US" altLang="zh-CN" i="1" dirty="0" smtClean="0"/>
              <a:t>m</a:t>
            </a:r>
            <a:r>
              <a:rPr lang="en-US" altLang="zh-CN" dirty="0" smtClean="0"/>
              <a:t>(</a:t>
            </a:r>
            <a:r>
              <a:rPr lang="en-US" altLang="zh-CN" i="1" dirty="0" smtClean="0"/>
              <a:t>t</a:t>
            </a:r>
            <a:r>
              <a:rPr lang="en-US" altLang="zh-CN" dirty="0" smtClean="0"/>
              <a:t>)</a:t>
            </a:r>
            <a:r>
              <a:rPr lang="zh-CN" altLang="en-US" dirty="0" smtClean="0"/>
              <a:t>的频谱</a:t>
            </a:r>
            <a:r>
              <a:rPr lang="en-US" altLang="zh-CN" i="1" dirty="0" smtClean="0"/>
              <a:t>M</a:t>
            </a:r>
            <a:r>
              <a:rPr lang="en-US" altLang="zh-CN" dirty="0" smtClean="0"/>
              <a:t>(</a:t>
            </a:r>
            <a:r>
              <a:rPr lang="en-US" altLang="zh-CN" i="1" dirty="0" smtClean="0"/>
              <a:t>f</a:t>
            </a:r>
            <a:r>
              <a:rPr lang="en-US" altLang="zh-CN" dirty="0" smtClean="0"/>
              <a:t>) </a:t>
            </a:r>
            <a:r>
              <a:rPr lang="zh-CN" altLang="en-US" dirty="0" smtClean="0"/>
              <a:t>，也就是能从抽样信号中恢复原信号。</a:t>
            </a:r>
          </a:p>
          <a:p>
            <a:r>
              <a:rPr lang="zh-CN" altLang="en-US" dirty="0" smtClean="0"/>
              <a:t>这里，</a:t>
            </a:r>
            <a:r>
              <a:rPr lang="zh-CN" altLang="en-US" dirty="0" smtClean="0">
                <a:solidFill>
                  <a:srgbClr val="0000FF"/>
                </a:solidFill>
              </a:rPr>
              <a:t>恢复原信号的条件是</a:t>
            </a:r>
            <a:r>
              <a:rPr lang="zh-CN" altLang="en-US" dirty="0" smtClean="0"/>
              <a:t>：</a:t>
            </a:r>
          </a:p>
          <a:p>
            <a:pPr lvl="3"/>
            <a:endParaRPr lang="zh-CN" altLang="en-US" dirty="0" smtClean="0"/>
          </a:p>
          <a:p>
            <a:r>
              <a:rPr lang="zh-CN" altLang="en-US" dirty="0" smtClean="0"/>
              <a:t>即：抽样频率</a:t>
            </a:r>
            <a:r>
              <a:rPr lang="en-US" altLang="zh-CN" i="1" dirty="0" err="1" smtClean="0"/>
              <a:t>f</a:t>
            </a:r>
            <a:r>
              <a:rPr lang="en-US" altLang="zh-CN" i="1" baseline="-25000" dirty="0" err="1" smtClean="0"/>
              <a:t>s</a:t>
            </a:r>
            <a:r>
              <a:rPr lang="zh-CN" altLang="en-US" dirty="0" smtClean="0"/>
              <a:t>应不小于</a:t>
            </a:r>
            <a:r>
              <a:rPr lang="en-US" altLang="zh-CN" i="1" dirty="0" err="1" smtClean="0"/>
              <a:t>f</a:t>
            </a:r>
            <a:r>
              <a:rPr lang="en-US" altLang="zh-CN" i="1" baseline="-25000" dirty="0" err="1" smtClean="0"/>
              <a:t>H</a:t>
            </a:r>
            <a:r>
              <a:rPr lang="zh-CN" altLang="en-US" dirty="0" smtClean="0"/>
              <a:t>的两倍。</a:t>
            </a:r>
            <a:endParaRPr lang="en-US" altLang="zh-CN" dirty="0" smtClean="0"/>
          </a:p>
          <a:p>
            <a:r>
              <a:rPr lang="zh-CN" altLang="en-US" dirty="0" smtClean="0"/>
              <a:t>这一最低抽样速率</a:t>
            </a:r>
            <a:r>
              <a:rPr lang="en-US" altLang="zh-CN" dirty="0" smtClean="0"/>
              <a:t>2</a:t>
            </a:r>
            <a:r>
              <a:rPr lang="en-US" altLang="zh-CN" i="1" dirty="0" smtClean="0"/>
              <a:t>f</a:t>
            </a:r>
            <a:r>
              <a:rPr lang="en-US" altLang="zh-CN" i="1" baseline="-25000" dirty="0" smtClean="0"/>
              <a:t>H</a:t>
            </a:r>
            <a:r>
              <a:rPr lang="zh-CN" altLang="en-US" dirty="0" smtClean="0"/>
              <a:t>称为</a:t>
            </a:r>
            <a:r>
              <a:rPr lang="zh-CN" altLang="en-US" dirty="0" smtClean="0">
                <a:solidFill>
                  <a:srgbClr val="0000FF"/>
                </a:solidFill>
              </a:rPr>
              <a:t>奈奎斯特速率</a:t>
            </a:r>
            <a:r>
              <a:rPr lang="zh-CN" altLang="en-US" dirty="0" smtClean="0"/>
              <a:t>。与此相应的最小抽样时间间隔称为</a:t>
            </a:r>
            <a:r>
              <a:rPr lang="zh-CN" altLang="en-US" dirty="0" smtClean="0">
                <a:solidFill>
                  <a:srgbClr val="0000FF"/>
                </a:solidFill>
              </a:rPr>
              <a:t>奈奎斯特间隔</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EB923242-25AA-4878-A072-1409730D2E83}" type="slidenum">
              <a:rPr lang="en-US" altLang="zh-CN" smtClean="0"/>
              <a:pPr/>
              <a:t>11</a:t>
            </a:fld>
            <a:endParaRPr lang="en-US" altLang="zh-CN"/>
          </a:p>
        </p:txBody>
      </p:sp>
      <p:graphicFrame>
        <p:nvGraphicFramePr>
          <p:cNvPr id="30724" name="Object 4"/>
          <p:cNvGraphicFramePr>
            <a:graphicFrameLocks noChangeAspect="1"/>
          </p:cNvGraphicFramePr>
          <p:nvPr>
            <p:extLst>
              <p:ext uri="{D42A27DB-BD31-4B8C-83A1-F6EECF244321}">
                <p14:modId xmlns:p14="http://schemas.microsoft.com/office/powerpoint/2010/main" val="1029990441"/>
              </p:ext>
            </p:extLst>
          </p:nvPr>
        </p:nvGraphicFramePr>
        <p:xfrm>
          <a:off x="5724128" y="3573015"/>
          <a:ext cx="1368152" cy="519787"/>
        </p:xfrm>
        <a:graphic>
          <a:graphicData uri="http://schemas.openxmlformats.org/presentationml/2006/ole">
            <mc:AlternateContent xmlns:mc="http://schemas.openxmlformats.org/markup-compatibility/2006">
              <mc:Choice xmlns:v="urn:schemas-microsoft-com:vml" Requires="v">
                <p:oleObj spid="_x0000_s49249" name="公式" r:id="rId3" imgW="596900" imgH="228600" progId="Equation.3">
                  <p:embed/>
                </p:oleObj>
              </mc:Choice>
              <mc:Fallback>
                <p:oleObj name="公式" r:id="rId3" imgW="5969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3573015"/>
                        <a:ext cx="1368152" cy="519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4"/>
                                        </p:tgtEl>
                                        <p:attrNameLst>
                                          <p:attrName>style.visibility</p:attrName>
                                        </p:attrNameLst>
                                      </p:cBhvr>
                                      <p:to>
                                        <p:strVal val="visible"/>
                                      </p:to>
                                    </p:set>
                                    <p:anim calcmode="lin" valueType="num">
                                      <p:cBhvr additive="base">
                                        <p:cTn id="11" dur="500" fill="hold"/>
                                        <p:tgtEl>
                                          <p:spTgt spid="30724"/>
                                        </p:tgtEl>
                                        <p:attrNameLst>
                                          <p:attrName>ppt_x</p:attrName>
                                        </p:attrNameLst>
                                      </p:cBhvr>
                                      <p:tavLst>
                                        <p:tav tm="0">
                                          <p:val>
                                            <p:strVal val="#ppt_x"/>
                                          </p:val>
                                        </p:tav>
                                        <p:tav tm="100000">
                                          <p:val>
                                            <p:strVal val="#ppt_x"/>
                                          </p:val>
                                        </p:tav>
                                      </p:tavLst>
                                    </p:anim>
                                    <p:anim calcmode="lin" valueType="num">
                                      <p:cBhvr additive="base">
                                        <p:cTn id="12" dur="500" fill="hold"/>
                                        <p:tgtEl>
                                          <p:spTgt spid="307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 calcmode="lin" valueType="num">
                                      <p:cBhvr additive="base">
                                        <p:cTn id="1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 calcmode="lin" valueType="num">
                                      <p:cBhvr additive="base">
                                        <p:cTn id="21"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smtClean="0"/>
              <a:t>9.7.2 </a:t>
            </a:r>
            <a:r>
              <a:rPr lang="zh-CN" altLang="en-US" dirty="0" smtClean="0"/>
              <a:t>增量调制系统中的量化噪声</a:t>
            </a:r>
          </a:p>
        </p:txBody>
      </p:sp>
      <p:sp>
        <p:nvSpPr>
          <p:cNvPr id="120835" name="Rectangle 3"/>
          <p:cNvSpPr>
            <a:spLocks noGrp="1" noChangeArrowheads="1"/>
          </p:cNvSpPr>
          <p:nvPr>
            <p:ph type="body" idx="1"/>
          </p:nvPr>
        </p:nvSpPr>
        <p:spPr/>
        <p:txBody>
          <a:bodyPr/>
          <a:lstStyle/>
          <a:p>
            <a:r>
              <a:rPr lang="zh-CN" altLang="en-US" dirty="0" smtClean="0">
                <a:solidFill>
                  <a:srgbClr val="0000FF"/>
                </a:solidFill>
              </a:rPr>
              <a:t>量化噪声产生的原因</a:t>
            </a:r>
          </a:p>
          <a:p>
            <a:pPr lvl="1"/>
            <a:r>
              <a:rPr lang="zh-CN" altLang="en-US" dirty="0" smtClean="0"/>
              <a:t>编译码时用阶梯波形去近似表示模拟信号波形，阶梯本电压突跳产生失真。这是增量调制的</a:t>
            </a:r>
            <a:r>
              <a:rPr lang="zh-CN" altLang="en-US" dirty="0" smtClean="0">
                <a:solidFill>
                  <a:srgbClr val="0000FF"/>
                </a:solidFill>
              </a:rPr>
              <a:t>基本量化噪声</a:t>
            </a:r>
            <a:r>
              <a:rPr lang="zh-CN" altLang="en-US" dirty="0" smtClean="0"/>
              <a:t>，又称</a:t>
            </a:r>
            <a:r>
              <a:rPr lang="zh-CN" altLang="en-US" dirty="0" smtClean="0">
                <a:solidFill>
                  <a:srgbClr val="0000FF"/>
                </a:solidFill>
              </a:rPr>
              <a:t>一般量化噪声</a:t>
            </a:r>
            <a:r>
              <a:rPr lang="zh-CN" altLang="en-US" dirty="0" smtClean="0"/>
              <a:t>。它伴随着信号永远存在，即只要有信号，就有这种噪声。</a:t>
            </a:r>
          </a:p>
          <a:p>
            <a:pPr lvl="1"/>
            <a:r>
              <a:rPr lang="zh-CN" altLang="en-US" dirty="0" smtClean="0"/>
              <a:t>信号变化过快引起失真；这种失真称为</a:t>
            </a:r>
            <a:r>
              <a:rPr lang="zh-CN" altLang="en-US" dirty="0" smtClean="0">
                <a:solidFill>
                  <a:srgbClr val="0000FF"/>
                </a:solidFill>
              </a:rPr>
              <a:t>过载量化噪声</a:t>
            </a:r>
            <a:r>
              <a:rPr lang="zh-CN" altLang="en-US" dirty="0" smtClean="0"/>
              <a:t>。它发生在输入信号斜率的绝对值过大时。 </a:t>
            </a:r>
            <a:endParaRPr lang="zh-CN" altLang="en-US" dirty="0"/>
          </a:p>
        </p:txBody>
      </p:sp>
      <p:sp>
        <p:nvSpPr>
          <p:cNvPr id="14" name="灯片编号占位符 5"/>
          <p:cNvSpPr>
            <a:spLocks noGrp="1"/>
          </p:cNvSpPr>
          <p:nvPr>
            <p:ph type="sldNum" sz="quarter" idx="12"/>
          </p:nvPr>
        </p:nvSpPr>
        <p:spPr/>
        <p:txBody>
          <a:bodyPr/>
          <a:lstStyle/>
          <a:p>
            <a:fld id="{87DC422A-DF5E-4092-82EA-3B7C1E543D8F}" type="slidenum">
              <a:rPr lang="en-US" altLang="zh-CN" smtClean="0"/>
              <a:pPr/>
              <a:t>110</a:t>
            </a:fld>
            <a:endParaRPr lang="en-US" altLang="zh-CN"/>
          </a:p>
        </p:txBody>
      </p:sp>
      <p:grpSp>
        <p:nvGrpSpPr>
          <p:cNvPr id="2" name="Group 5"/>
          <p:cNvGrpSpPr>
            <a:grpSpLocks/>
          </p:cNvGrpSpPr>
          <p:nvPr/>
        </p:nvGrpSpPr>
        <p:grpSpPr bwMode="auto">
          <a:xfrm>
            <a:off x="1691680" y="4306888"/>
            <a:ext cx="2401887" cy="2551112"/>
            <a:chOff x="2551" y="4893"/>
            <a:chExt cx="3067" cy="2928"/>
          </a:xfrm>
        </p:grpSpPr>
        <p:sp>
          <p:nvSpPr>
            <p:cNvPr id="120838" name="Text Box 6"/>
            <p:cNvSpPr txBox="1">
              <a:spLocks noChangeArrowheads="1"/>
            </p:cNvSpPr>
            <p:nvPr/>
          </p:nvSpPr>
          <p:spPr bwMode="auto">
            <a:xfrm>
              <a:off x="3059" y="7341"/>
              <a:ext cx="2250" cy="480"/>
            </a:xfrm>
            <a:prstGeom prst="rect">
              <a:avLst/>
            </a:prstGeom>
            <a:solidFill>
              <a:srgbClr val="FFFFFF"/>
            </a:solidFill>
            <a:ln w="9525">
              <a:noFill/>
              <a:miter lim="800000"/>
              <a:headEnd/>
              <a:tailEnd/>
            </a:ln>
          </p:spPr>
          <p:txBody>
            <a:bodyPr/>
            <a:lstStyle/>
            <a:p>
              <a:pPr algn="ctr"/>
              <a:r>
                <a:rPr lang="en-US" altLang="zh-CN" sz="900">
                  <a:latin typeface="Times New Roman" pitchFamily="18" charset="0"/>
                </a:rPr>
                <a:t>(</a:t>
              </a:r>
              <a:r>
                <a:rPr lang="en-US" altLang="zh-CN" sz="900" i="1">
                  <a:latin typeface="Times New Roman" pitchFamily="18" charset="0"/>
                </a:rPr>
                <a:t>a</a:t>
              </a:r>
              <a:r>
                <a:rPr lang="en-US" altLang="zh-CN" sz="900">
                  <a:latin typeface="Times New Roman" pitchFamily="18" charset="0"/>
                </a:rPr>
                <a:t>) </a:t>
              </a:r>
              <a:r>
                <a:rPr lang="zh-CN" altLang="en-US" sz="900">
                  <a:latin typeface="Times New Roman" pitchFamily="18" charset="0"/>
                </a:rPr>
                <a:t>基本量化噪声</a:t>
              </a:r>
              <a:endParaRPr lang="zh-CN" altLang="en-US"/>
            </a:p>
          </p:txBody>
        </p:sp>
        <p:grpSp>
          <p:nvGrpSpPr>
            <p:cNvPr id="3" name="Group 7"/>
            <p:cNvGrpSpPr>
              <a:grpSpLocks/>
            </p:cNvGrpSpPr>
            <p:nvPr/>
          </p:nvGrpSpPr>
          <p:grpSpPr bwMode="auto">
            <a:xfrm>
              <a:off x="2551" y="4893"/>
              <a:ext cx="3067" cy="2472"/>
              <a:chOff x="2551" y="4893"/>
              <a:chExt cx="3067" cy="2472"/>
            </a:xfrm>
          </p:grpSpPr>
          <p:pic>
            <p:nvPicPr>
              <p:cNvPr id="120840" name="Picture 8" descr="t0732b"/>
              <p:cNvPicPr>
                <a:picLocks noChangeAspect="1" noChangeArrowheads="1"/>
              </p:cNvPicPr>
              <p:nvPr/>
            </p:nvPicPr>
            <p:blipFill>
              <a:blip r:embed="rId2" cstate="print"/>
              <a:srcRect/>
              <a:stretch>
                <a:fillRect/>
              </a:stretch>
            </p:blipFill>
            <p:spPr bwMode="auto">
              <a:xfrm>
                <a:off x="2551" y="4893"/>
                <a:ext cx="3067" cy="2472"/>
              </a:xfrm>
              <a:prstGeom prst="rect">
                <a:avLst/>
              </a:prstGeom>
              <a:noFill/>
              <a:ln w="9525">
                <a:noFill/>
                <a:miter lim="800000"/>
                <a:headEnd/>
                <a:tailEnd/>
              </a:ln>
            </p:spPr>
          </p:pic>
          <p:sp>
            <p:nvSpPr>
              <p:cNvPr id="120841" name="Text Box 9"/>
              <p:cNvSpPr txBox="1">
                <a:spLocks noChangeArrowheads="1"/>
              </p:cNvSpPr>
              <p:nvPr/>
            </p:nvSpPr>
            <p:spPr bwMode="auto">
              <a:xfrm>
                <a:off x="4111" y="6507"/>
                <a:ext cx="644" cy="390"/>
              </a:xfrm>
              <a:prstGeom prst="rect">
                <a:avLst/>
              </a:prstGeom>
              <a:noFill/>
              <a:ln w="9525" algn="ctr">
                <a:noFill/>
                <a:miter lim="800000"/>
                <a:headEnd/>
                <a:tailEnd/>
              </a:ln>
              <a:effectLst/>
            </p:spPr>
            <p:txBody>
              <a:bodyPr tIns="0" bIns="0"/>
              <a:lstStyle/>
              <a:p>
                <a:pPr algn="just"/>
                <a:r>
                  <a:rPr lang="en-US" altLang="zh-CN" sz="1000" i="1">
                    <a:latin typeface="Times New Roman" pitchFamily="18" charset="0"/>
                  </a:rPr>
                  <a:t>e</a:t>
                </a:r>
                <a:r>
                  <a:rPr lang="en-US" altLang="zh-CN" sz="1000">
                    <a:latin typeface="Times New Roman" pitchFamily="18" charset="0"/>
                  </a:rPr>
                  <a:t>(</a:t>
                </a:r>
                <a:r>
                  <a:rPr lang="en-US" altLang="zh-CN" sz="1000" i="1">
                    <a:latin typeface="Times New Roman" pitchFamily="18" charset="0"/>
                  </a:rPr>
                  <a:t>t</a:t>
                </a:r>
                <a:r>
                  <a:rPr lang="en-US" altLang="zh-CN" sz="1000">
                    <a:latin typeface="Times New Roman" pitchFamily="18" charset="0"/>
                  </a:rPr>
                  <a:t>)</a:t>
                </a:r>
                <a:endParaRPr lang="en-US" altLang="zh-CN"/>
              </a:p>
            </p:txBody>
          </p:sp>
        </p:grpSp>
      </p:grpSp>
      <p:grpSp>
        <p:nvGrpSpPr>
          <p:cNvPr id="4" name="Group 10"/>
          <p:cNvGrpSpPr>
            <a:grpSpLocks/>
          </p:cNvGrpSpPr>
          <p:nvPr/>
        </p:nvGrpSpPr>
        <p:grpSpPr bwMode="auto">
          <a:xfrm>
            <a:off x="5251450" y="4238625"/>
            <a:ext cx="2200275" cy="2501900"/>
            <a:chOff x="6179" y="4815"/>
            <a:chExt cx="2810" cy="2871"/>
          </a:xfrm>
        </p:grpSpPr>
        <p:sp>
          <p:nvSpPr>
            <p:cNvPr id="120843" name="Text Box 11"/>
            <p:cNvSpPr txBox="1">
              <a:spLocks noChangeArrowheads="1"/>
            </p:cNvSpPr>
            <p:nvPr/>
          </p:nvSpPr>
          <p:spPr bwMode="auto">
            <a:xfrm>
              <a:off x="6359" y="7281"/>
              <a:ext cx="2250" cy="405"/>
            </a:xfrm>
            <a:prstGeom prst="rect">
              <a:avLst/>
            </a:prstGeom>
            <a:solidFill>
              <a:srgbClr val="FFFFFF"/>
            </a:solidFill>
            <a:ln w="9525">
              <a:noFill/>
              <a:miter lim="800000"/>
              <a:headEnd/>
              <a:tailEnd/>
            </a:ln>
          </p:spPr>
          <p:txBody>
            <a:bodyPr/>
            <a:lstStyle/>
            <a:p>
              <a:pPr algn="ctr"/>
              <a:r>
                <a:rPr lang="en-US" altLang="zh-CN" sz="900">
                  <a:latin typeface="Times New Roman" pitchFamily="18" charset="0"/>
                </a:rPr>
                <a:t>(</a:t>
              </a:r>
              <a:r>
                <a:rPr lang="en-US" altLang="zh-CN" sz="900" i="1">
                  <a:latin typeface="Times New Roman" pitchFamily="18" charset="0"/>
                </a:rPr>
                <a:t>b</a:t>
              </a:r>
              <a:r>
                <a:rPr lang="en-US" altLang="zh-CN" sz="900">
                  <a:latin typeface="Times New Roman" pitchFamily="18" charset="0"/>
                </a:rPr>
                <a:t>) </a:t>
              </a:r>
              <a:r>
                <a:rPr lang="zh-CN" altLang="en-US" sz="900">
                  <a:latin typeface="Times New Roman" pitchFamily="18" charset="0"/>
                </a:rPr>
                <a:t>过载量化噪声</a:t>
              </a:r>
              <a:endParaRPr lang="zh-CN" altLang="en-US"/>
            </a:p>
          </p:txBody>
        </p:sp>
        <p:grpSp>
          <p:nvGrpSpPr>
            <p:cNvPr id="5" name="Group 12"/>
            <p:cNvGrpSpPr>
              <a:grpSpLocks/>
            </p:cNvGrpSpPr>
            <p:nvPr/>
          </p:nvGrpSpPr>
          <p:grpSpPr bwMode="auto">
            <a:xfrm>
              <a:off x="6179" y="4815"/>
              <a:ext cx="2810" cy="2550"/>
              <a:chOff x="6179" y="4815"/>
              <a:chExt cx="2810" cy="2550"/>
            </a:xfrm>
          </p:grpSpPr>
          <p:pic>
            <p:nvPicPr>
              <p:cNvPr id="120845" name="Picture 13" descr="t0732c"/>
              <p:cNvPicPr>
                <a:picLocks noChangeAspect="1" noChangeArrowheads="1"/>
              </p:cNvPicPr>
              <p:nvPr/>
            </p:nvPicPr>
            <p:blipFill>
              <a:blip r:embed="rId3" cstate="print"/>
              <a:srcRect/>
              <a:stretch>
                <a:fillRect/>
              </a:stretch>
            </p:blipFill>
            <p:spPr bwMode="auto">
              <a:xfrm>
                <a:off x="6179" y="4815"/>
                <a:ext cx="2810" cy="2550"/>
              </a:xfrm>
              <a:prstGeom prst="rect">
                <a:avLst/>
              </a:prstGeom>
              <a:noFill/>
              <a:ln w="9525">
                <a:noFill/>
                <a:miter lim="800000"/>
                <a:headEnd/>
                <a:tailEnd/>
              </a:ln>
            </p:spPr>
          </p:pic>
          <p:sp>
            <p:nvSpPr>
              <p:cNvPr id="120846" name="Text Box 14"/>
              <p:cNvSpPr txBox="1">
                <a:spLocks noChangeArrowheads="1"/>
              </p:cNvSpPr>
              <p:nvPr/>
            </p:nvSpPr>
            <p:spPr bwMode="auto">
              <a:xfrm>
                <a:off x="7891" y="6282"/>
                <a:ext cx="644" cy="390"/>
              </a:xfrm>
              <a:prstGeom prst="rect">
                <a:avLst/>
              </a:prstGeom>
              <a:noFill/>
              <a:ln w="9525" algn="ctr">
                <a:noFill/>
                <a:miter lim="800000"/>
                <a:headEnd/>
                <a:tailEnd/>
              </a:ln>
              <a:effectLst/>
            </p:spPr>
            <p:txBody>
              <a:bodyPr tIns="0" bIns="0"/>
              <a:lstStyle/>
              <a:p>
                <a:pPr algn="just"/>
                <a:r>
                  <a:rPr lang="en-US" altLang="zh-CN" sz="1000" i="1">
                    <a:latin typeface="Times New Roman" pitchFamily="18" charset="0"/>
                  </a:rPr>
                  <a:t>e</a:t>
                </a:r>
                <a:r>
                  <a:rPr lang="en-US" altLang="zh-CN" sz="1000">
                    <a:latin typeface="Times New Roman" pitchFamily="18" charset="0"/>
                  </a:rPr>
                  <a:t>(</a:t>
                </a:r>
                <a:r>
                  <a:rPr lang="en-US" altLang="zh-CN" sz="1000" i="1">
                    <a:latin typeface="Times New Roman" pitchFamily="18" charset="0"/>
                  </a:rPr>
                  <a:t>t</a:t>
                </a:r>
                <a:r>
                  <a:rPr lang="en-US" altLang="zh-CN" sz="1000">
                    <a:latin typeface="Times New Roman" pitchFamily="18" charset="0"/>
                  </a:rPr>
                  <a:t>)</a:t>
                </a:r>
                <a:endParaRPr lang="en-US" altLang="zh-CN"/>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 calcmode="lin" valueType="num">
                                      <p:cBhvr additive="base">
                                        <p:cTn id="17"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r>
              <a:rPr lang="zh-CN" altLang="en-US" dirty="0" smtClean="0">
                <a:solidFill>
                  <a:srgbClr val="0000FF"/>
                </a:solidFill>
              </a:rPr>
              <a:t>最大跟踪斜率</a:t>
            </a:r>
            <a:endParaRPr lang="zh-CN" altLang="en-US" dirty="0">
              <a:solidFill>
                <a:srgbClr val="0000FF"/>
              </a:solidFill>
            </a:endParaRPr>
          </a:p>
        </p:txBody>
      </p:sp>
      <p:sp>
        <p:nvSpPr>
          <p:cNvPr id="121859" name="Rectangle 3"/>
          <p:cNvSpPr>
            <a:spLocks noGrp="1" noChangeArrowheads="1"/>
          </p:cNvSpPr>
          <p:nvPr>
            <p:ph type="body" idx="1"/>
          </p:nvPr>
        </p:nvSpPr>
        <p:spPr>
          <a:xfrm>
            <a:off x="539552" y="1196752"/>
            <a:ext cx="8064896" cy="5256584"/>
          </a:xfrm>
        </p:spPr>
        <p:txBody>
          <a:bodyPr>
            <a:normAutofit fontScale="92500" lnSpcReduction="10000"/>
          </a:bodyPr>
          <a:lstStyle/>
          <a:p>
            <a:pPr>
              <a:lnSpc>
                <a:spcPct val="120000"/>
              </a:lnSpc>
              <a:spcBef>
                <a:spcPts val="600"/>
              </a:spcBef>
            </a:pPr>
            <a:r>
              <a:rPr lang="zh-CN" altLang="en-US" dirty="0" smtClean="0"/>
              <a:t>设抽样周期</a:t>
            </a:r>
            <a:r>
              <a:rPr lang="zh-CN" altLang="en-US" dirty="0" smtClean="0"/>
              <a:t>为</a:t>
            </a:r>
            <a:r>
              <a:rPr lang="en-US" altLang="zh-CN" i="1" baseline="-25000" dirty="0" smtClean="0"/>
              <a:t>s</a:t>
            </a:r>
            <a:r>
              <a:rPr lang="zh-CN" altLang="en-US" dirty="0" smtClean="0"/>
              <a:t>，抽样</a:t>
            </a:r>
            <a:r>
              <a:rPr lang="zh-CN" altLang="en-US" dirty="0" smtClean="0"/>
              <a:t>频率</a:t>
            </a:r>
            <a:r>
              <a:rPr lang="en-US" altLang="zh-CN" i="1" dirty="0" err="1" smtClean="0"/>
              <a:t>f</a:t>
            </a:r>
            <a:r>
              <a:rPr lang="en-US" altLang="zh-CN" i="1" baseline="-25000" dirty="0" err="1" smtClean="0"/>
              <a:t>s</a:t>
            </a:r>
            <a:r>
              <a:rPr lang="en-US" altLang="zh-CN" dirty="0" smtClean="0"/>
              <a:t> </a:t>
            </a:r>
            <a:r>
              <a:rPr lang="en-US" altLang="zh-CN" dirty="0" smtClean="0"/>
              <a:t>= 1 / </a:t>
            </a:r>
            <a:r>
              <a:rPr lang="en-US" altLang="zh-CN" i="1" dirty="0" smtClean="0"/>
              <a:t>T</a:t>
            </a:r>
            <a:r>
              <a:rPr lang="en-US" altLang="zh-CN" i="1" baseline="-25000" dirty="0" smtClean="0"/>
              <a:t>s</a:t>
            </a:r>
            <a:r>
              <a:rPr lang="zh-CN" altLang="en-US" dirty="0" smtClean="0"/>
              <a:t>，量化</a:t>
            </a:r>
            <a:r>
              <a:rPr lang="zh-CN" altLang="en-US" dirty="0" smtClean="0"/>
              <a:t>台阶</a:t>
            </a:r>
            <a:r>
              <a:rPr lang="zh-CN" altLang="en-US" dirty="0" smtClean="0">
                <a:sym typeface="Symbol" pitchFamily="18" charset="2"/>
              </a:rPr>
              <a:t></a:t>
            </a:r>
            <a:r>
              <a:rPr lang="zh-CN" altLang="en-US" dirty="0" smtClean="0"/>
              <a:t>，则一个阶梯台阶的斜率</a:t>
            </a:r>
            <a:r>
              <a:rPr lang="en-US" altLang="zh-CN" i="1" dirty="0" smtClean="0"/>
              <a:t>k </a:t>
            </a:r>
            <a:r>
              <a:rPr lang="zh-CN" altLang="en-US" dirty="0" smtClean="0"/>
              <a:t>为：</a:t>
            </a:r>
          </a:p>
          <a:p>
            <a:pPr>
              <a:lnSpc>
                <a:spcPct val="120000"/>
              </a:lnSpc>
              <a:spcBef>
                <a:spcPts val="600"/>
              </a:spcBef>
            </a:pPr>
            <a:r>
              <a:rPr lang="zh-CN" altLang="en-US" dirty="0" smtClean="0"/>
              <a:t>这是译码器的</a:t>
            </a:r>
            <a:r>
              <a:rPr lang="zh-CN" altLang="en-US" dirty="0" smtClean="0">
                <a:solidFill>
                  <a:srgbClr val="0000FF"/>
                </a:solidFill>
              </a:rPr>
              <a:t>最大跟踪斜率</a:t>
            </a:r>
            <a:r>
              <a:rPr lang="zh-CN" altLang="en-US" dirty="0" smtClean="0"/>
              <a:t>。当输入信号斜率超过这个最大值时，将发生</a:t>
            </a:r>
            <a:r>
              <a:rPr lang="zh-CN" altLang="en-US" dirty="0" smtClean="0">
                <a:solidFill>
                  <a:srgbClr val="0000FF"/>
                </a:solidFill>
              </a:rPr>
              <a:t>过载量化噪声</a:t>
            </a:r>
            <a:r>
              <a:rPr lang="zh-CN" altLang="en-US" dirty="0" smtClean="0"/>
              <a:t>。</a:t>
            </a:r>
            <a:endParaRPr lang="en-US" altLang="zh-CN" dirty="0" smtClean="0"/>
          </a:p>
          <a:p>
            <a:pPr>
              <a:lnSpc>
                <a:spcPct val="120000"/>
              </a:lnSpc>
              <a:spcBef>
                <a:spcPts val="600"/>
              </a:spcBef>
            </a:pPr>
            <a:r>
              <a:rPr lang="zh-CN" altLang="en-US" dirty="0" smtClean="0"/>
              <a:t>为</a:t>
            </a:r>
            <a:r>
              <a:rPr lang="zh-CN" altLang="en-US" dirty="0" smtClean="0"/>
              <a:t>避免过载</a:t>
            </a:r>
            <a:r>
              <a:rPr lang="zh-CN" altLang="en-US" dirty="0" smtClean="0"/>
              <a:t>，必须使</a:t>
            </a:r>
            <a:r>
              <a:rPr lang="zh-CN" altLang="en-US" dirty="0" smtClean="0">
                <a:sym typeface="Symbol" pitchFamily="18" charset="2"/>
              </a:rPr>
              <a:t></a:t>
            </a:r>
            <a:r>
              <a:rPr lang="zh-CN" altLang="en-US" dirty="0" smtClean="0"/>
              <a:t>和</a:t>
            </a:r>
            <a:r>
              <a:rPr lang="en-US" altLang="zh-CN" i="1" dirty="0" err="1" smtClean="0"/>
              <a:t>f</a:t>
            </a:r>
            <a:r>
              <a:rPr lang="en-US" altLang="zh-CN" i="1" baseline="-25000" dirty="0" err="1" smtClean="0"/>
              <a:t>s</a:t>
            </a:r>
            <a:r>
              <a:rPr lang="zh-CN" altLang="en-US" dirty="0" smtClean="0"/>
              <a:t>的乘积足够</a:t>
            </a:r>
            <a:r>
              <a:rPr lang="zh-CN" altLang="en-US" dirty="0" smtClean="0"/>
              <a:t>大。</a:t>
            </a:r>
            <a:endParaRPr lang="en-US" altLang="zh-CN" dirty="0" smtClean="0"/>
          </a:p>
          <a:p>
            <a:pPr>
              <a:lnSpc>
                <a:spcPct val="120000"/>
              </a:lnSpc>
              <a:spcBef>
                <a:spcPts val="600"/>
              </a:spcBef>
            </a:pPr>
            <a:r>
              <a:rPr lang="zh-CN" altLang="en-US" dirty="0" smtClean="0"/>
              <a:t>但若</a:t>
            </a:r>
            <a:r>
              <a:rPr lang="zh-CN" altLang="en-US" dirty="0" smtClean="0">
                <a:sym typeface="Symbol" pitchFamily="18" charset="2"/>
              </a:rPr>
              <a:t></a:t>
            </a:r>
            <a:r>
              <a:rPr lang="zh-CN" altLang="en-US" dirty="0" smtClean="0"/>
              <a:t>值太大，势必</a:t>
            </a:r>
            <a:r>
              <a:rPr lang="zh-CN" altLang="en-US" dirty="0" smtClean="0">
                <a:solidFill>
                  <a:srgbClr val="0000FF"/>
                </a:solidFill>
              </a:rPr>
              <a:t>增大基本量化噪声</a:t>
            </a:r>
            <a:r>
              <a:rPr lang="zh-CN" altLang="en-US" dirty="0" smtClean="0"/>
              <a:t>。所以，用</a:t>
            </a:r>
            <a:r>
              <a:rPr lang="zh-CN" altLang="en-US" dirty="0" smtClean="0">
                <a:solidFill>
                  <a:srgbClr val="FF0000"/>
                </a:solidFill>
              </a:rPr>
              <a:t>增大</a:t>
            </a:r>
            <a:r>
              <a:rPr lang="en-US" altLang="zh-CN" i="1" dirty="0" err="1" smtClean="0">
                <a:solidFill>
                  <a:srgbClr val="FF0000"/>
                </a:solidFill>
              </a:rPr>
              <a:t>f</a:t>
            </a:r>
            <a:r>
              <a:rPr lang="en-US" altLang="zh-CN" i="1" baseline="-25000" dirty="0" err="1" smtClean="0">
                <a:solidFill>
                  <a:srgbClr val="FF0000"/>
                </a:solidFill>
              </a:rPr>
              <a:t>s</a:t>
            </a:r>
            <a:r>
              <a:rPr lang="zh-CN" altLang="en-US" dirty="0" smtClean="0">
                <a:solidFill>
                  <a:srgbClr val="FF0000"/>
                </a:solidFill>
              </a:rPr>
              <a:t>的办法增大</a:t>
            </a:r>
            <a:r>
              <a:rPr lang="zh-CN" altLang="en-US" dirty="0" smtClean="0">
                <a:solidFill>
                  <a:srgbClr val="FF0000"/>
                </a:solidFill>
                <a:sym typeface="Symbol" pitchFamily="18" charset="2"/>
              </a:rPr>
              <a:t></a:t>
            </a:r>
            <a:r>
              <a:rPr lang="en-US" altLang="zh-CN" i="1" dirty="0" err="1" smtClean="0">
                <a:solidFill>
                  <a:srgbClr val="FF0000"/>
                </a:solidFill>
              </a:rPr>
              <a:t>f</a:t>
            </a:r>
            <a:r>
              <a:rPr lang="en-US" altLang="zh-CN" i="1" baseline="-25000" dirty="0" err="1" smtClean="0">
                <a:solidFill>
                  <a:srgbClr val="FF0000"/>
                </a:solidFill>
              </a:rPr>
              <a:t>s</a:t>
            </a:r>
            <a:r>
              <a:rPr lang="zh-CN" altLang="en-US" dirty="0" smtClean="0"/>
              <a:t>，才能保证基本量化噪声和过载量化噪声两者都不超过要求。</a:t>
            </a:r>
          </a:p>
          <a:p>
            <a:pPr>
              <a:lnSpc>
                <a:spcPct val="120000"/>
              </a:lnSpc>
              <a:spcBef>
                <a:spcPts val="600"/>
              </a:spcBef>
            </a:pPr>
            <a:r>
              <a:rPr lang="zh-CN" altLang="en-US" dirty="0" smtClean="0"/>
              <a:t>实际中增量调制采用的抽样频率</a:t>
            </a:r>
            <a:r>
              <a:rPr lang="en-US" altLang="zh-CN" i="1" dirty="0" err="1" smtClean="0"/>
              <a:t>f</a:t>
            </a:r>
            <a:r>
              <a:rPr lang="en-US" altLang="zh-CN" i="1" baseline="-25000" dirty="0" err="1" smtClean="0"/>
              <a:t>s</a:t>
            </a:r>
            <a:r>
              <a:rPr lang="zh-CN" altLang="en-US" dirty="0" smtClean="0"/>
              <a:t>值比</a:t>
            </a:r>
            <a:r>
              <a:rPr lang="en-US" altLang="zh-CN" dirty="0" smtClean="0"/>
              <a:t>PCM</a:t>
            </a:r>
            <a:r>
              <a:rPr lang="zh-CN" altLang="en-US" dirty="0" smtClean="0"/>
              <a:t>和</a:t>
            </a:r>
            <a:r>
              <a:rPr lang="en-US" altLang="zh-CN" dirty="0" smtClean="0"/>
              <a:t>DPCM</a:t>
            </a:r>
            <a:r>
              <a:rPr lang="zh-CN" altLang="en-US" dirty="0" smtClean="0"/>
              <a:t>的抽样频率值都大很多；对于语音信号而言，增量调制采用的抽样频率在几十千赫到百余千赫。</a:t>
            </a:r>
            <a:endParaRPr lang="zh-CN" altLang="en-US" dirty="0"/>
          </a:p>
        </p:txBody>
      </p:sp>
      <p:sp>
        <p:nvSpPr>
          <p:cNvPr id="6" name="灯片编号占位符 5"/>
          <p:cNvSpPr>
            <a:spLocks noGrp="1"/>
          </p:cNvSpPr>
          <p:nvPr>
            <p:ph type="sldNum" sz="quarter" idx="12"/>
          </p:nvPr>
        </p:nvSpPr>
        <p:spPr/>
        <p:txBody>
          <a:bodyPr/>
          <a:lstStyle/>
          <a:p>
            <a:fld id="{E5029AAB-0FE5-4A0B-8349-F64E96A725D0}" type="slidenum">
              <a:rPr lang="en-US" altLang="zh-CN" smtClean="0"/>
              <a:pPr/>
              <a:t>111</a:t>
            </a:fld>
            <a:endParaRPr lang="en-US" altLang="zh-CN"/>
          </a:p>
        </p:txBody>
      </p:sp>
      <p:sp>
        <p:nvSpPr>
          <p:cNvPr id="121861"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1860" name="Object 4"/>
          <p:cNvGraphicFramePr>
            <a:graphicFrameLocks noChangeAspect="1"/>
          </p:cNvGraphicFramePr>
          <p:nvPr>
            <p:extLst>
              <p:ext uri="{D42A27DB-BD31-4B8C-83A1-F6EECF244321}">
                <p14:modId xmlns:p14="http://schemas.microsoft.com/office/powerpoint/2010/main" val="2718722870"/>
              </p:ext>
            </p:extLst>
          </p:nvPr>
        </p:nvGraphicFramePr>
        <p:xfrm>
          <a:off x="5148064" y="1700808"/>
          <a:ext cx="1656184" cy="414047"/>
        </p:xfrm>
        <a:graphic>
          <a:graphicData uri="http://schemas.openxmlformats.org/presentationml/2006/ole">
            <mc:AlternateContent xmlns:mc="http://schemas.openxmlformats.org/markup-compatibility/2006">
              <mc:Choice xmlns:v="urn:schemas-microsoft-com:vml" Requires="v">
                <p:oleObj spid="_x0000_s41058" name="公式" r:id="rId3" imgW="914400" imgH="228600" progId="Equation.3">
                  <p:embed/>
                </p:oleObj>
              </mc:Choice>
              <mc:Fallback>
                <p:oleObj name="公式" r:id="rId3" imgW="9144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700808"/>
                        <a:ext cx="1656184" cy="414047"/>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 calcmode="lin" valueType="num">
                                      <p:cBhvr additive="base">
                                        <p:cTn id="7"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 calcmode="lin" valueType="num">
                                      <p:cBhvr additive="base">
                                        <p:cTn id="13"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anim calcmode="lin" valueType="num">
                                      <p:cBhvr additive="base">
                                        <p:cTn id="19"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calcmode="lin" valueType="num">
                                      <p:cBhvr additive="base">
                                        <p:cTn id="25"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smtClean="0">
                <a:solidFill>
                  <a:srgbClr val="0000FF"/>
                </a:solidFill>
              </a:rPr>
              <a:t>起始编码电平 </a:t>
            </a:r>
          </a:p>
        </p:txBody>
      </p:sp>
      <p:sp>
        <p:nvSpPr>
          <p:cNvPr id="122883" name="Rectangle 3"/>
          <p:cNvSpPr>
            <a:spLocks noGrp="1" noChangeArrowheads="1"/>
          </p:cNvSpPr>
          <p:nvPr>
            <p:ph type="body" idx="1"/>
          </p:nvPr>
        </p:nvSpPr>
        <p:spPr/>
        <p:txBody>
          <a:bodyPr>
            <a:normAutofit lnSpcReduction="10000"/>
          </a:bodyPr>
          <a:lstStyle/>
          <a:p>
            <a:r>
              <a:rPr lang="zh-CN" altLang="en-US" dirty="0" smtClean="0"/>
              <a:t>现象：</a:t>
            </a:r>
            <a:r>
              <a:rPr lang="zh-CN" altLang="en-US" dirty="0" smtClean="0"/>
              <a:t>当</a:t>
            </a:r>
            <a:r>
              <a:rPr lang="zh-CN" altLang="en-US" dirty="0" smtClean="0"/>
              <a:t>增量调制编码器输入电压的峰</a:t>
            </a:r>
            <a:r>
              <a:rPr lang="en-US" altLang="zh-CN" dirty="0" smtClean="0"/>
              <a:t>-</a:t>
            </a:r>
            <a:r>
              <a:rPr lang="zh-CN" altLang="en-US" dirty="0" smtClean="0"/>
              <a:t>峰值为</a:t>
            </a:r>
            <a:r>
              <a:rPr lang="en-US" altLang="zh-CN" dirty="0" smtClean="0"/>
              <a:t>0</a:t>
            </a:r>
            <a:r>
              <a:rPr lang="zh-CN" altLang="en-US" dirty="0" smtClean="0"/>
              <a:t>或小于</a:t>
            </a:r>
            <a:r>
              <a:rPr lang="zh-CN" altLang="en-US" dirty="0" smtClean="0">
                <a:sym typeface="Symbol" pitchFamily="18" charset="2"/>
              </a:rPr>
              <a:t> </a:t>
            </a:r>
            <a:r>
              <a:rPr lang="zh-CN" altLang="en-US" dirty="0" smtClean="0"/>
              <a:t>时，编码器的输出就成为“</a:t>
            </a:r>
            <a:r>
              <a:rPr lang="en-US" altLang="zh-CN" dirty="0" smtClean="0"/>
              <a:t>1”</a:t>
            </a:r>
            <a:r>
              <a:rPr lang="zh-CN" altLang="en-US" dirty="0" smtClean="0"/>
              <a:t>和“</a:t>
            </a:r>
            <a:r>
              <a:rPr lang="en-US" altLang="zh-CN" dirty="0" smtClean="0"/>
              <a:t>0”</a:t>
            </a:r>
            <a:r>
              <a:rPr lang="zh-CN" altLang="en-US" dirty="0" smtClean="0"/>
              <a:t>交替的二进制序列。</a:t>
            </a:r>
            <a:endParaRPr lang="en-US" altLang="zh-CN" dirty="0" smtClean="0"/>
          </a:p>
          <a:p>
            <a:r>
              <a:rPr lang="zh-CN" altLang="en-US" dirty="0" smtClean="0"/>
              <a:t>因为译码器的输出端接有低通滤波器，故这时译码器的输出电压为</a:t>
            </a:r>
            <a:r>
              <a:rPr lang="en-US" altLang="zh-CN" dirty="0" smtClean="0"/>
              <a:t>0</a:t>
            </a:r>
            <a:r>
              <a:rPr lang="zh-CN" altLang="en-US" dirty="0" smtClean="0"/>
              <a:t>。</a:t>
            </a:r>
            <a:endParaRPr lang="en-US" altLang="zh-CN" dirty="0" smtClean="0"/>
          </a:p>
          <a:p>
            <a:r>
              <a:rPr lang="zh-CN" altLang="en-US" dirty="0" smtClean="0"/>
              <a:t>只有当输入的峰值电压大于</a:t>
            </a:r>
            <a:r>
              <a:rPr lang="zh-CN" altLang="en-US" dirty="0" smtClean="0">
                <a:sym typeface="Symbol" pitchFamily="18" charset="2"/>
              </a:rPr>
              <a:t></a:t>
            </a:r>
            <a:r>
              <a:rPr lang="en-US" altLang="zh-CN" dirty="0" smtClean="0"/>
              <a:t>/2</a:t>
            </a:r>
            <a:r>
              <a:rPr lang="zh-CN" altLang="en-US" dirty="0" smtClean="0"/>
              <a:t>时，输出序列才随信号的变化而变化。故称</a:t>
            </a:r>
            <a:r>
              <a:rPr lang="zh-CN" altLang="en-US" dirty="0" smtClean="0">
                <a:solidFill>
                  <a:srgbClr val="0000FF"/>
                </a:solidFill>
                <a:sym typeface="Symbol" pitchFamily="18" charset="2"/>
              </a:rPr>
              <a:t></a:t>
            </a:r>
            <a:r>
              <a:rPr lang="en-US" altLang="zh-CN" dirty="0" smtClean="0">
                <a:solidFill>
                  <a:srgbClr val="0000FF"/>
                </a:solidFill>
              </a:rPr>
              <a:t>/2</a:t>
            </a:r>
            <a:r>
              <a:rPr lang="zh-CN" altLang="en-US" dirty="0" smtClean="0">
                <a:solidFill>
                  <a:srgbClr val="0000FF"/>
                </a:solidFill>
              </a:rPr>
              <a:t>为增量调制编码器的起始编码电平</a:t>
            </a:r>
            <a:r>
              <a:rPr lang="zh-CN" altLang="en-US" dirty="0" smtClean="0"/>
              <a:t>。</a:t>
            </a:r>
            <a:endParaRPr lang="en-US" altLang="zh-CN" dirty="0" smtClean="0"/>
          </a:p>
          <a:p>
            <a:r>
              <a:rPr lang="zh-CN" altLang="en-US" dirty="0" smtClean="0"/>
              <a:t>下面讨论噪声计算和信号量噪比（只考虑基本量化噪声）。</a:t>
            </a:r>
            <a:endParaRPr lang="zh-CN" altLang="en-US" dirty="0"/>
          </a:p>
        </p:txBody>
      </p:sp>
      <p:sp>
        <p:nvSpPr>
          <p:cNvPr id="4" name="灯片编号占位符 5"/>
          <p:cNvSpPr>
            <a:spLocks noGrp="1"/>
          </p:cNvSpPr>
          <p:nvPr>
            <p:ph type="sldNum" sz="quarter" idx="12"/>
          </p:nvPr>
        </p:nvSpPr>
        <p:spPr/>
        <p:txBody>
          <a:bodyPr/>
          <a:lstStyle/>
          <a:p>
            <a:fld id="{119B1C08-C853-4614-8F1F-47E85B3C1752}" type="slidenum">
              <a:rPr lang="en-US" altLang="zh-CN" smtClean="0"/>
              <a:pPr/>
              <a:t>112</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 calcmode="lin" valueType="num">
                                      <p:cBhvr additive="base">
                                        <p:cTn id="13"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anim calcmode="lin" valueType="num">
                                      <p:cBhvr additive="base">
                                        <p:cTn id="19"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p:txBody>
          <a:bodyPr/>
          <a:lstStyle/>
          <a:p>
            <a:r>
              <a:rPr lang="zh-CN" altLang="en-US" dirty="0" smtClean="0"/>
              <a:t>假定</a:t>
            </a:r>
            <a:r>
              <a:rPr lang="zh-CN" altLang="en-US" dirty="0" smtClean="0"/>
              <a:t>系统不会产生过载噪声，只有基本量化噪声。这样，图中的阶梯波</a:t>
            </a:r>
            <a:r>
              <a:rPr lang="en-US" altLang="zh-CN" i="1" dirty="0" smtClean="0"/>
              <a:t>m</a:t>
            </a:r>
            <a:r>
              <a:rPr lang="en-US" altLang="zh-CN" i="1" dirty="0" smtClean="0">
                <a:sym typeface="Symbol" pitchFamily="18" charset="2"/>
              </a:rPr>
              <a:t> </a:t>
            </a:r>
            <a:r>
              <a:rPr lang="en-US" altLang="zh-CN" dirty="0" smtClean="0"/>
              <a:t>(</a:t>
            </a:r>
            <a:r>
              <a:rPr lang="en-US" altLang="zh-CN" i="1" dirty="0" smtClean="0"/>
              <a:t>t</a:t>
            </a:r>
            <a:r>
              <a:rPr lang="en-US" altLang="zh-CN" dirty="0" smtClean="0"/>
              <a:t>)</a:t>
            </a:r>
            <a:r>
              <a:rPr lang="zh-CN" altLang="en-US" dirty="0" smtClean="0"/>
              <a:t>就是译码积分器输出波形，而</a:t>
            </a:r>
            <a:r>
              <a:rPr lang="en-US" altLang="zh-CN" i="1" dirty="0" smtClean="0"/>
              <a:t>m</a:t>
            </a:r>
            <a:r>
              <a:rPr lang="en-US" altLang="zh-CN" i="1" dirty="0" smtClean="0">
                <a:sym typeface="Symbol" pitchFamily="18" charset="2"/>
              </a:rPr>
              <a:t> </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m</a:t>
            </a:r>
            <a:r>
              <a:rPr lang="en-US" altLang="zh-CN" dirty="0" smtClean="0"/>
              <a:t>(</a:t>
            </a:r>
            <a:r>
              <a:rPr lang="en-US" altLang="zh-CN" i="1" dirty="0" smtClean="0"/>
              <a:t>t</a:t>
            </a:r>
            <a:r>
              <a:rPr lang="en-US" altLang="zh-CN" dirty="0" smtClean="0"/>
              <a:t>)</a:t>
            </a:r>
            <a:r>
              <a:rPr lang="zh-CN" altLang="en-US" dirty="0" smtClean="0"/>
              <a:t>之差就是低通滤波前的量化噪声</a:t>
            </a:r>
            <a:r>
              <a:rPr lang="en-US" altLang="zh-CN" i="1" dirty="0" smtClean="0"/>
              <a:t>e</a:t>
            </a:r>
            <a:r>
              <a:rPr lang="en-US" altLang="zh-CN" dirty="0" smtClean="0"/>
              <a:t>(</a:t>
            </a:r>
            <a:r>
              <a:rPr lang="en-US" altLang="zh-CN" i="1" dirty="0" smtClean="0"/>
              <a:t>t</a:t>
            </a:r>
            <a:r>
              <a:rPr lang="en-US" altLang="zh-CN" dirty="0" smtClean="0"/>
              <a:t>)</a:t>
            </a:r>
            <a:r>
              <a:rPr lang="zh-CN" altLang="en-US" dirty="0" smtClean="0"/>
              <a:t>。</a:t>
            </a:r>
            <a:endParaRPr lang="en-US" altLang="zh-CN" dirty="0" smtClean="0"/>
          </a:p>
          <a:p>
            <a:r>
              <a:rPr lang="zh-CN" altLang="en-US" dirty="0" smtClean="0"/>
              <a:t>由图知，</a:t>
            </a:r>
            <a:r>
              <a:rPr lang="en-US" altLang="zh-CN" i="1" dirty="0" smtClean="0"/>
              <a:t>e</a:t>
            </a:r>
            <a:r>
              <a:rPr lang="en-US" altLang="zh-CN" dirty="0" smtClean="0"/>
              <a:t>(</a:t>
            </a:r>
            <a:r>
              <a:rPr lang="en-US" altLang="zh-CN" i="1" dirty="0" smtClean="0"/>
              <a:t>t</a:t>
            </a:r>
            <a:r>
              <a:rPr lang="en-US" altLang="zh-CN" dirty="0" smtClean="0"/>
              <a:t>)</a:t>
            </a:r>
            <a:r>
              <a:rPr lang="zh-CN" altLang="en-US" dirty="0" smtClean="0"/>
              <a:t>随时间在区间</a:t>
            </a:r>
            <a:r>
              <a:rPr lang="en-US" altLang="zh-CN" dirty="0" smtClean="0"/>
              <a:t>(-</a:t>
            </a:r>
            <a:r>
              <a:rPr lang="en-US" altLang="zh-CN" dirty="0" smtClean="0">
                <a:sym typeface="Symbol" pitchFamily="18" charset="2"/>
              </a:rPr>
              <a:t></a:t>
            </a:r>
            <a:r>
              <a:rPr lang="en-US" altLang="zh-CN" dirty="0" smtClean="0"/>
              <a:t>, +</a:t>
            </a:r>
            <a:r>
              <a:rPr lang="en-US" altLang="zh-CN" dirty="0" smtClean="0">
                <a:sym typeface="Symbol" pitchFamily="18" charset="2"/>
              </a:rPr>
              <a:t></a:t>
            </a:r>
            <a:r>
              <a:rPr lang="en-US" altLang="zh-CN" dirty="0" smtClean="0"/>
              <a:t>)</a:t>
            </a:r>
            <a:r>
              <a:rPr lang="zh-CN" altLang="en-US" dirty="0" smtClean="0"/>
              <a:t>内变化。假设它在此区间内均匀分布，则</a:t>
            </a:r>
            <a:r>
              <a:rPr lang="en-US" altLang="zh-CN" i="1" dirty="0" smtClean="0"/>
              <a:t>e</a:t>
            </a:r>
            <a:r>
              <a:rPr lang="en-US" altLang="zh-CN" dirty="0" smtClean="0"/>
              <a:t>(</a:t>
            </a:r>
            <a:r>
              <a:rPr lang="en-US" altLang="zh-CN" i="1" dirty="0" smtClean="0"/>
              <a:t>t</a:t>
            </a:r>
            <a:r>
              <a:rPr lang="en-US" altLang="zh-CN" dirty="0" smtClean="0"/>
              <a:t>)</a:t>
            </a:r>
            <a:r>
              <a:rPr lang="zh-CN" altLang="en-US" dirty="0" smtClean="0"/>
              <a:t>的概率分布密度</a:t>
            </a:r>
            <a:r>
              <a:rPr lang="en-US" altLang="zh-CN" i="1" dirty="0" smtClean="0"/>
              <a:t>f</a:t>
            </a:r>
            <a:r>
              <a:rPr lang="en-US" altLang="zh-CN" dirty="0" smtClean="0"/>
              <a:t>(</a:t>
            </a:r>
            <a:r>
              <a:rPr lang="en-US" altLang="zh-CN" i="1" dirty="0" smtClean="0"/>
              <a:t>e</a:t>
            </a:r>
            <a:r>
              <a:rPr lang="en-US" altLang="zh-CN" dirty="0" smtClean="0"/>
              <a:t>)</a:t>
            </a:r>
            <a:r>
              <a:rPr lang="zh-CN" altLang="en-US" dirty="0" smtClean="0"/>
              <a:t>的概率分布密度</a:t>
            </a:r>
            <a:r>
              <a:rPr lang="en-US" altLang="zh-CN" dirty="0" smtClean="0"/>
              <a:t>f(e)</a:t>
            </a:r>
            <a:r>
              <a:rPr lang="zh-CN" altLang="en-US" dirty="0" smtClean="0"/>
              <a:t>可以表示为：</a:t>
            </a:r>
          </a:p>
          <a:p>
            <a:pPr lvl="1"/>
            <a:endParaRPr lang="zh-CN" altLang="en-US" dirty="0" smtClean="0"/>
          </a:p>
          <a:p>
            <a:r>
              <a:rPr lang="zh-CN" altLang="en-US" dirty="0" smtClean="0"/>
              <a:t>故</a:t>
            </a:r>
            <a:r>
              <a:rPr lang="en-US" altLang="zh-CN" dirty="0" smtClean="0"/>
              <a:t>e(t)</a:t>
            </a:r>
            <a:r>
              <a:rPr lang="zh-CN" altLang="en-US" dirty="0" smtClean="0"/>
              <a:t>的平均功率可以表示成：</a:t>
            </a:r>
            <a:endParaRPr lang="zh-CN" altLang="en-US" dirty="0"/>
          </a:p>
        </p:txBody>
      </p:sp>
      <p:sp>
        <p:nvSpPr>
          <p:cNvPr id="8" name="灯片编号占位符 5"/>
          <p:cNvSpPr>
            <a:spLocks noGrp="1"/>
          </p:cNvSpPr>
          <p:nvPr>
            <p:ph type="sldNum" sz="quarter" idx="12"/>
          </p:nvPr>
        </p:nvSpPr>
        <p:spPr/>
        <p:txBody>
          <a:bodyPr/>
          <a:lstStyle/>
          <a:p>
            <a:fld id="{E3FB25B6-3549-4EEE-957E-DC71A4511132}" type="slidenum">
              <a:rPr lang="en-US" altLang="zh-CN" smtClean="0"/>
              <a:pPr/>
              <a:t>113</a:t>
            </a:fld>
            <a:endParaRPr lang="en-US" altLang="zh-CN"/>
          </a:p>
        </p:txBody>
      </p:sp>
      <p:sp>
        <p:nvSpPr>
          <p:cNvPr id="123909"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3908" name="Object 4"/>
          <p:cNvGraphicFramePr>
            <a:graphicFrameLocks noChangeAspect="1"/>
          </p:cNvGraphicFramePr>
          <p:nvPr>
            <p:extLst>
              <p:ext uri="{D42A27DB-BD31-4B8C-83A1-F6EECF244321}">
                <p14:modId xmlns:p14="http://schemas.microsoft.com/office/powerpoint/2010/main" val="1094056316"/>
              </p:ext>
            </p:extLst>
          </p:nvPr>
        </p:nvGraphicFramePr>
        <p:xfrm>
          <a:off x="2699792" y="4509120"/>
          <a:ext cx="3509963" cy="657225"/>
        </p:xfrm>
        <a:graphic>
          <a:graphicData uri="http://schemas.openxmlformats.org/presentationml/2006/ole">
            <mc:AlternateContent xmlns:mc="http://schemas.openxmlformats.org/markup-compatibility/2006">
              <mc:Choice xmlns:v="urn:schemas-microsoft-com:vml" Requires="v">
                <p:oleObj spid="_x0000_s42178" name="公式" r:id="rId3" imgW="2082800" imgH="393700" progId="Equation.3">
                  <p:embed/>
                </p:oleObj>
              </mc:Choice>
              <mc:Fallback>
                <p:oleObj name="公式" r:id="rId3" imgW="2082800" imgH="3937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509120"/>
                        <a:ext cx="350996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1"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3910" name="Object 6"/>
          <p:cNvGraphicFramePr>
            <a:graphicFrameLocks noChangeAspect="1"/>
          </p:cNvGraphicFramePr>
          <p:nvPr>
            <p:extLst>
              <p:ext uri="{D42A27DB-BD31-4B8C-83A1-F6EECF244321}">
                <p14:modId xmlns:p14="http://schemas.microsoft.com/office/powerpoint/2010/main" val="801253738"/>
              </p:ext>
            </p:extLst>
          </p:nvPr>
        </p:nvGraphicFramePr>
        <p:xfrm>
          <a:off x="1619672" y="5733256"/>
          <a:ext cx="5040312" cy="795337"/>
        </p:xfrm>
        <a:graphic>
          <a:graphicData uri="http://schemas.openxmlformats.org/presentationml/2006/ole">
            <mc:AlternateContent xmlns:mc="http://schemas.openxmlformats.org/markup-compatibility/2006">
              <mc:Choice xmlns:v="urn:schemas-microsoft-com:vml" Requires="v">
                <p:oleObj spid="_x0000_s42179" name="公式" r:id="rId5" imgW="2654300" imgH="419100" progId="Equation.3">
                  <p:embed/>
                </p:oleObj>
              </mc:Choice>
              <mc:Fallback>
                <p:oleObj name="公式" r:id="rId5" imgW="2654300" imgH="4191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5733256"/>
                        <a:ext cx="5040312"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normAutofit/>
          </a:bodyPr>
          <a:lstStyle/>
          <a:p>
            <a:r>
              <a:rPr lang="zh-CN" altLang="en-US" dirty="0">
                <a:solidFill>
                  <a:srgbClr val="0000FF"/>
                </a:solidFill>
              </a:rPr>
              <a:t>基本</a:t>
            </a:r>
            <a:r>
              <a:rPr lang="zh-CN" altLang="en-US" dirty="0" smtClean="0">
                <a:solidFill>
                  <a:srgbClr val="0000FF"/>
                </a:solidFill>
              </a:rPr>
              <a:t>量化噪声计算</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 calcmode="lin" valueType="num">
                                      <p:cBhvr additive="base">
                                        <p:cTn id="7" dur="5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08"/>
                                        </p:tgtEl>
                                        <p:attrNameLst>
                                          <p:attrName>style.visibility</p:attrName>
                                        </p:attrNameLst>
                                      </p:cBhvr>
                                      <p:to>
                                        <p:strVal val="visible"/>
                                      </p:to>
                                    </p:set>
                                    <p:anim calcmode="lin" valueType="num">
                                      <p:cBhvr additive="base">
                                        <p:cTn id="11" dur="500" fill="hold"/>
                                        <p:tgtEl>
                                          <p:spTgt spid="123908"/>
                                        </p:tgtEl>
                                        <p:attrNameLst>
                                          <p:attrName>ppt_x</p:attrName>
                                        </p:attrNameLst>
                                      </p:cBhvr>
                                      <p:tavLst>
                                        <p:tav tm="0">
                                          <p:val>
                                            <p:strVal val="#ppt_x"/>
                                          </p:val>
                                        </p:tav>
                                        <p:tav tm="100000">
                                          <p:val>
                                            <p:strVal val="#ppt_x"/>
                                          </p:val>
                                        </p:tav>
                                      </p:tavLst>
                                    </p:anim>
                                    <p:anim calcmode="lin" valueType="num">
                                      <p:cBhvr additive="base">
                                        <p:cTn id="12"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 calcmode="lin" valueType="num">
                                      <p:cBhvr additive="base">
                                        <p:cTn id="17" dur="5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390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3910"/>
                                        </p:tgtEl>
                                        <p:attrNameLst>
                                          <p:attrName>style.visibility</p:attrName>
                                        </p:attrNameLst>
                                      </p:cBhvr>
                                      <p:to>
                                        <p:strVal val="visible"/>
                                      </p:to>
                                    </p:set>
                                    <p:anim calcmode="lin" valueType="num">
                                      <p:cBhvr additive="base">
                                        <p:cTn id="21" dur="500" fill="hold"/>
                                        <p:tgtEl>
                                          <p:spTgt spid="123910"/>
                                        </p:tgtEl>
                                        <p:attrNameLst>
                                          <p:attrName>ppt_x</p:attrName>
                                        </p:attrNameLst>
                                      </p:cBhvr>
                                      <p:tavLst>
                                        <p:tav tm="0">
                                          <p:val>
                                            <p:strVal val="#ppt_x"/>
                                          </p:val>
                                        </p:tav>
                                        <p:tav tm="100000">
                                          <p:val>
                                            <p:strVal val="#ppt_x"/>
                                          </p:val>
                                        </p:tav>
                                      </p:tavLst>
                                    </p:anim>
                                    <p:anim calcmode="lin" valueType="num">
                                      <p:cBhvr additive="base">
                                        <p:cTn id="22"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endParaRPr lang="zh-CN" altLang="en-US" dirty="0"/>
          </a:p>
        </p:txBody>
      </p:sp>
      <p:sp>
        <p:nvSpPr>
          <p:cNvPr id="124931" name="Rectangle 3"/>
          <p:cNvSpPr>
            <a:spLocks noGrp="1" noChangeArrowheads="1"/>
          </p:cNvSpPr>
          <p:nvPr>
            <p:ph type="body" idx="1"/>
          </p:nvPr>
        </p:nvSpPr>
        <p:spPr/>
        <p:txBody>
          <a:bodyPr>
            <a:normAutofit lnSpcReduction="10000"/>
          </a:bodyPr>
          <a:lstStyle/>
          <a:p>
            <a:r>
              <a:rPr lang="zh-CN" altLang="en-US" dirty="0" smtClean="0"/>
              <a:t>假设这个功率的频谱均匀分布在从</a:t>
            </a:r>
            <a:r>
              <a:rPr lang="en-US" altLang="zh-CN" dirty="0" smtClean="0"/>
              <a:t>0</a:t>
            </a:r>
            <a:r>
              <a:rPr lang="zh-CN" altLang="en-US" dirty="0" smtClean="0"/>
              <a:t>到抽样频率</a:t>
            </a:r>
            <a:r>
              <a:rPr lang="en-US" altLang="zh-CN" i="1" dirty="0" err="1" smtClean="0"/>
              <a:t>f</a:t>
            </a:r>
            <a:r>
              <a:rPr lang="en-US" altLang="zh-CN" i="1" baseline="-25000" dirty="0" err="1" smtClean="0"/>
              <a:t>s</a:t>
            </a:r>
            <a:r>
              <a:rPr lang="zh-CN" altLang="en-US" dirty="0" smtClean="0"/>
              <a:t>之间，即其功率谱密度</a:t>
            </a:r>
            <a:r>
              <a:rPr lang="en-US" altLang="zh-CN" i="1" dirty="0" smtClean="0"/>
              <a:t>P</a:t>
            </a:r>
            <a:r>
              <a:rPr lang="en-US" altLang="zh-CN" dirty="0" smtClean="0"/>
              <a:t>(</a:t>
            </a:r>
            <a:r>
              <a:rPr lang="en-US" altLang="zh-CN" i="1" dirty="0" smtClean="0"/>
              <a:t>f</a:t>
            </a:r>
            <a:r>
              <a:rPr lang="en-US" altLang="zh-CN" dirty="0" smtClean="0"/>
              <a:t>)</a:t>
            </a:r>
            <a:r>
              <a:rPr lang="zh-CN" altLang="en-US" dirty="0" smtClean="0"/>
              <a:t>可以近似地表示为：</a:t>
            </a:r>
          </a:p>
          <a:p>
            <a:pPr lvl="1"/>
            <a:endParaRPr lang="zh-CN" altLang="en-US" dirty="0" smtClean="0"/>
          </a:p>
          <a:p>
            <a:pPr lvl="1"/>
            <a:endParaRPr lang="zh-CN" altLang="en-US" dirty="0" smtClean="0"/>
          </a:p>
          <a:p>
            <a:r>
              <a:rPr lang="zh-CN" altLang="en-US" dirty="0" smtClean="0"/>
              <a:t>因此，此量化噪声通过截止频率为</a:t>
            </a:r>
            <a:r>
              <a:rPr lang="en-US" altLang="zh-CN" i="1" dirty="0" smtClean="0"/>
              <a:t>f</a:t>
            </a:r>
            <a:r>
              <a:rPr lang="en-US" altLang="zh-CN" i="1" baseline="-25000" dirty="0" smtClean="0"/>
              <a:t>m</a:t>
            </a:r>
            <a:r>
              <a:rPr lang="zh-CN" altLang="en-US" dirty="0" smtClean="0"/>
              <a:t>的低通滤波器之后，其功率等于：</a:t>
            </a:r>
          </a:p>
          <a:p>
            <a:pPr lvl="1"/>
            <a:endParaRPr lang="zh-CN" altLang="en-US" dirty="0" smtClean="0"/>
          </a:p>
          <a:p>
            <a:pPr lvl="1"/>
            <a:endParaRPr lang="zh-CN" altLang="en-US" dirty="0" smtClean="0"/>
          </a:p>
          <a:p>
            <a:pPr>
              <a:lnSpc>
                <a:spcPct val="120000"/>
              </a:lnSpc>
            </a:pPr>
            <a:r>
              <a:rPr lang="zh-CN" altLang="en-US" dirty="0" smtClean="0"/>
              <a:t>可以看出，此</a:t>
            </a:r>
            <a:r>
              <a:rPr lang="zh-CN" altLang="en-US" dirty="0" smtClean="0">
                <a:solidFill>
                  <a:srgbClr val="0000FF"/>
                </a:solidFill>
              </a:rPr>
              <a:t>基本量化噪声功率只和量化台阶</a:t>
            </a:r>
            <a:r>
              <a:rPr lang="zh-CN" altLang="en-US" dirty="0" smtClean="0">
                <a:solidFill>
                  <a:srgbClr val="0000FF"/>
                </a:solidFill>
                <a:sym typeface="Symbol" pitchFamily="18" charset="2"/>
              </a:rPr>
              <a:t></a:t>
            </a:r>
            <a:r>
              <a:rPr lang="zh-CN" altLang="en-US" dirty="0" smtClean="0">
                <a:solidFill>
                  <a:srgbClr val="0000FF"/>
                </a:solidFill>
              </a:rPr>
              <a:t>与</a:t>
            </a:r>
            <a:r>
              <a:rPr lang="en-US" altLang="zh-CN" dirty="0" smtClean="0">
                <a:solidFill>
                  <a:srgbClr val="0000FF"/>
                </a:solidFill>
              </a:rPr>
              <a:t>(</a:t>
            </a:r>
            <a:r>
              <a:rPr lang="en-US" altLang="zh-CN" i="1" dirty="0" err="1" smtClean="0">
                <a:solidFill>
                  <a:srgbClr val="0000FF"/>
                </a:solidFill>
              </a:rPr>
              <a:t>f</a:t>
            </a:r>
            <a:r>
              <a:rPr lang="en-US" altLang="zh-CN" i="1" baseline="-25000" dirty="0" err="1" smtClean="0">
                <a:solidFill>
                  <a:srgbClr val="0000FF"/>
                </a:solidFill>
              </a:rPr>
              <a:t>L</a:t>
            </a:r>
            <a:r>
              <a:rPr lang="en-US" altLang="zh-CN" i="1" dirty="0" smtClean="0">
                <a:solidFill>
                  <a:srgbClr val="0000FF"/>
                </a:solidFill>
              </a:rPr>
              <a:t> </a:t>
            </a:r>
            <a:r>
              <a:rPr lang="en-US" altLang="zh-CN" dirty="0" smtClean="0">
                <a:solidFill>
                  <a:srgbClr val="0000FF"/>
                </a:solidFill>
              </a:rPr>
              <a:t>/ </a:t>
            </a:r>
            <a:r>
              <a:rPr lang="en-US" altLang="zh-CN" i="1" dirty="0" err="1" smtClean="0">
                <a:solidFill>
                  <a:srgbClr val="0000FF"/>
                </a:solidFill>
              </a:rPr>
              <a:t>f</a:t>
            </a:r>
            <a:r>
              <a:rPr lang="en-US" altLang="zh-CN" i="1" baseline="-25000" dirty="0" err="1" smtClean="0">
                <a:solidFill>
                  <a:srgbClr val="0000FF"/>
                </a:solidFill>
              </a:rPr>
              <a:t>s</a:t>
            </a:r>
            <a:r>
              <a:rPr lang="en-US" altLang="zh-CN" dirty="0" smtClean="0">
                <a:solidFill>
                  <a:srgbClr val="0000FF"/>
                </a:solidFill>
              </a:rPr>
              <a:t>)</a:t>
            </a:r>
            <a:r>
              <a:rPr lang="zh-CN" altLang="en-US" dirty="0" smtClean="0">
                <a:solidFill>
                  <a:srgbClr val="0000FF"/>
                </a:solidFill>
              </a:rPr>
              <a:t>有关，和输入信号大小无关</a:t>
            </a:r>
            <a:r>
              <a:rPr lang="zh-CN" altLang="en-US" dirty="0" smtClean="0"/>
              <a:t>。 </a:t>
            </a:r>
            <a:endParaRPr lang="zh-CN" altLang="en-US" dirty="0"/>
          </a:p>
        </p:txBody>
      </p:sp>
      <p:sp>
        <p:nvSpPr>
          <p:cNvPr id="8" name="灯片编号占位符 5"/>
          <p:cNvSpPr>
            <a:spLocks noGrp="1"/>
          </p:cNvSpPr>
          <p:nvPr>
            <p:ph type="sldNum" sz="quarter" idx="12"/>
          </p:nvPr>
        </p:nvSpPr>
        <p:spPr/>
        <p:txBody>
          <a:bodyPr/>
          <a:lstStyle/>
          <a:p>
            <a:fld id="{6DD08CFD-1835-4BA3-849D-097CB4F1FF3D}" type="slidenum">
              <a:rPr lang="en-US" altLang="zh-CN" smtClean="0"/>
              <a:pPr/>
              <a:t>114</a:t>
            </a:fld>
            <a:endParaRPr lang="en-US" altLang="zh-CN"/>
          </a:p>
        </p:txBody>
      </p:sp>
      <p:sp>
        <p:nvSpPr>
          <p:cNvPr id="124933"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4932" name="Object 4"/>
          <p:cNvGraphicFramePr>
            <a:graphicFrameLocks noChangeAspect="1"/>
          </p:cNvGraphicFramePr>
          <p:nvPr>
            <p:extLst>
              <p:ext uri="{D42A27DB-BD31-4B8C-83A1-F6EECF244321}">
                <p14:modId xmlns:p14="http://schemas.microsoft.com/office/powerpoint/2010/main" val="3027646726"/>
              </p:ext>
            </p:extLst>
          </p:nvPr>
        </p:nvGraphicFramePr>
        <p:xfrm>
          <a:off x="2627783" y="2060848"/>
          <a:ext cx="3330185" cy="864096"/>
        </p:xfrm>
        <a:graphic>
          <a:graphicData uri="http://schemas.openxmlformats.org/presentationml/2006/ole">
            <mc:AlternateContent xmlns:mc="http://schemas.openxmlformats.org/markup-compatibility/2006">
              <mc:Choice xmlns:v="urn:schemas-microsoft-com:vml" Requires="v">
                <p:oleObj spid="_x0000_s43202" name="公式" r:id="rId3" imgW="1765300" imgH="457200" progId="Equation.3">
                  <p:embed/>
                </p:oleObj>
              </mc:Choice>
              <mc:Fallback>
                <p:oleObj name="公式" r:id="rId3" imgW="1765300" imgH="4572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2060848"/>
                        <a:ext cx="3330185" cy="864096"/>
                      </a:xfrm>
                      <a:prstGeom prst="rect">
                        <a:avLst/>
                      </a:prstGeom>
                      <a:noFill/>
                      <a:extLst/>
                    </p:spPr>
                  </p:pic>
                </p:oleObj>
              </mc:Fallback>
            </mc:AlternateContent>
          </a:graphicData>
        </a:graphic>
      </p:graphicFrame>
      <p:sp>
        <p:nvSpPr>
          <p:cNvPr id="124935"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4934" name="Object 6"/>
          <p:cNvGraphicFramePr>
            <a:graphicFrameLocks noChangeAspect="1"/>
          </p:cNvGraphicFramePr>
          <p:nvPr>
            <p:extLst>
              <p:ext uri="{D42A27DB-BD31-4B8C-83A1-F6EECF244321}">
                <p14:modId xmlns:p14="http://schemas.microsoft.com/office/powerpoint/2010/main" val="4036098393"/>
              </p:ext>
            </p:extLst>
          </p:nvPr>
        </p:nvGraphicFramePr>
        <p:xfrm>
          <a:off x="2195736" y="3933056"/>
          <a:ext cx="3551279" cy="936104"/>
        </p:xfrm>
        <a:graphic>
          <a:graphicData uri="http://schemas.openxmlformats.org/presentationml/2006/ole">
            <mc:AlternateContent xmlns:mc="http://schemas.openxmlformats.org/markup-compatibility/2006">
              <mc:Choice xmlns:v="urn:schemas-microsoft-com:vml" Requires="v">
                <p:oleObj spid="_x0000_s43203" name="公式" r:id="rId5" imgW="1625600" imgH="482600" progId="Equation.3">
                  <p:embed/>
                </p:oleObj>
              </mc:Choice>
              <mc:Fallback>
                <p:oleObj name="公式" r:id="rId5" imgW="1625600" imgH="4826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933056"/>
                        <a:ext cx="3551279" cy="936104"/>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4"/>
                                        </p:tgtEl>
                                        <p:attrNameLst>
                                          <p:attrName>style.visibility</p:attrName>
                                        </p:attrNameLst>
                                      </p:cBhvr>
                                      <p:to>
                                        <p:strVal val="visible"/>
                                      </p:to>
                                    </p:set>
                                    <p:anim calcmode="lin" valueType="num">
                                      <p:cBhvr additive="base">
                                        <p:cTn id="11" dur="500" fill="hold"/>
                                        <p:tgtEl>
                                          <p:spTgt spid="124934"/>
                                        </p:tgtEl>
                                        <p:attrNameLst>
                                          <p:attrName>ppt_x</p:attrName>
                                        </p:attrNameLst>
                                      </p:cBhvr>
                                      <p:tavLst>
                                        <p:tav tm="0">
                                          <p:val>
                                            <p:strVal val="#ppt_x"/>
                                          </p:val>
                                        </p:tav>
                                        <p:tav tm="100000">
                                          <p:val>
                                            <p:strVal val="#ppt_x"/>
                                          </p:val>
                                        </p:tav>
                                      </p:tavLst>
                                    </p:anim>
                                    <p:anim calcmode="lin" valueType="num">
                                      <p:cBhvr additive="base">
                                        <p:cTn id="12"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931">
                                            <p:txEl>
                                              <p:pRg st="6" end="6"/>
                                            </p:txEl>
                                          </p:spTgt>
                                        </p:tgtEl>
                                        <p:attrNameLst>
                                          <p:attrName>style.visibility</p:attrName>
                                        </p:attrNameLst>
                                      </p:cBhvr>
                                      <p:to>
                                        <p:strVal val="visible"/>
                                      </p:to>
                                    </p:set>
                                    <p:anim calcmode="lin" valueType="num">
                                      <p:cBhvr additive="base">
                                        <p:cTn id="17"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r>
              <a:rPr lang="zh-CN" altLang="en-US" dirty="0" smtClean="0">
                <a:solidFill>
                  <a:srgbClr val="0000FF"/>
                </a:solidFill>
              </a:rPr>
              <a:t>信号量噪比</a:t>
            </a:r>
            <a:endParaRPr lang="zh-CN" altLang="en-US" dirty="0">
              <a:solidFill>
                <a:srgbClr val="0000FF"/>
              </a:solidFill>
            </a:endParaRPr>
          </a:p>
        </p:txBody>
      </p:sp>
      <p:sp>
        <p:nvSpPr>
          <p:cNvPr id="125955" name="Rectangle 3"/>
          <p:cNvSpPr>
            <a:spLocks noGrp="1" noChangeArrowheads="1"/>
          </p:cNvSpPr>
          <p:nvPr>
            <p:ph type="body" idx="1"/>
          </p:nvPr>
        </p:nvSpPr>
        <p:spPr>
          <a:xfrm>
            <a:off x="539552" y="1196752"/>
            <a:ext cx="8064896" cy="5328592"/>
          </a:xfrm>
        </p:spPr>
        <p:txBody>
          <a:bodyPr>
            <a:normAutofit fontScale="92500" lnSpcReduction="20000"/>
          </a:bodyPr>
          <a:lstStyle/>
          <a:p>
            <a:r>
              <a:rPr lang="zh-CN" altLang="en-US" dirty="0" smtClean="0"/>
              <a:t>信号功率：设输入信号为</a:t>
            </a:r>
          </a:p>
          <a:p>
            <a:pPr lvl="1"/>
            <a:r>
              <a:rPr lang="zh-CN" altLang="en-US" dirty="0" smtClean="0"/>
              <a:t>式中，</a:t>
            </a:r>
            <a:r>
              <a:rPr lang="en-US" altLang="zh-CN" dirty="0" smtClean="0"/>
              <a:t>A </a:t>
            </a:r>
            <a:r>
              <a:rPr lang="zh-CN" altLang="en-US" dirty="0" smtClean="0"/>
              <a:t>－ 振幅， </a:t>
            </a:r>
            <a:r>
              <a:rPr lang="zh-CN" altLang="en-US" i="1" dirty="0" smtClean="0">
                <a:sym typeface="Symbol" pitchFamily="18" charset="2"/>
              </a:rPr>
              <a:t></a:t>
            </a:r>
            <a:r>
              <a:rPr lang="en-US" altLang="zh-CN" i="1" baseline="-25000" dirty="0" smtClean="0"/>
              <a:t>k</a:t>
            </a:r>
            <a:r>
              <a:rPr lang="en-US" altLang="zh-CN" dirty="0" smtClean="0"/>
              <a:t> </a:t>
            </a:r>
            <a:r>
              <a:rPr lang="zh-CN" altLang="en-US" dirty="0" smtClean="0"/>
              <a:t>－ 角频率，</a:t>
            </a:r>
          </a:p>
          <a:p>
            <a:r>
              <a:rPr lang="zh-CN" altLang="en-US" dirty="0" smtClean="0"/>
              <a:t>其斜率为：</a:t>
            </a:r>
          </a:p>
          <a:p>
            <a:r>
              <a:rPr lang="zh-CN" altLang="en-US" dirty="0" smtClean="0"/>
              <a:t>此斜率的最大值等于</a:t>
            </a:r>
            <a:r>
              <a:rPr lang="en-US" altLang="zh-CN" dirty="0" smtClean="0"/>
              <a:t>A</a:t>
            </a:r>
            <a:r>
              <a:rPr lang="zh-CN" altLang="en-US" i="1" dirty="0" smtClean="0">
                <a:sym typeface="Symbol" pitchFamily="18" charset="2"/>
              </a:rPr>
              <a:t> </a:t>
            </a:r>
            <a:r>
              <a:rPr lang="en-US" altLang="zh-CN" i="1" baseline="-25000" dirty="0" smtClean="0"/>
              <a:t>k </a:t>
            </a:r>
            <a:r>
              <a:rPr lang="zh-CN" altLang="en-US" dirty="0" smtClean="0"/>
              <a:t>。</a:t>
            </a:r>
          </a:p>
          <a:p>
            <a:r>
              <a:rPr lang="zh-CN" altLang="en-US" dirty="0" smtClean="0"/>
              <a:t>为不发生过载，要求信号的最大斜率</a:t>
            </a:r>
            <a:r>
              <a:rPr lang="en-US" altLang="zh-CN" i="1" dirty="0" smtClean="0"/>
              <a:t>A</a:t>
            </a:r>
            <a:r>
              <a:rPr lang="zh-CN" altLang="en-US" i="1" dirty="0" smtClean="0">
                <a:sym typeface="Symbol" pitchFamily="18" charset="2"/>
              </a:rPr>
              <a:t></a:t>
            </a:r>
            <a:r>
              <a:rPr lang="en-US" altLang="zh-CN" i="1" baseline="-25000" dirty="0" smtClean="0"/>
              <a:t>k</a:t>
            </a:r>
            <a:r>
              <a:rPr lang="zh-CN" altLang="en-US" dirty="0" smtClean="0"/>
              <a:t>不超过译码器的最大跟踪斜率。所以要求</a:t>
            </a:r>
          </a:p>
          <a:p>
            <a:pPr lvl="1"/>
            <a:endParaRPr lang="zh-CN" altLang="en-US" dirty="0" smtClean="0"/>
          </a:p>
          <a:p>
            <a:r>
              <a:rPr lang="zh-CN" altLang="en-US" dirty="0" smtClean="0"/>
              <a:t>即保证不过载的临界振幅</a:t>
            </a:r>
            <a:r>
              <a:rPr lang="en-US" altLang="zh-CN" i="1" dirty="0" smtClean="0"/>
              <a:t>A</a:t>
            </a:r>
            <a:r>
              <a:rPr lang="en-US" altLang="zh-CN" i="1" baseline="-25000" dirty="0" smtClean="0"/>
              <a:t>max</a:t>
            </a:r>
            <a:r>
              <a:rPr lang="zh-CN" altLang="en-US" dirty="0" smtClean="0"/>
              <a:t>应该等于 </a:t>
            </a:r>
          </a:p>
          <a:p>
            <a:pPr lvl="1"/>
            <a:endParaRPr lang="zh-CN" altLang="en-US" dirty="0" smtClean="0"/>
          </a:p>
          <a:p>
            <a:r>
              <a:rPr lang="zh-CN" altLang="en-US" dirty="0" smtClean="0"/>
              <a:t>即</a:t>
            </a:r>
            <a:r>
              <a:rPr lang="zh-CN" altLang="en-US" dirty="0" smtClean="0">
                <a:solidFill>
                  <a:srgbClr val="0000FF"/>
                </a:solidFill>
              </a:rPr>
              <a:t>临界振幅</a:t>
            </a:r>
            <a:r>
              <a:rPr lang="en-US" altLang="zh-CN" i="1" dirty="0" smtClean="0">
                <a:solidFill>
                  <a:srgbClr val="0000FF"/>
                </a:solidFill>
              </a:rPr>
              <a:t>A</a:t>
            </a:r>
            <a:r>
              <a:rPr lang="en-US" altLang="zh-CN" i="1" baseline="-25000" dirty="0" smtClean="0">
                <a:solidFill>
                  <a:srgbClr val="0000FF"/>
                </a:solidFill>
              </a:rPr>
              <a:t>max</a:t>
            </a:r>
            <a:r>
              <a:rPr lang="zh-CN" altLang="en-US" dirty="0" smtClean="0">
                <a:solidFill>
                  <a:srgbClr val="0000FF"/>
                </a:solidFill>
              </a:rPr>
              <a:t>与量化台阶</a:t>
            </a:r>
            <a:r>
              <a:rPr lang="zh-CN" altLang="en-US" dirty="0" smtClean="0">
                <a:solidFill>
                  <a:srgbClr val="0000FF"/>
                </a:solidFill>
                <a:sym typeface="Symbol" pitchFamily="18" charset="2"/>
              </a:rPr>
              <a:t></a:t>
            </a:r>
            <a:r>
              <a:rPr lang="zh-CN" altLang="en-US" dirty="0" smtClean="0">
                <a:solidFill>
                  <a:srgbClr val="0000FF"/>
                </a:solidFill>
              </a:rPr>
              <a:t>和抽样频率</a:t>
            </a:r>
            <a:r>
              <a:rPr lang="en-US" altLang="zh-CN" dirty="0" err="1" smtClean="0">
                <a:solidFill>
                  <a:srgbClr val="0000FF"/>
                </a:solidFill>
              </a:rPr>
              <a:t>f</a:t>
            </a:r>
            <a:r>
              <a:rPr lang="en-US" altLang="zh-CN" baseline="-25000" dirty="0" err="1" smtClean="0">
                <a:solidFill>
                  <a:srgbClr val="0000FF"/>
                </a:solidFill>
              </a:rPr>
              <a:t>s</a:t>
            </a:r>
            <a:r>
              <a:rPr lang="zh-CN" altLang="en-US" dirty="0" smtClean="0">
                <a:solidFill>
                  <a:srgbClr val="0000FF"/>
                </a:solidFill>
              </a:rPr>
              <a:t>成正比，与信号角频率</a:t>
            </a:r>
            <a:r>
              <a:rPr lang="zh-CN" altLang="en-US" i="1" dirty="0" smtClean="0">
                <a:solidFill>
                  <a:srgbClr val="0000FF"/>
                </a:solidFill>
                <a:sym typeface="Symbol" pitchFamily="18" charset="2"/>
              </a:rPr>
              <a:t></a:t>
            </a:r>
            <a:r>
              <a:rPr lang="en-US" altLang="zh-CN" i="1" baseline="-25000" dirty="0" smtClean="0">
                <a:solidFill>
                  <a:srgbClr val="0000FF"/>
                </a:solidFill>
              </a:rPr>
              <a:t>k</a:t>
            </a:r>
            <a:r>
              <a:rPr lang="zh-CN" altLang="en-US" dirty="0" smtClean="0">
                <a:solidFill>
                  <a:srgbClr val="0000FF"/>
                </a:solidFill>
              </a:rPr>
              <a:t>成反比</a:t>
            </a:r>
            <a:r>
              <a:rPr lang="zh-CN" altLang="en-US" dirty="0" smtClean="0"/>
              <a:t>。这个条件限制了信号的最大功率。  </a:t>
            </a:r>
            <a:endParaRPr lang="zh-CN" altLang="en-US" dirty="0"/>
          </a:p>
        </p:txBody>
      </p:sp>
      <p:sp>
        <p:nvSpPr>
          <p:cNvPr id="12" name="灯片编号占位符 5"/>
          <p:cNvSpPr>
            <a:spLocks noGrp="1"/>
          </p:cNvSpPr>
          <p:nvPr>
            <p:ph type="sldNum" sz="quarter" idx="12"/>
          </p:nvPr>
        </p:nvSpPr>
        <p:spPr/>
        <p:txBody>
          <a:bodyPr/>
          <a:lstStyle/>
          <a:p>
            <a:fld id="{69D06664-FED3-430C-A468-C66CE64E8BBF}" type="slidenum">
              <a:rPr lang="en-US" altLang="zh-CN" smtClean="0"/>
              <a:pPr/>
              <a:t>115</a:t>
            </a:fld>
            <a:endParaRPr lang="en-US" altLang="zh-CN"/>
          </a:p>
        </p:txBody>
      </p:sp>
      <p:sp>
        <p:nvSpPr>
          <p:cNvPr id="125957"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56" name="Object 4"/>
          <p:cNvGraphicFramePr>
            <a:graphicFrameLocks noChangeAspect="1"/>
          </p:cNvGraphicFramePr>
          <p:nvPr>
            <p:extLst>
              <p:ext uri="{D42A27DB-BD31-4B8C-83A1-F6EECF244321}">
                <p14:modId xmlns:p14="http://schemas.microsoft.com/office/powerpoint/2010/main" val="2007340481"/>
              </p:ext>
            </p:extLst>
          </p:nvPr>
        </p:nvGraphicFramePr>
        <p:xfrm>
          <a:off x="4572000" y="1124744"/>
          <a:ext cx="1755775" cy="401638"/>
        </p:xfrm>
        <a:graphic>
          <a:graphicData uri="http://schemas.openxmlformats.org/presentationml/2006/ole">
            <mc:AlternateContent xmlns:mc="http://schemas.openxmlformats.org/markup-compatibility/2006">
              <mc:Choice xmlns:v="urn:schemas-microsoft-com:vml" Requires="v">
                <p:oleObj spid="_x0000_s155838" name="公式" r:id="rId3" imgW="1002865" imgH="228501" progId="Equation.3">
                  <p:embed/>
                </p:oleObj>
              </mc:Choice>
              <mc:Fallback>
                <p:oleObj name="公式" r:id="rId3" imgW="1002865"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24744"/>
                        <a:ext cx="17557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9"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58" name="Object 6"/>
          <p:cNvGraphicFramePr>
            <a:graphicFrameLocks noChangeAspect="1"/>
          </p:cNvGraphicFramePr>
          <p:nvPr/>
        </p:nvGraphicFramePr>
        <p:xfrm>
          <a:off x="2411760" y="1988840"/>
          <a:ext cx="2520950" cy="752475"/>
        </p:xfrm>
        <a:graphic>
          <a:graphicData uri="http://schemas.openxmlformats.org/presentationml/2006/ole">
            <mc:AlternateContent xmlns:mc="http://schemas.openxmlformats.org/markup-compatibility/2006">
              <mc:Choice xmlns:v="urn:schemas-microsoft-com:vml" Requires="v">
                <p:oleObj spid="_x0000_s155839" name="公式" r:id="rId5" imgW="1307532" imgH="393529" progId="Equation.3">
                  <p:embed/>
                </p:oleObj>
              </mc:Choice>
              <mc:Fallback>
                <p:oleObj name="公式" r:id="rId5" imgW="1307532"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1988840"/>
                        <a:ext cx="25209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60" name="Object 8"/>
          <p:cNvGraphicFramePr>
            <a:graphicFrameLocks noChangeAspect="1"/>
          </p:cNvGraphicFramePr>
          <p:nvPr>
            <p:extLst>
              <p:ext uri="{D42A27DB-BD31-4B8C-83A1-F6EECF244321}">
                <p14:modId xmlns:p14="http://schemas.microsoft.com/office/powerpoint/2010/main" val="3533780107"/>
              </p:ext>
            </p:extLst>
          </p:nvPr>
        </p:nvGraphicFramePr>
        <p:xfrm>
          <a:off x="5364088" y="3573016"/>
          <a:ext cx="1890713" cy="700087"/>
        </p:xfrm>
        <a:graphic>
          <a:graphicData uri="http://schemas.openxmlformats.org/presentationml/2006/ole">
            <mc:AlternateContent xmlns:mc="http://schemas.openxmlformats.org/markup-compatibility/2006">
              <mc:Choice xmlns:v="urn:schemas-microsoft-com:vml" Requires="v">
                <p:oleObj spid="_x0000_s155840" name="公式" r:id="rId7" imgW="1054100" imgH="393700" progId="Equation.3">
                  <p:embed/>
                </p:oleObj>
              </mc:Choice>
              <mc:Fallback>
                <p:oleObj name="公式" r:id="rId7" imgW="1054100" imgH="3937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3573016"/>
                        <a:ext cx="1890713"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5962" name="Object 10"/>
          <p:cNvGraphicFramePr>
            <a:graphicFrameLocks noChangeAspect="1"/>
          </p:cNvGraphicFramePr>
          <p:nvPr/>
        </p:nvGraphicFramePr>
        <p:xfrm>
          <a:off x="6588224" y="4293096"/>
          <a:ext cx="1665288" cy="879475"/>
        </p:xfrm>
        <a:graphic>
          <a:graphicData uri="http://schemas.openxmlformats.org/presentationml/2006/ole">
            <mc:AlternateContent xmlns:mc="http://schemas.openxmlformats.org/markup-compatibility/2006">
              <mc:Choice xmlns:v="urn:schemas-microsoft-com:vml" Requires="v">
                <p:oleObj spid="_x0000_s155841" name="公式" r:id="rId9" imgW="850531" imgH="444307" progId="Equation.3">
                  <p:embed/>
                </p:oleObj>
              </mc:Choice>
              <mc:Fallback>
                <p:oleObj name="公式" r:id="rId9" imgW="850531" imgH="444307"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224" y="4293096"/>
                        <a:ext cx="1665288" cy="879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anim calcmode="lin" valueType="num">
                                      <p:cBhvr additive="base">
                                        <p:cTn id="7" dur="5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58"/>
                                        </p:tgtEl>
                                        <p:attrNameLst>
                                          <p:attrName>style.visibility</p:attrName>
                                        </p:attrNameLst>
                                      </p:cBhvr>
                                      <p:to>
                                        <p:strVal val="visible"/>
                                      </p:to>
                                    </p:set>
                                    <p:anim calcmode="lin" valueType="num">
                                      <p:cBhvr additive="base">
                                        <p:cTn id="11" dur="500" fill="hold"/>
                                        <p:tgtEl>
                                          <p:spTgt spid="125958"/>
                                        </p:tgtEl>
                                        <p:attrNameLst>
                                          <p:attrName>ppt_x</p:attrName>
                                        </p:attrNameLst>
                                      </p:cBhvr>
                                      <p:tavLst>
                                        <p:tav tm="0">
                                          <p:val>
                                            <p:strVal val="#ppt_x"/>
                                          </p:val>
                                        </p:tav>
                                        <p:tav tm="100000">
                                          <p:val>
                                            <p:strVal val="#ppt_x"/>
                                          </p:val>
                                        </p:tav>
                                      </p:tavLst>
                                    </p:anim>
                                    <p:anim calcmode="lin" valueType="num">
                                      <p:cBhvr additive="base">
                                        <p:cTn id="12" dur="500" fill="hold"/>
                                        <p:tgtEl>
                                          <p:spTgt spid="1259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5">
                                            <p:txEl>
                                              <p:pRg st="3" end="3"/>
                                            </p:txEl>
                                          </p:spTgt>
                                        </p:tgtEl>
                                        <p:attrNameLst>
                                          <p:attrName>style.visibility</p:attrName>
                                        </p:attrNameLst>
                                      </p:cBhvr>
                                      <p:to>
                                        <p:strVal val="visible"/>
                                      </p:to>
                                    </p:set>
                                    <p:anim calcmode="lin" valueType="num">
                                      <p:cBhvr additive="base">
                                        <p:cTn id="17" dur="5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55">
                                            <p:txEl>
                                              <p:pRg st="4" end="4"/>
                                            </p:txEl>
                                          </p:spTgt>
                                        </p:tgtEl>
                                        <p:attrNameLst>
                                          <p:attrName>style.visibility</p:attrName>
                                        </p:attrNameLst>
                                      </p:cBhvr>
                                      <p:to>
                                        <p:strVal val="visible"/>
                                      </p:to>
                                    </p:set>
                                    <p:anim calcmode="lin" valueType="num">
                                      <p:cBhvr additive="base">
                                        <p:cTn id="23"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5960"/>
                                        </p:tgtEl>
                                        <p:attrNameLst>
                                          <p:attrName>style.visibility</p:attrName>
                                        </p:attrNameLst>
                                      </p:cBhvr>
                                      <p:to>
                                        <p:strVal val="visible"/>
                                      </p:to>
                                    </p:set>
                                    <p:anim calcmode="lin" valueType="num">
                                      <p:cBhvr additive="base">
                                        <p:cTn id="27" dur="500" fill="hold"/>
                                        <p:tgtEl>
                                          <p:spTgt spid="125960"/>
                                        </p:tgtEl>
                                        <p:attrNameLst>
                                          <p:attrName>ppt_x</p:attrName>
                                        </p:attrNameLst>
                                      </p:cBhvr>
                                      <p:tavLst>
                                        <p:tav tm="0">
                                          <p:val>
                                            <p:strVal val="#ppt_x"/>
                                          </p:val>
                                        </p:tav>
                                        <p:tav tm="100000">
                                          <p:val>
                                            <p:strVal val="#ppt_x"/>
                                          </p:val>
                                        </p:tav>
                                      </p:tavLst>
                                    </p:anim>
                                    <p:anim calcmode="lin" valueType="num">
                                      <p:cBhvr additive="base">
                                        <p:cTn id="28"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5955">
                                            <p:txEl>
                                              <p:pRg st="6" end="6"/>
                                            </p:txEl>
                                          </p:spTgt>
                                        </p:tgtEl>
                                        <p:attrNameLst>
                                          <p:attrName>style.visibility</p:attrName>
                                        </p:attrNameLst>
                                      </p:cBhvr>
                                      <p:to>
                                        <p:strVal val="visible"/>
                                      </p:to>
                                    </p:set>
                                    <p:anim calcmode="lin" valueType="num">
                                      <p:cBhvr additive="base">
                                        <p:cTn id="33"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595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5962"/>
                                        </p:tgtEl>
                                        <p:attrNameLst>
                                          <p:attrName>style.visibility</p:attrName>
                                        </p:attrNameLst>
                                      </p:cBhvr>
                                      <p:to>
                                        <p:strVal val="visible"/>
                                      </p:to>
                                    </p:set>
                                    <p:anim calcmode="lin" valueType="num">
                                      <p:cBhvr additive="base">
                                        <p:cTn id="37" dur="500" fill="hold"/>
                                        <p:tgtEl>
                                          <p:spTgt spid="125962"/>
                                        </p:tgtEl>
                                        <p:attrNameLst>
                                          <p:attrName>ppt_x</p:attrName>
                                        </p:attrNameLst>
                                      </p:cBhvr>
                                      <p:tavLst>
                                        <p:tav tm="0">
                                          <p:val>
                                            <p:strVal val="#ppt_x"/>
                                          </p:val>
                                        </p:tav>
                                        <p:tav tm="100000">
                                          <p:val>
                                            <p:strVal val="#ppt_x"/>
                                          </p:val>
                                        </p:tav>
                                      </p:tavLst>
                                    </p:anim>
                                    <p:anim calcmode="lin" valueType="num">
                                      <p:cBhvr additive="base">
                                        <p:cTn id="38" dur="500" fill="hold"/>
                                        <p:tgtEl>
                                          <p:spTgt spid="1259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5955">
                                            <p:txEl>
                                              <p:pRg st="8" end="8"/>
                                            </p:txEl>
                                          </p:spTgt>
                                        </p:tgtEl>
                                        <p:attrNameLst>
                                          <p:attrName>style.visibility</p:attrName>
                                        </p:attrNameLst>
                                      </p:cBhvr>
                                      <p:to>
                                        <p:strVal val="visible"/>
                                      </p:to>
                                    </p:set>
                                    <p:anim calcmode="lin" valueType="num">
                                      <p:cBhvr additive="base">
                                        <p:cTn id="43" dur="500" fill="hold"/>
                                        <p:tgtEl>
                                          <p:spTgt spid="12595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595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normAutofit/>
          </a:bodyPr>
          <a:lstStyle/>
          <a:p>
            <a:r>
              <a:rPr lang="zh-CN" altLang="en-US" dirty="0" smtClean="0"/>
              <a:t>这时的最大信号功率等于 </a:t>
            </a:r>
          </a:p>
          <a:p>
            <a:pPr lvl="4"/>
            <a:endParaRPr lang="en-US" altLang="zh-CN" dirty="0" smtClean="0"/>
          </a:p>
          <a:p>
            <a:pPr lvl="4"/>
            <a:endParaRPr lang="zh-CN" altLang="en-US" dirty="0" smtClean="0"/>
          </a:p>
          <a:p>
            <a:pPr lvl="1"/>
            <a:r>
              <a:rPr lang="zh-CN" altLang="en-US" dirty="0" smtClean="0"/>
              <a:t>式中</a:t>
            </a:r>
          </a:p>
          <a:p>
            <a:r>
              <a:rPr lang="zh-CN" altLang="en-US" dirty="0" smtClean="0">
                <a:solidFill>
                  <a:srgbClr val="0000FF"/>
                </a:solidFill>
              </a:rPr>
              <a:t>最大信号量噪比</a:t>
            </a:r>
          </a:p>
          <a:p>
            <a:pPr lvl="1"/>
            <a:endParaRPr lang="zh-CN" altLang="en-US" dirty="0" smtClean="0"/>
          </a:p>
          <a:p>
            <a:pPr lvl="1"/>
            <a:endParaRPr lang="zh-CN" altLang="en-US" dirty="0" smtClean="0"/>
          </a:p>
          <a:p>
            <a:pPr lvl="1"/>
            <a:endParaRPr lang="zh-CN" altLang="en-US" dirty="0" smtClean="0"/>
          </a:p>
          <a:p>
            <a:r>
              <a:rPr lang="zh-CN" altLang="en-US" dirty="0" smtClean="0"/>
              <a:t>表明，</a:t>
            </a:r>
            <a:r>
              <a:rPr lang="zh-CN" altLang="en-US" dirty="0" smtClean="0">
                <a:solidFill>
                  <a:srgbClr val="0000FF"/>
                </a:solidFill>
              </a:rPr>
              <a:t>最大信号量噪比和抽样频率</a:t>
            </a:r>
            <a:r>
              <a:rPr lang="en-US" altLang="zh-CN" i="1" dirty="0" err="1" smtClean="0">
                <a:solidFill>
                  <a:srgbClr val="0000FF"/>
                </a:solidFill>
              </a:rPr>
              <a:t>f</a:t>
            </a:r>
            <a:r>
              <a:rPr lang="en-US" altLang="zh-CN" i="1" baseline="-25000" dirty="0" err="1" smtClean="0">
                <a:solidFill>
                  <a:srgbClr val="0000FF"/>
                </a:solidFill>
              </a:rPr>
              <a:t>s</a:t>
            </a:r>
            <a:r>
              <a:rPr lang="zh-CN" altLang="en-US" dirty="0" smtClean="0">
                <a:solidFill>
                  <a:srgbClr val="0000FF"/>
                </a:solidFill>
              </a:rPr>
              <a:t>的三次方成正比，而和信号频率</a:t>
            </a:r>
            <a:r>
              <a:rPr lang="en-US" altLang="zh-CN" i="1" dirty="0" err="1" smtClean="0">
                <a:solidFill>
                  <a:srgbClr val="0000FF"/>
                </a:solidFill>
              </a:rPr>
              <a:t>f</a:t>
            </a:r>
            <a:r>
              <a:rPr lang="en-US" altLang="zh-CN" i="1" baseline="-25000" dirty="0" err="1" smtClean="0">
                <a:solidFill>
                  <a:srgbClr val="0000FF"/>
                </a:solidFill>
              </a:rPr>
              <a:t>k</a:t>
            </a:r>
            <a:r>
              <a:rPr lang="zh-CN" altLang="en-US" dirty="0" smtClean="0">
                <a:solidFill>
                  <a:srgbClr val="0000FF"/>
                </a:solidFill>
              </a:rPr>
              <a:t>的平方成反比</a:t>
            </a:r>
            <a:r>
              <a:rPr lang="zh-CN" altLang="en-US" dirty="0" smtClean="0"/>
              <a:t>。 </a:t>
            </a:r>
            <a:endParaRPr lang="zh-CN" altLang="en-US" dirty="0"/>
          </a:p>
        </p:txBody>
      </p:sp>
      <p:sp>
        <p:nvSpPr>
          <p:cNvPr id="11" name="灯片编号占位符 5"/>
          <p:cNvSpPr>
            <a:spLocks noGrp="1"/>
          </p:cNvSpPr>
          <p:nvPr>
            <p:ph type="sldNum" sz="quarter" idx="12"/>
          </p:nvPr>
        </p:nvSpPr>
        <p:spPr/>
        <p:txBody>
          <a:bodyPr/>
          <a:lstStyle/>
          <a:p>
            <a:fld id="{EDC8A94B-91A9-4010-B29D-8C6747966141}" type="slidenum">
              <a:rPr lang="en-US" altLang="zh-CN" smtClean="0"/>
              <a:pPr/>
              <a:t>116</a:t>
            </a:fld>
            <a:endParaRPr lang="en-US" altLang="zh-CN"/>
          </a:p>
        </p:txBody>
      </p:sp>
      <p:graphicFrame>
        <p:nvGraphicFramePr>
          <p:cNvPr id="126980" name="Object 4"/>
          <p:cNvGraphicFramePr>
            <a:graphicFrameLocks noChangeAspect="1"/>
          </p:cNvGraphicFramePr>
          <p:nvPr/>
        </p:nvGraphicFramePr>
        <p:xfrm>
          <a:off x="3275856" y="116632"/>
          <a:ext cx="1665287" cy="879475"/>
        </p:xfrm>
        <a:graphic>
          <a:graphicData uri="http://schemas.openxmlformats.org/presentationml/2006/ole">
            <mc:AlternateContent xmlns:mc="http://schemas.openxmlformats.org/markup-compatibility/2006">
              <mc:Choice xmlns:v="urn:schemas-microsoft-com:vml" Requires="v">
                <p:oleObj spid="_x0000_s45438" name="公式" r:id="rId3" imgW="850531" imgH="444307" progId="Equation.3">
                  <p:embed/>
                </p:oleObj>
              </mc:Choice>
              <mc:Fallback>
                <p:oleObj name="公式" r:id="rId3" imgW="850531" imgH="444307"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16632"/>
                        <a:ext cx="1665287"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2" name="Rectangle 6"/>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6981" name="Object 5"/>
          <p:cNvGraphicFramePr>
            <a:graphicFrameLocks noChangeAspect="1"/>
          </p:cNvGraphicFramePr>
          <p:nvPr/>
        </p:nvGraphicFramePr>
        <p:xfrm>
          <a:off x="2267744" y="1628800"/>
          <a:ext cx="3644900" cy="862012"/>
        </p:xfrm>
        <a:graphic>
          <a:graphicData uri="http://schemas.openxmlformats.org/presentationml/2006/ole">
            <mc:AlternateContent xmlns:mc="http://schemas.openxmlformats.org/markup-compatibility/2006">
              <mc:Choice xmlns:v="urn:schemas-microsoft-com:vml" Requires="v">
                <p:oleObj spid="_x0000_s45439" name="公式" r:id="rId5" imgW="1930400" imgH="457200" progId="Equation.3">
                  <p:embed/>
                </p:oleObj>
              </mc:Choice>
              <mc:Fallback>
                <p:oleObj name="公式" r:id="rId5" imgW="1930400" imgH="4572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1628800"/>
                        <a:ext cx="3644900"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4"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6983" name="Object 7"/>
          <p:cNvGraphicFramePr>
            <a:graphicFrameLocks noChangeAspect="1"/>
          </p:cNvGraphicFramePr>
          <p:nvPr/>
        </p:nvGraphicFramePr>
        <p:xfrm>
          <a:off x="1907704" y="2492896"/>
          <a:ext cx="1665288" cy="476250"/>
        </p:xfrm>
        <a:graphic>
          <a:graphicData uri="http://schemas.openxmlformats.org/presentationml/2006/ole">
            <mc:AlternateContent xmlns:mc="http://schemas.openxmlformats.org/markup-compatibility/2006">
              <mc:Choice xmlns:v="urn:schemas-microsoft-com:vml" Requires="v">
                <p:oleObj spid="_x0000_s45440" name="公式" r:id="rId7" imgW="800100" imgH="228600" progId="Equation.3">
                  <p:embed/>
                </p:oleObj>
              </mc:Choice>
              <mc:Fallback>
                <p:oleObj name="公式" r:id="rId7" imgW="800100" imgH="228600"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2492896"/>
                        <a:ext cx="166528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6" name="Rectangle 10"/>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6985" name="Object 9"/>
          <p:cNvGraphicFramePr>
            <a:graphicFrameLocks noChangeAspect="1"/>
          </p:cNvGraphicFramePr>
          <p:nvPr/>
        </p:nvGraphicFramePr>
        <p:xfrm>
          <a:off x="1259632" y="3861048"/>
          <a:ext cx="6705600" cy="982662"/>
        </p:xfrm>
        <a:graphic>
          <a:graphicData uri="http://schemas.openxmlformats.org/presentationml/2006/ole">
            <mc:AlternateContent xmlns:mc="http://schemas.openxmlformats.org/markup-compatibility/2006">
              <mc:Choice xmlns:v="urn:schemas-microsoft-com:vml" Requires="v">
                <p:oleObj spid="_x0000_s45441" name="公式" r:id="rId9" imgW="3441700" imgH="508000" progId="Equation.3">
                  <p:embed/>
                </p:oleObj>
              </mc:Choice>
              <mc:Fallback>
                <p:oleObj name="公式" r:id="rId9" imgW="3441700" imgH="5080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3861048"/>
                        <a:ext cx="670560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4" end="4"/>
                                            </p:txEl>
                                          </p:spTgt>
                                        </p:tgtEl>
                                        <p:attrNameLst>
                                          <p:attrName>style.visibility</p:attrName>
                                        </p:attrNameLst>
                                      </p:cBhvr>
                                      <p:to>
                                        <p:strVal val="visible"/>
                                      </p:to>
                                    </p:set>
                                    <p:anim calcmode="lin" valueType="num">
                                      <p:cBhvr additive="base">
                                        <p:cTn id="7" dur="5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985"/>
                                        </p:tgtEl>
                                        <p:attrNameLst>
                                          <p:attrName>style.visibility</p:attrName>
                                        </p:attrNameLst>
                                      </p:cBhvr>
                                      <p:to>
                                        <p:strVal val="visible"/>
                                      </p:to>
                                    </p:set>
                                    <p:anim calcmode="lin" valueType="num">
                                      <p:cBhvr additive="base">
                                        <p:cTn id="11" dur="500" fill="hold"/>
                                        <p:tgtEl>
                                          <p:spTgt spid="126985"/>
                                        </p:tgtEl>
                                        <p:attrNameLst>
                                          <p:attrName>ppt_x</p:attrName>
                                        </p:attrNameLst>
                                      </p:cBhvr>
                                      <p:tavLst>
                                        <p:tav tm="0">
                                          <p:val>
                                            <p:strVal val="#ppt_x"/>
                                          </p:val>
                                        </p:tav>
                                        <p:tav tm="100000">
                                          <p:val>
                                            <p:strVal val="#ppt_x"/>
                                          </p:val>
                                        </p:tav>
                                      </p:tavLst>
                                    </p:anim>
                                    <p:anim calcmode="lin" valueType="num">
                                      <p:cBhvr additive="base">
                                        <p:cTn id="12" dur="500" fill="hold"/>
                                        <p:tgtEl>
                                          <p:spTgt spid="1269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6979">
                                            <p:txEl>
                                              <p:pRg st="8" end="8"/>
                                            </p:txEl>
                                          </p:spTgt>
                                        </p:tgtEl>
                                        <p:attrNameLst>
                                          <p:attrName>style.visibility</p:attrName>
                                        </p:attrNameLst>
                                      </p:cBhvr>
                                      <p:to>
                                        <p:strVal val="visible"/>
                                      </p:to>
                                    </p:set>
                                    <p:anim calcmode="lin" valueType="num">
                                      <p:cBhvr additive="base">
                                        <p:cTn id="17" dur="500" fill="hold"/>
                                        <p:tgtEl>
                                          <p:spTgt spid="126979">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6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n-US" altLang="zh-CN" sz="2800" dirty="0" smtClean="0">
                <a:solidFill>
                  <a:srgbClr val="0000FF"/>
                </a:solidFill>
              </a:rPr>
              <a:t>DPCM</a:t>
            </a:r>
            <a:r>
              <a:rPr lang="zh-CN" altLang="en-US" sz="2800" dirty="0" smtClean="0">
                <a:solidFill>
                  <a:srgbClr val="0000FF"/>
                </a:solidFill>
              </a:rPr>
              <a:t>系统和</a:t>
            </a:r>
            <a:r>
              <a:rPr lang="en-US" altLang="zh-CN" sz="2800" dirty="0" smtClean="0">
                <a:solidFill>
                  <a:srgbClr val="0000FF"/>
                </a:solidFill>
                <a:sym typeface="Symbol" pitchFamily="18" charset="2"/>
              </a:rPr>
              <a:t></a:t>
            </a:r>
            <a:r>
              <a:rPr lang="en-US" altLang="zh-CN" sz="2800" dirty="0" smtClean="0">
                <a:solidFill>
                  <a:srgbClr val="0000FF"/>
                </a:solidFill>
              </a:rPr>
              <a:t>M</a:t>
            </a:r>
            <a:r>
              <a:rPr lang="zh-CN" altLang="en-US" sz="2800" dirty="0" smtClean="0">
                <a:solidFill>
                  <a:srgbClr val="0000FF"/>
                </a:solidFill>
              </a:rPr>
              <a:t>系统的信号量噪比比较</a:t>
            </a:r>
            <a:endParaRPr lang="zh-CN" altLang="en-US" sz="2800" dirty="0">
              <a:solidFill>
                <a:srgbClr val="0000FF"/>
              </a:solidFill>
            </a:endParaRPr>
          </a:p>
        </p:txBody>
      </p:sp>
      <p:sp>
        <p:nvSpPr>
          <p:cNvPr id="128003" name="Rectangle 3"/>
          <p:cNvSpPr>
            <a:spLocks noGrp="1" noChangeArrowheads="1"/>
          </p:cNvSpPr>
          <p:nvPr>
            <p:ph type="body" idx="1"/>
          </p:nvPr>
        </p:nvSpPr>
        <p:spPr/>
        <p:txBody>
          <a:bodyPr>
            <a:normAutofit fontScale="85000" lnSpcReduction="20000"/>
          </a:bodyPr>
          <a:lstStyle/>
          <a:p>
            <a:r>
              <a:rPr lang="en-US" altLang="zh-CN" dirty="0" smtClean="0"/>
              <a:t>DPCM</a:t>
            </a:r>
            <a:r>
              <a:rPr lang="zh-CN" altLang="en-US" dirty="0" smtClean="0"/>
              <a:t>系统，若</a:t>
            </a:r>
            <a:r>
              <a:rPr lang="en-US" altLang="zh-CN" dirty="0" smtClean="0"/>
              <a:t>M = 2, N = 1, </a:t>
            </a:r>
            <a:r>
              <a:rPr lang="zh-CN" altLang="en-US" dirty="0" smtClean="0"/>
              <a:t>则</a:t>
            </a:r>
            <a:r>
              <a:rPr lang="en-US" altLang="zh-CN" dirty="0" smtClean="0"/>
              <a:t>DPCM</a:t>
            </a:r>
            <a:r>
              <a:rPr lang="zh-CN" altLang="en-US" dirty="0" smtClean="0"/>
              <a:t>的信号量噪比</a:t>
            </a:r>
          </a:p>
          <a:p>
            <a:pPr lvl="1"/>
            <a:endParaRPr lang="zh-CN" altLang="en-US" dirty="0" smtClean="0"/>
          </a:p>
          <a:p>
            <a:pPr lvl="1"/>
            <a:endParaRPr lang="zh-CN" altLang="en-US" dirty="0" smtClean="0"/>
          </a:p>
          <a:p>
            <a:r>
              <a:rPr lang="zh-CN" altLang="en-US" dirty="0" smtClean="0">
                <a:sym typeface="Symbol" pitchFamily="18" charset="2"/>
              </a:rPr>
              <a:t></a:t>
            </a:r>
            <a:r>
              <a:rPr lang="en-US" altLang="zh-CN" dirty="0" smtClean="0"/>
              <a:t>M</a:t>
            </a:r>
            <a:r>
              <a:rPr lang="zh-CN" altLang="en-US" dirty="0" smtClean="0"/>
              <a:t>的信号量噪比</a:t>
            </a:r>
          </a:p>
          <a:p>
            <a:pPr lvl="1"/>
            <a:endParaRPr lang="zh-CN" altLang="en-US" dirty="0" smtClean="0"/>
          </a:p>
          <a:p>
            <a:pPr lvl="1"/>
            <a:endParaRPr lang="zh-CN" altLang="en-US" dirty="0" smtClean="0"/>
          </a:p>
          <a:p>
            <a:pPr lvl="1"/>
            <a:endParaRPr lang="zh-CN" altLang="en-US" dirty="0" smtClean="0"/>
          </a:p>
          <a:p>
            <a:r>
              <a:rPr lang="zh-CN" altLang="en-US" dirty="0" smtClean="0">
                <a:solidFill>
                  <a:srgbClr val="0000FF"/>
                </a:solidFill>
              </a:rPr>
              <a:t>两者相同</a:t>
            </a:r>
            <a:r>
              <a:rPr lang="zh-CN" altLang="en-US" dirty="0" smtClean="0"/>
              <a:t>。即每个样值仅用一位编码，</a:t>
            </a:r>
            <a:r>
              <a:rPr lang="en-US" altLang="zh-CN" dirty="0" smtClean="0"/>
              <a:t>DPCM</a:t>
            </a:r>
            <a:r>
              <a:rPr lang="zh-CN" altLang="en-US" dirty="0" smtClean="0"/>
              <a:t>变成为</a:t>
            </a:r>
            <a:r>
              <a:rPr lang="en-US" altLang="zh-CN" dirty="0" smtClean="0">
                <a:sym typeface="Symbol" pitchFamily="18" charset="2"/>
              </a:rPr>
              <a:t></a:t>
            </a:r>
            <a:r>
              <a:rPr lang="en-US" altLang="zh-CN" dirty="0" smtClean="0"/>
              <a:t>M</a:t>
            </a:r>
            <a:r>
              <a:rPr lang="zh-CN" altLang="en-US" dirty="0" smtClean="0"/>
              <a:t>系统。增量调制系统可看成</a:t>
            </a:r>
            <a:r>
              <a:rPr lang="en-US" altLang="zh-CN" dirty="0" smtClean="0"/>
              <a:t>DPCM</a:t>
            </a:r>
            <a:r>
              <a:rPr lang="zh-CN" altLang="en-US" dirty="0" smtClean="0"/>
              <a:t>的一个最简单的特例。</a:t>
            </a:r>
          </a:p>
          <a:p>
            <a:r>
              <a:rPr lang="en-US" altLang="zh-CN" dirty="0" smtClean="0">
                <a:sym typeface="Symbol" pitchFamily="18" charset="2"/>
              </a:rPr>
              <a:t></a:t>
            </a:r>
            <a:r>
              <a:rPr lang="en-US" altLang="zh-CN" dirty="0" smtClean="0"/>
              <a:t>M</a:t>
            </a:r>
            <a:r>
              <a:rPr lang="zh-CN" altLang="en-US" dirty="0" smtClean="0"/>
              <a:t>系统用于语音编码时，要求抽样频率达到几十</a:t>
            </a:r>
            <a:r>
              <a:rPr lang="en-US" altLang="zh-CN" dirty="0" smtClean="0"/>
              <a:t>kb/s</a:t>
            </a:r>
            <a:r>
              <a:rPr lang="zh-CN" altLang="en-US" dirty="0" smtClean="0"/>
              <a:t>以上，且语音质量也不如</a:t>
            </a:r>
            <a:r>
              <a:rPr lang="en-US" altLang="zh-CN" dirty="0" smtClean="0"/>
              <a:t>PCM</a:t>
            </a:r>
            <a:r>
              <a:rPr lang="zh-CN" altLang="en-US" dirty="0" smtClean="0"/>
              <a:t>系统。为了提高</a:t>
            </a:r>
            <a:r>
              <a:rPr lang="en-US" altLang="zh-CN" dirty="0" smtClean="0">
                <a:sym typeface="Symbol" pitchFamily="18" charset="2"/>
              </a:rPr>
              <a:t></a:t>
            </a:r>
            <a:r>
              <a:rPr lang="en-US" altLang="zh-CN" dirty="0" smtClean="0"/>
              <a:t>M</a:t>
            </a:r>
            <a:r>
              <a:rPr lang="zh-CN" altLang="en-US" dirty="0" smtClean="0"/>
              <a:t>的质量和降低编码速率，出现了一些改进方案，如“增量总和</a:t>
            </a:r>
            <a:r>
              <a:rPr lang="en-US" altLang="zh-CN" dirty="0" smtClean="0"/>
              <a:t>(</a:t>
            </a:r>
            <a:r>
              <a:rPr lang="en-US" altLang="zh-CN" dirty="0" smtClean="0">
                <a:sym typeface="Symbol" pitchFamily="18" charset="2"/>
              </a:rPr>
              <a:t></a:t>
            </a:r>
            <a:r>
              <a:rPr lang="en-US" altLang="zh-CN" dirty="0" smtClean="0"/>
              <a:t>-</a:t>
            </a:r>
            <a:r>
              <a:rPr lang="en-US" altLang="zh-CN" dirty="0" smtClean="0">
                <a:sym typeface="Symbol" pitchFamily="18" charset="2"/>
              </a:rPr>
              <a:t></a:t>
            </a:r>
            <a:r>
              <a:rPr lang="en-US" altLang="zh-CN" dirty="0" smtClean="0"/>
              <a:t>)”</a:t>
            </a:r>
            <a:r>
              <a:rPr lang="zh-CN" altLang="en-US" dirty="0" smtClean="0"/>
              <a:t>调制、压扩式自适应增量调制等。 </a:t>
            </a:r>
            <a:endParaRPr lang="zh-CN" altLang="en-US" dirty="0"/>
          </a:p>
        </p:txBody>
      </p:sp>
      <p:sp>
        <p:nvSpPr>
          <p:cNvPr id="7" name="灯片编号占位符 5"/>
          <p:cNvSpPr>
            <a:spLocks noGrp="1"/>
          </p:cNvSpPr>
          <p:nvPr>
            <p:ph type="sldNum" sz="quarter" idx="12"/>
          </p:nvPr>
        </p:nvSpPr>
        <p:spPr/>
        <p:txBody>
          <a:bodyPr/>
          <a:lstStyle/>
          <a:p>
            <a:fld id="{8CEC5496-EE59-47C6-855D-2D683CA689BF}" type="slidenum">
              <a:rPr lang="en-US" altLang="zh-CN" smtClean="0"/>
              <a:pPr/>
              <a:t>117</a:t>
            </a:fld>
            <a:endParaRPr lang="en-US" altLang="zh-CN"/>
          </a:p>
        </p:txBody>
      </p:sp>
      <p:sp>
        <p:nvSpPr>
          <p:cNvPr id="12800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2339752" y="1556792"/>
          <a:ext cx="2970213" cy="846137"/>
        </p:xfrm>
        <a:graphic>
          <a:graphicData uri="http://schemas.openxmlformats.org/presentationml/2006/ole">
            <mc:AlternateContent xmlns:mc="http://schemas.openxmlformats.org/markup-compatibility/2006">
              <mc:Choice xmlns:v="urn:schemas-microsoft-com:vml" Requires="v">
                <p:oleObj spid="_x0000_s46272" name="公式" r:id="rId3" imgW="1638300" imgH="469900" progId="Equation.3">
                  <p:embed/>
                </p:oleObj>
              </mc:Choice>
              <mc:Fallback>
                <p:oleObj name="公式" r:id="rId3" imgW="1638300" imgH="4699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556792"/>
                        <a:ext cx="2970213"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6"/>
          <p:cNvGraphicFramePr>
            <a:graphicFrameLocks noChangeAspect="1"/>
          </p:cNvGraphicFramePr>
          <p:nvPr/>
        </p:nvGraphicFramePr>
        <p:xfrm>
          <a:off x="1259632" y="2780928"/>
          <a:ext cx="6705600" cy="982663"/>
        </p:xfrm>
        <a:graphic>
          <a:graphicData uri="http://schemas.openxmlformats.org/presentationml/2006/ole">
            <mc:AlternateContent xmlns:mc="http://schemas.openxmlformats.org/markup-compatibility/2006">
              <mc:Choice xmlns:v="urn:schemas-microsoft-com:vml" Requires="v">
                <p:oleObj spid="_x0000_s46273" name="公式" r:id="rId5" imgW="3441700" imgH="508000" progId="Equation.3">
                  <p:embed/>
                </p:oleObj>
              </mc:Choice>
              <mc:Fallback>
                <p:oleObj name="公式" r:id="rId5" imgW="3441700" imgH="5080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780928"/>
                        <a:ext cx="670560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3" end="3"/>
                                            </p:txEl>
                                          </p:spTgt>
                                        </p:tgtEl>
                                        <p:attrNameLst>
                                          <p:attrName>style.visibility</p:attrName>
                                        </p:attrNameLst>
                                      </p:cBhvr>
                                      <p:to>
                                        <p:strVal val="visible"/>
                                      </p:to>
                                    </p:set>
                                    <p:anim calcmode="lin" valueType="num">
                                      <p:cBhvr additive="base">
                                        <p:cTn id="7"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6"/>
                                        </p:tgtEl>
                                        <p:attrNameLst>
                                          <p:attrName>style.visibility</p:attrName>
                                        </p:attrNameLst>
                                      </p:cBhvr>
                                      <p:to>
                                        <p:strVal val="visible"/>
                                      </p:to>
                                    </p:set>
                                    <p:anim calcmode="lin" valueType="num">
                                      <p:cBhvr additive="base">
                                        <p:cTn id="11" dur="500" fill="hold"/>
                                        <p:tgtEl>
                                          <p:spTgt spid="128006"/>
                                        </p:tgtEl>
                                        <p:attrNameLst>
                                          <p:attrName>ppt_x</p:attrName>
                                        </p:attrNameLst>
                                      </p:cBhvr>
                                      <p:tavLst>
                                        <p:tav tm="0">
                                          <p:val>
                                            <p:strVal val="#ppt_x"/>
                                          </p:val>
                                        </p:tav>
                                        <p:tav tm="100000">
                                          <p:val>
                                            <p:strVal val="#ppt_x"/>
                                          </p:val>
                                        </p:tav>
                                      </p:tavLst>
                                    </p:anim>
                                    <p:anim calcmode="lin" valueType="num">
                                      <p:cBhvr additive="base">
                                        <p:cTn id="12" dur="500" fill="hold"/>
                                        <p:tgtEl>
                                          <p:spTgt spid="12800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7" end="7"/>
                                            </p:txEl>
                                          </p:spTgt>
                                        </p:tgtEl>
                                        <p:attrNameLst>
                                          <p:attrName>style.visibility</p:attrName>
                                        </p:attrNameLst>
                                      </p:cBhvr>
                                      <p:to>
                                        <p:strVal val="visible"/>
                                      </p:to>
                                    </p:set>
                                    <p:anim calcmode="lin" valueType="num">
                                      <p:cBhvr additive="base">
                                        <p:cTn id="17" dur="500" fill="hold"/>
                                        <p:tgtEl>
                                          <p:spTgt spid="12800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3">
                                            <p:txEl>
                                              <p:pRg st="8" end="8"/>
                                            </p:txEl>
                                          </p:spTgt>
                                        </p:tgtEl>
                                        <p:attrNameLst>
                                          <p:attrName>style.visibility</p:attrName>
                                        </p:attrNameLst>
                                      </p:cBhvr>
                                      <p:to>
                                        <p:strVal val="visible"/>
                                      </p:to>
                                    </p:set>
                                    <p:anim calcmode="lin" valueType="num">
                                      <p:cBhvr additive="base">
                                        <p:cTn id="23" dur="500" fill="hold"/>
                                        <p:tgtEl>
                                          <p:spTgt spid="12800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solidFill>
                  <a:srgbClr val="FF0000"/>
                </a:solidFill>
              </a:rPr>
              <a:t>9.8 </a:t>
            </a:r>
            <a:r>
              <a:rPr lang="zh-CN" altLang="en-US" dirty="0">
                <a:solidFill>
                  <a:srgbClr val="FF0000"/>
                </a:solidFill>
              </a:rPr>
              <a:t>时分复用和复</a:t>
            </a:r>
            <a:r>
              <a:rPr lang="zh-CN" altLang="en-US" dirty="0" smtClean="0">
                <a:solidFill>
                  <a:srgbClr val="FF0000"/>
                </a:solidFill>
              </a:rPr>
              <a:t>接</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118</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9.8.1 </a:t>
            </a:r>
            <a:r>
              <a:rPr lang="zh-CN" altLang="en-US" dirty="0"/>
              <a:t>基本概念</a:t>
            </a:r>
          </a:p>
        </p:txBody>
      </p:sp>
      <p:sp>
        <p:nvSpPr>
          <p:cNvPr id="3" name="内容占位符 2"/>
          <p:cNvSpPr>
            <a:spLocks noGrp="1"/>
          </p:cNvSpPr>
          <p:nvPr>
            <p:ph idx="1"/>
          </p:nvPr>
        </p:nvSpPr>
        <p:spPr/>
        <p:txBody>
          <a:bodyPr/>
          <a:lstStyle/>
          <a:p>
            <a:r>
              <a:rPr lang="zh-CN" altLang="en-US" dirty="0" smtClean="0">
                <a:solidFill>
                  <a:srgbClr val="0000FF"/>
                </a:solidFill>
              </a:rPr>
              <a:t>复用</a:t>
            </a:r>
            <a:r>
              <a:rPr lang="zh-CN" altLang="en-US" dirty="0" smtClean="0"/>
              <a:t>：为了扩大通信链路的容量，在一条链路上传输多路独立的信号，实现多路通信</a:t>
            </a:r>
            <a:endParaRPr lang="en-US" altLang="zh-CN" dirty="0" smtClean="0"/>
          </a:p>
          <a:p>
            <a:r>
              <a:rPr lang="en-US" altLang="zh-CN" dirty="0" smtClean="0">
                <a:solidFill>
                  <a:srgbClr val="0000FF"/>
                </a:solidFill>
              </a:rPr>
              <a:t>FDM</a:t>
            </a:r>
            <a:r>
              <a:rPr lang="zh-CN" altLang="en-US" dirty="0" smtClean="0">
                <a:solidFill>
                  <a:srgbClr val="0000FF"/>
                </a:solidFill>
              </a:rPr>
              <a:t>频分复用</a:t>
            </a:r>
            <a:r>
              <a:rPr lang="zh-CN" altLang="en-US" dirty="0" smtClean="0"/>
              <a:t>：第四章提过</a:t>
            </a:r>
            <a:endParaRPr lang="en-US" altLang="zh-CN" dirty="0" smtClean="0"/>
          </a:p>
          <a:p>
            <a:r>
              <a:rPr lang="en-US" altLang="zh-CN" dirty="0" smtClean="0">
                <a:solidFill>
                  <a:srgbClr val="0000FF"/>
                </a:solidFill>
              </a:rPr>
              <a:t>TDM</a:t>
            </a:r>
            <a:r>
              <a:rPr lang="zh-CN" altLang="en-US" dirty="0" smtClean="0">
                <a:solidFill>
                  <a:srgbClr val="0000FF"/>
                </a:solidFill>
              </a:rPr>
              <a:t>时分复用</a:t>
            </a:r>
            <a:r>
              <a:rPr lang="zh-CN" altLang="en-US" dirty="0" smtClean="0"/>
              <a:t>：比</a:t>
            </a:r>
            <a:r>
              <a:rPr lang="en-US" altLang="zh-CN" dirty="0" smtClean="0"/>
              <a:t>FDM</a:t>
            </a:r>
            <a:r>
              <a:rPr lang="zh-CN" altLang="en-US" dirty="0" smtClean="0"/>
              <a:t>的应用更广</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119</a:t>
            </a:fld>
            <a:endParaRPr lang="en-US"/>
          </a:p>
        </p:txBody>
      </p:sp>
    </p:spTree>
    <p:extLst>
      <p:ext uri="{BB962C8B-B14F-4D97-AF65-F5344CB8AC3E}">
        <p14:creationId xmlns:p14="http://schemas.microsoft.com/office/powerpoint/2010/main" val="139649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solidFill>
                  <a:srgbClr val="0000FF"/>
                </a:solidFill>
              </a:rPr>
              <a:t>恢复原信号的方法</a:t>
            </a:r>
          </a:p>
        </p:txBody>
      </p:sp>
      <p:sp>
        <p:nvSpPr>
          <p:cNvPr id="31747" name="Rectangle 3"/>
          <p:cNvSpPr>
            <a:spLocks noGrp="1" noChangeArrowheads="1"/>
          </p:cNvSpPr>
          <p:nvPr>
            <p:ph type="body" idx="1"/>
          </p:nvPr>
        </p:nvSpPr>
        <p:spPr/>
        <p:txBody>
          <a:bodyPr>
            <a:normAutofit/>
          </a:bodyPr>
          <a:lstStyle/>
          <a:p>
            <a:r>
              <a:rPr lang="zh-CN" altLang="en-US" dirty="0" smtClean="0"/>
              <a:t>当</a:t>
            </a:r>
            <a:r>
              <a:rPr lang="en-US" altLang="zh-CN" i="1" dirty="0" err="1" smtClean="0"/>
              <a:t>f</a:t>
            </a:r>
            <a:r>
              <a:rPr lang="en-US" altLang="zh-CN" i="1" baseline="-25000" dirty="0" err="1" smtClean="0"/>
              <a:t>s</a:t>
            </a:r>
            <a:r>
              <a:rPr lang="en-US" altLang="zh-CN" i="1" dirty="0" smtClean="0"/>
              <a:t> </a:t>
            </a:r>
            <a:r>
              <a:rPr lang="en-US" altLang="zh-CN" dirty="0" smtClean="0">
                <a:sym typeface="Symbol" pitchFamily="18" charset="2"/>
              </a:rPr>
              <a:t></a:t>
            </a:r>
            <a:r>
              <a:rPr lang="en-US" altLang="zh-CN" dirty="0" smtClean="0"/>
              <a:t> 2</a:t>
            </a:r>
            <a:r>
              <a:rPr lang="en-US" altLang="zh-CN" i="1" dirty="0" smtClean="0"/>
              <a:t>f</a:t>
            </a:r>
            <a:r>
              <a:rPr lang="en-US" altLang="zh-CN" i="1" baseline="-25000" dirty="0" smtClean="0"/>
              <a:t>H</a:t>
            </a:r>
            <a:r>
              <a:rPr lang="zh-CN" altLang="en-US" dirty="0" smtClean="0"/>
              <a:t>时，用一个</a:t>
            </a:r>
            <a:r>
              <a:rPr lang="zh-CN" altLang="en-US" dirty="0" smtClean="0">
                <a:solidFill>
                  <a:srgbClr val="0000FF"/>
                </a:solidFill>
              </a:rPr>
              <a:t>截止频率为</a:t>
            </a:r>
            <a:r>
              <a:rPr lang="en-US" altLang="zh-CN" i="1" dirty="0" err="1" smtClean="0">
                <a:solidFill>
                  <a:srgbClr val="0000FF"/>
                </a:solidFill>
              </a:rPr>
              <a:t>f</a:t>
            </a:r>
            <a:r>
              <a:rPr lang="en-US" altLang="zh-CN" i="1" baseline="-25000" dirty="0" err="1" smtClean="0">
                <a:solidFill>
                  <a:srgbClr val="0000FF"/>
                </a:solidFill>
              </a:rPr>
              <a:t>H</a:t>
            </a:r>
            <a:r>
              <a:rPr lang="zh-CN" altLang="en-US" dirty="0" smtClean="0">
                <a:solidFill>
                  <a:srgbClr val="0000FF"/>
                </a:solidFill>
              </a:rPr>
              <a:t>的理想低通滤波器</a:t>
            </a:r>
            <a:r>
              <a:rPr lang="zh-CN" altLang="en-US" dirty="0" smtClean="0"/>
              <a:t>就能够从抽样信号中分离出原信号。</a:t>
            </a:r>
            <a:endParaRPr lang="en-US" altLang="zh-CN" dirty="0" smtClean="0"/>
          </a:p>
          <a:p>
            <a:r>
              <a:rPr lang="zh-CN" altLang="en-US" dirty="0" smtClean="0"/>
              <a:t>从时域中看，当用抽样脉冲序列冲激此理想低通滤波器时，滤波器的输出就是一系列冲激响应之和，如下图所示。这些冲激响应之和就构成了原信号。</a:t>
            </a:r>
          </a:p>
          <a:p>
            <a:pPr lvl="1"/>
            <a:endParaRPr lang="zh-CN" altLang="en-US" dirty="0" smtClean="0"/>
          </a:p>
          <a:p>
            <a:pPr lvl="1"/>
            <a:endParaRPr lang="zh-CN" altLang="en-US" dirty="0" smtClean="0"/>
          </a:p>
          <a:p>
            <a:pPr lvl="1"/>
            <a:endParaRPr lang="zh-CN" altLang="en-US" dirty="0" smtClean="0"/>
          </a:p>
        </p:txBody>
      </p:sp>
      <p:sp>
        <p:nvSpPr>
          <p:cNvPr id="7" name="灯片编号占位符 5"/>
          <p:cNvSpPr>
            <a:spLocks noGrp="1"/>
          </p:cNvSpPr>
          <p:nvPr>
            <p:ph type="sldNum" sz="quarter" idx="12"/>
          </p:nvPr>
        </p:nvSpPr>
        <p:spPr/>
        <p:txBody>
          <a:bodyPr/>
          <a:lstStyle/>
          <a:p>
            <a:fld id="{DAF5442F-F9AA-42ED-A85F-56CD03B27F21}" type="slidenum">
              <a:rPr lang="en-US" altLang="zh-CN" smtClean="0"/>
              <a:pPr/>
              <a:t>12</a:t>
            </a:fld>
            <a:endParaRPr lang="en-US" altLang="zh-CN"/>
          </a:p>
        </p:txBody>
      </p:sp>
      <p:grpSp>
        <p:nvGrpSpPr>
          <p:cNvPr id="2" name="Group 6"/>
          <p:cNvGrpSpPr>
            <a:grpSpLocks/>
          </p:cNvGrpSpPr>
          <p:nvPr/>
        </p:nvGrpSpPr>
        <p:grpSpPr bwMode="auto">
          <a:xfrm>
            <a:off x="1907704" y="4005064"/>
            <a:ext cx="5172932" cy="2160240"/>
            <a:chOff x="4117" y="6615"/>
            <a:chExt cx="3980" cy="1485"/>
          </a:xfrm>
        </p:grpSpPr>
        <p:pic>
          <p:nvPicPr>
            <p:cNvPr id="31751" name="Picture 7" descr="抽样量化编码过程"/>
            <p:cNvPicPr preferRelativeResize="0">
              <a:picLocks noChangeAspect="1" noChangeArrowheads="1"/>
            </p:cNvPicPr>
            <p:nvPr/>
          </p:nvPicPr>
          <p:blipFill>
            <a:blip r:embed="rId2" cstate="print"/>
            <a:srcRect/>
            <a:stretch>
              <a:fillRect/>
            </a:stretch>
          </p:blipFill>
          <p:spPr bwMode="auto">
            <a:xfrm>
              <a:off x="4117" y="6615"/>
              <a:ext cx="3660" cy="1485"/>
            </a:xfrm>
            <a:prstGeom prst="rect">
              <a:avLst/>
            </a:prstGeom>
            <a:noFill/>
          </p:spPr>
        </p:pic>
        <p:sp>
          <p:nvSpPr>
            <p:cNvPr id="31752" name="Text Box 8"/>
            <p:cNvSpPr txBox="1">
              <a:spLocks noChangeArrowheads="1"/>
            </p:cNvSpPr>
            <p:nvPr/>
          </p:nvSpPr>
          <p:spPr bwMode="auto">
            <a:xfrm>
              <a:off x="7647" y="7530"/>
              <a:ext cx="450" cy="420"/>
            </a:xfrm>
            <a:prstGeom prst="rect">
              <a:avLst/>
            </a:prstGeom>
            <a:noFill/>
            <a:ln w="9525">
              <a:noFill/>
              <a:miter lim="800000"/>
              <a:headEnd/>
              <a:tailEnd/>
            </a:ln>
          </p:spPr>
          <p:txBody>
            <a:bodyPr/>
            <a:lstStyle/>
            <a:p>
              <a:pPr algn="just"/>
              <a:r>
                <a:rPr lang="en-US" altLang="zh-CN" b="1" i="1">
                  <a:latin typeface="Times New Roman" pitchFamily="18" charset="0"/>
                </a:rPr>
                <a:t>t</a:t>
              </a:r>
              <a:endParaRPr lang="en-US" altLang="zh-CN" sz="4000" b="1"/>
            </a:p>
          </p:txBody>
        </p:sp>
      </p:grpSp>
    </p:spTree>
    <p:extLst>
      <p:ext uri="{BB962C8B-B14F-4D97-AF65-F5344CB8AC3E}">
        <p14:creationId xmlns:p14="http://schemas.microsoft.com/office/powerpoint/2010/main" val="31540038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a:bodyPr>
          <a:lstStyle/>
          <a:p>
            <a:r>
              <a:rPr lang="zh-CN" altLang="en-US" dirty="0">
                <a:solidFill>
                  <a:srgbClr val="0000FF"/>
                </a:solidFill>
              </a:rPr>
              <a:t>时分多路复用原理 </a:t>
            </a:r>
            <a:endParaRPr lang="zh-CN" altLang="en-US" dirty="0" smtClean="0"/>
          </a:p>
        </p:txBody>
      </p:sp>
      <p:sp>
        <p:nvSpPr>
          <p:cNvPr id="23" name="灯片编号占位符 5"/>
          <p:cNvSpPr>
            <a:spLocks noGrp="1"/>
          </p:cNvSpPr>
          <p:nvPr>
            <p:ph type="sldNum" sz="quarter" idx="12"/>
          </p:nvPr>
        </p:nvSpPr>
        <p:spPr/>
        <p:txBody>
          <a:bodyPr/>
          <a:lstStyle/>
          <a:p>
            <a:fld id="{392B5AD8-5F11-4275-8980-EB7953DE49FB}" type="slidenum">
              <a:rPr lang="en-US" altLang="zh-CN" smtClean="0"/>
              <a:pPr/>
              <a:t>120</a:t>
            </a:fld>
            <a:endParaRPr lang="en-US" altLang="zh-CN"/>
          </a:p>
        </p:txBody>
      </p:sp>
      <p:grpSp>
        <p:nvGrpSpPr>
          <p:cNvPr id="2" name="Group 5"/>
          <p:cNvGrpSpPr>
            <a:grpSpLocks/>
          </p:cNvGrpSpPr>
          <p:nvPr/>
        </p:nvGrpSpPr>
        <p:grpSpPr bwMode="auto">
          <a:xfrm>
            <a:off x="1619672" y="1268760"/>
            <a:ext cx="6336704" cy="3677298"/>
            <a:chOff x="2772" y="2220"/>
            <a:chExt cx="6807" cy="3078"/>
          </a:xfrm>
        </p:grpSpPr>
        <p:grpSp>
          <p:nvGrpSpPr>
            <p:cNvPr id="3" name="Group 6"/>
            <p:cNvGrpSpPr>
              <a:grpSpLocks/>
            </p:cNvGrpSpPr>
            <p:nvPr/>
          </p:nvGrpSpPr>
          <p:grpSpPr bwMode="auto">
            <a:xfrm>
              <a:off x="2789" y="2220"/>
              <a:ext cx="6660" cy="3078"/>
              <a:chOff x="2592" y="3198"/>
              <a:chExt cx="6660" cy="3078"/>
            </a:xfrm>
          </p:grpSpPr>
          <p:pic>
            <p:nvPicPr>
              <p:cNvPr id="129031" name="Picture 7" descr="TDM原理"/>
              <p:cNvPicPr>
                <a:picLocks noChangeAspect="1" noChangeArrowheads="1"/>
              </p:cNvPicPr>
              <p:nvPr/>
            </p:nvPicPr>
            <p:blipFill>
              <a:blip r:embed="rId2" cstate="print"/>
              <a:srcRect l="-9029" r="2040" b="61929"/>
              <a:stretch>
                <a:fillRect/>
              </a:stretch>
            </p:blipFill>
            <p:spPr bwMode="auto">
              <a:xfrm>
                <a:off x="2592" y="3198"/>
                <a:ext cx="6660" cy="3078"/>
              </a:xfrm>
              <a:prstGeom prst="rect">
                <a:avLst/>
              </a:prstGeom>
              <a:noFill/>
              <a:ln w="9525">
                <a:noFill/>
                <a:miter lim="800000"/>
                <a:headEnd/>
                <a:tailEnd/>
              </a:ln>
            </p:spPr>
          </p:pic>
          <p:sp>
            <p:nvSpPr>
              <p:cNvPr id="129032" name="Text Box 8"/>
              <p:cNvSpPr txBox="1">
                <a:spLocks noChangeArrowheads="1"/>
              </p:cNvSpPr>
              <p:nvPr/>
            </p:nvSpPr>
            <p:spPr bwMode="auto">
              <a:xfrm>
                <a:off x="2596" y="4479"/>
                <a:ext cx="622" cy="471"/>
              </a:xfrm>
              <a:prstGeom prst="rect">
                <a:avLst/>
              </a:prstGeom>
              <a:noFill/>
              <a:ln w="9525">
                <a:noFill/>
                <a:miter lim="800000"/>
                <a:headEnd/>
                <a:tailEnd/>
              </a:ln>
            </p:spPr>
            <p:txBody>
              <a:bodyPr wrap="none"/>
              <a:lstStyle/>
              <a:p>
                <a:pPr algn="just"/>
                <a:r>
                  <a:rPr lang="en-US" altLang="zh-CN" i="1">
                    <a:latin typeface="Times New Roman" pitchFamily="18" charset="0"/>
                  </a:rPr>
                  <a:t>mi</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grpSp>
        <p:grpSp>
          <p:nvGrpSpPr>
            <p:cNvPr id="4" name="Group 9"/>
            <p:cNvGrpSpPr>
              <a:grpSpLocks/>
            </p:cNvGrpSpPr>
            <p:nvPr/>
          </p:nvGrpSpPr>
          <p:grpSpPr bwMode="auto">
            <a:xfrm>
              <a:off x="2772" y="2322"/>
              <a:ext cx="6807" cy="2889"/>
              <a:chOff x="2772" y="2322"/>
              <a:chExt cx="6807" cy="2889"/>
            </a:xfrm>
          </p:grpSpPr>
          <p:sp>
            <p:nvSpPr>
              <p:cNvPr id="129034" name="Text Box 10"/>
              <p:cNvSpPr txBox="1">
                <a:spLocks noChangeArrowheads="1"/>
              </p:cNvSpPr>
              <p:nvPr/>
            </p:nvSpPr>
            <p:spPr bwMode="auto">
              <a:xfrm>
                <a:off x="3687" y="2340"/>
                <a:ext cx="852" cy="438"/>
              </a:xfrm>
              <a:prstGeom prst="rect">
                <a:avLst/>
              </a:prstGeom>
              <a:noFill/>
              <a:ln w="9525">
                <a:noFill/>
                <a:miter lim="800000"/>
                <a:headEnd/>
                <a:tailEnd/>
              </a:ln>
            </p:spPr>
            <p:txBody>
              <a:bodyPr/>
              <a:lstStyle/>
              <a:p>
                <a:pPr algn="just"/>
                <a:r>
                  <a:rPr lang="zh-CN" altLang="en-US">
                    <a:latin typeface="Times New Roman" pitchFamily="18" charset="0"/>
                  </a:rPr>
                  <a:t>低通</a:t>
                </a:r>
                <a:r>
                  <a:rPr lang="en-US" altLang="zh-CN">
                    <a:latin typeface="Times New Roman" pitchFamily="18" charset="0"/>
                  </a:rPr>
                  <a:t>1</a:t>
                </a:r>
                <a:endParaRPr lang="en-US" altLang="zh-CN" sz="3600"/>
              </a:p>
            </p:txBody>
          </p:sp>
          <p:sp>
            <p:nvSpPr>
              <p:cNvPr id="129035" name="Text Box 11"/>
              <p:cNvSpPr txBox="1">
                <a:spLocks noChangeArrowheads="1"/>
              </p:cNvSpPr>
              <p:nvPr/>
            </p:nvSpPr>
            <p:spPr bwMode="auto">
              <a:xfrm>
                <a:off x="3660" y="3006"/>
                <a:ext cx="852" cy="438"/>
              </a:xfrm>
              <a:prstGeom prst="rect">
                <a:avLst/>
              </a:prstGeom>
              <a:noFill/>
              <a:ln w="9525">
                <a:noFill/>
                <a:miter lim="800000"/>
                <a:headEnd/>
                <a:tailEnd/>
              </a:ln>
            </p:spPr>
            <p:txBody>
              <a:bodyPr/>
              <a:lstStyle/>
              <a:p>
                <a:pPr algn="just"/>
                <a:r>
                  <a:rPr lang="zh-CN" altLang="en-US">
                    <a:latin typeface="Times New Roman" pitchFamily="18" charset="0"/>
                  </a:rPr>
                  <a:t>低通</a:t>
                </a:r>
                <a:r>
                  <a:rPr lang="en-US" altLang="zh-CN">
                    <a:latin typeface="Times New Roman" pitchFamily="18" charset="0"/>
                  </a:rPr>
                  <a:t>2</a:t>
                </a:r>
                <a:endParaRPr lang="en-US" altLang="zh-CN" sz="3600"/>
              </a:p>
            </p:txBody>
          </p:sp>
          <p:sp>
            <p:nvSpPr>
              <p:cNvPr id="129036" name="Text Box 12"/>
              <p:cNvSpPr txBox="1">
                <a:spLocks noChangeArrowheads="1"/>
              </p:cNvSpPr>
              <p:nvPr/>
            </p:nvSpPr>
            <p:spPr bwMode="auto">
              <a:xfrm>
                <a:off x="3660" y="4134"/>
                <a:ext cx="852" cy="438"/>
              </a:xfrm>
              <a:prstGeom prst="rect">
                <a:avLst/>
              </a:prstGeom>
              <a:noFill/>
              <a:ln w="9525">
                <a:noFill/>
                <a:miter lim="800000"/>
                <a:headEnd/>
                <a:tailEnd/>
              </a:ln>
            </p:spPr>
            <p:txBody>
              <a:bodyPr/>
              <a:lstStyle/>
              <a:p>
                <a:pPr algn="just"/>
                <a:r>
                  <a:rPr lang="zh-CN" altLang="en-US">
                    <a:latin typeface="Times New Roman" pitchFamily="18" charset="0"/>
                  </a:rPr>
                  <a:t>低通</a:t>
                </a:r>
                <a:r>
                  <a:rPr lang="en-US" altLang="zh-CN" i="1">
                    <a:latin typeface="Times New Roman" pitchFamily="18" charset="0"/>
                  </a:rPr>
                  <a:t>N</a:t>
                </a:r>
                <a:endParaRPr lang="en-US" altLang="zh-CN" sz="3600"/>
              </a:p>
            </p:txBody>
          </p:sp>
          <p:sp>
            <p:nvSpPr>
              <p:cNvPr id="129037" name="Text Box 13"/>
              <p:cNvSpPr txBox="1">
                <a:spLocks noChangeArrowheads="1"/>
              </p:cNvSpPr>
              <p:nvPr/>
            </p:nvSpPr>
            <p:spPr bwMode="auto">
              <a:xfrm>
                <a:off x="5439" y="3357"/>
                <a:ext cx="852" cy="438"/>
              </a:xfrm>
              <a:prstGeom prst="rect">
                <a:avLst/>
              </a:prstGeom>
              <a:noFill/>
              <a:ln w="9525">
                <a:noFill/>
                <a:miter lim="800000"/>
                <a:headEnd/>
                <a:tailEnd/>
              </a:ln>
            </p:spPr>
            <p:txBody>
              <a:bodyPr/>
              <a:lstStyle/>
              <a:p>
                <a:pPr algn="ctr"/>
                <a:r>
                  <a:rPr lang="zh-CN" altLang="en-US">
                    <a:latin typeface="Times New Roman" pitchFamily="18" charset="0"/>
                  </a:rPr>
                  <a:t>信道</a:t>
                </a:r>
                <a:endParaRPr lang="zh-CN" altLang="en-US" sz="3600"/>
              </a:p>
            </p:txBody>
          </p:sp>
          <p:sp>
            <p:nvSpPr>
              <p:cNvPr id="129038" name="Text Box 14"/>
              <p:cNvSpPr txBox="1">
                <a:spLocks noChangeArrowheads="1"/>
              </p:cNvSpPr>
              <p:nvPr/>
            </p:nvSpPr>
            <p:spPr bwMode="auto">
              <a:xfrm>
                <a:off x="7380" y="2355"/>
                <a:ext cx="852" cy="438"/>
              </a:xfrm>
              <a:prstGeom prst="rect">
                <a:avLst/>
              </a:prstGeom>
              <a:noFill/>
              <a:ln w="9525">
                <a:noFill/>
                <a:miter lim="800000"/>
                <a:headEnd/>
                <a:tailEnd/>
              </a:ln>
            </p:spPr>
            <p:txBody>
              <a:bodyPr/>
              <a:lstStyle/>
              <a:p>
                <a:pPr algn="ctr"/>
                <a:r>
                  <a:rPr lang="zh-CN" altLang="en-US">
                    <a:latin typeface="Times New Roman" pitchFamily="18" charset="0"/>
                  </a:rPr>
                  <a:t>低通</a:t>
                </a:r>
                <a:r>
                  <a:rPr lang="en-US" altLang="zh-CN">
                    <a:latin typeface="Times New Roman" pitchFamily="18" charset="0"/>
                  </a:rPr>
                  <a:t>1</a:t>
                </a:r>
                <a:endParaRPr lang="en-US" altLang="zh-CN" sz="3600"/>
              </a:p>
            </p:txBody>
          </p:sp>
          <p:sp>
            <p:nvSpPr>
              <p:cNvPr id="129039" name="Text Box 15"/>
              <p:cNvSpPr txBox="1">
                <a:spLocks noChangeArrowheads="1"/>
              </p:cNvSpPr>
              <p:nvPr/>
            </p:nvSpPr>
            <p:spPr bwMode="auto">
              <a:xfrm>
                <a:off x="7392" y="3021"/>
                <a:ext cx="852" cy="438"/>
              </a:xfrm>
              <a:prstGeom prst="rect">
                <a:avLst/>
              </a:prstGeom>
              <a:noFill/>
              <a:ln w="9525">
                <a:noFill/>
                <a:miter lim="800000"/>
                <a:headEnd/>
                <a:tailEnd/>
              </a:ln>
            </p:spPr>
            <p:txBody>
              <a:bodyPr/>
              <a:lstStyle/>
              <a:p>
                <a:pPr algn="just"/>
                <a:r>
                  <a:rPr lang="zh-CN" altLang="en-US">
                    <a:latin typeface="Times New Roman" pitchFamily="18" charset="0"/>
                  </a:rPr>
                  <a:t>低通</a:t>
                </a:r>
                <a:r>
                  <a:rPr lang="en-US" altLang="zh-CN">
                    <a:latin typeface="Times New Roman" pitchFamily="18" charset="0"/>
                  </a:rPr>
                  <a:t>2</a:t>
                </a:r>
                <a:endParaRPr lang="en-US" altLang="zh-CN" sz="3600"/>
              </a:p>
            </p:txBody>
          </p:sp>
          <p:sp>
            <p:nvSpPr>
              <p:cNvPr id="129040" name="Text Box 16"/>
              <p:cNvSpPr txBox="1">
                <a:spLocks noChangeArrowheads="1"/>
              </p:cNvSpPr>
              <p:nvPr/>
            </p:nvSpPr>
            <p:spPr bwMode="auto">
              <a:xfrm>
                <a:off x="7377" y="4158"/>
                <a:ext cx="852" cy="438"/>
              </a:xfrm>
              <a:prstGeom prst="rect">
                <a:avLst/>
              </a:prstGeom>
              <a:noFill/>
              <a:ln w="9525">
                <a:noFill/>
                <a:miter lim="800000"/>
                <a:headEnd/>
                <a:tailEnd/>
              </a:ln>
            </p:spPr>
            <p:txBody>
              <a:bodyPr/>
              <a:lstStyle/>
              <a:p>
                <a:pPr algn="just"/>
                <a:r>
                  <a:rPr lang="zh-CN" altLang="en-US">
                    <a:latin typeface="Times New Roman" pitchFamily="18" charset="0"/>
                  </a:rPr>
                  <a:t>低通</a:t>
                </a:r>
                <a:r>
                  <a:rPr lang="en-US" altLang="zh-CN" i="1">
                    <a:latin typeface="Times New Roman" pitchFamily="18" charset="0"/>
                  </a:rPr>
                  <a:t>N</a:t>
                </a:r>
                <a:endParaRPr lang="en-US" altLang="zh-CN" sz="3600"/>
              </a:p>
            </p:txBody>
          </p:sp>
          <p:sp>
            <p:nvSpPr>
              <p:cNvPr id="129041" name="Text Box 17"/>
              <p:cNvSpPr txBox="1">
                <a:spLocks noChangeArrowheads="1"/>
              </p:cNvSpPr>
              <p:nvPr/>
            </p:nvSpPr>
            <p:spPr bwMode="auto">
              <a:xfrm>
                <a:off x="5112" y="4773"/>
                <a:ext cx="1512" cy="438"/>
              </a:xfrm>
              <a:prstGeom prst="rect">
                <a:avLst/>
              </a:prstGeom>
              <a:noFill/>
              <a:ln w="9525">
                <a:noFill/>
                <a:miter lim="800000"/>
                <a:headEnd/>
                <a:tailEnd/>
              </a:ln>
            </p:spPr>
            <p:txBody>
              <a:bodyPr/>
              <a:lstStyle/>
              <a:p>
                <a:pPr algn="ctr"/>
                <a:r>
                  <a:rPr lang="zh-CN" altLang="en-US">
                    <a:latin typeface="Times New Roman" pitchFamily="18" charset="0"/>
                  </a:rPr>
                  <a:t>同步旋转开关</a:t>
                </a:r>
                <a:endParaRPr lang="zh-CN" altLang="en-US" sz="3600"/>
              </a:p>
            </p:txBody>
          </p:sp>
          <p:sp>
            <p:nvSpPr>
              <p:cNvPr id="129042" name="Text Box 18"/>
              <p:cNvSpPr txBox="1">
                <a:spLocks noChangeArrowheads="1"/>
              </p:cNvSpPr>
              <p:nvPr/>
            </p:nvSpPr>
            <p:spPr bwMode="auto">
              <a:xfrm>
                <a:off x="8727" y="2337"/>
                <a:ext cx="852" cy="438"/>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1</a:t>
                </a:r>
                <a:r>
                  <a:rPr lang="en-US" altLang="zh-CN">
                    <a:latin typeface="Times New Roman" pitchFamily="18" charset="0"/>
                    <a:sym typeface="Symbol" pitchFamily="18" charset="2"/>
                  </a:rPr>
                  <a:t></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sp>
            <p:nvSpPr>
              <p:cNvPr id="129043" name="Text Box 19"/>
              <p:cNvSpPr txBox="1">
                <a:spLocks noChangeArrowheads="1"/>
              </p:cNvSpPr>
              <p:nvPr/>
            </p:nvSpPr>
            <p:spPr bwMode="auto">
              <a:xfrm>
                <a:off x="8727" y="2991"/>
                <a:ext cx="852" cy="438"/>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2</a:t>
                </a:r>
                <a:r>
                  <a:rPr lang="en-US" altLang="zh-CN">
                    <a:latin typeface="Times New Roman" pitchFamily="18" charset="0"/>
                    <a:sym typeface="Symbol" pitchFamily="18" charset="2"/>
                  </a:rPr>
                  <a:t></a:t>
                </a:r>
                <a:r>
                  <a:rPr lang="en-US" altLang="zh-CN">
                    <a:latin typeface="Times New Roman" pitchFamily="18" charset="0"/>
                  </a:rPr>
                  <a:t> (</a:t>
                </a:r>
                <a:r>
                  <a:rPr lang="en-US" altLang="zh-CN" i="1">
                    <a:latin typeface="Times New Roman" pitchFamily="18" charset="0"/>
                  </a:rPr>
                  <a:t>t</a:t>
                </a:r>
                <a:r>
                  <a:rPr lang="en-US" altLang="zh-CN">
                    <a:latin typeface="Times New Roman" pitchFamily="18" charset="0"/>
                  </a:rPr>
                  <a:t>)</a:t>
                </a:r>
                <a:endParaRPr lang="en-US" altLang="zh-CN" sz="3600"/>
              </a:p>
            </p:txBody>
          </p:sp>
          <p:sp>
            <p:nvSpPr>
              <p:cNvPr id="129044" name="Text Box 20"/>
              <p:cNvSpPr txBox="1">
                <a:spLocks noChangeArrowheads="1"/>
              </p:cNvSpPr>
              <p:nvPr/>
            </p:nvSpPr>
            <p:spPr bwMode="auto">
              <a:xfrm>
                <a:off x="2772" y="2976"/>
                <a:ext cx="852" cy="438"/>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2(</a:t>
                </a:r>
                <a:r>
                  <a:rPr lang="en-US" altLang="zh-CN" i="1">
                    <a:latin typeface="Times New Roman" pitchFamily="18" charset="0"/>
                  </a:rPr>
                  <a:t>t</a:t>
                </a:r>
                <a:r>
                  <a:rPr lang="en-US" altLang="zh-CN">
                    <a:latin typeface="Times New Roman" pitchFamily="18" charset="0"/>
                  </a:rPr>
                  <a:t>)</a:t>
                </a:r>
                <a:endParaRPr lang="en-US" altLang="zh-CN" sz="3600"/>
              </a:p>
            </p:txBody>
          </p:sp>
          <p:sp>
            <p:nvSpPr>
              <p:cNvPr id="129045" name="Text Box 21"/>
              <p:cNvSpPr txBox="1">
                <a:spLocks noChangeArrowheads="1"/>
              </p:cNvSpPr>
              <p:nvPr/>
            </p:nvSpPr>
            <p:spPr bwMode="auto">
              <a:xfrm>
                <a:off x="2787" y="2322"/>
                <a:ext cx="852" cy="438"/>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1(</a:t>
                </a:r>
                <a:r>
                  <a:rPr lang="en-US" altLang="zh-CN" i="1">
                    <a:latin typeface="Times New Roman" pitchFamily="18" charset="0"/>
                  </a:rPr>
                  <a:t>t</a:t>
                </a:r>
                <a:r>
                  <a:rPr lang="en-US" altLang="zh-CN">
                    <a:latin typeface="Times New Roman" pitchFamily="18" charset="0"/>
                  </a:rPr>
                  <a:t>)</a:t>
                </a:r>
                <a:endParaRPr lang="en-US" altLang="zh-CN" sz="3600"/>
              </a:p>
            </p:txBody>
          </p:sp>
          <p:sp>
            <p:nvSpPr>
              <p:cNvPr id="129046" name="Text Box 22"/>
              <p:cNvSpPr txBox="1">
                <a:spLocks noChangeArrowheads="1"/>
              </p:cNvSpPr>
              <p:nvPr/>
            </p:nvSpPr>
            <p:spPr bwMode="auto">
              <a:xfrm>
                <a:off x="8697" y="4131"/>
                <a:ext cx="852" cy="438"/>
              </a:xfrm>
              <a:prstGeom prst="rect">
                <a:avLst/>
              </a:prstGeom>
              <a:noFill/>
              <a:ln w="9525">
                <a:noFill/>
                <a:miter lim="800000"/>
                <a:headEnd/>
                <a:tailEnd/>
              </a:ln>
            </p:spPr>
            <p:txBody>
              <a:bodyPr/>
              <a:lstStyle/>
              <a:p>
                <a:pPr algn="just"/>
                <a:r>
                  <a:rPr lang="en-US" altLang="zh-CN" i="1">
                    <a:latin typeface="Times New Roman" pitchFamily="18" charset="0"/>
                  </a:rPr>
                  <a:t>mN</a:t>
                </a:r>
                <a:r>
                  <a:rPr lang="en-US" altLang="zh-CN">
                    <a:latin typeface="Times New Roman" pitchFamily="18" charset="0"/>
                    <a:sym typeface="Symbol" pitchFamily="18" charset="2"/>
                  </a:rPr>
                  <a:t></a:t>
                </a:r>
                <a:r>
                  <a:rPr lang="en-US" altLang="zh-CN">
                    <a:latin typeface="Times New Roman" pitchFamily="18" charset="0"/>
                  </a:rPr>
                  <a:t> (</a:t>
                </a:r>
                <a:r>
                  <a:rPr lang="en-US" altLang="zh-CN" i="1">
                    <a:latin typeface="Times New Roman" pitchFamily="18" charset="0"/>
                  </a:rPr>
                  <a:t>t</a:t>
                </a:r>
                <a:r>
                  <a:rPr lang="en-US" altLang="zh-CN">
                    <a:latin typeface="Times New Roman" pitchFamily="18" charset="0"/>
                  </a:rPr>
                  <a:t>)</a:t>
                </a:r>
                <a:endParaRPr lang="en-US" altLang="zh-CN" sz="3600"/>
              </a:p>
            </p:txBody>
          </p:sp>
          <p:sp>
            <p:nvSpPr>
              <p:cNvPr id="129047" name="Text Box 23"/>
              <p:cNvSpPr txBox="1">
                <a:spLocks noChangeArrowheads="1"/>
              </p:cNvSpPr>
              <p:nvPr/>
            </p:nvSpPr>
            <p:spPr bwMode="auto">
              <a:xfrm>
                <a:off x="2772" y="4086"/>
                <a:ext cx="852" cy="438"/>
              </a:xfrm>
              <a:prstGeom prst="rect">
                <a:avLst/>
              </a:prstGeom>
              <a:noFill/>
              <a:ln w="9525">
                <a:noFill/>
                <a:miter lim="800000"/>
                <a:headEnd/>
                <a:tailEnd/>
              </a:ln>
            </p:spPr>
            <p:txBody>
              <a:bodyPr/>
              <a:lstStyle/>
              <a:p>
                <a:pPr algn="just"/>
                <a:r>
                  <a:rPr lang="en-US" altLang="zh-CN" i="1">
                    <a:latin typeface="Times New Roman" pitchFamily="18" charset="0"/>
                  </a:rPr>
                  <a:t>mN</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grpSp>
      </p:grpSp>
      <p:cxnSp>
        <p:nvCxnSpPr>
          <p:cNvPr id="7" name="直接箭头连接符 6"/>
          <p:cNvCxnSpPr/>
          <p:nvPr/>
        </p:nvCxnSpPr>
        <p:spPr>
          <a:xfrm flipV="1">
            <a:off x="4572566" y="3107409"/>
            <a:ext cx="441216" cy="7322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7" name="直接箭头连接符 26"/>
          <p:cNvCxnSpPr/>
          <p:nvPr/>
        </p:nvCxnSpPr>
        <p:spPr>
          <a:xfrm flipH="1" flipV="1">
            <a:off x="4003744" y="3107409"/>
            <a:ext cx="568822" cy="74026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矩形 10"/>
          <p:cNvSpPr/>
          <p:nvPr/>
        </p:nvSpPr>
        <p:spPr>
          <a:xfrm>
            <a:off x="3674694" y="4152977"/>
            <a:ext cx="1545378" cy="793081"/>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7794" y="5157192"/>
            <a:ext cx="3318142" cy="1200329"/>
          </a:xfrm>
          <a:prstGeom prst="rect">
            <a:avLst/>
          </a:prstGeom>
        </p:spPr>
        <p:txBody>
          <a:bodyPr wrap="square">
            <a:spAutoFit/>
          </a:bodyPr>
          <a:lstStyle/>
          <a:p>
            <a:r>
              <a:rPr lang="zh-CN" altLang="en-US" sz="2400" b="1" dirty="0" smtClean="0">
                <a:latin typeface="+mj-ea"/>
                <a:ea typeface="+mj-ea"/>
              </a:rPr>
              <a:t>例，</a:t>
            </a:r>
            <a:r>
              <a:rPr lang="zh-CN" altLang="en-US" sz="2400" b="1" dirty="0">
                <a:latin typeface="+mj-ea"/>
                <a:ea typeface="+mj-ea"/>
              </a:rPr>
              <a:t>若语音</a:t>
            </a:r>
            <a:r>
              <a:rPr lang="zh-CN" altLang="en-US" sz="2400" b="1" dirty="0" smtClean="0">
                <a:latin typeface="+mj-ea"/>
                <a:ea typeface="+mj-ea"/>
              </a:rPr>
              <a:t>信号</a:t>
            </a:r>
            <a:r>
              <a:rPr lang="en-US" altLang="zh-CN" sz="2400" b="1" dirty="0" smtClean="0">
                <a:latin typeface="+mj-ea"/>
                <a:ea typeface="+mj-ea"/>
              </a:rPr>
              <a:t>8 </a:t>
            </a:r>
            <a:r>
              <a:rPr lang="en-US" altLang="zh-CN" sz="2400" b="1" dirty="0">
                <a:latin typeface="+mj-ea"/>
                <a:ea typeface="+mj-ea"/>
              </a:rPr>
              <a:t>kHz</a:t>
            </a:r>
            <a:r>
              <a:rPr lang="zh-CN" altLang="en-US" sz="2400" b="1" dirty="0">
                <a:latin typeface="+mj-ea"/>
                <a:ea typeface="+mj-ea"/>
              </a:rPr>
              <a:t>的速率抽样</a:t>
            </a:r>
            <a:r>
              <a:rPr lang="zh-CN" altLang="en-US" sz="2400" b="1" dirty="0" smtClean="0">
                <a:latin typeface="+mj-ea"/>
                <a:ea typeface="+mj-ea"/>
              </a:rPr>
              <a:t>，旋转开关每秒</a:t>
            </a:r>
            <a:r>
              <a:rPr lang="zh-CN" altLang="en-US" sz="2400" b="1" dirty="0">
                <a:latin typeface="+mj-ea"/>
                <a:ea typeface="+mj-ea"/>
              </a:rPr>
              <a:t>旋转</a:t>
            </a:r>
            <a:r>
              <a:rPr lang="en-US" altLang="zh-CN" sz="2400" b="1" dirty="0">
                <a:latin typeface="+mj-ea"/>
                <a:ea typeface="+mj-ea"/>
              </a:rPr>
              <a:t>8000</a:t>
            </a:r>
            <a:r>
              <a:rPr lang="zh-CN" altLang="en-US" sz="2400" b="1" dirty="0" smtClean="0">
                <a:latin typeface="+mj-ea"/>
                <a:ea typeface="+mj-ea"/>
              </a:rPr>
              <a:t>周</a:t>
            </a:r>
            <a:endParaRPr lang="zh-CN" altLang="en-US" sz="2400" b="1" dirty="0">
              <a:latin typeface="+mj-ea"/>
              <a:ea typeface="+mj-ea"/>
            </a:endParaRPr>
          </a:p>
        </p:txBody>
      </p:sp>
      <p:sp>
        <p:nvSpPr>
          <p:cNvPr id="33" name="矩形 32"/>
          <p:cNvSpPr/>
          <p:nvPr/>
        </p:nvSpPr>
        <p:spPr>
          <a:xfrm>
            <a:off x="4345030" y="5157192"/>
            <a:ext cx="3971386" cy="1200329"/>
          </a:xfrm>
          <a:prstGeom prst="rect">
            <a:avLst/>
          </a:prstGeom>
        </p:spPr>
        <p:txBody>
          <a:bodyPr wrap="square">
            <a:spAutoFit/>
          </a:bodyPr>
          <a:lstStyle/>
          <a:p>
            <a:r>
              <a:rPr lang="zh-CN" altLang="en-US" sz="2400" b="1" dirty="0" smtClean="0">
                <a:latin typeface="+mj-ea"/>
                <a:ea typeface="+mj-ea"/>
              </a:rPr>
              <a:t>设</a:t>
            </a:r>
            <a:r>
              <a:rPr lang="zh-CN" altLang="en-US" sz="2400" b="1" dirty="0">
                <a:latin typeface="+mj-ea"/>
                <a:ea typeface="+mj-ea"/>
              </a:rPr>
              <a:t>旋转周期为</a:t>
            </a:r>
            <a:r>
              <a:rPr lang="en-US" altLang="zh-CN" sz="2400" b="1" i="1" dirty="0" err="1">
                <a:latin typeface="+mj-ea"/>
                <a:ea typeface="+mj-ea"/>
              </a:rPr>
              <a:t>T</a:t>
            </a:r>
            <a:r>
              <a:rPr lang="en-US" altLang="zh-CN" sz="2400" b="1" i="1" baseline="-25000" dirty="0" err="1">
                <a:latin typeface="+mj-ea"/>
                <a:ea typeface="+mj-ea"/>
              </a:rPr>
              <a:t>s</a:t>
            </a:r>
            <a:r>
              <a:rPr lang="zh-CN" altLang="en-US" sz="2400" b="1" dirty="0">
                <a:latin typeface="+mj-ea"/>
                <a:ea typeface="+mj-ea"/>
              </a:rPr>
              <a:t>秒，共有</a:t>
            </a:r>
            <a:r>
              <a:rPr lang="en-US" altLang="zh-CN" sz="2400" b="1" i="1" dirty="0">
                <a:latin typeface="+mj-ea"/>
                <a:ea typeface="+mj-ea"/>
              </a:rPr>
              <a:t>N </a:t>
            </a:r>
            <a:r>
              <a:rPr lang="zh-CN" altLang="en-US" sz="2400" b="1" dirty="0">
                <a:latin typeface="+mj-ea"/>
                <a:ea typeface="+mj-ea"/>
              </a:rPr>
              <a:t>路信号，则每路信号在每周中占用</a:t>
            </a:r>
            <a:r>
              <a:rPr lang="en-US" altLang="zh-CN" sz="2400" b="1" i="1" dirty="0" err="1">
                <a:latin typeface="+mj-ea"/>
                <a:ea typeface="+mj-ea"/>
              </a:rPr>
              <a:t>T</a:t>
            </a:r>
            <a:r>
              <a:rPr lang="en-US" altLang="zh-CN" sz="2400" b="1" i="1" baseline="-25000" dirty="0" err="1">
                <a:latin typeface="+mj-ea"/>
                <a:ea typeface="+mj-ea"/>
              </a:rPr>
              <a:t>s</a:t>
            </a:r>
            <a:r>
              <a:rPr lang="en-US" altLang="zh-CN" sz="2400" b="1" dirty="0">
                <a:latin typeface="+mj-ea"/>
                <a:ea typeface="+mj-ea"/>
              </a:rPr>
              <a:t>/</a:t>
            </a:r>
            <a:r>
              <a:rPr lang="en-US" altLang="zh-CN" sz="2400" b="1" i="1" dirty="0">
                <a:latin typeface="+mj-ea"/>
                <a:ea typeface="+mj-ea"/>
              </a:rPr>
              <a:t>N</a:t>
            </a:r>
            <a:r>
              <a:rPr lang="zh-CN" altLang="en-US" sz="2400" b="1" dirty="0">
                <a:latin typeface="+mj-ea"/>
                <a:ea typeface="+mj-ea"/>
              </a:rPr>
              <a:t>秒的时间</a:t>
            </a:r>
            <a:r>
              <a:rPr lang="zh-CN" altLang="en-US" sz="2400" b="1" dirty="0" smtClean="0">
                <a:latin typeface="+mj-ea"/>
                <a:ea typeface="+mj-ea"/>
              </a:rPr>
              <a:t>。</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3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r>
              <a:rPr lang="zh-CN" altLang="en-US" dirty="0">
                <a:solidFill>
                  <a:srgbClr val="0000FF"/>
                </a:solidFill>
              </a:rPr>
              <a:t>旋转开关采集到的</a:t>
            </a:r>
            <a:r>
              <a:rPr lang="zh-CN" altLang="en-US" dirty="0" smtClean="0">
                <a:solidFill>
                  <a:srgbClr val="0000FF"/>
                </a:solidFill>
              </a:rPr>
              <a:t>信号</a:t>
            </a:r>
            <a:endParaRPr lang="zh-CN" altLang="en-US" dirty="0">
              <a:solidFill>
                <a:srgbClr val="0000FF"/>
              </a:solidFill>
            </a:endParaRPr>
          </a:p>
        </p:txBody>
      </p:sp>
      <p:sp>
        <p:nvSpPr>
          <p:cNvPr id="25" name="灯片编号占位符 5"/>
          <p:cNvSpPr>
            <a:spLocks noGrp="1"/>
          </p:cNvSpPr>
          <p:nvPr>
            <p:ph type="sldNum" sz="quarter" idx="12"/>
          </p:nvPr>
        </p:nvSpPr>
        <p:spPr/>
        <p:txBody>
          <a:bodyPr/>
          <a:lstStyle/>
          <a:p>
            <a:fld id="{B88CE46A-FCBC-4B64-9700-C5EA27D262BB}" type="slidenum">
              <a:rPr lang="en-US" altLang="zh-CN" smtClean="0"/>
              <a:pPr/>
              <a:t>121</a:t>
            </a:fld>
            <a:endParaRPr lang="en-US" altLang="zh-CN"/>
          </a:p>
        </p:txBody>
      </p:sp>
      <p:grpSp>
        <p:nvGrpSpPr>
          <p:cNvPr id="2" name="Group 4"/>
          <p:cNvGrpSpPr>
            <a:grpSpLocks/>
          </p:cNvGrpSpPr>
          <p:nvPr/>
        </p:nvGrpSpPr>
        <p:grpSpPr bwMode="auto">
          <a:xfrm>
            <a:off x="971600" y="1196752"/>
            <a:ext cx="6081821" cy="4324506"/>
            <a:chOff x="2772" y="972"/>
            <a:chExt cx="6247" cy="4839"/>
          </a:xfrm>
        </p:grpSpPr>
        <p:grpSp>
          <p:nvGrpSpPr>
            <p:cNvPr id="3" name="Group 5"/>
            <p:cNvGrpSpPr>
              <a:grpSpLocks/>
            </p:cNvGrpSpPr>
            <p:nvPr/>
          </p:nvGrpSpPr>
          <p:grpSpPr bwMode="auto">
            <a:xfrm>
              <a:off x="2772" y="972"/>
              <a:ext cx="6247" cy="4743"/>
              <a:chOff x="3040" y="6540"/>
              <a:chExt cx="6247" cy="4743"/>
            </a:xfrm>
          </p:grpSpPr>
          <p:grpSp>
            <p:nvGrpSpPr>
              <p:cNvPr id="4" name="Group 6"/>
              <p:cNvGrpSpPr>
                <a:grpSpLocks/>
              </p:cNvGrpSpPr>
              <p:nvPr/>
            </p:nvGrpSpPr>
            <p:grpSpPr bwMode="auto">
              <a:xfrm>
                <a:off x="3040" y="6540"/>
                <a:ext cx="6247" cy="4743"/>
                <a:chOff x="3040" y="6540"/>
                <a:chExt cx="6247" cy="4743"/>
              </a:xfrm>
            </p:grpSpPr>
            <p:pic>
              <p:nvPicPr>
                <p:cNvPr id="131079" name="Picture 7" descr="TDM原理"/>
                <p:cNvPicPr>
                  <a:picLocks noChangeAspect="1" noChangeArrowheads="1"/>
                </p:cNvPicPr>
                <p:nvPr/>
              </p:nvPicPr>
              <p:blipFill>
                <a:blip r:embed="rId2" cstate="print"/>
                <a:srcRect l="-354" t="41930"/>
                <a:stretch>
                  <a:fillRect/>
                </a:stretch>
              </p:blipFill>
              <p:spPr bwMode="auto">
                <a:xfrm>
                  <a:off x="3040" y="6588"/>
                  <a:ext cx="6247" cy="4695"/>
                </a:xfrm>
                <a:prstGeom prst="rect">
                  <a:avLst/>
                </a:prstGeom>
                <a:noFill/>
                <a:ln w="9525">
                  <a:noFill/>
                  <a:miter lim="800000"/>
                  <a:headEnd/>
                  <a:tailEnd/>
                </a:ln>
              </p:spPr>
            </p:pic>
            <p:grpSp>
              <p:nvGrpSpPr>
                <p:cNvPr id="5" name="Group 8"/>
                <p:cNvGrpSpPr>
                  <a:grpSpLocks/>
                </p:cNvGrpSpPr>
                <p:nvPr/>
              </p:nvGrpSpPr>
              <p:grpSpPr bwMode="auto">
                <a:xfrm>
                  <a:off x="3040" y="6540"/>
                  <a:ext cx="5154" cy="4605"/>
                  <a:chOff x="3040" y="6540"/>
                  <a:chExt cx="5154" cy="4605"/>
                </a:xfrm>
              </p:grpSpPr>
              <p:sp>
                <p:nvSpPr>
                  <p:cNvPr id="131081" name="Text Box 9"/>
                  <p:cNvSpPr txBox="1">
                    <a:spLocks noChangeArrowheads="1"/>
                  </p:cNvSpPr>
                  <p:nvPr/>
                </p:nvSpPr>
                <p:spPr bwMode="auto">
                  <a:xfrm>
                    <a:off x="4465" y="6540"/>
                    <a:ext cx="852" cy="438"/>
                  </a:xfrm>
                  <a:prstGeom prst="rect">
                    <a:avLst/>
                  </a:prstGeom>
                  <a:noFill/>
                  <a:ln w="9525">
                    <a:noFill/>
                    <a:miter lim="800000"/>
                    <a:headEnd/>
                    <a:tailEnd/>
                  </a:ln>
                </p:spPr>
                <p:txBody>
                  <a:bodyPr/>
                  <a:lstStyle/>
                  <a:p>
                    <a:pPr algn="just"/>
                    <a:r>
                      <a:rPr lang="en-US" altLang="zh-CN" sz="2000" b="1" i="1">
                        <a:latin typeface="Times New Roman" pitchFamily="18" charset="0"/>
                      </a:rPr>
                      <a:t>m</a:t>
                    </a:r>
                    <a:r>
                      <a:rPr lang="en-US" altLang="zh-CN" sz="2000" b="1" baseline="-25000">
                        <a:latin typeface="Times New Roman" pitchFamily="18" charset="0"/>
                      </a:rPr>
                      <a:t>1</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4000" b="1"/>
                  </a:p>
                </p:txBody>
              </p:sp>
              <p:sp>
                <p:nvSpPr>
                  <p:cNvPr id="131082" name="Text Box 10"/>
                  <p:cNvSpPr txBox="1">
                    <a:spLocks noChangeArrowheads="1"/>
                  </p:cNvSpPr>
                  <p:nvPr/>
                </p:nvSpPr>
                <p:spPr bwMode="auto">
                  <a:xfrm>
                    <a:off x="4540" y="7779"/>
                    <a:ext cx="852" cy="438"/>
                  </a:xfrm>
                  <a:prstGeom prst="rect">
                    <a:avLst/>
                  </a:prstGeom>
                  <a:noFill/>
                  <a:ln w="9525">
                    <a:noFill/>
                    <a:miter lim="800000"/>
                    <a:headEnd/>
                    <a:tailEnd/>
                  </a:ln>
                </p:spPr>
                <p:txBody>
                  <a:bodyPr/>
                  <a:lstStyle/>
                  <a:p>
                    <a:pPr algn="just"/>
                    <a:r>
                      <a:rPr lang="en-US" altLang="zh-CN" sz="2000" b="1" i="1">
                        <a:latin typeface="Times New Roman" pitchFamily="18" charset="0"/>
                      </a:rPr>
                      <a:t>m</a:t>
                    </a:r>
                    <a:r>
                      <a:rPr lang="en-US" altLang="zh-CN" sz="2000" b="1" baseline="-25000">
                        <a:latin typeface="Times New Roman" pitchFamily="18" charset="0"/>
                      </a:rPr>
                      <a:t>2</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endParaRPr lang="en-US" altLang="zh-CN" sz="4000" b="1"/>
                  </a:p>
                </p:txBody>
              </p:sp>
              <p:sp>
                <p:nvSpPr>
                  <p:cNvPr id="131083" name="Text Box 11"/>
                  <p:cNvSpPr txBox="1">
                    <a:spLocks noChangeArrowheads="1"/>
                  </p:cNvSpPr>
                  <p:nvPr/>
                </p:nvSpPr>
                <p:spPr bwMode="auto">
                  <a:xfrm>
                    <a:off x="4165" y="10707"/>
                    <a:ext cx="852" cy="438"/>
                  </a:xfrm>
                  <a:prstGeom prst="rect">
                    <a:avLst/>
                  </a:prstGeom>
                  <a:noFill/>
                  <a:ln w="9525">
                    <a:noFill/>
                    <a:miter lim="800000"/>
                    <a:headEnd/>
                    <a:tailEnd/>
                  </a:ln>
                </p:spPr>
                <p:txBody>
                  <a:bodyPr/>
                  <a:lstStyle/>
                  <a:p>
                    <a:pPr algn="ctr"/>
                    <a:r>
                      <a:rPr lang="en-US" altLang="zh-CN" sz="2000" b="1">
                        <a:latin typeface="Times New Roman" pitchFamily="18" charset="0"/>
                      </a:rPr>
                      <a:t>1</a:t>
                    </a:r>
                    <a:r>
                      <a:rPr lang="zh-CN" altLang="en-US" sz="2000" b="1">
                        <a:latin typeface="Times New Roman" pitchFamily="18" charset="0"/>
                      </a:rPr>
                      <a:t>帧</a:t>
                    </a:r>
                    <a:endParaRPr lang="zh-CN" altLang="en-US" sz="4000" b="1"/>
                  </a:p>
                </p:txBody>
              </p:sp>
              <p:sp>
                <p:nvSpPr>
                  <p:cNvPr id="131084" name="Text Box 12"/>
                  <p:cNvSpPr txBox="1">
                    <a:spLocks noChangeArrowheads="1"/>
                  </p:cNvSpPr>
                  <p:nvPr/>
                </p:nvSpPr>
                <p:spPr bwMode="auto">
                  <a:xfrm>
                    <a:off x="3865" y="8967"/>
                    <a:ext cx="852" cy="438"/>
                  </a:xfrm>
                  <a:prstGeom prst="rect">
                    <a:avLst/>
                  </a:prstGeom>
                  <a:noFill/>
                  <a:ln w="9525">
                    <a:noFill/>
                    <a:miter lim="800000"/>
                    <a:headEnd/>
                    <a:tailEnd/>
                  </a:ln>
                </p:spPr>
                <p:txBody>
                  <a:bodyPr/>
                  <a:lstStyle/>
                  <a:p>
                    <a:pPr algn="just"/>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N</a:t>
                    </a:r>
                    <a:endParaRPr lang="en-US" altLang="zh-CN" sz="4000" b="1"/>
                  </a:p>
                </p:txBody>
              </p:sp>
              <p:sp>
                <p:nvSpPr>
                  <p:cNvPr id="131085" name="Text Box 13"/>
                  <p:cNvSpPr txBox="1">
                    <a:spLocks noChangeArrowheads="1"/>
                  </p:cNvSpPr>
                  <p:nvPr/>
                </p:nvSpPr>
                <p:spPr bwMode="auto">
                  <a:xfrm>
                    <a:off x="4993" y="8907"/>
                    <a:ext cx="852" cy="438"/>
                  </a:xfrm>
                  <a:prstGeom prst="rect">
                    <a:avLst/>
                  </a:prstGeom>
                  <a:noFill/>
                  <a:ln w="9525">
                    <a:noFill/>
                    <a:miter lim="800000"/>
                    <a:headEnd/>
                    <a:tailEnd/>
                  </a:ln>
                </p:spPr>
                <p:txBody>
                  <a:bodyPr/>
                  <a:lstStyle/>
                  <a:p>
                    <a:pPr algn="just"/>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N</a:t>
                    </a:r>
                    <a:endParaRPr lang="en-US" altLang="zh-CN" sz="4000" b="1"/>
                  </a:p>
                </p:txBody>
              </p:sp>
              <p:sp>
                <p:nvSpPr>
                  <p:cNvPr id="131086" name="Text Box 14"/>
                  <p:cNvSpPr txBox="1">
                    <a:spLocks noChangeArrowheads="1"/>
                  </p:cNvSpPr>
                  <p:nvPr/>
                </p:nvSpPr>
                <p:spPr bwMode="auto">
                  <a:xfrm>
                    <a:off x="6112" y="8946"/>
                    <a:ext cx="900" cy="438"/>
                  </a:xfrm>
                  <a:prstGeom prst="rect">
                    <a:avLst/>
                  </a:prstGeom>
                  <a:noFill/>
                  <a:ln w="9525">
                    <a:noFill/>
                    <a:miter lim="800000"/>
                    <a:headEnd/>
                    <a:tailEnd/>
                  </a:ln>
                </p:spPr>
                <p:txBody>
                  <a:bodyPr/>
                  <a:lstStyle/>
                  <a:p>
                    <a:pPr algn="just"/>
                    <a:r>
                      <a:rPr lang="en-US" altLang="zh-CN" sz="2000" b="1">
                        <a:latin typeface="Times New Roman" pitchFamily="18" charset="0"/>
                      </a:rPr>
                      <a:t>2</a:t>
                    </a:r>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N</a:t>
                    </a:r>
                    <a:endParaRPr lang="en-US" altLang="zh-CN" sz="4000" b="1"/>
                  </a:p>
                </p:txBody>
              </p:sp>
              <p:sp>
                <p:nvSpPr>
                  <p:cNvPr id="131087" name="Text Box 15"/>
                  <p:cNvSpPr txBox="1">
                    <a:spLocks noChangeArrowheads="1"/>
                  </p:cNvSpPr>
                  <p:nvPr/>
                </p:nvSpPr>
                <p:spPr bwMode="auto">
                  <a:xfrm>
                    <a:off x="7294" y="8967"/>
                    <a:ext cx="900" cy="438"/>
                  </a:xfrm>
                  <a:prstGeom prst="rect">
                    <a:avLst/>
                  </a:prstGeom>
                  <a:noFill/>
                  <a:ln w="9525">
                    <a:noFill/>
                    <a:miter lim="800000"/>
                    <a:headEnd/>
                    <a:tailEnd/>
                  </a:ln>
                </p:spPr>
                <p:txBody>
                  <a:bodyPr/>
                  <a:lstStyle/>
                  <a:p>
                    <a:pPr algn="just"/>
                    <a:r>
                      <a:rPr lang="en-US" altLang="zh-CN" sz="2000" b="1">
                        <a:latin typeface="Times New Roman" pitchFamily="18" charset="0"/>
                      </a:rPr>
                      <a:t>3</a:t>
                    </a:r>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T</a:t>
                    </a:r>
                    <a:r>
                      <a:rPr lang="en-US" altLang="zh-CN" sz="2000" b="1">
                        <a:latin typeface="Times New Roman" pitchFamily="18" charset="0"/>
                      </a:rPr>
                      <a:t>/</a:t>
                    </a:r>
                    <a:r>
                      <a:rPr lang="en-US" altLang="zh-CN" sz="2000" b="1" i="1">
                        <a:latin typeface="Times New Roman" pitchFamily="18" charset="0"/>
                      </a:rPr>
                      <a:t>N</a:t>
                    </a:r>
                    <a:endParaRPr lang="en-US" altLang="zh-CN" sz="4000" b="1"/>
                  </a:p>
                </p:txBody>
              </p:sp>
              <p:sp>
                <p:nvSpPr>
                  <p:cNvPr id="131088" name="Text Box 16"/>
                  <p:cNvSpPr txBox="1">
                    <a:spLocks noChangeArrowheads="1"/>
                  </p:cNvSpPr>
                  <p:nvPr/>
                </p:nvSpPr>
                <p:spPr bwMode="auto">
                  <a:xfrm>
                    <a:off x="3040" y="9600"/>
                    <a:ext cx="852" cy="438"/>
                  </a:xfrm>
                  <a:prstGeom prst="rect">
                    <a:avLst/>
                  </a:prstGeom>
                  <a:noFill/>
                  <a:ln w="9525">
                    <a:noFill/>
                    <a:miter lim="800000"/>
                    <a:headEnd/>
                    <a:tailEnd/>
                  </a:ln>
                </p:spPr>
                <p:txBody>
                  <a:bodyPr/>
                  <a:lstStyle/>
                  <a:p>
                    <a:pPr algn="just"/>
                    <a:r>
                      <a:rPr lang="zh-CN" altLang="en-US" sz="2000" b="1">
                        <a:latin typeface="Times New Roman" pitchFamily="18" charset="0"/>
                      </a:rPr>
                      <a:t>时隙</a:t>
                    </a:r>
                    <a:r>
                      <a:rPr lang="en-US" altLang="zh-CN" sz="2000" b="1">
                        <a:latin typeface="Times New Roman" pitchFamily="18" charset="0"/>
                      </a:rPr>
                      <a:t>1</a:t>
                    </a:r>
                    <a:endParaRPr lang="en-US" altLang="zh-CN" sz="4000" b="1"/>
                  </a:p>
                </p:txBody>
              </p:sp>
            </p:grpSp>
          </p:grpSp>
          <p:sp>
            <p:nvSpPr>
              <p:cNvPr id="131089" name="Line 17"/>
              <p:cNvSpPr>
                <a:spLocks noChangeShapeType="1"/>
              </p:cNvSpPr>
              <p:nvPr/>
            </p:nvSpPr>
            <p:spPr bwMode="auto">
              <a:xfrm>
                <a:off x="5346" y="8921"/>
                <a:ext cx="0" cy="129"/>
              </a:xfrm>
              <a:prstGeom prst="line">
                <a:avLst/>
              </a:prstGeom>
              <a:noFill/>
              <a:ln w="9525">
                <a:solidFill>
                  <a:srgbClr val="000000"/>
                </a:solidFill>
                <a:round/>
                <a:headEnd/>
                <a:tailEnd/>
              </a:ln>
            </p:spPr>
            <p:txBody>
              <a:bodyPr/>
              <a:lstStyle/>
              <a:p>
                <a:endParaRPr lang="zh-CN" altLang="en-US" b="1"/>
              </a:p>
            </p:txBody>
          </p:sp>
          <p:sp>
            <p:nvSpPr>
              <p:cNvPr id="131090" name="Line 18"/>
              <p:cNvSpPr>
                <a:spLocks noChangeShapeType="1"/>
              </p:cNvSpPr>
              <p:nvPr/>
            </p:nvSpPr>
            <p:spPr bwMode="auto">
              <a:xfrm>
                <a:off x="6540" y="8933"/>
                <a:ext cx="0" cy="129"/>
              </a:xfrm>
              <a:prstGeom prst="line">
                <a:avLst/>
              </a:prstGeom>
              <a:noFill/>
              <a:ln w="9525">
                <a:solidFill>
                  <a:srgbClr val="000000"/>
                </a:solidFill>
                <a:round/>
                <a:headEnd/>
                <a:tailEnd/>
              </a:ln>
            </p:spPr>
            <p:txBody>
              <a:bodyPr/>
              <a:lstStyle/>
              <a:p>
                <a:endParaRPr lang="zh-CN" altLang="en-US" b="1"/>
              </a:p>
            </p:txBody>
          </p:sp>
          <p:sp>
            <p:nvSpPr>
              <p:cNvPr id="131091" name="Line 19"/>
              <p:cNvSpPr>
                <a:spLocks noChangeShapeType="1"/>
              </p:cNvSpPr>
              <p:nvPr/>
            </p:nvSpPr>
            <p:spPr bwMode="auto">
              <a:xfrm>
                <a:off x="7704" y="8957"/>
                <a:ext cx="0" cy="129"/>
              </a:xfrm>
              <a:prstGeom prst="line">
                <a:avLst/>
              </a:prstGeom>
              <a:noFill/>
              <a:ln w="9525">
                <a:solidFill>
                  <a:srgbClr val="000000"/>
                </a:solidFill>
                <a:round/>
                <a:headEnd/>
                <a:tailEnd/>
              </a:ln>
            </p:spPr>
            <p:txBody>
              <a:bodyPr/>
              <a:lstStyle/>
              <a:p>
                <a:endParaRPr lang="zh-CN" altLang="en-US" b="1"/>
              </a:p>
            </p:txBody>
          </p:sp>
        </p:grpSp>
        <p:grpSp>
          <p:nvGrpSpPr>
            <p:cNvPr id="6" name="Group 20"/>
            <p:cNvGrpSpPr>
              <a:grpSpLocks/>
            </p:cNvGrpSpPr>
            <p:nvPr/>
          </p:nvGrpSpPr>
          <p:grpSpPr bwMode="auto">
            <a:xfrm>
              <a:off x="5431" y="2106"/>
              <a:ext cx="3000" cy="3705"/>
              <a:chOff x="5431" y="2106"/>
              <a:chExt cx="3000" cy="3705"/>
            </a:xfrm>
          </p:grpSpPr>
          <p:sp>
            <p:nvSpPr>
              <p:cNvPr id="131093" name="Text Box 21"/>
              <p:cNvSpPr txBox="1">
                <a:spLocks noChangeArrowheads="1"/>
              </p:cNvSpPr>
              <p:nvPr/>
            </p:nvSpPr>
            <p:spPr bwMode="auto">
              <a:xfrm>
                <a:off x="5521" y="5421"/>
                <a:ext cx="2910" cy="390"/>
              </a:xfrm>
              <a:prstGeom prst="rect">
                <a:avLst/>
              </a:prstGeom>
              <a:noFill/>
              <a:ln w="9525">
                <a:noFill/>
                <a:miter lim="800000"/>
                <a:headEnd/>
                <a:tailEnd/>
              </a:ln>
            </p:spPr>
            <p:txBody>
              <a:bodyPr/>
              <a:lstStyle/>
              <a:p>
                <a:pPr algn="just"/>
                <a:r>
                  <a:rPr lang="zh-CN" altLang="en-US" sz="2800" b="1" baseline="30000">
                    <a:latin typeface="Times New Roman" pitchFamily="18" charset="0"/>
                  </a:rPr>
                  <a:t>旋转开关采集到的信号</a:t>
                </a:r>
                <a:endParaRPr lang="zh-CN" altLang="en-US" sz="4800" b="1"/>
              </a:p>
            </p:txBody>
          </p:sp>
          <p:sp>
            <p:nvSpPr>
              <p:cNvPr id="131094" name="Text Box 22"/>
              <p:cNvSpPr txBox="1">
                <a:spLocks noChangeArrowheads="1"/>
              </p:cNvSpPr>
              <p:nvPr/>
            </p:nvSpPr>
            <p:spPr bwMode="auto">
              <a:xfrm>
                <a:off x="5461" y="2106"/>
                <a:ext cx="1860" cy="390"/>
              </a:xfrm>
              <a:prstGeom prst="rect">
                <a:avLst/>
              </a:prstGeom>
              <a:noFill/>
              <a:ln w="9525">
                <a:noFill/>
                <a:miter lim="800000"/>
                <a:headEnd/>
                <a:tailEnd/>
              </a:ln>
            </p:spPr>
            <p:txBody>
              <a:bodyPr/>
              <a:lstStyle/>
              <a:p>
                <a:pPr algn="just"/>
                <a:r>
                  <a:rPr lang="zh-CN" altLang="en-US" sz="2800" b="1" baseline="30000" dirty="0">
                    <a:latin typeface="Times New Roman" pitchFamily="18" charset="0"/>
                  </a:rPr>
                  <a:t>信号</a:t>
                </a:r>
                <a:r>
                  <a:rPr lang="en-US" altLang="zh-CN" sz="2800" b="1" i="1" baseline="30000" dirty="0">
                    <a:latin typeface="Times New Roman" pitchFamily="18" charset="0"/>
                  </a:rPr>
                  <a:t>m</a:t>
                </a:r>
                <a:r>
                  <a:rPr lang="en-US" altLang="zh-CN" sz="2000" b="1" baseline="-25000" dirty="0">
                    <a:latin typeface="Times New Roman" pitchFamily="18" charset="0"/>
                  </a:rPr>
                  <a:t>1</a:t>
                </a:r>
                <a:r>
                  <a:rPr lang="en-US" altLang="zh-CN" sz="2800" b="1" baseline="30000" dirty="0">
                    <a:latin typeface="Times New Roman" pitchFamily="18" charset="0"/>
                  </a:rPr>
                  <a:t>(</a:t>
                </a:r>
                <a:r>
                  <a:rPr lang="en-US" altLang="zh-CN" sz="2800" b="1" i="1" baseline="30000" dirty="0">
                    <a:latin typeface="Times New Roman" pitchFamily="18" charset="0"/>
                  </a:rPr>
                  <a:t>t</a:t>
                </a:r>
                <a:r>
                  <a:rPr lang="en-US" altLang="zh-CN" sz="2800" b="1" baseline="30000" dirty="0">
                    <a:latin typeface="Times New Roman" pitchFamily="18" charset="0"/>
                  </a:rPr>
                  <a:t>)</a:t>
                </a:r>
                <a:r>
                  <a:rPr lang="zh-CN" altLang="en-US" sz="2800" b="1" baseline="30000" dirty="0">
                    <a:latin typeface="Times New Roman" pitchFamily="18" charset="0"/>
                  </a:rPr>
                  <a:t>的采样</a:t>
                </a:r>
                <a:endParaRPr lang="zh-CN" altLang="en-US" sz="4800" b="1" dirty="0"/>
              </a:p>
            </p:txBody>
          </p:sp>
          <p:sp>
            <p:nvSpPr>
              <p:cNvPr id="131095" name="Text Box 23"/>
              <p:cNvSpPr txBox="1">
                <a:spLocks noChangeArrowheads="1"/>
              </p:cNvSpPr>
              <p:nvPr/>
            </p:nvSpPr>
            <p:spPr bwMode="auto">
              <a:xfrm>
                <a:off x="5431" y="3636"/>
                <a:ext cx="1860" cy="390"/>
              </a:xfrm>
              <a:prstGeom prst="rect">
                <a:avLst/>
              </a:prstGeom>
              <a:noFill/>
              <a:ln w="9525">
                <a:noFill/>
                <a:miter lim="800000"/>
                <a:headEnd/>
                <a:tailEnd/>
              </a:ln>
            </p:spPr>
            <p:txBody>
              <a:bodyPr/>
              <a:lstStyle/>
              <a:p>
                <a:pPr algn="just"/>
                <a:r>
                  <a:rPr lang="zh-CN" altLang="en-US" sz="2800" b="1" baseline="30000">
                    <a:latin typeface="Times New Roman" pitchFamily="18" charset="0"/>
                  </a:rPr>
                  <a:t>信号</a:t>
                </a:r>
                <a:r>
                  <a:rPr lang="en-US" altLang="zh-CN" sz="2800" b="1" i="1" baseline="30000">
                    <a:latin typeface="Times New Roman" pitchFamily="18" charset="0"/>
                  </a:rPr>
                  <a:t>m</a:t>
                </a:r>
                <a:r>
                  <a:rPr lang="en-US" altLang="zh-CN" sz="2000" b="1" baseline="-25000">
                    <a:latin typeface="Times New Roman" pitchFamily="18" charset="0"/>
                  </a:rPr>
                  <a:t>2</a:t>
                </a:r>
                <a:r>
                  <a:rPr lang="en-US" altLang="zh-CN" sz="2800" b="1" baseline="30000">
                    <a:latin typeface="Times New Roman" pitchFamily="18" charset="0"/>
                  </a:rPr>
                  <a:t>(</a:t>
                </a:r>
                <a:r>
                  <a:rPr lang="en-US" altLang="zh-CN" sz="2800" b="1" i="1" baseline="30000">
                    <a:latin typeface="Times New Roman" pitchFamily="18" charset="0"/>
                  </a:rPr>
                  <a:t>t</a:t>
                </a:r>
                <a:r>
                  <a:rPr lang="en-US" altLang="zh-CN" sz="2800" b="1" baseline="30000">
                    <a:latin typeface="Times New Roman" pitchFamily="18" charset="0"/>
                  </a:rPr>
                  <a:t>)</a:t>
                </a:r>
                <a:r>
                  <a:rPr lang="zh-CN" altLang="en-US" sz="2800" b="1" baseline="30000">
                    <a:latin typeface="Times New Roman" pitchFamily="18" charset="0"/>
                  </a:rPr>
                  <a:t>的采样</a:t>
                </a:r>
                <a:endParaRPr lang="zh-CN" altLang="en-US" sz="4800" b="1"/>
              </a:p>
            </p:txBody>
          </p:sp>
        </p:grpSp>
        <p:sp>
          <p:nvSpPr>
            <p:cNvPr id="131096" name="Line 24"/>
            <p:cNvSpPr>
              <a:spLocks noChangeShapeType="1"/>
            </p:cNvSpPr>
            <p:nvPr/>
          </p:nvSpPr>
          <p:spPr bwMode="auto">
            <a:xfrm>
              <a:off x="4808" y="2472"/>
              <a:ext cx="627" cy="228"/>
            </a:xfrm>
            <a:prstGeom prst="line">
              <a:avLst/>
            </a:prstGeom>
            <a:noFill/>
            <a:ln w="9525">
              <a:solidFill>
                <a:srgbClr val="000000"/>
              </a:solidFill>
              <a:round/>
              <a:headEnd/>
              <a:tailEnd type="triangle" w="med" len="med"/>
            </a:ln>
          </p:spPr>
          <p:txBody>
            <a:bodyPr/>
            <a:lstStyle/>
            <a:p>
              <a:endParaRPr lang="zh-CN" altLang="en-US" b="1"/>
            </a:p>
          </p:txBody>
        </p:sp>
        <p:sp>
          <p:nvSpPr>
            <p:cNvPr id="131097" name="Line 25"/>
            <p:cNvSpPr>
              <a:spLocks noChangeShapeType="1"/>
            </p:cNvSpPr>
            <p:nvPr/>
          </p:nvSpPr>
          <p:spPr bwMode="auto">
            <a:xfrm>
              <a:off x="4728" y="1278"/>
              <a:ext cx="627" cy="228"/>
            </a:xfrm>
            <a:prstGeom prst="line">
              <a:avLst/>
            </a:prstGeom>
            <a:noFill/>
            <a:ln w="9525">
              <a:solidFill>
                <a:srgbClr val="000000"/>
              </a:solidFill>
              <a:round/>
              <a:headEnd/>
              <a:tailEnd type="triangle" w="med" len="med"/>
            </a:ln>
          </p:spPr>
          <p:txBody>
            <a:bodyPr/>
            <a:lstStyle/>
            <a:p>
              <a:endParaRPr lang="zh-CN" altLang="en-US" b="1"/>
            </a:p>
          </p:txBody>
        </p:sp>
      </p:grpSp>
      <p:sp>
        <p:nvSpPr>
          <p:cNvPr id="28" name="内容占位符 27"/>
          <p:cNvSpPr>
            <a:spLocks noGrp="1"/>
          </p:cNvSpPr>
          <p:nvPr>
            <p:ph idx="1"/>
          </p:nvPr>
        </p:nvSpPr>
        <p:spPr>
          <a:xfrm>
            <a:off x="7164288" y="1780396"/>
            <a:ext cx="1656184" cy="2368684"/>
          </a:xfrm>
        </p:spPr>
        <p:txBody>
          <a:bodyPr>
            <a:normAutofit fontScale="92500" lnSpcReduction="10000"/>
          </a:bodyPr>
          <a:lstStyle/>
          <a:p>
            <a:r>
              <a:rPr lang="zh-CN" altLang="en-US" dirty="0">
                <a:solidFill>
                  <a:srgbClr val="0000FF"/>
                </a:solidFill>
              </a:rPr>
              <a:t>每路信号实际上是</a:t>
            </a:r>
            <a:r>
              <a:rPr lang="en-US" altLang="zh-CN" dirty="0">
                <a:solidFill>
                  <a:srgbClr val="0000FF"/>
                </a:solidFill>
              </a:rPr>
              <a:t>PAM</a:t>
            </a:r>
            <a:r>
              <a:rPr lang="zh-CN" altLang="en-US" dirty="0">
                <a:solidFill>
                  <a:srgbClr val="0000FF"/>
                </a:solidFill>
              </a:rPr>
              <a:t>调制的信号</a:t>
            </a:r>
            <a:endParaRPr lang="zh-CN" altLang="en-US" dirty="0">
              <a:solidFill>
                <a:srgbClr val="0000FF"/>
              </a:solidFill>
            </a:endParaRPr>
          </a:p>
        </p:txBody>
      </p:sp>
      <p:sp>
        <p:nvSpPr>
          <p:cNvPr id="7" name="矩形 6"/>
          <p:cNvSpPr/>
          <p:nvPr/>
        </p:nvSpPr>
        <p:spPr>
          <a:xfrm>
            <a:off x="683568" y="5589240"/>
            <a:ext cx="7992888" cy="1200329"/>
          </a:xfrm>
          <a:prstGeom prst="rect">
            <a:avLst/>
          </a:prstGeom>
        </p:spPr>
        <p:txBody>
          <a:bodyPr wrap="square">
            <a:spAutoFit/>
          </a:bodyPr>
          <a:lstStyle/>
          <a:p>
            <a:r>
              <a:rPr lang="zh-CN" altLang="en-US" sz="2400" b="1" dirty="0">
                <a:latin typeface="+mj-ea"/>
                <a:ea typeface="+mj-ea"/>
              </a:rPr>
              <a:t>模拟脉冲调制目前几乎不再用于传输。抽样信号一般都在量化编码后以</a:t>
            </a:r>
            <a:r>
              <a:rPr lang="zh-CN" altLang="en-US" sz="2400" b="1" dirty="0">
                <a:solidFill>
                  <a:srgbClr val="0000FF"/>
                </a:solidFill>
                <a:latin typeface="+mj-ea"/>
                <a:ea typeface="+mj-ea"/>
              </a:rPr>
              <a:t>数字信号的形式传输</a:t>
            </a:r>
            <a:r>
              <a:rPr lang="zh-CN" altLang="en-US" sz="2400" b="1" dirty="0">
                <a:latin typeface="+mj-ea"/>
                <a:ea typeface="+mj-ea"/>
              </a:rPr>
              <a:t>。故上述仅是时分复用的基本原理。</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endParaRPr lang="zh-CN" altLang="en-US" dirty="0"/>
          </a:p>
        </p:txBody>
      </p:sp>
      <p:sp>
        <p:nvSpPr>
          <p:cNvPr id="132099" name="Rectangle 3"/>
          <p:cNvSpPr>
            <a:spLocks noGrp="1" noChangeArrowheads="1"/>
          </p:cNvSpPr>
          <p:nvPr>
            <p:ph type="body" idx="1"/>
          </p:nvPr>
        </p:nvSpPr>
        <p:spPr/>
        <p:txBody>
          <a:bodyPr>
            <a:normAutofit lnSpcReduction="10000"/>
          </a:bodyPr>
          <a:lstStyle/>
          <a:p>
            <a:r>
              <a:rPr lang="zh-CN" altLang="en-US" dirty="0" smtClean="0"/>
              <a:t>接收端，</a:t>
            </a:r>
            <a:r>
              <a:rPr lang="zh-CN" altLang="en-US" dirty="0" smtClean="0">
                <a:solidFill>
                  <a:srgbClr val="0000FF"/>
                </a:solidFill>
              </a:rPr>
              <a:t>开关同步地旋转</a:t>
            </a:r>
            <a:r>
              <a:rPr lang="zh-CN" altLang="en-US" dirty="0" smtClean="0"/>
              <a:t>，则对应各路的低通滤波器输入端能得到相应路的</a:t>
            </a:r>
            <a:r>
              <a:rPr lang="en-US" altLang="zh-CN" dirty="0" smtClean="0"/>
              <a:t>PAM</a:t>
            </a:r>
            <a:r>
              <a:rPr lang="zh-CN" altLang="en-US" dirty="0" smtClean="0"/>
              <a:t>信号。</a:t>
            </a:r>
          </a:p>
          <a:p>
            <a:r>
              <a:rPr lang="zh-CN" altLang="en-US" dirty="0" smtClean="0"/>
              <a:t>上述机械旋转开关，在实际电路中是用</a:t>
            </a:r>
            <a:r>
              <a:rPr lang="zh-CN" altLang="en-US" dirty="0" smtClean="0">
                <a:solidFill>
                  <a:srgbClr val="0000FF"/>
                </a:solidFill>
              </a:rPr>
              <a:t>抽样脉冲取代</a:t>
            </a:r>
            <a:r>
              <a:rPr lang="zh-CN" altLang="en-US" dirty="0" smtClean="0"/>
              <a:t>的。因此，各路抽样脉冲的频率必须严格相同，而且相位也需要有确定的关系，使各路抽样脉冲保持等间隔的距离。</a:t>
            </a:r>
            <a:endParaRPr lang="en-US" altLang="zh-CN" dirty="0" smtClean="0"/>
          </a:p>
          <a:p>
            <a:r>
              <a:rPr lang="zh-CN" altLang="en-US" dirty="0" smtClean="0"/>
              <a:t>在一个多路复用设备中使各路抽样脉冲严格保持这种关系并不难，因为可以由</a:t>
            </a:r>
            <a:r>
              <a:rPr lang="zh-CN" altLang="en-US" dirty="0" smtClean="0">
                <a:solidFill>
                  <a:srgbClr val="0000FF"/>
                </a:solidFill>
              </a:rPr>
              <a:t>同一时钟提供各路抽样脉冲</a:t>
            </a:r>
            <a:r>
              <a:rPr lang="zh-CN" altLang="en-US" dirty="0" smtClean="0"/>
              <a:t>。</a:t>
            </a:r>
            <a:endParaRPr lang="en-US" altLang="zh-CN" dirty="0" smtClean="0"/>
          </a:p>
          <a:p>
            <a:r>
              <a:rPr lang="zh-CN" altLang="en-US" dirty="0">
                <a:solidFill>
                  <a:srgbClr val="0000FF"/>
                </a:solidFill>
              </a:rPr>
              <a:t>时分复用的主要优点</a:t>
            </a:r>
            <a:r>
              <a:rPr lang="zh-CN" altLang="en-US" dirty="0"/>
              <a:t>：便于实现数字通信、易于制造、适于采用集成电路实现、生产成本较低。 </a:t>
            </a:r>
          </a:p>
          <a:p>
            <a:endParaRPr lang="zh-CN" altLang="en-US" dirty="0" smtClean="0"/>
          </a:p>
        </p:txBody>
      </p:sp>
      <p:sp>
        <p:nvSpPr>
          <p:cNvPr id="4" name="灯片编号占位符 5"/>
          <p:cNvSpPr>
            <a:spLocks noGrp="1"/>
          </p:cNvSpPr>
          <p:nvPr>
            <p:ph type="sldNum" sz="quarter" idx="12"/>
          </p:nvPr>
        </p:nvSpPr>
        <p:spPr/>
        <p:txBody>
          <a:bodyPr/>
          <a:lstStyle/>
          <a:p>
            <a:fld id="{A14223F1-56D7-4A52-A90D-58D50772FA78}" type="slidenum">
              <a:rPr lang="en-US" altLang="zh-CN" smtClean="0"/>
              <a:pPr/>
              <a:t>122</a:t>
            </a:fld>
            <a:endParaRPr lang="en-US" altLang="zh-CN"/>
          </a:p>
        </p:txBody>
      </p:sp>
    </p:spTree>
    <p:extLst>
      <p:ext uri="{BB962C8B-B14F-4D97-AF65-F5344CB8AC3E}">
        <p14:creationId xmlns:p14="http://schemas.microsoft.com/office/powerpoint/2010/main" val="7417362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anim calcmode="lin" valueType="num">
                                      <p:cBhvr additive="base">
                                        <p:cTn id="7" dur="500" fill="hold"/>
                                        <p:tgtEl>
                                          <p:spTgt spid="132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 calcmode="lin" valueType="num">
                                      <p:cBhvr additive="base">
                                        <p:cTn id="13" dur="5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2099">
                                            <p:txEl>
                                              <p:pRg st="3" end="3"/>
                                            </p:txEl>
                                          </p:spTgt>
                                        </p:tgtEl>
                                        <p:attrNameLst>
                                          <p:attrName>style.visibility</p:attrName>
                                        </p:attrNameLst>
                                      </p:cBhvr>
                                      <p:to>
                                        <p:strVal val="visible"/>
                                      </p:to>
                                    </p:set>
                                    <p:anim calcmode="lin" valueType="num">
                                      <p:cBhvr additive="base">
                                        <p:cTn id="19" dur="500" fill="hold"/>
                                        <p:tgtEl>
                                          <p:spTgt spid="132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mj-ea"/>
              </a:rPr>
              <a:t>模拟脉冲调制目前几乎不再用于传输。抽样信号一般都在量化编码后以</a:t>
            </a:r>
            <a:r>
              <a:rPr lang="zh-CN" altLang="en-US" dirty="0">
                <a:solidFill>
                  <a:srgbClr val="0000FF"/>
                </a:solidFill>
                <a:latin typeface="+mj-ea"/>
              </a:rPr>
              <a:t>数字信号的形式传输</a:t>
            </a:r>
            <a:r>
              <a:rPr lang="zh-CN" altLang="en-US" dirty="0">
                <a:latin typeface="+mj-ea"/>
              </a:rPr>
              <a:t>。故上述仅是时分复用的基本原理。</a:t>
            </a:r>
          </a:p>
          <a:p>
            <a:r>
              <a:rPr lang="zh-CN" altLang="en-US" dirty="0" smtClean="0"/>
              <a:t>随着通信网发展，时分复用设备的各路输入，</a:t>
            </a:r>
            <a:r>
              <a:rPr lang="zh-CN" altLang="en-US" dirty="0" smtClean="0">
                <a:solidFill>
                  <a:srgbClr val="0000FF"/>
                </a:solidFill>
              </a:rPr>
              <a:t>不再是单路模拟信号</a:t>
            </a:r>
            <a:r>
              <a:rPr lang="zh-CN" altLang="en-US" dirty="0" smtClean="0"/>
              <a:t>。</a:t>
            </a:r>
            <a:endParaRPr lang="en-US" altLang="zh-CN" dirty="0" smtClean="0"/>
          </a:p>
          <a:p>
            <a:pPr marL="228600" lvl="1">
              <a:spcBef>
                <a:spcPts val="1800"/>
              </a:spcBef>
            </a:pPr>
            <a:r>
              <a:rPr lang="zh-CN" altLang="en-US" sz="2800" dirty="0">
                <a:latin typeface="+mj-ea"/>
              </a:rPr>
              <a:t>通信网中往往有</a:t>
            </a:r>
            <a:r>
              <a:rPr lang="zh-CN" altLang="en-US" sz="2800" dirty="0">
                <a:solidFill>
                  <a:srgbClr val="0000FF"/>
                </a:solidFill>
                <a:latin typeface="+mj-ea"/>
              </a:rPr>
              <a:t>多次复用</a:t>
            </a:r>
            <a:r>
              <a:rPr lang="zh-CN" altLang="en-US" sz="2800" dirty="0">
                <a:latin typeface="+mj-ea"/>
              </a:rPr>
              <a:t>，由若干链路来的多路时分复用信号，再次复用，构成高次群。</a:t>
            </a:r>
            <a:endParaRPr lang="en-US" altLang="zh-CN" sz="2800" dirty="0">
              <a:latin typeface="+mj-ea"/>
            </a:endParaRP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123</a:t>
            </a:fld>
            <a:endParaRPr lang="en-US"/>
          </a:p>
        </p:txBody>
      </p:sp>
    </p:spTree>
    <p:extLst>
      <p:ext uri="{BB962C8B-B14F-4D97-AF65-F5344CB8AC3E}">
        <p14:creationId xmlns:p14="http://schemas.microsoft.com/office/powerpoint/2010/main" val="2450544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zh-CN" altLang="en-US" dirty="0" smtClean="0"/>
              <a:t>复接和分接</a:t>
            </a:r>
            <a:endParaRPr lang="zh-CN" altLang="en-US" dirty="0"/>
          </a:p>
        </p:txBody>
      </p:sp>
      <p:sp>
        <p:nvSpPr>
          <p:cNvPr id="133123" name="Rectangle 3"/>
          <p:cNvSpPr>
            <a:spLocks noGrp="1" noChangeArrowheads="1"/>
          </p:cNvSpPr>
          <p:nvPr>
            <p:ph type="body" idx="1"/>
          </p:nvPr>
        </p:nvSpPr>
        <p:spPr>
          <a:xfrm>
            <a:off x="539552" y="1196752"/>
            <a:ext cx="8064896" cy="5256584"/>
          </a:xfrm>
        </p:spPr>
        <p:txBody>
          <a:bodyPr>
            <a:normAutofit/>
          </a:bodyPr>
          <a:lstStyle/>
          <a:p>
            <a:r>
              <a:rPr lang="zh-CN" altLang="en-US" dirty="0" smtClean="0">
                <a:solidFill>
                  <a:srgbClr val="0000FF"/>
                </a:solidFill>
              </a:rPr>
              <a:t>复接</a:t>
            </a:r>
            <a:r>
              <a:rPr lang="zh-CN" altLang="en-US" dirty="0" smtClean="0"/>
              <a:t>：将低次群合并成高次群的过程。</a:t>
            </a:r>
          </a:p>
          <a:p>
            <a:pPr lvl="1"/>
            <a:r>
              <a:rPr lang="zh-CN" altLang="en-US" dirty="0" smtClean="0"/>
              <a:t>各</a:t>
            </a:r>
            <a:r>
              <a:rPr lang="zh-CN" altLang="en-US" dirty="0" smtClean="0"/>
              <a:t>链路信号来自不同地点，其时钟（频率和相位）间存在误差。所以在低次群合成高次群时，需要将各路输入信号的时钟调整统一。 </a:t>
            </a:r>
          </a:p>
          <a:p>
            <a:r>
              <a:rPr lang="zh-CN" altLang="en-US" dirty="0" smtClean="0">
                <a:solidFill>
                  <a:srgbClr val="0000FF"/>
                </a:solidFill>
              </a:rPr>
              <a:t>分接</a:t>
            </a:r>
            <a:r>
              <a:rPr lang="zh-CN" altLang="en-US" dirty="0" smtClean="0"/>
              <a:t>：将高次群分解为低次群的过程称为分接。</a:t>
            </a:r>
          </a:p>
          <a:p>
            <a:r>
              <a:rPr lang="zh-CN" altLang="en-US" dirty="0" smtClean="0"/>
              <a:t>目前大容量链路的复接几乎都是</a:t>
            </a:r>
            <a:r>
              <a:rPr lang="en-US" altLang="zh-CN" dirty="0" smtClean="0"/>
              <a:t>TDM</a:t>
            </a:r>
            <a:r>
              <a:rPr lang="zh-CN" altLang="en-US" dirty="0" smtClean="0"/>
              <a:t>信号的复接。 </a:t>
            </a:r>
          </a:p>
          <a:p>
            <a:r>
              <a:rPr lang="zh-CN" altLang="en-US" dirty="0" smtClean="0">
                <a:solidFill>
                  <a:srgbClr val="0000FF"/>
                </a:solidFill>
              </a:rPr>
              <a:t>标准</a:t>
            </a:r>
            <a:r>
              <a:rPr lang="zh-CN" altLang="en-US" dirty="0" smtClean="0"/>
              <a:t>：关于复用和复接， </a:t>
            </a:r>
            <a:r>
              <a:rPr lang="en-US" altLang="zh-CN" dirty="0" smtClean="0"/>
              <a:t>ITU</a:t>
            </a:r>
            <a:r>
              <a:rPr lang="zh-CN" altLang="en-US" dirty="0" smtClean="0"/>
              <a:t>对于</a:t>
            </a:r>
            <a:r>
              <a:rPr lang="en-US" altLang="zh-CN" dirty="0" smtClean="0"/>
              <a:t>TDM</a:t>
            </a:r>
            <a:r>
              <a:rPr lang="zh-CN" altLang="en-US" dirty="0" smtClean="0"/>
              <a:t>多路电话通信系统，制定了两种</a:t>
            </a:r>
            <a:r>
              <a:rPr lang="zh-CN" altLang="en-US" dirty="0" smtClean="0">
                <a:solidFill>
                  <a:srgbClr val="0000FF"/>
                </a:solidFill>
              </a:rPr>
              <a:t>准同步数字体系</a:t>
            </a:r>
            <a:r>
              <a:rPr lang="en-US" altLang="zh-CN" dirty="0" smtClean="0">
                <a:solidFill>
                  <a:srgbClr val="0000FF"/>
                </a:solidFill>
              </a:rPr>
              <a:t>(PDH)</a:t>
            </a:r>
            <a:r>
              <a:rPr lang="zh-CN" altLang="en-US" dirty="0" smtClean="0"/>
              <a:t>和两种</a:t>
            </a:r>
            <a:r>
              <a:rPr lang="zh-CN" altLang="en-US" dirty="0" smtClean="0">
                <a:solidFill>
                  <a:srgbClr val="0000FF"/>
                </a:solidFill>
              </a:rPr>
              <a:t>同步数字体系</a:t>
            </a:r>
            <a:r>
              <a:rPr lang="en-US" altLang="zh-CN" dirty="0" smtClean="0">
                <a:solidFill>
                  <a:srgbClr val="0000FF"/>
                </a:solidFill>
              </a:rPr>
              <a:t>(SDH)</a:t>
            </a:r>
            <a:r>
              <a:rPr lang="zh-CN" altLang="en-US" dirty="0" smtClean="0"/>
              <a:t>标准的建议。</a:t>
            </a:r>
            <a:endParaRPr lang="zh-CN" altLang="en-US" dirty="0"/>
          </a:p>
        </p:txBody>
      </p:sp>
      <p:sp>
        <p:nvSpPr>
          <p:cNvPr id="4" name="灯片编号占位符 5"/>
          <p:cNvSpPr>
            <a:spLocks noGrp="1"/>
          </p:cNvSpPr>
          <p:nvPr>
            <p:ph type="sldNum" sz="quarter" idx="12"/>
          </p:nvPr>
        </p:nvSpPr>
        <p:spPr/>
        <p:txBody>
          <a:bodyPr/>
          <a:lstStyle/>
          <a:p>
            <a:fld id="{B47377E2-20B0-40A9-A9A3-5EE942D0D3A8}" type="slidenum">
              <a:rPr lang="en-US" altLang="zh-CN" smtClean="0"/>
              <a:pPr/>
              <a:t>124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 calcmode="lin" valueType="num">
                                      <p:cBhvr additive="base">
                                        <p:cTn id="7"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pRg st="2" end="2"/>
                                            </p:txEl>
                                          </p:spTgt>
                                        </p:tgtEl>
                                        <p:attrNameLst>
                                          <p:attrName>style.visibility</p:attrName>
                                        </p:attrNameLst>
                                      </p:cBhvr>
                                      <p:to>
                                        <p:strVal val="visible"/>
                                      </p:to>
                                    </p:set>
                                    <p:anim calcmode="lin" valueType="num">
                                      <p:cBhvr additive="base">
                                        <p:cTn id="13"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23">
                                            <p:txEl>
                                              <p:pRg st="3" end="3"/>
                                            </p:txEl>
                                          </p:spTgt>
                                        </p:tgtEl>
                                        <p:attrNameLst>
                                          <p:attrName>style.visibility</p:attrName>
                                        </p:attrNameLst>
                                      </p:cBhvr>
                                      <p:to>
                                        <p:strVal val="visible"/>
                                      </p:to>
                                    </p:set>
                                    <p:anim calcmode="lin" valueType="num">
                                      <p:cBhvr additive="base">
                                        <p:cTn id="19"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23">
                                            <p:txEl>
                                              <p:pRg st="4" end="4"/>
                                            </p:txEl>
                                          </p:spTgt>
                                        </p:tgtEl>
                                        <p:attrNameLst>
                                          <p:attrName>style.visibility</p:attrName>
                                        </p:attrNameLst>
                                      </p:cBhvr>
                                      <p:to>
                                        <p:strVal val="visible"/>
                                      </p:to>
                                    </p:set>
                                    <p:anim calcmode="lin" valueType="num">
                                      <p:cBhvr additive="base">
                                        <p:cTn id="25"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smtClean="0">
                <a:solidFill>
                  <a:srgbClr val="0000FF"/>
                </a:solidFill>
              </a:rPr>
              <a:t>9.8.2 </a:t>
            </a:r>
            <a:r>
              <a:rPr lang="zh-CN" altLang="en-US" dirty="0" smtClean="0">
                <a:solidFill>
                  <a:srgbClr val="0000FF"/>
                </a:solidFill>
              </a:rPr>
              <a:t>准同步数字体系</a:t>
            </a:r>
            <a:r>
              <a:rPr lang="en-US" altLang="zh-CN" dirty="0" smtClean="0">
                <a:solidFill>
                  <a:srgbClr val="0000FF"/>
                </a:solidFill>
              </a:rPr>
              <a:t>(PDH)</a:t>
            </a:r>
            <a:endParaRPr lang="zh-CN" altLang="en-US" dirty="0">
              <a:solidFill>
                <a:srgbClr val="0000FF"/>
              </a:solidFill>
            </a:endParaRPr>
          </a:p>
        </p:txBody>
      </p:sp>
      <p:sp>
        <p:nvSpPr>
          <p:cNvPr id="134147" name="Rectangle 3"/>
          <p:cNvSpPr>
            <a:spLocks noGrp="1" noChangeArrowheads="1"/>
          </p:cNvSpPr>
          <p:nvPr>
            <p:ph type="body" idx="1"/>
          </p:nvPr>
        </p:nvSpPr>
        <p:spPr/>
        <p:txBody>
          <a:bodyPr/>
          <a:lstStyle/>
          <a:p>
            <a:r>
              <a:rPr lang="en-US" altLang="zh-CN" dirty="0" smtClean="0"/>
              <a:t> ITU</a:t>
            </a:r>
            <a:r>
              <a:rPr lang="zh-CN" altLang="en-US" dirty="0" smtClean="0"/>
              <a:t>提出的两个建议：</a:t>
            </a:r>
          </a:p>
          <a:p>
            <a:pPr lvl="1"/>
            <a:r>
              <a:rPr lang="en-US" altLang="zh-CN" dirty="0" smtClean="0">
                <a:solidFill>
                  <a:srgbClr val="0000FF"/>
                </a:solidFill>
              </a:rPr>
              <a:t>E</a:t>
            </a:r>
            <a:r>
              <a:rPr lang="zh-CN" altLang="en-US" dirty="0" smtClean="0">
                <a:solidFill>
                  <a:srgbClr val="0000FF"/>
                </a:solidFill>
              </a:rPr>
              <a:t>体系 </a:t>
            </a:r>
            <a:r>
              <a:rPr lang="zh-CN" altLang="en-US" dirty="0" smtClean="0"/>
              <a:t>－ 我国大陆、欧洲及国际间连接采用</a:t>
            </a:r>
          </a:p>
          <a:p>
            <a:pPr lvl="1"/>
            <a:r>
              <a:rPr lang="en-US" altLang="zh-CN" dirty="0" smtClean="0">
                <a:solidFill>
                  <a:srgbClr val="0000FF"/>
                </a:solidFill>
              </a:rPr>
              <a:t>T</a:t>
            </a:r>
            <a:r>
              <a:rPr lang="zh-CN" altLang="en-US" dirty="0" smtClean="0">
                <a:solidFill>
                  <a:srgbClr val="0000FF"/>
                </a:solidFill>
              </a:rPr>
              <a:t>体系 </a:t>
            </a:r>
            <a:r>
              <a:rPr lang="zh-CN" altLang="en-US" dirty="0" smtClean="0"/>
              <a:t>－ 北美、日本和其他少数国家和地区采用， </a:t>
            </a:r>
          </a:p>
          <a:p>
            <a:pPr lvl="3"/>
            <a:endParaRPr lang="zh-CN" altLang="en-US" dirty="0" smtClean="0"/>
          </a:p>
          <a:p>
            <a:pPr lvl="3"/>
            <a:endParaRPr lang="en-US" altLang="zh-CN" dirty="0"/>
          </a:p>
        </p:txBody>
      </p:sp>
      <p:sp>
        <p:nvSpPr>
          <p:cNvPr id="4" name="灯片编号占位符 5"/>
          <p:cNvSpPr>
            <a:spLocks noGrp="1"/>
          </p:cNvSpPr>
          <p:nvPr>
            <p:ph type="sldNum" sz="quarter" idx="12"/>
          </p:nvPr>
        </p:nvSpPr>
        <p:spPr/>
        <p:txBody>
          <a:bodyPr/>
          <a:lstStyle/>
          <a:p>
            <a:fld id="{05375AF6-C58D-4558-AC86-0E7B442E32FA}" type="slidenum">
              <a:rPr lang="en-US" altLang="zh-CN" smtClean="0"/>
              <a:pPr/>
              <a:t>125</a:t>
            </a:fld>
            <a:endParaRPr lang="en-US" altLang="zh-CN"/>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endParaRPr lang="zh-CN" altLang="en-US" dirty="0"/>
          </a:p>
        </p:txBody>
      </p:sp>
      <p:sp>
        <p:nvSpPr>
          <p:cNvPr id="69" name="灯片编号占位符 5"/>
          <p:cNvSpPr>
            <a:spLocks noGrp="1"/>
          </p:cNvSpPr>
          <p:nvPr>
            <p:ph type="sldNum" sz="quarter" idx="12"/>
          </p:nvPr>
        </p:nvSpPr>
        <p:spPr/>
        <p:txBody>
          <a:bodyPr/>
          <a:lstStyle/>
          <a:p>
            <a:fld id="{3FE9323F-CD4B-44C3-B0E7-B3A9A17CC768}" type="slidenum">
              <a:rPr lang="en-US" altLang="zh-CN" smtClean="0"/>
              <a:pPr/>
              <a:t>126</a:t>
            </a:fld>
            <a:endParaRPr lang="en-US" altLang="zh-CN"/>
          </a:p>
        </p:txBody>
      </p:sp>
      <p:graphicFrame>
        <p:nvGraphicFramePr>
          <p:cNvPr id="147818" name="Group 362"/>
          <p:cNvGraphicFramePr>
            <a:graphicFrameLocks noGrp="1"/>
          </p:cNvGraphicFramePr>
          <p:nvPr/>
        </p:nvGraphicFramePr>
        <p:xfrm>
          <a:off x="1106488" y="1124744"/>
          <a:ext cx="7156450" cy="5654676"/>
        </p:xfrm>
        <a:graphic>
          <a:graphicData uri="http://schemas.openxmlformats.org/drawingml/2006/table">
            <a:tbl>
              <a:tblPr/>
              <a:tblGrid>
                <a:gridCol w="744537"/>
                <a:gridCol w="1104900"/>
                <a:gridCol w="2809875"/>
                <a:gridCol w="2497138"/>
              </a:tblGrid>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层次</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比特率（</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Mb/s</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路数（每路</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64kb/s</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体</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系</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 - 1</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2.048</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 - 2</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8.448</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 - 3</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34.368</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480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 - 4</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139.264</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1920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E </a:t>
                      </a:r>
                      <a:r>
                        <a:rPr kumimoji="0" lang="en-US" altLang="zh-CN" sz="18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5</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565.148</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7680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row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体</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系</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 </a:t>
                      </a:r>
                      <a:r>
                        <a:rPr kumimoji="0" lang="en-US" altLang="zh-CN" sz="18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1</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1.544</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24</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 - 2</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6.312</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96</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 - 3</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32.064</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（日本）</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480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44.736</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（北美）</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672</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 </a:t>
                      </a:r>
                      <a:r>
                        <a:rPr kumimoji="0" lang="en-US" altLang="zh-CN" sz="18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4</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97.728</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（日本）</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1440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274.176</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（北美）</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4032</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397.200</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（日本）</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5760</a:t>
                      </a:r>
                      <a:endParaRPr kumimoji="0" lang="en-US" altLang="zh-CN"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9925" algn="dec"/>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560.160</a:t>
                      </a: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（北美）</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1179513" algn="r"/>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8064</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r>
              <a:rPr lang="en-US" altLang="zh-CN" dirty="0" smtClean="0"/>
              <a:t>E</a:t>
            </a:r>
            <a:r>
              <a:rPr lang="zh-CN" altLang="en-US" dirty="0" smtClean="0"/>
              <a:t>体系的结构图 </a:t>
            </a:r>
            <a:endParaRPr lang="zh-CN" altLang="en-US" dirty="0"/>
          </a:p>
        </p:txBody>
      </p:sp>
      <p:sp>
        <p:nvSpPr>
          <p:cNvPr id="85" name="灯片编号占位符 5"/>
          <p:cNvSpPr>
            <a:spLocks noGrp="1"/>
          </p:cNvSpPr>
          <p:nvPr>
            <p:ph type="sldNum" sz="quarter" idx="12"/>
          </p:nvPr>
        </p:nvSpPr>
        <p:spPr/>
        <p:txBody>
          <a:bodyPr/>
          <a:lstStyle/>
          <a:p>
            <a:fld id="{62A56D1F-985C-4045-B157-9ED4AFF94A8D}" type="slidenum">
              <a:rPr lang="en-US" altLang="zh-CN" smtClean="0"/>
              <a:pPr/>
              <a:t>127</a:t>
            </a:fld>
            <a:endParaRPr lang="en-US" altLang="zh-CN"/>
          </a:p>
        </p:txBody>
      </p:sp>
      <p:grpSp>
        <p:nvGrpSpPr>
          <p:cNvPr id="2" name="Group 5"/>
          <p:cNvGrpSpPr>
            <a:grpSpLocks/>
          </p:cNvGrpSpPr>
          <p:nvPr/>
        </p:nvGrpSpPr>
        <p:grpSpPr bwMode="auto">
          <a:xfrm>
            <a:off x="296863" y="1268413"/>
            <a:ext cx="8847137" cy="5334000"/>
            <a:chOff x="1290" y="3549"/>
            <a:chExt cx="9579" cy="4854"/>
          </a:xfrm>
        </p:grpSpPr>
        <p:grpSp>
          <p:nvGrpSpPr>
            <p:cNvPr id="3" name="Group 6"/>
            <p:cNvGrpSpPr>
              <a:grpSpLocks/>
            </p:cNvGrpSpPr>
            <p:nvPr/>
          </p:nvGrpSpPr>
          <p:grpSpPr bwMode="auto">
            <a:xfrm>
              <a:off x="1290" y="3549"/>
              <a:ext cx="9579" cy="4854"/>
              <a:chOff x="1290" y="3549"/>
              <a:chExt cx="9579" cy="4854"/>
            </a:xfrm>
          </p:grpSpPr>
          <p:grpSp>
            <p:nvGrpSpPr>
              <p:cNvPr id="4" name="Group 7"/>
              <p:cNvGrpSpPr>
                <a:grpSpLocks/>
              </p:cNvGrpSpPr>
              <p:nvPr/>
            </p:nvGrpSpPr>
            <p:grpSpPr bwMode="auto">
              <a:xfrm>
                <a:off x="1290" y="3549"/>
                <a:ext cx="9579" cy="4854"/>
                <a:chOff x="1290" y="3549"/>
                <a:chExt cx="9579" cy="4854"/>
              </a:xfrm>
            </p:grpSpPr>
            <p:sp>
              <p:nvSpPr>
                <p:cNvPr id="135176" name="AutoShape 8"/>
                <p:cNvSpPr>
                  <a:spLocks/>
                </p:cNvSpPr>
                <p:nvPr/>
              </p:nvSpPr>
              <p:spPr bwMode="auto">
                <a:xfrm>
                  <a:off x="6489" y="4894"/>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nvGrpSpPr>
                <p:cNvPr id="5" name="Group 9"/>
                <p:cNvGrpSpPr>
                  <a:grpSpLocks/>
                </p:cNvGrpSpPr>
                <p:nvPr/>
              </p:nvGrpSpPr>
              <p:grpSpPr bwMode="auto">
                <a:xfrm>
                  <a:off x="1290" y="3549"/>
                  <a:ext cx="9579" cy="4854"/>
                  <a:chOff x="1290" y="3549"/>
                  <a:chExt cx="9579" cy="4854"/>
                </a:xfrm>
              </p:grpSpPr>
              <p:grpSp>
                <p:nvGrpSpPr>
                  <p:cNvPr id="6" name="Group 10"/>
                  <p:cNvGrpSpPr>
                    <a:grpSpLocks/>
                  </p:cNvGrpSpPr>
                  <p:nvPr/>
                </p:nvGrpSpPr>
                <p:grpSpPr bwMode="auto">
                  <a:xfrm>
                    <a:off x="1290" y="6981"/>
                    <a:ext cx="3030" cy="1422"/>
                    <a:chOff x="1515" y="8925"/>
                    <a:chExt cx="3030" cy="1422"/>
                  </a:xfrm>
                </p:grpSpPr>
                <p:grpSp>
                  <p:nvGrpSpPr>
                    <p:cNvPr id="7" name="Group 11"/>
                    <p:cNvGrpSpPr>
                      <a:grpSpLocks/>
                    </p:cNvGrpSpPr>
                    <p:nvPr/>
                  </p:nvGrpSpPr>
                  <p:grpSpPr bwMode="auto">
                    <a:xfrm>
                      <a:off x="1746" y="9120"/>
                      <a:ext cx="990" cy="852"/>
                      <a:chOff x="1746" y="9172"/>
                      <a:chExt cx="990" cy="852"/>
                    </a:xfrm>
                  </p:grpSpPr>
                  <p:sp>
                    <p:nvSpPr>
                      <p:cNvPr id="135180" name="Text Box 12"/>
                      <p:cNvSpPr txBox="1">
                        <a:spLocks noChangeArrowheads="1"/>
                      </p:cNvSpPr>
                      <p:nvPr/>
                    </p:nvSpPr>
                    <p:spPr bwMode="auto">
                      <a:xfrm>
                        <a:off x="1860" y="9172"/>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81" name="Text Box 13"/>
                      <p:cNvSpPr txBox="1">
                        <a:spLocks noChangeArrowheads="1"/>
                      </p:cNvSpPr>
                      <p:nvPr/>
                    </p:nvSpPr>
                    <p:spPr bwMode="auto">
                      <a:xfrm>
                        <a:off x="1746" y="9613"/>
                        <a:ext cx="501" cy="411"/>
                      </a:xfrm>
                      <a:prstGeom prst="rect">
                        <a:avLst/>
                      </a:prstGeom>
                      <a:noFill/>
                      <a:ln w="9525">
                        <a:noFill/>
                        <a:miter lim="800000"/>
                        <a:headEnd/>
                        <a:tailEnd/>
                      </a:ln>
                    </p:spPr>
                    <p:txBody>
                      <a:bodyPr/>
                      <a:lstStyle/>
                      <a:p>
                        <a:pPr algn="just"/>
                        <a:r>
                          <a:rPr lang="en-US" altLang="zh-CN" sz="1600" b="1">
                            <a:latin typeface="Times New Roman" pitchFamily="18" charset="0"/>
                          </a:rPr>
                          <a:t>30</a:t>
                        </a:r>
                        <a:endParaRPr lang="en-US" altLang="zh-CN" sz="3200" b="1"/>
                      </a:p>
                    </p:txBody>
                  </p:sp>
                  <p:sp>
                    <p:nvSpPr>
                      <p:cNvPr id="135182" name="Line 14"/>
                      <p:cNvSpPr>
                        <a:spLocks noChangeShapeType="1"/>
                      </p:cNvSpPr>
                      <p:nvPr/>
                    </p:nvSpPr>
                    <p:spPr bwMode="auto">
                      <a:xfrm>
                        <a:off x="2109" y="9430"/>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3" name="Line 15"/>
                      <p:cNvSpPr>
                        <a:spLocks noChangeShapeType="1"/>
                      </p:cNvSpPr>
                      <p:nvPr/>
                    </p:nvSpPr>
                    <p:spPr bwMode="auto">
                      <a:xfrm>
                        <a:off x="2121" y="9844"/>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4" name="Text Box 16"/>
                      <p:cNvSpPr txBox="1">
                        <a:spLocks noChangeArrowheads="1"/>
                      </p:cNvSpPr>
                      <p:nvPr/>
                    </p:nvSpPr>
                    <p:spPr bwMode="auto">
                      <a:xfrm>
                        <a:off x="2163" y="9442"/>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sp>
                  <p:nvSpPr>
                    <p:cNvPr id="135185" name="Text Box 17"/>
                    <p:cNvSpPr txBox="1">
                      <a:spLocks noChangeArrowheads="1"/>
                    </p:cNvSpPr>
                    <p:nvPr/>
                  </p:nvSpPr>
                  <p:spPr bwMode="auto">
                    <a:xfrm>
                      <a:off x="1515" y="9873"/>
                      <a:ext cx="1656" cy="411"/>
                    </a:xfrm>
                    <a:prstGeom prst="rect">
                      <a:avLst/>
                    </a:prstGeom>
                    <a:noFill/>
                    <a:ln w="9525">
                      <a:noFill/>
                      <a:miter lim="800000"/>
                      <a:headEnd/>
                      <a:tailEnd/>
                    </a:ln>
                  </p:spPr>
                  <p:txBody>
                    <a:bodyPr/>
                    <a:lstStyle/>
                    <a:p>
                      <a:pPr algn="just"/>
                      <a:r>
                        <a:rPr lang="en-US" altLang="zh-CN" sz="1600" b="1">
                          <a:latin typeface="Times New Roman" pitchFamily="18" charset="0"/>
                        </a:rPr>
                        <a:t>(30</a:t>
                      </a:r>
                      <a:r>
                        <a:rPr lang="zh-CN" altLang="en-US" sz="1600" b="1">
                          <a:latin typeface="Times New Roman" pitchFamily="18" charset="0"/>
                        </a:rPr>
                        <a:t>路 </a:t>
                      </a:r>
                      <a:r>
                        <a:rPr lang="zh-CN" altLang="en-US" sz="1600" b="1">
                          <a:latin typeface="Times New Roman" pitchFamily="18" charset="0"/>
                          <a:sym typeface="Symbol" pitchFamily="18" charset="2"/>
                        </a:rPr>
                        <a:t></a:t>
                      </a:r>
                      <a:r>
                        <a:rPr lang="zh-CN" altLang="en-US" sz="1600" b="1">
                          <a:latin typeface="Times New Roman" pitchFamily="18" charset="0"/>
                        </a:rPr>
                        <a:t> </a:t>
                      </a:r>
                      <a:r>
                        <a:rPr lang="en-US" altLang="zh-CN" sz="1600" b="1">
                          <a:latin typeface="Times New Roman" pitchFamily="18" charset="0"/>
                        </a:rPr>
                        <a:t>64 kb/s)</a:t>
                      </a:r>
                      <a:endParaRPr lang="en-US" altLang="zh-CN" sz="3200" b="1"/>
                    </a:p>
                  </p:txBody>
                </p:sp>
                <p:sp>
                  <p:nvSpPr>
                    <p:cNvPr id="135186" name="Text Box 18"/>
                    <p:cNvSpPr txBox="1">
                      <a:spLocks noChangeArrowheads="1"/>
                    </p:cNvSpPr>
                    <p:nvPr/>
                  </p:nvSpPr>
                  <p:spPr bwMode="auto">
                    <a:xfrm>
                      <a:off x="3303" y="9660"/>
                      <a:ext cx="1242" cy="687"/>
                    </a:xfrm>
                    <a:prstGeom prst="rect">
                      <a:avLst/>
                    </a:prstGeom>
                    <a:noFill/>
                    <a:ln w="9525">
                      <a:noFill/>
                      <a:miter lim="800000"/>
                      <a:headEnd/>
                      <a:tailEnd/>
                    </a:ln>
                  </p:spPr>
                  <p:txBody>
                    <a:bodyPr/>
                    <a:lstStyle/>
                    <a:p>
                      <a:pPr algn="ctr"/>
                      <a:r>
                        <a:rPr lang="zh-CN" altLang="en-US" sz="1600" b="1">
                          <a:latin typeface="Times New Roman" pitchFamily="18" charset="0"/>
                        </a:rPr>
                        <a:t>一次群</a:t>
                      </a:r>
                    </a:p>
                    <a:p>
                      <a:pPr algn="ctr">
                        <a:lnSpc>
                          <a:spcPct val="72000"/>
                        </a:lnSpc>
                      </a:pPr>
                      <a:r>
                        <a:rPr lang="zh-CN" altLang="en-US" sz="1600" b="1">
                          <a:latin typeface="Times New Roman" pitchFamily="18" charset="0"/>
                        </a:rPr>
                        <a:t> </a:t>
                      </a:r>
                      <a:r>
                        <a:rPr lang="en-US" altLang="zh-CN" sz="1600" b="1">
                          <a:latin typeface="Times New Roman" pitchFamily="18" charset="0"/>
                        </a:rPr>
                        <a:t>2.048 Mb/s</a:t>
                      </a:r>
                      <a:endParaRPr lang="en-US" altLang="zh-CN" sz="3200" b="1"/>
                    </a:p>
                  </p:txBody>
                </p:sp>
                <p:grpSp>
                  <p:nvGrpSpPr>
                    <p:cNvPr id="8" name="Group 19"/>
                    <p:cNvGrpSpPr>
                      <a:grpSpLocks/>
                    </p:cNvGrpSpPr>
                    <p:nvPr/>
                  </p:nvGrpSpPr>
                  <p:grpSpPr bwMode="auto">
                    <a:xfrm>
                      <a:off x="2610" y="8925"/>
                      <a:ext cx="1638" cy="1005"/>
                      <a:chOff x="2610" y="8925"/>
                      <a:chExt cx="1638" cy="1005"/>
                    </a:xfrm>
                  </p:grpSpPr>
                  <p:grpSp>
                    <p:nvGrpSpPr>
                      <p:cNvPr id="9" name="Group 20"/>
                      <p:cNvGrpSpPr>
                        <a:grpSpLocks/>
                      </p:cNvGrpSpPr>
                      <p:nvPr/>
                    </p:nvGrpSpPr>
                    <p:grpSpPr bwMode="auto">
                      <a:xfrm>
                        <a:off x="3537" y="8925"/>
                        <a:ext cx="711" cy="727"/>
                        <a:chOff x="3876" y="8901"/>
                        <a:chExt cx="711" cy="727"/>
                      </a:xfrm>
                    </p:grpSpPr>
                    <p:grpSp>
                      <p:nvGrpSpPr>
                        <p:cNvPr id="10" name="Group 21"/>
                        <p:cNvGrpSpPr>
                          <a:grpSpLocks/>
                        </p:cNvGrpSpPr>
                        <p:nvPr/>
                      </p:nvGrpSpPr>
                      <p:grpSpPr bwMode="auto">
                        <a:xfrm>
                          <a:off x="4224" y="8901"/>
                          <a:ext cx="363" cy="714"/>
                          <a:chOff x="4233" y="3960"/>
                          <a:chExt cx="363" cy="714"/>
                        </a:xfrm>
                      </p:grpSpPr>
                      <p:sp>
                        <p:nvSpPr>
                          <p:cNvPr id="135190" name="Line 22"/>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191" name="Line 23"/>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192" name="Line 24"/>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193" name="Text Box 25"/>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grpSp>
                <p:nvGrpSpPr>
                  <p:cNvPr id="11" name="Group 26"/>
                  <p:cNvGrpSpPr>
                    <a:grpSpLocks/>
                  </p:cNvGrpSpPr>
                  <p:nvPr/>
                </p:nvGrpSpPr>
                <p:grpSpPr bwMode="auto">
                  <a:xfrm>
                    <a:off x="1680" y="6096"/>
                    <a:ext cx="4257" cy="1350"/>
                    <a:chOff x="1905" y="8040"/>
                    <a:chExt cx="4257" cy="1350"/>
                  </a:xfrm>
                </p:grpSpPr>
                <p:sp>
                  <p:nvSpPr>
                    <p:cNvPr id="135195" name="Text Box 27"/>
                    <p:cNvSpPr txBox="1">
                      <a:spLocks noChangeArrowheads="1"/>
                    </p:cNvSpPr>
                    <p:nvPr/>
                  </p:nvSpPr>
                  <p:spPr bwMode="auto">
                    <a:xfrm>
                      <a:off x="3624" y="8187"/>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96" name="Line 28"/>
                    <p:cNvSpPr>
                      <a:spLocks noChangeShapeType="1"/>
                    </p:cNvSpPr>
                    <p:nvPr/>
                  </p:nvSpPr>
                  <p:spPr bwMode="auto">
                    <a:xfrm>
                      <a:off x="3759" y="8531"/>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97" name="Text Box 29"/>
                    <p:cNvSpPr txBox="1">
                      <a:spLocks noChangeArrowheads="1"/>
                    </p:cNvSpPr>
                    <p:nvPr/>
                  </p:nvSpPr>
                  <p:spPr bwMode="auto">
                    <a:xfrm>
                      <a:off x="3813" y="8543"/>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nvGrpSpPr>
                    <p:cNvPr id="12" name="Group 30"/>
                    <p:cNvGrpSpPr>
                      <a:grpSpLocks/>
                    </p:cNvGrpSpPr>
                    <p:nvPr/>
                  </p:nvGrpSpPr>
                  <p:grpSpPr bwMode="auto">
                    <a:xfrm>
                      <a:off x="1905" y="8451"/>
                      <a:ext cx="1776" cy="525"/>
                      <a:chOff x="1905" y="8451"/>
                      <a:chExt cx="1776" cy="525"/>
                    </a:xfrm>
                  </p:grpSpPr>
                  <p:sp>
                    <p:nvSpPr>
                      <p:cNvPr id="135199" name="AutoShape 31"/>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00" name="Text Box 32"/>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2.048 Mb/s</a:t>
                        </a:r>
                        <a:endParaRPr lang="en-US" altLang="zh-CN" sz="3200" b="1"/>
                      </a:p>
                    </p:txBody>
                  </p:sp>
                </p:grpSp>
                <p:sp>
                  <p:nvSpPr>
                    <p:cNvPr id="135201" name="Text Box 33"/>
                    <p:cNvSpPr txBox="1">
                      <a:spLocks noChangeArrowheads="1"/>
                    </p:cNvSpPr>
                    <p:nvPr/>
                  </p:nvSpPr>
                  <p:spPr bwMode="auto">
                    <a:xfrm>
                      <a:off x="4920" y="8727"/>
                      <a:ext cx="1242" cy="663"/>
                    </a:xfrm>
                    <a:prstGeom prst="rect">
                      <a:avLst/>
                    </a:prstGeom>
                    <a:noFill/>
                    <a:ln w="9525">
                      <a:noFill/>
                      <a:miter lim="800000"/>
                      <a:headEnd/>
                      <a:tailEnd/>
                    </a:ln>
                  </p:spPr>
                  <p:txBody>
                    <a:bodyPr/>
                    <a:lstStyle/>
                    <a:p>
                      <a:pPr algn="ctr"/>
                      <a:r>
                        <a:rPr lang="zh-CN" altLang="en-US" sz="1600" b="1">
                          <a:latin typeface="Times New Roman" pitchFamily="18" charset="0"/>
                        </a:rPr>
                        <a:t>二次群</a:t>
                      </a:r>
                    </a:p>
                    <a:p>
                      <a:pPr algn="ctr">
                        <a:lnSpc>
                          <a:spcPct val="72000"/>
                        </a:lnSpc>
                      </a:pPr>
                      <a:r>
                        <a:rPr lang="zh-CN" altLang="en-US" sz="1600" b="1">
                          <a:latin typeface="Times New Roman" pitchFamily="18" charset="0"/>
                        </a:rPr>
                        <a:t> </a:t>
                      </a:r>
                      <a:r>
                        <a:rPr lang="en-US" altLang="zh-CN" sz="1600" b="1">
                          <a:latin typeface="Times New Roman" pitchFamily="18" charset="0"/>
                        </a:rPr>
                        <a:t>8.448 Mb/s</a:t>
                      </a:r>
                      <a:endParaRPr lang="en-US" altLang="zh-CN" sz="3200" b="1"/>
                    </a:p>
                  </p:txBody>
                </p:sp>
                <p:sp>
                  <p:nvSpPr>
                    <p:cNvPr id="135202" name="Text Box 34"/>
                    <p:cNvSpPr txBox="1">
                      <a:spLocks noChangeArrowheads="1"/>
                    </p:cNvSpPr>
                    <p:nvPr/>
                  </p:nvSpPr>
                  <p:spPr bwMode="auto">
                    <a:xfrm>
                      <a:off x="4137" y="8040"/>
                      <a:ext cx="1242" cy="411"/>
                    </a:xfrm>
                    <a:prstGeom prst="rect">
                      <a:avLst/>
                    </a:prstGeom>
                    <a:noFill/>
                    <a:ln w="9525">
                      <a:noFill/>
                      <a:miter lim="800000"/>
                      <a:headEnd/>
                      <a:tailEnd/>
                    </a:ln>
                  </p:spPr>
                  <p:txBody>
                    <a:bodyPr/>
                    <a:lstStyle/>
                    <a:p>
                      <a:pPr algn="ctr"/>
                      <a:r>
                        <a:rPr lang="zh-CN" altLang="en-US" sz="1600" b="1">
                          <a:latin typeface="Times New Roman" pitchFamily="18" charset="0"/>
                        </a:rPr>
                        <a:t>二次复用</a:t>
                      </a:r>
                      <a:endParaRPr lang="zh-CN" altLang="en-US" sz="3200" b="1"/>
                    </a:p>
                  </p:txBody>
                </p:sp>
                <p:sp>
                  <p:nvSpPr>
                    <p:cNvPr id="135203" name="Text Box 35"/>
                    <p:cNvSpPr txBox="1">
                      <a:spLocks noChangeArrowheads="1"/>
                    </p:cNvSpPr>
                    <p:nvPr/>
                  </p:nvSpPr>
                  <p:spPr bwMode="auto">
                    <a:xfrm>
                      <a:off x="3618" y="8658"/>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nvGrpSpPr>
                    <p:cNvPr id="13" name="Group 36"/>
                    <p:cNvGrpSpPr>
                      <a:grpSpLocks/>
                    </p:cNvGrpSpPr>
                    <p:nvPr/>
                  </p:nvGrpSpPr>
                  <p:grpSpPr bwMode="auto">
                    <a:xfrm>
                      <a:off x="4251" y="8049"/>
                      <a:ext cx="1638" cy="1005"/>
                      <a:chOff x="2610" y="8925"/>
                      <a:chExt cx="1638" cy="1005"/>
                    </a:xfrm>
                  </p:grpSpPr>
                  <p:grpSp>
                    <p:nvGrpSpPr>
                      <p:cNvPr id="14" name="Group 37"/>
                      <p:cNvGrpSpPr>
                        <a:grpSpLocks/>
                      </p:cNvGrpSpPr>
                      <p:nvPr/>
                    </p:nvGrpSpPr>
                    <p:grpSpPr bwMode="auto">
                      <a:xfrm>
                        <a:off x="3537" y="8925"/>
                        <a:ext cx="711" cy="727"/>
                        <a:chOff x="3876" y="8901"/>
                        <a:chExt cx="711" cy="727"/>
                      </a:xfrm>
                    </p:grpSpPr>
                    <p:grpSp>
                      <p:nvGrpSpPr>
                        <p:cNvPr id="15" name="Group 38"/>
                        <p:cNvGrpSpPr>
                          <a:grpSpLocks/>
                        </p:cNvGrpSpPr>
                        <p:nvPr/>
                      </p:nvGrpSpPr>
                      <p:grpSpPr bwMode="auto">
                        <a:xfrm>
                          <a:off x="4224" y="8901"/>
                          <a:ext cx="363" cy="714"/>
                          <a:chOff x="4233" y="3960"/>
                          <a:chExt cx="363" cy="714"/>
                        </a:xfrm>
                      </p:grpSpPr>
                      <p:sp>
                        <p:nvSpPr>
                          <p:cNvPr id="135207" name="Line 39"/>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08" name="Line 40"/>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09" name="Line 41"/>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10" name="Text Box 42"/>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lIns="0" tIns="0" rIns="0" bIns="0" anchor="ctr" anchorCtr="1"/>
                      <a:lstStyle/>
                      <a:p>
                        <a:r>
                          <a:rPr lang="zh-CN" altLang="en-US" b="1"/>
                          <a:t>复用</a:t>
                        </a:r>
                      </a:p>
                      <a:p>
                        <a:r>
                          <a:rPr lang="zh-CN" altLang="en-US" b="1"/>
                          <a:t>设备</a:t>
                        </a:r>
                      </a:p>
                    </p:txBody>
                  </p:sp>
                </p:grpSp>
              </p:grpSp>
              <p:grpSp>
                <p:nvGrpSpPr>
                  <p:cNvPr id="16" name="Group 43"/>
                  <p:cNvGrpSpPr>
                    <a:grpSpLocks/>
                  </p:cNvGrpSpPr>
                  <p:nvPr/>
                </p:nvGrpSpPr>
                <p:grpSpPr bwMode="auto">
                  <a:xfrm>
                    <a:off x="3258" y="5225"/>
                    <a:ext cx="4320" cy="1414"/>
                    <a:chOff x="3483" y="7169"/>
                    <a:chExt cx="4320" cy="1414"/>
                  </a:xfrm>
                </p:grpSpPr>
                <p:sp>
                  <p:nvSpPr>
                    <p:cNvPr id="135212" name="Line 44"/>
                    <p:cNvSpPr>
                      <a:spLocks noChangeShapeType="1"/>
                    </p:cNvSpPr>
                    <p:nvPr/>
                  </p:nvSpPr>
                  <p:spPr bwMode="auto">
                    <a:xfrm>
                      <a:off x="5412" y="7685"/>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13" name="Text Box 45"/>
                    <p:cNvSpPr txBox="1">
                      <a:spLocks noChangeArrowheads="1"/>
                    </p:cNvSpPr>
                    <p:nvPr/>
                  </p:nvSpPr>
                  <p:spPr bwMode="auto">
                    <a:xfrm>
                      <a:off x="6561" y="7887"/>
                      <a:ext cx="1242" cy="696"/>
                    </a:xfrm>
                    <a:prstGeom prst="rect">
                      <a:avLst/>
                    </a:prstGeom>
                    <a:noFill/>
                    <a:ln w="9525">
                      <a:noFill/>
                      <a:miter lim="800000"/>
                      <a:headEnd/>
                      <a:tailEnd/>
                    </a:ln>
                  </p:spPr>
                  <p:txBody>
                    <a:bodyPr/>
                    <a:lstStyle/>
                    <a:p>
                      <a:pPr algn="ctr"/>
                      <a:r>
                        <a:rPr lang="zh-CN" altLang="en-US" sz="1600" b="1" dirty="0">
                          <a:latin typeface="Times New Roman" pitchFamily="18" charset="0"/>
                        </a:rPr>
                        <a:t>三次群</a:t>
                      </a:r>
                    </a:p>
                    <a:p>
                      <a:pPr algn="just">
                        <a:lnSpc>
                          <a:spcPct val="72000"/>
                        </a:lnSpc>
                      </a:pPr>
                      <a:r>
                        <a:rPr lang="zh-CN" altLang="en-US" sz="1600" b="1" dirty="0">
                          <a:latin typeface="Times New Roman" pitchFamily="18" charset="0"/>
                        </a:rPr>
                        <a:t>   </a:t>
                      </a:r>
                      <a:r>
                        <a:rPr lang="en-US" altLang="zh-CN" sz="1600" b="1" dirty="0">
                          <a:latin typeface="Times New Roman" pitchFamily="18" charset="0"/>
                        </a:rPr>
                        <a:t>34.368 Mb/s</a:t>
                      </a:r>
                      <a:endParaRPr lang="en-US" altLang="zh-CN" sz="3200" b="1" dirty="0"/>
                    </a:p>
                  </p:txBody>
                </p:sp>
                <p:sp>
                  <p:nvSpPr>
                    <p:cNvPr id="135214" name="Text Box 46"/>
                    <p:cNvSpPr txBox="1">
                      <a:spLocks noChangeArrowheads="1"/>
                    </p:cNvSpPr>
                    <p:nvPr/>
                  </p:nvSpPr>
                  <p:spPr bwMode="auto">
                    <a:xfrm>
                      <a:off x="5739" y="7206"/>
                      <a:ext cx="1242" cy="411"/>
                    </a:xfrm>
                    <a:prstGeom prst="rect">
                      <a:avLst/>
                    </a:prstGeom>
                    <a:noFill/>
                    <a:ln w="9525">
                      <a:noFill/>
                      <a:miter lim="800000"/>
                      <a:headEnd/>
                      <a:tailEnd/>
                    </a:ln>
                  </p:spPr>
                  <p:txBody>
                    <a:bodyPr/>
                    <a:lstStyle/>
                    <a:p>
                      <a:pPr algn="ctr"/>
                      <a:r>
                        <a:rPr lang="zh-CN" altLang="en-US" sz="1600" b="1">
                          <a:latin typeface="Times New Roman" pitchFamily="18" charset="0"/>
                        </a:rPr>
                        <a:t>三次复用</a:t>
                      </a:r>
                      <a:endParaRPr lang="zh-CN" altLang="en-US" sz="3200" b="1"/>
                    </a:p>
                  </p:txBody>
                </p:sp>
                <p:grpSp>
                  <p:nvGrpSpPr>
                    <p:cNvPr id="17" name="Group 47"/>
                    <p:cNvGrpSpPr>
                      <a:grpSpLocks/>
                    </p:cNvGrpSpPr>
                    <p:nvPr/>
                  </p:nvGrpSpPr>
                  <p:grpSpPr bwMode="auto">
                    <a:xfrm>
                      <a:off x="5907" y="7169"/>
                      <a:ext cx="1638" cy="1005"/>
                      <a:chOff x="2610" y="8925"/>
                      <a:chExt cx="1638" cy="1005"/>
                    </a:xfrm>
                  </p:grpSpPr>
                  <p:grpSp>
                    <p:nvGrpSpPr>
                      <p:cNvPr id="18" name="Group 48"/>
                      <p:cNvGrpSpPr>
                        <a:grpSpLocks/>
                      </p:cNvGrpSpPr>
                      <p:nvPr/>
                    </p:nvGrpSpPr>
                    <p:grpSpPr bwMode="auto">
                      <a:xfrm>
                        <a:off x="3537" y="8925"/>
                        <a:ext cx="711" cy="727"/>
                        <a:chOff x="3876" y="8901"/>
                        <a:chExt cx="711" cy="727"/>
                      </a:xfrm>
                    </p:grpSpPr>
                    <p:grpSp>
                      <p:nvGrpSpPr>
                        <p:cNvPr id="19" name="Group 49"/>
                        <p:cNvGrpSpPr>
                          <a:grpSpLocks/>
                        </p:cNvGrpSpPr>
                        <p:nvPr/>
                      </p:nvGrpSpPr>
                      <p:grpSpPr bwMode="auto">
                        <a:xfrm>
                          <a:off x="4224" y="8901"/>
                          <a:ext cx="363" cy="714"/>
                          <a:chOff x="4233" y="3960"/>
                          <a:chExt cx="363" cy="714"/>
                        </a:xfrm>
                      </p:grpSpPr>
                      <p:sp>
                        <p:nvSpPr>
                          <p:cNvPr id="135218" name="Line 50"/>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19" name="Line 51"/>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20" name="Line 52"/>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21" name="Text Box 53"/>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0" name="Group 54"/>
                    <p:cNvGrpSpPr>
                      <a:grpSpLocks/>
                    </p:cNvGrpSpPr>
                    <p:nvPr/>
                  </p:nvGrpSpPr>
                  <p:grpSpPr bwMode="auto">
                    <a:xfrm>
                      <a:off x="5151" y="7454"/>
                      <a:ext cx="426" cy="840"/>
                      <a:chOff x="7794" y="6504"/>
                      <a:chExt cx="426" cy="840"/>
                    </a:xfrm>
                  </p:grpSpPr>
                  <p:sp>
                    <p:nvSpPr>
                      <p:cNvPr id="135223" name="Text Box 55"/>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24" name="Text Box 56"/>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grpSp>
                  <p:nvGrpSpPr>
                    <p:cNvPr id="21" name="Group 57"/>
                    <p:cNvGrpSpPr>
                      <a:grpSpLocks/>
                    </p:cNvGrpSpPr>
                    <p:nvPr/>
                  </p:nvGrpSpPr>
                  <p:grpSpPr bwMode="auto">
                    <a:xfrm>
                      <a:off x="3483" y="7649"/>
                      <a:ext cx="1776" cy="525"/>
                      <a:chOff x="1905" y="8451"/>
                      <a:chExt cx="1776" cy="525"/>
                    </a:xfrm>
                  </p:grpSpPr>
                  <p:sp>
                    <p:nvSpPr>
                      <p:cNvPr id="135226" name="AutoShape 58"/>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27" name="Text Box 59"/>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8.448 Mb/s</a:t>
                        </a:r>
                        <a:endParaRPr lang="en-US" altLang="zh-CN" sz="3200" b="1"/>
                      </a:p>
                    </p:txBody>
                  </p:sp>
                </p:grpSp>
                <p:sp>
                  <p:nvSpPr>
                    <p:cNvPr id="135228" name="Text Box 60"/>
                    <p:cNvSpPr txBox="1">
                      <a:spLocks noChangeArrowheads="1"/>
                    </p:cNvSpPr>
                    <p:nvPr/>
                  </p:nvSpPr>
                  <p:spPr bwMode="auto">
                    <a:xfrm>
                      <a:off x="5454" y="7703"/>
                      <a:ext cx="573" cy="513"/>
                    </a:xfrm>
                    <a:prstGeom prst="rect">
                      <a:avLst/>
                    </a:prstGeom>
                    <a:noFill/>
                    <a:ln w="9525">
                      <a:noFill/>
                      <a:miter lim="800000"/>
                      <a:headEnd/>
                      <a:tailEnd/>
                    </a:ln>
                  </p:spPr>
                  <p:txBody>
                    <a:bodyPr vert="eaVert"/>
                    <a:lstStyle/>
                    <a:p>
                      <a:pPr algn="just"/>
                      <a:r>
                        <a:rPr lang="en-US" altLang="zh-CN" sz="2000" b="1">
                          <a:latin typeface="Times New Roman" pitchFamily="18" charset="0"/>
                          <a:sym typeface="Symbol" pitchFamily="18" charset="2"/>
                        </a:rPr>
                        <a:t></a:t>
                      </a:r>
                      <a:endParaRPr lang="en-US" altLang="zh-CN" sz="3600" b="1"/>
                    </a:p>
                  </p:txBody>
                </p:sp>
              </p:grpSp>
              <p:grpSp>
                <p:nvGrpSpPr>
                  <p:cNvPr id="22" name="Group 61"/>
                  <p:cNvGrpSpPr>
                    <a:grpSpLocks/>
                  </p:cNvGrpSpPr>
                  <p:nvPr/>
                </p:nvGrpSpPr>
                <p:grpSpPr bwMode="auto">
                  <a:xfrm>
                    <a:off x="6378" y="3549"/>
                    <a:ext cx="4491" cy="1401"/>
                    <a:chOff x="6603" y="5493"/>
                    <a:chExt cx="4491" cy="1401"/>
                  </a:xfrm>
                </p:grpSpPr>
                <p:sp>
                  <p:nvSpPr>
                    <p:cNvPr id="135230" name="Text Box 62"/>
                    <p:cNvSpPr txBox="1">
                      <a:spLocks noChangeArrowheads="1"/>
                    </p:cNvSpPr>
                    <p:nvPr/>
                  </p:nvSpPr>
                  <p:spPr bwMode="auto">
                    <a:xfrm>
                      <a:off x="9006" y="5493"/>
                      <a:ext cx="1242" cy="411"/>
                    </a:xfrm>
                    <a:prstGeom prst="rect">
                      <a:avLst/>
                    </a:prstGeom>
                    <a:noFill/>
                    <a:ln w="9525">
                      <a:noFill/>
                      <a:miter lim="800000"/>
                      <a:headEnd/>
                      <a:tailEnd/>
                    </a:ln>
                  </p:spPr>
                  <p:txBody>
                    <a:bodyPr/>
                    <a:lstStyle/>
                    <a:p>
                      <a:pPr algn="ctr"/>
                      <a:r>
                        <a:rPr lang="zh-CN" altLang="en-US" sz="1600" b="1">
                          <a:latin typeface="Times New Roman" pitchFamily="18" charset="0"/>
                        </a:rPr>
                        <a:t>五次复用</a:t>
                      </a:r>
                      <a:endParaRPr lang="zh-CN" altLang="en-US" sz="3200" b="1"/>
                    </a:p>
                  </p:txBody>
                </p:sp>
                <p:sp>
                  <p:nvSpPr>
                    <p:cNvPr id="135231" name="Text Box 63"/>
                    <p:cNvSpPr txBox="1">
                      <a:spLocks noChangeArrowheads="1"/>
                    </p:cNvSpPr>
                    <p:nvPr/>
                  </p:nvSpPr>
                  <p:spPr bwMode="auto">
                    <a:xfrm>
                      <a:off x="9162" y="5860"/>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sp>
                  <p:nvSpPr>
                    <p:cNvPr id="135232" name="Line 64"/>
                    <p:cNvSpPr>
                      <a:spLocks noChangeShapeType="1"/>
                    </p:cNvSpPr>
                    <p:nvPr/>
                  </p:nvSpPr>
                  <p:spPr bwMode="auto">
                    <a:xfrm>
                      <a:off x="8667" y="6007"/>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3" name="Line 65"/>
                    <p:cNvSpPr>
                      <a:spLocks noChangeShapeType="1"/>
                    </p:cNvSpPr>
                    <p:nvPr/>
                  </p:nvSpPr>
                  <p:spPr bwMode="auto">
                    <a:xfrm>
                      <a:off x="10068" y="6183"/>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4" name="Text Box 66"/>
                    <p:cNvSpPr txBox="1">
                      <a:spLocks noChangeArrowheads="1"/>
                    </p:cNvSpPr>
                    <p:nvPr/>
                  </p:nvSpPr>
                  <p:spPr bwMode="auto">
                    <a:xfrm>
                      <a:off x="9801" y="6192"/>
                      <a:ext cx="1293" cy="702"/>
                    </a:xfrm>
                    <a:prstGeom prst="rect">
                      <a:avLst/>
                    </a:prstGeom>
                    <a:noFill/>
                    <a:ln w="9525">
                      <a:noFill/>
                      <a:miter lim="800000"/>
                      <a:headEnd/>
                      <a:tailEnd/>
                    </a:ln>
                  </p:spPr>
                  <p:txBody>
                    <a:bodyPr/>
                    <a:lstStyle/>
                    <a:p>
                      <a:pPr algn="ctr"/>
                      <a:r>
                        <a:rPr lang="zh-CN" altLang="en-US" sz="1600" b="1">
                          <a:latin typeface="Times New Roman" pitchFamily="18" charset="0"/>
                        </a:rPr>
                        <a:t>五次群</a:t>
                      </a:r>
                    </a:p>
                    <a:p>
                      <a:pPr algn="just">
                        <a:lnSpc>
                          <a:spcPct val="72000"/>
                        </a:lnSpc>
                      </a:pPr>
                      <a:r>
                        <a:rPr lang="zh-CN" altLang="en-US" sz="1600" b="1">
                          <a:latin typeface="Times New Roman" pitchFamily="18" charset="0"/>
                        </a:rPr>
                        <a:t>   </a:t>
                      </a:r>
                      <a:r>
                        <a:rPr lang="en-US" altLang="zh-CN" sz="1600" b="1">
                          <a:latin typeface="Times New Roman" pitchFamily="18" charset="0"/>
                        </a:rPr>
                        <a:t>565.148   Mb/s</a:t>
                      </a:r>
                      <a:endParaRPr lang="en-US" altLang="zh-CN" sz="3200" b="1"/>
                    </a:p>
                  </p:txBody>
                </p:sp>
                <p:sp>
                  <p:nvSpPr>
                    <p:cNvPr id="135235" name="Text Box 67"/>
                    <p:cNvSpPr txBox="1">
                      <a:spLocks noChangeArrowheads="1"/>
                    </p:cNvSpPr>
                    <p:nvPr/>
                  </p:nvSpPr>
                  <p:spPr bwMode="auto">
                    <a:xfrm>
                      <a:off x="6603" y="5973"/>
                      <a:ext cx="221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139.264 Mb/s</a:t>
                      </a:r>
                      <a:endParaRPr lang="en-US" altLang="zh-CN" sz="3200" b="1"/>
                    </a:p>
                  </p:txBody>
                </p:sp>
                <p:sp>
                  <p:nvSpPr>
                    <p:cNvPr id="135236" name="Text Box 68"/>
                    <p:cNvSpPr txBox="1">
                      <a:spLocks noChangeArrowheads="1"/>
                    </p:cNvSpPr>
                    <p:nvPr/>
                  </p:nvSpPr>
                  <p:spPr bwMode="auto">
                    <a:xfrm>
                      <a:off x="8772" y="6004"/>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grpSp>
                <p:nvGrpSpPr>
                  <p:cNvPr id="23" name="Group 69"/>
                  <p:cNvGrpSpPr>
                    <a:grpSpLocks/>
                  </p:cNvGrpSpPr>
                  <p:nvPr/>
                </p:nvGrpSpPr>
                <p:grpSpPr bwMode="auto">
                  <a:xfrm>
                    <a:off x="4827" y="4389"/>
                    <a:ext cx="4374" cy="1377"/>
                    <a:chOff x="5052" y="6333"/>
                    <a:chExt cx="4374" cy="1377"/>
                  </a:xfrm>
                </p:grpSpPr>
                <p:sp>
                  <p:nvSpPr>
                    <p:cNvPr id="135238" name="Text Box 70"/>
                    <p:cNvSpPr txBox="1">
                      <a:spLocks noChangeArrowheads="1"/>
                    </p:cNvSpPr>
                    <p:nvPr/>
                  </p:nvSpPr>
                  <p:spPr bwMode="auto">
                    <a:xfrm>
                      <a:off x="8133" y="7008"/>
                      <a:ext cx="1293" cy="702"/>
                    </a:xfrm>
                    <a:prstGeom prst="rect">
                      <a:avLst/>
                    </a:prstGeom>
                    <a:noFill/>
                    <a:ln w="9525">
                      <a:noFill/>
                      <a:miter lim="800000"/>
                      <a:headEnd/>
                      <a:tailEnd/>
                    </a:ln>
                  </p:spPr>
                  <p:txBody>
                    <a:bodyPr/>
                    <a:lstStyle/>
                    <a:p>
                      <a:pPr algn="ctr"/>
                      <a:r>
                        <a:rPr lang="zh-CN" altLang="en-US" sz="1600" b="1">
                          <a:latin typeface="Times New Roman" pitchFamily="18" charset="0"/>
                        </a:rPr>
                        <a:t>四次群</a:t>
                      </a:r>
                    </a:p>
                    <a:p>
                      <a:pPr algn="just">
                        <a:lnSpc>
                          <a:spcPct val="72000"/>
                        </a:lnSpc>
                      </a:pPr>
                      <a:r>
                        <a:rPr lang="zh-CN" altLang="en-US" sz="1600" b="1">
                          <a:latin typeface="Times New Roman" pitchFamily="18" charset="0"/>
                        </a:rPr>
                        <a:t>    </a:t>
                      </a:r>
                      <a:r>
                        <a:rPr lang="en-US" altLang="zh-CN" sz="1600" b="1">
                          <a:latin typeface="Times New Roman" pitchFamily="18" charset="0"/>
                        </a:rPr>
                        <a:t>139.264                                                                                    Mb/s</a:t>
                      </a:r>
                      <a:endParaRPr lang="en-US" altLang="zh-CN" sz="3200" b="1"/>
                    </a:p>
                  </p:txBody>
                </p:sp>
                <p:grpSp>
                  <p:nvGrpSpPr>
                    <p:cNvPr id="24" name="Group 71"/>
                    <p:cNvGrpSpPr>
                      <a:grpSpLocks/>
                    </p:cNvGrpSpPr>
                    <p:nvPr/>
                  </p:nvGrpSpPr>
                  <p:grpSpPr bwMode="auto">
                    <a:xfrm>
                      <a:off x="7548" y="6333"/>
                      <a:ext cx="1638" cy="1005"/>
                      <a:chOff x="2610" y="8925"/>
                      <a:chExt cx="1638" cy="1005"/>
                    </a:xfrm>
                  </p:grpSpPr>
                  <p:grpSp>
                    <p:nvGrpSpPr>
                      <p:cNvPr id="25" name="Group 72"/>
                      <p:cNvGrpSpPr>
                        <a:grpSpLocks/>
                      </p:cNvGrpSpPr>
                      <p:nvPr/>
                    </p:nvGrpSpPr>
                    <p:grpSpPr bwMode="auto">
                      <a:xfrm>
                        <a:off x="3537" y="8925"/>
                        <a:ext cx="711" cy="727"/>
                        <a:chOff x="3876" y="8901"/>
                        <a:chExt cx="711" cy="727"/>
                      </a:xfrm>
                    </p:grpSpPr>
                    <p:grpSp>
                      <p:nvGrpSpPr>
                        <p:cNvPr id="26" name="Group 73"/>
                        <p:cNvGrpSpPr>
                          <a:grpSpLocks/>
                        </p:cNvGrpSpPr>
                        <p:nvPr/>
                      </p:nvGrpSpPr>
                      <p:grpSpPr bwMode="auto">
                        <a:xfrm>
                          <a:off x="4224" y="8901"/>
                          <a:ext cx="363" cy="714"/>
                          <a:chOff x="4233" y="3960"/>
                          <a:chExt cx="363" cy="714"/>
                        </a:xfrm>
                      </p:grpSpPr>
                      <p:sp>
                        <p:nvSpPr>
                          <p:cNvPr id="135242" name="Line 74"/>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43" name="Line 75"/>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44" name="Line 76"/>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45" name="Text Box 77"/>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7" name="Group 78"/>
                    <p:cNvGrpSpPr>
                      <a:grpSpLocks/>
                    </p:cNvGrpSpPr>
                    <p:nvPr/>
                  </p:nvGrpSpPr>
                  <p:grpSpPr bwMode="auto">
                    <a:xfrm>
                      <a:off x="6756" y="6642"/>
                      <a:ext cx="426" cy="840"/>
                      <a:chOff x="7794" y="6504"/>
                      <a:chExt cx="426" cy="840"/>
                    </a:xfrm>
                  </p:grpSpPr>
                  <p:sp>
                    <p:nvSpPr>
                      <p:cNvPr id="135247" name="Text Box 79"/>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48" name="Text Box 80"/>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sp>
                  <p:nvSpPr>
                    <p:cNvPr id="135249" name="Text Box 81"/>
                    <p:cNvSpPr txBox="1">
                      <a:spLocks noChangeArrowheads="1"/>
                    </p:cNvSpPr>
                    <p:nvPr/>
                  </p:nvSpPr>
                  <p:spPr bwMode="auto">
                    <a:xfrm>
                      <a:off x="5052" y="6864"/>
                      <a:ext cx="227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34.368 Mb/s</a:t>
                      </a:r>
                      <a:endParaRPr lang="en-US" altLang="zh-CN" sz="3200" b="1"/>
                    </a:p>
                  </p:txBody>
                </p:sp>
                <p:sp>
                  <p:nvSpPr>
                    <p:cNvPr id="135250" name="Text Box 82"/>
                    <p:cNvSpPr txBox="1">
                      <a:spLocks noChangeArrowheads="1"/>
                    </p:cNvSpPr>
                    <p:nvPr/>
                  </p:nvSpPr>
                  <p:spPr bwMode="auto">
                    <a:xfrm>
                      <a:off x="7119" y="6828"/>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sp>
                  <p:nvSpPr>
                    <p:cNvPr id="135251" name="Text Box 83"/>
                    <p:cNvSpPr txBox="1">
                      <a:spLocks noChangeArrowheads="1"/>
                    </p:cNvSpPr>
                    <p:nvPr/>
                  </p:nvSpPr>
                  <p:spPr bwMode="auto">
                    <a:xfrm>
                      <a:off x="7380" y="6369"/>
                      <a:ext cx="1242" cy="411"/>
                    </a:xfrm>
                    <a:prstGeom prst="rect">
                      <a:avLst/>
                    </a:prstGeom>
                    <a:noFill/>
                    <a:ln w="9525">
                      <a:noFill/>
                      <a:miter lim="800000"/>
                      <a:headEnd/>
                      <a:tailEnd/>
                    </a:ln>
                  </p:spPr>
                  <p:txBody>
                    <a:bodyPr/>
                    <a:lstStyle/>
                    <a:p>
                      <a:pPr algn="ctr"/>
                      <a:r>
                        <a:rPr lang="zh-CN" altLang="en-US" sz="1600" b="1">
                          <a:latin typeface="Times New Roman" pitchFamily="18" charset="0"/>
                        </a:rPr>
                        <a:t>四次复用</a:t>
                      </a:r>
                      <a:endParaRPr lang="zh-CN" altLang="en-US" sz="3200" b="1"/>
                    </a:p>
                  </p:txBody>
                </p:sp>
              </p:grpSp>
            </p:grpSp>
          </p:grpSp>
          <p:sp>
            <p:nvSpPr>
              <p:cNvPr id="135252" name="Line 84"/>
              <p:cNvSpPr>
                <a:spLocks noChangeShapeType="1"/>
              </p:cNvSpPr>
              <p:nvPr/>
            </p:nvSpPr>
            <p:spPr bwMode="auto">
              <a:xfrm>
                <a:off x="6828" y="4917"/>
                <a:ext cx="501" cy="0"/>
              </a:xfrm>
              <a:prstGeom prst="line">
                <a:avLst/>
              </a:prstGeom>
              <a:noFill/>
              <a:ln w="9525">
                <a:solidFill>
                  <a:srgbClr val="000000"/>
                </a:solidFill>
                <a:round/>
                <a:headEnd/>
                <a:tailEnd type="triangle" w="med" len="med"/>
              </a:ln>
            </p:spPr>
            <p:txBody>
              <a:bodyPr/>
              <a:lstStyle/>
              <a:p>
                <a:endParaRPr lang="zh-CN" altLang="en-US" b="1"/>
              </a:p>
            </p:txBody>
          </p:sp>
        </p:grpSp>
        <p:sp>
          <p:nvSpPr>
            <p:cNvPr id="135253" name="AutoShape 85"/>
            <p:cNvSpPr>
              <a:spLocks/>
            </p:cNvSpPr>
            <p:nvPr/>
          </p:nvSpPr>
          <p:spPr bwMode="auto">
            <a:xfrm>
              <a:off x="8103" y="3990"/>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sp>
        <p:nvSpPr>
          <p:cNvPr id="28" name="矩形 27"/>
          <p:cNvSpPr/>
          <p:nvPr/>
        </p:nvSpPr>
        <p:spPr>
          <a:xfrm>
            <a:off x="227595" y="1368850"/>
            <a:ext cx="3336032"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基本层</a:t>
            </a:r>
            <a:r>
              <a:rPr lang="en-US" altLang="zh-CN" sz="2400" b="1" dirty="0" smtClean="0">
                <a:solidFill>
                  <a:srgbClr val="0000FF"/>
                </a:solidFill>
                <a:latin typeface="+mj-ea"/>
                <a:ea typeface="+mj-ea"/>
              </a:rPr>
              <a:t>(E-1)</a:t>
            </a:r>
            <a:r>
              <a:rPr lang="zh-CN" altLang="en-US" sz="2400" b="1" dirty="0" smtClean="0">
                <a:latin typeface="+mj-ea"/>
                <a:ea typeface="+mj-ea"/>
              </a:rPr>
              <a:t>：</a:t>
            </a:r>
            <a:endParaRPr lang="en-US" altLang="zh-CN" sz="2400" b="1" dirty="0" smtClean="0">
              <a:latin typeface="+mj-ea"/>
              <a:ea typeface="+mj-ea"/>
            </a:endParaRPr>
          </a:p>
          <a:p>
            <a:r>
              <a:rPr lang="en-US" altLang="zh-CN" sz="2400" b="1" dirty="0" smtClean="0">
                <a:latin typeface="+mj-ea"/>
                <a:ea typeface="+mj-ea"/>
              </a:rPr>
              <a:t>30</a:t>
            </a:r>
            <a:r>
              <a:rPr lang="zh-CN" altLang="en-US" sz="2400" b="1" dirty="0" smtClean="0">
                <a:latin typeface="+mj-ea"/>
                <a:ea typeface="+mj-ea"/>
              </a:rPr>
              <a:t>路</a:t>
            </a:r>
            <a:r>
              <a:rPr lang="en-US" altLang="zh-CN" sz="2400" b="1" dirty="0" smtClean="0">
                <a:latin typeface="+mj-ea"/>
                <a:ea typeface="+mj-ea"/>
              </a:rPr>
              <a:t>PCM</a:t>
            </a:r>
            <a:r>
              <a:rPr lang="zh-CN" altLang="en-US" sz="2400" b="1" dirty="0" smtClean="0">
                <a:latin typeface="+mj-ea"/>
                <a:ea typeface="+mj-ea"/>
              </a:rPr>
              <a:t>数字电话信号，每路</a:t>
            </a:r>
            <a:r>
              <a:rPr lang="en-US" altLang="zh-CN" sz="2400" b="1" dirty="0" smtClean="0">
                <a:latin typeface="+mj-ea"/>
                <a:ea typeface="+mj-ea"/>
              </a:rPr>
              <a:t>PCM</a:t>
            </a:r>
            <a:r>
              <a:rPr lang="zh-CN" altLang="en-US" sz="2400" b="1" dirty="0" smtClean="0">
                <a:latin typeface="+mj-ea"/>
                <a:ea typeface="+mj-ea"/>
              </a:rPr>
              <a:t>信号的比特率为</a:t>
            </a:r>
            <a:r>
              <a:rPr lang="en-US" altLang="zh-CN" sz="2400" b="1" dirty="0" smtClean="0">
                <a:latin typeface="+mj-ea"/>
                <a:ea typeface="+mj-ea"/>
              </a:rPr>
              <a:t>64 kb/s</a:t>
            </a:r>
            <a:r>
              <a:rPr lang="zh-CN" altLang="en-US" sz="2400" b="1" dirty="0" smtClean="0">
                <a:latin typeface="+mj-ea"/>
                <a:ea typeface="+mj-ea"/>
              </a:rPr>
              <a:t>。</a:t>
            </a:r>
            <a:endParaRPr lang="en-US" altLang="zh-CN" sz="2400" b="1" dirty="0">
              <a:latin typeface="+mj-ea"/>
              <a:ea typeface="+mj-ea"/>
            </a:endParaRPr>
          </a:p>
        </p:txBody>
      </p:sp>
      <p:sp>
        <p:nvSpPr>
          <p:cNvPr id="29" name="矩形 28"/>
          <p:cNvSpPr/>
          <p:nvPr/>
        </p:nvSpPr>
        <p:spPr>
          <a:xfrm>
            <a:off x="4624044" y="4620020"/>
            <a:ext cx="3922850"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b="1" dirty="0" smtClean="0">
                <a:latin typeface="+mj-ea"/>
                <a:ea typeface="+mj-ea"/>
              </a:rPr>
              <a:t>需加入</a:t>
            </a:r>
            <a:r>
              <a:rPr lang="zh-CN" altLang="en-US" sz="2400" b="1" dirty="0">
                <a:solidFill>
                  <a:srgbClr val="0000FF"/>
                </a:solidFill>
                <a:latin typeface="+mj-ea"/>
                <a:ea typeface="+mj-ea"/>
              </a:rPr>
              <a:t>群同步码元</a:t>
            </a:r>
            <a:r>
              <a:rPr lang="zh-CN" altLang="en-US" sz="2400" b="1" dirty="0">
                <a:latin typeface="+mj-ea"/>
                <a:ea typeface="+mj-ea"/>
              </a:rPr>
              <a:t>和</a:t>
            </a:r>
            <a:r>
              <a:rPr lang="zh-CN" altLang="en-US" sz="2400" b="1" dirty="0">
                <a:solidFill>
                  <a:srgbClr val="0000FF"/>
                </a:solidFill>
                <a:latin typeface="+mj-ea"/>
                <a:ea typeface="+mj-ea"/>
              </a:rPr>
              <a:t>信令码元</a:t>
            </a:r>
            <a:r>
              <a:rPr lang="zh-CN" altLang="en-US" sz="2400" b="1" dirty="0">
                <a:latin typeface="+mj-ea"/>
                <a:ea typeface="+mj-ea"/>
              </a:rPr>
              <a:t>等额外开销</a:t>
            </a:r>
            <a:r>
              <a:rPr lang="en-US" altLang="zh-CN" sz="2400" b="1" dirty="0">
                <a:latin typeface="+mj-ea"/>
                <a:ea typeface="+mj-ea"/>
              </a:rPr>
              <a:t>(overhead)</a:t>
            </a:r>
            <a:r>
              <a:rPr lang="zh-CN" altLang="en-US" sz="2400" b="1" dirty="0">
                <a:latin typeface="+mj-ea"/>
                <a:ea typeface="+mj-ea"/>
              </a:rPr>
              <a:t>，所以</a:t>
            </a:r>
            <a:r>
              <a:rPr lang="zh-CN" altLang="en-US" sz="2400" b="1" dirty="0" smtClean="0">
                <a:latin typeface="+mj-ea"/>
                <a:ea typeface="+mj-ea"/>
              </a:rPr>
              <a:t>实占</a:t>
            </a:r>
            <a:r>
              <a:rPr lang="en-US" altLang="zh-CN" sz="2400" b="1" dirty="0" smtClean="0">
                <a:latin typeface="+mj-ea"/>
                <a:ea typeface="+mj-ea"/>
              </a:rPr>
              <a:t>32</a:t>
            </a:r>
            <a:r>
              <a:rPr lang="zh-CN" altLang="en-US" sz="2400" b="1" dirty="0" smtClean="0">
                <a:latin typeface="+mj-ea"/>
                <a:ea typeface="+mj-ea"/>
              </a:rPr>
              <a:t>路信号</a:t>
            </a:r>
            <a:r>
              <a:rPr lang="zh-CN" altLang="en-US" sz="2400" b="1" dirty="0">
                <a:latin typeface="+mj-ea"/>
                <a:ea typeface="+mj-ea"/>
              </a:rPr>
              <a:t>的比特率</a:t>
            </a:r>
            <a:r>
              <a:rPr lang="zh-CN" altLang="en-US" sz="2400" b="1" dirty="0" smtClean="0">
                <a:latin typeface="+mj-ea"/>
                <a:ea typeface="+mj-ea"/>
              </a:rPr>
              <a:t>。输出</a:t>
            </a:r>
            <a:r>
              <a:rPr lang="zh-CN" altLang="en-US" sz="2400" b="1" dirty="0">
                <a:latin typeface="+mj-ea"/>
                <a:ea typeface="+mj-ea"/>
              </a:rPr>
              <a:t>总比特率为</a:t>
            </a:r>
            <a:r>
              <a:rPr lang="en-US" altLang="zh-CN" sz="2400" b="1" dirty="0">
                <a:latin typeface="+mj-ea"/>
                <a:ea typeface="+mj-ea"/>
              </a:rPr>
              <a:t>2.048 </a:t>
            </a:r>
            <a:r>
              <a:rPr lang="en-US" altLang="zh-CN" sz="2400" b="1" dirty="0" smtClean="0">
                <a:latin typeface="+mj-ea"/>
                <a:ea typeface="+mj-ea"/>
              </a:rPr>
              <a:t>Mb/s</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r>
              <a:rPr lang="en-US" altLang="zh-CN" dirty="0" smtClean="0"/>
              <a:t>E</a:t>
            </a:r>
            <a:r>
              <a:rPr lang="zh-CN" altLang="en-US" dirty="0" smtClean="0"/>
              <a:t>体系的结构图 </a:t>
            </a:r>
            <a:endParaRPr lang="zh-CN" altLang="en-US" dirty="0"/>
          </a:p>
        </p:txBody>
      </p:sp>
      <p:sp>
        <p:nvSpPr>
          <p:cNvPr id="85" name="灯片编号占位符 5"/>
          <p:cNvSpPr>
            <a:spLocks noGrp="1"/>
          </p:cNvSpPr>
          <p:nvPr>
            <p:ph type="sldNum" sz="quarter" idx="12"/>
          </p:nvPr>
        </p:nvSpPr>
        <p:spPr/>
        <p:txBody>
          <a:bodyPr/>
          <a:lstStyle/>
          <a:p>
            <a:fld id="{62A56D1F-985C-4045-B157-9ED4AFF94A8D}" type="slidenum">
              <a:rPr lang="en-US" altLang="zh-CN" smtClean="0"/>
              <a:pPr/>
              <a:t>128</a:t>
            </a:fld>
            <a:endParaRPr lang="en-US" altLang="zh-CN"/>
          </a:p>
        </p:txBody>
      </p:sp>
      <p:grpSp>
        <p:nvGrpSpPr>
          <p:cNvPr id="2" name="Group 5"/>
          <p:cNvGrpSpPr>
            <a:grpSpLocks/>
          </p:cNvGrpSpPr>
          <p:nvPr/>
        </p:nvGrpSpPr>
        <p:grpSpPr bwMode="auto">
          <a:xfrm>
            <a:off x="296863" y="1268413"/>
            <a:ext cx="8847137" cy="5334000"/>
            <a:chOff x="1290" y="3549"/>
            <a:chExt cx="9579" cy="4854"/>
          </a:xfrm>
        </p:grpSpPr>
        <p:grpSp>
          <p:nvGrpSpPr>
            <p:cNvPr id="3" name="Group 6"/>
            <p:cNvGrpSpPr>
              <a:grpSpLocks/>
            </p:cNvGrpSpPr>
            <p:nvPr/>
          </p:nvGrpSpPr>
          <p:grpSpPr bwMode="auto">
            <a:xfrm>
              <a:off x="1290" y="3549"/>
              <a:ext cx="9579" cy="4854"/>
              <a:chOff x="1290" y="3549"/>
              <a:chExt cx="9579" cy="4854"/>
            </a:xfrm>
          </p:grpSpPr>
          <p:grpSp>
            <p:nvGrpSpPr>
              <p:cNvPr id="4" name="Group 7"/>
              <p:cNvGrpSpPr>
                <a:grpSpLocks/>
              </p:cNvGrpSpPr>
              <p:nvPr/>
            </p:nvGrpSpPr>
            <p:grpSpPr bwMode="auto">
              <a:xfrm>
                <a:off x="1290" y="3549"/>
                <a:ext cx="9579" cy="4854"/>
                <a:chOff x="1290" y="3549"/>
                <a:chExt cx="9579" cy="4854"/>
              </a:xfrm>
            </p:grpSpPr>
            <p:sp>
              <p:nvSpPr>
                <p:cNvPr id="135176" name="AutoShape 8"/>
                <p:cNvSpPr>
                  <a:spLocks/>
                </p:cNvSpPr>
                <p:nvPr/>
              </p:nvSpPr>
              <p:spPr bwMode="auto">
                <a:xfrm>
                  <a:off x="6489" y="4894"/>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nvGrpSpPr>
                <p:cNvPr id="5" name="Group 9"/>
                <p:cNvGrpSpPr>
                  <a:grpSpLocks/>
                </p:cNvGrpSpPr>
                <p:nvPr/>
              </p:nvGrpSpPr>
              <p:grpSpPr bwMode="auto">
                <a:xfrm>
                  <a:off x="1290" y="3549"/>
                  <a:ext cx="9579" cy="4854"/>
                  <a:chOff x="1290" y="3549"/>
                  <a:chExt cx="9579" cy="4854"/>
                </a:xfrm>
              </p:grpSpPr>
              <p:grpSp>
                <p:nvGrpSpPr>
                  <p:cNvPr id="6" name="Group 10"/>
                  <p:cNvGrpSpPr>
                    <a:grpSpLocks/>
                  </p:cNvGrpSpPr>
                  <p:nvPr/>
                </p:nvGrpSpPr>
                <p:grpSpPr bwMode="auto">
                  <a:xfrm>
                    <a:off x="1290" y="6981"/>
                    <a:ext cx="3030" cy="1422"/>
                    <a:chOff x="1515" y="8925"/>
                    <a:chExt cx="3030" cy="1422"/>
                  </a:xfrm>
                </p:grpSpPr>
                <p:grpSp>
                  <p:nvGrpSpPr>
                    <p:cNvPr id="7" name="Group 11"/>
                    <p:cNvGrpSpPr>
                      <a:grpSpLocks/>
                    </p:cNvGrpSpPr>
                    <p:nvPr/>
                  </p:nvGrpSpPr>
                  <p:grpSpPr bwMode="auto">
                    <a:xfrm>
                      <a:off x="1746" y="9120"/>
                      <a:ext cx="990" cy="852"/>
                      <a:chOff x="1746" y="9172"/>
                      <a:chExt cx="990" cy="852"/>
                    </a:xfrm>
                  </p:grpSpPr>
                  <p:sp>
                    <p:nvSpPr>
                      <p:cNvPr id="135180" name="Text Box 12"/>
                      <p:cNvSpPr txBox="1">
                        <a:spLocks noChangeArrowheads="1"/>
                      </p:cNvSpPr>
                      <p:nvPr/>
                    </p:nvSpPr>
                    <p:spPr bwMode="auto">
                      <a:xfrm>
                        <a:off x="1860" y="9172"/>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81" name="Text Box 13"/>
                      <p:cNvSpPr txBox="1">
                        <a:spLocks noChangeArrowheads="1"/>
                      </p:cNvSpPr>
                      <p:nvPr/>
                    </p:nvSpPr>
                    <p:spPr bwMode="auto">
                      <a:xfrm>
                        <a:off x="1746" y="9613"/>
                        <a:ext cx="501" cy="411"/>
                      </a:xfrm>
                      <a:prstGeom prst="rect">
                        <a:avLst/>
                      </a:prstGeom>
                      <a:noFill/>
                      <a:ln w="9525">
                        <a:noFill/>
                        <a:miter lim="800000"/>
                        <a:headEnd/>
                        <a:tailEnd/>
                      </a:ln>
                    </p:spPr>
                    <p:txBody>
                      <a:bodyPr/>
                      <a:lstStyle/>
                      <a:p>
                        <a:pPr algn="just"/>
                        <a:r>
                          <a:rPr lang="en-US" altLang="zh-CN" sz="1600" b="1">
                            <a:latin typeface="Times New Roman" pitchFamily="18" charset="0"/>
                          </a:rPr>
                          <a:t>30</a:t>
                        </a:r>
                        <a:endParaRPr lang="en-US" altLang="zh-CN" sz="3200" b="1"/>
                      </a:p>
                    </p:txBody>
                  </p:sp>
                  <p:sp>
                    <p:nvSpPr>
                      <p:cNvPr id="135182" name="Line 14"/>
                      <p:cNvSpPr>
                        <a:spLocks noChangeShapeType="1"/>
                      </p:cNvSpPr>
                      <p:nvPr/>
                    </p:nvSpPr>
                    <p:spPr bwMode="auto">
                      <a:xfrm>
                        <a:off x="2109" y="9430"/>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3" name="Line 15"/>
                      <p:cNvSpPr>
                        <a:spLocks noChangeShapeType="1"/>
                      </p:cNvSpPr>
                      <p:nvPr/>
                    </p:nvSpPr>
                    <p:spPr bwMode="auto">
                      <a:xfrm>
                        <a:off x="2121" y="9844"/>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4" name="Text Box 16"/>
                      <p:cNvSpPr txBox="1">
                        <a:spLocks noChangeArrowheads="1"/>
                      </p:cNvSpPr>
                      <p:nvPr/>
                    </p:nvSpPr>
                    <p:spPr bwMode="auto">
                      <a:xfrm>
                        <a:off x="2163" y="9442"/>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sp>
                  <p:nvSpPr>
                    <p:cNvPr id="135185" name="Text Box 17"/>
                    <p:cNvSpPr txBox="1">
                      <a:spLocks noChangeArrowheads="1"/>
                    </p:cNvSpPr>
                    <p:nvPr/>
                  </p:nvSpPr>
                  <p:spPr bwMode="auto">
                    <a:xfrm>
                      <a:off x="1515" y="9873"/>
                      <a:ext cx="1656" cy="411"/>
                    </a:xfrm>
                    <a:prstGeom prst="rect">
                      <a:avLst/>
                    </a:prstGeom>
                    <a:noFill/>
                    <a:ln w="9525">
                      <a:noFill/>
                      <a:miter lim="800000"/>
                      <a:headEnd/>
                      <a:tailEnd/>
                    </a:ln>
                  </p:spPr>
                  <p:txBody>
                    <a:bodyPr/>
                    <a:lstStyle/>
                    <a:p>
                      <a:pPr algn="just"/>
                      <a:r>
                        <a:rPr lang="en-US" altLang="zh-CN" sz="1600" b="1">
                          <a:latin typeface="Times New Roman" pitchFamily="18" charset="0"/>
                        </a:rPr>
                        <a:t>(30</a:t>
                      </a:r>
                      <a:r>
                        <a:rPr lang="zh-CN" altLang="en-US" sz="1600" b="1">
                          <a:latin typeface="Times New Roman" pitchFamily="18" charset="0"/>
                        </a:rPr>
                        <a:t>路 </a:t>
                      </a:r>
                      <a:r>
                        <a:rPr lang="zh-CN" altLang="en-US" sz="1600" b="1">
                          <a:latin typeface="Times New Roman" pitchFamily="18" charset="0"/>
                          <a:sym typeface="Symbol" pitchFamily="18" charset="2"/>
                        </a:rPr>
                        <a:t></a:t>
                      </a:r>
                      <a:r>
                        <a:rPr lang="zh-CN" altLang="en-US" sz="1600" b="1">
                          <a:latin typeface="Times New Roman" pitchFamily="18" charset="0"/>
                        </a:rPr>
                        <a:t> </a:t>
                      </a:r>
                      <a:r>
                        <a:rPr lang="en-US" altLang="zh-CN" sz="1600" b="1">
                          <a:latin typeface="Times New Roman" pitchFamily="18" charset="0"/>
                        </a:rPr>
                        <a:t>64 kb/s)</a:t>
                      </a:r>
                      <a:endParaRPr lang="en-US" altLang="zh-CN" sz="3200" b="1"/>
                    </a:p>
                  </p:txBody>
                </p:sp>
                <p:sp>
                  <p:nvSpPr>
                    <p:cNvPr id="135186" name="Text Box 18"/>
                    <p:cNvSpPr txBox="1">
                      <a:spLocks noChangeArrowheads="1"/>
                    </p:cNvSpPr>
                    <p:nvPr/>
                  </p:nvSpPr>
                  <p:spPr bwMode="auto">
                    <a:xfrm>
                      <a:off x="3303" y="9660"/>
                      <a:ext cx="1242" cy="687"/>
                    </a:xfrm>
                    <a:prstGeom prst="rect">
                      <a:avLst/>
                    </a:prstGeom>
                    <a:noFill/>
                    <a:ln w="9525">
                      <a:noFill/>
                      <a:miter lim="800000"/>
                      <a:headEnd/>
                      <a:tailEnd/>
                    </a:ln>
                  </p:spPr>
                  <p:txBody>
                    <a:bodyPr/>
                    <a:lstStyle/>
                    <a:p>
                      <a:pPr algn="ctr"/>
                      <a:r>
                        <a:rPr lang="zh-CN" altLang="en-US" sz="1600" b="1">
                          <a:latin typeface="Times New Roman" pitchFamily="18" charset="0"/>
                        </a:rPr>
                        <a:t>一次群</a:t>
                      </a:r>
                    </a:p>
                    <a:p>
                      <a:pPr algn="ctr">
                        <a:lnSpc>
                          <a:spcPct val="72000"/>
                        </a:lnSpc>
                      </a:pPr>
                      <a:r>
                        <a:rPr lang="zh-CN" altLang="en-US" sz="1600" b="1">
                          <a:latin typeface="Times New Roman" pitchFamily="18" charset="0"/>
                        </a:rPr>
                        <a:t> </a:t>
                      </a:r>
                      <a:r>
                        <a:rPr lang="en-US" altLang="zh-CN" sz="1600" b="1">
                          <a:latin typeface="Times New Roman" pitchFamily="18" charset="0"/>
                        </a:rPr>
                        <a:t>2.048 Mb/s</a:t>
                      </a:r>
                      <a:endParaRPr lang="en-US" altLang="zh-CN" sz="3200" b="1"/>
                    </a:p>
                  </p:txBody>
                </p:sp>
                <p:grpSp>
                  <p:nvGrpSpPr>
                    <p:cNvPr id="8" name="Group 19"/>
                    <p:cNvGrpSpPr>
                      <a:grpSpLocks/>
                    </p:cNvGrpSpPr>
                    <p:nvPr/>
                  </p:nvGrpSpPr>
                  <p:grpSpPr bwMode="auto">
                    <a:xfrm>
                      <a:off x="2610" y="8925"/>
                      <a:ext cx="1638" cy="1005"/>
                      <a:chOff x="2610" y="8925"/>
                      <a:chExt cx="1638" cy="1005"/>
                    </a:xfrm>
                  </p:grpSpPr>
                  <p:grpSp>
                    <p:nvGrpSpPr>
                      <p:cNvPr id="9" name="Group 20"/>
                      <p:cNvGrpSpPr>
                        <a:grpSpLocks/>
                      </p:cNvGrpSpPr>
                      <p:nvPr/>
                    </p:nvGrpSpPr>
                    <p:grpSpPr bwMode="auto">
                      <a:xfrm>
                        <a:off x="3537" y="8925"/>
                        <a:ext cx="711" cy="727"/>
                        <a:chOff x="3876" y="8901"/>
                        <a:chExt cx="711" cy="727"/>
                      </a:xfrm>
                    </p:grpSpPr>
                    <p:grpSp>
                      <p:nvGrpSpPr>
                        <p:cNvPr id="10" name="Group 21"/>
                        <p:cNvGrpSpPr>
                          <a:grpSpLocks/>
                        </p:cNvGrpSpPr>
                        <p:nvPr/>
                      </p:nvGrpSpPr>
                      <p:grpSpPr bwMode="auto">
                        <a:xfrm>
                          <a:off x="4224" y="8901"/>
                          <a:ext cx="363" cy="714"/>
                          <a:chOff x="4233" y="3960"/>
                          <a:chExt cx="363" cy="714"/>
                        </a:xfrm>
                      </p:grpSpPr>
                      <p:sp>
                        <p:nvSpPr>
                          <p:cNvPr id="135190" name="Line 22"/>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191" name="Line 23"/>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192" name="Line 24"/>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193" name="Text Box 25"/>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grpSp>
                <p:nvGrpSpPr>
                  <p:cNvPr id="11" name="Group 26"/>
                  <p:cNvGrpSpPr>
                    <a:grpSpLocks/>
                  </p:cNvGrpSpPr>
                  <p:nvPr/>
                </p:nvGrpSpPr>
                <p:grpSpPr bwMode="auto">
                  <a:xfrm>
                    <a:off x="1680" y="6096"/>
                    <a:ext cx="4257" cy="1350"/>
                    <a:chOff x="1905" y="8040"/>
                    <a:chExt cx="4257" cy="1350"/>
                  </a:xfrm>
                </p:grpSpPr>
                <p:sp>
                  <p:nvSpPr>
                    <p:cNvPr id="135195" name="Text Box 27"/>
                    <p:cNvSpPr txBox="1">
                      <a:spLocks noChangeArrowheads="1"/>
                    </p:cNvSpPr>
                    <p:nvPr/>
                  </p:nvSpPr>
                  <p:spPr bwMode="auto">
                    <a:xfrm>
                      <a:off x="3624" y="8187"/>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96" name="Line 28"/>
                    <p:cNvSpPr>
                      <a:spLocks noChangeShapeType="1"/>
                    </p:cNvSpPr>
                    <p:nvPr/>
                  </p:nvSpPr>
                  <p:spPr bwMode="auto">
                    <a:xfrm>
                      <a:off x="3759" y="8531"/>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97" name="Text Box 29"/>
                    <p:cNvSpPr txBox="1">
                      <a:spLocks noChangeArrowheads="1"/>
                    </p:cNvSpPr>
                    <p:nvPr/>
                  </p:nvSpPr>
                  <p:spPr bwMode="auto">
                    <a:xfrm>
                      <a:off x="3813" y="8543"/>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nvGrpSpPr>
                    <p:cNvPr id="12" name="Group 30"/>
                    <p:cNvGrpSpPr>
                      <a:grpSpLocks/>
                    </p:cNvGrpSpPr>
                    <p:nvPr/>
                  </p:nvGrpSpPr>
                  <p:grpSpPr bwMode="auto">
                    <a:xfrm>
                      <a:off x="1905" y="8451"/>
                      <a:ext cx="1776" cy="525"/>
                      <a:chOff x="1905" y="8451"/>
                      <a:chExt cx="1776" cy="525"/>
                    </a:xfrm>
                  </p:grpSpPr>
                  <p:sp>
                    <p:nvSpPr>
                      <p:cNvPr id="135199" name="AutoShape 31"/>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00" name="Text Box 32"/>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2.048 Mb/s</a:t>
                        </a:r>
                        <a:endParaRPr lang="en-US" altLang="zh-CN" sz="3200" b="1"/>
                      </a:p>
                    </p:txBody>
                  </p:sp>
                </p:grpSp>
                <p:sp>
                  <p:nvSpPr>
                    <p:cNvPr id="135201" name="Text Box 33"/>
                    <p:cNvSpPr txBox="1">
                      <a:spLocks noChangeArrowheads="1"/>
                    </p:cNvSpPr>
                    <p:nvPr/>
                  </p:nvSpPr>
                  <p:spPr bwMode="auto">
                    <a:xfrm>
                      <a:off x="4920" y="8727"/>
                      <a:ext cx="1242" cy="663"/>
                    </a:xfrm>
                    <a:prstGeom prst="rect">
                      <a:avLst/>
                    </a:prstGeom>
                    <a:noFill/>
                    <a:ln w="9525">
                      <a:noFill/>
                      <a:miter lim="800000"/>
                      <a:headEnd/>
                      <a:tailEnd/>
                    </a:ln>
                  </p:spPr>
                  <p:txBody>
                    <a:bodyPr/>
                    <a:lstStyle/>
                    <a:p>
                      <a:pPr algn="ctr"/>
                      <a:r>
                        <a:rPr lang="zh-CN" altLang="en-US" sz="1600" b="1">
                          <a:latin typeface="Times New Roman" pitchFamily="18" charset="0"/>
                        </a:rPr>
                        <a:t>二次群</a:t>
                      </a:r>
                    </a:p>
                    <a:p>
                      <a:pPr algn="ctr">
                        <a:lnSpc>
                          <a:spcPct val="72000"/>
                        </a:lnSpc>
                      </a:pPr>
                      <a:r>
                        <a:rPr lang="zh-CN" altLang="en-US" sz="1600" b="1">
                          <a:latin typeface="Times New Roman" pitchFamily="18" charset="0"/>
                        </a:rPr>
                        <a:t> </a:t>
                      </a:r>
                      <a:r>
                        <a:rPr lang="en-US" altLang="zh-CN" sz="1600" b="1">
                          <a:latin typeface="Times New Roman" pitchFamily="18" charset="0"/>
                        </a:rPr>
                        <a:t>8.448 Mb/s</a:t>
                      </a:r>
                      <a:endParaRPr lang="en-US" altLang="zh-CN" sz="3200" b="1"/>
                    </a:p>
                  </p:txBody>
                </p:sp>
                <p:sp>
                  <p:nvSpPr>
                    <p:cNvPr id="135202" name="Text Box 34"/>
                    <p:cNvSpPr txBox="1">
                      <a:spLocks noChangeArrowheads="1"/>
                    </p:cNvSpPr>
                    <p:nvPr/>
                  </p:nvSpPr>
                  <p:spPr bwMode="auto">
                    <a:xfrm>
                      <a:off x="4137" y="8040"/>
                      <a:ext cx="1242" cy="411"/>
                    </a:xfrm>
                    <a:prstGeom prst="rect">
                      <a:avLst/>
                    </a:prstGeom>
                    <a:noFill/>
                    <a:ln w="9525">
                      <a:noFill/>
                      <a:miter lim="800000"/>
                      <a:headEnd/>
                      <a:tailEnd/>
                    </a:ln>
                  </p:spPr>
                  <p:txBody>
                    <a:bodyPr/>
                    <a:lstStyle/>
                    <a:p>
                      <a:pPr algn="ctr"/>
                      <a:r>
                        <a:rPr lang="zh-CN" altLang="en-US" sz="1600" b="1">
                          <a:latin typeface="Times New Roman" pitchFamily="18" charset="0"/>
                        </a:rPr>
                        <a:t>二次复用</a:t>
                      </a:r>
                      <a:endParaRPr lang="zh-CN" altLang="en-US" sz="3200" b="1"/>
                    </a:p>
                  </p:txBody>
                </p:sp>
                <p:sp>
                  <p:nvSpPr>
                    <p:cNvPr id="135203" name="Text Box 35"/>
                    <p:cNvSpPr txBox="1">
                      <a:spLocks noChangeArrowheads="1"/>
                    </p:cNvSpPr>
                    <p:nvPr/>
                  </p:nvSpPr>
                  <p:spPr bwMode="auto">
                    <a:xfrm>
                      <a:off x="3618" y="8658"/>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nvGrpSpPr>
                    <p:cNvPr id="13" name="Group 36"/>
                    <p:cNvGrpSpPr>
                      <a:grpSpLocks/>
                    </p:cNvGrpSpPr>
                    <p:nvPr/>
                  </p:nvGrpSpPr>
                  <p:grpSpPr bwMode="auto">
                    <a:xfrm>
                      <a:off x="4251" y="8049"/>
                      <a:ext cx="1638" cy="1005"/>
                      <a:chOff x="2610" y="8925"/>
                      <a:chExt cx="1638" cy="1005"/>
                    </a:xfrm>
                  </p:grpSpPr>
                  <p:grpSp>
                    <p:nvGrpSpPr>
                      <p:cNvPr id="14" name="Group 37"/>
                      <p:cNvGrpSpPr>
                        <a:grpSpLocks/>
                      </p:cNvGrpSpPr>
                      <p:nvPr/>
                    </p:nvGrpSpPr>
                    <p:grpSpPr bwMode="auto">
                      <a:xfrm>
                        <a:off x="3537" y="8925"/>
                        <a:ext cx="711" cy="727"/>
                        <a:chOff x="3876" y="8901"/>
                        <a:chExt cx="711" cy="727"/>
                      </a:xfrm>
                    </p:grpSpPr>
                    <p:grpSp>
                      <p:nvGrpSpPr>
                        <p:cNvPr id="15" name="Group 38"/>
                        <p:cNvGrpSpPr>
                          <a:grpSpLocks/>
                        </p:cNvGrpSpPr>
                        <p:nvPr/>
                      </p:nvGrpSpPr>
                      <p:grpSpPr bwMode="auto">
                        <a:xfrm>
                          <a:off x="4224" y="8901"/>
                          <a:ext cx="363" cy="714"/>
                          <a:chOff x="4233" y="3960"/>
                          <a:chExt cx="363" cy="714"/>
                        </a:xfrm>
                      </p:grpSpPr>
                      <p:sp>
                        <p:nvSpPr>
                          <p:cNvPr id="135207" name="Line 39"/>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08" name="Line 40"/>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09" name="Line 41"/>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10" name="Text Box 42"/>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lIns="0" tIns="0" rIns="0" bIns="0" anchor="ctr" anchorCtr="1"/>
                      <a:lstStyle/>
                      <a:p>
                        <a:r>
                          <a:rPr lang="zh-CN" altLang="en-US" b="1"/>
                          <a:t>复用</a:t>
                        </a:r>
                      </a:p>
                      <a:p>
                        <a:r>
                          <a:rPr lang="zh-CN" altLang="en-US" b="1"/>
                          <a:t>设备</a:t>
                        </a:r>
                      </a:p>
                    </p:txBody>
                  </p:sp>
                </p:grpSp>
              </p:grpSp>
              <p:grpSp>
                <p:nvGrpSpPr>
                  <p:cNvPr id="16" name="Group 43"/>
                  <p:cNvGrpSpPr>
                    <a:grpSpLocks/>
                  </p:cNvGrpSpPr>
                  <p:nvPr/>
                </p:nvGrpSpPr>
                <p:grpSpPr bwMode="auto">
                  <a:xfrm>
                    <a:off x="3258" y="5225"/>
                    <a:ext cx="4320" cy="1414"/>
                    <a:chOff x="3483" y="7169"/>
                    <a:chExt cx="4320" cy="1414"/>
                  </a:xfrm>
                </p:grpSpPr>
                <p:sp>
                  <p:nvSpPr>
                    <p:cNvPr id="135212" name="Line 44"/>
                    <p:cNvSpPr>
                      <a:spLocks noChangeShapeType="1"/>
                    </p:cNvSpPr>
                    <p:nvPr/>
                  </p:nvSpPr>
                  <p:spPr bwMode="auto">
                    <a:xfrm>
                      <a:off x="5412" y="7685"/>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13" name="Text Box 45"/>
                    <p:cNvSpPr txBox="1">
                      <a:spLocks noChangeArrowheads="1"/>
                    </p:cNvSpPr>
                    <p:nvPr/>
                  </p:nvSpPr>
                  <p:spPr bwMode="auto">
                    <a:xfrm>
                      <a:off x="6561" y="7887"/>
                      <a:ext cx="1242" cy="696"/>
                    </a:xfrm>
                    <a:prstGeom prst="rect">
                      <a:avLst/>
                    </a:prstGeom>
                    <a:noFill/>
                    <a:ln w="9525">
                      <a:noFill/>
                      <a:miter lim="800000"/>
                      <a:headEnd/>
                      <a:tailEnd/>
                    </a:ln>
                  </p:spPr>
                  <p:txBody>
                    <a:bodyPr/>
                    <a:lstStyle/>
                    <a:p>
                      <a:pPr algn="ctr"/>
                      <a:r>
                        <a:rPr lang="zh-CN" altLang="en-US" sz="1600" b="1" dirty="0">
                          <a:latin typeface="Times New Roman" pitchFamily="18" charset="0"/>
                        </a:rPr>
                        <a:t>三次群</a:t>
                      </a:r>
                    </a:p>
                    <a:p>
                      <a:pPr algn="just">
                        <a:lnSpc>
                          <a:spcPct val="72000"/>
                        </a:lnSpc>
                      </a:pPr>
                      <a:r>
                        <a:rPr lang="zh-CN" altLang="en-US" sz="1600" b="1" dirty="0">
                          <a:latin typeface="Times New Roman" pitchFamily="18" charset="0"/>
                        </a:rPr>
                        <a:t>   </a:t>
                      </a:r>
                      <a:r>
                        <a:rPr lang="en-US" altLang="zh-CN" sz="1600" b="1" dirty="0">
                          <a:latin typeface="Times New Roman" pitchFamily="18" charset="0"/>
                        </a:rPr>
                        <a:t>34.368 Mb/s</a:t>
                      </a:r>
                      <a:endParaRPr lang="en-US" altLang="zh-CN" sz="3200" b="1" dirty="0"/>
                    </a:p>
                  </p:txBody>
                </p:sp>
                <p:sp>
                  <p:nvSpPr>
                    <p:cNvPr id="135214" name="Text Box 46"/>
                    <p:cNvSpPr txBox="1">
                      <a:spLocks noChangeArrowheads="1"/>
                    </p:cNvSpPr>
                    <p:nvPr/>
                  </p:nvSpPr>
                  <p:spPr bwMode="auto">
                    <a:xfrm>
                      <a:off x="5739" y="7206"/>
                      <a:ext cx="1242" cy="411"/>
                    </a:xfrm>
                    <a:prstGeom prst="rect">
                      <a:avLst/>
                    </a:prstGeom>
                    <a:noFill/>
                    <a:ln w="9525">
                      <a:noFill/>
                      <a:miter lim="800000"/>
                      <a:headEnd/>
                      <a:tailEnd/>
                    </a:ln>
                  </p:spPr>
                  <p:txBody>
                    <a:bodyPr/>
                    <a:lstStyle/>
                    <a:p>
                      <a:pPr algn="ctr"/>
                      <a:r>
                        <a:rPr lang="zh-CN" altLang="en-US" sz="1600" b="1">
                          <a:latin typeface="Times New Roman" pitchFamily="18" charset="0"/>
                        </a:rPr>
                        <a:t>三次复用</a:t>
                      </a:r>
                      <a:endParaRPr lang="zh-CN" altLang="en-US" sz="3200" b="1"/>
                    </a:p>
                  </p:txBody>
                </p:sp>
                <p:grpSp>
                  <p:nvGrpSpPr>
                    <p:cNvPr id="17" name="Group 47"/>
                    <p:cNvGrpSpPr>
                      <a:grpSpLocks/>
                    </p:cNvGrpSpPr>
                    <p:nvPr/>
                  </p:nvGrpSpPr>
                  <p:grpSpPr bwMode="auto">
                    <a:xfrm>
                      <a:off x="5907" y="7169"/>
                      <a:ext cx="1638" cy="1005"/>
                      <a:chOff x="2610" y="8925"/>
                      <a:chExt cx="1638" cy="1005"/>
                    </a:xfrm>
                  </p:grpSpPr>
                  <p:grpSp>
                    <p:nvGrpSpPr>
                      <p:cNvPr id="18" name="Group 48"/>
                      <p:cNvGrpSpPr>
                        <a:grpSpLocks/>
                      </p:cNvGrpSpPr>
                      <p:nvPr/>
                    </p:nvGrpSpPr>
                    <p:grpSpPr bwMode="auto">
                      <a:xfrm>
                        <a:off x="3537" y="8925"/>
                        <a:ext cx="711" cy="727"/>
                        <a:chOff x="3876" y="8901"/>
                        <a:chExt cx="711" cy="727"/>
                      </a:xfrm>
                    </p:grpSpPr>
                    <p:grpSp>
                      <p:nvGrpSpPr>
                        <p:cNvPr id="19" name="Group 49"/>
                        <p:cNvGrpSpPr>
                          <a:grpSpLocks/>
                        </p:cNvGrpSpPr>
                        <p:nvPr/>
                      </p:nvGrpSpPr>
                      <p:grpSpPr bwMode="auto">
                        <a:xfrm>
                          <a:off x="4224" y="8901"/>
                          <a:ext cx="363" cy="714"/>
                          <a:chOff x="4233" y="3960"/>
                          <a:chExt cx="363" cy="714"/>
                        </a:xfrm>
                      </p:grpSpPr>
                      <p:sp>
                        <p:nvSpPr>
                          <p:cNvPr id="135218" name="Line 50"/>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19" name="Line 51"/>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20" name="Line 52"/>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21" name="Text Box 53"/>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0" name="Group 54"/>
                    <p:cNvGrpSpPr>
                      <a:grpSpLocks/>
                    </p:cNvGrpSpPr>
                    <p:nvPr/>
                  </p:nvGrpSpPr>
                  <p:grpSpPr bwMode="auto">
                    <a:xfrm>
                      <a:off x="5151" y="7454"/>
                      <a:ext cx="426" cy="840"/>
                      <a:chOff x="7794" y="6504"/>
                      <a:chExt cx="426" cy="840"/>
                    </a:xfrm>
                  </p:grpSpPr>
                  <p:sp>
                    <p:nvSpPr>
                      <p:cNvPr id="135223" name="Text Box 55"/>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24" name="Text Box 56"/>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grpSp>
                  <p:nvGrpSpPr>
                    <p:cNvPr id="21" name="Group 57"/>
                    <p:cNvGrpSpPr>
                      <a:grpSpLocks/>
                    </p:cNvGrpSpPr>
                    <p:nvPr/>
                  </p:nvGrpSpPr>
                  <p:grpSpPr bwMode="auto">
                    <a:xfrm>
                      <a:off x="3483" y="7649"/>
                      <a:ext cx="1776" cy="525"/>
                      <a:chOff x="1905" y="8451"/>
                      <a:chExt cx="1776" cy="525"/>
                    </a:xfrm>
                  </p:grpSpPr>
                  <p:sp>
                    <p:nvSpPr>
                      <p:cNvPr id="135226" name="AutoShape 58"/>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27" name="Text Box 59"/>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8.448 Mb/s</a:t>
                        </a:r>
                        <a:endParaRPr lang="en-US" altLang="zh-CN" sz="3200" b="1"/>
                      </a:p>
                    </p:txBody>
                  </p:sp>
                </p:grpSp>
                <p:sp>
                  <p:nvSpPr>
                    <p:cNvPr id="135228" name="Text Box 60"/>
                    <p:cNvSpPr txBox="1">
                      <a:spLocks noChangeArrowheads="1"/>
                    </p:cNvSpPr>
                    <p:nvPr/>
                  </p:nvSpPr>
                  <p:spPr bwMode="auto">
                    <a:xfrm>
                      <a:off x="5454" y="7703"/>
                      <a:ext cx="573" cy="513"/>
                    </a:xfrm>
                    <a:prstGeom prst="rect">
                      <a:avLst/>
                    </a:prstGeom>
                    <a:noFill/>
                    <a:ln w="9525">
                      <a:noFill/>
                      <a:miter lim="800000"/>
                      <a:headEnd/>
                      <a:tailEnd/>
                    </a:ln>
                  </p:spPr>
                  <p:txBody>
                    <a:bodyPr vert="eaVert"/>
                    <a:lstStyle/>
                    <a:p>
                      <a:pPr algn="just"/>
                      <a:r>
                        <a:rPr lang="en-US" altLang="zh-CN" sz="2000" b="1">
                          <a:latin typeface="Times New Roman" pitchFamily="18" charset="0"/>
                          <a:sym typeface="Symbol" pitchFamily="18" charset="2"/>
                        </a:rPr>
                        <a:t></a:t>
                      </a:r>
                      <a:endParaRPr lang="en-US" altLang="zh-CN" sz="3600" b="1"/>
                    </a:p>
                  </p:txBody>
                </p:sp>
              </p:grpSp>
              <p:grpSp>
                <p:nvGrpSpPr>
                  <p:cNvPr id="22" name="Group 61"/>
                  <p:cNvGrpSpPr>
                    <a:grpSpLocks/>
                  </p:cNvGrpSpPr>
                  <p:nvPr/>
                </p:nvGrpSpPr>
                <p:grpSpPr bwMode="auto">
                  <a:xfrm>
                    <a:off x="6378" y="3549"/>
                    <a:ext cx="4491" cy="1401"/>
                    <a:chOff x="6603" y="5493"/>
                    <a:chExt cx="4491" cy="1401"/>
                  </a:xfrm>
                </p:grpSpPr>
                <p:sp>
                  <p:nvSpPr>
                    <p:cNvPr id="135230" name="Text Box 62"/>
                    <p:cNvSpPr txBox="1">
                      <a:spLocks noChangeArrowheads="1"/>
                    </p:cNvSpPr>
                    <p:nvPr/>
                  </p:nvSpPr>
                  <p:spPr bwMode="auto">
                    <a:xfrm>
                      <a:off x="9006" y="5493"/>
                      <a:ext cx="1242" cy="411"/>
                    </a:xfrm>
                    <a:prstGeom prst="rect">
                      <a:avLst/>
                    </a:prstGeom>
                    <a:noFill/>
                    <a:ln w="9525">
                      <a:noFill/>
                      <a:miter lim="800000"/>
                      <a:headEnd/>
                      <a:tailEnd/>
                    </a:ln>
                  </p:spPr>
                  <p:txBody>
                    <a:bodyPr/>
                    <a:lstStyle/>
                    <a:p>
                      <a:pPr algn="ctr"/>
                      <a:r>
                        <a:rPr lang="zh-CN" altLang="en-US" sz="1600" b="1">
                          <a:latin typeface="Times New Roman" pitchFamily="18" charset="0"/>
                        </a:rPr>
                        <a:t>五次复用</a:t>
                      </a:r>
                      <a:endParaRPr lang="zh-CN" altLang="en-US" sz="3200" b="1"/>
                    </a:p>
                  </p:txBody>
                </p:sp>
                <p:sp>
                  <p:nvSpPr>
                    <p:cNvPr id="135231" name="Text Box 63"/>
                    <p:cNvSpPr txBox="1">
                      <a:spLocks noChangeArrowheads="1"/>
                    </p:cNvSpPr>
                    <p:nvPr/>
                  </p:nvSpPr>
                  <p:spPr bwMode="auto">
                    <a:xfrm>
                      <a:off x="9162" y="5860"/>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sp>
                  <p:nvSpPr>
                    <p:cNvPr id="135232" name="Line 64"/>
                    <p:cNvSpPr>
                      <a:spLocks noChangeShapeType="1"/>
                    </p:cNvSpPr>
                    <p:nvPr/>
                  </p:nvSpPr>
                  <p:spPr bwMode="auto">
                    <a:xfrm>
                      <a:off x="8667" y="6007"/>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3" name="Line 65"/>
                    <p:cNvSpPr>
                      <a:spLocks noChangeShapeType="1"/>
                    </p:cNvSpPr>
                    <p:nvPr/>
                  </p:nvSpPr>
                  <p:spPr bwMode="auto">
                    <a:xfrm>
                      <a:off x="10068" y="6183"/>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4" name="Text Box 66"/>
                    <p:cNvSpPr txBox="1">
                      <a:spLocks noChangeArrowheads="1"/>
                    </p:cNvSpPr>
                    <p:nvPr/>
                  </p:nvSpPr>
                  <p:spPr bwMode="auto">
                    <a:xfrm>
                      <a:off x="9801" y="6192"/>
                      <a:ext cx="1293" cy="702"/>
                    </a:xfrm>
                    <a:prstGeom prst="rect">
                      <a:avLst/>
                    </a:prstGeom>
                    <a:noFill/>
                    <a:ln w="9525">
                      <a:noFill/>
                      <a:miter lim="800000"/>
                      <a:headEnd/>
                      <a:tailEnd/>
                    </a:ln>
                  </p:spPr>
                  <p:txBody>
                    <a:bodyPr/>
                    <a:lstStyle/>
                    <a:p>
                      <a:pPr algn="ctr"/>
                      <a:r>
                        <a:rPr lang="zh-CN" altLang="en-US" sz="1600" b="1">
                          <a:latin typeface="Times New Roman" pitchFamily="18" charset="0"/>
                        </a:rPr>
                        <a:t>五次群</a:t>
                      </a:r>
                    </a:p>
                    <a:p>
                      <a:pPr algn="just">
                        <a:lnSpc>
                          <a:spcPct val="72000"/>
                        </a:lnSpc>
                      </a:pPr>
                      <a:r>
                        <a:rPr lang="zh-CN" altLang="en-US" sz="1600" b="1">
                          <a:latin typeface="Times New Roman" pitchFamily="18" charset="0"/>
                        </a:rPr>
                        <a:t>   </a:t>
                      </a:r>
                      <a:r>
                        <a:rPr lang="en-US" altLang="zh-CN" sz="1600" b="1">
                          <a:latin typeface="Times New Roman" pitchFamily="18" charset="0"/>
                        </a:rPr>
                        <a:t>565.148   Mb/s</a:t>
                      </a:r>
                      <a:endParaRPr lang="en-US" altLang="zh-CN" sz="3200" b="1"/>
                    </a:p>
                  </p:txBody>
                </p:sp>
                <p:sp>
                  <p:nvSpPr>
                    <p:cNvPr id="135235" name="Text Box 67"/>
                    <p:cNvSpPr txBox="1">
                      <a:spLocks noChangeArrowheads="1"/>
                    </p:cNvSpPr>
                    <p:nvPr/>
                  </p:nvSpPr>
                  <p:spPr bwMode="auto">
                    <a:xfrm>
                      <a:off x="6603" y="5973"/>
                      <a:ext cx="221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139.264 Mb/s</a:t>
                      </a:r>
                      <a:endParaRPr lang="en-US" altLang="zh-CN" sz="3200" b="1"/>
                    </a:p>
                  </p:txBody>
                </p:sp>
                <p:sp>
                  <p:nvSpPr>
                    <p:cNvPr id="135236" name="Text Box 68"/>
                    <p:cNvSpPr txBox="1">
                      <a:spLocks noChangeArrowheads="1"/>
                    </p:cNvSpPr>
                    <p:nvPr/>
                  </p:nvSpPr>
                  <p:spPr bwMode="auto">
                    <a:xfrm>
                      <a:off x="8772" y="6004"/>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grpSp>
                <p:nvGrpSpPr>
                  <p:cNvPr id="23" name="Group 69"/>
                  <p:cNvGrpSpPr>
                    <a:grpSpLocks/>
                  </p:cNvGrpSpPr>
                  <p:nvPr/>
                </p:nvGrpSpPr>
                <p:grpSpPr bwMode="auto">
                  <a:xfrm>
                    <a:off x="4827" y="4389"/>
                    <a:ext cx="4374" cy="1377"/>
                    <a:chOff x="5052" y="6333"/>
                    <a:chExt cx="4374" cy="1377"/>
                  </a:xfrm>
                </p:grpSpPr>
                <p:sp>
                  <p:nvSpPr>
                    <p:cNvPr id="135238" name="Text Box 70"/>
                    <p:cNvSpPr txBox="1">
                      <a:spLocks noChangeArrowheads="1"/>
                    </p:cNvSpPr>
                    <p:nvPr/>
                  </p:nvSpPr>
                  <p:spPr bwMode="auto">
                    <a:xfrm>
                      <a:off x="8133" y="7008"/>
                      <a:ext cx="1293" cy="702"/>
                    </a:xfrm>
                    <a:prstGeom prst="rect">
                      <a:avLst/>
                    </a:prstGeom>
                    <a:noFill/>
                    <a:ln w="9525">
                      <a:noFill/>
                      <a:miter lim="800000"/>
                      <a:headEnd/>
                      <a:tailEnd/>
                    </a:ln>
                  </p:spPr>
                  <p:txBody>
                    <a:bodyPr/>
                    <a:lstStyle/>
                    <a:p>
                      <a:pPr algn="ctr"/>
                      <a:r>
                        <a:rPr lang="zh-CN" altLang="en-US" sz="1600" b="1">
                          <a:latin typeface="Times New Roman" pitchFamily="18" charset="0"/>
                        </a:rPr>
                        <a:t>四次群</a:t>
                      </a:r>
                    </a:p>
                    <a:p>
                      <a:pPr algn="just">
                        <a:lnSpc>
                          <a:spcPct val="72000"/>
                        </a:lnSpc>
                      </a:pPr>
                      <a:r>
                        <a:rPr lang="zh-CN" altLang="en-US" sz="1600" b="1">
                          <a:latin typeface="Times New Roman" pitchFamily="18" charset="0"/>
                        </a:rPr>
                        <a:t>    </a:t>
                      </a:r>
                      <a:r>
                        <a:rPr lang="en-US" altLang="zh-CN" sz="1600" b="1">
                          <a:latin typeface="Times New Roman" pitchFamily="18" charset="0"/>
                        </a:rPr>
                        <a:t>139.264                                                                                    Mb/s</a:t>
                      </a:r>
                      <a:endParaRPr lang="en-US" altLang="zh-CN" sz="3200" b="1"/>
                    </a:p>
                  </p:txBody>
                </p:sp>
                <p:grpSp>
                  <p:nvGrpSpPr>
                    <p:cNvPr id="24" name="Group 71"/>
                    <p:cNvGrpSpPr>
                      <a:grpSpLocks/>
                    </p:cNvGrpSpPr>
                    <p:nvPr/>
                  </p:nvGrpSpPr>
                  <p:grpSpPr bwMode="auto">
                    <a:xfrm>
                      <a:off x="7548" y="6333"/>
                      <a:ext cx="1638" cy="1005"/>
                      <a:chOff x="2610" y="8925"/>
                      <a:chExt cx="1638" cy="1005"/>
                    </a:xfrm>
                  </p:grpSpPr>
                  <p:grpSp>
                    <p:nvGrpSpPr>
                      <p:cNvPr id="25" name="Group 72"/>
                      <p:cNvGrpSpPr>
                        <a:grpSpLocks/>
                      </p:cNvGrpSpPr>
                      <p:nvPr/>
                    </p:nvGrpSpPr>
                    <p:grpSpPr bwMode="auto">
                      <a:xfrm>
                        <a:off x="3537" y="8925"/>
                        <a:ext cx="711" cy="727"/>
                        <a:chOff x="3876" y="8901"/>
                        <a:chExt cx="711" cy="727"/>
                      </a:xfrm>
                    </p:grpSpPr>
                    <p:grpSp>
                      <p:nvGrpSpPr>
                        <p:cNvPr id="26" name="Group 73"/>
                        <p:cNvGrpSpPr>
                          <a:grpSpLocks/>
                        </p:cNvGrpSpPr>
                        <p:nvPr/>
                      </p:nvGrpSpPr>
                      <p:grpSpPr bwMode="auto">
                        <a:xfrm>
                          <a:off x="4224" y="8901"/>
                          <a:ext cx="363" cy="714"/>
                          <a:chOff x="4233" y="3960"/>
                          <a:chExt cx="363" cy="714"/>
                        </a:xfrm>
                      </p:grpSpPr>
                      <p:sp>
                        <p:nvSpPr>
                          <p:cNvPr id="135242" name="Line 74"/>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43" name="Line 75"/>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44" name="Line 76"/>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45" name="Text Box 77"/>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7" name="Group 78"/>
                    <p:cNvGrpSpPr>
                      <a:grpSpLocks/>
                    </p:cNvGrpSpPr>
                    <p:nvPr/>
                  </p:nvGrpSpPr>
                  <p:grpSpPr bwMode="auto">
                    <a:xfrm>
                      <a:off x="6756" y="6642"/>
                      <a:ext cx="426" cy="840"/>
                      <a:chOff x="7794" y="6504"/>
                      <a:chExt cx="426" cy="840"/>
                    </a:xfrm>
                  </p:grpSpPr>
                  <p:sp>
                    <p:nvSpPr>
                      <p:cNvPr id="135247" name="Text Box 79"/>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48" name="Text Box 80"/>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sp>
                  <p:nvSpPr>
                    <p:cNvPr id="135249" name="Text Box 81"/>
                    <p:cNvSpPr txBox="1">
                      <a:spLocks noChangeArrowheads="1"/>
                    </p:cNvSpPr>
                    <p:nvPr/>
                  </p:nvSpPr>
                  <p:spPr bwMode="auto">
                    <a:xfrm>
                      <a:off x="5052" y="6864"/>
                      <a:ext cx="227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34.368 Mb/s</a:t>
                      </a:r>
                      <a:endParaRPr lang="en-US" altLang="zh-CN" sz="3200" b="1"/>
                    </a:p>
                  </p:txBody>
                </p:sp>
                <p:sp>
                  <p:nvSpPr>
                    <p:cNvPr id="135250" name="Text Box 82"/>
                    <p:cNvSpPr txBox="1">
                      <a:spLocks noChangeArrowheads="1"/>
                    </p:cNvSpPr>
                    <p:nvPr/>
                  </p:nvSpPr>
                  <p:spPr bwMode="auto">
                    <a:xfrm>
                      <a:off x="7119" y="6828"/>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sp>
                  <p:nvSpPr>
                    <p:cNvPr id="135251" name="Text Box 83"/>
                    <p:cNvSpPr txBox="1">
                      <a:spLocks noChangeArrowheads="1"/>
                    </p:cNvSpPr>
                    <p:nvPr/>
                  </p:nvSpPr>
                  <p:spPr bwMode="auto">
                    <a:xfrm>
                      <a:off x="7380" y="6369"/>
                      <a:ext cx="1242" cy="411"/>
                    </a:xfrm>
                    <a:prstGeom prst="rect">
                      <a:avLst/>
                    </a:prstGeom>
                    <a:noFill/>
                    <a:ln w="9525">
                      <a:noFill/>
                      <a:miter lim="800000"/>
                      <a:headEnd/>
                      <a:tailEnd/>
                    </a:ln>
                  </p:spPr>
                  <p:txBody>
                    <a:bodyPr/>
                    <a:lstStyle/>
                    <a:p>
                      <a:pPr algn="ctr"/>
                      <a:r>
                        <a:rPr lang="zh-CN" altLang="en-US" sz="1600" b="1">
                          <a:latin typeface="Times New Roman" pitchFamily="18" charset="0"/>
                        </a:rPr>
                        <a:t>四次复用</a:t>
                      </a:r>
                      <a:endParaRPr lang="zh-CN" altLang="en-US" sz="3200" b="1"/>
                    </a:p>
                  </p:txBody>
                </p:sp>
              </p:grpSp>
            </p:grpSp>
          </p:grpSp>
          <p:sp>
            <p:nvSpPr>
              <p:cNvPr id="135252" name="Line 84"/>
              <p:cNvSpPr>
                <a:spLocks noChangeShapeType="1"/>
              </p:cNvSpPr>
              <p:nvPr/>
            </p:nvSpPr>
            <p:spPr bwMode="auto">
              <a:xfrm>
                <a:off x="6828" y="4917"/>
                <a:ext cx="501" cy="0"/>
              </a:xfrm>
              <a:prstGeom prst="line">
                <a:avLst/>
              </a:prstGeom>
              <a:noFill/>
              <a:ln w="9525">
                <a:solidFill>
                  <a:srgbClr val="000000"/>
                </a:solidFill>
                <a:round/>
                <a:headEnd/>
                <a:tailEnd type="triangle" w="med" len="med"/>
              </a:ln>
            </p:spPr>
            <p:txBody>
              <a:bodyPr/>
              <a:lstStyle/>
              <a:p>
                <a:endParaRPr lang="zh-CN" altLang="en-US" b="1"/>
              </a:p>
            </p:txBody>
          </p:sp>
        </p:grpSp>
        <p:sp>
          <p:nvSpPr>
            <p:cNvPr id="135253" name="AutoShape 85"/>
            <p:cNvSpPr>
              <a:spLocks/>
            </p:cNvSpPr>
            <p:nvPr/>
          </p:nvSpPr>
          <p:spPr bwMode="auto">
            <a:xfrm>
              <a:off x="8103" y="3990"/>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sp>
        <p:nvSpPr>
          <p:cNvPr id="28" name="矩形 27"/>
          <p:cNvSpPr/>
          <p:nvPr/>
        </p:nvSpPr>
        <p:spPr>
          <a:xfrm>
            <a:off x="395536" y="1427292"/>
            <a:ext cx="3330905"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a:solidFill>
                  <a:srgbClr val="0000FF"/>
                </a:solidFill>
                <a:latin typeface="+mj-ea"/>
                <a:ea typeface="+mj-ea"/>
              </a:rPr>
              <a:t>E-2</a:t>
            </a:r>
            <a:r>
              <a:rPr lang="zh-CN" altLang="en-US" sz="2400" b="1" dirty="0">
                <a:solidFill>
                  <a:srgbClr val="0000FF"/>
                </a:solidFill>
                <a:latin typeface="+mj-ea"/>
                <a:ea typeface="+mj-ea"/>
              </a:rPr>
              <a:t>层</a:t>
            </a:r>
            <a:r>
              <a:rPr lang="zh-CN" altLang="en-US" sz="2400" b="1" dirty="0" smtClean="0">
                <a:latin typeface="+mj-ea"/>
                <a:ea typeface="+mj-ea"/>
              </a:rPr>
              <a:t>：</a:t>
            </a:r>
            <a:endParaRPr lang="en-US" altLang="zh-CN" sz="2400" b="1" dirty="0" smtClean="0">
              <a:latin typeface="+mj-ea"/>
              <a:ea typeface="+mj-ea"/>
            </a:endParaRPr>
          </a:p>
          <a:p>
            <a:r>
              <a:rPr lang="en-US" altLang="zh-CN" sz="2400" b="1" dirty="0" smtClean="0">
                <a:latin typeface="+mj-ea"/>
                <a:ea typeface="+mj-ea"/>
              </a:rPr>
              <a:t>4</a:t>
            </a:r>
            <a:r>
              <a:rPr lang="zh-CN" altLang="en-US" sz="2400" b="1" dirty="0">
                <a:latin typeface="+mj-ea"/>
                <a:ea typeface="+mj-ea"/>
              </a:rPr>
              <a:t>个一次群信号二次复用，得二次群信号，比特率为</a:t>
            </a:r>
            <a:r>
              <a:rPr lang="en-US" altLang="zh-CN" sz="2400" b="1" dirty="0">
                <a:latin typeface="+mj-ea"/>
                <a:ea typeface="+mj-ea"/>
              </a:rPr>
              <a:t>8.448 Mb/s</a:t>
            </a:r>
            <a:r>
              <a:rPr lang="zh-CN" altLang="en-US" sz="2400" b="1" dirty="0">
                <a:latin typeface="+mj-ea"/>
                <a:ea typeface="+mj-ea"/>
              </a:rPr>
              <a:t>。</a:t>
            </a:r>
          </a:p>
        </p:txBody>
      </p:sp>
    </p:spTree>
    <p:extLst>
      <p:ext uri="{BB962C8B-B14F-4D97-AF65-F5344CB8AC3E}">
        <p14:creationId xmlns:p14="http://schemas.microsoft.com/office/powerpoint/2010/main" val="3042949482"/>
      </p:ext>
    </p:extLst>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r>
              <a:rPr lang="en-US" altLang="zh-CN" dirty="0" smtClean="0"/>
              <a:t>E</a:t>
            </a:r>
            <a:r>
              <a:rPr lang="zh-CN" altLang="en-US" dirty="0" smtClean="0"/>
              <a:t>体系的结构图 </a:t>
            </a:r>
            <a:endParaRPr lang="zh-CN" altLang="en-US" dirty="0"/>
          </a:p>
        </p:txBody>
      </p:sp>
      <p:sp>
        <p:nvSpPr>
          <p:cNvPr id="85" name="灯片编号占位符 5"/>
          <p:cNvSpPr>
            <a:spLocks noGrp="1"/>
          </p:cNvSpPr>
          <p:nvPr>
            <p:ph type="sldNum" sz="quarter" idx="12"/>
          </p:nvPr>
        </p:nvSpPr>
        <p:spPr/>
        <p:txBody>
          <a:bodyPr/>
          <a:lstStyle/>
          <a:p>
            <a:fld id="{62A56D1F-985C-4045-B157-9ED4AFF94A8D}" type="slidenum">
              <a:rPr lang="en-US" altLang="zh-CN" smtClean="0"/>
              <a:pPr/>
              <a:t>129</a:t>
            </a:fld>
            <a:endParaRPr lang="en-US" altLang="zh-CN"/>
          </a:p>
        </p:txBody>
      </p:sp>
      <p:grpSp>
        <p:nvGrpSpPr>
          <p:cNvPr id="2" name="Group 5"/>
          <p:cNvGrpSpPr>
            <a:grpSpLocks/>
          </p:cNvGrpSpPr>
          <p:nvPr/>
        </p:nvGrpSpPr>
        <p:grpSpPr bwMode="auto">
          <a:xfrm>
            <a:off x="296863" y="1268413"/>
            <a:ext cx="8847137" cy="5334000"/>
            <a:chOff x="1290" y="3549"/>
            <a:chExt cx="9579" cy="4854"/>
          </a:xfrm>
        </p:grpSpPr>
        <p:grpSp>
          <p:nvGrpSpPr>
            <p:cNvPr id="3" name="Group 6"/>
            <p:cNvGrpSpPr>
              <a:grpSpLocks/>
            </p:cNvGrpSpPr>
            <p:nvPr/>
          </p:nvGrpSpPr>
          <p:grpSpPr bwMode="auto">
            <a:xfrm>
              <a:off x="1290" y="3549"/>
              <a:ext cx="9579" cy="4854"/>
              <a:chOff x="1290" y="3549"/>
              <a:chExt cx="9579" cy="4854"/>
            </a:xfrm>
          </p:grpSpPr>
          <p:grpSp>
            <p:nvGrpSpPr>
              <p:cNvPr id="4" name="Group 7"/>
              <p:cNvGrpSpPr>
                <a:grpSpLocks/>
              </p:cNvGrpSpPr>
              <p:nvPr/>
            </p:nvGrpSpPr>
            <p:grpSpPr bwMode="auto">
              <a:xfrm>
                <a:off x="1290" y="3549"/>
                <a:ext cx="9579" cy="4854"/>
                <a:chOff x="1290" y="3549"/>
                <a:chExt cx="9579" cy="4854"/>
              </a:xfrm>
            </p:grpSpPr>
            <p:sp>
              <p:nvSpPr>
                <p:cNvPr id="135176" name="AutoShape 8"/>
                <p:cNvSpPr>
                  <a:spLocks/>
                </p:cNvSpPr>
                <p:nvPr/>
              </p:nvSpPr>
              <p:spPr bwMode="auto">
                <a:xfrm>
                  <a:off x="6489" y="4894"/>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nvGrpSpPr>
                <p:cNvPr id="5" name="Group 9"/>
                <p:cNvGrpSpPr>
                  <a:grpSpLocks/>
                </p:cNvGrpSpPr>
                <p:nvPr/>
              </p:nvGrpSpPr>
              <p:grpSpPr bwMode="auto">
                <a:xfrm>
                  <a:off x="1290" y="3549"/>
                  <a:ext cx="9579" cy="4854"/>
                  <a:chOff x="1290" y="3549"/>
                  <a:chExt cx="9579" cy="4854"/>
                </a:xfrm>
              </p:grpSpPr>
              <p:grpSp>
                <p:nvGrpSpPr>
                  <p:cNvPr id="6" name="Group 10"/>
                  <p:cNvGrpSpPr>
                    <a:grpSpLocks/>
                  </p:cNvGrpSpPr>
                  <p:nvPr/>
                </p:nvGrpSpPr>
                <p:grpSpPr bwMode="auto">
                  <a:xfrm>
                    <a:off x="1290" y="6981"/>
                    <a:ext cx="3030" cy="1422"/>
                    <a:chOff x="1515" y="8925"/>
                    <a:chExt cx="3030" cy="1422"/>
                  </a:xfrm>
                </p:grpSpPr>
                <p:grpSp>
                  <p:nvGrpSpPr>
                    <p:cNvPr id="7" name="Group 11"/>
                    <p:cNvGrpSpPr>
                      <a:grpSpLocks/>
                    </p:cNvGrpSpPr>
                    <p:nvPr/>
                  </p:nvGrpSpPr>
                  <p:grpSpPr bwMode="auto">
                    <a:xfrm>
                      <a:off x="1746" y="9120"/>
                      <a:ext cx="990" cy="852"/>
                      <a:chOff x="1746" y="9172"/>
                      <a:chExt cx="990" cy="852"/>
                    </a:xfrm>
                  </p:grpSpPr>
                  <p:sp>
                    <p:nvSpPr>
                      <p:cNvPr id="135180" name="Text Box 12"/>
                      <p:cNvSpPr txBox="1">
                        <a:spLocks noChangeArrowheads="1"/>
                      </p:cNvSpPr>
                      <p:nvPr/>
                    </p:nvSpPr>
                    <p:spPr bwMode="auto">
                      <a:xfrm>
                        <a:off x="1860" y="9172"/>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81" name="Text Box 13"/>
                      <p:cNvSpPr txBox="1">
                        <a:spLocks noChangeArrowheads="1"/>
                      </p:cNvSpPr>
                      <p:nvPr/>
                    </p:nvSpPr>
                    <p:spPr bwMode="auto">
                      <a:xfrm>
                        <a:off x="1746" y="9613"/>
                        <a:ext cx="501" cy="411"/>
                      </a:xfrm>
                      <a:prstGeom prst="rect">
                        <a:avLst/>
                      </a:prstGeom>
                      <a:noFill/>
                      <a:ln w="9525">
                        <a:noFill/>
                        <a:miter lim="800000"/>
                        <a:headEnd/>
                        <a:tailEnd/>
                      </a:ln>
                    </p:spPr>
                    <p:txBody>
                      <a:bodyPr/>
                      <a:lstStyle/>
                      <a:p>
                        <a:pPr algn="just"/>
                        <a:r>
                          <a:rPr lang="en-US" altLang="zh-CN" sz="1600" b="1">
                            <a:latin typeface="Times New Roman" pitchFamily="18" charset="0"/>
                          </a:rPr>
                          <a:t>30</a:t>
                        </a:r>
                        <a:endParaRPr lang="en-US" altLang="zh-CN" sz="3200" b="1"/>
                      </a:p>
                    </p:txBody>
                  </p:sp>
                  <p:sp>
                    <p:nvSpPr>
                      <p:cNvPr id="135182" name="Line 14"/>
                      <p:cNvSpPr>
                        <a:spLocks noChangeShapeType="1"/>
                      </p:cNvSpPr>
                      <p:nvPr/>
                    </p:nvSpPr>
                    <p:spPr bwMode="auto">
                      <a:xfrm>
                        <a:off x="2109" y="9430"/>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3" name="Line 15"/>
                      <p:cNvSpPr>
                        <a:spLocks noChangeShapeType="1"/>
                      </p:cNvSpPr>
                      <p:nvPr/>
                    </p:nvSpPr>
                    <p:spPr bwMode="auto">
                      <a:xfrm>
                        <a:off x="2121" y="9844"/>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84" name="Text Box 16"/>
                      <p:cNvSpPr txBox="1">
                        <a:spLocks noChangeArrowheads="1"/>
                      </p:cNvSpPr>
                      <p:nvPr/>
                    </p:nvSpPr>
                    <p:spPr bwMode="auto">
                      <a:xfrm>
                        <a:off x="2163" y="9442"/>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sp>
                  <p:nvSpPr>
                    <p:cNvPr id="135185" name="Text Box 17"/>
                    <p:cNvSpPr txBox="1">
                      <a:spLocks noChangeArrowheads="1"/>
                    </p:cNvSpPr>
                    <p:nvPr/>
                  </p:nvSpPr>
                  <p:spPr bwMode="auto">
                    <a:xfrm>
                      <a:off x="1515" y="9873"/>
                      <a:ext cx="1656" cy="411"/>
                    </a:xfrm>
                    <a:prstGeom prst="rect">
                      <a:avLst/>
                    </a:prstGeom>
                    <a:noFill/>
                    <a:ln w="9525">
                      <a:noFill/>
                      <a:miter lim="800000"/>
                      <a:headEnd/>
                      <a:tailEnd/>
                    </a:ln>
                  </p:spPr>
                  <p:txBody>
                    <a:bodyPr/>
                    <a:lstStyle/>
                    <a:p>
                      <a:pPr algn="just"/>
                      <a:r>
                        <a:rPr lang="en-US" altLang="zh-CN" sz="1600" b="1">
                          <a:latin typeface="Times New Roman" pitchFamily="18" charset="0"/>
                        </a:rPr>
                        <a:t>(30</a:t>
                      </a:r>
                      <a:r>
                        <a:rPr lang="zh-CN" altLang="en-US" sz="1600" b="1">
                          <a:latin typeface="Times New Roman" pitchFamily="18" charset="0"/>
                        </a:rPr>
                        <a:t>路 </a:t>
                      </a:r>
                      <a:r>
                        <a:rPr lang="zh-CN" altLang="en-US" sz="1600" b="1">
                          <a:latin typeface="Times New Roman" pitchFamily="18" charset="0"/>
                          <a:sym typeface="Symbol" pitchFamily="18" charset="2"/>
                        </a:rPr>
                        <a:t></a:t>
                      </a:r>
                      <a:r>
                        <a:rPr lang="zh-CN" altLang="en-US" sz="1600" b="1">
                          <a:latin typeface="Times New Roman" pitchFamily="18" charset="0"/>
                        </a:rPr>
                        <a:t> </a:t>
                      </a:r>
                      <a:r>
                        <a:rPr lang="en-US" altLang="zh-CN" sz="1600" b="1">
                          <a:latin typeface="Times New Roman" pitchFamily="18" charset="0"/>
                        </a:rPr>
                        <a:t>64 kb/s)</a:t>
                      </a:r>
                      <a:endParaRPr lang="en-US" altLang="zh-CN" sz="3200" b="1"/>
                    </a:p>
                  </p:txBody>
                </p:sp>
                <p:sp>
                  <p:nvSpPr>
                    <p:cNvPr id="135186" name="Text Box 18"/>
                    <p:cNvSpPr txBox="1">
                      <a:spLocks noChangeArrowheads="1"/>
                    </p:cNvSpPr>
                    <p:nvPr/>
                  </p:nvSpPr>
                  <p:spPr bwMode="auto">
                    <a:xfrm>
                      <a:off x="3303" y="9660"/>
                      <a:ext cx="1242" cy="687"/>
                    </a:xfrm>
                    <a:prstGeom prst="rect">
                      <a:avLst/>
                    </a:prstGeom>
                    <a:noFill/>
                    <a:ln w="9525">
                      <a:noFill/>
                      <a:miter lim="800000"/>
                      <a:headEnd/>
                      <a:tailEnd/>
                    </a:ln>
                  </p:spPr>
                  <p:txBody>
                    <a:bodyPr/>
                    <a:lstStyle/>
                    <a:p>
                      <a:pPr algn="ctr"/>
                      <a:r>
                        <a:rPr lang="zh-CN" altLang="en-US" sz="1600" b="1">
                          <a:latin typeface="Times New Roman" pitchFamily="18" charset="0"/>
                        </a:rPr>
                        <a:t>一次群</a:t>
                      </a:r>
                    </a:p>
                    <a:p>
                      <a:pPr algn="ctr">
                        <a:lnSpc>
                          <a:spcPct val="72000"/>
                        </a:lnSpc>
                      </a:pPr>
                      <a:r>
                        <a:rPr lang="zh-CN" altLang="en-US" sz="1600" b="1">
                          <a:latin typeface="Times New Roman" pitchFamily="18" charset="0"/>
                        </a:rPr>
                        <a:t> </a:t>
                      </a:r>
                      <a:r>
                        <a:rPr lang="en-US" altLang="zh-CN" sz="1600" b="1">
                          <a:latin typeface="Times New Roman" pitchFamily="18" charset="0"/>
                        </a:rPr>
                        <a:t>2.048 Mb/s</a:t>
                      </a:r>
                      <a:endParaRPr lang="en-US" altLang="zh-CN" sz="3200" b="1"/>
                    </a:p>
                  </p:txBody>
                </p:sp>
                <p:grpSp>
                  <p:nvGrpSpPr>
                    <p:cNvPr id="8" name="Group 19"/>
                    <p:cNvGrpSpPr>
                      <a:grpSpLocks/>
                    </p:cNvGrpSpPr>
                    <p:nvPr/>
                  </p:nvGrpSpPr>
                  <p:grpSpPr bwMode="auto">
                    <a:xfrm>
                      <a:off x="2610" y="8925"/>
                      <a:ext cx="1638" cy="1005"/>
                      <a:chOff x="2610" y="8925"/>
                      <a:chExt cx="1638" cy="1005"/>
                    </a:xfrm>
                  </p:grpSpPr>
                  <p:grpSp>
                    <p:nvGrpSpPr>
                      <p:cNvPr id="9" name="Group 20"/>
                      <p:cNvGrpSpPr>
                        <a:grpSpLocks/>
                      </p:cNvGrpSpPr>
                      <p:nvPr/>
                    </p:nvGrpSpPr>
                    <p:grpSpPr bwMode="auto">
                      <a:xfrm>
                        <a:off x="3537" y="8925"/>
                        <a:ext cx="711" cy="727"/>
                        <a:chOff x="3876" y="8901"/>
                        <a:chExt cx="711" cy="727"/>
                      </a:xfrm>
                    </p:grpSpPr>
                    <p:grpSp>
                      <p:nvGrpSpPr>
                        <p:cNvPr id="10" name="Group 21"/>
                        <p:cNvGrpSpPr>
                          <a:grpSpLocks/>
                        </p:cNvGrpSpPr>
                        <p:nvPr/>
                      </p:nvGrpSpPr>
                      <p:grpSpPr bwMode="auto">
                        <a:xfrm>
                          <a:off x="4224" y="8901"/>
                          <a:ext cx="363" cy="714"/>
                          <a:chOff x="4233" y="3960"/>
                          <a:chExt cx="363" cy="714"/>
                        </a:xfrm>
                      </p:grpSpPr>
                      <p:sp>
                        <p:nvSpPr>
                          <p:cNvPr id="135190" name="Line 22"/>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191" name="Line 23"/>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192" name="Line 24"/>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193" name="Text Box 25"/>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grpSp>
                <p:nvGrpSpPr>
                  <p:cNvPr id="11" name="Group 26"/>
                  <p:cNvGrpSpPr>
                    <a:grpSpLocks/>
                  </p:cNvGrpSpPr>
                  <p:nvPr/>
                </p:nvGrpSpPr>
                <p:grpSpPr bwMode="auto">
                  <a:xfrm>
                    <a:off x="1680" y="6096"/>
                    <a:ext cx="4257" cy="1350"/>
                    <a:chOff x="1905" y="8040"/>
                    <a:chExt cx="4257" cy="1350"/>
                  </a:xfrm>
                </p:grpSpPr>
                <p:sp>
                  <p:nvSpPr>
                    <p:cNvPr id="135195" name="Text Box 27"/>
                    <p:cNvSpPr txBox="1">
                      <a:spLocks noChangeArrowheads="1"/>
                    </p:cNvSpPr>
                    <p:nvPr/>
                  </p:nvSpPr>
                  <p:spPr bwMode="auto">
                    <a:xfrm>
                      <a:off x="3624" y="8187"/>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196" name="Line 28"/>
                    <p:cNvSpPr>
                      <a:spLocks noChangeShapeType="1"/>
                    </p:cNvSpPr>
                    <p:nvPr/>
                  </p:nvSpPr>
                  <p:spPr bwMode="auto">
                    <a:xfrm>
                      <a:off x="3759" y="8531"/>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197" name="Text Box 29"/>
                    <p:cNvSpPr txBox="1">
                      <a:spLocks noChangeArrowheads="1"/>
                    </p:cNvSpPr>
                    <p:nvPr/>
                  </p:nvSpPr>
                  <p:spPr bwMode="auto">
                    <a:xfrm>
                      <a:off x="3813" y="8543"/>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nvGrpSpPr>
                    <p:cNvPr id="12" name="Group 30"/>
                    <p:cNvGrpSpPr>
                      <a:grpSpLocks/>
                    </p:cNvGrpSpPr>
                    <p:nvPr/>
                  </p:nvGrpSpPr>
                  <p:grpSpPr bwMode="auto">
                    <a:xfrm>
                      <a:off x="1905" y="8451"/>
                      <a:ext cx="1776" cy="525"/>
                      <a:chOff x="1905" y="8451"/>
                      <a:chExt cx="1776" cy="525"/>
                    </a:xfrm>
                  </p:grpSpPr>
                  <p:sp>
                    <p:nvSpPr>
                      <p:cNvPr id="135199" name="AutoShape 31"/>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00" name="Text Box 32"/>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2.048 Mb/s</a:t>
                        </a:r>
                        <a:endParaRPr lang="en-US" altLang="zh-CN" sz="3200" b="1"/>
                      </a:p>
                    </p:txBody>
                  </p:sp>
                </p:grpSp>
                <p:sp>
                  <p:nvSpPr>
                    <p:cNvPr id="135201" name="Text Box 33"/>
                    <p:cNvSpPr txBox="1">
                      <a:spLocks noChangeArrowheads="1"/>
                    </p:cNvSpPr>
                    <p:nvPr/>
                  </p:nvSpPr>
                  <p:spPr bwMode="auto">
                    <a:xfrm>
                      <a:off x="4920" y="8727"/>
                      <a:ext cx="1242" cy="663"/>
                    </a:xfrm>
                    <a:prstGeom prst="rect">
                      <a:avLst/>
                    </a:prstGeom>
                    <a:noFill/>
                    <a:ln w="9525">
                      <a:noFill/>
                      <a:miter lim="800000"/>
                      <a:headEnd/>
                      <a:tailEnd/>
                    </a:ln>
                  </p:spPr>
                  <p:txBody>
                    <a:bodyPr/>
                    <a:lstStyle/>
                    <a:p>
                      <a:pPr algn="ctr"/>
                      <a:r>
                        <a:rPr lang="zh-CN" altLang="en-US" sz="1600" b="1">
                          <a:latin typeface="Times New Roman" pitchFamily="18" charset="0"/>
                        </a:rPr>
                        <a:t>二次群</a:t>
                      </a:r>
                    </a:p>
                    <a:p>
                      <a:pPr algn="ctr">
                        <a:lnSpc>
                          <a:spcPct val="72000"/>
                        </a:lnSpc>
                      </a:pPr>
                      <a:r>
                        <a:rPr lang="zh-CN" altLang="en-US" sz="1600" b="1">
                          <a:latin typeface="Times New Roman" pitchFamily="18" charset="0"/>
                        </a:rPr>
                        <a:t> </a:t>
                      </a:r>
                      <a:r>
                        <a:rPr lang="en-US" altLang="zh-CN" sz="1600" b="1">
                          <a:latin typeface="Times New Roman" pitchFamily="18" charset="0"/>
                        </a:rPr>
                        <a:t>8.448 Mb/s</a:t>
                      </a:r>
                      <a:endParaRPr lang="en-US" altLang="zh-CN" sz="3200" b="1"/>
                    </a:p>
                  </p:txBody>
                </p:sp>
                <p:sp>
                  <p:nvSpPr>
                    <p:cNvPr id="135202" name="Text Box 34"/>
                    <p:cNvSpPr txBox="1">
                      <a:spLocks noChangeArrowheads="1"/>
                    </p:cNvSpPr>
                    <p:nvPr/>
                  </p:nvSpPr>
                  <p:spPr bwMode="auto">
                    <a:xfrm>
                      <a:off x="4137" y="8040"/>
                      <a:ext cx="1242" cy="411"/>
                    </a:xfrm>
                    <a:prstGeom prst="rect">
                      <a:avLst/>
                    </a:prstGeom>
                    <a:noFill/>
                    <a:ln w="9525">
                      <a:noFill/>
                      <a:miter lim="800000"/>
                      <a:headEnd/>
                      <a:tailEnd/>
                    </a:ln>
                  </p:spPr>
                  <p:txBody>
                    <a:bodyPr/>
                    <a:lstStyle/>
                    <a:p>
                      <a:pPr algn="ctr"/>
                      <a:r>
                        <a:rPr lang="zh-CN" altLang="en-US" sz="1600" b="1">
                          <a:latin typeface="Times New Roman" pitchFamily="18" charset="0"/>
                        </a:rPr>
                        <a:t>二次复用</a:t>
                      </a:r>
                      <a:endParaRPr lang="zh-CN" altLang="en-US" sz="3200" b="1"/>
                    </a:p>
                  </p:txBody>
                </p:sp>
                <p:sp>
                  <p:nvSpPr>
                    <p:cNvPr id="135203" name="Text Box 35"/>
                    <p:cNvSpPr txBox="1">
                      <a:spLocks noChangeArrowheads="1"/>
                    </p:cNvSpPr>
                    <p:nvPr/>
                  </p:nvSpPr>
                  <p:spPr bwMode="auto">
                    <a:xfrm>
                      <a:off x="3618" y="8658"/>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nvGrpSpPr>
                    <p:cNvPr id="13" name="Group 36"/>
                    <p:cNvGrpSpPr>
                      <a:grpSpLocks/>
                    </p:cNvGrpSpPr>
                    <p:nvPr/>
                  </p:nvGrpSpPr>
                  <p:grpSpPr bwMode="auto">
                    <a:xfrm>
                      <a:off x="4251" y="8049"/>
                      <a:ext cx="1638" cy="1005"/>
                      <a:chOff x="2610" y="8925"/>
                      <a:chExt cx="1638" cy="1005"/>
                    </a:xfrm>
                  </p:grpSpPr>
                  <p:grpSp>
                    <p:nvGrpSpPr>
                      <p:cNvPr id="14" name="Group 37"/>
                      <p:cNvGrpSpPr>
                        <a:grpSpLocks/>
                      </p:cNvGrpSpPr>
                      <p:nvPr/>
                    </p:nvGrpSpPr>
                    <p:grpSpPr bwMode="auto">
                      <a:xfrm>
                        <a:off x="3537" y="8925"/>
                        <a:ext cx="711" cy="727"/>
                        <a:chOff x="3876" y="8901"/>
                        <a:chExt cx="711" cy="727"/>
                      </a:xfrm>
                    </p:grpSpPr>
                    <p:grpSp>
                      <p:nvGrpSpPr>
                        <p:cNvPr id="15" name="Group 38"/>
                        <p:cNvGrpSpPr>
                          <a:grpSpLocks/>
                        </p:cNvGrpSpPr>
                        <p:nvPr/>
                      </p:nvGrpSpPr>
                      <p:grpSpPr bwMode="auto">
                        <a:xfrm>
                          <a:off x="4224" y="8901"/>
                          <a:ext cx="363" cy="714"/>
                          <a:chOff x="4233" y="3960"/>
                          <a:chExt cx="363" cy="714"/>
                        </a:xfrm>
                      </p:grpSpPr>
                      <p:sp>
                        <p:nvSpPr>
                          <p:cNvPr id="135207" name="Line 39"/>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08" name="Line 40"/>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09" name="Line 41"/>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10" name="Text Box 42"/>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lIns="0" tIns="0" rIns="0" bIns="0" anchor="ctr" anchorCtr="1"/>
                      <a:lstStyle/>
                      <a:p>
                        <a:r>
                          <a:rPr lang="zh-CN" altLang="en-US" b="1"/>
                          <a:t>复用</a:t>
                        </a:r>
                      </a:p>
                      <a:p>
                        <a:r>
                          <a:rPr lang="zh-CN" altLang="en-US" b="1"/>
                          <a:t>设备</a:t>
                        </a:r>
                      </a:p>
                    </p:txBody>
                  </p:sp>
                </p:grpSp>
              </p:grpSp>
              <p:grpSp>
                <p:nvGrpSpPr>
                  <p:cNvPr id="16" name="Group 43"/>
                  <p:cNvGrpSpPr>
                    <a:grpSpLocks/>
                  </p:cNvGrpSpPr>
                  <p:nvPr/>
                </p:nvGrpSpPr>
                <p:grpSpPr bwMode="auto">
                  <a:xfrm>
                    <a:off x="3258" y="5225"/>
                    <a:ext cx="4320" cy="1414"/>
                    <a:chOff x="3483" y="7169"/>
                    <a:chExt cx="4320" cy="1414"/>
                  </a:xfrm>
                </p:grpSpPr>
                <p:sp>
                  <p:nvSpPr>
                    <p:cNvPr id="135212" name="Line 44"/>
                    <p:cNvSpPr>
                      <a:spLocks noChangeShapeType="1"/>
                    </p:cNvSpPr>
                    <p:nvPr/>
                  </p:nvSpPr>
                  <p:spPr bwMode="auto">
                    <a:xfrm>
                      <a:off x="5412" y="7685"/>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13" name="Text Box 45"/>
                    <p:cNvSpPr txBox="1">
                      <a:spLocks noChangeArrowheads="1"/>
                    </p:cNvSpPr>
                    <p:nvPr/>
                  </p:nvSpPr>
                  <p:spPr bwMode="auto">
                    <a:xfrm>
                      <a:off x="6561" y="7887"/>
                      <a:ext cx="1242" cy="696"/>
                    </a:xfrm>
                    <a:prstGeom prst="rect">
                      <a:avLst/>
                    </a:prstGeom>
                    <a:noFill/>
                    <a:ln w="9525">
                      <a:noFill/>
                      <a:miter lim="800000"/>
                      <a:headEnd/>
                      <a:tailEnd/>
                    </a:ln>
                  </p:spPr>
                  <p:txBody>
                    <a:bodyPr/>
                    <a:lstStyle/>
                    <a:p>
                      <a:pPr algn="ctr"/>
                      <a:r>
                        <a:rPr lang="zh-CN" altLang="en-US" sz="1600" b="1" dirty="0">
                          <a:latin typeface="Times New Roman" pitchFamily="18" charset="0"/>
                        </a:rPr>
                        <a:t>三次群</a:t>
                      </a:r>
                    </a:p>
                    <a:p>
                      <a:pPr algn="just">
                        <a:lnSpc>
                          <a:spcPct val="72000"/>
                        </a:lnSpc>
                      </a:pPr>
                      <a:r>
                        <a:rPr lang="zh-CN" altLang="en-US" sz="1600" b="1" dirty="0">
                          <a:latin typeface="Times New Roman" pitchFamily="18" charset="0"/>
                        </a:rPr>
                        <a:t>   </a:t>
                      </a:r>
                      <a:r>
                        <a:rPr lang="en-US" altLang="zh-CN" sz="1600" b="1" dirty="0">
                          <a:latin typeface="Times New Roman" pitchFamily="18" charset="0"/>
                        </a:rPr>
                        <a:t>34.368 Mb/s</a:t>
                      </a:r>
                      <a:endParaRPr lang="en-US" altLang="zh-CN" sz="3200" b="1" dirty="0"/>
                    </a:p>
                  </p:txBody>
                </p:sp>
                <p:sp>
                  <p:nvSpPr>
                    <p:cNvPr id="135214" name="Text Box 46"/>
                    <p:cNvSpPr txBox="1">
                      <a:spLocks noChangeArrowheads="1"/>
                    </p:cNvSpPr>
                    <p:nvPr/>
                  </p:nvSpPr>
                  <p:spPr bwMode="auto">
                    <a:xfrm>
                      <a:off x="5739" y="7206"/>
                      <a:ext cx="1242" cy="411"/>
                    </a:xfrm>
                    <a:prstGeom prst="rect">
                      <a:avLst/>
                    </a:prstGeom>
                    <a:noFill/>
                    <a:ln w="9525">
                      <a:noFill/>
                      <a:miter lim="800000"/>
                      <a:headEnd/>
                      <a:tailEnd/>
                    </a:ln>
                  </p:spPr>
                  <p:txBody>
                    <a:bodyPr/>
                    <a:lstStyle/>
                    <a:p>
                      <a:pPr algn="ctr"/>
                      <a:r>
                        <a:rPr lang="zh-CN" altLang="en-US" sz="1600" b="1">
                          <a:latin typeface="Times New Roman" pitchFamily="18" charset="0"/>
                        </a:rPr>
                        <a:t>三次复用</a:t>
                      </a:r>
                      <a:endParaRPr lang="zh-CN" altLang="en-US" sz="3200" b="1"/>
                    </a:p>
                  </p:txBody>
                </p:sp>
                <p:grpSp>
                  <p:nvGrpSpPr>
                    <p:cNvPr id="17" name="Group 47"/>
                    <p:cNvGrpSpPr>
                      <a:grpSpLocks/>
                    </p:cNvGrpSpPr>
                    <p:nvPr/>
                  </p:nvGrpSpPr>
                  <p:grpSpPr bwMode="auto">
                    <a:xfrm>
                      <a:off x="5907" y="7169"/>
                      <a:ext cx="1638" cy="1005"/>
                      <a:chOff x="2610" y="8925"/>
                      <a:chExt cx="1638" cy="1005"/>
                    </a:xfrm>
                  </p:grpSpPr>
                  <p:grpSp>
                    <p:nvGrpSpPr>
                      <p:cNvPr id="18" name="Group 48"/>
                      <p:cNvGrpSpPr>
                        <a:grpSpLocks/>
                      </p:cNvGrpSpPr>
                      <p:nvPr/>
                    </p:nvGrpSpPr>
                    <p:grpSpPr bwMode="auto">
                      <a:xfrm>
                        <a:off x="3537" y="8925"/>
                        <a:ext cx="711" cy="727"/>
                        <a:chOff x="3876" y="8901"/>
                        <a:chExt cx="711" cy="727"/>
                      </a:xfrm>
                    </p:grpSpPr>
                    <p:grpSp>
                      <p:nvGrpSpPr>
                        <p:cNvPr id="19" name="Group 49"/>
                        <p:cNvGrpSpPr>
                          <a:grpSpLocks/>
                        </p:cNvGrpSpPr>
                        <p:nvPr/>
                      </p:nvGrpSpPr>
                      <p:grpSpPr bwMode="auto">
                        <a:xfrm>
                          <a:off x="4224" y="8901"/>
                          <a:ext cx="363" cy="714"/>
                          <a:chOff x="4233" y="3960"/>
                          <a:chExt cx="363" cy="714"/>
                        </a:xfrm>
                      </p:grpSpPr>
                      <p:sp>
                        <p:nvSpPr>
                          <p:cNvPr id="135218" name="Line 50"/>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19" name="Line 51"/>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20" name="Line 52"/>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21" name="Text Box 53"/>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0" name="Group 54"/>
                    <p:cNvGrpSpPr>
                      <a:grpSpLocks/>
                    </p:cNvGrpSpPr>
                    <p:nvPr/>
                  </p:nvGrpSpPr>
                  <p:grpSpPr bwMode="auto">
                    <a:xfrm>
                      <a:off x="5151" y="7454"/>
                      <a:ext cx="426" cy="840"/>
                      <a:chOff x="7794" y="6504"/>
                      <a:chExt cx="426" cy="840"/>
                    </a:xfrm>
                  </p:grpSpPr>
                  <p:sp>
                    <p:nvSpPr>
                      <p:cNvPr id="135223" name="Text Box 55"/>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24" name="Text Box 56"/>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grpSp>
                  <p:nvGrpSpPr>
                    <p:cNvPr id="21" name="Group 57"/>
                    <p:cNvGrpSpPr>
                      <a:grpSpLocks/>
                    </p:cNvGrpSpPr>
                    <p:nvPr/>
                  </p:nvGrpSpPr>
                  <p:grpSpPr bwMode="auto">
                    <a:xfrm>
                      <a:off x="3483" y="7649"/>
                      <a:ext cx="1776" cy="525"/>
                      <a:chOff x="1905" y="8451"/>
                      <a:chExt cx="1776" cy="525"/>
                    </a:xfrm>
                  </p:grpSpPr>
                  <p:sp>
                    <p:nvSpPr>
                      <p:cNvPr id="135226" name="AutoShape 58"/>
                      <p:cNvSpPr>
                        <a:spLocks/>
                      </p:cNvSpPr>
                      <p:nvPr/>
                    </p:nvSpPr>
                    <p:spPr bwMode="auto">
                      <a:xfrm>
                        <a:off x="3531" y="8451"/>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sp>
                    <p:nvSpPr>
                      <p:cNvPr id="135227" name="Text Box 59"/>
                      <p:cNvSpPr txBox="1">
                        <a:spLocks noChangeArrowheads="1"/>
                      </p:cNvSpPr>
                      <p:nvPr/>
                    </p:nvSpPr>
                    <p:spPr bwMode="auto">
                      <a:xfrm>
                        <a:off x="1905" y="8490"/>
                        <a:ext cx="1716"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8.448 Mb/s</a:t>
                        </a:r>
                        <a:endParaRPr lang="en-US" altLang="zh-CN" sz="3200" b="1"/>
                      </a:p>
                    </p:txBody>
                  </p:sp>
                </p:grpSp>
                <p:sp>
                  <p:nvSpPr>
                    <p:cNvPr id="135228" name="Text Box 60"/>
                    <p:cNvSpPr txBox="1">
                      <a:spLocks noChangeArrowheads="1"/>
                    </p:cNvSpPr>
                    <p:nvPr/>
                  </p:nvSpPr>
                  <p:spPr bwMode="auto">
                    <a:xfrm>
                      <a:off x="5454" y="7703"/>
                      <a:ext cx="573" cy="513"/>
                    </a:xfrm>
                    <a:prstGeom prst="rect">
                      <a:avLst/>
                    </a:prstGeom>
                    <a:noFill/>
                    <a:ln w="9525">
                      <a:noFill/>
                      <a:miter lim="800000"/>
                      <a:headEnd/>
                      <a:tailEnd/>
                    </a:ln>
                  </p:spPr>
                  <p:txBody>
                    <a:bodyPr vert="eaVert"/>
                    <a:lstStyle/>
                    <a:p>
                      <a:pPr algn="just"/>
                      <a:r>
                        <a:rPr lang="en-US" altLang="zh-CN" sz="2000" b="1">
                          <a:latin typeface="Times New Roman" pitchFamily="18" charset="0"/>
                          <a:sym typeface="Symbol" pitchFamily="18" charset="2"/>
                        </a:rPr>
                        <a:t></a:t>
                      </a:r>
                      <a:endParaRPr lang="en-US" altLang="zh-CN" sz="3600" b="1"/>
                    </a:p>
                  </p:txBody>
                </p:sp>
              </p:grpSp>
              <p:grpSp>
                <p:nvGrpSpPr>
                  <p:cNvPr id="22" name="Group 61"/>
                  <p:cNvGrpSpPr>
                    <a:grpSpLocks/>
                  </p:cNvGrpSpPr>
                  <p:nvPr/>
                </p:nvGrpSpPr>
                <p:grpSpPr bwMode="auto">
                  <a:xfrm>
                    <a:off x="6378" y="3549"/>
                    <a:ext cx="4491" cy="1401"/>
                    <a:chOff x="6603" y="5493"/>
                    <a:chExt cx="4491" cy="1401"/>
                  </a:xfrm>
                </p:grpSpPr>
                <p:sp>
                  <p:nvSpPr>
                    <p:cNvPr id="135230" name="Text Box 62"/>
                    <p:cNvSpPr txBox="1">
                      <a:spLocks noChangeArrowheads="1"/>
                    </p:cNvSpPr>
                    <p:nvPr/>
                  </p:nvSpPr>
                  <p:spPr bwMode="auto">
                    <a:xfrm>
                      <a:off x="9006" y="5493"/>
                      <a:ext cx="1242" cy="411"/>
                    </a:xfrm>
                    <a:prstGeom prst="rect">
                      <a:avLst/>
                    </a:prstGeom>
                    <a:noFill/>
                    <a:ln w="9525">
                      <a:noFill/>
                      <a:miter lim="800000"/>
                      <a:headEnd/>
                      <a:tailEnd/>
                    </a:ln>
                  </p:spPr>
                  <p:txBody>
                    <a:bodyPr/>
                    <a:lstStyle/>
                    <a:p>
                      <a:pPr algn="ctr"/>
                      <a:r>
                        <a:rPr lang="zh-CN" altLang="en-US" sz="1600" b="1">
                          <a:latin typeface="Times New Roman" pitchFamily="18" charset="0"/>
                        </a:rPr>
                        <a:t>五次复用</a:t>
                      </a:r>
                      <a:endParaRPr lang="zh-CN" altLang="en-US" sz="3200" b="1"/>
                    </a:p>
                  </p:txBody>
                </p:sp>
                <p:sp>
                  <p:nvSpPr>
                    <p:cNvPr id="135231" name="Text Box 63"/>
                    <p:cNvSpPr txBox="1">
                      <a:spLocks noChangeArrowheads="1"/>
                    </p:cNvSpPr>
                    <p:nvPr/>
                  </p:nvSpPr>
                  <p:spPr bwMode="auto">
                    <a:xfrm>
                      <a:off x="9162" y="5860"/>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sp>
                  <p:nvSpPr>
                    <p:cNvPr id="135232" name="Line 64"/>
                    <p:cNvSpPr>
                      <a:spLocks noChangeShapeType="1"/>
                    </p:cNvSpPr>
                    <p:nvPr/>
                  </p:nvSpPr>
                  <p:spPr bwMode="auto">
                    <a:xfrm>
                      <a:off x="8667" y="6007"/>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3" name="Line 65"/>
                    <p:cNvSpPr>
                      <a:spLocks noChangeShapeType="1"/>
                    </p:cNvSpPr>
                    <p:nvPr/>
                  </p:nvSpPr>
                  <p:spPr bwMode="auto">
                    <a:xfrm>
                      <a:off x="10068" y="6183"/>
                      <a:ext cx="501" cy="0"/>
                    </a:xfrm>
                    <a:prstGeom prst="line">
                      <a:avLst/>
                    </a:prstGeom>
                    <a:noFill/>
                    <a:ln w="9525">
                      <a:solidFill>
                        <a:srgbClr val="000000"/>
                      </a:solidFill>
                      <a:round/>
                      <a:headEnd/>
                      <a:tailEnd type="triangle" w="med" len="med"/>
                    </a:ln>
                  </p:spPr>
                  <p:txBody>
                    <a:bodyPr/>
                    <a:lstStyle/>
                    <a:p>
                      <a:endParaRPr lang="zh-CN" altLang="en-US" b="1"/>
                    </a:p>
                  </p:txBody>
                </p:sp>
                <p:sp>
                  <p:nvSpPr>
                    <p:cNvPr id="135234" name="Text Box 66"/>
                    <p:cNvSpPr txBox="1">
                      <a:spLocks noChangeArrowheads="1"/>
                    </p:cNvSpPr>
                    <p:nvPr/>
                  </p:nvSpPr>
                  <p:spPr bwMode="auto">
                    <a:xfrm>
                      <a:off x="9801" y="6192"/>
                      <a:ext cx="1293" cy="702"/>
                    </a:xfrm>
                    <a:prstGeom prst="rect">
                      <a:avLst/>
                    </a:prstGeom>
                    <a:noFill/>
                    <a:ln w="9525">
                      <a:noFill/>
                      <a:miter lim="800000"/>
                      <a:headEnd/>
                      <a:tailEnd/>
                    </a:ln>
                  </p:spPr>
                  <p:txBody>
                    <a:bodyPr/>
                    <a:lstStyle/>
                    <a:p>
                      <a:pPr algn="ctr"/>
                      <a:r>
                        <a:rPr lang="zh-CN" altLang="en-US" sz="1600" b="1">
                          <a:latin typeface="Times New Roman" pitchFamily="18" charset="0"/>
                        </a:rPr>
                        <a:t>五次群</a:t>
                      </a:r>
                    </a:p>
                    <a:p>
                      <a:pPr algn="just">
                        <a:lnSpc>
                          <a:spcPct val="72000"/>
                        </a:lnSpc>
                      </a:pPr>
                      <a:r>
                        <a:rPr lang="zh-CN" altLang="en-US" sz="1600" b="1">
                          <a:latin typeface="Times New Roman" pitchFamily="18" charset="0"/>
                        </a:rPr>
                        <a:t>   </a:t>
                      </a:r>
                      <a:r>
                        <a:rPr lang="en-US" altLang="zh-CN" sz="1600" b="1">
                          <a:latin typeface="Times New Roman" pitchFamily="18" charset="0"/>
                        </a:rPr>
                        <a:t>565.148   Mb/s</a:t>
                      </a:r>
                      <a:endParaRPr lang="en-US" altLang="zh-CN" sz="3200" b="1"/>
                    </a:p>
                  </p:txBody>
                </p:sp>
                <p:sp>
                  <p:nvSpPr>
                    <p:cNvPr id="135235" name="Text Box 67"/>
                    <p:cNvSpPr txBox="1">
                      <a:spLocks noChangeArrowheads="1"/>
                    </p:cNvSpPr>
                    <p:nvPr/>
                  </p:nvSpPr>
                  <p:spPr bwMode="auto">
                    <a:xfrm>
                      <a:off x="6603" y="5973"/>
                      <a:ext cx="221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139.264 Mb/s</a:t>
                      </a:r>
                      <a:endParaRPr lang="en-US" altLang="zh-CN" sz="3200" b="1"/>
                    </a:p>
                  </p:txBody>
                </p:sp>
                <p:sp>
                  <p:nvSpPr>
                    <p:cNvPr id="135236" name="Text Box 68"/>
                    <p:cNvSpPr txBox="1">
                      <a:spLocks noChangeArrowheads="1"/>
                    </p:cNvSpPr>
                    <p:nvPr/>
                  </p:nvSpPr>
                  <p:spPr bwMode="auto">
                    <a:xfrm>
                      <a:off x="8772" y="6004"/>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grpSp>
              <p:grpSp>
                <p:nvGrpSpPr>
                  <p:cNvPr id="23" name="Group 69"/>
                  <p:cNvGrpSpPr>
                    <a:grpSpLocks/>
                  </p:cNvGrpSpPr>
                  <p:nvPr/>
                </p:nvGrpSpPr>
                <p:grpSpPr bwMode="auto">
                  <a:xfrm>
                    <a:off x="4827" y="4389"/>
                    <a:ext cx="4374" cy="1377"/>
                    <a:chOff x="5052" y="6333"/>
                    <a:chExt cx="4374" cy="1377"/>
                  </a:xfrm>
                </p:grpSpPr>
                <p:sp>
                  <p:nvSpPr>
                    <p:cNvPr id="135238" name="Text Box 70"/>
                    <p:cNvSpPr txBox="1">
                      <a:spLocks noChangeArrowheads="1"/>
                    </p:cNvSpPr>
                    <p:nvPr/>
                  </p:nvSpPr>
                  <p:spPr bwMode="auto">
                    <a:xfrm>
                      <a:off x="8133" y="7008"/>
                      <a:ext cx="1293" cy="702"/>
                    </a:xfrm>
                    <a:prstGeom prst="rect">
                      <a:avLst/>
                    </a:prstGeom>
                    <a:noFill/>
                    <a:ln w="9525">
                      <a:noFill/>
                      <a:miter lim="800000"/>
                      <a:headEnd/>
                      <a:tailEnd/>
                    </a:ln>
                  </p:spPr>
                  <p:txBody>
                    <a:bodyPr/>
                    <a:lstStyle/>
                    <a:p>
                      <a:pPr algn="ctr"/>
                      <a:r>
                        <a:rPr lang="zh-CN" altLang="en-US" sz="1600" b="1">
                          <a:latin typeface="Times New Roman" pitchFamily="18" charset="0"/>
                        </a:rPr>
                        <a:t>四次群</a:t>
                      </a:r>
                    </a:p>
                    <a:p>
                      <a:pPr algn="just">
                        <a:lnSpc>
                          <a:spcPct val="72000"/>
                        </a:lnSpc>
                      </a:pPr>
                      <a:r>
                        <a:rPr lang="zh-CN" altLang="en-US" sz="1600" b="1">
                          <a:latin typeface="Times New Roman" pitchFamily="18" charset="0"/>
                        </a:rPr>
                        <a:t>    </a:t>
                      </a:r>
                      <a:r>
                        <a:rPr lang="en-US" altLang="zh-CN" sz="1600" b="1">
                          <a:latin typeface="Times New Roman" pitchFamily="18" charset="0"/>
                        </a:rPr>
                        <a:t>139.264                                                                                    Mb/s</a:t>
                      </a:r>
                      <a:endParaRPr lang="en-US" altLang="zh-CN" sz="3200" b="1"/>
                    </a:p>
                  </p:txBody>
                </p:sp>
                <p:grpSp>
                  <p:nvGrpSpPr>
                    <p:cNvPr id="24" name="Group 71"/>
                    <p:cNvGrpSpPr>
                      <a:grpSpLocks/>
                    </p:cNvGrpSpPr>
                    <p:nvPr/>
                  </p:nvGrpSpPr>
                  <p:grpSpPr bwMode="auto">
                    <a:xfrm>
                      <a:off x="7548" y="6333"/>
                      <a:ext cx="1638" cy="1005"/>
                      <a:chOff x="2610" y="8925"/>
                      <a:chExt cx="1638" cy="1005"/>
                    </a:xfrm>
                  </p:grpSpPr>
                  <p:grpSp>
                    <p:nvGrpSpPr>
                      <p:cNvPr id="25" name="Group 72"/>
                      <p:cNvGrpSpPr>
                        <a:grpSpLocks/>
                      </p:cNvGrpSpPr>
                      <p:nvPr/>
                    </p:nvGrpSpPr>
                    <p:grpSpPr bwMode="auto">
                      <a:xfrm>
                        <a:off x="3537" y="8925"/>
                        <a:ext cx="711" cy="727"/>
                        <a:chOff x="3876" y="8901"/>
                        <a:chExt cx="711" cy="727"/>
                      </a:xfrm>
                    </p:grpSpPr>
                    <p:grpSp>
                      <p:nvGrpSpPr>
                        <p:cNvPr id="26" name="Group 73"/>
                        <p:cNvGrpSpPr>
                          <a:grpSpLocks/>
                        </p:cNvGrpSpPr>
                        <p:nvPr/>
                      </p:nvGrpSpPr>
                      <p:grpSpPr bwMode="auto">
                        <a:xfrm>
                          <a:off x="4224" y="8901"/>
                          <a:ext cx="363" cy="714"/>
                          <a:chOff x="4233" y="3960"/>
                          <a:chExt cx="363" cy="714"/>
                        </a:xfrm>
                      </p:grpSpPr>
                      <p:sp>
                        <p:nvSpPr>
                          <p:cNvPr id="135242" name="Line 74"/>
                          <p:cNvSpPr>
                            <a:spLocks noChangeShapeType="1"/>
                          </p:cNvSpPr>
                          <p:nvPr/>
                        </p:nvSpPr>
                        <p:spPr bwMode="auto">
                          <a:xfrm>
                            <a:off x="4269" y="3963"/>
                            <a:ext cx="327" cy="0"/>
                          </a:xfrm>
                          <a:prstGeom prst="line">
                            <a:avLst/>
                          </a:prstGeom>
                          <a:noFill/>
                          <a:ln w="9525">
                            <a:solidFill>
                              <a:srgbClr val="000000"/>
                            </a:solidFill>
                            <a:round/>
                            <a:headEnd/>
                            <a:tailEnd type="triangle" w="med" len="med"/>
                          </a:ln>
                        </p:spPr>
                        <p:txBody>
                          <a:bodyPr/>
                          <a:lstStyle/>
                          <a:p>
                            <a:endParaRPr lang="zh-CN" altLang="en-US" b="1"/>
                          </a:p>
                        </p:txBody>
                      </p:sp>
                      <p:sp>
                        <p:nvSpPr>
                          <p:cNvPr id="135243" name="Line 75"/>
                          <p:cNvSpPr>
                            <a:spLocks noChangeShapeType="1"/>
                          </p:cNvSpPr>
                          <p:nvPr/>
                        </p:nvSpPr>
                        <p:spPr bwMode="auto">
                          <a:xfrm flipV="1">
                            <a:off x="4233" y="3960"/>
                            <a:ext cx="12" cy="714"/>
                          </a:xfrm>
                          <a:prstGeom prst="line">
                            <a:avLst/>
                          </a:prstGeom>
                          <a:noFill/>
                          <a:ln w="9525">
                            <a:solidFill>
                              <a:srgbClr val="000000"/>
                            </a:solidFill>
                            <a:round/>
                            <a:headEnd/>
                            <a:tailEnd/>
                          </a:ln>
                        </p:spPr>
                        <p:txBody>
                          <a:bodyPr/>
                          <a:lstStyle/>
                          <a:p>
                            <a:endParaRPr lang="zh-CN" altLang="en-US" b="1"/>
                          </a:p>
                        </p:txBody>
                      </p:sp>
                    </p:grpSp>
                    <p:sp>
                      <p:nvSpPr>
                        <p:cNvPr id="135244" name="Line 76"/>
                        <p:cNvSpPr>
                          <a:spLocks noChangeShapeType="1"/>
                        </p:cNvSpPr>
                        <p:nvPr/>
                      </p:nvSpPr>
                      <p:spPr bwMode="auto">
                        <a:xfrm>
                          <a:off x="3876" y="9627"/>
                          <a:ext cx="363" cy="1"/>
                        </a:xfrm>
                        <a:prstGeom prst="line">
                          <a:avLst/>
                        </a:prstGeom>
                        <a:noFill/>
                        <a:ln w="9525">
                          <a:solidFill>
                            <a:srgbClr val="000000"/>
                          </a:solidFill>
                          <a:round/>
                          <a:headEnd/>
                          <a:tailEnd type="triangle" w="med" len="med"/>
                        </a:ln>
                      </p:spPr>
                      <p:txBody>
                        <a:bodyPr/>
                        <a:lstStyle/>
                        <a:p>
                          <a:endParaRPr lang="zh-CN" altLang="en-US" b="1"/>
                        </a:p>
                      </p:txBody>
                    </p:sp>
                  </p:grpSp>
                  <p:sp>
                    <p:nvSpPr>
                      <p:cNvPr id="135245" name="Text Box 77"/>
                      <p:cNvSpPr txBox="1">
                        <a:spLocks noChangeArrowheads="1"/>
                      </p:cNvSpPr>
                      <p:nvPr/>
                    </p:nvSpPr>
                    <p:spPr bwMode="auto">
                      <a:xfrm>
                        <a:off x="2610" y="9303"/>
                        <a:ext cx="915" cy="627"/>
                      </a:xfrm>
                      <a:prstGeom prst="rect">
                        <a:avLst/>
                      </a:prstGeom>
                      <a:solidFill>
                        <a:srgbClr val="FFFFFF"/>
                      </a:solidFill>
                      <a:ln w="9525">
                        <a:solidFill>
                          <a:srgbClr val="000000"/>
                        </a:solidFill>
                        <a:miter lim="800000"/>
                        <a:headEnd/>
                        <a:tailEnd/>
                      </a:ln>
                    </p:spPr>
                    <p:txBody>
                      <a:bodyPr/>
                      <a:lstStyle/>
                      <a:p>
                        <a:r>
                          <a:rPr lang="zh-CN" altLang="en-US" b="1"/>
                          <a:t>复用</a:t>
                        </a:r>
                      </a:p>
                      <a:p>
                        <a:r>
                          <a:rPr lang="zh-CN" altLang="en-US" b="1"/>
                          <a:t>设备</a:t>
                        </a:r>
                      </a:p>
                    </p:txBody>
                  </p:sp>
                </p:grpSp>
                <p:grpSp>
                  <p:nvGrpSpPr>
                    <p:cNvPr id="27" name="Group 78"/>
                    <p:cNvGrpSpPr>
                      <a:grpSpLocks/>
                    </p:cNvGrpSpPr>
                    <p:nvPr/>
                  </p:nvGrpSpPr>
                  <p:grpSpPr bwMode="auto">
                    <a:xfrm>
                      <a:off x="6756" y="6642"/>
                      <a:ext cx="426" cy="840"/>
                      <a:chOff x="7794" y="6504"/>
                      <a:chExt cx="426" cy="840"/>
                    </a:xfrm>
                  </p:grpSpPr>
                  <p:sp>
                    <p:nvSpPr>
                      <p:cNvPr id="135247" name="Text Box 79"/>
                      <p:cNvSpPr txBox="1">
                        <a:spLocks noChangeArrowheads="1"/>
                      </p:cNvSpPr>
                      <p:nvPr/>
                    </p:nvSpPr>
                    <p:spPr bwMode="auto">
                      <a:xfrm>
                        <a:off x="7794" y="6504"/>
                        <a:ext cx="426" cy="411"/>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3200" b="1"/>
                      </a:p>
                    </p:txBody>
                  </p:sp>
                  <p:sp>
                    <p:nvSpPr>
                      <p:cNvPr id="135248" name="Text Box 80"/>
                      <p:cNvSpPr txBox="1">
                        <a:spLocks noChangeArrowheads="1"/>
                      </p:cNvSpPr>
                      <p:nvPr/>
                    </p:nvSpPr>
                    <p:spPr bwMode="auto">
                      <a:xfrm>
                        <a:off x="7794" y="6933"/>
                        <a:ext cx="426" cy="411"/>
                      </a:xfrm>
                      <a:prstGeom prst="rect">
                        <a:avLst/>
                      </a:prstGeom>
                      <a:noFill/>
                      <a:ln w="9525">
                        <a:noFill/>
                        <a:miter lim="800000"/>
                        <a:headEnd/>
                        <a:tailEnd/>
                      </a:ln>
                    </p:spPr>
                    <p:txBody>
                      <a:bodyPr/>
                      <a:lstStyle/>
                      <a:p>
                        <a:pPr algn="just"/>
                        <a:r>
                          <a:rPr lang="en-US" altLang="zh-CN" sz="1600" b="1">
                            <a:latin typeface="Times New Roman" pitchFamily="18" charset="0"/>
                          </a:rPr>
                          <a:t>4</a:t>
                        </a:r>
                        <a:endParaRPr lang="en-US" altLang="zh-CN" sz="3200" b="1"/>
                      </a:p>
                    </p:txBody>
                  </p:sp>
                </p:grpSp>
                <p:sp>
                  <p:nvSpPr>
                    <p:cNvPr id="135249" name="Text Box 81"/>
                    <p:cNvSpPr txBox="1">
                      <a:spLocks noChangeArrowheads="1"/>
                    </p:cNvSpPr>
                    <p:nvPr/>
                  </p:nvSpPr>
                  <p:spPr bwMode="auto">
                    <a:xfrm>
                      <a:off x="5052" y="6864"/>
                      <a:ext cx="2277" cy="411"/>
                    </a:xfrm>
                    <a:prstGeom prst="rect">
                      <a:avLst/>
                    </a:prstGeom>
                    <a:noFill/>
                    <a:ln w="9525">
                      <a:noFill/>
                      <a:miter lim="800000"/>
                      <a:headEnd/>
                      <a:tailEnd/>
                    </a:ln>
                  </p:spPr>
                  <p:txBody>
                    <a:bodyPr/>
                    <a:lstStyle/>
                    <a:p>
                      <a:pPr algn="just"/>
                      <a:r>
                        <a:rPr lang="en-US" altLang="zh-CN" sz="1600" b="1">
                          <a:latin typeface="Times New Roman" pitchFamily="18" charset="0"/>
                        </a:rPr>
                        <a:t>4</a:t>
                      </a:r>
                      <a:r>
                        <a:rPr lang="zh-CN" altLang="en-US" sz="1600" b="1">
                          <a:latin typeface="Times New Roman" pitchFamily="18" charset="0"/>
                        </a:rPr>
                        <a:t>路</a:t>
                      </a:r>
                      <a:r>
                        <a:rPr lang="zh-CN" altLang="en-US" sz="1600" b="1">
                          <a:latin typeface="Times New Roman" pitchFamily="18" charset="0"/>
                          <a:sym typeface="Symbol" pitchFamily="18" charset="2"/>
                        </a:rPr>
                        <a:t></a:t>
                      </a:r>
                      <a:r>
                        <a:rPr lang="en-US" altLang="zh-CN" sz="1600" b="1">
                          <a:latin typeface="Times New Roman" pitchFamily="18" charset="0"/>
                        </a:rPr>
                        <a:t>34.368 Mb/s</a:t>
                      </a:r>
                      <a:endParaRPr lang="en-US" altLang="zh-CN" sz="3200" b="1"/>
                    </a:p>
                  </p:txBody>
                </p:sp>
                <p:sp>
                  <p:nvSpPr>
                    <p:cNvPr id="135250" name="Text Box 82"/>
                    <p:cNvSpPr txBox="1">
                      <a:spLocks noChangeArrowheads="1"/>
                    </p:cNvSpPr>
                    <p:nvPr/>
                  </p:nvSpPr>
                  <p:spPr bwMode="auto">
                    <a:xfrm>
                      <a:off x="7119" y="6828"/>
                      <a:ext cx="573" cy="513"/>
                    </a:xfrm>
                    <a:prstGeom prst="rect">
                      <a:avLst/>
                    </a:prstGeom>
                    <a:noFill/>
                    <a:ln w="9525">
                      <a:noFill/>
                      <a:miter lim="800000"/>
                      <a:headEnd/>
                      <a:tailEnd/>
                    </a:ln>
                  </p:spPr>
                  <p:txBody>
                    <a:bodyPr vert="eaVert"/>
                    <a:lstStyle/>
                    <a:p>
                      <a:pPr algn="just"/>
                      <a:r>
                        <a:rPr lang="en-US" altLang="zh-CN" b="1">
                          <a:latin typeface="Times New Roman" pitchFamily="18" charset="0"/>
                          <a:sym typeface="Symbol" pitchFamily="18" charset="2"/>
                        </a:rPr>
                        <a:t></a:t>
                      </a:r>
                      <a:endParaRPr lang="en-US" altLang="zh-CN" sz="3200" b="1"/>
                    </a:p>
                  </p:txBody>
                </p:sp>
                <p:sp>
                  <p:nvSpPr>
                    <p:cNvPr id="135251" name="Text Box 83"/>
                    <p:cNvSpPr txBox="1">
                      <a:spLocks noChangeArrowheads="1"/>
                    </p:cNvSpPr>
                    <p:nvPr/>
                  </p:nvSpPr>
                  <p:spPr bwMode="auto">
                    <a:xfrm>
                      <a:off x="7380" y="6369"/>
                      <a:ext cx="1242" cy="411"/>
                    </a:xfrm>
                    <a:prstGeom prst="rect">
                      <a:avLst/>
                    </a:prstGeom>
                    <a:noFill/>
                    <a:ln w="9525">
                      <a:noFill/>
                      <a:miter lim="800000"/>
                      <a:headEnd/>
                      <a:tailEnd/>
                    </a:ln>
                  </p:spPr>
                  <p:txBody>
                    <a:bodyPr/>
                    <a:lstStyle/>
                    <a:p>
                      <a:pPr algn="ctr"/>
                      <a:r>
                        <a:rPr lang="zh-CN" altLang="en-US" sz="1600" b="1">
                          <a:latin typeface="Times New Roman" pitchFamily="18" charset="0"/>
                        </a:rPr>
                        <a:t>四次复用</a:t>
                      </a:r>
                      <a:endParaRPr lang="zh-CN" altLang="en-US" sz="3200" b="1"/>
                    </a:p>
                  </p:txBody>
                </p:sp>
              </p:grpSp>
            </p:grpSp>
          </p:grpSp>
          <p:sp>
            <p:nvSpPr>
              <p:cNvPr id="135252" name="Line 84"/>
              <p:cNvSpPr>
                <a:spLocks noChangeShapeType="1"/>
              </p:cNvSpPr>
              <p:nvPr/>
            </p:nvSpPr>
            <p:spPr bwMode="auto">
              <a:xfrm>
                <a:off x="6828" y="4917"/>
                <a:ext cx="501" cy="0"/>
              </a:xfrm>
              <a:prstGeom prst="line">
                <a:avLst/>
              </a:prstGeom>
              <a:noFill/>
              <a:ln w="9525">
                <a:solidFill>
                  <a:srgbClr val="000000"/>
                </a:solidFill>
                <a:round/>
                <a:headEnd/>
                <a:tailEnd type="triangle" w="med" len="med"/>
              </a:ln>
            </p:spPr>
            <p:txBody>
              <a:bodyPr/>
              <a:lstStyle/>
              <a:p>
                <a:endParaRPr lang="zh-CN" altLang="en-US" b="1"/>
              </a:p>
            </p:txBody>
          </p:sp>
        </p:grpSp>
        <p:sp>
          <p:nvSpPr>
            <p:cNvPr id="135253" name="AutoShape 85"/>
            <p:cNvSpPr>
              <a:spLocks/>
            </p:cNvSpPr>
            <p:nvPr/>
          </p:nvSpPr>
          <p:spPr bwMode="auto">
            <a:xfrm>
              <a:off x="8103" y="3990"/>
              <a:ext cx="150" cy="525"/>
            </a:xfrm>
            <a:prstGeom prst="leftBrace">
              <a:avLst>
                <a:gd name="adj1" fmla="val 29167"/>
                <a:gd name="adj2" fmla="val 50000"/>
              </a:avLst>
            </a:prstGeom>
            <a:noFill/>
            <a:ln w="9525">
              <a:solidFill>
                <a:srgbClr val="000000"/>
              </a:solidFill>
              <a:round/>
              <a:headEnd/>
              <a:tailEnd/>
            </a:ln>
          </p:spPr>
          <p:txBody>
            <a:bodyPr/>
            <a:lstStyle/>
            <a:p>
              <a:endParaRPr lang="zh-CN" altLang="en-US" b="1"/>
            </a:p>
          </p:txBody>
        </p:sp>
      </p:grpSp>
      <p:sp>
        <p:nvSpPr>
          <p:cNvPr id="28" name="矩形 27"/>
          <p:cNvSpPr/>
          <p:nvPr/>
        </p:nvSpPr>
        <p:spPr>
          <a:xfrm>
            <a:off x="395536" y="1427292"/>
            <a:ext cx="3330905"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dirty="0" smtClean="0">
                <a:solidFill>
                  <a:srgbClr val="0000FF"/>
                </a:solidFill>
                <a:latin typeface="+mj-ea"/>
                <a:ea typeface="+mj-ea"/>
              </a:rPr>
              <a:t>E-3</a:t>
            </a:r>
            <a:r>
              <a:rPr lang="zh-CN" altLang="en-US" sz="2400" b="1" dirty="0">
                <a:solidFill>
                  <a:srgbClr val="0000FF"/>
                </a:solidFill>
                <a:latin typeface="+mj-ea"/>
                <a:ea typeface="+mj-ea"/>
              </a:rPr>
              <a:t>层</a:t>
            </a:r>
            <a:r>
              <a:rPr lang="zh-CN" altLang="en-US" sz="2400" b="1" dirty="0">
                <a:latin typeface="+mj-ea"/>
                <a:ea typeface="+mj-ea"/>
              </a:rPr>
              <a:t>：再次复用，得</a:t>
            </a:r>
            <a:r>
              <a:rPr lang="en-US" altLang="zh-CN" sz="2400" b="1" dirty="0">
                <a:latin typeface="+mj-ea"/>
                <a:ea typeface="+mj-ea"/>
              </a:rPr>
              <a:t>34.368 Mb/s</a:t>
            </a:r>
            <a:r>
              <a:rPr lang="zh-CN" altLang="en-US" sz="2400" b="1" dirty="0">
                <a:latin typeface="+mj-ea"/>
                <a:ea typeface="+mj-ea"/>
              </a:rPr>
              <a:t>的三次群信号</a:t>
            </a:r>
          </a:p>
          <a:p>
            <a:r>
              <a:rPr lang="en-US" altLang="zh-CN" sz="2400" b="1" dirty="0">
                <a:solidFill>
                  <a:srgbClr val="0000FF"/>
                </a:solidFill>
                <a:latin typeface="+mj-ea"/>
                <a:ea typeface="+mj-ea"/>
              </a:rPr>
              <a:t>E-4</a:t>
            </a:r>
            <a:r>
              <a:rPr lang="zh-CN" altLang="en-US" sz="2400" b="1" dirty="0">
                <a:solidFill>
                  <a:srgbClr val="0000FF"/>
                </a:solidFill>
                <a:latin typeface="+mj-ea"/>
                <a:ea typeface="+mj-ea"/>
              </a:rPr>
              <a:t>层</a:t>
            </a:r>
            <a:r>
              <a:rPr lang="zh-CN" altLang="en-US" sz="2400" b="1" dirty="0">
                <a:latin typeface="+mj-ea"/>
                <a:ea typeface="+mj-ea"/>
              </a:rPr>
              <a:t>：比特率为</a:t>
            </a:r>
            <a:r>
              <a:rPr lang="en-US" altLang="zh-CN" sz="2400" b="1" dirty="0">
                <a:latin typeface="+mj-ea"/>
                <a:ea typeface="+mj-ea"/>
              </a:rPr>
              <a:t>139.264 Mb/s</a:t>
            </a:r>
            <a:r>
              <a:rPr lang="zh-CN" altLang="en-US" sz="2400" b="1" dirty="0">
                <a:latin typeface="+mj-ea"/>
                <a:ea typeface="+mj-ea"/>
              </a:rPr>
              <a:t>。</a:t>
            </a:r>
            <a:endParaRPr lang="en-US" altLang="zh-CN" sz="2400" b="1" dirty="0">
              <a:latin typeface="+mj-ea"/>
              <a:ea typeface="+mj-ea"/>
            </a:endParaRPr>
          </a:p>
        </p:txBody>
      </p:sp>
      <p:sp>
        <p:nvSpPr>
          <p:cNvPr id="29" name="矩形 28"/>
          <p:cNvSpPr/>
          <p:nvPr/>
        </p:nvSpPr>
        <p:spPr>
          <a:xfrm>
            <a:off x="4866887" y="4733618"/>
            <a:ext cx="3583426"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a:solidFill>
                  <a:srgbClr val="0000FF"/>
                </a:solidFill>
                <a:latin typeface="+mj-ea"/>
                <a:ea typeface="+mj-ea"/>
              </a:rPr>
              <a:t>由此可见，相邻层次群之间路数成</a:t>
            </a:r>
            <a:r>
              <a:rPr lang="en-US" altLang="zh-CN" sz="2400" b="1" dirty="0">
                <a:solidFill>
                  <a:srgbClr val="0000FF"/>
                </a:solidFill>
                <a:latin typeface="+mj-ea"/>
                <a:ea typeface="+mj-ea"/>
              </a:rPr>
              <a:t>4</a:t>
            </a:r>
            <a:r>
              <a:rPr lang="zh-CN" altLang="en-US" sz="2400" b="1" dirty="0">
                <a:solidFill>
                  <a:srgbClr val="0000FF"/>
                </a:solidFill>
                <a:latin typeface="+mj-ea"/>
                <a:ea typeface="+mj-ea"/>
              </a:rPr>
              <a:t>倍关系，但是比特率之间不是严格的</a:t>
            </a:r>
            <a:r>
              <a:rPr lang="en-US" altLang="zh-CN" sz="2400" b="1" dirty="0">
                <a:solidFill>
                  <a:srgbClr val="0000FF"/>
                </a:solidFill>
                <a:latin typeface="+mj-ea"/>
                <a:ea typeface="+mj-ea"/>
              </a:rPr>
              <a:t>4</a:t>
            </a:r>
            <a:r>
              <a:rPr lang="zh-CN" altLang="en-US" sz="2400" b="1" dirty="0">
                <a:solidFill>
                  <a:srgbClr val="0000FF"/>
                </a:solidFill>
                <a:latin typeface="+mj-ea"/>
                <a:ea typeface="+mj-ea"/>
              </a:rPr>
              <a:t>倍关系。 </a:t>
            </a:r>
          </a:p>
        </p:txBody>
      </p:sp>
    </p:spTree>
    <p:extLst>
      <p:ext uri="{BB962C8B-B14F-4D97-AF65-F5344CB8AC3E}">
        <p14:creationId xmlns:p14="http://schemas.microsoft.com/office/powerpoint/2010/main" val="29553823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zh-CN" altLang="en-US" dirty="0"/>
          </a:p>
        </p:txBody>
      </p:sp>
      <p:sp>
        <p:nvSpPr>
          <p:cNvPr id="31747" name="Rectangle 3"/>
          <p:cNvSpPr>
            <a:spLocks noGrp="1" noChangeArrowheads="1"/>
          </p:cNvSpPr>
          <p:nvPr>
            <p:ph type="body" idx="1"/>
          </p:nvPr>
        </p:nvSpPr>
        <p:spPr/>
        <p:txBody>
          <a:bodyPr>
            <a:normAutofit/>
          </a:bodyPr>
          <a:lstStyle/>
          <a:p>
            <a:r>
              <a:rPr lang="zh-CN" altLang="en-US" dirty="0" smtClean="0"/>
              <a:t>理想滤波器是</a:t>
            </a:r>
            <a:r>
              <a:rPr lang="zh-CN" altLang="en-US" dirty="0" smtClean="0">
                <a:solidFill>
                  <a:srgbClr val="0000FF"/>
                </a:solidFill>
              </a:rPr>
              <a:t>不能实现</a:t>
            </a:r>
            <a:r>
              <a:rPr lang="zh-CN" altLang="en-US" dirty="0" smtClean="0"/>
              <a:t>的。</a:t>
            </a:r>
            <a:endParaRPr lang="en-US" altLang="zh-CN" dirty="0" smtClean="0"/>
          </a:p>
          <a:p>
            <a:r>
              <a:rPr lang="zh-CN" altLang="en-US" dirty="0" smtClean="0"/>
              <a:t>实用滤波器的截止边缘不可能做到如此陡峭。所以，</a:t>
            </a:r>
            <a:r>
              <a:rPr lang="zh-CN" altLang="en-US" dirty="0" smtClean="0">
                <a:solidFill>
                  <a:srgbClr val="0000FF"/>
                </a:solidFill>
              </a:rPr>
              <a:t>实用的抽样频率</a:t>
            </a:r>
            <a:r>
              <a:rPr lang="en-US" altLang="zh-CN" i="1" dirty="0" err="1" smtClean="0">
                <a:solidFill>
                  <a:srgbClr val="0000FF"/>
                </a:solidFill>
              </a:rPr>
              <a:t>f</a:t>
            </a:r>
            <a:r>
              <a:rPr lang="en-US" altLang="zh-CN" i="1" baseline="-25000" dirty="0" err="1" smtClean="0">
                <a:solidFill>
                  <a:srgbClr val="0000FF"/>
                </a:solidFill>
              </a:rPr>
              <a:t>s</a:t>
            </a:r>
            <a:r>
              <a:rPr lang="zh-CN" altLang="en-US" dirty="0" smtClean="0">
                <a:solidFill>
                  <a:srgbClr val="0000FF"/>
                </a:solidFill>
              </a:rPr>
              <a:t>必须比</a:t>
            </a:r>
            <a:r>
              <a:rPr lang="en-US" altLang="zh-CN" dirty="0" smtClean="0">
                <a:solidFill>
                  <a:srgbClr val="0000FF"/>
                </a:solidFill>
              </a:rPr>
              <a:t>2</a:t>
            </a:r>
            <a:r>
              <a:rPr lang="en-US" altLang="zh-CN" i="1" dirty="0" smtClean="0">
                <a:solidFill>
                  <a:srgbClr val="0000FF"/>
                </a:solidFill>
              </a:rPr>
              <a:t>f</a:t>
            </a:r>
            <a:r>
              <a:rPr lang="en-US" altLang="zh-CN" i="1" baseline="-25000" dirty="0" smtClean="0">
                <a:solidFill>
                  <a:srgbClr val="0000FF"/>
                </a:solidFill>
              </a:rPr>
              <a:t>H</a:t>
            </a:r>
            <a:r>
              <a:rPr lang="zh-CN" altLang="en-US" dirty="0" smtClean="0">
                <a:solidFill>
                  <a:srgbClr val="0000FF"/>
                </a:solidFill>
              </a:rPr>
              <a:t>大一些</a:t>
            </a:r>
            <a:r>
              <a:rPr lang="zh-CN" altLang="en-US" dirty="0" smtClean="0"/>
              <a:t>。</a:t>
            </a:r>
          </a:p>
          <a:p>
            <a:r>
              <a:rPr lang="zh-CN" altLang="en-US" dirty="0" smtClean="0"/>
              <a:t>例如，典型电话信号的最高频率通常限制在</a:t>
            </a:r>
            <a:r>
              <a:rPr lang="en-US" altLang="zh-CN" dirty="0" smtClean="0"/>
              <a:t>3400 Hz</a:t>
            </a:r>
            <a:r>
              <a:rPr lang="zh-CN" altLang="en-US" dirty="0" smtClean="0"/>
              <a:t>，而抽样频率通常采用</a:t>
            </a:r>
            <a:r>
              <a:rPr lang="en-US" altLang="zh-CN" dirty="0" smtClean="0"/>
              <a:t>8000 Hz</a:t>
            </a:r>
            <a:r>
              <a:rPr lang="zh-CN" altLang="en-US" dirty="0" smtClean="0"/>
              <a:t>。</a:t>
            </a:r>
            <a:endParaRPr lang="zh-CN" altLang="en-US" dirty="0"/>
          </a:p>
        </p:txBody>
      </p:sp>
      <p:sp>
        <p:nvSpPr>
          <p:cNvPr id="7" name="灯片编号占位符 5"/>
          <p:cNvSpPr>
            <a:spLocks noGrp="1"/>
          </p:cNvSpPr>
          <p:nvPr>
            <p:ph type="sldNum" sz="quarter" idx="12"/>
          </p:nvPr>
        </p:nvSpPr>
        <p:spPr/>
        <p:txBody>
          <a:bodyPr/>
          <a:lstStyle/>
          <a:p>
            <a:fld id="{DAF5442F-F9AA-42ED-A85F-56CD03B27F21}" type="slidenum">
              <a:rPr lang="en-US" altLang="zh-CN" smtClean="0"/>
              <a:pPr/>
              <a:t>13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additive="base">
                                        <p:cTn id="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smtClean="0"/>
              <a:t>E</a:t>
            </a:r>
            <a:r>
              <a:rPr lang="zh-CN" altLang="en-US" dirty="0" smtClean="0"/>
              <a:t>体系的一次群</a:t>
            </a:r>
            <a:r>
              <a:rPr lang="zh-CN" altLang="en-US" dirty="0" smtClean="0"/>
              <a:t>结构</a:t>
            </a:r>
            <a:endParaRPr lang="zh-CN" altLang="en-US" dirty="0"/>
          </a:p>
        </p:txBody>
      </p:sp>
      <p:sp>
        <p:nvSpPr>
          <p:cNvPr id="332" name="灯片编号占位符 5"/>
          <p:cNvSpPr>
            <a:spLocks noGrp="1"/>
          </p:cNvSpPr>
          <p:nvPr>
            <p:ph type="sldNum" sz="quarter" idx="12"/>
          </p:nvPr>
        </p:nvSpPr>
        <p:spPr/>
        <p:txBody>
          <a:bodyPr/>
          <a:lstStyle/>
          <a:p>
            <a:fld id="{11A01FF1-8DB4-4682-9061-D95B48FDEE00}" type="slidenum">
              <a:rPr lang="en-US" altLang="zh-CN" smtClean="0"/>
              <a:pPr/>
              <a:t>130</a:t>
            </a:fld>
            <a:endParaRPr lang="en-US" altLang="zh-CN"/>
          </a:p>
        </p:txBody>
      </p:sp>
      <p:grpSp>
        <p:nvGrpSpPr>
          <p:cNvPr id="2" name="Group 328"/>
          <p:cNvGrpSpPr>
            <a:grpSpLocks/>
          </p:cNvGrpSpPr>
          <p:nvPr/>
        </p:nvGrpSpPr>
        <p:grpSpPr bwMode="auto">
          <a:xfrm>
            <a:off x="7623175" y="4383088"/>
            <a:ext cx="1390650" cy="1276350"/>
            <a:chOff x="8780" y="11112"/>
            <a:chExt cx="1300" cy="1221"/>
          </a:xfrm>
        </p:grpSpPr>
        <p:sp>
          <p:nvSpPr>
            <p:cNvPr id="137545" name="Line 329"/>
            <p:cNvSpPr>
              <a:spLocks noChangeShapeType="1"/>
            </p:cNvSpPr>
            <p:nvPr/>
          </p:nvSpPr>
          <p:spPr bwMode="auto">
            <a:xfrm flipH="1">
              <a:off x="10070" y="11121"/>
              <a:ext cx="10" cy="1212"/>
            </a:xfrm>
            <a:prstGeom prst="line">
              <a:avLst/>
            </a:prstGeom>
            <a:noFill/>
            <a:ln w="6350">
              <a:solidFill>
                <a:srgbClr val="000000"/>
              </a:solidFill>
              <a:prstDash val="dash"/>
              <a:round/>
              <a:headEnd/>
              <a:tailEnd/>
            </a:ln>
          </p:spPr>
          <p:txBody>
            <a:bodyPr/>
            <a:lstStyle/>
            <a:p>
              <a:endParaRPr lang="zh-CN" altLang="en-US"/>
            </a:p>
          </p:txBody>
        </p:sp>
        <p:sp>
          <p:nvSpPr>
            <p:cNvPr id="137546" name="Line 330"/>
            <p:cNvSpPr>
              <a:spLocks noChangeShapeType="1"/>
            </p:cNvSpPr>
            <p:nvPr/>
          </p:nvSpPr>
          <p:spPr bwMode="auto">
            <a:xfrm flipH="1">
              <a:off x="8780" y="12039"/>
              <a:ext cx="0" cy="267"/>
            </a:xfrm>
            <a:prstGeom prst="line">
              <a:avLst/>
            </a:prstGeom>
            <a:noFill/>
            <a:ln w="6350">
              <a:solidFill>
                <a:srgbClr val="000000"/>
              </a:solidFill>
              <a:prstDash val="dash"/>
              <a:round/>
              <a:headEnd/>
              <a:tailEnd/>
            </a:ln>
          </p:spPr>
          <p:txBody>
            <a:bodyPr/>
            <a:lstStyle/>
            <a:p>
              <a:endParaRPr lang="zh-CN" altLang="en-US"/>
            </a:p>
          </p:txBody>
        </p:sp>
        <p:sp>
          <p:nvSpPr>
            <p:cNvPr id="137547" name="Line 331"/>
            <p:cNvSpPr>
              <a:spLocks noChangeShapeType="1"/>
            </p:cNvSpPr>
            <p:nvPr/>
          </p:nvSpPr>
          <p:spPr bwMode="auto">
            <a:xfrm flipH="1">
              <a:off x="8790" y="11112"/>
              <a:ext cx="1040" cy="927"/>
            </a:xfrm>
            <a:prstGeom prst="line">
              <a:avLst/>
            </a:prstGeom>
            <a:noFill/>
            <a:ln w="6350">
              <a:solidFill>
                <a:srgbClr val="000000"/>
              </a:solidFill>
              <a:prstDash val="dash"/>
              <a:round/>
              <a:headEnd/>
              <a:tailEnd/>
            </a:ln>
          </p:spPr>
          <p:txBody>
            <a:bodyPr/>
            <a:lstStyle/>
            <a:p>
              <a:endParaRPr lang="zh-CN" altLang="en-US"/>
            </a:p>
          </p:txBody>
        </p:sp>
      </p:grpSp>
      <p:grpSp>
        <p:nvGrpSpPr>
          <p:cNvPr id="3" name="Group 344"/>
          <p:cNvGrpSpPr>
            <a:grpSpLocks/>
          </p:cNvGrpSpPr>
          <p:nvPr/>
        </p:nvGrpSpPr>
        <p:grpSpPr bwMode="auto">
          <a:xfrm>
            <a:off x="4125913" y="4395788"/>
            <a:ext cx="1358900" cy="806450"/>
            <a:chOff x="2599" y="2769"/>
            <a:chExt cx="856" cy="508"/>
          </a:xfrm>
        </p:grpSpPr>
        <p:grpSp>
          <p:nvGrpSpPr>
            <p:cNvPr id="4" name="Group 38"/>
            <p:cNvGrpSpPr>
              <a:grpSpLocks/>
            </p:cNvGrpSpPr>
            <p:nvPr/>
          </p:nvGrpSpPr>
          <p:grpSpPr bwMode="auto">
            <a:xfrm>
              <a:off x="3105" y="2771"/>
              <a:ext cx="350" cy="445"/>
              <a:chOff x="2170" y="11100"/>
              <a:chExt cx="1040" cy="696"/>
            </a:xfrm>
          </p:grpSpPr>
          <p:sp>
            <p:nvSpPr>
              <p:cNvPr id="137255" name="Line 39"/>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6" name="Line 40"/>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grpSp>
          <p:nvGrpSpPr>
            <p:cNvPr id="5" name="Group 41"/>
            <p:cNvGrpSpPr>
              <a:grpSpLocks/>
            </p:cNvGrpSpPr>
            <p:nvPr/>
          </p:nvGrpSpPr>
          <p:grpSpPr bwMode="auto">
            <a:xfrm flipH="1">
              <a:off x="2599" y="2769"/>
              <a:ext cx="330" cy="451"/>
              <a:chOff x="2170" y="11100"/>
              <a:chExt cx="1040" cy="696"/>
            </a:xfrm>
          </p:grpSpPr>
          <p:sp>
            <p:nvSpPr>
              <p:cNvPr id="137258" name="Line 42"/>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9" name="Line 43"/>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sp>
          <p:nvSpPr>
            <p:cNvPr id="137260" name="Text Box 44"/>
            <p:cNvSpPr txBox="1">
              <a:spLocks noChangeArrowheads="1"/>
            </p:cNvSpPr>
            <p:nvPr/>
          </p:nvSpPr>
          <p:spPr bwMode="auto">
            <a:xfrm>
              <a:off x="2714" y="2888"/>
              <a:ext cx="647" cy="389"/>
            </a:xfrm>
            <a:prstGeom prst="rect">
              <a:avLst/>
            </a:prstGeom>
            <a:noFill/>
            <a:ln w="9525">
              <a:noFill/>
              <a:miter lim="800000"/>
              <a:headEnd/>
              <a:tailEnd/>
            </a:ln>
          </p:spPr>
          <p:txBody>
            <a:bodyPr/>
            <a:lstStyle/>
            <a:p>
              <a:pPr algn="ctr"/>
              <a:r>
                <a:rPr lang="en-US" altLang="zh-CN" sz="1200">
                  <a:latin typeface="Times New Roman" pitchFamily="18" charset="0"/>
                </a:rPr>
                <a:t>TS16</a:t>
              </a:r>
            </a:p>
            <a:p>
              <a:pPr algn="ctr"/>
              <a:endParaRPr lang="en-US" altLang="zh-CN" sz="1200">
                <a:latin typeface="Times New Roman" pitchFamily="18" charset="0"/>
              </a:endParaRPr>
            </a:p>
            <a:p>
              <a:pPr algn="ctr">
                <a:lnSpc>
                  <a:spcPct val="48000"/>
                </a:lnSpc>
              </a:pPr>
              <a:r>
                <a:rPr lang="zh-CN" altLang="en-US" sz="1200">
                  <a:latin typeface="Times New Roman" pitchFamily="18" charset="0"/>
                </a:rPr>
                <a:t>信令</a:t>
              </a:r>
              <a:endParaRPr lang="zh-CN" altLang="en-US" sz="3600"/>
            </a:p>
          </p:txBody>
        </p:sp>
        <p:grpSp>
          <p:nvGrpSpPr>
            <p:cNvPr id="6" name="Group 45"/>
            <p:cNvGrpSpPr>
              <a:grpSpLocks/>
            </p:cNvGrpSpPr>
            <p:nvPr/>
          </p:nvGrpSpPr>
          <p:grpSpPr bwMode="auto">
            <a:xfrm>
              <a:off x="2606" y="3166"/>
              <a:ext cx="842" cy="0"/>
              <a:chOff x="5520" y="11712"/>
              <a:chExt cx="1250" cy="0"/>
            </a:xfrm>
          </p:grpSpPr>
          <p:sp>
            <p:nvSpPr>
              <p:cNvPr id="137262" name="Line 46"/>
              <p:cNvSpPr>
                <a:spLocks noChangeShapeType="1"/>
              </p:cNvSpPr>
              <p:nvPr/>
            </p:nvSpPr>
            <p:spPr bwMode="auto">
              <a:xfrm>
                <a:off x="6350" y="11712"/>
                <a:ext cx="420" cy="0"/>
              </a:xfrm>
              <a:prstGeom prst="line">
                <a:avLst/>
              </a:prstGeom>
              <a:noFill/>
              <a:ln w="9525">
                <a:solidFill>
                  <a:srgbClr val="000000"/>
                </a:solidFill>
                <a:round/>
                <a:headEnd/>
                <a:tailEnd type="triangle" w="med" len="med"/>
              </a:ln>
            </p:spPr>
            <p:txBody>
              <a:bodyPr/>
              <a:lstStyle/>
              <a:p>
                <a:endParaRPr lang="zh-CN" altLang="en-US"/>
              </a:p>
            </p:txBody>
          </p:sp>
          <p:sp>
            <p:nvSpPr>
              <p:cNvPr id="137263" name="Line 47"/>
              <p:cNvSpPr>
                <a:spLocks noChangeShapeType="1"/>
              </p:cNvSpPr>
              <p:nvPr/>
            </p:nvSpPr>
            <p:spPr bwMode="auto">
              <a:xfrm>
                <a:off x="5520" y="11712"/>
                <a:ext cx="4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137479" name="Line 263"/>
          <p:cNvSpPr>
            <a:spLocks noChangeShapeType="1"/>
          </p:cNvSpPr>
          <p:nvPr/>
        </p:nvSpPr>
        <p:spPr bwMode="auto">
          <a:xfrm>
            <a:off x="8994775" y="6070600"/>
            <a:ext cx="0" cy="254000"/>
          </a:xfrm>
          <a:prstGeom prst="line">
            <a:avLst/>
          </a:prstGeom>
          <a:noFill/>
          <a:ln w="9525">
            <a:solidFill>
              <a:srgbClr val="000000"/>
            </a:solidFill>
            <a:round/>
            <a:headEnd/>
            <a:tailEnd/>
          </a:ln>
        </p:spPr>
        <p:txBody>
          <a:bodyPr/>
          <a:lstStyle/>
          <a:p>
            <a:endParaRPr lang="zh-CN" altLang="en-US"/>
          </a:p>
        </p:txBody>
      </p:sp>
      <p:sp>
        <p:nvSpPr>
          <p:cNvPr id="137480" name="Line 264"/>
          <p:cNvSpPr>
            <a:spLocks noChangeShapeType="1"/>
          </p:cNvSpPr>
          <p:nvPr/>
        </p:nvSpPr>
        <p:spPr bwMode="auto">
          <a:xfrm>
            <a:off x="7626350" y="6070600"/>
            <a:ext cx="0" cy="254000"/>
          </a:xfrm>
          <a:prstGeom prst="line">
            <a:avLst/>
          </a:prstGeom>
          <a:noFill/>
          <a:ln w="9525">
            <a:solidFill>
              <a:srgbClr val="000000"/>
            </a:solidFill>
            <a:round/>
            <a:headEnd/>
            <a:tailEnd/>
          </a:ln>
        </p:spPr>
        <p:txBody>
          <a:bodyPr/>
          <a:lstStyle/>
          <a:p>
            <a:endParaRPr lang="zh-CN" altLang="en-US"/>
          </a:p>
        </p:txBody>
      </p:sp>
      <p:grpSp>
        <p:nvGrpSpPr>
          <p:cNvPr id="7" name="Group 365"/>
          <p:cNvGrpSpPr>
            <a:grpSpLocks/>
          </p:cNvGrpSpPr>
          <p:nvPr/>
        </p:nvGrpSpPr>
        <p:grpSpPr bwMode="auto">
          <a:xfrm>
            <a:off x="0" y="1052736"/>
            <a:ext cx="9144000" cy="5138737"/>
            <a:chOff x="0" y="1083"/>
            <a:chExt cx="5760" cy="3237"/>
          </a:xfrm>
        </p:grpSpPr>
        <p:grpSp>
          <p:nvGrpSpPr>
            <p:cNvPr id="8" name="Group 129"/>
            <p:cNvGrpSpPr>
              <a:grpSpLocks/>
            </p:cNvGrpSpPr>
            <p:nvPr/>
          </p:nvGrpSpPr>
          <p:grpSpPr bwMode="auto">
            <a:xfrm>
              <a:off x="155" y="2749"/>
              <a:ext cx="5504" cy="1492"/>
              <a:chOff x="1880" y="11094"/>
              <a:chExt cx="8170" cy="2265"/>
            </a:xfrm>
          </p:grpSpPr>
          <p:grpSp>
            <p:nvGrpSpPr>
              <p:cNvPr id="9" name="Group 130"/>
              <p:cNvGrpSpPr>
                <a:grpSpLocks/>
              </p:cNvGrpSpPr>
              <p:nvPr/>
            </p:nvGrpSpPr>
            <p:grpSpPr bwMode="auto">
              <a:xfrm>
                <a:off x="1880" y="11094"/>
                <a:ext cx="1330" cy="2265"/>
                <a:chOff x="1880" y="11391"/>
                <a:chExt cx="1330" cy="2265"/>
              </a:xfrm>
            </p:grpSpPr>
            <p:grpSp>
              <p:nvGrpSpPr>
                <p:cNvPr id="10" name="Group 131"/>
                <p:cNvGrpSpPr>
                  <a:grpSpLocks/>
                </p:cNvGrpSpPr>
                <p:nvPr/>
              </p:nvGrpSpPr>
              <p:grpSpPr bwMode="auto">
                <a:xfrm>
                  <a:off x="1920" y="11391"/>
                  <a:ext cx="1290" cy="855"/>
                  <a:chOff x="1920" y="11391"/>
                  <a:chExt cx="1290" cy="855"/>
                </a:xfrm>
              </p:grpSpPr>
              <p:sp>
                <p:nvSpPr>
                  <p:cNvPr id="137348" name="Line 132"/>
                  <p:cNvSpPr>
                    <a:spLocks noChangeShapeType="1"/>
                  </p:cNvSpPr>
                  <p:nvPr/>
                </p:nvSpPr>
                <p:spPr bwMode="auto">
                  <a:xfrm>
                    <a:off x="1920" y="11391"/>
                    <a:ext cx="0" cy="732"/>
                  </a:xfrm>
                  <a:prstGeom prst="line">
                    <a:avLst/>
                  </a:prstGeom>
                  <a:noFill/>
                  <a:ln w="6350">
                    <a:solidFill>
                      <a:srgbClr val="000000"/>
                    </a:solidFill>
                    <a:prstDash val="dash"/>
                    <a:round/>
                    <a:headEnd/>
                    <a:tailEnd/>
                  </a:ln>
                </p:spPr>
                <p:txBody>
                  <a:bodyPr/>
                  <a:lstStyle/>
                  <a:p>
                    <a:endParaRPr lang="zh-CN" altLang="en-US" b="1"/>
                  </a:p>
                </p:txBody>
              </p:sp>
              <p:grpSp>
                <p:nvGrpSpPr>
                  <p:cNvPr id="11" name="Group 133"/>
                  <p:cNvGrpSpPr>
                    <a:grpSpLocks/>
                  </p:cNvGrpSpPr>
                  <p:nvPr/>
                </p:nvGrpSpPr>
                <p:grpSpPr bwMode="auto">
                  <a:xfrm>
                    <a:off x="2170" y="11412"/>
                    <a:ext cx="1040" cy="696"/>
                    <a:chOff x="2170" y="11100"/>
                    <a:chExt cx="1040" cy="696"/>
                  </a:xfrm>
                </p:grpSpPr>
                <p:sp>
                  <p:nvSpPr>
                    <p:cNvPr id="137350" name="Line 134"/>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b="1"/>
                    </a:p>
                  </p:txBody>
                </p:sp>
                <p:sp>
                  <p:nvSpPr>
                    <p:cNvPr id="137351" name="Line 135"/>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b="1"/>
                    </a:p>
                  </p:txBody>
                </p:sp>
              </p:grpSp>
              <p:grpSp>
                <p:nvGrpSpPr>
                  <p:cNvPr id="12" name="Group 136"/>
                  <p:cNvGrpSpPr>
                    <a:grpSpLocks/>
                  </p:cNvGrpSpPr>
                  <p:nvPr/>
                </p:nvGrpSpPr>
                <p:grpSpPr bwMode="auto">
                  <a:xfrm>
                    <a:off x="1920" y="11814"/>
                    <a:ext cx="1280" cy="432"/>
                    <a:chOff x="1920" y="11502"/>
                    <a:chExt cx="1280" cy="432"/>
                  </a:xfrm>
                </p:grpSpPr>
                <p:sp>
                  <p:nvSpPr>
                    <p:cNvPr id="137353" name="Text Box 137"/>
                    <p:cNvSpPr txBox="1">
                      <a:spLocks noChangeArrowheads="1"/>
                    </p:cNvSpPr>
                    <p:nvPr/>
                  </p:nvSpPr>
                  <p:spPr bwMode="auto">
                    <a:xfrm>
                      <a:off x="2080" y="11502"/>
                      <a:ext cx="960" cy="432"/>
                    </a:xfrm>
                    <a:prstGeom prst="rect">
                      <a:avLst/>
                    </a:prstGeom>
                    <a:noFill/>
                    <a:ln w="9525">
                      <a:noFill/>
                      <a:miter lim="800000"/>
                      <a:headEnd/>
                      <a:tailEnd/>
                    </a:ln>
                  </p:spPr>
                  <p:txBody>
                    <a:bodyPr/>
                    <a:lstStyle/>
                    <a:p>
                      <a:pPr algn="just"/>
                      <a:r>
                        <a:rPr lang="zh-CN" altLang="en-US" sz="1400" b="1">
                          <a:latin typeface="Times New Roman" pitchFamily="18" charset="0"/>
                        </a:rPr>
                        <a:t>偶帧</a:t>
                      </a:r>
                      <a:r>
                        <a:rPr lang="en-US" altLang="zh-CN" sz="1400" b="1">
                          <a:latin typeface="Times New Roman" pitchFamily="18" charset="0"/>
                        </a:rPr>
                        <a:t>TS0</a:t>
                      </a:r>
                      <a:endParaRPr lang="en-US" altLang="zh-CN" sz="3600" b="1"/>
                    </a:p>
                  </p:txBody>
                </p:sp>
                <p:sp>
                  <p:nvSpPr>
                    <p:cNvPr id="137354" name="Line 138"/>
                    <p:cNvSpPr>
                      <a:spLocks noChangeShapeType="1"/>
                    </p:cNvSpPr>
                    <p:nvPr/>
                  </p:nvSpPr>
                  <p:spPr bwMode="auto">
                    <a:xfrm>
                      <a:off x="2910" y="11715"/>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55" name="Line 139"/>
                    <p:cNvSpPr>
                      <a:spLocks noChangeShapeType="1"/>
                    </p:cNvSpPr>
                    <p:nvPr/>
                  </p:nvSpPr>
                  <p:spPr bwMode="auto">
                    <a:xfrm>
                      <a:off x="1920" y="11715"/>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13" name="Group 140"/>
                <p:cNvGrpSpPr>
                  <a:grpSpLocks/>
                </p:cNvGrpSpPr>
                <p:nvPr/>
              </p:nvGrpSpPr>
              <p:grpSpPr bwMode="auto">
                <a:xfrm>
                  <a:off x="1880" y="12088"/>
                  <a:ext cx="1320" cy="1568"/>
                  <a:chOff x="1880" y="12088"/>
                  <a:chExt cx="1320" cy="1568"/>
                </a:xfrm>
              </p:grpSpPr>
              <p:grpSp>
                <p:nvGrpSpPr>
                  <p:cNvPr id="14" name="Group 141"/>
                  <p:cNvGrpSpPr>
                    <a:grpSpLocks/>
                  </p:cNvGrpSpPr>
                  <p:nvPr/>
                </p:nvGrpSpPr>
                <p:grpSpPr bwMode="auto">
                  <a:xfrm>
                    <a:off x="1880" y="12987"/>
                    <a:ext cx="1320" cy="669"/>
                    <a:chOff x="1880" y="12987"/>
                    <a:chExt cx="1320" cy="669"/>
                  </a:xfrm>
                </p:grpSpPr>
                <p:grpSp>
                  <p:nvGrpSpPr>
                    <p:cNvPr id="15" name="Group 142"/>
                    <p:cNvGrpSpPr>
                      <a:grpSpLocks/>
                    </p:cNvGrpSpPr>
                    <p:nvPr/>
                  </p:nvGrpSpPr>
                  <p:grpSpPr bwMode="auto">
                    <a:xfrm>
                      <a:off x="1880" y="12987"/>
                      <a:ext cx="1320" cy="429"/>
                      <a:chOff x="3000" y="11790"/>
                      <a:chExt cx="1320" cy="429"/>
                    </a:xfrm>
                  </p:grpSpPr>
                  <p:grpSp>
                    <p:nvGrpSpPr>
                      <p:cNvPr id="16" name="Group 143"/>
                      <p:cNvGrpSpPr>
                        <a:grpSpLocks/>
                      </p:cNvGrpSpPr>
                      <p:nvPr/>
                    </p:nvGrpSpPr>
                    <p:grpSpPr bwMode="auto">
                      <a:xfrm>
                        <a:off x="3000" y="11790"/>
                        <a:ext cx="680" cy="429"/>
                        <a:chOff x="3000" y="11790"/>
                        <a:chExt cx="680" cy="429"/>
                      </a:xfrm>
                    </p:grpSpPr>
                    <p:grpSp>
                      <p:nvGrpSpPr>
                        <p:cNvPr id="17" name="Group 144"/>
                        <p:cNvGrpSpPr>
                          <a:grpSpLocks/>
                        </p:cNvGrpSpPr>
                        <p:nvPr/>
                      </p:nvGrpSpPr>
                      <p:grpSpPr bwMode="auto">
                        <a:xfrm>
                          <a:off x="3000" y="11790"/>
                          <a:ext cx="360" cy="429"/>
                          <a:chOff x="3000" y="11790"/>
                          <a:chExt cx="360" cy="429"/>
                        </a:xfrm>
                      </p:grpSpPr>
                      <p:grpSp>
                        <p:nvGrpSpPr>
                          <p:cNvPr id="18" name="Group 145"/>
                          <p:cNvGrpSpPr>
                            <a:grpSpLocks/>
                          </p:cNvGrpSpPr>
                          <p:nvPr/>
                        </p:nvGrpSpPr>
                        <p:grpSpPr bwMode="auto">
                          <a:xfrm>
                            <a:off x="3000" y="11790"/>
                            <a:ext cx="200" cy="429"/>
                            <a:chOff x="3000" y="11790"/>
                            <a:chExt cx="200" cy="429"/>
                          </a:xfrm>
                        </p:grpSpPr>
                        <p:sp>
                          <p:nvSpPr>
                            <p:cNvPr id="13736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19" name="Group 148"/>
                          <p:cNvGrpSpPr>
                            <a:grpSpLocks/>
                          </p:cNvGrpSpPr>
                          <p:nvPr/>
                        </p:nvGrpSpPr>
                        <p:grpSpPr bwMode="auto">
                          <a:xfrm>
                            <a:off x="3160" y="11790"/>
                            <a:ext cx="200" cy="429"/>
                            <a:chOff x="3000" y="11790"/>
                            <a:chExt cx="200" cy="429"/>
                          </a:xfrm>
                        </p:grpSpPr>
                        <p:sp>
                          <p:nvSpPr>
                            <p:cNvPr id="137365"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6"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0" name="Group 151"/>
                        <p:cNvGrpSpPr>
                          <a:grpSpLocks/>
                        </p:cNvGrpSpPr>
                        <p:nvPr/>
                      </p:nvGrpSpPr>
                      <p:grpSpPr bwMode="auto">
                        <a:xfrm>
                          <a:off x="3320" y="11790"/>
                          <a:ext cx="360" cy="429"/>
                          <a:chOff x="3000" y="11790"/>
                          <a:chExt cx="360" cy="429"/>
                        </a:xfrm>
                      </p:grpSpPr>
                      <p:grpSp>
                        <p:nvGrpSpPr>
                          <p:cNvPr id="21" name="Group 152"/>
                          <p:cNvGrpSpPr>
                            <a:grpSpLocks/>
                          </p:cNvGrpSpPr>
                          <p:nvPr/>
                        </p:nvGrpSpPr>
                        <p:grpSpPr bwMode="auto">
                          <a:xfrm>
                            <a:off x="3000" y="11790"/>
                            <a:ext cx="200" cy="429"/>
                            <a:chOff x="3000" y="11790"/>
                            <a:chExt cx="200" cy="429"/>
                          </a:xfrm>
                        </p:grpSpPr>
                        <p:sp>
                          <p:nvSpPr>
                            <p:cNvPr id="137369"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0"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000" b="1">
                                  <a:latin typeface="Times New Roman" pitchFamily="18" charset="0"/>
                                </a:rPr>
                                <a:t>A</a:t>
                              </a:r>
                              <a:endParaRPr lang="en-US" altLang="zh-CN" sz="3600" b="1"/>
                            </a:p>
                          </p:txBody>
                        </p:sp>
                      </p:grpSp>
                      <p:grpSp>
                        <p:nvGrpSpPr>
                          <p:cNvPr id="22" name="Group 155"/>
                          <p:cNvGrpSpPr>
                            <a:grpSpLocks/>
                          </p:cNvGrpSpPr>
                          <p:nvPr/>
                        </p:nvGrpSpPr>
                        <p:grpSpPr bwMode="auto">
                          <a:xfrm>
                            <a:off x="3160" y="11790"/>
                            <a:ext cx="200" cy="429"/>
                            <a:chOff x="3000" y="11790"/>
                            <a:chExt cx="200" cy="429"/>
                          </a:xfrm>
                        </p:grpSpPr>
                        <p:sp>
                          <p:nvSpPr>
                            <p:cNvPr id="137372"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3"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23" name="Group 158"/>
                      <p:cNvGrpSpPr>
                        <a:grpSpLocks/>
                      </p:cNvGrpSpPr>
                      <p:nvPr/>
                    </p:nvGrpSpPr>
                    <p:grpSpPr bwMode="auto">
                      <a:xfrm>
                        <a:off x="3640" y="11790"/>
                        <a:ext cx="680" cy="429"/>
                        <a:chOff x="3000" y="11790"/>
                        <a:chExt cx="680" cy="429"/>
                      </a:xfrm>
                    </p:grpSpPr>
                    <p:grpSp>
                      <p:nvGrpSpPr>
                        <p:cNvPr id="24" name="Group 159"/>
                        <p:cNvGrpSpPr>
                          <a:grpSpLocks/>
                        </p:cNvGrpSpPr>
                        <p:nvPr/>
                      </p:nvGrpSpPr>
                      <p:grpSpPr bwMode="auto">
                        <a:xfrm>
                          <a:off x="3000" y="11790"/>
                          <a:ext cx="360" cy="429"/>
                          <a:chOff x="3000" y="11790"/>
                          <a:chExt cx="360" cy="429"/>
                        </a:xfrm>
                      </p:grpSpPr>
                      <p:grpSp>
                        <p:nvGrpSpPr>
                          <p:cNvPr id="25" name="Group 160"/>
                          <p:cNvGrpSpPr>
                            <a:grpSpLocks/>
                          </p:cNvGrpSpPr>
                          <p:nvPr/>
                        </p:nvGrpSpPr>
                        <p:grpSpPr bwMode="auto">
                          <a:xfrm>
                            <a:off x="3000" y="11790"/>
                            <a:ext cx="200" cy="429"/>
                            <a:chOff x="3000" y="11790"/>
                            <a:chExt cx="200" cy="429"/>
                          </a:xfrm>
                        </p:grpSpPr>
                        <p:sp>
                          <p:nvSpPr>
                            <p:cNvPr id="137377"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8"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6" name="Group 163"/>
                          <p:cNvGrpSpPr>
                            <a:grpSpLocks/>
                          </p:cNvGrpSpPr>
                          <p:nvPr/>
                        </p:nvGrpSpPr>
                        <p:grpSpPr bwMode="auto">
                          <a:xfrm>
                            <a:off x="3160" y="11790"/>
                            <a:ext cx="200" cy="429"/>
                            <a:chOff x="3000" y="11790"/>
                            <a:chExt cx="200" cy="429"/>
                          </a:xfrm>
                        </p:grpSpPr>
                        <p:sp>
                          <p:nvSpPr>
                            <p:cNvPr id="137380"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1"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7" name="Group 166"/>
                        <p:cNvGrpSpPr>
                          <a:grpSpLocks/>
                        </p:cNvGrpSpPr>
                        <p:nvPr/>
                      </p:nvGrpSpPr>
                      <p:grpSpPr bwMode="auto">
                        <a:xfrm>
                          <a:off x="3320" y="11790"/>
                          <a:ext cx="360" cy="429"/>
                          <a:chOff x="3000" y="11790"/>
                          <a:chExt cx="360" cy="429"/>
                        </a:xfrm>
                      </p:grpSpPr>
                      <p:grpSp>
                        <p:nvGrpSpPr>
                          <p:cNvPr id="28" name="Group 167"/>
                          <p:cNvGrpSpPr>
                            <a:grpSpLocks/>
                          </p:cNvGrpSpPr>
                          <p:nvPr/>
                        </p:nvGrpSpPr>
                        <p:grpSpPr bwMode="auto">
                          <a:xfrm>
                            <a:off x="3000" y="11790"/>
                            <a:ext cx="200" cy="429"/>
                            <a:chOff x="3000" y="11790"/>
                            <a:chExt cx="200" cy="429"/>
                          </a:xfrm>
                        </p:grpSpPr>
                        <p:sp>
                          <p:nvSpPr>
                            <p:cNvPr id="137384"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5"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9" name="Group 170"/>
                          <p:cNvGrpSpPr>
                            <a:grpSpLocks/>
                          </p:cNvGrpSpPr>
                          <p:nvPr/>
                        </p:nvGrpSpPr>
                        <p:grpSpPr bwMode="auto">
                          <a:xfrm>
                            <a:off x="3160" y="11790"/>
                            <a:ext cx="200" cy="429"/>
                            <a:chOff x="3000" y="11790"/>
                            <a:chExt cx="200" cy="429"/>
                          </a:xfrm>
                        </p:grpSpPr>
                        <p:sp>
                          <p:nvSpPr>
                            <p:cNvPr id="137387"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8"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sp>
                  <p:nvSpPr>
                    <p:cNvPr id="137389"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b="1"/>
                    </a:p>
                  </p:txBody>
                </p:sp>
                <p:sp>
                  <p:nvSpPr>
                    <p:cNvPr id="137390"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b="1"/>
                    </a:p>
                  </p:txBody>
                </p:sp>
              </p:grpSp>
              <p:grpSp>
                <p:nvGrpSpPr>
                  <p:cNvPr id="30" name="Group 175"/>
                  <p:cNvGrpSpPr>
                    <a:grpSpLocks/>
                  </p:cNvGrpSpPr>
                  <p:nvPr/>
                </p:nvGrpSpPr>
                <p:grpSpPr bwMode="auto">
                  <a:xfrm>
                    <a:off x="1920" y="12432"/>
                    <a:ext cx="1280" cy="705"/>
                    <a:chOff x="1920" y="12432"/>
                    <a:chExt cx="1280" cy="705"/>
                  </a:xfrm>
                </p:grpSpPr>
                <p:grpSp>
                  <p:nvGrpSpPr>
                    <p:cNvPr id="31" name="Group 176"/>
                    <p:cNvGrpSpPr>
                      <a:grpSpLocks/>
                    </p:cNvGrpSpPr>
                    <p:nvPr/>
                  </p:nvGrpSpPr>
                  <p:grpSpPr bwMode="auto">
                    <a:xfrm>
                      <a:off x="1920" y="12432"/>
                      <a:ext cx="1280" cy="576"/>
                      <a:chOff x="1920" y="12432"/>
                      <a:chExt cx="1280" cy="576"/>
                    </a:xfrm>
                  </p:grpSpPr>
                  <p:sp>
                    <p:nvSpPr>
                      <p:cNvPr id="137393" name="Line 177"/>
                      <p:cNvSpPr>
                        <a:spLocks noChangeShapeType="1"/>
                      </p:cNvSpPr>
                      <p:nvPr/>
                    </p:nvSpPr>
                    <p:spPr bwMode="auto">
                      <a:xfrm>
                        <a:off x="1920" y="12489"/>
                        <a:ext cx="0" cy="498"/>
                      </a:xfrm>
                      <a:prstGeom prst="line">
                        <a:avLst/>
                      </a:prstGeom>
                      <a:noFill/>
                      <a:ln w="6350">
                        <a:solidFill>
                          <a:srgbClr val="000000"/>
                        </a:solidFill>
                        <a:prstDash val="dash"/>
                        <a:round/>
                        <a:headEnd/>
                        <a:tailEnd/>
                      </a:ln>
                    </p:spPr>
                    <p:txBody>
                      <a:bodyPr/>
                      <a:lstStyle/>
                      <a:p>
                        <a:endParaRPr lang="zh-CN" altLang="en-US" b="1"/>
                      </a:p>
                    </p:txBody>
                  </p:sp>
                  <p:sp>
                    <p:nvSpPr>
                      <p:cNvPr id="137394" name="Line 178"/>
                      <p:cNvSpPr>
                        <a:spLocks noChangeShapeType="1"/>
                      </p:cNvSpPr>
                      <p:nvPr/>
                    </p:nvSpPr>
                    <p:spPr bwMode="auto">
                      <a:xfrm>
                        <a:off x="2080" y="12504"/>
                        <a:ext cx="0" cy="243"/>
                      </a:xfrm>
                      <a:prstGeom prst="line">
                        <a:avLst/>
                      </a:prstGeom>
                      <a:noFill/>
                      <a:ln w="9525">
                        <a:solidFill>
                          <a:srgbClr val="000000"/>
                        </a:solidFill>
                        <a:round/>
                        <a:headEnd/>
                        <a:tailEnd/>
                      </a:ln>
                    </p:spPr>
                    <p:txBody>
                      <a:bodyPr/>
                      <a:lstStyle/>
                      <a:p>
                        <a:endParaRPr lang="zh-CN" altLang="en-US" b="1"/>
                      </a:p>
                    </p:txBody>
                  </p:sp>
                  <p:sp>
                    <p:nvSpPr>
                      <p:cNvPr id="137395" name="Text Box 179"/>
                      <p:cNvSpPr txBox="1">
                        <a:spLocks noChangeArrowheads="1"/>
                      </p:cNvSpPr>
                      <p:nvPr/>
                    </p:nvSpPr>
                    <p:spPr bwMode="auto">
                      <a:xfrm>
                        <a:off x="2250" y="12432"/>
                        <a:ext cx="900" cy="432"/>
                      </a:xfrm>
                      <a:prstGeom prst="rect">
                        <a:avLst/>
                      </a:prstGeom>
                      <a:noFill/>
                      <a:ln w="9525">
                        <a:noFill/>
                        <a:miter lim="800000"/>
                        <a:headEnd/>
                        <a:tailEnd/>
                      </a:ln>
                    </p:spPr>
                    <p:txBody>
                      <a:bodyPr/>
                      <a:lstStyle/>
                      <a:p>
                        <a:pPr algn="just"/>
                        <a:r>
                          <a:rPr lang="zh-CN" altLang="en-US" sz="1200" b="1">
                            <a:latin typeface="Times New Roman" pitchFamily="18" charset="0"/>
                          </a:rPr>
                          <a:t>帧同步码</a:t>
                        </a:r>
                        <a:endParaRPr lang="zh-CN" altLang="en-US" sz="3600" b="1"/>
                      </a:p>
                    </p:txBody>
                  </p:sp>
                  <p:sp>
                    <p:nvSpPr>
                      <p:cNvPr id="137396" name="Line 180"/>
                      <p:cNvSpPr>
                        <a:spLocks noChangeShapeType="1"/>
                      </p:cNvSpPr>
                      <p:nvPr/>
                    </p:nvSpPr>
                    <p:spPr bwMode="auto">
                      <a:xfrm>
                        <a:off x="2910" y="126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97" name="Line 181"/>
                      <p:cNvSpPr>
                        <a:spLocks noChangeShapeType="1"/>
                      </p:cNvSpPr>
                      <p:nvPr/>
                    </p:nvSpPr>
                    <p:spPr bwMode="auto">
                      <a:xfrm>
                        <a:off x="2090" y="12638"/>
                        <a:ext cx="270" cy="0"/>
                      </a:xfrm>
                      <a:prstGeom prst="line">
                        <a:avLst/>
                      </a:prstGeom>
                      <a:noFill/>
                      <a:ln w="9525">
                        <a:solidFill>
                          <a:srgbClr val="000000"/>
                        </a:solidFill>
                        <a:round/>
                        <a:headEnd type="triangle" w="med" len="med"/>
                        <a:tailEnd/>
                      </a:ln>
                    </p:spPr>
                    <p:txBody>
                      <a:bodyPr/>
                      <a:lstStyle/>
                      <a:p>
                        <a:endParaRPr lang="zh-CN" altLang="en-US" b="1"/>
                      </a:p>
                    </p:txBody>
                  </p:sp>
                  <p:sp>
                    <p:nvSpPr>
                      <p:cNvPr id="137398" name="Line 182"/>
                      <p:cNvSpPr>
                        <a:spLocks noChangeShapeType="1"/>
                      </p:cNvSpPr>
                      <p:nvPr/>
                    </p:nvSpPr>
                    <p:spPr bwMode="auto">
                      <a:xfrm>
                        <a:off x="3200" y="12510"/>
                        <a:ext cx="0" cy="498"/>
                      </a:xfrm>
                      <a:prstGeom prst="line">
                        <a:avLst/>
                      </a:prstGeom>
                      <a:noFill/>
                      <a:ln w="6350">
                        <a:solidFill>
                          <a:srgbClr val="000000"/>
                        </a:solidFill>
                        <a:prstDash val="dash"/>
                        <a:round/>
                        <a:headEnd/>
                        <a:tailEnd/>
                      </a:ln>
                    </p:spPr>
                    <p:txBody>
                      <a:bodyPr/>
                      <a:lstStyle/>
                      <a:p>
                        <a:endParaRPr lang="zh-CN" altLang="en-US" b="1"/>
                      </a:p>
                    </p:txBody>
                  </p:sp>
                </p:grpSp>
                <p:grpSp>
                  <p:nvGrpSpPr>
                    <p:cNvPr id="320" name="Group 183"/>
                    <p:cNvGrpSpPr>
                      <a:grpSpLocks/>
                    </p:cNvGrpSpPr>
                    <p:nvPr/>
                  </p:nvGrpSpPr>
                  <p:grpSpPr bwMode="auto">
                    <a:xfrm>
                      <a:off x="1940" y="12705"/>
                      <a:ext cx="1250" cy="432"/>
                      <a:chOff x="1940" y="12705"/>
                      <a:chExt cx="1250" cy="432"/>
                    </a:xfrm>
                  </p:grpSpPr>
                  <p:sp>
                    <p:nvSpPr>
                      <p:cNvPr id="137400" name="Text Box 184"/>
                      <p:cNvSpPr txBox="1">
                        <a:spLocks noChangeArrowheads="1"/>
                      </p:cNvSpPr>
                      <p:nvPr/>
                    </p:nvSpPr>
                    <p:spPr bwMode="auto">
                      <a:xfrm>
                        <a:off x="2100" y="12705"/>
                        <a:ext cx="960" cy="432"/>
                      </a:xfrm>
                      <a:prstGeom prst="rect">
                        <a:avLst/>
                      </a:prstGeom>
                      <a:noFill/>
                      <a:ln w="9525">
                        <a:noFill/>
                        <a:miter lim="800000"/>
                        <a:headEnd/>
                        <a:tailEnd/>
                      </a:ln>
                    </p:spPr>
                    <p:txBody>
                      <a:bodyPr/>
                      <a:lstStyle/>
                      <a:p>
                        <a:pPr algn="just"/>
                        <a:r>
                          <a:rPr lang="zh-CN" altLang="en-US" sz="1400" b="1">
                            <a:latin typeface="Times New Roman" pitchFamily="18" charset="0"/>
                          </a:rPr>
                          <a:t>奇帧</a:t>
                        </a:r>
                        <a:r>
                          <a:rPr lang="en-US" altLang="zh-CN" sz="1400" b="1">
                            <a:latin typeface="Times New Roman" pitchFamily="18" charset="0"/>
                          </a:rPr>
                          <a:t>TS0</a:t>
                        </a:r>
                        <a:endParaRPr lang="en-US" altLang="zh-CN" sz="3600" b="1"/>
                      </a:p>
                    </p:txBody>
                  </p:sp>
                  <p:sp>
                    <p:nvSpPr>
                      <p:cNvPr id="137401"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02"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21" name="Group 187"/>
                  <p:cNvGrpSpPr>
                    <a:grpSpLocks/>
                  </p:cNvGrpSpPr>
                  <p:nvPr/>
                </p:nvGrpSpPr>
                <p:grpSpPr bwMode="auto">
                  <a:xfrm>
                    <a:off x="1880" y="12088"/>
                    <a:ext cx="1320" cy="429"/>
                    <a:chOff x="3000" y="11790"/>
                    <a:chExt cx="1320" cy="429"/>
                  </a:xfrm>
                </p:grpSpPr>
                <p:grpSp>
                  <p:nvGrpSpPr>
                    <p:cNvPr id="322" name="Group 188"/>
                    <p:cNvGrpSpPr>
                      <a:grpSpLocks/>
                    </p:cNvGrpSpPr>
                    <p:nvPr/>
                  </p:nvGrpSpPr>
                  <p:grpSpPr bwMode="auto">
                    <a:xfrm>
                      <a:off x="3000" y="11790"/>
                      <a:ext cx="680" cy="429"/>
                      <a:chOff x="3000" y="11790"/>
                      <a:chExt cx="680" cy="429"/>
                    </a:xfrm>
                  </p:grpSpPr>
                  <p:grpSp>
                    <p:nvGrpSpPr>
                      <p:cNvPr id="323" name="Group 189"/>
                      <p:cNvGrpSpPr>
                        <a:grpSpLocks/>
                      </p:cNvGrpSpPr>
                      <p:nvPr/>
                    </p:nvGrpSpPr>
                    <p:grpSpPr bwMode="auto">
                      <a:xfrm>
                        <a:off x="3000" y="11790"/>
                        <a:ext cx="360" cy="429"/>
                        <a:chOff x="3000" y="11790"/>
                        <a:chExt cx="360" cy="429"/>
                      </a:xfrm>
                    </p:grpSpPr>
                    <p:grpSp>
                      <p:nvGrpSpPr>
                        <p:cNvPr id="324" name="Group 190"/>
                        <p:cNvGrpSpPr>
                          <a:grpSpLocks/>
                        </p:cNvGrpSpPr>
                        <p:nvPr/>
                      </p:nvGrpSpPr>
                      <p:grpSpPr bwMode="auto">
                        <a:xfrm>
                          <a:off x="3000" y="11790"/>
                          <a:ext cx="200" cy="429"/>
                          <a:chOff x="3000" y="11790"/>
                          <a:chExt cx="200" cy="429"/>
                        </a:xfrm>
                      </p:grpSpPr>
                      <p:sp>
                        <p:nvSpPr>
                          <p:cNvPr id="137407"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08"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325" name="Group 193"/>
                        <p:cNvGrpSpPr>
                          <a:grpSpLocks/>
                        </p:cNvGrpSpPr>
                        <p:nvPr/>
                      </p:nvGrpSpPr>
                      <p:grpSpPr bwMode="auto">
                        <a:xfrm>
                          <a:off x="3160" y="11790"/>
                          <a:ext cx="200" cy="429"/>
                          <a:chOff x="3000" y="11790"/>
                          <a:chExt cx="200" cy="429"/>
                        </a:xfrm>
                      </p:grpSpPr>
                      <p:sp>
                        <p:nvSpPr>
                          <p:cNvPr id="137410"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1"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26" name="Group 196"/>
                      <p:cNvGrpSpPr>
                        <a:grpSpLocks/>
                      </p:cNvGrpSpPr>
                      <p:nvPr/>
                    </p:nvGrpSpPr>
                    <p:grpSpPr bwMode="auto">
                      <a:xfrm>
                        <a:off x="3320" y="11790"/>
                        <a:ext cx="360" cy="429"/>
                        <a:chOff x="3000" y="11790"/>
                        <a:chExt cx="360" cy="429"/>
                      </a:xfrm>
                    </p:grpSpPr>
                    <p:grpSp>
                      <p:nvGrpSpPr>
                        <p:cNvPr id="327" name="Group 197"/>
                        <p:cNvGrpSpPr>
                          <a:grpSpLocks/>
                        </p:cNvGrpSpPr>
                        <p:nvPr/>
                      </p:nvGrpSpPr>
                      <p:grpSpPr bwMode="auto">
                        <a:xfrm>
                          <a:off x="3000" y="11790"/>
                          <a:ext cx="200" cy="429"/>
                          <a:chOff x="3000" y="11790"/>
                          <a:chExt cx="200" cy="429"/>
                        </a:xfrm>
                      </p:grpSpPr>
                      <p:sp>
                        <p:nvSpPr>
                          <p:cNvPr id="137414"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5"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nvGrpSpPr>
                        <p:cNvPr id="328" name="Group 200"/>
                        <p:cNvGrpSpPr>
                          <a:grpSpLocks/>
                        </p:cNvGrpSpPr>
                        <p:nvPr/>
                      </p:nvGrpSpPr>
                      <p:grpSpPr bwMode="auto">
                        <a:xfrm>
                          <a:off x="3160" y="11790"/>
                          <a:ext cx="200" cy="429"/>
                          <a:chOff x="3000" y="11790"/>
                          <a:chExt cx="200" cy="429"/>
                        </a:xfrm>
                      </p:grpSpPr>
                      <p:sp>
                        <p:nvSpPr>
                          <p:cNvPr id="137417"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8"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329" name="Group 203"/>
                    <p:cNvGrpSpPr>
                      <a:grpSpLocks/>
                    </p:cNvGrpSpPr>
                    <p:nvPr/>
                  </p:nvGrpSpPr>
                  <p:grpSpPr bwMode="auto">
                    <a:xfrm>
                      <a:off x="3640" y="11790"/>
                      <a:ext cx="680" cy="429"/>
                      <a:chOff x="3000" y="11790"/>
                      <a:chExt cx="680" cy="429"/>
                    </a:xfrm>
                  </p:grpSpPr>
                  <p:grpSp>
                    <p:nvGrpSpPr>
                      <p:cNvPr id="330" name="Group 204"/>
                      <p:cNvGrpSpPr>
                        <a:grpSpLocks/>
                      </p:cNvGrpSpPr>
                      <p:nvPr/>
                    </p:nvGrpSpPr>
                    <p:grpSpPr bwMode="auto">
                      <a:xfrm>
                        <a:off x="3000" y="11790"/>
                        <a:ext cx="360" cy="429"/>
                        <a:chOff x="3000" y="11790"/>
                        <a:chExt cx="360" cy="429"/>
                      </a:xfrm>
                    </p:grpSpPr>
                    <p:grpSp>
                      <p:nvGrpSpPr>
                        <p:cNvPr id="331" name="Group 205"/>
                        <p:cNvGrpSpPr>
                          <a:grpSpLocks/>
                        </p:cNvGrpSpPr>
                        <p:nvPr/>
                      </p:nvGrpSpPr>
                      <p:grpSpPr bwMode="auto">
                        <a:xfrm>
                          <a:off x="3000" y="11790"/>
                          <a:ext cx="200" cy="429"/>
                          <a:chOff x="3000" y="11790"/>
                          <a:chExt cx="200" cy="429"/>
                        </a:xfrm>
                      </p:grpSpPr>
                      <p:sp>
                        <p:nvSpPr>
                          <p:cNvPr id="137422"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3"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3" name="Group 208"/>
                        <p:cNvGrpSpPr>
                          <a:grpSpLocks/>
                        </p:cNvGrpSpPr>
                        <p:nvPr/>
                      </p:nvGrpSpPr>
                      <p:grpSpPr bwMode="auto">
                        <a:xfrm>
                          <a:off x="3160" y="11790"/>
                          <a:ext cx="200" cy="429"/>
                          <a:chOff x="3000" y="11790"/>
                          <a:chExt cx="200" cy="429"/>
                        </a:xfrm>
                      </p:grpSpPr>
                      <p:sp>
                        <p:nvSpPr>
                          <p:cNvPr id="137425"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6"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34" name="Group 211"/>
                      <p:cNvGrpSpPr>
                        <a:grpSpLocks/>
                      </p:cNvGrpSpPr>
                      <p:nvPr/>
                    </p:nvGrpSpPr>
                    <p:grpSpPr bwMode="auto">
                      <a:xfrm>
                        <a:off x="3320" y="11790"/>
                        <a:ext cx="360" cy="429"/>
                        <a:chOff x="3000" y="11790"/>
                        <a:chExt cx="360" cy="429"/>
                      </a:xfrm>
                    </p:grpSpPr>
                    <p:grpSp>
                      <p:nvGrpSpPr>
                        <p:cNvPr id="335" name="Group 212"/>
                        <p:cNvGrpSpPr>
                          <a:grpSpLocks/>
                        </p:cNvGrpSpPr>
                        <p:nvPr/>
                      </p:nvGrpSpPr>
                      <p:grpSpPr bwMode="auto">
                        <a:xfrm>
                          <a:off x="3000" y="11790"/>
                          <a:ext cx="200" cy="429"/>
                          <a:chOff x="3000" y="11790"/>
                          <a:chExt cx="200" cy="429"/>
                        </a:xfrm>
                      </p:grpSpPr>
                      <p:sp>
                        <p:nvSpPr>
                          <p:cNvPr id="137429"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0"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6" name="Group 215"/>
                        <p:cNvGrpSpPr>
                          <a:grpSpLocks/>
                        </p:cNvGrpSpPr>
                        <p:nvPr/>
                      </p:nvGrpSpPr>
                      <p:grpSpPr bwMode="auto">
                        <a:xfrm>
                          <a:off x="3160" y="11790"/>
                          <a:ext cx="200" cy="429"/>
                          <a:chOff x="3000" y="11790"/>
                          <a:chExt cx="200" cy="429"/>
                        </a:xfrm>
                      </p:grpSpPr>
                      <p:sp>
                        <p:nvSpPr>
                          <p:cNvPr id="137432"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3"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grpSp>
          </p:grpSp>
          <p:grpSp>
            <p:nvGrpSpPr>
              <p:cNvPr id="337" name="Group 218"/>
              <p:cNvGrpSpPr>
                <a:grpSpLocks/>
              </p:cNvGrpSpPr>
              <p:nvPr/>
            </p:nvGrpSpPr>
            <p:grpSpPr bwMode="auto">
              <a:xfrm>
                <a:off x="3250" y="11502"/>
                <a:ext cx="2250" cy="432"/>
                <a:chOff x="3250" y="11487"/>
                <a:chExt cx="2250" cy="432"/>
              </a:xfrm>
            </p:grpSpPr>
            <p:sp>
              <p:nvSpPr>
                <p:cNvPr id="137435" name="Text Box 219"/>
                <p:cNvSpPr txBox="1">
                  <a:spLocks noChangeArrowheads="1"/>
                </p:cNvSpPr>
                <p:nvPr/>
              </p:nvSpPr>
              <p:spPr bwMode="auto">
                <a:xfrm>
                  <a:off x="3620" y="11487"/>
                  <a:ext cx="1578"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 ~ CH15)</a:t>
                  </a:r>
                  <a:endParaRPr lang="en-US" altLang="zh-CN" sz="3600" b="1"/>
                </a:p>
              </p:txBody>
            </p:sp>
            <p:sp>
              <p:nvSpPr>
                <p:cNvPr id="137436" name="Line 220"/>
                <p:cNvSpPr>
                  <a:spLocks noChangeShapeType="1"/>
                </p:cNvSpPr>
                <p:nvPr/>
              </p:nvSpPr>
              <p:spPr bwMode="auto">
                <a:xfrm>
                  <a:off x="4990" y="11712"/>
                  <a:ext cx="510" cy="0"/>
                </a:xfrm>
                <a:prstGeom prst="line">
                  <a:avLst/>
                </a:prstGeom>
                <a:noFill/>
                <a:ln w="9525">
                  <a:solidFill>
                    <a:srgbClr val="000000"/>
                  </a:solidFill>
                  <a:round/>
                  <a:headEnd/>
                  <a:tailEnd type="triangle" w="med" len="med"/>
                </a:ln>
              </p:spPr>
              <p:txBody>
                <a:bodyPr/>
                <a:lstStyle/>
                <a:p>
                  <a:endParaRPr lang="zh-CN" altLang="en-US" b="1"/>
                </a:p>
              </p:txBody>
            </p:sp>
            <p:sp>
              <p:nvSpPr>
                <p:cNvPr id="137437" name="Line 221"/>
                <p:cNvSpPr>
                  <a:spLocks noChangeShapeType="1"/>
                </p:cNvSpPr>
                <p:nvPr/>
              </p:nvSpPr>
              <p:spPr bwMode="auto">
                <a:xfrm>
                  <a:off x="3250" y="11712"/>
                  <a:ext cx="475"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38" name="Group 222"/>
              <p:cNvGrpSpPr>
                <a:grpSpLocks/>
              </p:cNvGrpSpPr>
              <p:nvPr/>
            </p:nvGrpSpPr>
            <p:grpSpPr bwMode="auto">
              <a:xfrm>
                <a:off x="6810" y="11523"/>
                <a:ext cx="3240" cy="432"/>
                <a:chOff x="6810" y="11508"/>
                <a:chExt cx="3240" cy="432"/>
              </a:xfrm>
            </p:grpSpPr>
            <p:sp>
              <p:nvSpPr>
                <p:cNvPr id="137439" name="Text Box 223"/>
                <p:cNvSpPr txBox="1">
                  <a:spLocks noChangeArrowheads="1"/>
                </p:cNvSpPr>
                <p:nvPr/>
              </p:nvSpPr>
              <p:spPr bwMode="auto">
                <a:xfrm>
                  <a:off x="7522" y="11508"/>
                  <a:ext cx="1592"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(CH16 ~ CH30)</a:t>
                  </a:r>
                  <a:endParaRPr lang="en-US" altLang="zh-CN" sz="3600" b="1"/>
                </a:p>
              </p:txBody>
            </p:sp>
            <p:sp>
              <p:nvSpPr>
                <p:cNvPr id="137440" name="Line 224"/>
                <p:cNvSpPr>
                  <a:spLocks noChangeShapeType="1"/>
                </p:cNvSpPr>
                <p:nvPr/>
              </p:nvSpPr>
              <p:spPr bwMode="auto">
                <a:xfrm>
                  <a:off x="8986" y="11721"/>
                  <a:ext cx="1064" cy="0"/>
                </a:xfrm>
                <a:prstGeom prst="line">
                  <a:avLst/>
                </a:prstGeom>
                <a:noFill/>
                <a:ln w="9525">
                  <a:solidFill>
                    <a:srgbClr val="000000"/>
                  </a:solidFill>
                  <a:round/>
                  <a:headEnd/>
                  <a:tailEnd type="triangle" w="med" len="med"/>
                </a:ln>
              </p:spPr>
              <p:txBody>
                <a:bodyPr/>
                <a:lstStyle/>
                <a:p>
                  <a:endParaRPr lang="zh-CN" altLang="en-US" b="1"/>
                </a:p>
              </p:txBody>
            </p:sp>
            <p:sp>
              <p:nvSpPr>
                <p:cNvPr id="137441" name="Line 225"/>
                <p:cNvSpPr>
                  <a:spLocks noChangeShapeType="1"/>
                </p:cNvSpPr>
                <p:nvPr/>
              </p:nvSpPr>
              <p:spPr bwMode="auto">
                <a:xfrm>
                  <a:off x="6810" y="11721"/>
                  <a:ext cx="834"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39" name="Group 364"/>
            <p:cNvGrpSpPr>
              <a:grpSpLocks/>
            </p:cNvGrpSpPr>
            <p:nvPr/>
          </p:nvGrpSpPr>
          <p:grpSpPr bwMode="auto">
            <a:xfrm>
              <a:off x="0" y="1083"/>
              <a:ext cx="5760" cy="3237"/>
              <a:chOff x="0" y="1083"/>
              <a:chExt cx="5760" cy="3237"/>
            </a:xfrm>
          </p:grpSpPr>
          <p:grpSp>
            <p:nvGrpSpPr>
              <p:cNvPr id="340" name="Group 363"/>
              <p:cNvGrpSpPr>
                <a:grpSpLocks/>
              </p:cNvGrpSpPr>
              <p:nvPr/>
            </p:nvGrpSpPr>
            <p:grpSpPr bwMode="auto">
              <a:xfrm>
                <a:off x="0" y="1083"/>
                <a:ext cx="5760" cy="3237"/>
                <a:chOff x="0" y="1083"/>
                <a:chExt cx="5760" cy="3237"/>
              </a:xfrm>
            </p:grpSpPr>
            <p:grpSp>
              <p:nvGrpSpPr>
                <p:cNvPr id="341" name="Group 357"/>
                <p:cNvGrpSpPr>
                  <a:grpSpLocks/>
                </p:cNvGrpSpPr>
                <p:nvPr/>
              </p:nvGrpSpPr>
              <p:grpSpPr bwMode="auto">
                <a:xfrm>
                  <a:off x="0" y="1083"/>
                  <a:ext cx="5705" cy="2409"/>
                  <a:chOff x="0" y="1083"/>
                  <a:chExt cx="5705" cy="2409"/>
                </a:xfrm>
              </p:grpSpPr>
              <p:grpSp>
                <p:nvGrpSpPr>
                  <p:cNvPr id="342" name="Group 6"/>
                  <p:cNvGrpSpPr>
                    <a:grpSpLocks/>
                  </p:cNvGrpSpPr>
                  <p:nvPr/>
                </p:nvGrpSpPr>
                <p:grpSpPr bwMode="auto">
                  <a:xfrm>
                    <a:off x="2565" y="3210"/>
                    <a:ext cx="890" cy="282"/>
                    <a:chOff x="3000" y="11790"/>
                    <a:chExt cx="1320" cy="429"/>
                  </a:xfrm>
                </p:grpSpPr>
                <p:grpSp>
                  <p:nvGrpSpPr>
                    <p:cNvPr id="343" name="Group 7"/>
                    <p:cNvGrpSpPr>
                      <a:grpSpLocks/>
                    </p:cNvGrpSpPr>
                    <p:nvPr/>
                  </p:nvGrpSpPr>
                  <p:grpSpPr bwMode="auto">
                    <a:xfrm>
                      <a:off x="3000" y="11790"/>
                      <a:ext cx="680" cy="429"/>
                      <a:chOff x="3000" y="11790"/>
                      <a:chExt cx="680" cy="429"/>
                    </a:xfrm>
                  </p:grpSpPr>
                  <p:grpSp>
                    <p:nvGrpSpPr>
                      <p:cNvPr id="344" name="Group 8"/>
                      <p:cNvGrpSpPr>
                        <a:grpSpLocks/>
                      </p:cNvGrpSpPr>
                      <p:nvPr/>
                    </p:nvGrpSpPr>
                    <p:grpSpPr bwMode="auto">
                      <a:xfrm>
                        <a:off x="3000" y="11790"/>
                        <a:ext cx="360" cy="429"/>
                        <a:chOff x="3000" y="11790"/>
                        <a:chExt cx="360" cy="429"/>
                      </a:xfrm>
                    </p:grpSpPr>
                    <p:grpSp>
                      <p:nvGrpSpPr>
                        <p:cNvPr id="345" name="Group 9"/>
                        <p:cNvGrpSpPr>
                          <a:grpSpLocks/>
                        </p:cNvGrpSpPr>
                        <p:nvPr/>
                      </p:nvGrpSpPr>
                      <p:grpSpPr bwMode="auto">
                        <a:xfrm>
                          <a:off x="3000" y="11790"/>
                          <a:ext cx="200" cy="429"/>
                          <a:chOff x="3000" y="11790"/>
                          <a:chExt cx="200" cy="429"/>
                        </a:xfrm>
                      </p:grpSpPr>
                      <p:sp>
                        <p:nvSpPr>
                          <p:cNvPr id="137226" name="Rectangle 1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27" name="Text Box 1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6" name="Group 12"/>
                        <p:cNvGrpSpPr>
                          <a:grpSpLocks/>
                        </p:cNvGrpSpPr>
                        <p:nvPr/>
                      </p:nvGrpSpPr>
                      <p:grpSpPr bwMode="auto">
                        <a:xfrm>
                          <a:off x="3160" y="11790"/>
                          <a:ext cx="200" cy="429"/>
                          <a:chOff x="3000" y="11790"/>
                          <a:chExt cx="200" cy="429"/>
                        </a:xfrm>
                      </p:grpSpPr>
                      <p:sp>
                        <p:nvSpPr>
                          <p:cNvPr id="137229" name="Rectangle 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0" name="Text Box 14"/>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347" name="Group 15"/>
                      <p:cNvGrpSpPr>
                        <a:grpSpLocks/>
                      </p:cNvGrpSpPr>
                      <p:nvPr/>
                    </p:nvGrpSpPr>
                    <p:grpSpPr bwMode="auto">
                      <a:xfrm>
                        <a:off x="3320" y="11790"/>
                        <a:ext cx="360" cy="429"/>
                        <a:chOff x="3000" y="11790"/>
                        <a:chExt cx="360" cy="429"/>
                      </a:xfrm>
                    </p:grpSpPr>
                    <p:grpSp>
                      <p:nvGrpSpPr>
                        <p:cNvPr id="348" name="Group 16"/>
                        <p:cNvGrpSpPr>
                          <a:grpSpLocks/>
                        </p:cNvGrpSpPr>
                        <p:nvPr/>
                      </p:nvGrpSpPr>
                      <p:grpSpPr bwMode="auto">
                        <a:xfrm>
                          <a:off x="3000" y="11790"/>
                          <a:ext cx="200" cy="429"/>
                          <a:chOff x="3000" y="11790"/>
                          <a:chExt cx="200" cy="429"/>
                        </a:xfrm>
                      </p:grpSpPr>
                      <p:sp>
                        <p:nvSpPr>
                          <p:cNvPr id="137233" name="Rectangle 1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4" name="Text Box 1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9" name="Group 19"/>
                        <p:cNvGrpSpPr>
                          <a:grpSpLocks/>
                        </p:cNvGrpSpPr>
                        <p:nvPr/>
                      </p:nvGrpSpPr>
                      <p:grpSpPr bwMode="auto">
                        <a:xfrm>
                          <a:off x="3160" y="11790"/>
                          <a:ext cx="200" cy="429"/>
                          <a:chOff x="3000" y="11790"/>
                          <a:chExt cx="200" cy="429"/>
                        </a:xfrm>
                      </p:grpSpPr>
                      <p:sp>
                        <p:nvSpPr>
                          <p:cNvPr id="137236" name="Rectangle 2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7" name="Text Box 2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350" name="Group 22"/>
                    <p:cNvGrpSpPr>
                      <a:grpSpLocks/>
                    </p:cNvGrpSpPr>
                    <p:nvPr/>
                  </p:nvGrpSpPr>
                  <p:grpSpPr bwMode="auto">
                    <a:xfrm>
                      <a:off x="3640" y="11790"/>
                      <a:ext cx="680" cy="429"/>
                      <a:chOff x="3000" y="11790"/>
                      <a:chExt cx="680" cy="429"/>
                    </a:xfrm>
                  </p:grpSpPr>
                  <p:grpSp>
                    <p:nvGrpSpPr>
                      <p:cNvPr id="351" name="Group 23"/>
                      <p:cNvGrpSpPr>
                        <a:grpSpLocks/>
                      </p:cNvGrpSpPr>
                      <p:nvPr/>
                    </p:nvGrpSpPr>
                    <p:grpSpPr bwMode="auto">
                      <a:xfrm>
                        <a:off x="3000" y="11790"/>
                        <a:ext cx="360" cy="429"/>
                        <a:chOff x="3000" y="11790"/>
                        <a:chExt cx="360" cy="429"/>
                      </a:xfrm>
                    </p:grpSpPr>
                    <p:grpSp>
                      <p:nvGrpSpPr>
                        <p:cNvPr id="137216" name="Group 24"/>
                        <p:cNvGrpSpPr>
                          <a:grpSpLocks/>
                        </p:cNvGrpSpPr>
                        <p:nvPr/>
                      </p:nvGrpSpPr>
                      <p:grpSpPr bwMode="auto">
                        <a:xfrm>
                          <a:off x="3000" y="11790"/>
                          <a:ext cx="200" cy="429"/>
                          <a:chOff x="3000" y="11790"/>
                          <a:chExt cx="200" cy="429"/>
                        </a:xfrm>
                      </p:grpSpPr>
                      <p:sp>
                        <p:nvSpPr>
                          <p:cNvPr id="137241" name="Rectangle 2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2" name="Text Box 2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17" name="Group 27"/>
                        <p:cNvGrpSpPr>
                          <a:grpSpLocks/>
                        </p:cNvGrpSpPr>
                        <p:nvPr/>
                      </p:nvGrpSpPr>
                      <p:grpSpPr bwMode="auto">
                        <a:xfrm>
                          <a:off x="3160" y="11790"/>
                          <a:ext cx="200" cy="429"/>
                          <a:chOff x="3000" y="11790"/>
                          <a:chExt cx="200" cy="429"/>
                        </a:xfrm>
                      </p:grpSpPr>
                      <p:sp>
                        <p:nvSpPr>
                          <p:cNvPr id="137244" name="Rectangle 2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5" name="Text Box 29"/>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20" name="Group 30"/>
                      <p:cNvGrpSpPr>
                        <a:grpSpLocks/>
                      </p:cNvGrpSpPr>
                      <p:nvPr/>
                    </p:nvGrpSpPr>
                    <p:grpSpPr bwMode="auto">
                      <a:xfrm>
                        <a:off x="3320" y="11790"/>
                        <a:ext cx="360" cy="429"/>
                        <a:chOff x="3000" y="11790"/>
                        <a:chExt cx="360" cy="429"/>
                      </a:xfrm>
                    </p:grpSpPr>
                    <p:grpSp>
                      <p:nvGrpSpPr>
                        <p:cNvPr id="137221" name="Group 31"/>
                        <p:cNvGrpSpPr>
                          <a:grpSpLocks/>
                        </p:cNvGrpSpPr>
                        <p:nvPr/>
                      </p:nvGrpSpPr>
                      <p:grpSpPr bwMode="auto">
                        <a:xfrm>
                          <a:off x="3000" y="11790"/>
                          <a:ext cx="200" cy="429"/>
                          <a:chOff x="3000" y="11790"/>
                          <a:chExt cx="200" cy="429"/>
                        </a:xfrm>
                      </p:grpSpPr>
                      <p:sp>
                        <p:nvSpPr>
                          <p:cNvPr id="137248" name="Rectangle 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9" name="Text Box 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22" name="Group 34"/>
                        <p:cNvGrpSpPr>
                          <a:grpSpLocks/>
                        </p:cNvGrpSpPr>
                        <p:nvPr/>
                      </p:nvGrpSpPr>
                      <p:grpSpPr bwMode="auto">
                        <a:xfrm>
                          <a:off x="3160" y="11790"/>
                          <a:ext cx="200" cy="429"/>
                          <a:chOff x="3000" y="11790"/>
                          <a:chExt cx="200" cy="429"/>
                        </a:xfrm>
                      </p:grpSpPr>
                      <p:sp>
                        <p:nvSpPr>
                          <p:cNvPr id="137251" name="Rectangle 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52" name="Text Box 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23" name="Group 350"/>
                  <p:cNvGrpSpPr>
                    <a:grpSpLocks/>
                  </p:cNvGrpSpPr>
                  <p:nvPr/>
                </p:nvGrpSpPr>
                <p:grpSpPr bwMode="auto">
                  <a:xfrm>
                    <a:off x="0" y="1083"/>
                    <a:ext cx="5705" cy="1393"/>
                    <a:chOff x="0" y="1083"/>
                    <a:chExt cx="5705" cy="1393"/>
                  </a:xfrm>
                </p:grpSpPr>
                <p:grpSp>
                  <p:nvGrpSpPr>
                    <p:cNvPr id="137224" name="Group 341"/>
                    <p:cNvGrpSpPr>
                      <a:grpSpLocks/>
                    </p:cNvGrpSpPr>
                    <p:nvPr/>
                  </p:nvGrpSpPr>
                  <p:grpSpPr bwMode="auto">
                    <a:xfrm>
                      <a:off x="0" y="1083"/>
                      <a:ext cx="5686" cy="720"/>
                      <a:chOff x="0" y="1083"/>
                      <a:chExt cx="5686" cy="720"/>
                    </a:xfrm>
                  </p:grpSpPr>
                  <p:sp>
                    <p:nvSpPr>
                      <p:cNvPr id="137340" name="Text Box 124"/>
                      <p:cNvSpPr txBox="1">
                        <a:spLocks noChangeArrowheads="1"/>
                      </p:cNvSpPr>
                      <p:nvPr/>
                    </p:nvSpPr>
                    <p:spPr bwMode="auto">
                      <a:xfrm>
                        <a:off x="187" y="1423"/>
                        <a:ext cx="544" cy="380"/>
                      </a:xfrm>
                      <a:prstGeom prst="rect">
                        <a:avLst/>
                      </a:prstGeom>
                      <a:solidFill>
                        <a:schemeClr val="bg1"/>
                      </a:solidFill>
                      <a:ln w="9525">
                        <a:noFill/>
                        <a:miter lim="800000"/>
                        <a:headEnd/>
                        <a:tailEnd/>
                      </a:ln>
                    </p:spPr>
                    <p:txBody>
                      <a:bodyPr/>
                      <a:lstStyle/>
                      <a:p>
                        <a:pPr algn="ctr"/>
                        <a:endParaRPr lang="en-US" altLang="zh-CN" sz="1200" b="1" baseline="-25000">
                          <a:latin typeface="Times New Roman" pitchFamily="18" charset="0"/>
                        </a:endParaRPr>
                      </a:p>
                      <a:p>
                        <a:pPr algn="just">
                          <a:lnSpc>
                            <a:spcPct val="48000"/>
                          </a:lnSpc>
                        </a:pPr>
                        <a:r>
                          <a:rPr lang="en-US" altLang="zh-CN" sz="1200" b="1">
                            <a:latin typeface="Times New Roman" pitchFamily="18" charset="0"/>
                          </a:rPr>
                          <a:t>125</a:t>
                        </a:r>
                        <a:r>
                          <a:rPr lang="en-US" altLang="zh-CN" sz="1200" b="1">
                            <a:latin typeface="Times New Roman" pitchFamily="18" charset="0"/>
                            <a:sym typeface="Symbol" pitchFamily="18" charset="2"/>
                          </a:rPr>
                          <a:t></a:t>
                        </a:r>
                        <a:r>
                          <a:rPr lang="en-US" altLang="zh-CN" sz="1200" b="1">
                            <a:latin typeface="Times New Roman" pitchFamily="18" charset="0"/>
                          </a:rPr>
                          <a:t>s</a:t>
                        </a:r>
                      </a:p>
                      <a:p>
                        <a:endParaRPr lang="en-US" altLang="zh-CN" sz="3600" b="1"/>
                      </a:p>
                    </p:txBody>
                  </p:sp>
                  <p:grpSp>
                    <p:nvGrpSpPr>
                      <p:cNvPr id="137225" name="Group 340"/>
                      <p:cNvGrpSpPr>
                        <a:grpSpLocks/>
                      </p:cNvGrpSpPr>
                      <p:nvPr/>
                    </p:nvGrpSpPr>
                    <p:grpSpPr bwMode="auto">
                      <a:xfrm>
                        <a:off x="0" y="1083"/>
                        <a:ext cx="5686" cy="558"/>
                        <a:chOff x="0" y="1083"/>
                        <a:chExt cx="5686" cy="558"/>
                      </a:xfrm>
                    </p:grpSpPr>
                    <p:sp>
                      <p:nvSpPr>
                        <p:cNvPr id="137341" name="Line 125"/>
                        <p:cNvSpPr>
                          <a:spLocks noChangeShapeType="1"/>
                        </p:cNvSpPr>
                        <p:nvPr/>
                      </p:nvSpPr>
                      <p:spPr bwMode="auto">
                        <a:xfrm>
                          <a:off x="532" y="1449"/>
                          <a:ext cx="0" cy="192"/>
                        </a:xfrm>
                        <a:prstGeom prst="line">
                          <a:avLst/>
                        </a:prstGeom>
                        <a:noFill/>
                        <a:ln w="9525">
                          <a:solidFill>
                            <a:srgbClr val="000000"/>
                          </a:solidFill>
                          <a:round/>
                          <a:headEnd/>
                          <a:tailEnd/>
                        </a:ln>
                      </p:spPr>
                      <p:txBody>
                        <a:bodyPr/>
                        <a:lstStyle/>
                        <a:p>
                          <a:endParaRPr lang="zh-CN" altLang="en-US" b="1"/>
                        </a:p>
                      </p:txBody>
                    </p:sp>
                    <p:sp>
                      <p:nvSpPr>
                        <p:cNvPr id="137342" name="Line 126"/>
                        <p:cNvSpPr>
                          <a:spLocks noChangeShapeType="1"/>
                        </p:cNvSpPr>
                        <p:nvPr/>
                      </p:nvSpPr>
                      <p:spPr bwMode="auto">
                        <a:xfrm flipH="1">
                          <a:off x="0" y="1524"/>
                          <a:ext cx="195" cy="0"/>
                        </a:xfrm>
                        <a:prstGeom prst="line">
                          <a:avLst/>
                        </a:prstGeom>
                        <a:noFill/>
                        <a:ln w="6350">
                          <a:solidFill>
                            <a:srgbClr val="000000"/>
                          </a:solidFill>
                          <a:round/>
                          <a:headEnd type="triangle" w="med" len="med"/>
                          <a:tailEnd/>
                        </a:ln>
                      </p:spPr>
                      <p:txBody>
                        <a:bodyPr/>
                        <a:lstStyle/>
                        <a:p>
                          <a:endParaRPr lang="zh-CN" altLang="en-US" b="1"/>
                        </a:p>
                      </p:txBody>
                    </p:sp>
                    <p:sp>
                      <p:nvSpPr>
                        <p:cNvPr id="137343" name="Line 127"/>
                        <p:cNvSpPr>
                          <a:spLocks noChangeShapeType="1"/>
                        </p:cNvSpPr>
                        <p:nvPr/>
                      </p:nvSpPr>
                      <p:spPr bwMode="auto">
                        <a:xfrm flipH="1">
                          <a:off x="532" y="1516"/>
                          <a:ext cx="196" cy="0"/>
                        </a:xfrm>
                        <a:prstGeom prst="line">
                          <a:avLst/>
                        </a:prstGeom>
                        <a:noFill/>
                        <a:ln w="6350">
                          <a:solidFill>
                            <a:srgbClr val="000000"/>
                          </a:solidFill>
                          <a:round/>
                          <a:headEnd/>
                          <a:tailEnd type="triangle" w="med" len="med"/>
                        </a:ln>
                      </p:spPr>
                      <p:txBody>
                        <a:bodyPr/>
                        <a:lstStyle/>
                        <a:p>
                          <a:endParaRPr lang="zh-CN" altLang="en-US" b="1"/>
                        </a:p>
                      </p:txBody>
                    </p:sp>
                    <p:grpSp>
                      <p:nvGrpSpPr>
                        <p:cNvPr id="137228" name="Group 339"/>
                        <p:cNvGrpSpPr>
                          <a:grpSpLocks/>
                        </p:cNvGrpSpPr>
                        <p:nvPr/>
                      </p:nvGrpSpPr>
                      <p:grpSpPr bwMode="auto">
                        <a:xfrm>
                          <a:off x="202" y="1083"/>
                          <a:ext cx="5484" cy="554"/>
                          <a:chOff x="202" y="1083"/>
                          <a:chExt cx="5484" cy="554"/>
                        </a:xfrm>
                      </p:grpSpPr>
                      <p:sp>
                        <p:nvSpPr>
                          <p:cNvPr id="137335" name="Line 119"/>
                          <p:cNvSpPr>
                            <a:spLocks noChangeShapeType="1"/>
                          </p:cNvSpPr>
                          <p:nvPr/>
                        </p:nvSpPr>
                        <p:spPr bwMode="auto">
                          <a:xfrm flipH="1">
                            <a:off x="5679" y="1271"/>
                            <a:ext cx="0" cy="346"/>
                          </a:xfrm>
                          <a:prstGeom prst="line">
                            <a:avLst/>
                          </a:prstGeom>
                          <a:noFill/>
                          <a:ln w="9525">
                            <a:solidFill>
                              <a:srgbClr val="000000"/>
                            </a:solidFill>
                            <a:round/>
                            <a:headEnd/>
                            <a:tailEnd/>
                          </a:ln>
                        </p:spPr>
                        <p:txBody>
                          <a:bodyPr/>
                          <a:lstStyle/>
                          <a:p>
                            <a:endParaRPr lang="zh-CN" altLang="en-US" b="1"/>
                          </a:p>
                        </p:txBody>
                      </p:sp>
                      <p:sp>
                        <p:nvSpPr>
                          <p:cNvPr id="137336" name="Line 120"/>
                          <p:cNvSpPr>
                            <a:spLocks noChangeShapeType="1"/>
                          </p:cNvSpPr>
                          <p:nvPr/>
                        </p:nvSpPr>
                        <p:spPr bwMode="auto">
                          <a:xfrm flipH="1">
                            <a:off x="202" y="1277"/>
                            <a:ext cx="0" cy="360"/>
                          </a:xfrm>
                          <a:prstGeom prst="line">
                            <a:avLst/>
                          </a:prstGeom>
                          <a:noFill/>
                          <a:ln w="9525">
                            <a:solidFill>
                              <a:srgbClr val="000000"/>
                            </a:solidFill>
                            <a:round/>
                            <a:headEnd/>
                            <a:tailEnd/>
                          </a:ln>
                        </p:spPr>
                        <p:txBody>
                          <a:bodyPr/>
                          <a:lstStyle/>
                          <a:p>
                            <a:endParaRPr lang="zh-CN" altLang="en-US" b="1"/>
                          </a:p>
                        </p:txBody>
                      </p:sp>
                      <p:sp>
                        <p:nvSpPr>
                          <p:cNvPr id="137338" name="Line 122"/>
                          <p:cNvSpPr>
                            <a:spLocks noChangeShapeType="1"/>
                          </p:cNvSpPr>
                          <p:nvPr/>
                        </p:nvSpPr>
                        <p:spPr bwMode="auto">
                          <a:xfrm flipV="1">
                            <a:off x="3106" y="1350"/>
                            <a:ext cx="2580" cy="0"/>
                          </a:xfrm>
                          <a:prstGeom prst="line">
                            <a:avLst/>
                          </a:prstGeom>
                          <a:noFill/>
                          <a:ln w="6350">
                            <a:solidFill>
                              <a:srgbClr val="000000"/>
                            </a:solidFill>
                            <a:round/>
                            <a:headEnd/>
                            <a:tailEnd type="triangle" w="med" len="med"/>
                          </a:ln>
                        </p:spPr>
                        <p:txBody>
                          <a:bodyPr/>
                          <a:lstStyle/>
                          <a:p>
                            <a:endParaRPr lang="zh-CN" altLang="en-US" b="1"/>
                          </a:p>
                        </p:txBody>
                      </p:sp>
                      <p:sp>
                        <p:nvSpPr>
                          <p:cNvPr id="137339" name="Line 123"/>
                          <p:cNvSpPr>
                            <a:spLocks noChangeShapeType="1"/>
                          </p:cNvSpPr>
                          <p:nvPr/>
                        </p:nvSpPr>
                        <p:spPr bwMode="auto">
                          <a:xfrm flipV="1">
                            <a:off x="202" y="1350"/>
                            <a:ext cx="2580" cy="0"/>
                          </a:xfrm>
                          <a:prstGeom prst="line">
                            <a:avLst/>
                          </a:prstGeom>
                          <a:noFill/>
                          <a:ln w="6350">
                            <a:solidFill>
                              <a:srgbClr val="000000"/>
                            </a:solidFill>
                            <a:round/>
                            <a:headEnd type="triangle" w="med" len="med"/>
                            <a:tailEnd/>
                          </a:ln>
                        </p:spPr>
                        <p:txBody>
                          <a:bodyPr/>
                          <a:lstStyle/>
                          <a:p>
                            <a:endParaRPr lang="zh-CN" altLang="en-US" b="1"/>
                          </a:p>
                        </p:txBody>
                      </p:sp>
                      <p:grpSp>
                        <p:nvGrpSpPr>
                          <p:cNvPr id="137231" name="Group 338"/>
                          <p:cNvGrpSpPr>
                            <a:grpSpLocks/>
                          </p:cNvGrpSpPr>
                          <p:nvPr/>
                        </p:nvGrpSpPr>
                        <p:grpSpPr bwMode="auto">
                          <a:xfrm>
                            <a:off x="2568" y="1083"/>
                            <a:ext cx="808" cy="439"/>
                            <a:chOff x="2568" y="1083"/>
                            <a:chExt cx="808" cy="439"/>
                          </a:xfrm>
                        </p:grpSpPr>
                        <p:sp>
                          <p:nvSpPr>
                            <p:cNvPr id="137337" name="Text Box 121"/>
                            <p:cNvSpPr txBox="1">
                              <a:spLocks noChangeArrowheads="1"/>
                            </p:cNvSpPr>
                            <p:nvPr/>
                          </p:nvSpPr>
                          <p:spPr bwMode="auto">
                            <a:xfrm>
                              <a:off x="2767" y="1253"/>
                              <a:ext cx="443" cy="269"/>
                            </a:xfrm>
                            <a:prstGeom prst="rect">
                              <a:avLst/>
                            </a:prstGeom>
                            <a:noFill/>
                            <a:ln w="9525">
                              <a:noFill/>
                              <a:miter lim="800000"/>
                              <a:headEnd/>
                              <a:tailEnd/>
                            </a:ln>
                          </p:spPr>
                          <p:txBody>
                            <a:bodyPr/>
                            <a:lstStyle/>
                            <a:p>
                              <a:pPr algn="just"/>
                              <a:r>
                                <a:rPr lang="en-US" altLang="zh-CN" sz="1400" b="1">
                                  <a:latin typeface="Times New Roman" pitchFamily="18" charset="0"/>
                                </a:rPr>
                                <a:t>16</a:t>
                              </a:r>
                              <a:r>
                                <a:rPr lang="zh-CN" altLang="en-US" sz="1400" b="1">
                                  <a:latin typeface="Times New Roman" pitchFamily="18" charset="0"/>
                                </a:rPr>
                                <a:t>帧</a:t>
                              </a:r>
                              <a:endParaRPr lang="zh-CN" altLang="en-US" sz="3600" b="1"/>
                            </a:p>
                          </p:txBody>
                        </p:sp>
                        <p:sp>
                          <p:nvSpPr>
                            <p:cNvPr id="137539" name="Text Box 323"/>
                            <p:cNvSpPr txBox="1">
                              <a:spLocks noChangeArrowheads="1"/>
                            </p:cNvSpPr>
                            <p:nvPr/>
                          </p:nvSpPr>
                          <p:spPr bwMode="auto">
                            <a:xfrm>
                              <a:off x="2568" y="1083"/>
                              <a:ext cx="808" cy="199"/>
                            </a:xfrm>
                            <a:prstGeom prst="rect">
                              <a:avLst/>
                            </a:prstGeom>
                            <a:solidFill>
                              <a:srgbClr val="FFFFFF"/>
                            </a:solidFill>
                            <a:ln w="9525">
                              <a:noFill/>
                              <a:miter lim="800000"/>
                              <a:headEnd/>
                              <a:tailEnd/>
                            </a:ln>
                          </p:spPr>
                          <p:txBody>
                            <a:bodyPr/>
                            <a:lstStyle/>
                            <a:p>
                              <a:pPr algn="ctr"/>
                              <a:r>
                                <a:rPr lang="en-US" altLang="zh-CN" sz="1400" b="1">
                                  <a:latin typeface="Times New Roman" pitchFamily="18" charset="0"/>
                                </a:rPr>
                                <a:t>1</a:t>
                              </a:r>
                              <a:r>
                                <a:rPr lang="zh-CN" altLang="en-US" sz="1400" b="1">
                                  <a:latin typeface="Times New Roman" pitchFamily="18" charset="0"/>
                                </a:rPr>
                                <a:t>复帧＝</a:t>
                              </a:r>
                              <a:r>
                                <a:rPr lang="en-US" altLang="zh-CN" sz="1400" b="1">
                                  <a:latin typeface="Times New Roman" pitchFamily="18" charset="0"/>
                                </a:rPr>
                                <a:t>16</a:t>
                              </a:r>
                              <a:r>
                                <a:rPr lang="zh-CN" altLang="en-US" sz="1400" b="1">
                                  <a:latin typeface="Times New Roman" pitchFamily="18" charset="0"/>
                                </a:rPr>
                                <a:t>帧</a:t>
                              </a:r>
                              <a:endParaRPr lang="zh-CN" altLang="en-US" sz="3600" b="1"/>
                            </a:p>
                          </p:txBody>
                        </p:sp>
                      </p:grpSp>
                    </p:grpSp>
                  </p:grpSp>
                </p:grpSp>
                <p:grpSp>
                  <p:nvGrpSpPr>
                    <p:cNvPr id="137232" name="Group 91"/>
                    <p:cNvGrpSpPr>
                      <a:grpSpLocks/>
                    </p:cNvGrpSpPr>
                    <p:nvPr/>
                  </p:nvGrpSpPr>
                  <p:grpSpPr bwMode="auto">
                    <a:xfrm>
                      <a:off x="182" y="1949"/>
                      <a:ext cx="5504" cy="527"/>
                      <a:chOff x="1920" y="10503"/>
                      <a:chExt cx="8170" cy="801"/>
                    </a:xfrm>
                  </p:grpSpPr>
                  <p:sp>
                    <p:nvSpPr>
                      <p:cNvPr id="137308" name="Line 92"/>
                      <p:cNvSpPr>
                        <a:spLocks noChangeShapeType="1"/>
                      </p:cNvSpPr>
                      <p:nvPr/>
                    </p:nvSpPr>
                    <p:spPr bwMode="auto">
                      <a:xfrm>
                        <a:off x="2420" y="10503"/>
                        <a:ext cx="7670" cy="435"/>
                      </a:xfrm>
                      <a:prstGeom prst="line">
                        <a:avLst/>
                      </a:prstGeom>
                      <a:noFill/>
                      <a:ln w="6350">
                        <a:solidFill>
                          <a:srgbClr val="000000"/>
                        </a:solidFill>
                        <a:prstDash val="dash"/>
                        <a:round/>
                        <a:headEnd/>
                        <a:tailEnd/>
                      </a:ln>
                    </p:spPr>
                    <p:txBody>
                      <a:bodyPr/>
                      <a:lstStyle/>
                      <a:p>
                        <a:endParaRPr lang="zh-CN" altLang="en-US" b="1"/>
                      </a:p>
                    </p:txBody>
                  </p:sp>
                  <p:sp>
                    <p:nvSpPr>
                      <p:cNvPr id="137309" name="Line 93"/>
                      <p:cNvSpPr>
                        <a:spLocks noChangeShapeType="1"/>
                      </p:cNvSpPr>
                      <p:nvPr/>
                    </p:nvSpPr>
                    <p:spPr bwMode="auto">
                      <a:xfrm>
                        <a:off x="1920" y="10503"/>
                        <a:ext cx="0" cy="774"/>
                      </a:xfrm>
                      <a:prstGeom prst="line">
                        <a:avLst/>
                      </a:prstGeom>
                      <a:noFill/>
                      <a:ln w="6350">
                        <a:solidFill>
                          <a:srgbClr val="000000"/>
                        </a:solidFill>
                        <a:prstDash val="dash"/>
                        <a:round/>
                        <a:headEnd/>
                        <a:tailEnd/>
                      </a:ln>
                    </p:spPr>
                    <p:txBody>
                      <a:bodyPr/>
                      <a:lstStyle/>
                      <a:p>
                        <a:endParaRPr lang="zh-CN" altLang="en-US" b="1"/>
                      </a:p>
                    </p:txBody>
                  </p:sp>
                  <p:grpSp>
                    <p:nvGrpSpPr>
                      <p:cNvPr id="137235" name="Group 94"/>
                      <p:cNvGrpSpPr>
                        <a:grpSpLocks/>
                      </p:cNvGrpSpPr>
                      <p:nvPr/>
                    </p:nvGrpSpPr>
                    <p:grpSpPr bwMode="auto">
                      <a:xfrm>
                        <a:off x="1950" y="10896"/>
                        <a:ext cx="8110" cy="408"/>
                        <a:chOff x="1950" y="10614"/>
                        <a:chExt cx="8110" cy="408"/>
                      </a:xfrm>
                    </p:grpSpPr>
                    <p:sp>
                      <p:nvSpPr>
                        <p:cNvPr id="137311" name="Text Box 95"/>
                        <p:cNvSpPr txBox="1">
                          <a:spLocks noChangeArrowheads="1"/>
                        </p:cNvSpPr>
                        <p:nvPr/>
                      </p:nvSpPr>
                      <p:spPr bwMode="auto">
                        <a:xfrm>
                          <a:off x="5492" y="10614"/>
                          <a:ext cx="968" cy="408"/>
                        </a:xfrm>
                        <a:prstGeom prst="rect">
                          <a:avLst/>
                        </a:prstGeom>
                        <a:noFill/>
                        <a:ln w="9525">
                          <a:noFill/>
                          <a:miter lim="800000"/>
                          <a:headEnd/>
                          <a:tailEnd/>
                        </a:ln>
                      </p:spPr>
                      <p:txBody>
                        <a:bodyPr/>
                        <a:lstStyle/>
                        <a:p>
                          <a:pPr algn="just"/>
                          <a:r>
                            <a:rPr lang="en-US" altLang="zh-CN" sz="1400" b="1">
                              <a:latin typeface="Times New Roman" pitchFamily="18" charset="0"/>
                            </a:rPr>
                            <a:t>32</a:t>
                          </a:r>
                          <a:r>
                            <a:rPr lang="zh-CN" altLang="en-US" sz="1400" b="1">
                              <a:latin typeface="Times New Roman" pitchFamily="18" charset="0"/>
                            </a:rPr>
                            <a:t>个时隙</a:t>
                          </a:r>
                          <a:endParaRPr lang="zh-CN" altLang="en-US" sz="3600" b="1"/>
                        </a:p>
                      </p:txBody>
                    </p:sp>
                    <p:sp>
                      <p:nvSpPr>
                        <p:cNvPr id="137312" name="Line 96"/>
                        <p:cNvSpPr>
                          <a:spLocks noChangeShapeType="1"/>
                        </p:cNvSpPr>
                        <p:nvPr/>
                      </p:nvSpPr>
                      <p:spPr bwMode="auto">
                        <a:xfrm flipV="1">
                          <a:off x="6370" y="10827"/>
                          <a:ext cx="3690" cy="3"/>
                        </a:xfrm>
                        <a:prstGeom prst="line">
                          <a:avLst/>
                        </a:prstGeom>
                        <a:noFill/>
                        <a:ln w="6350">
                          <a:solidFill>
                            <a:srgbClr val="000000"/>
                          </a:solidFill>
                          <a:round/>
                          <a:headEnd/>
                          <a:tailEnd type="triangle" w="med" len="med"/>
                        </a:ln>
                      </p:spPr>
                      <p:txBody>
                        <a:bodyPr/>
                        <a:lstStyle/>
                        <a:p>
                          <a:endParaRPr lang="zh-CN" altLang="en-US" b="1"/>
                        </a:p>
                      </p:txBody>
                    </p:sp>
                    <p:sp>
                      <p:nvSpPr>
                        <p:cNvPr id="137313" name="Line 97"/>
                        <p:cNvSpPr>
                          <a:spLocks noChangeShapeType="1"/>
                        </p:cNvSpPr>
                        <p:nvPr/>
                      </p:nvSpPr>
                      <p:spPr bwMode="auto">
                        <a:xfrm flipV="1">
                          <a:off x="1950" y="10827"/>
                          <a:ext cx="3630" cy="3"/>
                        </a:xfrm>
                        <a:prstGeom prst="line">
                          <a:avLst/>
                        </a:prstGeom>
                        <a:noFill/>
                        <a:ln w="6350">
                          <a:solidFill>
                            <a:srgbClr val="000000"/>
                          </a:solidFill>
                          <a:round/>
                          <a:headEnd type="triangle" w="med" len="med"/>
                          <a:tailEnd/>
                        </a:ln>
                      </p:spPr>
                      <p:txBody>
                        <a:bodyPr/>
                        <a:lstStyle/>
                        <a:p>
                          <a:endParaRPr lang="zh-CN" altLang="en-US" b="1"/>
                        </a:p>
                      </p:txBody>
                    </p:sp>
                  </p:grpSp>
                  <p:sp>
                    <p:nvSpPr>
                      <p:cNvPr id="137314" name="Line 98"/>
                      <p:cNvSpPr>
                        <a:spLocks noChangeShapeType="1"/>
                      </p:cNvSpPr>
                      <p:nvPr/>
                    </p:nvSpPr>
                    <p:spPr bwMode="auto">
                      <a:xfrm>
                        <a:off x="10080" y="10941"/>
                        <a:ext cx="0" cy="363"/>
                      </a:xfrm>
                      <a:prstGeom prst="line">
                        <a:avLst/>
                      </a:prstGeom>
                      <a:noFill/>
                      <a:ln w="6350">
                        <a:solidFill>
                          <a:srgbClr val="000000"/>
                        </a:solidFill>
                        <a:prstDash val="dash"/>
                        <a:round/>
                        <a:headEnd/>
                        <a:tailEnd/>
                      </a:ln>
                    </p:spPr>
                    <p:txBody>
                      <a:bodyPr/>
                      <a:lstStyle/>
                      <a:p>
                        <a:endParaRPr lang="zh-CN" altLang="en-US" b="1"/>
                      </a:p>
                    </p:txBody>
                  </p:sp>
                </p:grpSp>
                <p:grpSp>
                  <p:nvGrpSpPr>
                    <p:cNvPr id="137238" name="Group 100"/>
                    <p:cNvGrpSpPr>
                      <a:grpSpLocks/>
                    </p:cNvGrpSpPr>
                    <p:nvPr/>
                  </p:nvGrpSpPr>
                  <p:grpSpPr bwMode="auto">
                    <a:xfrm>
                      <a:off x="195" y="1658"/>
                      <a:ext cx="5510" cy="289"/>
                      <a:chOff x="1911" y="9750"/>
                      <a:chExt cx="8178" cy="438"/>
                    </a:xfrm>
                  </p:grpSpPr>
                  <p:grpSp>
                    <p:nvGrpSpPr>
                      <p:cNvPr id="137239" name="Group 101"/>
                      <p:cNvGrpSpPr>
                        <a:grpSpLocks/>
                      </p:cNvGrpSpPr>
                      <p:nvPr/>
                    </p:nvGrpSpPr>
                    <p:grpSpPr bwMode="auto">
                      <a:xfrm>
                        <a:off x="1911" y="9750"/>
                        <a:ext cx="4089" cy="438"/>
                        <a:chOff x="1911" y="9750"/>
                        <a:chExt cx="4200" cy="438"/>
                      </a:xfrm>
                    </p:grpSpPr>
                    <p:sp>
                      <p:nvSpPr>
                        <p:cNvPr id="137318" name="Text Box 102"/>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F0</a:t>
                          </a:r>
                          <a:endParaRPr lang="en-US" altLang="zh-CN" sz="3600" b="1"/>
                        </a:p>
                      </p:txBody>
                    </p:sp>
                    <p:sp>
                      <p:nvSpPr>
                        <p:cNvPr id="137319" name="Text Box 103"/>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a:t>
                          </a:r>
                          <a:endParaRPr lang="en-US" altLang="zh-CN" sz="3600" b="1"/>
                        </a:p>
                      </p:txBody>
                    </p:sp>
                    <p:sp>
                      <p:nvSpPr>
                        <p:cNvPr id="137320" name="Text Box 104"/>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F2</a:t>
                          </a:r>
                          <a:endParaRPr lang="en-US" altLang="zh-CN" sz="3600" b="1"/>
                        </a:p>
                      </p:txBody>
                    </p:sp>
                    <p:sp>
                      <p:nvSpPr>
                        <p:cNvPr id="137321" name="Text Box 105"/>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F3</a:t>
                          </a:r>
                          <a:endParaRPr lang="en-US" altLang="zh-CN" sz="3600" b="1"/>
                        </a:p>
                      </p:txBody>
                    </p:sp>
                    <p:sp>
                      <p:nvSpPr>
                        <p:cNvPr id="137322" name="Text Box 106"/>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F4</a:t>
                          </a:r>
                          <a:endParaRPr lang="en-US" altLang="zh-CN" sz="3600" b="1"/>
                        </a:p>
                      </p:txBody>
                    </p:sp>
                    <p:sp>
                      <p:nvSpPr>
                        <p:cNvPr id="137323" name="Text Box 107"/>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F5</a:t>
                          </a:r>
                          <a:endParaRPr lang="en-US" altLang="zh-CN" sz="3600" b="1"/>
                        </a:p>
                      </p:txBody>
                    </p:sp>
                    <p:sp>
                      <p:nvSpPr>
                        <p:cNvPr id="137324" name="Text Box 108"/>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F6</a:t>
                          </a:r>
                          <a:endParaRPr lang="en-US" altLang="zh-CN" sz="3600" b="1"/>
                        </a:p>
                      </p:txBody>
                    </p:sp>
                    <p:sp>
                      <p:nvSpPr>
                        <p:cNvPr id="137325" name="Text Box 109"/>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F7</a:t>
                          </a:r>
                          <a:endParaRPr lang="en-US" altLang="zh-CN" sz="3600" b="1"/>
                        </a:p>
                      </p:txBody>
                    </p:sp>
                  </p:grpSp>
                  <p:grpSp>
                    <p:nvGrpSpPr>
                      <p:cNvPr id="137240" name="Group 110"/>
                      <p:cNvGrpSpPr>
                        <a:grpSpLocks/>
                      </p:cNvGrpSpPr>
                      <p:nvPr/>
                    </p:nvGrpSpPr>
                    <p:grpSpPr bwMode="auto">
                      <a:xfrm>
                        <a:off x="6000" y="9750"/>
                        <a:ext cx="4089" cy="438"/>
                        <a:chOff x="1911" y="9750"/>
                        <a:chExt cx="4200" cy="438"/>
                      </a:xfrm>
                    </p:grpSpPr>
                    <p:sp>
                      <p:nvSpPr>
                        <p:cNvPr id="137327" name="Text Box 111"/>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F8</a:t>
                          </a:r>
                          <a:endParaRPr lang="en-US" altLang="zh-CN" sz="3600" b="1"/>
                        </a:p>
                      </p:txBody>
                    </p:sp>
                    <p:sp>
                      <p:nvSpPr>
                        <p:cNvPr id="137328" name="Text Box 112"/>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F9</a:t>
                          </a:r>
                          <a:endParaRPr lang="en-US" altLang="zh-CN" sz="3600" b="1"/>
                        </a:p>
                      </p:txBody>
                    </p:sp>
                    <p:sp>
                      <p:nvSpPr>
                        <p:cNvPr id="137329" name="Text Box 113"/>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F10</a:t>
                          </a:r>
                          <a:endParaRPr lang="en-US" altLang="zh-CN" sz="3600" b="1"/>
                        </a:p>
                      </p:txBody>
                    </p:sp>
                    <p:sp>
                      <p:nvSpPr>
                        <p:cNvPr id="137330" name="Text Box 114"/>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F11</a:t>
                          </a:r>
                          <a:endParaRPr lang="en-US" altLang="zh-CN" sz="3600" b="1"/>
                        </a:p>
                      </p:txBody>
                    </p:sp>
                    <p:sp>
                      <p:nvSpPr>
                        <p:cNvPr id="137331" name="Text Box 115"/>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F12</a:t>
                          </a:r>
                          <a:endParaRPr lang="en-US" altLang="zh-CN" sz="3600" b="1"/>
                        </a:p>
                      </p:txBody>
                    </p:sp>
                    <p:sp>
                      <p:nvSpPr>
                        <p:cNvPr id="137332" name="Text Box 116"/>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F13</a:t>
                          </a:r>
                          <a:endParaRPr lang="en-US" altLang="zh-CN" sz="3600" b="1"/>
                        </a:p>
                      </p:txBody>
                    </p:sp>
                    <p:sp>
                      <p:nvSpPr>
                        <p:cNvPr id="137333" name="Text Box 117"/>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F14</a:t>
                          </a:r>
                          <a:endParaRPr lang="en-US" altLang="zh-CN" sz="3600" b="1"/>
                        </a:p>
                      </p:txBody>
                    </p:sp>
                    <p:sp>
                      <p:nvSpPr>
                        <p:cNvPr id="137334" name="Text Box 118"/>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F15</a:t>
                          </a:r>
                          <a:endParaRPr lang="en-US" altLang="zh-CN" sz="3600" b="1"/>
                        </a:p>
                      </p:txBody>
                    </p:sp>
                  </p:grpSp>
                </p:grpSp>
              </p:grpSp>
            </p:grpSp>
            <p:grpSp>
              <p:nvGrpSpPr>
                <p:cNvPr id="137243" name="Group 362"/>
                <p:cNvGrpSpPr>
                  <a:grpSpLocks/>
                </p:cNvGrpSpPr>
                <p:nvPr/>
              </p:nvGrpSpPr>
              <p:grpSpPr bwMode="auto">
                <a:xfrm>
                  <a:off x="296" y="3304"/>
                  <a:ext cx="5464" cy="1016"/>
                  <a:chOff x="296" y="3304"/>
                  <a:chExt cx="5464" cy="1016"/>
                </a:xfrm>
              </p:grpSpPr>
              <p:grpSp>
                <p:nvGrpSpPr>
                  <p:cNvPr id="137246" name="Group 228"/>
                  <p:cNvGrpSpPr>
                    <a:grpSpLocks/>
                  </p:cNvGrpSpPr>
                  <p:nvPr/>
                </p:nvGrpSpPr>
                <p:grpSpPr bwMode="auto">
                  <a:xfrm>
                    <a:off x="4777" y="3549"/>
                    <a:ext cx="889" cy="283"/>
                    <a:chOff x="3000" y="11790"/>
                    <a:chExt cx="1320" cy="429"/>
                  </a:xfrm>
                </p:grpSpPr>
                <p:grpSp>
                  <p:nvGrpSpPr>
                    <p:cNvPr id="137247" name="Group 229"/>
                    <p:cNvGrpSpPr>
                      <a:grpSpLocks/>
                    </p:cNvGrpSpPr>
                    <p:nvPr/>
                  </p:nvGrpSpPr>
                  <p:grpSpPr bwMode="auto">
                    <a:xfrm>
                      <a:off x="3000" y="11790"/>
                      <a:ext cx="680" cy="429"/>
                      <a:chOff x="3000" y="11790"/>
                      <a:chExt cx="680" cy="429"/>
                    </a:xfrm>
                  </p:grpSpPr>
                  <p:grpSp>
                    <p:nvGrpSpPr>
                      <p:cNvPr id="137250" name="Group 230"/>
                      <p:cNvGrpSpPr>
                        <a:grpSpLocks/>
                      </p:cNvGrpSpPr>
                      <p:nvPr/>
                    </p:nvGrpSpPr>
                    <p:grpSpPr bwMode="auto">
                      <a:xfrm>
                        <a:off x="3000" y="11790"/>
                        <a:ext cx="360" cy="429"/>
                        <a:chOff x="3000" y="11790"/>
                        <a:chExt cx="360" cy="429"/>
                      </a:xfrm>
                    </p:grpSpPr>
                    <p:grpSp>
                      <p:nvGrpSpPr>
                        <p:cNvPr id="137253" name="Group 231"/>
                        <p:cNvGrpSpPr>
                          <a:grpSpLocks/>
                        </p:cNvGrpSpPr>
                        <p:nvPr/>
                      </p:nvGrpSpPr>
                      <p:grpSpPr bwMode="auto">
                        <a:xfrm>
                          <a:off x="3000" y="11790"/>
                          <a:ext cx="200" cy="429"/>
                          <a:chOff x="3000" y="11790"/>
                          <a:chExt cx="200" cy="429"/>
                        </a:xfrm>
                      </p:grpSpPr>
                      <p:sp>
                        <p:nvSpPr>
                          <p:cNvPr id="137448" name="Rectangle 2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49" name="Text Box 2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54" name="Group 234"/>
                        <p:cNvGrpSpPr>
                          <a:grpSpLocks/>
                        </p:cNvGrpSpPr>
                        <p:nvPr/>
                      </p:nvGrpSpPr>
                      <p:grpSpPr bwMode="auto">
                        <a:xfrm>
                          <a:off x="3160" y="11790"/>
                          <a:ext cx="200" cy="429"/>
                          <a:chOff x="3000" y="11790"/>
                          <a:chExt cx="200" cy="429"/>
                        </a:xfrm>
                      </p:grpSpPr>
                      <p:sp>
                        <p:nvSpPr>
                          <p:cNvPr id="137451" name="Rectangle 2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2" name="Text Box 2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57" name="Group 237"/>
                      <p:cNvGrpSpPr>
                        <a:grpSpLocks/>
                      </p:cNvGrpSpPr>
                      <p:nvPr/>
                    </p:nvGrpSpPr>
                    <p:grpSpPr bwMode="auto">
                      <a:xfrm>
                        <a:off x="3320" y="11790"/>
                        <a:ext cx="360" cy="429"/>
                        <a:chOff x="3000" y="11790"/>
                        <a:chExt cx="360" cy="429"/>
                      </a:xfrm>
                    </p:grpSpPr>
                    <p:grpSp>
                      <p:nvGrpSpPr>
                        <p:cNvPr id="137261" name="Group 238"/>
                        <p:cNvGrpSpPr>
                          <a:grpSpLocks/>
                        </p:cNvGrpSpPr>
                        <p:nvPr/>
                      </p:nvGrpSpPr>
                      <p:grpSpPr bwMode="auto">
                        <a:xfrm>
                          <a:off x="3000" y="11790"/>
                          <a:ext cx="200" cy="429"/>
                          <a:chOff x="3000" y="11790"/>
                          <a:chExt cx="200" cy="429"/>
                        </a:xfrm>
                      </p:grpSpPr>
                      <p:sp>
                        <p:nvSpPr>
                          <p:cNvPr id="137455" name="Rectangle 23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6" name="Text Box 240"/>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4" name="Group 241"/>
                        <p:cNvGrpSpPr>
                          <a:grpSpLocks/>
                        </p:cNvGrpSpPr>
                        <p:nvPr/>
                      </p:nvGrpSpPr>
                      <p:grpSpPr bwMode="auto">
                        <a:xfrm>
                          <a:off x="3160" y="11790"/>
                          <a:ext cx="200" cy="429"/>
                          <a:chOff x="3000" y="11790"/>
                          <a:chExt cx="200" cy="429"/>
                        </a:xfrm>
                      </p:grpSpPr>
                      <p:sp>
                        <p:nvSpPr>
                          <p:cNvPr id="137458" name="Rectangle 24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9" name="Text Box 24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137265" name="Group 244"/>
                    <p:cNvGrpSpPr>
                      <a:grpSpLocks/>
                    </p:cNvGrpSpPr>
                    <p:nvPr/>
                  </p:nvGrpSpPr>
                  <p:grpSpPr bwMode="auto">
                    <a:xfrm>
                      <a:off x="3640" y="11790"/>
                      <a:ext cx="680" cy="429"/>
                      <a:chOff x="3000" y="11790"/>
                      <a:chExt cx="680" cy="429"/>
                    </a:xfrm>
                  </p:grpSpPr>
                  <p:grpSp>
                    <p:nvGrpSpPr>
                      <p:cNvPr id="137266" name="Group 245"/>
                      <p:cNvGrpSpPr>
                        <a:grpSpLocks/>
                      </p:cNvGrpSpPr>
                      <p:nvPr/>
                    </p:nvGrpSpPr>
                    <p:grpSpPr bwMode="auto">
                      <a:xfrm>
                        <a:off x="3000" y="11790"/>
                        <a:ext cx="360" cy="429"/>
                        <a:chOff x="3000" y="11790"/>
                        <a:chExt cx="360" cy="429"/>
                      </a:xfrm>
                    </p:grpSpPr>
                    <p:grpSp>
                      <p:nvGrpSpPr>
                        <p:cNvPr id="137267" name="Group 246"/>
                        <p:cNvGrpSpPr>
                          <a:grpSpLocks/>
                        </p:cNvGrpSpPr>
                        <p:nvPr/>
                      </p:nvGrpSpPr>
                      <p:grpSpPr bwMode="auto">
                        <a:xfrm>
                          <a:off x="3000" y="11790"/>
                          <a:ext cx="200" cy="429"/>
                          <a:chOff x="3000" y="11790"/>
                          <a:chExt cx="200" cy="429"/>
                        </a:xfrm>
                      </p:grpSpPr>
                      <p:sp>
                        <p:nvSpPr>
                          <p:cNvPr id="137463" name="Rectangle 24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4" name="Text Box 24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8" name="Group 249"/>
                        <p:cNvGrpSpPr>
                          <a:grpSpLocks/>
                        </p:cNvGrpSpPr>
                        <p:nvPr/>
                      </p:nvGrpSpPr>
                      <p:grpSpPr bwMode="auto">
                        <a:xfrm>
                          <a:off x="3160" y="11790"/>
                          <a:ext cx="200" cy="429"/>
                          <a:chOff x="3000" y="11790"/>
                          <a:chExt cx="200" cy="429"/>
                        </a:xfrm>
                      </p:grpSpPr>
                      <p:sp>
                        <p:nvSpPr>
                          <p:cNvPr id="137466" name="Rectangle 25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7" name="Text Box 25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69" name="Group 252"/>
                      <p:cNvGrpSpPr>
                        <a:grpSpLocks/>
                      </p:cNvGrpSpPr>
                      <p:nvPr/>
                    </p:nvGrpSpPr>
                    <p:grpSpPr bwMode="auto">
                      <a:xfrm>
                        <a:off x="3320" y="11790"/>
                        <a:ext cx="360" cy="429"/>
                        <a:chOff x="3000" y="11790"/>
                        <a:chExt cx="360" cy="429"/>
                      </a:xfrm>
                    </p:grpSpPr>
                    <p:grpSp>
                      <p:nvGrpSpPr>
                        <p:cNvPr id="137270" name="Group 253"/>
                        <p:cNvGrpSpPr>
                          <a:grpSpLocks/>
                        </p:cNvGrpSpPr>
                        <p:nvPr/>
                      </p:nvGrpSpPr>
                      <p:grpSpPr bwMode="auto">
                        <a:xfrm>
                          <a:off x="3000" y="11790"/>
                          <a:ext cx="200" cy="429"/>
                          <a:chOff x="3000" y="11790"/>
                          <a:chExt cx="200" cy="429"/>
                        </a:xfrm>
                      </p:grpSpPr>
                      <p:sp>
                        <p:nvSpPr>
                          <p:cNvPr id="137470" name="Rectangle 25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1" name="Text Box 255"/>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71" name="Group 256"/>
                        <p:cNvGrpSpPr>
                          <a:grpSpLocks/>
                        </p:cNvGrpSpPr>
                        <p:nvPr/>
                      </p:nvGrpSpPr>
                      <p:grpSpPr bwMode="auto">
                        <a:xfrm>
                          <a:off x="3160" y="11790"/>
                          <a:ext cx="200" cy="429"/>
                          <a:chOff x="3000" y="11790"/>
                          <a:chExt cx="200" cy="429"/>
                        </a:xfrm>
                      </p:grpSpPr>
                      <p:sp>
                        <p:nvSpPr>
                          <p:cNvPr id="137473" name="Rectangle 25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4" name="Text Box 25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72" name="Group 361"/>
                  <p:cNvGrpSpPr>
                    <a:grpSpLocks/>
                  </p:cNvGrpSpPr>
                  <p:nvPr/>
                </p:nvGrpSpPr>
                <p:grpSpPr bwMode="auto">
                  <a:xfrm>
                    <a:off x="296" y="3304"/>
                    <a:ext cx="5464" cy="1016"/>
                    <a:chOff x="296" y="3304"/>
                    <a:chExt cx="5464" cy="1016"/>
                  </a:xfrm>
                </p:grpSpPr>
                <p:grpSp>
                  <p:nvGrpSpPr>
                    <p:cNvPr id="137303" name="Group 265"/>
                    <p:cNvGrpSpPr>
                      <a:grpSpLocks/>
                    </p:cNvGrpSpPr>
                    <p:nvPr/>
                  </p:nvGrpSpPr>
                  <p:grpSpPr bwMode="auto">
                    <a:xfrm>
                      <a:off x="4804" y="3761"/>
                      <a:ext cx="862" cy="251"/>
                      <a:chOff x="8780" y="12630"/>
                      <a:chExt cx="1280" cy="381"/>
                    </a:xfrm>
                  </p:grpSpPr>
                  <p:sp>
                    <p:nvSpPr>
                      <p:cNvPr id="137482" name="Text Box 266"/>
                      <p:cNvSpPr txBox="1">
                        <a:spLocks noChangeArrowheads="1"/>
                      </p:cNvSpPr>
                      <p:nvPr/>
                    </p:nvSpPr>
                    <p:spPr bwMode="auto">
                      <a:xfrm>
                        <a:off x="9110" y="12630"/>
                        <a:ext cx="660" cy="381"/>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sp>
                    <p:nvSpPr>
                      <p:cNvPr id="137483" name="Line 267"/>
                      <p:cNvSpPr>
                        <a:spLocks noChangeShapeType="1"/>
                      </p:cNvSpPr>
                      <p:nvPr/>
                    </p:nvSpPr>
                    <p:spPr bwMode="auto">
                      <a:xfrm flipV="1">
                        <a:off x="9570" y="12849"/>
                        <a:ext cx="490" cy="0"/>
                      </a:xfrm>
                      <a:prstGeom prst="line">
                        <a:avLst/>
                      </a:prstGeom>
                      <a:noFill/>
                      <a:ln w="6350">
                        <a:solidFill>
                          <a:srgbClr val="000000"/>
                        </a:solidFill>
                        <a:round/>
                        <a:headEnd/>
                        <a:tailEnd type="triangle" w="med" len="med"/>
                      </a:ln>
                    </p:spPr>
                    <p:txBody>
                      <a:bodyPr/>
                      <a:lstStyle/>
                      <a:p>
                        <a:endParaRPr lang="zh-CN" altLang="en-US" b="1"/>
                      </a:p>
                    </p:txBody>
                  </p:sp>
                  <p:sp>
                    <p:nvSpPr>
                      <p:cNvPr id="137484" name="Line 268"/>
                      <p:cNvSpPr>
                        <a:spLocks noChangeShapeType="1"/>
                      </p:cNvSpPr>
                      <p:nvPr/>
                    </p:nvSpPr>
                    <p:spPr bwMode="auto">
                      <a:xfrm flipV="1">
                        <a:off x="8780" y="12849"/>
                        <a:ext cx="420" cy="0"/>
                      </a:xfrm>
                      <a:prstGeom prst="line">
                        <a:avLst/>
                      </a:prstGeom>
                      <a:noFill/>
                      <a:ln w="6350">
                        <a:solidFill>
                          <a:srgbClr val="000000"/>
                        </a:solidFill>
                        <a:round/>
                        <a:headEnd type="triangle" w="med" len="med"/>
                        <a:tailEnd/>
                      </a:ln>
                    </p:spPr>
                    <p:txBody>
                      <a:bodyPr/>
                      <a:lstStyle/>
                      <a:p>
                        <a:endParaRPr lang="zh-CN" altLang="en-US" b="1"/>
                      </a:p>
                    </p:txBody>
                  </p:sp>
                </p:grpSp>
                <p:grpSp>
                  <p:nvGrpSpPr>
                    <p:cNvPr id="137306" name="Group 360"/>
                    <p:cNvGrpSpPr>
                      <a:grpSpLocks/>
                    </p:cNvGrpSpPr>
                    <p:nvPr/>
                  </p:nvGrpSpPr>
                  <p:grpSpPr bwMode="auto">
                    <a:xfrm>
                      <a:off x="296" y="3304"/>
                      <a:ext cx="5464" cy="1016"/>
                      <a:chOff x="296" y="3304"/>
                      <a:chExt cx="5464" cy="1016"/>
                    </a:xfrm>
                  </p:grpSpPr>
                  <p:grpSp>
                    <p:nvGrpSpPr>
                      <p:cNvPr id="137307" name="Group 259"/>
                      <p:cNvGrpSpPr>
                        <a:grpSpLocks/>
                      </p:cNvGrpSpPr>
                      <p:nvPr/>
                    </p:nvGrpSpPr>
                    <p:grpSpPr bwMode="auto">
                      <a:xfrm>
                        <a:off x="4804" y="3304"/>
                        <a:ext cx="862" cy="285"/>
                        <a:chOff x="4210" y="11790"/>
                        <a:chExt cx="1280" cy="432"/>
                      </a:xfrm>
                    </p:grpSpPr>
                    <p:sp>
                      <p:nvSpPr>
                        <p:cNvPr id="137476" name="Text Box 260"/>
                        <p:cNvSpPr txBox="1">
                          <a:spLocks noChangeArrowheads="1"/>
                        </p:cNvSpPr>
                        <p:nvPr/>
                      </p:nvSpPr>
                      <p:spPr bwMode="auto">
                        <a:xfrm>
                          <a:off x="4370" y="11790"/>
                          <a:ext cx="960" cy="432"/>
                        </a:xfrm>
                        <a:prstGeom prst="rect">
                          <a:avLst/>
                        </a:prstGeom>
                        <a:noFill/>
                        <a:ln w="9525">
                          <a:noFill/>
                          <a:miter lim="800000"/>
                          <a:headEnd/>
                          <a:tailEnd/>
                        </a:ln>
                      </p:spPr>
                      <p:txBody>
                        <a:bodyPr/>
                        <a:lstStyle/>
                        <a:p>
                          <a:pPr algn="just"/>
                          <a:r>
                            <a:rPr lang="en-US" altLang="zh-CN" sz="1400" b="1">
                              <a:latin typeface="Times New Roman" pitchFamily="18" charset="0"/>
                            </a:rPr>
                            <a:t>   CH30</a:t>
                          </a:r>
                          <a:endParaRPr lang="en-US" altLang="zh-CN" sz="3600" b="1"/>
                        </a:p>
                      </p:txBody>
                    </p:sp>
                    <p:sp>
                      <p:nvSpPr>
                        <p:cNvPr id="137477" name="Line 261"/>
                        <p:cNvSpPr>
                          <a:spLocks noChangeShapeType="1"/>
                        </p:cNvSpPr>
                        <p:nvPr/>
                      </p:nvSpPr>
                      <p:spPr bwMode="auto">
                        <a:xfrm>
                          <a:off x="5200" y="12003"/>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78" name="Line 262"/>
                        <p:cNvSpPr>
                          <a:spLocks noChangeShapeType="1"/>
                        </p:cNvSpPr>
                        <p:nvPr/>
                      </p:nvSpPr>
                      <p:spPr bwMode="auto">
                        <a:xfrm>
                          <a:off x="4210" y="12003"/>
                          <a:ext cx="27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137310" name="Group 359"/>
                      <p:cNvGrpSpPr>
                        <a:grpSpLocks/>
                      </p:cNvGrpSpPr>
                      <p:nvPr/>
                    </p:nvGrpSpPr>
                    <p:grpSpPr bwMode="auto">
                      <a:xfrm>
                        <a:off x="296" y="3436"/>
                        <a:ext cx="5464" cy="884"/>
                        <a:chOff x="296" y="3436"/>
                        <a:chExt cx="5464" cy="884"/>
                      </a:xfrm>
                    </p:grpSpPr>
                    <p:sp>
                      <p:nvSpPr>
                        <p:cNvPr id="137528" name="Text Box 312"/>
                        <p:cNvSpPr txBox="1">
                          <a:spLocks noChangeArrowheads="1"/>
                        </p:cNvSpPr>
                        <p:nvPr/>
                      </p:nvSpPr>
                      <p:spPr bwMode="auto">
                        <a:xfrm>
                          <a:off x="4817" y="3860"/>
                          <a:ext cx="943" cy="274"/>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nvGrpSpPr>
                        <p:cNvPr id="137315" name="Group 334"/>
                        <p:cNvGrpSpPr>
                          <a:grpSpLocks/>
                        </p:cNvGrpSpPr>
                        <p:nvPr/>
                      </p:nvGrpSpPr>
                      <p:grpSpPr bwMode="auto">
                        <a:xfrm>
                          <a:off x="2568" y="3436"/>
                          <a:ext cx="943" cy="340"/>
                          <a:chOff x="2568" y="3436"/>
                          <a:chExt cx="943" cy="340"/>
                        </a:xfrm>
                      </p:grpSpPr>
                      <p:sp>
                        <p:nvSpPr>
                          <p:cNvPr id="137531" name="Text Box 315"/>
                          <p:cNvSpPr txBox="1">
                            <a:spLocks noChangeArrowheads="1"/>
                          </p:cNvSpPr>
                          <p:nvPr/>
                        </p:nvSpPr>
                        <p:spPr bwMode="auto">
                          <a:xfrm>
                            <a:off x="2852" y="3436"/>
                            <a:ext cx="411" cy="263"/>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grpSp>
                        <p:nvGrpSpPr>
                          <p:cNvPr id="137316" name="Group 333"/>
                          <p:cNvGrpSpPr>
                            <a:grpSpLocks/>
                          </p:cNvGrpSpPr>
                          <p:nvPr/>
                        </p:nvGrpSpPr>
                        <p:grpSpPr bwMode="auto">
                          <a:xfrm>
                            <a:off x="2594" y="3484"/>
                            <a:ext cx="862" cy="131"/>
                            <a:chOff x="2594" y="3484"/>
                            <a:chExt cx="862" cy="131"/>
                          </a:xfrm>
                        </p:grpSpPr>
                        <p:grpSp>
                          <p:nvGrpSpPr>
                            <p:cNvPr id="137317" name="Group 316"/>
                            <p:cNvGrpSpPr>
                              <a:grpSpLocks/>
                            </p:cNvGrpSpPr>
                            <p:nvPr/>
                          </p:nvGrpSpPr>
                          <p:grpSpPr bwMode="auto">
                            <a:xfrm>
                              <a:off x="3146" y="3484"/>
                              <a:ext cx="310" cy="125"/>
                              <a:chOff x="6320" y="12210"/>
                              <a:chExt cx="460" cy="189"/>
                            </a:xfrm>
                          </p:grpSpPr>
                          <p:sp>
                            <p:nvSpPr>
                              <p:cNvPr id="137533" name="Line 317"/>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4" name="Line 318"/>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nvGrpSpPr>
                            <p:cNvPr id="137326" name="Group 319"/>
                            <p:cNvGrpSpPr>
                              <a:grpSpLocks/>
                            </p:cNvGrpSpPr>
                            <p:nvPr/>
                          </p:nvGrpSpPr>
                          <p:grpSpPr bwMode="auto">
                            <a:xfrm flipH="1">
                              <a:off x="2594" y="3490"/>
                              <a:ext cx="310" cy="125"/>
                              <a:chOff x="6320" y="12210"/>
                              <a:chExt cx="460" cy="189"/>
                            </a:xfrm>
                          </p:grpSpPr>
                          <p:sp>
                            <p:nvSpPr>
                              <p:cNvPr id="137536" name="Line 320"/>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7" name="Line 321"/>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sp>
                        <p:nvSpPr>
                          <p:cNvPr id="137538" name="Text Box 322"/>
                          <p:cNvSpPr txBox="1">
                            <a:spLocks noChangeArrowheads="1"/>
                          </p:cNvSpPr>
                          <p:nvPr/>
                        </p:nvSpPr>
                        <p:spPr bwMode="auto">
                          <a:xfrm>
                            <a:off x="2568" y="3606"/>
                            <a:ext cx="943" cy="170"/>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grpSp>
                      <p:nvGrpSpPr>
                        <p:cNvPr id="137344" name="Group 324"/>
                        <p:cNvGrpSpPr>
                          <a:grpSpLocks/>
                        </p:cNvGrpSpPr>
                        <p:nvPr/>
                      </p:nvGrpSpPr>
                      <p:grpSpPr bwMode="auto">
                        <a:xfrm>
                          <a:off x="296" y="4020"/>
                          <a:ext cx="954" cy="300"/>
                          <a:chOff x="2090" y="13023"/>
                          <a:chExt cx="1416" cy="456"/>
                        </a:xfrm>
                      </p:grpSpPr>
                      <p:sp>
                        <p:nvSpPr>
                          <p:cNvPr id="137541" name="Text Box 325"/>
                          <p:cNvSpPr txBox="1">
                            <a:spLocks noChangeArrowheads="1"/>
                          </p:cNvSpPr>
                          <p:nvPr/>
                        </p:nvSpPr>
                        <p:spPr bwMode="auto">
                          <a:xfrm>
                            <a:off x="2506" y="13023"/>
                            <a:ext cx="630" cy="456"/>
                          </a:xfrm>
                          <a:prstGeom prst="rect">
                            <a:avLst/>
                          </a:prstGeom>
                          <a:noFill/>
                          <a:ln w="9525">
                            <a:noFill/>
                            <a:miter lim="800000"/>
                            <a:headEnd/>
                            <a:tailEnd/>
                          </a:ln>
                        </p:spPr>
                        <p:txBody>
                          <a:bodyPr/>
                          <a:lstStyle/>
                          <a:p>
                            <a:pPr algn="just"/>
                            <a:r>
                              <a:rPr lang="zh-CN" altLang="en-US" sz="1400" b="1">
                                <a:latin typeface="Times New Roman" pitchFamily="18" charset="0"/>
                              </a:rPr>
                              <a:t>保留</a:t>
                            </a:r>
                            <a:endParaRPr lang="zh-CN" altLang="en-US" sz="3600" b="1"/>
                          </a:p>
                        </p:txBody>
                      </p:sp>
                      <p:sp>
                        <p:nvSpPr>
                          <p:cNvPr id="137542" name="Line 326"/>
                          <p:cNvSpPr>
                            <a:spLocks noChangeShapeType="1"/>
                          </p:cNvSpPr>
                          <p:nvPr/>
                        </p:nvSpPr>
                        <p:spPr bwMode="auto">
                          <a:xfrm>
                            <a:off x="2090" y="13236"/>
                            <a:ext cx="302" cy="0"/>
                          </a:xfrm>
                          <a:prstGeom prst="line">
                            <a:avLst/>
                          </a:prstGeom>
                          <a:noFill/>
                          <a:ln w="9525">
                            <a:solidFill>
                              <a:srgbClr val="000000"/>
                            </a:solidFill>
                            <a:round/>
                            <a:headEnd/>
                            <a:tailEnd type="triangle" w="med" len="med"/>
                          </a:ln>
                        </p:spPr>
                        <p:txBody>
                          <a:bodyPr/>
                          <a:lstStyle/>
                          <a:p>
                            <a:endParaRPr lang="zh-CN" altLang="en-US" b="1"/>
                          </a:p>
                        </p:txBody>
                      </p:sp>
                      <p:sp>
                        <p:nvSpPr>
                          <p:cNvPr id="137543" name="Line 327"/>
                          <p:cNvSpPr>
                            <a:spLocks noChangeShapeType="1"/>
                          </p:cNvSpPr>
                          <p:nvPr/>
                        </p:nvSpPr>
                        <p:spPr bwMode="auto">
                          <a:xfrm>
                            <a:off x="3204" y="13236"/>
                            <a:ext cx="302" cy="0"/>
                          </a:xfrm>
                          <a:prstGeom prst="line">
                            <a:avLst/>
                          </a:prstGeom>
                          <a:noFill/>
                          <a:ln w="9525">
                            <a:solidFill>
                              <a:srgbClr val="000000"/>
                            </a:solidFill>
                            <a:round/>
                            <a:headEnd type="triangle" w="med" len="med"/>
                            <a:tailEnd/>
                          </a:ln>
                        </p:spPr>
                        <p:txBody>
                          <a:bodyPr/>
                          <a:lstStyle/>
                          <a:p>
                            <a:endParaRPr lang="zh-CN" altLang="en-US" b="1"/>
                          </a:p>
                        </p:txBody>
                      </p:sp>
                    </p:grpSp>
                  </p:grpSp>
                </p:grpSp>
              </p:grpSp>
            </p:grpSp>
          </p:grpSp>
          <p:grpSp>
            <p:nvGrpSpPr>
              <p:cNvPr id="137345" name="Group 353"/>
              <p:cNvGrpSpPr>
                <a:grpSpLocks/>
              </p:cNvGrpSpPr>
              <p:nvPr/>
            </p:nvGrpSpPr>
            <p:grpSpPr bwMode="auto">
              <a:xfrm>
                <a:off x="46" y="2443"/>
                <a:ext cx="5641" cy="321"/>
                <a:chOff x="46" y="2443"/>
                <a:chExt cx="5641" cy="321"/>
              </a:xfrm>
            </p:grpSpPr>
            <p:grpSp>
              <p:nvGrpSpPr>
                <p:cNvPr id="137346" name="Group 352"/>
                <p:cNvGrpSpPr>
                  <a:grpSpLocks/>
                </p:cNvGrpSpPr>
                <p:nvPr/>
              </p:nvGrpSpPr>
              <p:grpSpPr bwMode="auto">
                <a:xfrm>
                  <a:off x="190" y="2443"/>
                  <a:ext cx="5497" cy="308"/>
                  <a:chOff x="263" y="2443"/>
                  <a:chExt cx="5497" cy="308"/>
                </a:xfrm>
              </p:grpSpPr>
              <p:grpSp>
                <p:nvGrpSpPr>
                  <p:cNvPr id="137347" name="Group 56"/>
                  <p:cNvGrpSpPr>
                    <a:grpSpLocks/>
                  </p:cNvGrpSpPr>
                  <p:nvPr/>
                </p:nvGrpSpPr>
                <p:grpSpPr bwMode="auto">
                  <a:xfrm>
                    <a:off x="263" y="2447"/>
                    <a:ext cx="5153" cy="304"/>
                    <a:chOff x="1938" y="10659"/>
                    <a:chExt cx="7650" cy="462"/>
                  </a:xfrm>
                </p:grpSpPr>
                <p:sp>
                  <p:nvSpPr>
                    <p:cNvPr id="137273" name="Rectangle 57"/>
                    <p:cNvSpPr>
                      <a:spLocks noChangeArrowheads="1"/>
                    </p:cNvSpPr>
                    <p:nvPr/>
                  </p:nvSpPr>
                  <p:spPr bwMode="auto">
                    <a:xfrm>
                      <a:off x="29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4" name="Rectangle 58"/>
                    <p:cNvSpPr>
                      <a:spLocks noChangeArrowheads="1"/>
                    </p:cNvSpPr>
                    <p:nvPr/>
                  </p:nvSpPr>
                  <p:spPr bwMode="auto">
                    <a:xfrm>
                      <a:off x="32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5" name="Rectangle 59"/>
                    <p:cNvSpPr>
                      <a:spLocks noChangeArrowheads="1"/>
                    </p:cNvSpPr>
                    <p:nvPr/>
                  </p:nvSpPr>
                  <p:spPr bwMode="auto">
                    <a:xfrm>
                      <a:off x="34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6" name="Rectangle 60"/>
                    <p:cNvSpPr>
                      <a:spLocks noChangeArrowheads="1"/>
                    </p:cNvSpPr>
                    <p:nvPr/>
                  </p:nvSpPr>
                  <p:spPr bwMode="auto">
                    <a:xfrm>
                      <a:off x="37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7" name="Rectangle 61"/>
                    <p:cNvSpPr>
                      <a:spLocks noChangeArrowheads="1"/>
                    </p:cNvSpPr>
                    <p:nvPr/>
                  </p:nvSpPr>
                  <p:spPr bwMode="auto">
                    <a:xfrm>
                      <a:off x="39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8" name="Rectangle 62"/>
                    <p:cNvSpPr>
                      <a:spLocks noChangeArrowheads="1"/>
                    </p:cNvSpPr>
                    <p:nvPr/>
                  </p:nvSpPr>
                  <p:spPr bwMode="auto">
                    <a:xfrm>
                      <a:off x="42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9" name="Rectangle 63"/>
                    <p:cNvSpPr>
                      <a:spLocks noChangeArrowheads="1"/>
                    </p:cNvSpPr>
                    <p:nvPr/>
                  </p:nvSpPr>
                  <p:spPr bwMode="auto">
                    <a:xfrm>
                      <a:off x="448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0" name="Rectangle 64"/>
                    <p:cNvSpPr>
                      <a:spLocks noChangeArrowheads="1"/>
                    </p:cNvSpPr>
                    <p:nvPr/>
                  </p:nvSpPr>
                  <p:spPr bwMode="auto">
                    <a:xfrm>
                      <a:off x="474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1" name="Rectangle 65"/>
                    <p:cNvSpPr>
                      <a:spLocks noChangeArrowheads="1"/>
                    </p:cNvSpPr>
                    <p:nvPr/>
                  </p:nvSpPr>
                  <p:spPr bwMode="auto">
                    <a:xfrm>
                      <a:off x="499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2" name="Rectangle 66"/>
                    <p:cNvSpPr>
                      <a:spLocks noChangeArrowheads="1"/>
                    </p:cNvSpPr>
                    <p:nvPr/>
                  </p:nvSpPr>
                  <p:spPr bwMode="auto">
                    <a:xfrm>
                      <a:off x="525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3" name="Rectangle 67"/>
                    <p:cNvSpPr>
                      <a:spLocks noChangeArrowheads="1"/>
                    </p:cNvSpPr>
                    <p:nvPr/>
                  </p:nvSpPr>
                  <p:spPr bwMode="auto">
                    <a:xfrm>
                      <a:off x="550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4" name="Rectangle 68"/>
                    <p:cNvSpPr>
                      <a:spLocks noChangeArrowheads="1"/>
                    </p:cNvSpPr>
                    <p:nvPr/>
                  </p:nvSpPr>
                  <p:spPr bwMode="auto">
                    <a:xfrm>
                      <a:off x="576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5" name="Rectangle 69"/>
                    <p:cNvSpPr>
                      <a:spLocks noChangeArrowheads="1"/>
                    </p:cNvSpPr>
                    <p:nvPr/>
                  </p:nvSpPr>
                  <p:spPr bwMode="auto">
                    <a:xfrm>
                      <a:off x="601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6" name="Rectangle 70"/>
                    <p:cNvSpPr>
                      <a:spLocks noChangeArrowheads="1"/>
                    </p:cNvSpPr>
                    <p:nvPr/>
                  </p:nvSpPr>
                  <p:spPr bwMode="auto">
                    <a:xfrm>
                      <a:off x="627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7" name="Rectangle 71"/>
                    <p:cNvSpPr>
                      <a:spLocks noChangeArrowheads="1"/>
                    </p:cNvSpPr>
                    <p:nvPr/>
                  </p:nvSpPr>
                  <p:spPr bwMode="auto">
                    <a:xfrm>
                      <a:off x="652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8" name="Rectangle 72"/>
                    <p:cNvSpPr>
                      <a:spLocks noChangeArrowheads="1"/>
                    </p:cNvSpPr>
                    <p:nvPr/>
                  </p:nvSpPr>
                  <p:spPr bwMode="auto">
                    <a:xfrm>
                      <a:off x="678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9" name="Rectangle 73"/>
                    <p:cNvSpPr>
                      <a:spLocks noChangeArrowheads="1"/>
                    </p:cNvSpPr>
                    <p:nvPr/>
                  </p:nvSpPr>
                  <p:spPr bwMode="auto">
                    <a:xfrm>
                      <a:off x="70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0" name="Rectangle 74"/>
                    <p:cNvSpPr>
                      <a:spLocks noChangeArrowheads="1"/>
                    </p:cNvSpPr>
                    <p:nvPr/>
                  </p:nvSpPr>
                  <p:spPr bwMode="auto">
                    <a:xfrm>
                      <a:off x="72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1" name="Rectangle 75"/>
                    <p:cNvSpPr>
                      <a:spLocks noChangeArrowheads="1"/>
                    </p:cNvSpPr>
                    <p:nvPr/>
                  </p:nvSpPr>
                  <p:spPr bwMode="auto">
                    <a:xfrm>
                      <a:off x="75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2" name="Rectangle 76"/>
                    <p:cNvSpPr>
                      <a:spLocks noChangeArrowheads="1"/>
                    </p:cNvSpPr>
                    <p:nvPr/>
                  </p:nvSpPr>
                  <p:spPr bwMode="auto">
                    <a:xfrm>
                      <a:off x="78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3" name="Rectangle 77"/>
                    <p:cNvSpPr>
                      <a:spLocks noChangeArrowheads="1"/>
                    </p:cNvSpPr>
                    <p:nvPr/>
                  </p:nvSpPr>
                  <p:spPr bwMode="auto">
                    <a:xfrm>
                      <a:off x="90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4" name="Rectangle 78"/>
                    <p:cNvSpPr>
                      <a:spLocks noChangeArrowheads="1"/>
                    </p:cNvSpPr>
                    <p:nvPr/>
                  </p:nvSpPr>
                  <p:spPr bwMode="auto">
                    <a:xfrm>
                      <a:off x="93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5" name="Rectangle 79"/>
                    <p:cNvSpPr>
                      <a:spLocks noChangeArrowheads="1"/>
                    </p:cNvSpPr>
                    <p:nvPr/>
                  </p:nvSpPr>
                  <p:spPr bwMode="auto">
                    <a:xfrm>
                      <a:off x="24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6" name="Rectangle 80"/>
                    <p:cNvSpPr>
                      <a:spLocks noChangeArrowheads="1"/>
                    </p:cNvSpPr>
                    <p:nvPr/>
                  </p:nvSpPr>
                  <p:spPr bwMode="auto">
                    <a:xfrm>
                      <a:off x="27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7" name="Rectangle 81"/>
                    <p:cNvSpPr>
                      <a:spLocks noChangeArrowheads="1"/>
                    </p:cNvSpPr>
                    <p:nvPr/>
                  </p:nvSpPr>
                  <p:spPr bwMode="auto">
                    <a:xfrm>
                      <a:off x="85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8" name="Rectangle 82"/>
                    <p:cNvSpPr>
                      <a:spLocks noChangeArrowheads="1"/>
                    </p:cNvSpPr>
                    <p:nvPr/>
                  </p:nvSpPr>
                  <p:spPr bwMode="auto">
                    <a:xfrm>
                      <a:off x="88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9" name="Rectangle 83"/>
                    <p:cNvSpPr>
                      <a:spLocks noChangeArrowheads="1"/>
                    </p:cNvSpPr>
                    <p:nvPr/>
                  </p:nvSpPr>
                  <p:spPr bwMode="auto">
                    <a:xfrm>
                      <a:off x="19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0" name="Rectangle 84"/>
                    <p:cNvSpPr>
                      <a:spLocks noChangeArrowheads="1"/>
                    </p:cNvSpPr>
                    <p:nvPr/>
                  </p:nvSpPr>
                  <p:spPr bwMode="auto">
                    <a:xfrm>
                      <a:off x="21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1" name="Rectangle 85"/>
                    <p:cNvSpPr>
                      <a:spLocks noChangeArrowheads="1"/>
                    </p:cNvSpPr>
                    <p:nvPr/>
                  </p:nvSpPr>
                  <p:spPr bwMode="auto">
                    <a:xfrm>
                      <a:off x="80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2" name="Rectangle 86"/>
                    <p:cNvSpPr>
                      <a:spLocks noChangeArrowheads="1"/>
                    </p:cNvSpPr>
                    <p:nvPr/>
                  </p:nvSpPr>
                  <p:spPr bwMode="auto">
                    <a:xfrm>
                      <a:off x="83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nvGrpSpPr>
                  <p:cNvPr id="137349" name="Group 87"/>
                  <p:cNvGrpSpPr>
                    <a:grpSpLocks/>
                  </p:cNvGrpSpPr>
                  <p:nvPr/>
                </p:nvGrpSpPr>
                <p:grpSpPr bwMode="auto">
                  <a:xfrm>
                    <a:off x="5416" y="2443"/>
                    <a:ext cx="344" cy="303"/>
                    <a:chOff x="9588" y="10660"/>
                    <a:chExt cx="510" cy="462"/>
                  </a:xfrm>
                </p:grpSpPr>
                <p:sp>
                  <p:nvSpPr>
                    <p:cNvPr id="137304" name="Rectangle 88"/>
                    <p:cNvSpPr>
                      <a:spLocks noChangeArrowheads="1"/>
                    </p:cNvSpPr>
                    <p:nvPr/>
                  </p:nvSpPr>
                  <p:spPr bwMode="auto">
                    <a:xfrm>
                      <a:off x="9588"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5" name="Rectangle 89"/>
                    <p:cNvSpPr>
                      <a:spLocks noChangeArrowheads="1"/>
                    </p:cNvSpPr>
                    <p:nvPr/>
                  </p:nvSpPr>
                  <p:spPr bwMode="auto">
                    <a:xfrm>
                      <a:off x="9843"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grpSp>
              <p:nvGrpSpPr>
                <p:cNvPr id="137352" name="Group 269"/>
                <p:cNvGrpSpPr>
                  <a:grpSpLocks/>
                </p:cNvGrpSpPr>
                <p:nvPr/>
              </p:nvGrpSpPr>
              <p:grpSpPr bwMode="auto">
                <a:xfrm>
                  <a:off x="46" y="2472"/>
                  <a:ext cx="5584" cy="292"/>
                  <a:chOff x="1863" y="11394"/>
                  <a:chExt cx="8289" cy="444"/>
                </a:xfrm>
              </p:grpSpPr>
              <p:grpSp>
                <p:nvGrpSpPr>
                  <p:cNvPr id="137356" name="Group 270"/>
                  <p:cNvGrpSpPr>
                    <a:grpSpLocks/>
                  </p:cNvGrpSpPr>
                  <p:nvPr/>
                </p:nvGrpSpPr>
                <p:grpSpPr bwMode="auto">
                  <a:xfrm>
                    <a:off x="1863" y="11394"/>
                    <a:ext cx="4989" cy="444"/>
                    <a:chOff x="1863" y="11394"/>
                    <a:chExt cx="4989" cy="444"/>
                  </a:xfrm>
                </p:grpSpPr>
                <p:grpSp>
                  <p:nvGrpSpPr>
                    <p:cNvPr id="137357" name="Group 271"/>
                    <p:cNvGrpSpPr>
                      <a:grpSpLocks/>
                    </p:cNvGrpSpPr>
                    <p:nvPr/>
                  </p:nvGrpSpPr>
                  <p:grpSpPr bwMode="auto">
                    <a:xfrm>
                      <a:off x="4134" y="11394"/>
                      <a:ext cx="2718" cy="444"/>
                      <a:chOff x="4134" y="11394"/>
                      <a:chExt cx="2718" cy="444"/>
                    </a:xfrm>
                  </p:grpSpPr>
                  <p:grpSp>
                    <p:nvGrpSpPr>
                      <p:cNvPr id="137358" name="Group 272"/>
                      <p:cNvGrpSpPr>
                        <a:grpSpLocks/>
                      </p:cNvGrpSpPr>
                      <p:nvPr/>
                    </p:nvGrpSpPr>
                    <p:grpSpPr bwMode="auto">
                      <a:xfrm>
                        <a:off x="4404" y="11394"/>
                        <a:ext cx="2448" cy="444"/>
                        <a:chOff x="4404" y="11394"/>
                        <a:chExt cx="2448" cy="444"/>
                      </a:xfrm>
                    </p:grpSpPr>
                    <p:sp>
                      <p:nvSpPr>
                        <p:cNvPr id="137489" name="Text Box 273"/>
                        <p:cNvSpPr txBox="1">
                          <a:spLocks noChangeArrowheads="1"/>
                        </p:cNvSpPr>
                        <p:nvPr/>
                      </p:nvSpPr>
                      <p:spPr bwMode="auto">
                        <a:xfrm>
                          <a:off x="44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TS10</a:t>
                          </a:r>
                          <a:endParaRPr lang="en-US" altLang="zh-CN" sz="3600" b="1"/>
                        </a:p>
                      </p:txBody>
                    </p:sp>
                    <p:sp>
                      <p:nvSpPr>
                        <p:cNvPr id="137490" name="Text Box 274"/>
                        <p:cNvSpPr txBox="1">
                          <a:spLocks noChangeArrowheads="1"/>
                        </p:cNvSpPr>
                        <p:nvPr/>
                      </p:nvSpPr>
                      <p:spPr bwMode="auto">
                        <a:xfrm>
                          <a:off x="49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TS12</a:t>
                          </a:r>
                          <a:endParaRPr lang="en-US" altLang="zh-CN" sz="3600" b="1"/>
                        </a:p>
                      </p:txBody>
                    </p:sp>
                    <p:sp>
                      <p:nvSpPr>
                        <p:cNvPr id="137491" name="Text Box 275"/>
                        <p:cNvSpPr txBox="1">
                          <a:spLocks noChangeArrowheads="1"/>
                        </p:cNvSpPr>
                        <p:nvPr/>
                      </p:nvSpPr>
                      <p:spPr bwMode="auto">
                        <a:xfrm>
                          <a:off x="54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TS14</a:t>
                          </a:r>
                          <a:endParaRPr lang="en-US" altLang="zh-CN" sz="3600" b="1"/>
                        </a:p>
                      </p:txBody>
                    </p:sp>
                    <p:sp>
                      <p:nvSpPr>
                        <p:cNvPr id="137492" name="Text Box 276"/>
                        <p:cNvSpPr txBox="1">
                          <a:spLocks noChangeArrowheads="1"/>
                        </p:cNvSpPr>
                        <p:nvPr/>
                      </p:nvSpPr>
                      <p:spPr bwMode="auto">
                        <a:xfrm>
                          <a:off x="59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TS16</a:t>
                          </a:r>
                          <a:endParaRPr lang="en-US" altLang="zh-CN" sz="3600" b="1"/>
                        </a:p>
                      </p:txBody>
                    </p:sp>
                    <p:sp>
                      <p:nvSpPr>
                        <p:cNvPr id="137493" name="Text Box 277"/>
                        <p:cNvSpPr txBox="1">
                          <a:spLocks noChangeArrowheads="1"/>
                        </p:cNvSpPr>
                        <p:nvPr/>
                      </p:nvSpPr>
                      <p:spPr bwMode="auto">
                        <a:xfrm>
                          <a:off x="64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TS18</a:t>
                          </a:r>
                          <a:endParaRPr lang="en-US" altLang="zh-CN" sz="3600" b="1"/>
                        </a:p>
                      </p:txBody>
                    </p:sp>
                  </p:grpSp>
                  <p:grpSp>
                    <p:nvGrpSpPr>
                      <p:cNvPr id="137359" name="Group 278"/>
                      <p:cNvGrpSpPr>
                        <a:grpSpLocks/>
                      </p:cNvGrpSpPr>
                      <p:nvPr/>
                    </p:nvGrpSpPr>
                    <p:grpSpPr bwMode="auto">
                      <a:xfrm>
                        <a:off x="4134" y="11394"/>
                        <a:ext cx="2448" cy="444"/>
                        <a:chOff x="4134" y="11394"/>
                        <a:chExt cx="2448" cy="444"/>
                      </a:xfrm>
                    </p:grpSpPr>
                    <p:sp>
                      <p:nvSpPr>
                        <p:cNvPr id="137495" name="Text Box 279"/>
                        <p:cNvSpPr txBox="1">
                          <a:spLocks noChangeArrowheads="1"/>
                        </p:cNvSpPr>
                        <p:nvPr/>
                      </p:nvSpPr>
                      <p:spPr bwMode="auto">
                        <a:xfrm>
                          <a:off x="41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TS9</a:t>
                          </a:r>
                          <a:endParaRPr lang="en-US" altLang="zh-CN" sz="3600" b="1"/>
                        </a:p>
                      </p:txBody>
                    </p:sp>
                    <p:sp>
                      <p:nvSpPr>
                        <p:cNvPr id="137496" name="Text Box 280"/>
                        <p:cNvSpPr txBox="1">
                          <a:spLocks noChangeArrowheads="1"/>
                        </p:cNvSpPr>
                        <p:nvPr/>
                      </p:nvSpPr>
                      <p:spPr bwMode="auto">
                        <a:xfrm>
                          <a:off x="46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TS11</a:t>
                          </a:r>
                          <a:endParaRPr lang="en-US" altLang="zh-CN" sz="3600" b="1"/>
                        </a:p>
                      </p:txBody>
                    </p:sp>
                    <p:sp>
                      <p:nvSpPr>
                        <p:cNvPr id="137497" name="Text Box 281"/>
                        <p:cNvSpPr txBox="1">
                          <a:spLocks noChangeArrowheads="1"/>
                        </p:cNvSpPr>
                        <p:nvPr/>
                      </p:nvSpPr>
                      <p:spPr bwMode="auto">
                        <a:xfrm>
                          <a:off x="515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TS13</a:t>
                          </a:r>
                          <a:endParaRPr lang="en-US" altLang="zh-CN" sz="3600" b="1"/>
                        </a:p>
                      </p:txBody>
                    </p:sp>
                    <p:sp>
                      <p:nvSpPr>
                        <p:cNvPr id="137498" name="Text Box 282"/>
                        <p:cNvSpPr txBox="1">
                          <a:spLocks noChangeArrowheads="1"/>
                        </p:cNvSpPr>
                        <p:nvPr/>
                      </p:nvSpPr>
                      <p:spPr bwMode="auto">
                        <a:xfrm>
                          <a:off x="56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TS15</a:t>
                          </a:r>
                          <a:endParaRPr lang="en-US" altLang="zh-CN" sz="3600" b="1"/>
                        </a:p>
                      </p:txBody>
                    </p:sp>
                    <p:sp>
                      <p:nvSpPr>
                        <p:cNvPr id="137499" name="Text Box 283"/>
                        <p:cNvSpPr txBox="1">
                          <a:spLocks noChangeArrowheads="1"/>
                        </p:cNvSpPr>
                        <p:nvPr/>
                      </p:nvSpPr>
                      <p:spPr bwMode="auto">
                        <a:xfrm>
                          <a:off x="61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TS17</a:t>
                          </a:r>
                          <a:endParaRPr lang="en-US" altLang="zh-CN" sz="3600" b="1"/>
                        </a:p>
                      </p:txBody>
                    </p:sp>
                  </p:grpSp>
                </p:grpSp>
                <p:grpSp>
                  <p:nvGrpSpPr>
                    <p:cNvPr id="137360" name="Group 284"/>
                    <p:cNvGrpSpPr>
                      <a:grpSpLocks/>
                    </p:cNvGrpSpPr>
                    <p:nvPr/>
                  </p:nvGrpSpPr>
                  <p:grpSpPr bwMode="auto">
                    <a:xfrm>
                      <a:off x="1863" y="11394"/>
                      <a:ext cx="2439" cy="444"/>
                      <a:chOff x="1863" y="11394"/>
                      <a:chExt cx="2439" cy="444"/>
                    </a:xfrm>
                  </p:grpSpPr>
                  <p:grpSp>
                    <p:nvGrpSpPr>
                      <p:cNvPr id="137361" name="Group 285"/>
                      <p:cNvGrpSpPr>
                        <a:grpSpLocks/>
                      </p:cNvGrpSpPr>
                      <p:nvPr/>
                    </p:nvGrpSpPr>
                    <p:grpSpPr bwMode="auto">
                      <a:xfrm>
                        <a:off x="1863" y="11394"/>
                        <a:ext cx="2439" cy="444"/>
                        <a:chOff x="1863" y="11394"/>
                        <a:chExt cx="2439" cy="444"/>
                      </a:xfrm>
                    </p:grpSpPr>
                    <p:sp>
                      <p:nvSpPr>
                        <p:cNvPr id="137502" name="Text Box 286"/>
                        <p:cNvSpPr txBox="1">
                          <a:spLocks noChangeArrowheads="1"/>
                        </p:cNvSpPr>
                        <p:nvPr/>
                      </p:nvSpPr>
                      <p:spPr bwMode="auto">
                        <a:xfrm>
                          <a:off x="28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TS4</a:t>
                          </a:r>
                          <a:endParaRPr lang="en-US" altLang="zh-CN" sz="3600" b="1"/>
                        </a:p>
                      </p:txBody>
                    </p:sp>
                    <p:sp>
                      <p:nvSpPr>
                        <p:cNvPr id="137503" name="Text Box 287"/>
                        <p:cNvSpPr txBox="1">
                          <a:spLocks noChangeArrowheads="1"/>
                        </p:cNvSpPr>
                        <p:nvPr/>
                      </p:nvSpPr>
                      <p:spPr bwMode="auto">
                        <a:xfrm>
                          <a:off x="338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TS6</a:t>
                          </a:r>
                          <a:endParaRPr lang="en-US" altLang="zh-CN" sz="3600" b="1"/>
                        </a:p>
                      </p:txBody>
                    </p:sp>
                    <p:sp>
                      <p:nvSpPr>
                        <p:cNvPr id="137504" name="Text Box 288"/>
                        <p:cNvSpPr txBox="1">
                          <a:spLocks noChangeArrowheads="1"/>
                        </p:cNvSpPr>
                        <p:nvPr/>
                      </p:nvSpPr>
                      <p:spPr bwMode="auto">
                        <a:xfrm>
                          <a:off x="23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TS2</a:t>
                          </a:r>
                          <a:endParaRPr lang="en-US" altLang="zh-CN" sz="3600" b="1"/>
                        </a:p>
                      </p:txBody>
                    </p:sp>
                    <p:sp>
                      <p:nvSpPr>
                        <p:cNvPr id="137505" name="Text Box 289"/>
                        <p:cNvSpPr txBox="1">
                          <a:spLocks noChangeArrowheads="1"/>
                        </p:cNvSpPr>
                        <p:nvPr/>
                      </p:nvSpPr>
                      <p:spPr bwMode="auto">
                        <a:xfrm>
                          <a:off x="1863"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TS0</a:t>
                          </a:r>
                          <a:endParaRPr lang="en-US" altLang="zh-CN" sz="3600" b="1"/>
                        </a:p>
                      </p:txBody>
                    </p:sp>
                    <p:sp>
                      <p:nvSpPr>
                        <p:cNvPr id="137506" name="Text Box 290"/>
                        <p:cNvSpPr txBox="1">
                          <a:spLocks noChangeArrowheads="1"/>
                        </p:cNvSpPr>
                        <p:nvPr/>
                      </p:nvSpPr>
                      <p:spPr bwMode="auto">
                        <a:xfrm>
                          <a:off x="38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TS8</a:t>
                          </a:r>
                          <a:endParaRPr lang="en-US" altLang="zh-CN" sz="3600" b="1"/>
                        </a:p>
                      </p:txBody>
                    </p:sp>
                  </p:grpSp>
                  <p:grpSp>
                    <p:nvGrpSpPr>
                      <p:cNvPr id="137364" name="Group 291"/>
                      <p:cNvGrpSpPr>
                        <a:grpSpLocks/>
                      </p:cNvGrpSpPr>
                      <p:nvPr/>
                    </p:nvGrpSpPr>
                    <p:grpSpPr bwMode="auto">
                      <a:xfrm>
                        <a:off x="2094" y="11394"/>
                        <a:ext cx="1938" cy="444"/>
                        <a:chOff x="2094" y="11394"/>
                        <a:chExt cx="1938" cy="444"/>
                      </a:xfrm>
                    </p:grpSpPr>
                    <p:sp>
                      <p:nvSpPr>
                        <p:cNvPr id="137508" name="Text Box 292"/>
                        <p:cNvSpPr txBox="1">
                          <a:spLocks noChangeArrowheads="1"/>
                        </p:cNvSpPr>
                        <p:nvPr/>
                      </p:nvSpPr>
                      <p:spPr bwMode="auto">
                        <a:xfrm>
                          <a:off x="31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TS5</a:t>
                          </a:r>
                          <a:endParaRPr lang="en-US" altLang="zh-CN" sz="3600" b="1"/>
                        </a:p>
                      </p:txBody>
                    </p:sp>
                    <p:sp>
                      <p:nvSpPr>
                        <p:cNvPr id="137509" name="Text Box 293"/>
                        <p:cNvSpPr txBox="1">
                          <a:spLocks noChangeArrowheads="1"/>
                        </p:cNvSpPr>
                        <p:nvPr/>
                      </p:nvSpPr>
                      <p:spPr bwMode="auto">
                        <a:xfrm>
                          <a:off x="36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TS7</a:t>
                          </a:r>
                          <a:endParaRPr lang="en-US" altLang="zh-CN" sz="3600" b="1"/>
                        </a:p>
                      </p:txBody>
                    </p:sp>
                    <p:sp>
                      <p:nvSpPr>
                        <p:cNvPr id="137510" name="Text Box 294"/>
                        <p:cNvSpPr txBox="1">
                          <a:spLocks noChangeArrowheads="1"/>
                        </p:cNvSpPr>
                        <p:nvPr/>
                      </p:nvSpPr>
                      <p:spPr bwMode="auto">
                        <a:xfrm>
                          <a:off x="26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TS3</a:t>
                          </a:r>
                          <a:endParaRPr lang="en-US" altLang="zh-CN" sz="3600" b="1"/>
                        </a:p>
                      </p:txBody>
                    </p:sp>
                    <p:sp>
                      <p:nvSpPr>
                        <p:cNvPr id="137511" name="Text Box 295"/>
                        <p:cNvSpPr txBox="1">
                          <a:spLocks noChangeArrowheads="1"/>
                        </p:cNvSpPr>
                        <p:nvPr/>
                      </p:nvSpPr>
                      <p:spPr bwMode="auto">
                        <a:xfrm>
                          <a:off x="20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a:t>
                          </a:r>
                          <a:endParaRPr lang="en-US" altLang="zh-CN" sz="3600" b="1"/>
                        </a:p>
                      </p:txBody>
                    </p:sp>
                  </p:grpSp>
                </p:grpSp>
              </p:grpSp>
              <p:grpSp>
                <p:nvGrpSpPr>
                  <p:cNvPr id="137367" name="Group 296"/>
                  <p:cNvGrpSpPr>
                    <a:grpSpLocks/>
                  </p:cNvGrpSpPr>
                  <p:nvPr/>
                </p:nvGrpSpPr>
                <p:grpSpPr bwMode="auto">
                  <a:xfrm>
                    <a:off x="6684" y="11394"/>
                    <a:ext cx="3468" cy="444"/>
                    <a:chOff x="6684" y="11394"/>
                    <a:chExt cx="3468" cy="444"/>
                  </a:xfrm>
                </p:grpSpPr>
                <p:grpSp>
                  <p:nvGrpSpPr>
                    <p:cNvPr id="137368" name="Group 297"/>
                    <p:cNvGrpSpPr>
                      <a:grpSpLocks/>
                    </p:cNvGrpSpPr>
                    <p:nvPr/>
                  </p:nvGrpSpPr>
                  <p:grpSpPr bwMode="auto">
                    <a:xfrm>
                      <a:off x="6954" y="11394"/>
                      <a:ext cx="2958" cy="444"/>
                      <a:chOff x="6954" y="11394"/>
                      <a:chExt cx="2958" cy="444"/>
                    </a:xfrm>
                  </p:grpSpPr>
                  <p:sp>
                    <p:nvSpPr>
                      <p:cNvPr id="137514" name="Text Box 298"/>
                      <p:cNvSpPr txBox="1">
                        <a:spLocks noChangeArrowheads="1"/>
                      </p:cNvSpPr>
                      <p:nvPr/>
                    </p:nvSpPr>
                    <p:spPr bwMode="auto">
                      <a:xfrm>
                        <a:off x="695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TS20</a:t>
                        </a:r>
                        <a:endParaRPr lang="en-US" altLang="zh-CN" sz="3600" b="1"/>
                      </a:p>
                    </p:txBody>
                  </p:sp>
                  <p:sp>
                    <p:nvSpPr>
                      <p:cNvPr id="137515" name="Text Box 299"/>
                      <p:cNvSpPr txBox="1">
                        <a:spLocks noChangeArrowheads="1"/>
                      </p:cNvSpPr>
                      <p:nvPr/>
                    </p:nvSpPr>
                    <p:spPr bwMode="auto">
                      <a:xfrm>
                        <a:off x="746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TS22</a:t>
                        </a:r>
                        <a:endParaRPr lang="en-US" altLang="zh-CN" sz="3600" b="1"/>
                      </a:p>
                    </p:txBody>
                  </p:sp>
                  <p:sp>
                    <p:nvSpPr>
                      <p:cNvPr id="137516" name="Text Box 300"/>
                      <p:cNvSpPr txBox="1">
                        <a:spLocks noChangeArrowheads="1"/>
                      </p:cNvSpPr>
                      <p:nvPr/>
                    </p:nvSpPr>
                    <p:spPr bwMode="auto">
                      <a:xfrm>
                        <a:off x="89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TS28</a:t>
                        </a:r>
                        <a:endParaRPr lang="en-US" altLang="zh-CN" sz="3600" b="1"/>
                      </a:p>
                    </p:txBody>
                  </p:sp>
                  <p:sp>
                    <p:nvSpPr>
                      <p:cNvPr id="137517" name="Text Box 301"/>
                      <p:cNvSpPr txBox="1">
                        <a:spLocks noChangeArrowheads="1"/>
                      </p:cNvSpPr>
                      <p:nvPr/>
                    </p:nvSpPr>
                    <p:spPr bwMode="auto">
                      <a:xfrm>
                        <a:off x="84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TS26</a:t>
                        </a:r>
                        <a:endParaRPr lang="en-US" altLang="zh-CN" sz="3600" b="1"/>
                      </a:p>
                    </p:txBody>
                  </p:sp>
                  <p:sp>
                    <p:nvSpPr>
                      <p:cNvPr id="137518" name="Text Box 302"/>
                      <p:cNvSpPr txBox="1">
                        <a:spLocks noChangeArrowheads="1"/>
                      </p:cNvSpPr>
                      <p:nvPr/>
                    </p:nvSpPr>
                    <p:spPr bwMode="auto">
                      <a:xfrm>
                        <a:off x="797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TS24</a:t>
                        </a:r>
                        <a:endParaRPr lang="en-US" altLang="zh-CN" sz="3600" b="1"/>
                      </a:p>
                    </p:txBody>
                  </p:sp>
                  <p:sp>
                    <p:nvSpPr>
                      <p:cNvPr id="137519" name="Text Box 303"/>
                      <p:cNvSpPr txBox="1">
                        <a:spLocks noChangeArrowheads="1"/>
                      </p:cNvSpPr>
                      <p:nvPr/>
                    </p:nvSpPr>
                    <p:spPr bwMode="auto">
                      <a:xfrm>
                        <a:off x="95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TS30</a:t>
                        </a:r>
                        <a:endParaRPr lang="en-US" altLang="zh-CN" sz="3600" b="1"/>
                      </a:p>
                    </p:txBody>
                  </p:sp>
                </p:grpSp>
                <p:grpSp>
                  <p:nvGrpSpPr>
                    <p:cNvPr id="137371" name="Group 304"/>
                    <p:cNvGrpSpPr>
                      <a:grpSpLocks/>
                    </p:cNvGrpSpPr>
                    <p:nvPr/>
                  </p:nvGrpSpPr>
                  <p:grpSpPr bwMode="auto">
                    <a:xfrm>
                      <a:off x="6684" y="11394"/>
                      <a:ext cx="3468" cy="444"/>
                      <a:chOff x="6684" y="11394"/>
                      <a:chExt cx="3468" cy="444"/>
                    </a:xfrm>
                  </p:grpSpPr>
                  <p:sp>
                    <p:nvSpPr>
                      <p:cNvPr id="137521" name="Text Box 305"/>
                      <p:cNvSpPr txBox="1">
                        <a:spLocks noChangeArrowheads="1"/>
                      </p:cNvSpPr>
                      <p:nvPr/>
                    </p:nvSpPr>
                    <p:spPr bwMode="auto">
                      <a:xfrm>
                        <a:off x="66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TS19</a:t>
                        </a:r>
                        <a:endParaRPr lang="en-US" altLang="zh-CN" sz="3600" b="1"/>
                      </a:p>
                    </p:txBody>
                  </p:sp>
                  <p:sp>
                    <p:nvSpPr>
                      <p:cNvPr id="137522" name="Text Box 306"/>
                      <p:cNvSpPr txBox="1">
                        <a:spLocks noChangeArrowheads="1"/>
                      </p:cNvSpPr>
                      <p:nvPr/>
                    </p:nvSpPr>
                    <p:spPr bwMode="auto">
                      <a:xfrm>
                        <a:off x="71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TS21</a:t>
                        </a:r>
                        <a:endParaRPr lang="en-US" altLang="zh-CN" sz="3600" b="1"/>
                      </a:p>
                    </p:txBody>
                  </p:sp>
                  <p:sp>
                    <p:nvSpPr>
                      <p:cNvPr id="137523" name="Text Box 307"/>
                      <p:cNvSpPr txBox="1">
                        <a:spLocks noChangeArrowheads="1"/>
                      </p:cNvSpPr>
                      <p:nvPr/>
                    </p:nvSpPr>
                    <p:spPr bwMode="auto">
                      <a:xfrm>
                        <a:off x="77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TS23</a:t>
                        </a:r>
                        <a:endParaRPr lang="en-US" altLang="zh-CN" sz="3600" b="1"/>
                      </a:p>
                    </p:txBody>
                  </p:sp>
                  <p:sp>
                    <p:nvSpPr>
                      <p:cNvPr id="137524" name="Text Box 308"/>
                      <p:cNvSpPr txBox="1">
                        <a:spLocks noChangeArrowheads="1"/>
                      </p:cNvSpPr>
                      <p:nvPr/>
                    </p:nvSpPr>
                    <p:spPr bwMode="auto">
                      <a:xfrm>
                        <a:off x="923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TS29</a:t>
                        </a:r>
                        <a:endParaRPr lang="en-US" altLang="zh-CN" sz="3600" b="1"/>
                      </a:p>
                    </p:txBody>
                  </p:sp>
                  <p:sp>
                    <p:nvSpPr>
                      <p:cNvPr id="137525" name="Text Box 309"/>
                      <p:cNvSpPr txBox="1">
                        <a:spLocks noChangeArrowheads="1"/>
                      </p:cNvSpPr>
                      <p:nvPr/>
                    </p:nvSpPr>
                    <p:spPr bwMode="auto">
                      <a:xfrm>
                        <a:off x="872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TS27</a:t>
                        </a:r>
                        <a:endParaRPr lang="en-US" altLang="zh-CN" sz="3600" b="1"/>
                      </a:p>
                    </p:txBody>
                  </p:sp>
                  <p:sp>
                    <p:nvSpPr>
                      <p:cNvPr id="137526" name="Text Box 310"/>
                      <p:cNvSpPr txBox="1">
                        <a:spLocks noChangeArrowheads="1"/>
                      </p:cNvSpPr>
                      <p:nvPr/>
                    </p:nvSpPr>
                    <p:spPr bwMode="auto">
                      <a:xfrm>
                        <a:off x="821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TS25</a:t>
                        </a:r>
                        <a:endParaRPr lang="en-US" altLang="zh-CN" sz="3600" b="1"/>
                      </a:p>
                    </p:txBody>
                  </p:sp>
                  <p:sp>
                    <p:nvSpPr>
                      <p:cNvPr id="137527" name="Text Box 311"/>
                      <p:cNvSpPr txBox="1">
                        <a:spLocks noChangeArrowheads="1"/>
                      </p:cNvSpPr>
                      <p:nvPr/>
                    </p:nvSpPr>
                    <p:spPr bwMode="auto">
                      <a:xfrm>
                        <a:off x="974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TS31</a:t>
                        </a:r>
                        <a:endParaRPr lang="en-US" altLang="zh-CN" sz="3600" b="1"/>
                      </a:p>
                    </p:txBody>
                  </p:sp>
                </p:grpSp>
              </p:grpSp>
            </p:grpSp>
          </p:grpSp>
        </p:grpSp>
      </p:grpSp>
      <p:sp>
        <p:nvSpPr>
          <p:cNvPr id="137374" name="矩形 137373"/>
          <p:cNvSpPr/>
          <p:nvPr/>
        </p:nvSpPr>
        <p:spPr>
          <a:xfrm>
            <a:off x="2288919" y="5461223"/>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sz="2400" b="1" dirty="0">
                <a:solidFill>
                  <a:srgbClr val="0000FF"/>
                </a:solidFill>
                <a:latin typeface="+mj-ea"/>
                <a:ea typeface="+mj-ea"/>
              </a:rPr>
              <a:t>1</a:t>
            </a:r>
            <a:r>
              <a:rPr lang="zh-CN" altLang="en-US" sz="2400" b="1" dirty="0">
                <a:solidFill>
                  <a:srgbClr val="0000FF"/>
                </a:solidFill>
                <a:latin typeface="+mj-ea"/>
                <a:ea typeface="+mj-ea"/>
              </a:rPr>
              <a:t>帧</a:t>
            </a:r>
            <a:r>
              <a:rPr lang="zh-CN" altLang="en-US" sz="2400" b="1" dirty="0">
                <a:latin typeface="+mj-ea"/>
                <a:ea typeface="+mj-ea"/>
              </a:rPr>
              <a:t>：由于</a:t>
            </a:r>
            <a:r>
              <a:rPr lang="en-US" altLang="zh-CN" sz="2400" b="1" dirty="0">
                <a:latin typeface="+mj-ea"/>
                <a:ea typeface="+mj-ea"/>
              </a:rPr>
              <a:t>1</a:t>
            </a:r>
            <a:r>
              <a:rPr lang="zh-CN" altLang="en-US" sz="2400" b="1" dirty="0">
                <a:latin typeface="+mj-ea"/>
                <a:ea typeface="+mj-ea"/>
              </a:rPr>
              <a:t>路</a:t>
            </a:r>
            <a:r>
              <a:rPr lang="en-US" altLang="zh-CN" sz="2400" b="1" dirty="0">
                <a:latin typeface="+mj-ea"/>
                <a:ea typeface="+mj-ea"/>
              </a:rPr>
              <a:t>PCM</a:t>
            </a:r>
            <a:r>
              <a:rPr lang="zh-CN" altLang="en-US" sz="2400" b="1" dirty="0">
                <a:latin typeface="+mj-ea"/>
                <a:ea typeface="+mj-ea"/>
              </a:rPr>
              <a:t>电话信号的抽样频率为</a:t>
            </a:r>
            <a:r>
              <a:rPr lang="en-US" altLang="zh-CN" sz="2400" b="1" dirty="0">
                <a:latin typeface="+mj-ea"/>
                <a:ea typeface="+mj-ea"/>
              </a:rPr>
              <a:t>8000 Hz</a:t>
            </a:r>
            <a:r>
              <a:rPr lang="zh-CN" altLang="en-US" sz="2400" b="1" dirty="0">
                <a:latin typeface="+mj-ea"/>
                <a:ea typeface="+mj-ea"/>
              </a:rPr>
              <a:t>，抽样周期为</a:t>
            </a:r>
            <a:r>
              <a:rPr lang="en-US" altLang="zh-CN" sz="2400" b="1" dirty="0">
                <a:latin typeface="+mj-ea"/>
                <a:ea typeface="+mj-ea"/>
              </a:rPr>
              <a:t>125 </a:t>
            </a:r>
            <a:r>
              <a:rPr lang="en-US" altLang="zh-CN" sz="2400" b="1" dirty="0">
                <a:latin typeface="+mj-ea"/>
                <a:ea typeface="+mj-ea"/>
                <a:sym typeface="Symbol" pitchFamily="18" charset="2"/>
              </a:rPr>
              <a:t></a:t>
            </a:r>
            <a:r>
              <a:rPr lang="en-US" altLang="zh-CN" sz="2400" b="1" dirty="0">
                <a:latin typeface="+mj-ea"/>
                <a:ea typeface="+mj-ea"/>
              </a:rPr>
              <a:t>s</a:t>
            </a:r>
            <a:r>
              <a:rPr lang="zh-CN" altLang="en-US" sz="2400" b="1" dirty="0">
                <a:latin typeface="+mj-ea"/>
                <a:ea typeface="+mj-ea"/>
              </a:rPr>
              <a:t>，即</a:t>
            </a:r>
            <a:r>
              <a:rPr lang="en-US" altLang="zh-CN" sz="2400" b="1" dirty="0">
                <a:latin typeface="+mj-ea"/>
                <a:ea typeface="+mj-ea"/>
              </a:rPr>
              <a:t>1</a:t>
            </a:r>
            <a:r>
              <a:rPr lang="zh-CN" altLang="en-US" sz="2400" b="1" dirty="0">
                <a:latin typeface="+mj-ea"/>
                <a:ea typeface="+mj-ea"/>
              </a:rPr>
              <a:t>帧的时间。</a:t>
            </a:r>
          </a:p>
        </p:txBody>
      </p:sp>
      <p:cxnSp>
        <p:nvCxnSpPr>
          <p:cNvPr id="137376" name="直接连接符 137375"/>
          <p:cNvCxnSpPr/>
          <p:nvPr/>
        </p:nvCxnSpPr>
        <p:spPr>
          <a:xfrm>
            <a:off x="295509" y="1625823"/>
            <a:ext cx="12231" cy="1003483"/>
          </a:xfrm>
          <a:prstGeom prst="line">
            <a:avLst/>
          </a:prstGeom>
          <a:ln>
            <a:solidFill>
              <a:srgbClr val="00CC00"/>
            </a:solidFill>
            <a:prstDash val="dash"/>
          </a:ln>
        </p:spPr>
        <p:style>
          <a:lnRef idx="3">
            <a:schemeClr val="accent5"/>
          </a:lnRef>
          <a:fillRef idx="0">
            <a:schemeClr val="accent5"/>
          </a:fillRef>
          <a:effectRef idx="2">
            <a:schemeClr val="accent5"/>
          </a:effectRef>
          <a:fontRef idx="minor">
            <a:schemeClr val="tx1"/>
          </a:fontRef>
        </p:style>
      </p:cxnSp>
      <p:cxnSp>
        <p:nvCxnSpPr>
          <p:cNvPr id="352" name="直接连接符 351"/>
          <p:cNvCxnSpPr/>
          <p:nvPr/>
        </p:nvCxnSpPr>
        <p:spPr>
          <a:xfrm>
            <a:off x="854127" y="1646461"/>
            <a:ext cx="12231" cy="1003483"/>
          </a:xfrm>
          <a:prstGeom prst="line">
            <a:avLst/>
          </a:prstGeom>
          <a:ln>
            <a:solidFill>
              <a:srgbClr val="00CC00"/>
            </a:solidFill>
            <a:prstDash val="dash"/>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996116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376"/>
                                        </p:tgtEl>
                                        <p:attrNameLst>
                                          <p:attrName>style.visibility</p:attrName>
                                        </p:attrNameLst>
                                      </p:cBhvr>
                                      <p:to>
                                        <p:strVal val="visible"/>
                                      </p:to>
                                    </p:set>
                                    <p:anim calcmode="lin" valueType="num">
                                      <p:cBhvr additive="base">
                                        <p:cTn id="7" dur="500" fill="hold"/>
                                        <p:tgtEl>
                                          <p:spTgt spid="137376"/>
                                        </p:tgtEl>
                                        <p:attrNameLst>
                                          <p:attrName>ppt_x</p:attrName>
                                        </p:attrNameLst>
                                      </p:cBhvr>
                                      <p:tavLst>
                                        <p:tav tm="0">
                                          <p:val>
                                            <p:strVal val="#ppt_x"/>
                                          </p:val>
                                        </p:tav>
                                        <p:tav tm="100000">
                                          <p:val>
                                            <p:strVal val="#ppt_x"/>
                                          </p:val>
                                        </p:tav>
                                      </p:tavLst>
                                    </p:anim>
                                    <p:anim calcmode="lin" valueType="num">
                                      <p:cBhvr additive="base">
                                        <p:cTn id="8" dur="500" fill="hold"/>
                                        <p:tgtEl>
                                          <p:spTgt spid="1373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
                                        </p:tgtEl>
                                        <p:attrNameLst>
                                          <p:attrName>style.visibility</p:attrName>
                                        </p:attrNameLst>
                                      </p:cBhvr>
                                      <p:to>
                                        <p:strVal val="visible"/>
                                      </p:to>
                                    </p:set>
                                    <p:anim calcmode="lin" valueType="num">
                                      <p:cBhvr additive="base">
                                        <p:cTn id="11" dur="500" fill="hold"/>
                                        <p:tgtEl>
                                          <p:spTgt spid="352"/>
                                        </p:tgtEl>
                                        <p:attrNameLst>
                                          <p:attrName>ppt_x</p:attrName>
                                        </p:attrNameLst>
                                      </p:cBhvr>
                                      <p:tavLst>
                                        <p:tav tm="0">
                                          <p:val>
                                            <p:strVal val="#ppt_x"/>
                                          </p:val>
                                        </p:tav>
                                        <p:tav tm="100000">
                                          <p:val>
                                            <p:strVal val="#ppt_x"/>
                                          </p:val>
                                        </p:tav>
                                      </p:tavLst>
                                    </p:anim>
                                    <p:anim calcmode="lin" valueType="num">
                                      <p:cBhvr additive="base">
                                        <p:cTn id="12" dur="500" fill="hold"/>
                                        <p:tgtEl>
                                          <p:spTgt spid="3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374"/>
                                        </p:tgtEl>
                                        <p:attrNameLst>
                                          <p:attrName>style.visibility</p:attrName>
                                        </p:attrNameLst>
                                      </p:cBhvr>
                                      <p:to>
                                        <p:strVal val="visible"/>
                                      </p:to>
                                    </p:set>
                                    <p:anim calcmode="lin" valueType="num">
                                      <p:cBhvr additive="base">
                                        <p:cTn id="15" dur="500" fill="hold"/>
                                        <p:tgtEl>
                                          <p:spTgt spid="137374"/>
                                        </p:tgtEl>
                                        <p:attrNameLst>
                                          <p:attrName>ppt_x</p:attrName>
                                        </p:attrNameLst>
                                      </p:cBhvr>
                                      <p:tavLst>
                                        <p:tav tm="0">
                                          <p:val>
                                            <p:strVal val="#ppt_x"/>
                                          </p:val>
                                        </p:tav>
                                        <p:tav tm="100000">
                                          <p:val>
                                            <p:strVal val="#ppt_x"/>
                                          </p:val>
                                        </p:tav>
                                      </p:tavLst>
                                    </p:anim>
                                    <p:anim calcmode="lin" valueType="num">
                                      <p:cBhvr additive="base">
                                        <p:cTn id="16" dur="500" fill="hold"/>
                                        <p:tgtEl>
                                          <p:spTgt spid="137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7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smtClean="0"/>
              <a:t>E</a:t>
            </a:r>
            <a:r>
              <a:rPr lang="zh-CN" altLang="en-US" dirty="0" smtClean="0"/>
              <a:t>体系的一次群结构</a:t>
            </a:r>
            <a:endParaRPr lang="zh-CN" altLang="en-US" dirty="0"/>
          </a:p>
        </p:txBody>
      </p:sp>
      <p:sp>
        <p:nvSpPr>
          <p:cNvPr id="332" name="灯片编号占位符 5"/>
          <p:cNvSpPr>
            <a:spLocks noGrp="1"/>
          </p:cNvSpPr>
          <p:nvPr>
            <p:ph type="sldNum" sz="quarter" idx="12"/>
          </p:nvPr>
        </p:nvSpPr>
        <p:spPr/>
        <p:txBody>
          <a:bodyPr/>
          <a:lstStyle/>
          <a:p>
            <a:fld id="{11A01FF1-8DB4-4682-9061-D95B48FDEE00}" type="slidenum">
              <a:rPr lang="en-US" altLang="zh-CN" smtClean="0"/>
              <a:pPr/>
              <a:t>131</a:t>
            </a:fld>
            <a:endParaRPr lang="en-US" altLang="zh-CN"/>
          </a:p>
        </p:txBody>
      </p:sp>
      <p:grpSp>
        <p:nvGrpSpPr>
          <p:cNvPr id="2" name="Group 328"/>
          <p:cNvGrpSpPr>
            <a:grpSpLocks/>
          </p:cNvGrpSpPr>
          <p:nvPr/>
        </p:nvGrpSpPr>
        <p:grpSpPr bwMode="auto">
          <a:xfrm>
            <a:off x="7623175" y="4383088"/>
            <a:ext cx="1390650" cy="1276350"/>
            <a:chOff x="8780" y="11112"/>
            <a:chExt cx="1300" cy="1221"/>
          </a:xfrm>
        </p:grpSpPr>
        <p:sp>
          <p:nvSpPr>
            <p:cNvPr id="137545" name="Line 329"/>
            <p:cNvSpPr>
              <a:spLocks noChangeShapeType="1"/>
            </p:cNvSpPr>
            <p:nvPr/>
          </p:nvSpPr>
          <p:spPr bwMode="auto">
            <a:xfrm flipH="1">
              <a:off x="10070" y="11121"/>
              <a:ext cx="10" cy="1212"/>
            </a:xfrm>
            <a:prstGeom prst="line">
              <a:avLst/>
            </a:prstGeom>
            <a:noFill/>
            <a:ln w="6350">
              <a:solidFill>
                <a:srgbClr val="000000"/>
              </a:solidFill>
              <a:prstDash val="dash"/>
              <a:round/>
              <a:headEnd/>
              <a:tailEnd/>
            </a:ln>
          </p:spPr>
          <p:txBody>
            <a:bodyPr/>
            <a:lstStyle/>
            <a:p>
              <a:endParaRPr lang="zh-CN" altLang="en-US"/>
            </a:p>
          </p:txBody>
        </p:sp>
        <p:sp>
          <p:nvSpPr>
            <p:cNvPr id="137546" name="Line 330"/>
            <p:cNvSpPr>
              <a:spLocks noChangeShapeType="1"/>
            </p:cNvSpPr>
            <p:nvPr/>
          </p:nvSpPr>
          <p:spPr bwMode="auto">
            <a:xfrm flipH="1">
              <a:off x="8780" y="12039"/>
              <a:ext cx="0" cy="267"/>
            </a:xfrm>
            <a:prstGeom prst="line">
              <a:avLst/>
            </a:prstGeom>
            <a:noFill/>
            <a:ln w="6350">
              <a:solidFill>
                <a:srgbClr val="000000"/>
              </a:solidFill>
              <a:prstDash val="dash"/>
              <a:round/>
              <a:headEnd/>
              <a:tailEnd/>
            </a:ln>
          </p:spPr>
          <p:txBody>
            <a:bodyPr/>
            <a:lstStyle/>
            <a:p>
              <a:endParaRPr lang="zh-CN" altLang="en-US"/>
            </a:p>
          </p:txBody>
        </p:sp>
        <p:sp>
          <p:nvSpPr>
            <p:cNvPr id="137547" name="Line 331"/>
            <p:cNvSpPr>
              <a:spLocks noChangeShapeType="1"/>
            </p:cNvSpPr>
            <p:nvPr/>
          </p:nvSpPr>
          <p:spPr bwMode="auto">
            <a:xfrm flipH="1">
              <a:off x="8790" y="11112"/>
              <a:ext cx="1040" cy="927"/>
            </a:xfrm>
            <a:prstGeom prst="line">
              <a:avLst/>
            </a:prstGeom>
            <a:noFill/>
            <a:ln w="6350">
              <a:solidFill>
                <a:srgbClr val="000000"/>
              </a:solidFill>
              <a:prstDash val="dash"/>
              <a:round/>
              <a:headEnd/>
              <a:tailEnd/>
            </a:ln>
          </p:spPr>
          <p:txBody>
            <a:bodyPr/>
            <a:lstStyle/>
            <a:p>
              <a:endParaRPr lang="zh-CN" altLang="en-US"/>
            </a:p>
          </p:txBody>
        </p:sp>
      </p:grpSp>
      <p:grpSp>
        <p:nvGrpSpPr>
          <p:cNvPr id="3" name="Group 344"/>
          <p:cNvGrpSpPr>
            <a:grpSpLocks/>
          </p:cNvGrpSpPr>
          <p:nvPr/>
        </p:nvGrpSpPr>
        <p:grpSpPr bwMode="auto">
          <a:xfrm>
            <a:off x="4125913" y="4395788"/>
            <a:ext cx="1358900" cy="806450"/>
            <a:chOff x="2599" y="2769"/>
            <a:chExt cx="856" cy="508"/>
          </a:xfrm>
        </p:grpSpPr>
        <p:grpSp>
          <p:nvGrpSpPr>
            <p:cNvPr id="4" name="Group 38"/>
            <p:cNvGrpSpPr>
              <a:grpSpLocks/>
            </p:cNvGrpSpPr>
            <p:nvPr/>
          </p:nvGrpSpPr>
          <p:grpSpPr bwMode="auto">
            <a:xfrm>
              <a:off x="3105" y="2771"/>
              <a:ext cx="350" cy="445"/>
              <a:chOff x="2170" y="11100"/>
              <a:chExt cx="1040" cy="696"/>
            </a:xfrm>
          </p:grpSpPr>
          <p:sp>
            <p:nvSpPr>
              <p:cNvPr id="137255" name="Line 39"/>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6" name="Line 40"/>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grpSp>
          <p:nvGrpSpPr>
            <p:cNvPr id="5" name="Group 41"/>
            <p:cNvGrpSpPr>
              <a:grpSpLocks/>
            </p:cNvGrpSpPr>
            <p:nvPr/>
          </p:nvGrpSpPr>
          <p:grpSpPr bwMode="auto">
            <a:xfrm flipH="1">
              <a:off x="2599" y="2769"/>
              <a:ext cx="330" cy="451"/>
              <a:chOff x="2170" y="11100"/>
              <a:chExt cx="1040" cy="696"/>
            </a:xfrm>
          </p:grpSpPr>
          <p:sp>
            <p:nvSpPr>
              <p:cNvPr id="137258" name="Line 42"/>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9" name="Line 43"/>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sp>
          <p:nvSpPr>
            <p:cNvPr id="137260" name="Text Box 44"/>
            <p:cNvSpPr txBox="1">
              <a:spLocks noChangeArrowheads="1"/>
            </p:cNvSpPr>
            <p:nvPr/>
          </p:nvSpPr>
          <p:spPr bwMode="auto">
            <a:xfrm>
              <a:off x="2714" y="2888"/>
              <a:ext cx="647" cy="389"/>
            </a:xfrm>
            <a:prstGeom prst="rect">
              <a:avLst/>
            </a:prstGeom>
            <a:noFill/>
            <a:ln w="9525">
              <a:noFill/>
              <a:miter lim="800000"/>
              <a:headEnd/>
              <a:tailEnd/>
            </a:ln>
          </p:spPr>
          <p:txBody>
            <a:bodyPr/>
            <a:lstStyle/>
            <a:p>
              <a:pPr algn="ctr"/>
              <a:r>
                <a:rPr lang="en-US" altLang="zh-CN" sz="1200">
                  <a:latin typeface="Times New Roman" pitchFamily="18" charset="0"/>
                </a:rPr>
                <a:t>TS16</a:t>
              </a:r>
            </a:p>
            <a:p>
              <a:pPr algn="ctr"/>
              <a:endParaRPr lang="en-US" altLang="zh-CN" sz="1200">
                <a:latin typeface="Times New Roman" pitchFamily="18" charset="0"/>
              </a:endParaRPr>
            </a:p>
            <a:p>
              <a:pPr algn="ctr">
                <a:lnSpc>
                  <a:spcPct val="48000"/>
                </a:lnSpc>
              </a:pPr>
              <a:r>
                <a:rPr lang="zh-CN" altLang="en-US" sz="1200">
                  <a:latin typeface="Times New Roman" pitchFamily="18" charset="0"/>
                </a:rPr>
                <a:t>信令</a:t>
              </a:r>
              <a:endParaRPr lang="zh-CN" altLang="en-US" sz="3600"/>
            </a:p>
          </p:txBody>
        </p:sp>
        <p:grpSp>
          <p:nvGrpSpPr>
            <p:cNvPr id="6" name="Group 45"/>
            <p:cNvGrpSpPr>
              <a:grpSpLocks/>
            </p:cNvGrpSpPr>
            <p:nvPr/>
          </p:nvGrpSpPr>
          <p:grpSpPr bwMode="auto">
            <a:xfrm>
              <a:off x="2606" y="3166"/>
              <a:ext cx="842" cy="0"/>
              <a:chOff x="5520" y="11712"/>
              <a:chExt cx="1250" cy="0"/>
            </a:xfrm>
          </p:grpSpPr>
          <p:sp>
            <p:nvSpPr>
              <p:cNvPr id="137262" name="Line 46"/>
              <p:cNvSpPr>
                <a:spLocks noChangeShapeType="1"/>
              </p:cNvSpPr>
              <p:nvPr/>
            </p:nvSpPr>
            <p:spPr bwMode="auto">
              <a:xfrm>
                <a:off x="6350" y="11712"/>
                <a:ext cx="420" cy="0"/>
              </a:xfrm>
              <a:prstGeom prst="line">
                <a:avLst/>
              </a:prstGeom>
              <a:noFill/>
              <a:ln w="9525">
                <a:solidFill>
                  <a:srgbClr val="000000"/>
                </a:solidFill>
                <a:round/>
                <a:headEnd/>
                <a:tailEnd type="triangle" w="med" len="med"/>
              </a:ln>
            </p:spPr>
            <p:txBody>
              <a:bodyPr/>
              <a:lstStyle/>
              <a:p>
                <a:endParaRPr lang="zh-CN" altLang="en-US"/>
              </a:p>
            </p:txBody>
          </p:sp>
          <p:sp>
            <p:nvSpPr>
              <p:cNvPr id="137263" name="Line 47"/>
              <p:cNvSpPr>
                <a:spLocks noChangeShapeType="1"/>
              </p:cNvSpPr>
              <p:nvPr/>
            </p:nvSpPr>
            <p:spPr bwMode="auto">
              <a:xfrm>
                <a:off x="5520" y="11712"/>
                <a:ext cx="4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137479" name="Line 263"/>
          <p:cNvSpPr>
            <a:spLocks noChangeShapeType="1"/>
          </p:cNvSpPr>
          <p:nvPr/>
        </p:nvSpPr>
        <p:spPr bwMode="auto">
          <a:xfrm>
            <a:off x="8994775" y="6070600"/>
            <a:ext cx="0" cy="254000"/>
          </a:xfrm>
          <a:prstGeom prst="line">
            <a:avLst/>
          </a:prstGeom>
          <a:noFill/>
          <a:ln w="9525">
            <a:solidFill>
              <a:srgbClr val="000000"/>
            </a:solidFill>
            <a:round/>
            <a:headEnd/>
            <a:tailEnd/>
          </a:ln>
        </p:spPr>
        <p:txBody>
          <a:bodyPr/>
          <a:lstStyle/>
          <a:p>
            <a:endParaRPr lang="zh-CN" altLang="en-US"/>
          </a:p>
        </p:txBody>
      </p:sp>
      <p:sp>
        <p:nvSpPr>
          <p:cNvPr id="137480" name="Line 264"/>
          <p:cNvSpPr>
            <a:spLocks noChangeShapeType="1"/>
          </p:cNvSpPr>
          <p:nvPr/>
        </p:nvSpPr>
        <p:spPr bwMode="auto">
          <a:xfrm>
            <a:off x="7626350" y="6070600"/>
            <a:ext cx="0" cy="254000"/>
          </a:xfrm>
          <a:prstGeom prst="line">
            <a:avLst/>
          </a:prstGeom>
          <a:noFill/>
          <a:ln w="9525">
            <a:solidFill>
              <a:srgbClr val="000000"/>
            </a:solidFill>
            <a:round/>
            <a:headEnd/>
            <a:tailEnd/>
          </a:ln>
        </p:spPr>
        <p:txBody>
          <a:bodyPr/>
          <a:lstStyle/>
          <a:p>
            <a:endParaRPr lang="zh-CN" altLang="en-US"/>
          </a:p>
        </p:txBody>
      </p:sp>
      <p:grpSp>
        <p:nvGrpSpPr>
          <p:cNvPr id="7" name="Group 365"/>
          <p:cNvGrpSpPr>
            <a:grpSpLocks/>
          </p:cNvGrpSpPr>
          <p:nvPr/>
        </p:nvGrpSpPr>
        <p:grpSpPr bwMode="auto">
          <a:xfrm>
            <a:off x="0" y="1052736"/>
            <a:ext cx="9144000" cy="5138737"/>
            <a:chOff x="0" y="1083"/>
            <a:chExt cx="5760" cy="3237"/>
          </a:xfrm>
        </p:grpSpPr>
        <p:grpSp>
          <p:nvGrpSpPr>
            <p:cNvPr id="8" name="Group 129"/>
            <p:cNvGrpSpPr>
              <a:grpSpLocks/>
            </p:cNvGrpSpPr>
            <p:nvPr/>
          </p:nvGrpSpPr>
          <p:grpSpPr bwMode="auto">
            <a:xfrm>
              <a:off x="155" y="2749"/>
              <a:ext cx="5504" cy="1492"/>
              <a:chOff x="1880" y="11094"/>
              <a:chExt cx="8170" cy="2265"/>
            </a:xfrm>
          </p:grpSpPr>
          <p:grpSp>
            <p:nvGrpSpPr>
              <p:cNvPr id="9" name="Group 130"/>
              <p:cNvGrpSpPr>
                <a:grpSpLocks/>
              </p:cNvGrpSpPr>
              <p:nvPr/>
            </p:nvGrpSpPr>
            <p:grpSpPr bwMode="auto">
              <a:xfrm>
                <a:off x="1880" y="11094"/>
                <a:ext cx="1330" cy="2265"/>
                <a:chOff x="1880" y="11391"/>
                <a:chExt cx="1330" cy="2265"/>
              </a:xfrm>
            </p:grpSpPr>
            <p:grpSp>
              <p:nvGrpSpPr>
                <p:cNvPr id="10" name="Group 131"/>
                <p:cNvGrpSpPr>
                  <a:grpSpLocks/>
                </p:cNvGrpSpPr>
                <p:nvPr/>
              </p:nvGrpSpPr>
              <p:grpSpPr bwMode="auto">
                <a:xfrm>
                  <a:off x="1920" y="11391"/>
                  <a:ext cx="1290" cy="855"/>
                  <a:chOff x="1920" y="11391"/>
                  <a:chExt cx="1290" cy="855"/>
                </a:xfrm>
              </p:grpSpPr>
              <p:sp>
                <p:nvSpPr>
                  <p:cNvPr id="137348" name="Line 132"/>
                  <p:cNvSpPr>
                    <a:spLocks noChangeShapeType="1"/>
                  </p:cNvSpPr>
                  <p:nvPr/>
                </p:nvSpPr>
                <p:spPr bwMode="auto">
                  <a:xfrm>
                    <a:off x="1920" y="11391"/>
                    <a:ext cx="0" cy="732"/>
                  </a:xfrm>
                  <a:prstGeom prst="line">
                    <a:avLst/>
                  </a:prstGeom>
                  <a:noFill/>
                  <a:ln w="6350">
                    <a:solidFill>
                      <a:srgbClr val="000000"/>
                    </a:solidFill>
                    <a:prstDash val="dash"/>
                    <a:round/>
                    <a:headEnd/>
                    <a:tailEnd/>
                  </a:ln>
                </p:spPr>
                <p:txBody>
                  <a:bodyPr/>
                  <a:lstStyle/>
                  <a:p>
                    <a:endParaRPr lang="zh-CN" altLang="en-US" b="1"/>
                  </a:p>
                </p:txBody>
              </p:sp>
              <p:grpSp>
                <p:nvGrpSpPr>
                  <p:cNvPr id="11" name="Group 133"/>
                  <p:cNvGrpSpPr>
                    <a:grpSpLocks/>
                  </p:cNvGrpSpPr>
                  <p:nvPr/>
                </p:nvGrpSpPr>
                <p:grpSpPr bwMode="auto">
                  <a:xfrm>
                    <a:off x="2170" y="11412"/>
                    <a:ext cx="1040" cy="696"/>
                    <a:chOff x="2170" y="11100"/>
                    <a:chExt cx="1040" cy="696"/>
                  </a:xfrm>
                </p:grpSpPr>
                <p:sp>
                  <p:nvSpPr>
                    <p:cNvPr id="137350" name="Line 134"/>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b="1"/>
                    </a:p>
                  </p:txBody>
                </p:sp>
                <p:sp>
                  <p:nvSpPr>
                    <p:cNvPr id="137351" name="Line 135"/>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b="1"/>
                    </a:p>
                  </p:txBody>
                </p:sp>
              </p:grpSp>
              <p:grpSp>
                <p:nvGrpSpPr>
                  <p:cNvPr id="12" name="Group 136"/>
                  <p:cNvGrpSpPr>
                    <a:grpSpLocks/>
                  </p:cNvGrpSpPr>
                  <p:nvPr/>
                </p:nvGrpSpPr>
                <p:grpSpPr bwMode="auto">
                  <a:xfrm>
                    <a:off x="1920" y="11814"/>
                    <a:ext cx="1280" cy="432"/>
                    <a:chOff x="1920" y="11502"/>
                    <a:chExt cx="1280" cy="432"/>
                  </a:xfrm>
                </p:grpSpPr>
                <p:sp>
                  <p:nvSpPr>
                    <p:cNvPr id="137353" name="Text Box 137"/>
                    <p:cNvSpPr txBox="1">
                      <a:spLocks noChangeArrowheads="1"/>
                    </p:cNvSpPr>
                    <p:nvPr/>
                  </p:nvSpPr>
                  <p:spPr bwMode="auto">
                    <a:xfrm>
                      <a:off x="2080" y="11502"/>
                      <a:ext cx="960" cy="432"/>
                    </a:xfrm>
                    <a:prstGeom prst="rect">
                      <a:avLst/>
                    </a:prstGeom>
                    <a:noFill/>
                    <a:ln w="9525">
                      <a:noFill/>
                      <a:miter lim="800000"/>
                      <a:headEnd/>
                      <a:tailEnd/>
                    </a:ln>
                  </p:spPr>
                  <p:txBody>
                    <a:bodyPr/>
                    <a:lstStyle/>
                    <a:p>
                      <a:pPr algn="just"/>
                      <a:r>
                        <a:rPr lang="zh-CN" altLang="en-US" sz="1400" b="1">
                          <a:latin typeface="Times New Roman" pitchFamily="18" charset="0"/>
                        </a:rPr>
                        <a:t>偶帧</a:t>
                      </a:r>
                      <a:r>
                        <a:rPr lang="en-US" altLang="zh-CN" sz="1400" b="1">
                          <a:latin typeface="Times New Roman" pitchFamily="18" charset="0"/>
                        </a:rPr>
                        <a:t>TS0</a:t>
                      </a:r>
                      <a:endParaRPr lang="en-US" altLang="zh-CN" sz="3600" b="1"/>
                    </a:p>
                  </p:txBody>
                </p:sp>
                <p:sp>
                  <p:nvSpPr>
                    <p:cNvPr id="137354" name="Line 138"/>
                    <p:cNvSpPr>
                      <a:spLocks noChangeShapeType="1"/>
                    </p:cNvSpPr>
                    <p:nvPr/>
                  </p:nvSpPr>
                  <p:spPr bwMode="auto">
                    <a:xfrm>
                      <a:off x="2910" y="11715"/>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55" name="Line 139"/>
                    <p:cNvSpPr>
                      <a:spLocks noChangeShapeType="1"/>
                    </p:cNvSpPr>
                    <p:nvPr/>
                  </p:nvSpPr>
                  <p:spPr bwMode="auto">
                    <a:xfrm>
                      <a:off x="1920" y="11715"/>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13" name="Group 140"/>
                <p:cNvGrpSpPr>
                  <a:grpSpLocks/>
                </p:cNvGrpSpPr>
                <p:nvPr/>
              </p:nvGrpSpPr>
              <p:grpSpPr bwMode="auto">
                <a:xfrm>
                  <a:off x="1880" y="12088"/>
                  <a:ext cx="1320" cy="1568"/>
                  <a:chOff x="1880" y="12088"/>
                  <a:chExt cx="1320" cy="1568"/>
                </a:xfrm>
              </p:grpSpPr>
              <p:grpSp>
                <p:nvGrpSpPr>
                  <p:cNvPr id="14" name="Group 141"/>
                  <p:cNvGrpSpPr>
                    <a:grpSpLocks/>
                  </p:cNvGrpSpPr>
                  <p:nvPr/>
                </p:nvGrpSpPr>
                <p:grpSpPr bwMode="auto">
                  <a:xfrm>
                    <a:off x="1880" y="12987"/>
                    <a:ext cx="1320" cy="669"/>
                    <a:chOff x="1880" y="12987"/>
                    <a:chExt cx="1320" cy="669"/>
                  </a:xfrm>
                </p:grpSpPr>
                <p:grpSp>
                  <p:nvGrpSpPr>
                    <p:cNvPr id="15" name="Group 142"/>
                    <p:cNvGrpSpPr>
                      <a:grpSpLocks/>
                    </p:cNvGrpSpPr>
                    <p:nvPr/>
                  </p:nvGrpSpPr>
                  <p:grpSpPr bwMode="auto">
                    <a:xfrm>
                      <a:off x="1880" y="12987"/>
                      <a:ext cx="1320" cy="429"/>
                      <a:chOff x="3000" y="11790"/>
                      <a:chExt cx="1320" cy="429"/>
                    </a:xfrm>
                  </p:grpSpPr>
                  <p:grpSp>
                    <p:nvGrpSpPr>
                      <p:cNvPr id="16" name="Group 143"/>
                      <p:cNvGrpSpPr>
                        <a:grpSpLocks/>
                      </p:cNvGrpSpPr>
                      <p:nvPr/>
                    </p:nvGrpSpPr>
                    <p:grpSpPr bwMode="auto">
                      <a:xfrm>
                        <a:off x="3000" y="11790"/>
                        <a:ext cx="680" cy="429"/>
                        <a:chOff x="3000" y="11790"/>
                        <a:chExt cx="680" cy="429"/>
                      </a:xfrm>
                    </p:grpSpPr>
                    <p:grpSp>
                      <p:nvGrpSpPr>
                        <p:cNvPr id="17" name="Group 144"/>
                        <p:cNvGrpSpPr>
                          <a:grpSpLocks/>
                        </p:cNvGrpSpPr>
                        <p:nvPr/>
                      </p:nvGrpSpPr>
                      <p:grpSpPr bwMode="auto">
                        <a:xfrm>
                          <a:off x="3000" y="11790"/>
                          <a:ext cx="360" cy="429"/>
                          <a:chOff x="3000" y="11790"/>
                          <a:chExt cx="360" cy="429"/>
                        </a:xfrm>
                      </p:grpSpPr>
                      <p:grpSp>
                        <p:nvGrpSpPr>
                          <p:cNvPr id="18" name="Group 145"/>
                          <p:cNvGrpSpPr>
                            <a:grpSpLocks/>
                          </p:cNvGrpSpPr>
                          <p:nvPr/>
                        </p:nvGrpSpPr>
                        <p:grpSpPr bwMode="auto">
                          <a:xfrm>
                            <a:off x="3000" y="11790"/>
                            <a:ext cx="200" cy="429"/>
                            <a:chOff x="3000" y="11790"/>
                            <a:chExt cx="200" cy="429"/>
                          </a:xfrm>
                        </p:grpSpPr>
                        <p:sp>
                          <p:nvSpPr>
                            <p:cNvPr id="13736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19" name="Group 148"/>
                          <p:cNvGrpSpPr>
                            <a:grpSpLocks/>
                          </p:cNvGrpSpPr>
                          <p:nvPr/>
                        </p:nvGrpSpPr>
                        <p:grpSpPr bwMode="auto">
                          <a:xfrm>
                            <a:off x="3160" y="11790"/>
                            <a:ext cx="200" cy="429"/>
                            <a:chOff x="3000" y="11790"/>
                            <a:chExt cx="200" cy="429"/>
                          </a:xfrm>
                        </p:grpSpPr>
                        <p:sp>
                          <p:nvSpPr>
                            <p:cNvPr id="137365"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6"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0" name="Group 151"/>
                        <p:cNvGrpSpPr>
                          <a:grpSpLocks/>
                        </p:cNvGrpSpPr>
                        <p:nvPr/>
                      </p:nvGrpSpPr>
                      <p:grpSpPr bwMode="auto">
                        <a:xfrm>
                          <a:off x="3320" y="11790"/>
                          <a:ext cx="360" cy="429"/>
                          <a:chOff x="3000" y="11790"/>
                          <a:chExt cx="360" cy="429"/>
                        </a:xfrm>
                      </p:grpSpPr>
                      <p:grpSp>
                        <p:nvGrpSpPr>
                          <p:cNvPr id="21" name="Group 152"/>
                          <p:cNvGrpSpPr>
                            <a:grpSpLocks/>
                          </p:cNvGrpSpPr>
                          <p:nvPr/>
                        </p:nvGrpSpPr>
                        <p:grpSpPr bwMode="auto">
                          <a:xfrm>
                            <a:off x="3000" y="11790"/>
                            <a:ext cx="200" cy="429"/>
                            <a:chOff x="3000" y="11790"/>
                            <a:chExt cx="200" cy="429"/>
                          </a:xfrm>
                        </p:grpSpPr>
                        <p:sp>
                          <p:nvSpPr>
                            <p:cNvPr id="137369"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0"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000" b="1">
                                  <a:latin typeface="Times New Roman" pitchFamily="18" charset="0"/>
                                </a:rPr>
                                <a:t>A</a:t>
                              </a:r>
                              <a:endParaRPr lang="en-US" altLang="zh-CN" sz="3600" b="1"/>
                            </a:p>
                          </p:txBody>
                        </p:sp>
                      </p:grpSp>
                      <p:grpSp>
                        <p:nvGrpSpPr>
                          <p:cNvPr id="22" name="Group 155"/>
                          <p:cNvGrpSpPr>
                            <a:grpSpLocks/>
                          </p:cNvGrpSpPr>
                          <p:nvPr/>
                        </p:nvGrpSpPr>
                        <p:grpSpPr bwMode="auto">
                          <a:xfrm>
                            <a:off x="3160" y="11790"/>
                            <a:ext cx="200" cy="429"/>
                            <a:chOff x="3000" y="11790"/>
                            <a:chExt cx="200" cy="429"/>
                          </a:xfrm>
                        </p:grpSpPr>
                        <p:sp>
                          <p:nvSpPr>
                            <p:cNvPr id="137372"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3"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23" name="Group 158"/>
                      <p:cNvGrpSpPr>
                        <a:grpSpLocks/>
                      </p:cNvGrpSpPr>
                      <p:nvPr/>
                    </p:nvGrpSpPr>
                    <p:grpSpPr bwMode="auto">
                      <a:xfrm>
                        <a:off x="3640" y="11790"/>
                        <a:ext cx="680" cy="429"/>
                        <a:chOff x="3000" y="11790"/>
                        <a:chExt cx="680" cy="429"/>
                      </a:xfrm>
                    </p:grpSpPr>
                    <p:grpSp>
                      <p:nvGrpSpPr>
                        <p:cNvPr id="24" name="Group 159"/>
                        <p:cNvGrpSpPr>
                          <a:grpSpLocks/>
                        </p:cNvGrpSpPr>
                        <p:nvPr/>
                      </p:nvGrpSpPr>
                      <p:grpSpPr bwMode="auto">
                        <a:xfrm>
                          <a:off x="3000" y="11790"/>
                          <a:ext cx="360" cy="429"/>
                          <a:chOff x="3000" y="11790"/>
                          <a:chExt cx="360" cy="429"/>
                        </a:xfrm>
                      </p:grpSpPr>
                      <p:grpSp>
                        <p:nvGrpSpPr>
                          <p:cNvPr id="25" name="Group 160"/>
                          <p:cNvGrpSpPr>
                            <a:grpSpLocks/>
                          </p:cNvGrpSpPr>
                          <p:nvPr/>
                        </p:nvGrpSpPr>
                        <p:grpSpPr bwMode="auto">
                          <a:xfrm>
                            <a:off x="3000" y="11790"/>
                            <a:ext cx="200" cy="429"/>
                            <a:chOff x="3000" y="11790"/>
                            <a:chExt cx="200" cy="429"/>
                          </a:xfrm>
                        </p:grpSpPr>
                        <p:sp>
                          <p:nvSpPr>
                            <p:cNvPr id="137377"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8"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6" name="Group 163"/>
                          <p:cNvGrpSpPr>
                            <a:grpSpLocks/>
                          </p:cNvGrpSpPr>
                          <p:nvPr/>
                        </p:nvGrpSpPr>
                        <p:grpSpPr bwMode="auto">
                          <a:xfrm>
                            <a:off x="3160" y="11790"/>
                            <a:ext cx="200" cy="429"/>
                            <a:chOff x="3000" y="11790"/>
                            <a:chExt cx="200" cy="429"/>
                          </a:xfrm>
                        </p:grpSpPr>
                        <p:sp>
                          <p:nvSpPr>
                            <p:cNvPr id="137380"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1"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7" name="Group 166"/>
                        <p:cNvGrpSpPr>
                          <a:grpSpLocks/>
                        </p:cNvGrpSpPr>
                        <p:nvPr/>
                      </p:nvGrpSpPr>
                      <p:grpSpPr bwMode="auto">
                        <a:xfrm>
                          <a:off x="3320" y="11790"/>
                          <a:ext cx="360" cy="429"/>
                          <a:chOff x="3000" y="11790"/>
                          <a:chExt cx="360" cy="429"/>
                        </a:xfrm>
                      </p:grpSpPr>
                      <p:grpSp>
                        <p:nvGrpSpPr>
                          <p:cNvPr id="28" name="Group 167"/>
                          <p:cNvGrpSpPr>
                            <a:grpSpLocks/>
                          </p:cNvGrpSpPr>
                          <p:nvPr/>
                        </p:nvGrpSpPr>
                        <p:grpSpPr bwMode="auto">
                          <a:xfrm>
                            <a:off x="3000" y="11790"/>
                            <a:ext cx="200" cy="429"/>
                            <a:chOff x="3000" y="11790"/>
                            <a:chExt cx="200" cy="429"/>
                          </a:xfrm>
                        </p:grpSpPr>
                        <p:sp>
                          <p:nvSpPr>
                            <p:cNvPr id="137384"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5"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9" name="Group 170"/>
                          <p:cNvGrpSpPr>
                            <a:grpSpLocks/>
                          </p:cNvGrpSpPr>
                          <p:nvPr/>
                        </p:nvGrpSpPr>
                        <p:grpSpPr bwMode="auto">
                          <a:xfrm>
                            <a:off x="3160" y="11790"/>
                            <a:ext cx="200" cy="429"/>
                            <a:chOff x="3000" y="11790"/>
                            <a:chExt cx="200" cy="429"/>
                          </a:xfrm>
                        </p:grpSpPr>
                        <p:sp>
                          <p:nvSpPr>
                            <p:cNvPr id="137387"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8"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sp>
                  <p:nvSpPr>
                    <p:cNvPr id="137389"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b="1"/>
                    </a:p>
                  </p:txBody>
                </p:sp>
                <p:sp>
                  <p:nvSpPr>
                    <p:cNvPr id="137390"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b="1"/>
                    </a:p>
                  </p:txBody>
                </p:sp>
              </p:grpSp>
              <p:grpSp>
                <p:nvGrpSpPr>
                  <p:cNvPr id="30" name="Group 175"/>
                  <p:cNvGrpSpPr>
                    <a:grpSpLocks/>
                  </p:cNvGrpSpPr>
                  <p:nvPr/>
                </p:nvGrpSpPr>
                <p:grpSpPr bwMode="auto">
                  <a:xfrm>
                    <a:off x="1920" y="12432"/>
                    <a:ext cx="1280" cy="705"/>
                    <a:chOff x="1920" y="12432"/>
                    <a:chExt cx="1280" cy="705"/>
                  </a:xfrm>
                </p:grpSpPr>
                <p:grpSp>
                  <p:nvGrpSpPr>
                    <p:cNvPr id="31" name="Group 176"/>
                    <p:cNvGrpSpPr>
                      <a:grpSpLocks/>
                    </p:cNvGrpSpPr>
                    <p:nvPr/>
                  </p:nvGrpSpPr>
                  <p:grpSpPr bwMode="auto">
                    <a:xfrm>
                      <a:off x="1920" y="12432"/>
                      <a:ext cx="1280" cy="576"/>
                      <a:chOff x="1920" y="12432"/>
                      <a:chExt cx="1280" cy="576"/>
                    </a:xfrm>
                  </p:grpSpPr>
                  <p:sp>
                    <p:nvSpPr>
                      <p:cNvPr id="137393" name="Line 177"/>
                      <p:cNvSpPr>
                        <a:spLocks noChangeShapeType="1"/>
                      </p:cNvSpPr>
                      <p:nvPr/>
                    </p:nvSpPr>
                    <p:spPr bwMode="auto">
                      <a:xfrm>
                        <a:off x="1920" y="12489"/>
                        <a:ext cx="0" cy="498"/>
                      </a:xfrm>
                      <a:prstGeom prst="line">
                        <a:avLst/>
                      </a:prstGeom>
                      <a:noFill/>
                      <a:ln w="6350">
                        <a:solidFill>
                          <a:srgbClr val="000000"/>
                        </a:solidFill>
                        <a:prstDash val="dash"/>
                        <a:round/>
                        <a:headEnd/>
                        <a:tailEnd/>
                      </a:ln>
                    </p:spPr>
                    <p:txBody>
                      <a:bodyPr/>
                      <a:lstStyle/>
                      <a:p>
                        <a:endParaRPr lang="zh-CN" altLang="en-US" b="1"/>
                      </a:p>
                    </p:txBody>
                  </p:sp>
                  <p:sp>
                    <p:nvSpPr>
                      <p:cNvPr id="137394" name="Line 178"/>
                      <p:cNvSpPr>
                        <a:spLocks noChangeShapeType="1"/>
                      </p:cNvSpPr>
                      <p:nvPr/>
                    </p:nvSpPr>
                    <p:spPr bwMode="auto">
                      <a:xfrm>
                        <a:off x="2080" y="12504"/>
                        <a:ext cx="0" cy="243"/>
                      </a:xfrm>
                      <a:prstGeom prst="line">
                        <a:avLst/>
                      </a:prstGeom>
                      <a:noFill/>
                      <a:ln w="9525">
                        <a:solidFill>
                          <a:srgbClr val="000000"/>
                        </a:solidFill>
                        <a:round/>
                        <a:headEnd/>
                        <a:tailEnd/>
                      </a:ln>
                    </p:spPr>
                    <p:txBody>
                      <a:bodyPr/>
                      <a:lstStyle/>
                      <a:p>
                        <a:endParaRPr lang="zh-CN" altLang="en-US" b="1"/>
                      </a:p>
                    </p:txBody>
                  </p:sp>
                  <p:sp>
                    <p:nvSpPr>
                      <p:cNvPr id="137395" name="Text Box 179"/>
                      <p:cNvSpPr txBox="1">
                        <a:spLocks noChangeArrowheads="1"/>
                      </p:cNvSpPr>
                      <p:nvPr/>
                    </p:nvSpPr>
                    <p:spPr bwMode="auto">
                      <a:xfrm>
                        <a:off x="2250" y="12432"/>
                        <a:ext cx="900" cy="432"/>
                      </a:xfrm>
                      <a:prstGeom prst="rect">
                        <a:avLst/>
                      </a:prstGeom>
                      <a:noFill/>
                      <a:ln w="9525">
                        <a:noFill/>
                        <a:miter lim="800000"/>
                        <a:headEnd/>
                        <a:tailEnd/>
                      </a:ln>
                    </p:spPr>
                    <p:txBody>
                      <a:bodyPr/>
                      <a:lstStyle/>
                      <a:p>
                        <a:pPr algn="just"/>
                        <a:r>
                          <a:rPr lang="zh-CN" altLang="en-US" sz="1200" b="1">
                            <a:latin typeface="Times New Roman" pitchFamily="18" charset="0"/>
                          </a:rPr>
                          <a:t>帧同步码</a:t>
                        </a:r>
                        <a:endParaRPr lang="zh-CN" altLang="en-US" sz="3600" b="1"/>
                      </a:p>
                    </p:txBody>
                  </p:sp>
                  <p:sp>
                    <p:nvSpPr>
                      <p:cNvPr id="137396" name="Line 180"/>
                      <p:cNvSpPr>
                        <a:spLocks noChangeShapeType="1"/>
                      </p:cNvSpPr>
                      <p:nvPr/>
                    </p:nvSpPr>
                    <p:spPr bwMode="auto">
                      <a:xfrm>
                        <a:off x="2910" y="126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97" name="Line 181"/>
                      <p:cNvSpPr>
                        <a:spLocks noChangeShapeType="1"/>
                      </p:cNvSpPr>
                      <p:nvPr/>
                    </p:nvSpPr>
                    <p:spPr bwMode="auto">
                      <a:xfrm>
                        <a:off x="2090" y="12638"/>
                        <a:ext cx="270" cy="0"/>
                      </a:xfrm>
                      <a:prstGeom prst="line">
                        <a:avLst/>
                      </a:prstGeom>
                      <a:noFill/>
                      <a:ln w="9525">
                        <a:solidFill>
                          <a:srgbClr val="000000"/>
                        </a:solidFill>
                        <a:round/>
                        <a:headEnd type="triangle" w="med" len="med"/>
                        <a:tailEnd/>
                      </a:ln>
                    </p:spPr>
                    <p:txBody>
                      <a:bodyPr/>
                      <a:lstStyle/>
                      <a:p>
                        <a:endParaRPr lang="zh-CN" altLang="en-US" b="1"/>
                      </a:p>
                    </p:txBody>
                  </p:sp>
                  <p:sp>
                    <p:nvSpPr>
                      <p:cNvPr id="137398" name="Line 182"/>
                      <p:cNvSpPr>
                        <a:spLocks noChangeShapeType="1"/>
                      </p:cNvSpPr>
                      <p:nvPr/>
                    </p:nvSpPr>
                    <p:spPr bwMode="auto">
                      <a:xfrm>
                        <a:off x="3200" y="12510"/>
                        <a:ext cx="0" cy="498"/>
                      </a:xfrm>
                      <a:prstGeom prst="line">
                        <a:avLst/>
                      </a:prstGeom>
                      <a:noFill/>
                      <a:ln w="6350">
                        <a:solidFill>
                          <a:srgbClr val="000000"/>
                        </a:solidFill>
                        <a:prstDash val="dash"/>
                        <a:round/>
                        <a:headEnd/>
                        <a:tailEnd/>
                      </a:ln>
                    </p:spPr>
                    <p:txBody>
                      <a:bodyPr/>
                      <a:lstStyle/>
                      <a:p>
                        <a:endParaRPr lang="zh-CN" altLang="en-US" b="1"/>
                      </a:p>
                    </p:txBody>
                  </p:sp>
                </p:grpSp>
                <p:grpSp>
                  <p:nvGrpSpPr>
                    <p:cNvPr id="320" name="Group 183"/>
                    <p:cNvGrpSpPr>
                      <a:grpSpLocks/>
                    </p:cNvGrpSpPr>
                    <p:nvPr/>
                  </p:nvGrpSpPr>
                  <p:grpSpPr bwMode="auto">
                    <a:xfrm>
                      <a:off x="1940" y="12705"/>
                      <a:ext cx="1250" cy="432"/>
                      <a:chOff x="1940" y="12705"/>
                      <a:chExt cx="1250" cy="432"/>
                    </a:xfrm>
                  </p:grpSpPr>
                  <p:sp>
                    <p:nvSpPr>
                      <p:cNvPr id="137400" name="Text Box 184"/>
                      <p:cNvSpPr txBox="1">
                        <a:spLocks noChangeArrowheads="1"/>
                      </p:cNvSpPr>
                      <p:nvPr/>
                    </p:nvSpPr>
                    <p:spPr bwMode="auto">
                      <a:xfrm>
                        <a:off x="2100" y="12705"/>
                        <a:ext cx="960" cy="432"/>
                      </a:xfrm>
                      <a:prstGeom prst="rect">
                        <a:avLst/>
                      </a:prstGeom>
                      <a:noFill/>
                      <a:ln w="9525">
                        <a:noFill/>
                        <a:miter lim="800000"/>
                        <a:headEnd/>
                        <a:tailEnd/>
                      </a:ln>
                    </p:spPr>
                    <p:txBody>
                      <a:bodyPr/>
                      <a:lstStyle/>
                      <a:p>
                        <a:pPr algn="just"/>
                        <a:r>
                          <a:rPr lang="zh-CN" altLang="en-US" sz="1400" b="1">
                            <a:latin typeface="Times New Roman" pitchFamily="18" charset="0"/>
                          </a:rPr>
                          <a:t>奇帧</a:t>
                        </a:r>
                        <a:r>
                          <a:rPr lang="en-US" altLang="zh-CN" sz="1400" b="1">
                            <a:latin typeface="Times New Roman" pitchFamily="18" charset="0"/>
                          </a:rPr>
                          <a:t>TS0</a:t>
                        </a:r>
                        <a:endParaRPr lang="en-US" altLang="zh-CN" sz="3600" b="1"/>
                      </a:p>
                    </p:txBody>
                  </p:sp>
                  <p:sp>
                    <p:nvSpPr>
                      <p:cNvPr id="137401"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02"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21" name="Group 187"/>
                  <p:cNvGrpSpPr>
                    <a:grpSpLocks/>
                  </p:cNvGrpSpPr>
                  <p:nvPr/>
                </p:nvGrpSpPr>
                <p:grpSpPr bwMode="auto">
                  <a:xfrm>
                    <a:off x="1880" y="12088"/>
                    <a:ext cx="1320" cy="429"/>
                    <a:chOff x="3000" y="11790"/>
                    <a:chExt cx="1320" cy="429"/>
                  </a:xfrm>
                </p:grpSpPr>
                <p:grpSp>
                  <p:nvGrpSpPr>
                    <p:cNvPr id="322" name="Group 188"/>
                    <p:cNvGrpSpPr>
                      <a:grpSpLocks/>
                    </p:cNvGrpSpPr>
                    <p:nvPr/>
                  </p:nvGrpSpPr>
                  <p:grpSpPr bwMode="auto">
                    <a:xfrm>
                      <a:off x="3000" y="11790"/>
                      <a:ext cx="680" cy="429"/>
                      <a:chOff x="3000" y="11790"/>
                      <a:chExt cx="680" cy="429"/>
                    </a:xfrm>
                  </p:grpSpPr>
                  <p:grpSp>
                    <p:nvGrpSpPr>
                      <p:cNvPr id="323" name="Group 189"/>
                      <p:cNvGrpSpPr>
                        <a:grpSpLocks/>
                      </p:cNvGrpSpPr>
                      <p:nvPr/>
                    </p:nvGrpSpPr>
                    <p:grpSpPr bwMode="auto">
                      <a:xfrm>
                        <a:off x="3000" y="11790"/>
                        <a:ext cx="360" cy="429"/>
                        <a:chOff x="3000" y="11790"/>
                        <a:chExt cx="360" cy="429"/>
                      </a:xfrm>
                    </p:grpSpPr>
                    <p:grpSp>
                      <p:nvGrpSpPr>
                        <p:cNvPr id="324" name="Group 190"/>
                        <p:cNvGrpSpPr>
                          <a:grpSpLocks/>
                        </p:cNvGrpSpPr>
                        <p:nvPr/>
                      </p:nvGrpSpPr>
                      <p:grpSpPr bwMode="auto">
                        <a:xfrm>
                          <a:off x="3000" y="11790"/>
                          <a:ext cx="200" cy="429"/>
                          <a:chOff x="3000" y="11790"/>
                          <a:chExt cx="200" cy="429"/>
                        </a:xfrm>
                      </p:grpSpPr>
                      <p:sp>
                        <p:nvSpPr>
                          <p:cNvPr id="137407"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08"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325" name="Group 193"/>
                        <p:cNvGrpSpPr>
                          <a:grpSpLocks/>
                        </p:cNvGrpSpPr>
                        <p:nvPr/>
                      </p:nvGrpSpPr>
                      <p:grpSpPr bwMode="auto">
                        <a:xfrm>
                          <a:off x="3160" y="11790"/>
                          <a:ext cx="200" cy="429"/>
                          <a:chOff x="3000" y="11790"/>
                          <a:chExt cx="200" cy="429"/>
                        </a:xfrm>
                      </p:grpSpPr>
                      <p:sp>
                        <p:nvSpPr>
                          <p:cNvPr id="137410"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1"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26" name="Group 196"/>
                      <p:cNvGrpSpPr>
                        <a:grpSpLocks/>
                      </p:cNvGrpSpPr>
                      <p:nvPr/>
                    </p:nvGrpSpPr>
                    <p:grpSpPr bwMode="auto">
                      <a:xfrm>
                        <a:off x="3320" y="11790"/>
                        <a:ext cx="360" cy="429"/>
                        <a:chOff x="3000" y="11790"/>
                        <a:chExt cx="360" cy="429"/>
                      </a:xfrm>
                    </p:grpSpPr>
                    <p:grpSp>
                      <p:nvGrpSpPr>
                        <p:cNvPr id="327" name="Group 197"/>
                        <p:cNvGrpSpPr>
                          <a:grpSpLocks/>
                        </p:cNvGrpSpPr>
                        <p:nvPr/>
                      </p:nvGrpSpPr>
                      <p:grpSpPr bwMode="auto">
                        <a:xfrm>
                          <a:off x="3000" y="11790"/>
                          <a:ext cx="200" cy="429"/>
                          <a:chOff x="3000" y="11790"/>
                          <a:chExt cx="200" cy="429"/>
                        </a:xfrm>
                      </p:grpSpPr>
                      <p:sp>
                        <p:nvSpPr>
                          <p:cNvPr id="137414"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5"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nvGrpSpPr>
                        <p:cNvPr id="328" name="Group 200"/>
                        <p:cNvGrpSpPr>
                          <a:grpSpLocks/>
                        </p:cNvGrpSpPr>
                        <p:nvPr/>
                      </p:nvGrpSpPr>
                      <p:grpSpPr bwMode="auto">
                        <a:xfrm>
                          <a:off x="3160" y="11790"/>
                          <a:ext cx="200" cy="429"/>
                          <a:chOff x="3000" y="11790"/>
                          <a:chExt cx="200" cy="429"/>
                        </a:xfrm>
                      </p:grpSpPr>
                      <p:sp>
                        <p:nvSpPr>
                          <p:cNvPr id="137417"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8"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329" name="Group 203"/>
                    <p:cNvGrpSpPr>
                      <a:grpSpLocks/>
                    </p:cNvGrpSpPr>
                    <p:nvPr/>
                  </p:nvGrpSpPr>
                  <p:grpSpPr bwMode="auto">
                    <a:xfrm>
                      <a:off x="3640" y="11790"/>
                      <a:ext cx="680" cy="429"/>
                      <a:chOff x="3000" y="11790"/>
                      <a:chExt cx="680" cy="429"/>
                    </a:xfrm>
                  </p:grpSpPr>
                  <p:grpSp>
                    <p:nvGrpSpPr>
                      <p:cNvPr id="330" name="Group 204"/>
                      <p:cNvGrpSpPr>
                        <a:grpSpLocks/>
                      </p:cNvGrpSpPr>
                      <p:nvPr/>
                    </p:nvGrpSpPr>
                    <p:grpSpPr bwMode="auto">
                      <a:xfrm>
                        <a:off x="3000" y="11790"/>
                        <a:ext cx="360" cy="429"/>
                        <a:chOff x="3000" y="11790"/>
                        <a:chExt cx="360" cy="429"/>
                      </a:xfrm>
                    </p:grpSpPr>
                    <p:grpSp>
                      <p:nvGrpSpPr>
                        <p:cNvPr id="331" name="Group 205"/>
                        <p:cNvGrpSpPr>
                          <a:grpSpLocks/>
                        </p:cNvGrpSpPr>
                        <p:nvPr/>
                      </p:nvGrpSpPr>
                      <p:grpSpPr bwMode="auto">
                        <a:xfrm>
                          <a:off x="3000" y="11790"/>
                          <a:ext cx="200" cy="429"/>
                          <a:chOff x="3000" y="11790"/>
                          <a:chExt cx="200" cy="429"/>
                        </a:xfrm>
                      </p:grpSpPr>
                      <p:sp>
                        <p:nvSpPr>
                          <p:cNvPr id="137422"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3"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3" name="Group 208"/>
                        <p:cNvGrpSpPr>
                          <a:grpSpLocks/>
                        </p:cNvGrpSpPr>
                        <p:nvPr/>
                      </p:nvGrpSpPr>
                      <p:grpSpPr bwMode="auto">
                        <a:xfrm>
                          <a:off x="3160" y="11790"/>
                          <a:ext cx="200" cy="429"/>
                          <a:chOff x="3000" y="11790"/>
                          <a:chExt cx="200" cy="429"/>
                        </a:xfrm>
                      </p:grpSpPr>
                      <p:sp>
                        <p:nvSpPr>
                          <p:cNvPr id="137425"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6"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34" name="Group 211"/>
                      <p:cNvGrpSpPr>
                        <a:grpSpLocks/>
                      </p:cNvGrpSpPr>
                      <p:nvPr/>
                    </p:nvGrpSpPr>
                    <p:grpSpPr bwMode="auto">
                      <a:xfrm>
                        <a:off x="3320" y="11790"/>
                        <a:ext cx="360" cy="429"/>
                        <a:chOff x="3000" y="11790"/>
                        <a:chExt cx="360" cy="429"/>
                      </a:xfrm>
                    </p:grpSpPr>
                    <p:grpSp>
                      <p:nvGrpSpPr>
                        <p:cNvPr id="335" name="Group 212"/>
                        <p:cNvGrpSpPr>
                          <a:grpSpLocks/>
                        </p:cNvGrpSpPr>
                        <p:nvPr/>
                      </p:nvGrpSpPr>
                      <p:grpSpPr bwMode="auto">
                        <a:xfrm>
                          <a:off x="3000" y="11790"/>
                          <a:ext cx="200" cy="429"/>
                          <a:chOff x="3000" y="11790"/>
                          <a:chExt cx="200" cy="429"/>
                        </a:xfrm>
                      </p:grpSpPr>
                      <p:sp>
                        <p:nvSpPr>
                          <p:cNvPr id="137429"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0"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6" name="Group 215"/>
                        <p:cNvGrpSpPr>
                          <a:grpSpLocks/>
                        </p:cNvGrpSpPr>
                        <p:nvPr/>
                      </p:nvGrpSpPr>
                      <p:grpSpPr bwMode="auto">
                        <a:xfrm>
                          <a:off x="3160" y="11790"/>
                          <a:ext cx="200" cy="429"/>
                          <a:chOff x="3000" y="11790"/>
                          <a:chExt cx="200" cy="429"/>
                        </a:xfrm>
                      </p:grpSpPr>
                      <p:sp>
                        <p:nvSpPr>
                          <p:cNvPr id="137432"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3"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grpSp>
          </p:grpSp>
          <p:grpSp>
            <p:nvGrpSpPr>
              <p:cNvPr id="337" name="Group 218"/>
              <p:cNvGrpSpPr>
                <a:grpSpLocks/>
              </p:cNvGrpSpPr>
              <p:nvPr/>
            </p:nvGrpSpPr>
            <p:grpSpPr bwMode="auto">
              <a:xfrm>
                <a:off x="3250" y="11502"/>
                <a:ext cx="2250" cy="432"/>
                <a:chOff x="3250" y="11487"/>
                <a:chExt cx="2250" cy="432"/>
              </a:xfrm>
            </p:grpSpPr>
            <p:sp>
              <p:nvSpPr>
                <p:cNvPr id="137435" name="Text Box 219"/>
                <p:cNvSpPr txBox="1">
                  <a:spLocks noChangeArrowheads="1"/>
                </p:cNvSpPr>
                <p:nvPr/>
              </p:nvSpPr>
              <p:spPr bwMode="auto">
                <a:xfrm>
                  <a:off x="3620" y="11487"/>
                  <a:ext cx="1578"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 ~ CH15)</a:t>
                  </a:r>
                  <a:endParaRPr lang="en-US" altLang="zh-CN" sz="3600" b="1"/>
                </a:p>
              </p:txBody>
            </p:sp>
            <p:sp>
              <p:nvSpPr>
                <p:cNvPr id="137436" name="Line 220"/>
                <p:cNvSpPr>
                  <a:spLocks noChangeShapeType="1"/>
                </p:cNvSpPr>
                <p:nvPr/>
              </p:nvSpPr>
              <p:spPr bwMode="auto">
                <a:xfrm>
                  <a:off x="4990" y="11712"/>
                  <a:ext cx="510" cy="0"/>
                </a:xfrm>
                <a:prstGeom prst="line">
                  <a:avLst/>
                </a:prstGeom>
                <a:noFill/>
                <a:ln w="9525">
                  <a:solidFill>
                    <a:srgbClr val="000000"/>
                  </a:solidFill>
                  <a:round/>
                  <a:headEnd/>
                  <a:tailEnd type="triangle" w="med" len="med"/>
                </a:ln>
              </p:spPr>
              <p:txBody>
                <a:bodyPr/>
                <a:lstStyle/>
                <a:p>
                  <a:endParaRPr lang="zh-CN" altLang="en-US" b="1"/>
                </a:p>
              </p:txBody>
            </p:sp>
            <p:sp>
              <p:nvSpPr>
                <p:cNvPr id="137437" name="Line 221"/>
                <p:cNvSpPr>
                  <a:spLocks noChangeShapeType="1"/>
                </p:cNvSpPr>
                <p:nvPr/>
              </p:nvSpPr>
              <p:spPr bwMode="auto">
                <a:xfrm>
                  <a:off x="3250" y="11712"/>
                  <a:ext cx="475"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38" name="Group 222"/>
              <p:cNvGrpSpPr>
                <a:grpSpLocks/>
              </p:cNvGrpSpPr>
              <p:nvPr/>
            </p:nvGrpSpPr>
            <p:grpSpPr bwMode="auto">
              <a:xfrm>
                <a:off x="6810" y="11523"/>
                <a:ext cx="3240" cy="432"/>
                <a:chOff x="6810" y="11508"/>
                <a:chExt cx="3240" cy="432"/>
              </a:xfrm>
            </p:grpSpPr>
            <p:sp>
              <p:nvSpPr>
                <p:cNvPr id="137439" name="Text Box 223"/>
                <p:cNvSpPr txBox="1">
                  <a:spLocks noChangeArrowheads="1"/>
                </p:cNvSpPr>
                <p:nvPr/>
              </p:nvSpPr>
              <p:spPr bwMode="auto">
                <a:xfrm>
                  <a:off x="7522" y="11508"/>
                  <a:ext cx="1592"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(CH16 ~ CH30)</a:t>
                  </a:r>
                  <a:endParaRPr lang="en-US" altLang="zh-CN" sz="3600" b="1"/>
                </a:p>
              </p:txBody>
            </p:sp>
            <p:sp>
              <p:nvSpPr>
                <p:cNvPr id="137440" name="Line 224"/>
                <p:cNvSpPr>
                  <a:spLocks noChangeShapeType="1"/>
                </p:cNvSpPr>
                <p:nvPr/>
              </p:nvSpPr>
              <p:spPr bwMode="auto">
                <a:xfrm>
                  <a:off x="8986" y="11721"/>
                  <a:ext cx="1064" cy="0"/>
                </a:xfrm>
                <a:prstGeom prst="line">
                  <a:avLst/>
                </a:prstGeom>
                <a:noFill/>
                <a:ln w="9525">
                  <a:solidFill>
                    <a:srgbClr val="000000"/>
                  </a:solidFill>
                  <a:round/>
                  <a:headEnd/>
                  <a:tailEnd type="triangle" w="med" len="med"/>
                </a:ln>
              </p:spPr>
              <p:txBody>
                <a:bodyPr/>
                <a:lstStyle/>
                <a:p>
                  <a:endParaRPr lang="zh-CN" altLang="en-US" b="1"/>
                </a:p>
              </p:txBody>
            </p:sp>
            <p:sp>
              <p:nvSpPr>
                <p:cNvPr id="137441" name="Line 225"/>
                <p:cNvSpPr>
                  <a:spLocks noChangeShapeType="1"/>
                </p:cNvSpPr>
                <p:nvPr/>
              </p:nvSpPr>
              <p:spPr bwMode="auto">
                <a:xfrm>
                  <a:off x="6810" y="11721"/>
                  <a:ext cx="834"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39" name="Group 364"/>
            <p:cNvGrpSpPr>
              <a:grpSpLocks/>
            </p:cNvGrpSpPr>
            <p:nvPr/>
          </p:nvGrpSpPr>
          <p:grpSpPr bwMode="auto">
            <a:xfrm>
              <a:off x="0" y="1083"/>
              <a:ext cx="5760" cy="3237"/>
              <a:chOff x="0" y="1083"/>
              <a:chExt cx="5760" cy="3237"/>
            </a:xfrm>
          </p:grpSpPr>
          <p:grpSp>
            <p:nvGrpSpPr>
              <p:cNvPr id="340" name="Group 363"/>
              <p:cNvGrpSpPr>
                <a:grpSpLocks/>
              </p:cNvGrpSpPr>
              <p:nvPr/>
            </p:nvGrpSpPr>
            <p:grpSpPr bwMode="auto">
              <a:xfrm>
                <a:off x="0" y="1083"/>
                <a:ext cx="5760" cy="3237"/>
                <a:chOff x="0" y="1083"/>
                <a:chExt cx="5760" cy="3237"/>
              </a:xfrm>
            </p:grpSpPr>
            <p:grpSp>
              <p:nvGrpSpPr>
                <p:cNvPr id="341" name="Group 357"/>
                <p:cNvGrpSpPr>
                  <a:grpSpLocks/>
                </p:cNvGrpSpPr>
                <p:nvPr/>
              </p:nvGrpSpPr>
              <p:grpSpPr bwMode="auto">
                <a:xfrm>
                  <a:off x="0" y="1083"/>
                  <a:ext cx="5705" cy="2409"/>
                  <a:chOff x="0" y="1083"/>
                  <a:chExt cx="5705" cy="2409"/>
                </a:xfrm>
              </p:grpSpPr>
              <p:grpSp>
                <p:nvGrpSpPr>
                  <p:cNvPr id="342" name="Group 6"/>
                  <p:cNvGrpSpPr>
                    <a:grpSpLocks/>
                  </p:cNvGrpSpPr>
                  <p:nvPr/>
                </p:nvGrpSpPr>
                <p:grpSpPr bwMode="auto">
                  <a:xfrm>
                    <a:off x="2565" y="3210"/>
                    <a:ext cx="890" cy="282"/>
                    <a:chOff x="3000" y="11790"/>
                    <a:chExt cx="1320" cy="429"/>
                  </a:xfrm>
                </p:grpSpPr>
                <p:grpSp>
                  <p:nvGrpSpPr>
                    <p:cNvPr id="343" name="Group 7"/>
                    <p:cNvGrpSpPr>
                      <a:grpSpLocks/>
                    </p:cNvGrpSpPr>
                    <p:nvPr/>
                  </p:nvGrpSpPr>
                  <p:grpSpPr bwMode="auto">
                    <a:xfrm>
                      <a:off x="3000" y="11790"/>
                      <a:ext cx="680" cy="429"/>
                      <a:chOff x="3000" y="11790"/>
                      <a:chExt cx="680" cy="429"/>
                    </a:xfrm>
                  </p:grpSpPr>
                  <p:grpSp>
                    <p:nvGrpSpPr>
                      <p:cNvPr id="344" name="Group 8"/>
                      <p:cNvGrpSpPr>
                        <a:grpSpLocks/>
                      </p:cNvGrpSpPr>
                      <p:nvPr/>
                    </p:nvGrpSpPr>
                    <p:grpSpPr bwMode="auto">
                      <a:xfrm>
                        <a:off x="3000" y="11790"/>
                        <a:ext cx="360" cy="429"/>
                        <a:chOff x="3000" y="11790"/>
                        <a:chExt cx="360" cy="429"/>
                      </a:xfrm>
                    </p:grpSpPr>
                    <p:grpSp>
                      <p:nvGrpSpPr>
                        <p:cNvPr id="345" name="Group 9"/>
                        <p:cNvGrpSpPr>
                          <a:grpSpLocks/>
                        </p:cNvGrpSpPr>
                        <p:nvPr/>
                      </p:nvGrpSpPr>
                      <p:grpSpPr bwMode="auto">
                        <a:xfrm>
                          <a:off x="3000" y="11790"/>
                          <a:ext cx="200" cy="429"/>
                          <a:chOff x="3000" y="11790"/>
                          <a:chExt cx="200" cy="429"/>
                        </a:xfrm>
                      </p:grpSpPr>
                      <p:sp>
                        <p:nvSpPr>
                          <p:cNvPr id="137226" name="Rectangle 1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27" name="Text Box 1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6" name="Group 12"/>
                        <p:cNvGrpSpPr>
                          <a:grpSpLocks/>
                        </p:cNvGrpSpPr>
                        <p:nvPr/>
                      </p:nvGrpSpPr>
                      <p:grpSpPr bwMode="auto">
                        <a:xfrm>
                          <a:off x="3160" y="11790"/>
                          <a:ext cx="200" cy="429"/>
                          <a:chOff x="3000" y="11790"/>
                          <a:chExt cx="200" cy="429"/>
                        </a:xfrm>
                      </p:grpSpPr>
                      <p:sp>
                        <p:nvSpPr>
                          <p:cNvPr id="137229" name="Rectangle 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0" name="Text Box 14"/>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347" name="Group 15"/>
                      <p:cNvGrpSpPr>
                        <a:grpSpLocks/>
                      </p:cNvGrpSpPr>
                      <p:nvPr/>
                    </p:nvGrpSpPr>
                    <p:grpSpPr bwMode="auto">
                      <a:xfrm>
                        <a:off x="3320" y="11790"/>
                        <a:ext cx="360" cy="429"/>
                        <a:chOff x="3000" y="11790"/>
                        <a:chExt cx="360" cy="429"/>
                      </a:xfrm>
                    </p:grpSpPr>
                    <p:grpSp>
                      <p:nvGrpSpPr>
                        <p:cNvPr id="348" name="Group 16"/>
                        <p:cNvGrpSpPr>
                          <a:grpSpLocks/>
                        </p:cNvGrpSpPr>
                        <p:nvPr/>
                      </p:nvGrpSpPr>
                      <p:grpSpPr bwMode="auto">
                        <a:xfrm>
                          <a:off x="3000" y="11790"/>
                          <a:ext cx="200" cy="429"/>
                          <a:chOff x="3000" y="11790"/>
                          <a:chExt cx="200" cy="429"/>
                        </a:xfrm>
                      </p:grpSpPr>
                      <p:sp>
                        <p:nvSpPr>
                          <p:cNvPr id="137233" name="Rectangle 1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4" name="Text Box 1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9" name="Group 19"/>
                        <p:cNvGrpSpPr>
                          <a:grpSpLocks/>
                        </p:cNvGrpSpPr>
                        <p:nvPr/>
                      </p:nvGrpSpPr>
                      <p:grpSpPr bwMode="auto">
                        <a:xfrm>
                          <a:off x="3160" y="11790"/>
                          <a:ext cx="200" cy="429"/>
                          <a:chOff x="3000" y="11790"/>
                          <a:chExt cx="200" cy="429"/>
                        </a:xfrm>
                      </p:grpSpPr>
                      <p:sp>
                        <p:nvSpPr>
                          <p:cNvPr id="137236" name="Rectangle 2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7" name="Text Box 2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350" name="Group 22"/>
                    <p:cNvGrpSpPr>
                      <a:grpSpLocks/>
                    </p:cNvGrpSpPr>
                    <p:nvPr/>
                  </p:nvGrpSpPr>
                  <p:grpSpPr bwMode="auto">
                    <a:xfrm>
                      <a:off x="3640" y="11790"/>
                      <a:ext cx="680" cy="429"/>
                      <a:chOff x="3000" y="11790"/>
                      <a:chExt cx="680" cy="429"/>
                    </a:xfrm>
                  </p:grpSpPr>
                  <p:grpSp>
                    <p:nvGrpSpPr>
                      <p:cNvPr id="351" name="Group 23"/>
                      <p:cNvGrpSpPr>
                        <a:grpSpLocks/>
                      </p:cNvGrpSpPr>
                      <p:nvPr/>
                    </p:nvGrpSpPr>
                    <p:grpSpPr bwMode="auto">
                      <a:xfrm>
                        <a:off x="3000" y="11790"/>
                        <a:ext cx="360" cy="429"/>
                        <a:chOff x="3000" y="11790"/>
                        <a:chExt cx="360" cy="429"/>
                      </a:xfrm>
                    </p:grpSpPr>
                    <p:grpSp>
                      <p:nvGrpSpPr>
                        <p:cNvPr id="137216" name="Group 24"/>
                        <p:cNvGrpSpPr>
                          <a:grpSpLocks/>
                        </p:cNvGrpSpPr>
                        <p:nvPr/>
                      </p:nvGrpSpPr>
                      <p:grpSpPr bwMode="auto">
                        <a:xfrm>
                          <a:off x="3000" y="11790"/>
                          <a:ext cx="200" cy="429"/>
                          <a:chOff x="3000" y="11790"/>
                          <a:chExt cx="200" cy="429"/>
                        </a:xfrm>
                      </p:grpSpPr>
                      <p:sp>
                        <p:nvSpPr>
                          <p:cNvPr id="137241" name="Rectangle 2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2" name="Text Box 2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17" name="Group 27"/>
                        <p:cNvGrpSpPr>
                          <a:grpSpLocks/>
                        </p:cNvGrpSpPr>
                        <p:nvPr/>
                      </p:nvGrpSpPr>
                      <p:grpSpPr bwMode="auto">
                        <a:xfrm>
                          <a:off x="3160" y="11790"/>
                          <a:ext cx="200" cy="429"/>
                          <a:chOff x="3000" y="11790"/>
                          <a:chExt cx="200" cy="429"/>
                        </a:xfrm>
                      </p:grpSpPr>
                      <p:sp>
                        <p:nvSpPr>
                          <p:cNvPr id="137244" name="Rectangle 2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5" name="Text Box 29"/>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20" name="Group 30"/>
                      <p:cNvGrpSpPr>
                        <a:grpSpLocks/>
                      </p:cNvGrpSpPr>
                      <p:nvPr/>
                    </p:nvGrpSpPr>
                    <p:grpSpPr bwMode="auto">
                      <a:xfrm>
                        <a:off x="3320" y="11790"/>
                        <a:ext cx="360" cy="429"/>
                        <a:chOff x="3000" y="11790"/>
                        <a:chExt cx="360" cy="429"/>
                      </a:xfrm>
                    </p:grpSpPr>
                    <p:grpSp>
                      <p:nvGrpSpPr>
                        <p:cNvPr id="137221" name="Group 31"/>
                        <p:cNvGrpSpPr>
                          <a:grpSpLocks/>
                        </p:cNvGrpSpPr>
                        <p:nvPr/>
                      </p:nvGrpSpPr>
                      <p:grpSpPr bwMode="auto">
                        <a:xfrm>
                          <a:off x="3000" y="11790"/>
                          <a:ext cx="200" cy="429"/>
                          <a:chOff x="3000" y="11790"/>
                          <a:chExt cx="200" cy="429"/>
                        </a:xfrm>
                      </p:grpSpPr>
                      <p:sp>
                        <p:nvSpPr>
                          <p:cNvPr id="137248" name="Rectangle 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9" name="Text Box 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22" name="Group 34"/>
                        <p:cNvGrpSpPr>
                          <a:grpSpLocks/>
                        </p:cNvGrpSpPr>
                        <p:nvPr/>
                      </p:nvGrpSpPr>
                      <p:grpSpPr bwMode="auto">
                        <a:xfrm>
                          <a:off x="3160" y="11790"/>
                          <a:ext cx="200" cy="429"/>
                          <a:chOff x="3000" y="11790"/>
                          <a:chExt cx="200" cy="429"/>
                        </a:xfrm>
                      </p:grpSpPr>
                      <p:sp>
                        <p:nvSpPr>
                          <p:cNvPr id="137251" name="Rectangle 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52" name="Text Box 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23" name="Group 350"/>
                  <p:cNvGrpSpPr>
                    <a:grpSpLocks/>
                  </p:cNvGrpSpPr>
                  <p:nvPr/>
                </p:nvGrpSpPr>
                <p:grpSpPr bwMode="auto">
                  <a:xfrm>
                    <a:off x="0" y="1083"/>
                    <a:ext cx="5705" cy="1393"/>
                    <a:chOff x="0" y="1083"/>
                    <a:chExt cx="5705" cy="1393"/>
                  </a:xfrm>
                </p:grpSpPr>
                <p:grpSp>
                  <p:nvGrpSpPr>
                    <p:cNvPr id="137224" name="Group 341"/>
                    <p:cNvGrpSpPr>
                      <a:grpSpLocks/>
                    </p:cNvGrpSpPr>
                    <p:nvPr/>
                  </p:nvGrpSpPr>
                  <p:grpSpPr bwMode="auto">
                    <a:xfrm>
                      <a:off x="0" y="1083"/>
                      <a:ext cx="5686" cy="720"/>
                      <a:chOff x="0" y="1083"/>
                      <a:chExt cx="5686" cy="720"/>
                    </a:xfrm>
                  </p:grpSpPr>
                  <p:sp>
                    <p:nvSpPr>
                      <p:cNvPr id="137340" name="Text Box 124"/>
                      <p:cNvSpPr txBox="1">
                        <a:spLocks noChangeArrowheads="1"/>
                      </p:cNvSpPr>
                      <p:nvPr/>
                    </p:nvSpPr>
                    <p:spPr bwMode="auto">
                      <a:xfrm>
                        <a:off x="187" y="1423"/>
                        <a:ext cx="544" cy="380"/>
                      </a:xfrm>
                      <a:prstGeom prst="rect">
                        <a:avLst/>
                      </a:prstGeom>
                      <a:solidFill>
                        <a:schemeClr val="bg1"/>
                      </a:solidFill>
                      <a:ln w="9525">
                        <a:noFill/>
                        <a:miter lim="800000"/>
                        <a:headEnd/>
                        <a:tailEnd/>
                      </a:ln>
                    </p:spPr>
                    <p:txBody>
                      <a:bodyPr/>
                      <a:lstStyle/>
                      <a:p>
                        <a:pPr algn="ctr"/>
                        <a:endParaRPr lang="en-US" altLang="zh-CN" sz="1200" b="1" baseline="-25000">
                          <a:latin typeface="Times New Roman" pitchFamily="18" charset="0"/>
                        </a:endParaRPr>
                      </a:p>
                      <a:p>
                        <a:pPr algn="just">
                          <a:lnSpc>
                            <a:spcPct val="48000"/>
                          </a:lnSpc>
                        </a:pPr>
                        <a:r>
                          <a:rPr lang="en-US" altLang="zh-CN" sz="1200" b="1">
                            <a:latin typeface="Times New Roman" pitchFamily="18" charset="0"/>
                          </a:rPr>
                          <a:t>125</a:t>
                        </a:r>
                        <a:r>
                          <a:rPr lang="en-US" altLang="zh-CN" sz="1200" b="1">
                            <a:latin typeface="Times New Roman" pitchFamily="18" charset="0"/>
                            <a:sym typeface="Symbol" pitchFamily="18" charset="2"/>
                          </a:rPr>
                          <a:t></a:t>
                        </a:r>
                        <a:r>
                          <a:rPr lang="en-US" altLang="zh-CN" sz="1200" b="1">
                            <a:latin typeface="Times New Roman" pitchFamily="18" charset="0"/>
                          </a:rPr>
                          <a:t>s</a:t>
                        </a:r>
                      </a:p>
                      <a:p>
                        <a:endParaRPr lang="en-US" altLang="zh-CN" sz="3600" b="1"/>
                      </a:p>
                    </p:txBody>
                  </p:sp>
                  <p:grpSp>
                    <p:nvGrpSpPr>
                      <p:cNvPr id="137225" name="Group 340"/>
                      <p:cNvGrpSpPr>
                        <a:grpSpLocks/>
                      </p:cNvGrpSpPr>
                      <p:nvPr/>
                    </p:nvGrpSpPr>
                    <p:grpSpPr bwMode="auto">
                      <a:xfrm>
                        <a:off x="0" y="1083"/>
                        <a:ext cx="5686" cy="558"/>
                        <a:chOff x="0" y="1083"/>
                        <a:chExt cx="5686" cy="558"/>
                      </a:xfrm>
                    </p:grpSpPr>
                    <p:sp>
                      <p:nvSpPr>
                        <p:cNvPr id="137341" name="Line 125"/>
                        <p:cNvSpPr>
                          <a:spLocks noChangeShapeType="1"/>
                        </p:cNvSpPr>
                        <p:nvPr/>
                      </p:nvSpPr>
                      <p:spPr bwMode="auto">
                        <a:xfrm>
                          <a:off x="532" y="1449"/>
                          <a:ext cx="0" cy="192"/>
                        </a:xfrm>
                        <a:prstGeom prst="line">
                          <a:avLst/>
                        </a:prstGeom>
                        <a:noFill/>
                        <a:ln w="9525">
                          <a:solidFill>
                            <a:srgbClr val="000000"/>
                          </a:solidFill>
                          <a:round/>
                          <a:headEnd/>
                          <a:tailEnd/>
                        </a:ln>
                      </p:spPr>
                      <p:txBody>
                        <a:bodyPr/>
                        <a:lstStyle/>
                        <a:p>
                          <a:endParaRPr lang="zh-CN" altLang="en-US" b="1"/>
                        </a:p>
                      </p:txBody>
                    </p:sp>
                    <p:sp>
                      <p:nvSpPr>
                        <p:cNvPr id="137342" name="Line 126"/>
                        <p:cNvSpPr>
                          <a:spLocks noChangeShapeType="1"/>
                        </p:cNvSpPr>
                        <p:nvPr/>
                      </p:nvSpPr>
                      <p:spPr bwMode="auto">
                        <a:xfrm flipH="1">
                          <a:off x="0" y="1524"/>
                          <a:ext cx="195" cy="0"/>
                        </a:xfrm>
                        <a:prstGeom prst="line">
                          <a:avLst/>
                        </a:prstGeom>
                        <a:noFill/>
                        <a:ln w="6350">
                          <a:solidFill>
                            <a:srgbClr val="000000"/>
                          </a:solidFill>
                          <a:round/>
                          <a:headEnd type="triangle" w="med" len="med"/>
                          <a:tailEnd/>
                        </a:ln>
                      </p:spPr>
                      <p:txBody>
                        <a:bodyPr/>
                        <a:lstStyle/>
                        <a:p>
                          <a:endParaRPr lang="zh-CN" altLang="en-US" b="1"/>
                        </a:p>
                      </p:txBody>
                    </p:sp>
                    <p:sp>
                      <p:nvSpPr>
                        <p:cNvPr id="137343" name="Line 127"/>
                        <p:cNvSpPr>
                          <a:spLocks noChangeShapeType="1"/>
                        </p:cNvSpPr>
                        <p:nvPr/>
                      </p:nvSpPr>
                      <p:spPr bwMode="auto">
                        <a:xfrm flipH="1">
                          <a:off x="532" y="1516"/>
                          <a:ext cx="196" cy="0"/>
                        </a:xfrm>
                        <a:prstGeom prst="line">
                          <a:avLst/>
                        </a:prstGeom>
                        <a:noFill/>
                        <a:ln w="6350">
                          <a:solidFill>
                            <a:srgbClr val="000000"/>
                          </a:solidFill>
                          <a:round/>
                          <a:headEnd/>
                          <a:tailEnd type="triangle" w="med" len="med"/>
                        </a:ln>
                      </p:spPr>
                      <p:txBody>
                        <a:bodyPr/>
                        <a:lstStyle/>
                        <a:p>
                          <a:endParaRPr lang="zh-CN" altLang="en-US" b="1"/>
                        </a:p>
                      </p:txBody>
                    </p:sp>
                    <p:grpSp>
                      <p:nvGrpSpPr>
                        <p:cNvPr id="137228" name="Group 339"/>
                        <p:cNvGrpSpPr>
                          <a:grpSpLocks/>
                        </p:cNvGrpSpPr>
                        <p:nvPr/>
                      </p:nvGrpSpPr>
                      <p:grpSpPr bwMode="auto">
                        <a:xfrm>
                          <a:off x="202" y="1083"/>
                          <a:ext cx="5484" cy="554"/>
                          <a:chOff x="202" y="1083"/>
                          <a:chExt cx="5484" cy="554"/>
                        </a:xfrm>
                      </p:grpSpPr>
                      <p:sp>
                        <p:nvSpPr>
                          <p:cNvPr id="137335" name="Line 119"/>
                          <p:cNvSpPr>
                            <a:spLocks noChangeShapeType="1"/>
                          </p:cNvSpPr>
                          <p:nvPr/>
                        </p:nvSpPr>
                        <p:spPr bwMode="auto">
                          <a:xfrm flipH="1">
                            <a:off x="5679" y="1271"/>
                            <a:ext cx="0" cy="346"/>
                          </a:xfrm>
                          <a:prstGeom prst="line">
                            <a:avLst/>
                          </a:prstGeom>
                          <a:noFill/>
                          <a:ln w="9525">
                            <a:solidFill>
                              <a:srgbClr val="000000"/>
                            </a:solidFill>
                            <a:round/>
                            <a:headEnd/>
                            <a:tailEnd/>
                          </a:ln>
                        </p:spPr>
                        <p:txBody>
                          <a:bodyPr/>
                          <a:lstStyle/>
                          <a:p>
                            <a:endParaRPr lang="zh-CN" altLang="en-US" b="1"/>
                          </a:p>
                        </p:txBody>
                      </p:sp>
                      <p:sp>
                        <p:nvSpPr>
                          <p:cNvPr id="137336" name="Line 120"/>
                          <p:cNvSpPr>
                            <a:spLocks noChangeShapeType="1"/>
                          </p:cNvSpPr>
                          <p:nvPr/>
                        </p:nvSpPr>
                        <p:spPr bwMode="auto">
                          <a:xfrm flipH="1">
                            <a:off x="202" y="1277"/>
                            <a:ext cx="0" cy="360"/>
                          </a:xfrm>
                          <a:prstGeom prst="line">
                            <a:avLst/>
                          </a:prstGeom>
                          <a:noFill/>
                          <a:ln w="9525">
                            <a:solidFill>
                              <a:srgbClr val="000000"/>
                            </a:solidFill>
                            <a:round/>
                            <a:headEnd/>
                            <a:tailEnd/>
                          </a:ln>
                        </p:spPr>
                        <p:txBody>
                          <a:bodyPr/>
                          <a:lstStyle/>
                          <a:p>
                            <a:endParaRPr lang="zh-CN" altLang="en-US" b="1"/>
                          </a:p>
                        </p:txBody>
                      </p:sp>
                      <p:sp>
                        <p:nvSpPr>
                          <p:cNvPr id="137338" name="Line 122"/>
                          <p:cNvSpPr>
                            <a:spLocks noChangeShapeType="1"/>
                          </p:cNvSpPr>
                          <p:nvPr/>
                        </p:nvSpPr>
                        <p:spPr bwMode="auto">
                          <a:xfrm flipV="1">
                            <a:off x="3106" y="1350"/>
                            <a:ext cx="2580" cy="0"/>
                          </a:xfrm>
                          <a:prstGeom prst="line">
                            <a:avLst/>
                          </a:prstGeom>
                          <a:noFill/>
                          <a:ln w="6350">
                            <a:solidFill>
                              <a:srgbClr val="000000"/>
                            </a:solidFill>
                            <a:round/>
                            <a:headEnd/>
                            <a:tailEnd type="triangle" w="med" len="med"/>
                          </a:ln>
                        </p:spPr>
                        <p:txBody>
                          <a:bodyPr/>
                          <a:lstStyle/>
                          <a:p>
                            <a:endParaRPr lang="zh-CN" altLang="en-US" b="1"/>
                          </a:p>
                        </p:txBody>
                      </p:sp>
                      <p:sp>
                        <p:nvSpPr>
                          <p:cNvPr id="137339" name="Line 123"/>
                          <p:cNvSpPr>
                            <a:spLocks noChangeShapeType="1"/>
                          </p:cNvSpPr>
                          <p:nvPr/>
                        </p:nvSpPr>
                        <p:spPr bwMode="auto">
                          <a:xfrm flipV="1">
                            <a:off x="202" y="1350"/>
                            <a:ext cx="2580" cy="0"/>
                          </a:xfrm>
                          <a:prstGeom prst="line">
                            <a:avLst/>
                          </a:prstGeom>
                          <a:noFill/>
                          <a:ln w="6350">
                            <a:solidFill>
                              <a:srgbClr val="000000"/>
                            </a:solidFill>
                            <a:round/>
                            <a:headEnd type="triangle" w="med" len="med"/>
                            <a:tailEnd/>
                          </a:ln>
                        </p:spPr>
                        <p:txBody>
                          <a:bodyPr/>
                          <a:lstStyle/>
                          <a:p>
                            <a:endParaRPr lang="zh-CN" altLang="en-US" b="1"/>
                          </a:p>
                        </p:txBody>
                      </p:sp>
                      <p:grpSp>
                        <p:nvGrpSpPr>
                          <p:cNvPr id="137231" name="Group 338"/>
                          <p:cNvGrpSpPr>
                            <a:grpSpLocks/>
                          </p:cNvGrpSpPr>
                          <p:nvPr/>
                        </p:nvGrpSpPr>
                        <p:grpSpPr bwMode="auto">
                          <a:xfrm>
                            <a:off x="2568" y="1083"/>
                            <a:ext cx="808" cy="439"/>
                            <a:chOff x="2568" y="1083"/>
                            <a:chExt cx="808" cy="439"/>
                          </a:xfrm>
                        </p:grpSpPr>
                        <p:sp>
                          <p:nvSpPr>
                            <p:cNvPr id="137337" name="Text Box 121"/>
                            <p:cNvSpPr txBox="1">
                              <a:spLocks noChangeArrowheads="1"/>
                            </p:cNvSpPr>
                            <p:nvPr/>
                          </p:nvSpPr>
                          <p:spPr bwMode="auto">
                            <a:xfrm>
                              <a:off x="2767" y="1253"/>
                              <a:ext cx="443" cy="269"/>
                            </a:xfrm>
                            <a:prstGeom prst="rect">
                              <a:avLst/>
                            </a:prstGeom>
                            <a:noFill/>
                            <a:ln w="9525">
                              <a:noFill/>
                              <a:miter lim="800000"/>
                              <a:headEnd/>
                              <a:tailEnd/>
                            </a:ln>
                          </p:spPr>
                          <p:txBody>
                            <a:bodyPr/>
                            <a:lstStyle/>
                            <a:p>
                              <a:pPr algn="just"/>
                              <a:r>
                                <a:rPr lang="en-US" altLang="zh-CN" sz="1400" b="1">
                                  <a:latin typeface="Times New Roman" pitchFamily="18" charset="0"/>
                                </a:rPr>
                                <a:t>16</a:t>
                              </a:r>
                              <a:r>
                                <a:rPr lang="zh-CN" altLang="en-US" sz="1400" b="1">
                                  <a:latin typeface="Times New Roman" pitchFamily="18" charset="0"/>
                                </a:rPr>
                                <a:t>帧</a:t>
                              </a:r>
                              <a:endParaRPr lang="zh-CN" altLang="en-US" sz="3600" b="1"/>
                            </a:p>
                          </p:txBody>
                        </p:sp>
                        <p:sp>
                          <p:nvSpPr>
                            <p:cNvPr id="137539" name="Text Box 323"/>
                            <p:cNvSpPr txBox="1">
                              <a:spLocks noChangeArrowheads="1"/>
                            </p:cNvSpPr>
                            <p:nvPr/>
                          </p:nvSpPr>
                          <p:spPr bwMode="auto">
                            <a:xfrm>
                              <a:off x="2568" y="1083"/>
                              <a:ext cx="808" cy="199"/>
                            </a:xfrm>
                            <a:prstGeom prst="rect">
                              <a:avLst/>
                            </a:prstGeom>
                            <a:solidFill>
                              <a:srgbClr val="FFFFFF"/>
                            </a:solidFill>
                            <a:ln w="9525">
                              <a:noFill/>
                              <a:miter lim="800000"/>
                              <a:headEnd/>
                              <a:tailEnd/>
                            </a:ln>
                          </p:spPr>
                          <p:txBody>
                            <a:bodyPr/>
                            <a:lstStyle/>
                            <a:p>
                              <a:pPr algn="ctr"/>
                              <a:r>
                                <a:rPr lang="en-US" altLang="zh-CN" sz="1400" b="1">
                                  <a:latin typeface="Times New Roman" pitchFamily="18" charset="0"/>
                                </a:rPr>
                                <a:t>1</a:t>
                              </a:r>
                              <a:r>
                                <a:rPr lang="zh-CN" altLang="en-US" sz="1400" b="1">
                                  <a:latin typeface="Times New Roman" pitchFamily="18" charset="0"/>
                                </a:rPr>
                                <a:t>复帧＝</a:t>
                              </a:r>
                              <a:r>
                                <a:rPr lang="en-US" altLang="zh-CN" sz="1400" b="1">
                                  <a:latin typeface="Times New Roman" pitchFamily="18" charset="0"/>
                                </a:rPr>
                                <a:t>16</a:t>
                              </a:r>
                              <a:r>
                                <a:rPr lang="zh-CN" altLang="en-US" sz="1400" b="1">
                                  <a:latin typeface="Times New Roman" pitchFamily="18" charset="0"/>
                                </a:rPr>
                                <a:t>帧</a:t>
                              </a:r>
                              <a:endParaRPr lang="zh-CN" altLang="en-US" sz="3600" b="1"/>
                            </a:p>
                          </p:txBody>
                        </p:sp>
                      </p:grpSp>
                    </p:grpSp>
                  </p:grpSp>
                </p:grpSp>
                <p:grpSp>
                  <p:nvGrpSpPr>
                    <p:cNvPr id="137232" name="Group 91"/>
                    <p:cNvGrpSpPr>
                      <a:grpSpLocks/>
                    </p:cNvGrpSpPr>
                    <p:nvPr/>
                  </p:nvGrpSpPr>
                  <p:grpSpPr bwMode="auto">
                    <a:xfrm>
                      <a:off x="182" y="1949"/>
                      <a:ext cx="5504" cy="527"/>
                      <a:chOff x="1920" y="10503"/>
                      <a:chExt cx="8170" cy="801"/>
                    </a:xfrm>
                  </p:grpSpPr>
                  <p:sp>
                    <p:nvSpPr>
                      <p:cNvPr id="137308" name="Line 92"/>
                      <p:cNvSpPr>
                        <a:spLocks noChangeShapeType="1"/>
                      </p:cNvSpPr>
                      <p:nvPr/>
                    </p:nvSpPr>
                    <p:spPr bwMode="auto">
                      <a:xfrm>
                        <a:off x="2420" y="10503"/>
                        <a:ext cx="7670" cy="435"/>
                      </a:xfrm>
                      <a:prstGeom prst="line">
                        <a:avLst/>
                      </a:prstGeom>
                      <a:noFill/>
                      <a:ln w="6350">
                        <a:solidFill>
                          <a:srgbClr val="000000"/>
                        </a:solidFill>
                        <a:prstDash val="dash"/>
                        <a:round/>
                        <a:headEnd/>
                        <a:tailEnd/>
                      </a:ln>
                    </p:spPr>
                    <p:txBody>
                      <a:bodyPr/>
                      <a:lstStyle/>
                      <a:p>
                        <a:endParaRPr lang="zh-CN" altLang="en-US" b="1"/>
                      </a:p>
                    </p:txBody>
                  </p:sp>
                  <p:sp>
                    <p:nvSpPr>
                      <p:cNvPr id="137309" name="Line 93"/>
                      <p:cNvSpPr>
                        <a:spLocks noChangeShapeType="1"/>
                      </p:cNvSpPr>
                      <p:nvPr/>
                    </p:nvSpPr>
                    <p:spPr bwMode="auto">
                      <a:xfrm>
                        <a:off x="1920" y="10503"/>
                        <a:ext cx="0" cy="774"/>
                      </a:xfrm>
                      <a:prstGeom prst="line">
                        <a:avLst/>
                      </a:prstGeom>
                      <a:noFill/>
                      <a:ln w="6350">
                        <a:solidFill>
                          <a:srgbClr val="000000"/>
                        </a:solidFill>
                        <a:prstDash val="dash"/>
                        <a:round/>
                        <a:headEnd/>
                        <a:tailEnd/>
                      </a:ln>
                    </p:spPr>
                    <p:txBody>
                      <a:bodyPr/>
                      <a:lstStyle/>
                      <a:p>
                        <a:endParaRPr lang="zh-CN" altLang="en-US" b="1"/>
                      </a:p>
                    </p:txBody>
                  </p:sp>
                  <p:grpSp>
                    <p:nvGrpSpPr>
                      <p:cNvPr id="137235" name="Group 94"/>
                      <p:cNvGrpSpPr>
                        <a:grpSpLocks/>
                      </p:cNvGrpSpPr>
                      <p:nvPr/>
                    </p:nvGrpSpPr>
                    <p:grpSpPr bwMode="auto">
                      <a:xfrm>
                        <a:off x="1950" y="10896"/>
                        <a:ext cx="8110" cy="408"/>
                        <a:chOff x="1950" y="10614"/>
                        <a:chExt cx="8110" cy="408"/>
                      </a:xfrm>
                    </p:grpSpPr>
                    <p:sp>
                      <p:nvSpPr>
                        <p:cNvPr id="137311" name="Text Box 95"/>
                        <p:cNvSpPr txBox="1">
                          <a:spLocks noChangeArrowheads="1"/>
                        </p:cNvSpPr>
                        <p:nvPr/>
                      </p:nvSpPr>
                      <p:spPr bwMode="auto">
                        <a:xfrm>
                          <a:off x="5492" y="10614"/>
                          <a:ext cx="968" cy="408"/>
                        </a:xfrm>
                        <a:prstGeom prst="rect">
                          <a:avLst/>
                        </a:prstGeom>
                        <a:noFill/>
                        <a:ln w="9525">
                          <a:noFill/>
                          <a:miter lim="800000"/>
                          <a:headEnd/>
                          <a:tailEnd/>
                        </a:ln>
                      </p:spPr>
                      <p:txBody>
                        <a:bodyPr/>
                        <a:lstStyle/>
                        <a:p>
                          <a:pPr algn="just"/>
                          <a:r>
                            <a:rPr lang="en-US" altLang="zh-CN" sz="1400" b="1">
                              <a:latin typeface="Times New Roman" pitchFamily="18" charset="0"/>
                            </a:rPr>
                            <a:t>32</a:t>
                          </a:r>
                          <a:r>
                            <a:rPr lang="zh-CN" altLang="en-US" sz="1400" b="1">
                              <a:latin typeface="Times New Roman" pitchFamily="18" charset="0"/>
                            </a:rPr>
                            <a:t>个时隙</a:t>
                          </a:r>
                          <a:endParaRPr lang="zh-CN" altLang="en-US" sz="3600" b="1"/>
                        </a:p>
                      </p:txBody>
                    </p:sp>
                    <p:sp>
                      <p:nvSpPr>
                        <p:cNvPr id="137312" name="Line 96"/>
                        <p:cNvSpPr>
                          <a:spLocks noChangeShapeType="1"/>
                        </p:cNvSpPr>
                        <p:nvPr/>
                      </p:nvSpPr>
                      <p:spPr bwMode="auto">
                        <a:xfrm flipV="1">
                          <a:off x="6370" y="10827"/>
                          <a:ext cx="3690" cy="3"/>
                        </a:xfrm>
                        <a:prstGeom prst="line">
                          <a:avLst/>
                        </a:prstGeom>
                        <a:noFill/>
                        <a:ln w="6350">
                          <a:solidFill>
                            <a:srgbClr val="000000"/>
                          </a:solidFill>
                          <a:round/>
                          <a:headEnd/>
                          <a:tailEnd type="triangle" w="med" len="med"/>
                        </a:ln>
                      </p:spPr>
                      <p:txBody>
                        <a:bodyPr/>
                        <a:lstStyle/>
                        <a:p>
                          <a:endParaRPr lang="zh-CN" altLang="en-US" b="1"/>
                        </a:p>
                      </p:txBody>
                    </p:sp>
                    <p:sp>
                      <p:nvSpPr>
                        <p:cNvPr id="137313" name="Line 97"/>
                        <p:cNvSpPr>
                          <a:spLocks noChangeShapeType="1"/>
                        </p:cNvSpPr>
                        <p:nvPr/>
                      </p:nvSpPr>
                      <p:spPr bwMode="auto">
                        <a:xfrm flipV="1">
                          <a:off x="1950" y="10827"/>
                          <a:ext cx="3630" cy="3"/>
                        </a:xfrm>
                        <a:prstGeom prst="line">
                          <a:avLst/>
                        </a:prstGeom>
                        <a:noFill/>
                        <a:ln w="6350">
                          <a:solidFill>
                            <a:srgbClr val="000000"/>
                          </a:solidFill>
                          <a:round/>
                          <a:headEnd type="triangle" w="med" len="med"/>
                          <a:tailEnd/>
                        </a:ln>
                      </p:spPr>
                      <p:txBody>
                        <a:bodyPr/>
                        <a:lstStyle/>
                        <a:p>
                          <a:endParaRPr lang="zh-CN" altLang="en-US" b="1"/>
                        </a:p>
                      </p:txBody>
                    </p:sp>
                  </p:grpSp>
                  <p:sp>
                    <p:nvSpPr>
                      <p:cNvPr id="137314" name="Line 98"/>
                      <p:cNvSpPr>
                        <a:spLocks noChangeShapeType="1"/>
                      </p:cNvSpPr>
                      <p:nvPr/>
                    </p:nvSpPr>
                    <p:spPr bwMode="auto">
                      <a:xfrm>
                        <a:off x="10080" y="10941"/>
                        <a:ext cx="0" cy="363"/>
                      </a:xfrm>
                      <a:prstGeom prst="line">
                        <a:avLst/>
                      </a:prstGeom>
                      <a:noFill/>
                      <a:ln w="6350">
                        <a:solidFill>
                          <a:srgbClr val="000000"/>
                        </a:solidFill>
                        <a:prstDash val="dash"/>
                        <a:round/>
                        <a:headEnd/>
                        <a:tailEnd/>
                      </a:ln>
                    </p:spPr>
                    <p:txBody>
                      <a:bodyPr/>
                      <a:lstStyle/>
                      <a:p>
                        <a:endParaRPr lang="zh-CN" altLang="en-US" b="1"/>
                      </a:p>
                    </p:txBody>
                  </p:sp>
                </p:grpSp>
                <p:grpSp>
                  <p:nvGrpSpPr>
                    <p:cNvPr id="137238" name="Group 100"/>
                    <p:cNvGrpSpPr>
                      <a:grpSpLocks/>
                    </p:cNvGrpSpPr>
                    <p:nvPr/>
                  </p:nvGrpSpPr>
                  <p:grpSpPr bwMode="auto">
                    <a:xfrm>
                      <a:off x="195" y="1658"/>
                      <a:ext cx="5510" cy="289"/>
                      <a:chOff x="1911" y="9750"/>
                      <a:chExt cx="8178" cy="438"/>
                    </a:xfrm>
                  </p:grpSpPr>
                  <p:grpSp>
                    <p:nvGrpSpPr>
                      <p:cNvPr id="137239" name="Group 101"/>
                      <p:cNvGrpSpPr>
                        <a:grpSpLocks/>
                      </p:cNvGrpSpPr>
                      <p:nvPr/>
                    </p:nvGrpSpPr>
                    <p:grpSpPr bwMode="auto">
                      <a:xfrm>
                        <a:off x="1911" y="9750"/>
                        <a:ext cx="4089" cy="438"/>
                        <a:chOff x="1911" y="9750"/>
                        <a:chExt cx="4200" cy="438"/>
                      </a:xfrm>
                    </p:grpSpPr>
                    <p:sp>
                      <p:nvSpPr>
                        <p:cNvPr id="137318" name="Text Box 102"/>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F0</a:t>
                          </a:r>
                          <a:endParaRPr lang="en-US" altLang="zh-CN" sz="3600" b="1"/>
                        </a:p>
                      </p:txBody>
                    </p:sp>
                    <p:sp>
                      <p:nvSpPr>
                        <p:cNvPr id="137319" name="Text Box 103"/>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a:t>
                          </a:r>
                          <a:endParaRPr lang="en-US" altLang="zh-CN" sz="3600" b="1"/>
                        </a:p>
                      </p:txBody>
                    </p:sp>
                    <p:sp>
                      <p:nvSpPr>
                        <p:cNvPr id="137320" name="Text Box 104"/>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F2</a:t>
                          </a:r>
                          <a:endParaRPr lang="en-US" altLang="zh-CN" sz="3600" b="1"/>
                        </a:p>
                      </p:txBody>
                    </p:sp>
                    <p:sp>
                      <p:nvSpPr>
                        <p:cNvPr id="137321" name="Text Box 105"/>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F3</a:t>
                          </a:r>
                          <a:endParaRPr lang="en-US" altLang="zh-CN" sz="3600" b="1"/>
                        </a:p>
                      </p:txBody>
                    </p:sp>
                    <p:sp>
                      <p:nvSpPr>
                        <p:cNvPr id="137322" name="Text Box 106"/>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F4</a:t>
                          </a:r>
                          <a:endParaRPr lang="en-US" altLang="zh-CN" sz="3600" b="1"/>
                        </a:p>
                      </p:txBody>
                    </p:sp>
                    <p:sp>
                      <p:nvSpPr>
                        <p:cNvPr id="137323" name="Text Box 107"/>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F5</a:t>
                          </a:r>
                          <a:endParaRPr lang="en-US" altLang="zh-CN" sz="3600" b="1"/>
                        </a:p>
                      </p:txBody>
                    </p:sp>
                    <p:sp>
                      <p:nvSpPr>
                        <p:cNvPr id="137324" name="Text Box 108"/>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F6</a:t>
                          </a:r>
                          <a:endParaRPr lang="en-US" altLang="zh-CN" sz="3600" b="1"/>
                        </a:p>
                      </p:txBody>
                    </p:sp>
                    <p:sp>
                      <p:nvSpPr>
                        <p:cNvPr id="137325" name="Text Box 109"/>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F7</a:t>
                          </a:r>
                          <a:endParaRPr lang="en-US" altLang="zh-CN" sz="3600" b="1"/>
                        </a:p>
                      </p:txBody>
                    </p:sp>
                  </p:grpSp>
                  <p:grpSp>
                    <p:nvGrpSpPr>
                      <p:cNvPr id="137240" name="Group 110"/>
                      <p:cNvGrpSpPr>
                        <a:grpSpLocks/>
                      </p:cNvGrpSpPr>
                      <p:nvPr/>
                    </p:nvGrpSpPr>
                    <p:grpSpPr bwMode="auto">
                      <a:xfrm>
                        <a:off x="6000" y="9750"/>
                        <a:ext cx="4089" cy="438"/>
                        <a:chOff x="1911" y="9750"/>
                        <a:chExt cx="4200" cy="438"/>
                      </a:xfrm>
                    </p:grpSpPr>
                    <p:sp>
                      <p:nvSpPr>
                        <p:cNvPr id="137327" name="Text Box 111"/>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F8</a:t>
                          </a:r>
                          <a:endParaRPr lang="en-US" altLang="zh-CN" sz="3600" b="1"/>
                        </a:p>
                      </p:txBody>
                    </p:sp>
                    <p:sp>
                      <p:nvSpPr>
                        <p:cNvPr id="137328" name="Text Box 112"/>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F9</a:t>
                          </a:r>
                          <a:endParaRPr lang="en-US" altLang="zh-CN" sz="3600" b="1"/>
                        </a:p>
                      </p:txBody>
                    </p:sp>
                    <p:sp>
                      <p:nvSpPr>
                        <p:cNvPr id="137329" name="Text Box 113"/>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F10</a:t>
                          </a:r>
                          <a:endParaRPr lang="en-US" altLang="zh-CN" sz="3600" b="1"/>
                        </a:p>
                      </p:txBody>
                    </p:sp>
                    <p:sp>
                      <p:nvSpPr>
                        <p:cNvPr id="137330" name="Text Box 114"/>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F11</a:t>
                          </a:r>
                          <a:endParaRPr lang="en-US" altLang="zh-CN" sz="3600" b="1"/>
                        </a:p>
                      </p:txBody>
                    </p:sp>
                    <p:sp>
                      <p:nvSpPr>
                        <p:cNvPr id="137331" name="Text Box 115"/>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F12</a:t>
                          </a:r>
                          <a:endParaRPr lang="en-US" altLang="zh-CN" sz="3600" b="1"/>
                        </a:p>
                      </p:txBody>
                    </p:sp>
                    <p:sp>
                      <p:nvSpPr>
                        <p:cNvPr id="137332" name="Text Box 116"/>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F13</a:t>
                          </a:r>
                          <a:endParaRPr lang="en-US" altLang="zh-CN" sz="3600" b="1"/>
                        </a:p>
                      </p:txBody>
                    </p:sp>
                    <p:sp>
                      <p:nvSpPr>
                        <p:cNvPr id="137333" name="Text Box 117"/>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F14</a:t>
                          </a:r>
                          <a:endParaRPr lang="en-US" altLang="zh-CN" sz="3600" b="1"/>
                        </a:p>
                      </p:txBody>
                    </p:sp>
                    <p:sp>
                      <p:nvSpPr>
                        <p:cNvPr id="137334" name="Text Box 118"/>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F15</a:t>
                          </a:r>
                          <a:endParaRPr lang="en-US" altLang="zh-CN" sz="3600" b="1"/>
                        </a:p>
                      </p:txBody>
                    </p:sp>
                  </p:grpSp>
                </p:grpSp>
              </p:grpSp>
            </p:grpSp>
            <p:grpSp>
              <p:nvGrpSpPr>
                <p:cNvPr id="137243" name="Group 362"/>
                <p:cNvGrpSpPr>
                  <a:grpSpLocks/>
                </p:cNvGrpSpPr>
                <p:nvPr/>
              </p:nvGrpSpPr>
              <p:grpSpPr bwMode="auto">
                <a:xfrm>
                  <a:off x="296" y="3304"/>
                  <a:ext cx="5464" cy="1016"/>
                  <a:chOff x="296" y="3304"/>
                  <a:chExt cx="5464" cy="1016"/>
                </a:xfrm>
              </p:grpSpPr>
              <p:grpSp>
                <p:nvGrpSpPr>
                  <p:cNvPr id="137246" name="Group 228"/>
                  <p:cNvGrpSpPr>
                    <a:grpSpLocks/>
                  </p:cNvGrpSpPr>
                  <p:nvPr/>
                </p:nvGrpSpPr>
                <p:grpSpPr bwMode="auto">
                  <a:xfrm>
                    <a:off x="4777" y="3549"/>
                    <a:ext cx="889" cy="283"/>
                    <a:chOff x="3000" y="11790"/>
                    <a:chExt cx="1320" cy="429"/>
                  </a:xfrm>
                </p:grpSpPr>
                <p:grpSp>
                  <p:nvGrpSpPr>
                    <p:cNvPr id="137247" name="Group 229"/>
                    <p:cNvGrpSpPr>
                      <a:grpSpLocks/>
                    </p:cNvGrpSpPr>
                    <p:nvPr/>
                  </p:nvGrpSpPr>
                  <p:grpSpPr bwMode="auto">
                    <a:xfrm>
                      <a:off x="3000" y="11790"/>
                      <a:ext cx="680" cy="429"/>
                      <a:chOff x="3000" y="11790"/>
                      <a:chExt cx="680" cy="429"/>
                    </a:xfrm>
                  </p:grpSpPr>
                  <p:grpSp>
                    <p:nvGrpSpPr>
                      <p:cNvPr id="137250" name="Group 230"/>
                      <p:cNvGrpSpPr>
                        <a:grpSpLocks/>
                      </p:cNvGrpSpPr>
                      <p:nvPr/>
                    </p:nvGrpSpPr>
                    <p:grpSpPr bwMode="auto">
                      <a:xfrm>
                        <a:off x="3000" y="11790"/>
                        <a:ext cx="360" cy="429"/>
                        <a:chOff x="3000" y="11790"/>
                        <a:chExt cx="360" cy="429"/>
                      </a:xfrm>
                    </p:grpSpPr>
                    <p:grpSp>
                      <p:nvGrpSpPr>
                        <p:cNvPr id="137253" name="Group 231"/>
                        <p:cNvGrpSpPr>
                          <a:grpSpLocks/>
                        </p:cNvGrpSpPr>
                        <p:nvPr/>
                      </p:nvGrpSpPr>
                      <p:grpSpPr bwMode="auto">
                        <a:xfrm>
                          <a:off x="3000" y="11790"/>
                          <a:ext cx="200" cy="429"/>
                          <a:chOff x="3000" y="11790"/>
                          <a:chExt cx="200" cy="429"/>
                        </a:xfrm>
                      </p:grpSpPr>
                      <p:sp>
                        <p:nvSpPr>
                          <p:cNvPr id="137448" name="Rectangle 2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49" name="Text Box 2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54" name="Group 234"/>
                        <p:cNvGrpSpPr>
                          <a:grpSpLocks/>
                        </p:cNvGrpSpPr>
                        <p:nvPr/>
                      </p:nvGrpSpPr>
                      <p:grpSpPr bwMode="auto">
                        <a:xfrm>
                          <a:off x="3160" y="11790"/>
                          <a:ext cx="200" cy="429"/>
                          <a:chOff x="3000" y="11790"/>
                          <a:chExt cx="200" cy="429"/>
                        </a:xfrm>
                      </p:grpSpPr>
                      <p:sp>
                        <p:nvSpPr>
                          <p:cNvPr id="137451" name="Rectangle 2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2" name="Text Box 2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57" name="Group 237"/>
                      <p:cNvGrpSpPr>
                        <a:grpSpLocks/>
                      </p:cNvGrpSpPr>
                      <p:nvPr/>
                    </p:nvGrpSpPr>
                    <p:grpSpPr bwMode="auto">
                      <a:xfrm>
                        <a:off x="3320" y="11790"/>
                        <a:ext cx="360" cy="429"/>
                        <a:chOff x="3000" y="11790"/>
                        <a:chExt cx="360" cy="429"/>
                      </a:xfrm>
                    </p:grpSpPr>
                    <p:grpSp>
                      <p:nvGrpSpPr>
                        <p:cNvPr id="137261" name="Group 238"/>
                        <p:cNvGrpSpPr>
                          <a:grpSpLocks/>
                        </p:cNvGrpSpPr>
                        <p:nvPr/>
                      </p:nvGrpSpPr>
                      <p:grpSpPr bwMode="auto">
                        <a:xfrm>
                          <a:off x="3000" y="11790"/>
                          <a:ext cx="200" cy="429"/>
                          <a:chOff x="3000" y="11790"/>
                          <a:chExt cx="200" cy="429"/>
                        </a:xfrm>
                      </p:grpSpPr>
                      <p:sp>
                        <p:nvSpPr>
                          <p:cNvPr id="137455" name="Rectangle 23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6" name="Text Box 240"/>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4" name="Group 241"/>
                        <p:cNvGrpSpPr>
                          <a:grpSpLocks/>
                        </p:cNvGrpSpPr>
                        <p:nvPr/>
                      </p:nvGrpSpPr>
                      <p:grpSpPr bwMode="auto">
                        <a:xfrm>
                          <a:off x="3160" y="11790"/>
                          <a:ext cx="200" cy="429"/>
                          <a:chOff x="3000" y="11790"/>
                          <a:chExt cx="200" cy="429"/>
                        </a:xfrm>
                      </p:grpSpPr>
                      <p:sp>
                        <p:nvSpPr>
                          <p:cNvPr id="137458" name="Rectangle 24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9" name="Text Box 24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137265" name="Group 244"/>
                    <p:cNvGrpSpPr>
                      <a:grpSpLocks/>
                    </p:cNvGrpSpPr>
                    <p:nvPr/>
                  </p:nvGrpSpPr>
                  <p:grpSpPr bwMode="auto">
                    <a:xfrm>
                      <a:off x="3640" y="11790"/>
                      <a:ext cx="680" cy="429"/>
                      <a:chOff x="3000" y="11790"/>
                      <a:chExt cx="680" cy="429"/>
                    </a:xfrm>
                  </p:grpSpPr>
                  <p:grpSp>
                    <p:nvGrpSpPr>
                      <p:cNvPr id="137266" name="Group 245"/>
                      <p:cNvGrpSpPr>
                        <a:grpSpLocks/>
                      </p:cNvGrpSpPr>
                      <p:nvPr/>
                    </p:nvGrpSpPr>
                    <p:grpSpPr bwMode="auto">
                      <a:xfrm>
                        <a:off x="3000" y="11790"/>
                        <a:ext cx="360" cy="429"/>
                        <a:chOff x="3000" y="11790"/>
                        <a:chExt cx="360" cy="429"/>
                      </a:xfrm>
                    </p:grpSpPr>
                    <p:grpSp>
                      <p:nvGrpSpPr>
                        <p:cNvPr id="137267" name="Group 246"/>
                        <p:cNvGrpSpPr>
                          <a:grpSpLocks/>
                        </p:cNvGrpSpPr>
                        <p:nvPr/>
                      </p:nvGrpSpPr>
                      <p:grpSpPr bwMode="auto">
                        <a:xfrm>
                          <a:off x="3000" y="11790"/>
                          <a:ext cx="200" cy="429"/>
                          <a:chOff x="3000" y="11790"/>
                          <a:chExt cx="200" cy="429"/>
                        </a:xfrm>
                      </p:grpSpPr>
                      <p:sp>
                        <p:nvSpPr>
                          <p:cNvPr id="137463" name="Rectangle 24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4" name="Text Box 24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8" name="Group 249"/>
                        <p:cNvGrpSpPr>
                          <a:grpSpLocks/>
                        </p:cNvGrpSpPr>
                        <p:nvPr/>
                      </p:nvGrpSpPr>
                      <p:grpSpPr bwMode="auto">
                        <a:xfrm>
                          <a:off x="3160" y="11790"/>
                          <a:ext cx="200" cy="429"/>
                          <a:chOff x="3000" y="11790"/>
                          <a:chExt cx="200" cy="429"/>
                        </a:xfrm>
                      </p:grpSpPr>
                      <p:sp>
                        <p:nvSpPr>
                          <p:cNvPr id="137466" name="Rectangle 25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7" name="Text Box 25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69" name="Group 252"/>
                      <p:cNvGrpSpPr>
                        <a:grpSpLocks/>
                      </p:cNvGrpSpPr>
                      <p:nvPr/>
                    </p:nvGrpSpPr>
                    <p:grpSpPr bwMode="auto">
                      <a:xfrm>
                        <a:off x="3320" y="11790"/>
                        <a:ext cx="360" cy="429"/>
                        <a:chOff x="3000" y="11790"/>
                        <a:chExt cx="360" cy="429"/>
                      </a:xfrm>
                    </p:grpSpPr>
                    <p:grpSp>
                      <p:nvGrpSpPr>
                        <p:cNvPr id="137270" name="Group 253"/>
                        <p:cNvGrpSpPr>
                          <a:grpSpLocks/>
                        </p:cNvGrpSpPr>
                        <p:nvPr/>
                      </p:nvGrpSpPr>
                      <p:grpSpPr bwMode="auto">
                        <a:xfrm>
                          <a:off x="3000" y="11790"/>
                          <a:ext cx="200" cy="429"/>
                          <a:chOff x="3000" y="11790"/>
                          <a:chExt cx="200" cy="429"/>
                        </a:xfrm>
                      </p:grpSpPr>
                      <p:sp>
                        <p:nvSpPr>
                          <p:cNvPr id="137470" name="Rectangle 25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1" name="Text Box 255"/>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71" name="Group 256"/>
                        <p:cNvGrpSpPr>
                          <a:grpSpLocks/>
                        </p:cNvGrpSpPr>
                        <p:nvPr/>
                      </p:nvGrpSpPr>
                      <p:grpSpPr bwMode="auto">
                        <a:xfrm>
                          <a:off x="3160" y="11790"/>
                          <a:ext cx="200" cy="429"/>
                          <a:chOff x="3000" y="11790"/>
                          <a:chExt cx="200" cy="429"/>
                        </a:xfrm>
                      </p:grpSpPr>
                      <p:sp>
                        <p:nvSpPr>
                          <p:cNvPr id="137473" name="Rectangle 25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4" name="Text Box 25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72" name="Group 361"/>
                  <p:cNvGrpSpPr>
                    <a:grpSpLocks/>
                  </p:cNvGrpSpPr>
                  <p:nvPr/>
                </p:nvGrpSpPr>
                <p:grpSpPr bwMode="auto">
                  <a:xfrm>
                    <a:off x="296" y="3304"/>
                    <a:ext cx="5464" cy="1016"/>
                    <a:chOff x="296" y="3304"/>
                    <a:chExt cx="5464" cy="1016"/>
                  </a:xfrm>
                </p:grpSpPr>
                <p:grpSp>
                  <p:nvGrpSpPr>
                    <p:cNvPr id="137303" name="Group 265"/>
                    <p:cNvGrpSpPr>
                      <a:grpSpLocks/>
                    </p:cNvGrpSpPr>
                    <p:nvPr/>
                  </p:nvGrpSpPr>
                  <p:grpSpPr bwMode="auto">
                    <a:xfrm>
                      <a:off x="4804" y="3761"/>
                      <a:ext cx="862" cy="251"/>
                      <a:chOff x="8780" y="12630"/>
                      <a:chExt cx="1280" cy="381"/>
                    </a:xfrm>
                  </p:grpSpPr>
                  <p:sp>
                    <p:nvSpPr>
                      <p:cNvPr id="137482" name="Text Box 266"/>
                      <p:cNvSpPr txBox="1">
                        <a:spLocks noChangeArrowheads="1"/>
                      </p:cNvSpPr>
                      <p:nvPr/>
                    </p:nvSpPr>
                    <p:spPr bwMode="auto">
                      <a:xfrm>
                        <a:off x="9110" y="12630"/>
                        <a:ext cx="660" cy="381"/>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sp>
                    <p:nvSpPr>
                      <p:cNvPr id="137483" name="Line 267"/>
                      <p:cNvSpPr>
                        <a:spLocks noChangeShapeType="1"/>
                      </p:cNvSpPr>
                      <p:nvPr/>
                    </p:nvSpPr>
                    <p:spPr bwMode="auto">
                      <a:xfrm flipV="1">
                        <a:off x="9570" y="12849"/>
                        <a:ext cx="490" cy="0"/>
                      </a:xfrm>
                      <a:prstGeom prst="line">
                        <a:avLst/>
                      </a:prstGeom>
                      <a:noFill/>
                      <a:ln w="6350">
                        <a:solidFill>
                          <a:srgbClr val="000000"/>
                        </a:solidFill>
                        <a:round/>
                        <a:headEnd/>
                        <a:tailEnd type="triangle" w="med" len="med"/>
                      </a:ln>
                    </p:spPr>
                    <p:txBody>
                      <a:bodyPr/>
                      <a:lstStyle/>
                      <a:p>
                        <a:endParaRPr lang="zh-CN" altLang="en-US" b="1"/>
                      </a:p>
                    </p:txBody>
                  </p:sp>
                  <p:sp>
                    <p:nvSpPr>
                      <p:cNvPr id="137484" name="Line 268"/>
                      <p:cNvSpPr>
                        <a:spLocks noChangeShapeType="1"/>
                      </p:cNvSpPr>
                      <p:nvPr/>
                    </p:nvSpPr>
                    <p:spPr bwMode="auto">
                      <a:xfrm flipV="1">
                        <a:off x="8780" y="12849"/>
                        <a:ext cx="420" cy="0"/>
                      </a:xfrm>
                      <a:prstGeom prst="line">
                        <a:avLst/>
                      </a:prstGeom>
                      <a:noFill/>
                      <a:ln w="6350">
                        <a:solidFill>
                          <a:srgbClr val="000000"/>
                        </a:solidFill>
                        <a:round/>
                        <a:headEnd type="triangle" w="med" len="med"/>
                        <a:tailEnd/>
                      </a:ln>
                    </p:spPr>
                    <p:txBody>
                      <a:bodyPr/>
                      <a:lstStyle/>
                      <a:p>
                        <a:endParaRPr lang="zh-CN" altLang="en-US" b="1"/>
                      </a:p>
                    </p:txBody>
                  </p:sp>
                </p:grpSp>
                <p:grpSp>
                  <p:nvGrpSpPr>
                    <p:cNvPr id="137306" name="Group 360"/>
                    <p:cNvGrpSpPr>
                      <a:grpSpLocks/>
                    </p:cNvGrpSpPr>
                    <p:nvPr/>
                  </p:nvGrpSpPr>
                  <p:grpSpPr bwMode="auto">
                    <a:xfrm>
                      <a:off x="296" y="3304"/>
                      <a:ext cx="5464" cy="1016"/>
                      <a:chOff x="296" y="3304"/>
                      <a:chExt cx="5464" cy="1016"/>
                    </a:xfrm>
                  </p:grpSpPr>
                  <p:grpSp>
                    <p:nvGrpSpPr>
                      <p:cNvPr id="137307" name="Group 259"/>
                      <p:cNvGrpSpPr>
                        <a:grpSpLocks/>
                      </p:cNvGrpSpPr>
                      <p:nvPr/>
                    </p:nvGrpSpPr>
                    <p:grpSpPr bwMode="auto">
                      <a:xfrm>
                        <a:off x="4804" y="3304"/>
                        <a:ext cx="862" cy="285"/>
                        <a:chOff x="4210" y="11790"/>
                        <a:chExt cx="1280" cy="432"/>
                      </a:xfrm>
                    </p:grpSpPr>
                    <p:sp>
                      <p:nvSpPr>
                        <p:cNvPr id="137476" name="Text Box 260"/>
                        <p:cNvSpPr txBox="1">
                          <a:spLocks noChangeArrowheads="1"/>
                        </p:cNvSpPr>
                        <p:nvPr/>
                      </p:nvSpPr>
                      <p:spPr bwMode="auto">
                        <a:xfrm>
                          <a:off x="4370" y="11790"/>
                          <a:ext cx="960" cy="432"/>
                        </a:xfrm>
                        <a:prstGeom prst="rect">
                          <a:avLst/>
                        </a:prstGeom>
                        <a:noFill/>
                        <a:ln w="9525">
                          <a:noFill/>
                          <a:miter lim="800000"/>
                          <a:headEnd/>
                          <a:tailEnd/>
                        </a:ln>
                      </p:spPr>
                      <p:txBody>
                        <a:bodyPr/>
                        <a:lstStyle/>
                        <a:p>
                          <a:pPr algn="just"/>
                          <a:r>
                            <a:rPr lang="en-US" altLang="zh-CN" sz="1400" b="1">
                              <a:latin typeface="Times New Roman" pitchFamily="18" charset="0"/>
                            </a:rPr>
                            <a:t>   CH30</a:t>
                          </a:r>
                          <a:endParaRPr lang="en-US" altLang="zh-CN" sz="3600" b="1"/>
                        </a:p>
                      </p:txBody>
                    </p:sp>
                    <p:sp>
                      <p:nvSpPr>
                        <p:cNvPr id="137477" name="Line 261"/>
                        <p:cNvSpPr>
                          <a:spLocks noChangeShapeType="1"/>
                        </p:cNvSpPr>
                        <p:nvPr/>
                      </p:nvSpPr>
                      <p:spPr bwMode="auto">
                        <a:xfrm>
                          <a:off x="5200" y="12003"/>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78" name="Line 262"/>
                        <p:cNvSpPr>
                          <a:spLocks noChangeShapeType="1"/>
                        </p:cNvSpPr>
                        <p:nvPr/>
                      </p:nvSpPr>
                      <p:spPr bwMode="auto">
                        <a:xfrm>
                          <a:off x="4210" y="12003"/>
                          <a:ext cx="27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137310" name="Group 359"/>
                      <p:cNvGrpSpPr>
                        <a:grpSpLocks/>
                      </p:cNvGrpSpPr>
                      <p:nvPr/>
                    </p:nvGrpSpPr>
                    <p:grpSpPr bwMode="auto">
                      <a:xfrm>
                        <a:off x="296" y="3436"/>
                        <a:ext cx="5464" cy="884"/>
                        <a:chOff x="296" y="3436"/>
                        <a:chExt cx="5464" cy="884"/>
                      </a:xfrm>
                    </p:grpSpPr>
                    <p:sp>
                      <p:nvSpPr>
                        <p:cNvPr id="137528" name="Text Box 312"/>
                        <p:cNvSpPr txBox="1">
                          <a:spLocks noChangeArrowheads="1"/>
                        </p:cNvSpPr>
                        <p:nvPr/>
                      </p:nvSpPr>
                      <p:spPr bwMode="auto">
                        <a:xfrm>
                          <a:off x="4817" y="3860"/>
                          <a:ext cx="943" cy="274"/>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nvGrpSpPr>
                        <p:cNvPr id="137315" name="Group 334"/>
                        <p:cNvGrpSpPr>
                          <a:grpSpLocks/>
                        </p:cNvGrpSpPr>
                        <p:nvPr/>
                      </p:nvGrpSpPr>
                      <p:grpSpPr bwMode="auto">
                        <a:xfrm>
                          <a:off x="2568" y="3436"/>
                          <a:ext cx="943" cy="340"/>
                          <a:chOff x="2568" y="3436"/>
                          <a:chExt cx="943" cy="340"/>
                        </a:xfrm>
                      </p:grpSpPr>
                      <p:sp>
                        <p:nvSpPr>
                          <p:cNvPr id="137531" name="Text Box 315"/>
                          <p:cNvSpPr txBox="1">
                            <a:spLocks noChangeArrowheads="1"/>
                          </p:cNvSpPr>
                          <p:nvPr/>
                        </p:nvSpPr>
                        <p:spPr bwMode="auto">
                          <a:xfrm>
                            <a:off x="2852" y="3436"/>
                            <a:ext cx="411" cy="263"/>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grpSp>
                        <p:nvGrpSpPr>
                          <p:cNvPr id="137316" name="Group 333"/>
                          <p:cNvGrpSpPr>
                            <a:grpSpLocks/>
                          </p:cNvGrpSpPr>
                          <p:nvPr/>
                        </p:nvGrpSpPr>
                        <p:grpSpPr bwMode="auto">
                          <a:xfrm>
                            <a:off x="2594" y="3484"/>
                            <a:ext cx="862" cy="131"/>
                            <a:chOff x="2594" y="3484"/>
                            <a:chExt cx="862" cy="131"/>
                          </a:xfrm>
                        </p:grpSpPr>
                        <p:grpSp>
                          <p:nvGrpSpPr>
                            <p:cNvPr id="137317" name="Group 316"/>
                            <p:cNvGrpSpPr>
                              <a:grpSpLocks/>
                            </p:cNvGrpSpPr>
                            <p:nvPr/>
                          </p:nvGrpSpPr>
                          <p:grpSpPr bwMode="auto">
                            <a:xfrm>
                              <a:off x="3146" y="3484"/>
                              <a:ext cx="310" cy="125"/>
                              <a:chOff x="6320" y="12210"/>
                              <a:chExt cx="460" cy="189"/>
                            </a:xfrm>
                          </p:grpSpPr>
                          <p:sp>
                            <p:nvSpPr>
                              <p:cNvPr id="137533" name="Line 317"/>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4" name="Line 318"/>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nvGrpSpPr>
                            <p:cNvPr id="137326" name="Group 319"/>
                            <p:cNvGrpSpPr>
                              <a:grpSpLocks/>
                            </p:cNvGrpSpPr>
                            <p:nvPr/>
                          </p:nvGrpSpPr>
                          <p:grpSpPr bwMode="auto">
                            <a:xfrm flipH="1">
                              <a:off x="2594" y="3490"/>
                              <a:ext cx="310" cy="125"/>
                              <a:chOff x="6320" y="12210"/>
                              <a:chExt cx="460" cy="189"/>
                            </a:xfrm>
                          </p:grpSpPr>
                          <p:sp>
                            <p:nvSpPr>
                              <p:cNvPr id="137536" name="Line 320"/>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7" name="Line 321"/>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sp>
                        <p:nvSpPr>
                          <p:cNvPr id="137538" name="Text Box 322"/>
                          <p:cNvSpPr txBox="1">
                            <a:spLocks noChangeArrowheads="1"/>
                          </p:cNvSpPr>
                          <p:nvPr/>
                        </p:nvSpPr>
                        <p:spPr bwMode="auto">
                          <a:xfrm>
                            <a:off x="2568" y="3606"/>
                            <a:ext cx="943" cy="170"/>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grpSp>
                      <p:nvGrpSpPr>
                        <p:cNvPr id="137344" name="Group 324"/>
                        <p:cNvGrpSpPr>
                          <a:grpSpLocks/>
                        </p:cNvGrpSpPr>
                        <p:nvPr/>
                      </p:nvGrpSpPr>
                      <p:grpSpPr bwMode="auto">
                        <a:xfrm>
                          <a:off x="296" y="4020"/>
                          <a:ext cx="954" cy="300"/>
                          <a:chOff x="2090" y="13023"/>
                          <a:chExt cx="1416" cy="456"/>
                        </a:xfrm>
                      </p:grpSpPr>
                      <p:sp>
                        <p:nvSpPr>
                          <p:cNvPr id="137541" name="Text Box 325"/>
                          <p:cNvSpPr txBox="1">
                            <a:spLocks noChangeArrowheads="1"/>
                          </p:cNvSpPr>
                          <p:nvPr/>
                        </p:nvSpPr>
                        <p:spPr bwMode="auto">
                          <a:xfrm>
                            <a:off x="2506" y="13023"/>
                            <a:ext cx="630" cy="456"/>
                          </a:xfrm>
                          <a:prstGeom prst="rect">
                            <a:avLst/>
                          </a:prstGeom>
                          <a:noFill/>
                          <a:ln w="9525">
                            <a:noFill/>
                            <a:miter lim="800000"/>
                            <a:headEnd/>
                            <a:tailEnd/>
                          </a:ln>
                        </p:spPr>
                        <p:txBody>
                          <a:bodyPr/>
                          <a:lstStyle/>
                          <a:p>
                            <a:pPr algn="just"/>
                            <a:r>
                              <a:rPr lang="zh-CN" altLang="en-US" sz="1400" b="1">
                                <a:latin typeface="Times New Roman" pitchFamily="18" charset="0"/>
                              </a:rPr>
                              <a:t>保留</a:t>
                            </a:r>
                            <a:endParaRPr lang="zh-CN" altLang="en-US" sz="3600" b="1"/>
                          </a:p>
                        </p:txBody>
                      </p:sp>
                      <p:sp>
                        <p:nvSpPr>
                          <p:cNvPr id="137542" name="Line 326"/>
                          <p:cNvSpPr>
                            <a:spLocks noChangeShapeType="1"/>
                          </p:cNvSpPr>
                          <p:nvPr/>
                        </p:nvSpPr>
                        <p:spPr bwMode="auto">
                          <a:xfrm>
                            <a:off x="2090" y="13236"/>
                            <a:ext cx="302" cy="0"/>
                          </a:xfrm>
                          <a:prstGeom prst="line">
                            <a:avLst/>
                          </a:prstGeom>
                          <a:noFill/>
                          <a:ln w="9525">
                            <a:solidFill>
                              <a:srgbClr val="000000"/>
                            </a:solidFill>
                            <a:round/>
                            <a:headEnd/>
                            <a:tailEnd type="triangle" w="med" len="med"/>
                          </a:ln>
                        </p:spPr>
                        <p:txBody>
                          <a:bodyPr/>
                          <a:lstStyle/>
                          <a:p>
                            <a:endParaRPr lang="zh-CN" altLang="en-US" b="1"/>
                          </a:p>
                        </p:txBody>
                      </p:sp>
                      <p:sp>
                        <p:nvSpPr>
                          <p:cNvPr id="137543" name="Line 327"/>
                          <p:cNvSpPr>
                            <a:spLocks noChangeShapeType="1"/>
                          </p:cNvSpPr>
                          <p:nvPr/>
                        </p:nvSpPr>
                        <p:spPr bwMode="auto">
                          <a:xfrm>
                            <a:off x="3204" y="13236"/>
                            <a:ext cx="302" cy="0"/>
                          </a:xfrm>
                          <a:prstGeom prst="line">
                            <a:avLst/>
                          </a:prstGeom>
                          <a:noFill/>
                          <a:ln w="9525">
                            <a:solidFill>
                              <a:srgbClr val="000000"/>
                            </a:solidFill>
                            <a:round/>
                            <a:headEnd type="triangle" w="med" len="med"/>
                            <a:tailEnd/>
                          </a:ln>
                        </p:spPr>
                        <p:txBody>
                          <a:bodyPr/>
                          <a:lstStyle/>
                          <a:p>
                            <a:endParaRPr lang="zh-CN" altLang="en-US" b="1"/>
                          </a:p>
                        </p:txBody>
                      </p:sp>
                    </p:grpSp>
                  </p:grpSp>
                </p:grpSp>
              </p:grpSp>
            </p:grpSp>
          </p:grpSp>
          <p:grpSp>
            <p:nvGrpSpPr>
              <p:cNvPr id="137345" name="Group 353"/>
              <p:cNvGrpSpPr>
                <a:grpSpLocks/>
              </p:cNvGrpSpPr>
              <p:nvPr/>
            </p:nvGrpSpPr>
            <p:grpSpPr bwMode="auto">
              <a:xfrm>
                <a:off x="46" y="2443"/>
                <a:ext cx="5641" cy="321"/>
                <a:chOff x="46" y="2443"/>
                <a:chExt cx="5641" cy="321"/>
              </a:xfrm>
            </p:grpSpPr>
            <p:grpSp>
              <p:nvGrpSpPr>
                <p:cNvPr id="137346" name="Group 352"/>
                <p:cNvGrpSpPr>
                  <a:grpSpLocks/>
                </p:cNvGrpSpPr>
                <p:nvPr/>
              </p:nvGrpSpPr>
              <p:grpSpPr bwMode="auto">
                <a:xfrm>
                  <a:off x="190" y="2443"/>
                  <a:ext cx="5497" cy="308"/>
                  <a:chOff x="263" y="2443"/>
                  <a:chExt cx="5497" cy="308"/>
                </a:xfrm>
              </p:grpSpPr>
              <p:grpSp>
                <p:nvGrpSpPr>
                  <p:cNvPr id="137347" name="Group 56"/>
                  <p:cNvGrpSpPr>
                    <a:grpSpLocks/>
                  </p:cNvGrpSpPr>
                  <p:nvPr/>
                </p:nvGrpSpPr>
                <p:grpSpPr bwMode="auto">
                  <a:xfrm>
                    <a:off x="263" y="2447"/>
                    <a:ext cx="5153" cy="304"/>
                    <a:chOff x="1938" y="10659"/>
                    <a:chExt cx="7650" cy="462"/>
                  </a:xfrm>
                </p:grpSpPr>
                <p:sp>
                  <p:nvSpPr>
                    <p:cNvPr id="137273" name="Rectangle 57"/>
                    <p:cNvSpPr>
                      <a:spLocks noChangeArrowheads="1"/>
                    </p:cNvSpPr>
                    <p:nvPr/>
                  </p:nvSpPr>
                  <p:spPr bwMode="auto">
                    <a:xfrm>
                      <a:off x="29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4" name="Rectangle 58"/>
                    <p:cNvSpPr>
                      <a:spLocks noChangeArrowheads="1"/>
                    </p:cNvSpPr>
                    <p:nvPr/>
                  </p:nvSpPr>
                  <p:spPr bwMode="auto">
                    <a:xfrm>
                      <a:off x="32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5" name="Rectangle 59"/>
                    <p:cNvSpPr>
                      <a:spLocks noChangeArrowheads="1"/>
                    </p:cNvSpPr>
                    <p:nvPr/>
                  </p:nvSpPr>
                  <p:spPr bwMode="auto">
                    <a:xfrm>
                      <a:off x="34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6" name="Rectangle 60"/>
                    <p:cNvSpPr>
                      <a:spLocks noChangeArrowheads="1"/>
                    </p:cNvSpPr>
                    <p:nvPr/>
                  </p:nvSpPr>
                  <p:spPr bwMode="auto">
                    <a:xfrm>
                      <a:off x="37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7" name="Rectangle 61"/>
                    <p:cNvSpPr>
                      <a:spLocks noChangeArrowheads="1"/>
                    </p:cNvSpPr>
                    <p:nvPr/>
                  </p:nvSpPr>
                  <p:spPr bwMode="auto">
                    <a:xfrm>
                      <a:off x="39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8" name="Rectangle 62"/>
                    <p:cNvSpPr>
                      <a:spLocks noChangeArrowheads="1"/>
                    </p:cNvSpPr>
                    <p:nvPr/>
                  </p:nvSpPr>
                  <p:spPr bwMode="auto">
                    <a:xfrm>
                      <a:off x="42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9" name="Rectangle 63"/>
                    <p:cNvSpPr>
                      <a:spLocks noChangeArrowheads="1"/>
                    </p:cNvSpPr>
                    <p:nvPr/>
                  </p:nvSpPr>
                  <p:spPr bwMode="auto">
                    <a:xfrm>
                      <a:off x="448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0" name="Rectangle 64"/>
                    <p:cNvSpPr>
                      <a:spLocks noChangeArrowheads="1"/>
                    </p:cNvSpPr>
                    <p:nvPr/>
                  </p:nvSpPr>
                  <p:spPr bwMode="auto">
                    <a:xfrm>
                      <a:off x="474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1" name="Rectangle 65"/>
                    <p:cNvSpPr>
                      <a:spLocks noChangeArrowheads="1"/>
                    </p:cNvSpPr>
                    <p:nvPr/>
                  </p:nvSpPr>
                  <p:spPr bwMode="auto">
                    <a:xfrm>
                      <a:off x="499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2" name="Rectangle 66"/>
                    <p:cNvSpPr>
                      <a:spLocks noChangeArrowheads="1"/>
                    </p:cNvSpPr>
                    <p:nvPr/>
                  </p:nvSpPr>
                  <p:spPr bwMode="auto">
                    <a:xfrm>
                      <a:off x="525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3" name="Rectangle 67"/>
                    <p:cNvSpPr>
                      <a:spLocks noChangeArrowheads="1"/>
                    </p:cNvSpPr>
                    <p:nvPr/>
                  </p:nvSpPr>
                  <p:spPr bwMode="auto">
                    <a:xfrm>
                      <a:off x="550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4" name="Rectangle 68"/>
                    <p:cNvSpPr>
                      <a:spLocks noChangeArrowheads="1"/>
                    </p:cNvSpPr>
                    <p:nvPr/>
                  </p:nvSpPr>
                  <p:spPr bwMode="auto">
                    <a:xfrm>
                      <a:off x="576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5" name="Rectangle 69"/>
                    <p:cNvSpPr>
                      <a:spLocks noChangeArrowheads="1"/>
                    </p:cNvSpPr>
                    <p:nvPr/>
                  </p:nvSpPr>
                  <p:spPr bwMode="auto">
                    <a:xfrm>
                      <a:off x="601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6" name="Rectangle 70"/>
                    <p:cNvSpPr>
                      <a:spLocks noChangeArrowheads="1"/>
                    </p:cNvSpPr>
                    <p:nvPr/>
                  </p:nvSpPr>
                  <p:spPr bwMode="auto">
                    <a:xfrm>
                      <a:off x="627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7" name="Rectangle 71"/>
                    <p:cNvSpPr>
                      <a:spLocks noChangeArrowheads="1"/>
                    </p:cNvSpPr>
                    <p:nvPr/>
                  </p:nvSpPr>
                  <p:spPr bwMode="auto">
                    <a:xfrm>
                      <a:off x="652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8" name="Rectangle 72"/>
                    <p:cNvSpPr>
                      <a:spLocks noChangeArrowheads="1"/>
                    </p:cNvSpPr>
                    <p:nvPr/>
                  </p:nvSpPr>
                  <p:spPr bwMode="auto">
                    <a:xfrm>
                      <a:off x="678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9" name="Rectangle 73"/>
                    <p:cNvSpPr>
                      <a:spLocks noChangeArrowheads="1"/>
                    </p:cNvSpPr>
                    <p:nvPr/>
                  </p:nvSpPr>
                  <p:spPr bwMode="auto">
                    <a:xfrm>
                      <a:off x="70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0" name="Rectangle 74"/>
                    <p:cNvSpPr>
                      <a:spLocks noChangeArrowheads="1"/>
                    </p:cNvSpPr>
                    <p:nvPr/>
                  </p:nvSpPr>
                  <p:spPr bwMode="auto">
                    <a:xfrm>
                      <a:off x="72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1" name="Rectangle 75"/>
                    <p:cNvSpPr>
                      <a:spLocks noChangeArrowheads="1"/>
                    </p:cNvSpPr>
                    <p:nvPr/>
                  </p:nvSpPr>
                  <p:spPr bwMode="auto">
                    <a:xfrm>
                      <a:off x="75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2" name="Rectangle 76"/>
                    <p:cNvSpPr>
                      <a:spLocks noChangeArrowheads="1"/>
                    </p:cNvSpPr>
                    <p:nvPr/>
                  </p:nvSpPr>
                  <p:spPr bwMode="auto">
                    <a:xfrm>
                      <a:off x="78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3" name="Rectangle 77"/>
                    <p:cNvSpPr>
                      <a:spLocks noChangeArrowheads="1"/>
                    </p:cNvSpPr>
                    <p:nvPr/>
                  </p:nvSpPr>
                  <p:spPr bwMode="auto">
                    <a:xfrm>
                      <a:off x="90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4" name="Rectangle 78"/>
                    <p:cNvSpPr>
                      <a:spLocks noChangeArrowheads="1"/>
                    </p:cNvSpPr>
                    <p:nvPr/>
                  </p:nvSpPr>
                  <p:spPr bwMode="auto">
                    <a:xfrm>
                      <a:off x="93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5" name="Rectangle 79"/>
                    <p:cNvSpPr>
                      <a:spLocks noChangeArrowheads="1"/>
                    </p:cNvSpPr>
                    <p:nvPr/>
                  </p:nvSpPr>
                  <p:spPr bwMode="auto">
                    <a:xfrm>
                      <a:off x="24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6" name="Rectangle 80"/>
                    <p:cNvSpPr>
                      <a:spLocks noChangeArrowheads="1"/>
                    </p:cNvSpPr>
                    <p:nvPr/>
                  </p:nvSpPr>
                  <p:spPr bwMode="auto">
                    <a:xfrm>
                      <a:off x="27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7" name="Rectangle 81"/>
                    <p:cNvSpPr>
                      <a:spLocks noChangeArrowheads="1"/>
                    </p:cNvSpPr>
                    <p:nvPr/>
                  </p:nvSpPr>
                  <p:spPr bwMode="auto">
                    <a:xfrm>
                      <a:off x="85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8" name="Rectangle 82"/>
                    <p:cNvSpPr>
                      <a:spLocks noChangeArrowheads="1"/>
                    </p:cNvSpPr>
                    <p:nvPr/>
                  </p:nvSpPr>
                  <p:spPr bwMode="auto">
                    <a:xfrm>
                      <a:off x="88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9" name="Rectangle 83"/>
                    <p:cNvSpPr>
                      <a:spLocks noChangeArrowheads="1"/>
                    </p:cNvSpPr>
                    <p:nvPr/>
                  </p:nvSpPr>
                  <p:spPr bwMode="auto">
                    <a:xfrm>
                      <a:off x="19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0" name="Rectangle 84"/>
                    <p:cNvSpPr>
                      <a:spLocks noChangeArrowheads="1"/>
                    </p:cNvSpPr>
                    <p:nvPr/>
                  </p:nvSpPr>
                  <p:spPr bwMode="auto">
                    <a:xfrm>
                      <a:off x="21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1" name="Rectangle 85"/>
                    <p:cNvSpPr>
                      <a:spLocks noChangeArrowheads="1"/>
                    </p:cNvSpPr>
                    <p:nvPr/>
                  </p:nvSpPr>
                  <p:spPr bwMode="auto">
                    <a:xfrm>
                      <a:off x="80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2" name="Rectangle 86"/>
                    <p:cNvSpPr>
                      <a:spLocks noChangeArrowheads="1"/>
                    </p:cNvSpPr>
                    <p:nvPr/>
                  </p:nvSpPr>
                  <p:spPr bwMode="auto">
                    <a:xfrm>
                      <a:off x="83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nvGrpSpPr>
                  <p:cNvPr id="137349" name="Group 87"/>
                  <p:cNvGrpSpPr>
                    <a:grpSpLocks/>
                  </p:cNvGrpSpPr>
                  <p:nvPr/>
                </p:nvGrpSpPr>
                <p:grpSpPr bwMode="auto">
                  <a:xfrm>
                    <a:off x="5416" y="2443"/>
                    <a:ext cx="344" cy="303"/>
                    <a:chOff x="9588" y="10660"/>
                    <a:chExt cx="510" cy="462"/>
                  </a:xfrm>
                </p:grpSpPr>
                <p:sp>
                  <p:nvSpPr>
                    <p:cNvPr id="137304" name="Rectangle 88"/>
                    <p:cNvSpPr>
                      <a:spLocks noChangeArrowheads="1"/>
                    </p:cNvSpPr>
                    <p:nvPr/>
                  </p:nvSpPr>
                  <p:spPr bwMode="auto">
                    <a:xfrm>
                      <a:off x="9588"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5" name="Rectangle 89"/>
                    <p:cNvSpPr>
                      <a:spLocks noChangeArrowheads="1"/>
                    </p:cNvSpPr>
                    <p:nvPr/>
                  </p:nvSpPr>
                  <p:spPr bwMode="auto">
                    <a:xfrm>
                      <a:off x="9843"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grpSp>
              <p:nvGrpSpPr>
                <p:cNvPr id="137352" name="Group 269"/>
                <p:cNvGrpSpPr>
                  <a:grpSpLocks/>
                </p:cNvGrpSpPr>
                <p:nvPr/>
              </p:nvGrpSpPr>
              <p:grpSpPr bwMode="auto">
                <a:xfrm>
                  <a:off x="46" y="2472"/>
                  <a:ext cx="5584" cy="292"/>
                  <a:chOff x="1863" y="11394"/>
                  <a:chExt cx="8289" cy="444"/>
                </a:xfrm>
              </p:grpSpPr>
              <p:grpSp>
                <p:nvGrpSpPr>
                  <p:cNvPr id="137356" name="Group 270"/>
                  <p:cNvGrpSpPr>
                    <a:grpSpLocks/>
                  </p:cNvGrpSpPr>
                  <p:nvPr/>
                </p:nvGrpSpPr>
                <p:grpSpPr bwMode="auto">
                  <a:xfrm>
                    <a:off x="1863" y="11394"/>
                    <a:ext cx="4989" cy="444"/>
                    <a:chOff x="1863" y="11394"/>
                    <a:chExt cx="4989" cy="444"/>
                  </a:xfrm>
                </p:grpSpPr>
                <p:grpSp>
                  <p:nvGrpSpPr>
                    <p:cNvPr id="137357" name="Group 271"/>
                    <p:cNvGrpSpPr>
                      <a:grpSpLocks/>
                    </p:cNvGrpSpPr>
                    <p:nvPr/>
                  </p:nvGrpSpPr>
                  <p:grpSpPr bwMode="auto">
                    <a:xfrm>
                      <a:off x="4134" y="11394"/>
                      <a:ext cx="2718" cy="444"/>
                      <a:chOff x="4134" y="11394"/>
                      <a:chExt cx="2718" cy="444"/>
                    </a:xfrm>
                  </p:grpSpPr>
                  <p:grpSp>
                    <p:nvGrpSpPr>
                      <p:cNvPr id="137358" name="Group 272"/>
                      <p:cNvGrpSpPr>
                        <a:grpSpLocks/>
                      </p:cNvGrpSpPr>
                      <p:nvPr/>
                    </p:nvGrpSpPr>
                    <p:grpSpPr bwMode="auto">
                      <a:xfrm>
                        <a:off x="4404" y="11394"/>
                        <a:ext cx="2448" cy="444"/>
                        <a:chOff x="4404" y="11394"/>
                        <a:chExt cx="2448" cy="444"/>
                      </a:xfrm>
                    </p:grpSpPr>
                    <p:sp>
                      <p:nvSpPr>
                        <p:cNvPr id="137489" name="Text Box 273"/>
                        <p:cNvSpPr txBox="1">
                          <a:spLocks noChangeArrowheads="1"/>
                        </p:cNvSpPr>
                        <p:nvPr/>
                      </p:nvSpPr>
                      <p:spPr bwMode="auto">
                        <a:xfrm>
                          <a:off x="44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TS10</a:t>
                          </a:r>
                          <a:endParaRPr lang="en-US" altLang="zh-CN" sz="3600" b="1"/>
                        </a:p>
                      </p:txBody>
                    </p:sp>
                    <p:sp>
                      <p:nvSpPr>
                        <p:cNvPr id="137490" name="Text Box 274"/>
                        <p:cNvSpPr txBox="1">
                          <a:spLocks noChangeArrowheads="1"/>
                        </p:cNvSpPr>
                        <p:nvPr/>
                      </p:nvSpPr>
                      <p:spPr bwMode="auto">
                        <a:xfrm>
                          <a:off x="49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TS12</a:t>
                          </a:r>
                          <a:endParaRPr lang="en-US" altLang="zh-CN" sz="3600" b="1"/>
                        </a:p>
                      </p:txBody>
                    </p:sp>
                    <p:sp>
                      <p:nvSpPr>
                        <p:cNvPr id="137491" name="Text Box 275"/>
                        <p:cNvSpPr txBox="1">
                          <a:spLocks noChangeArrowheads="1"/>
                        </p:cNvSpPr>
                        <p:nvPr/>
                      </p:nvSpPr>
                      <p:spPr bwMode="auto">
                        <a:xfrm>
                          <a:off x="54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TS14</a:t>
                          </a:r>
                          <a:endParaRPr lang="en-US" altLang="zh-CN" sz="3600" b="1"/>
                        </a:p>
                      </p:txBody>
                    </p:sp>
                    <p:sp>
                      <p:nvSpPr>
                        <p:cNvPr id="137492" name="Text Box 276"/>
                        <p:cNvSpPr txBox="1">
                          <a:spLocks noChangeArrowheads="1"/>
                        </p:cNvSpPr>
                        <p:nvPr/>
                      </p:nvSpPr>
                      <p:spPr bwMode="auto">
                        <a:xfrm>
                          <a:off x="59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TS16</a:t>
                          </a:r>
                          <a:endParaRPr lang="en-US" altLang="zh-CN" sz="3600" b="1"/>
                        </a:p>
                      </p:txBody>
                    </p:sp>
                    <p:sp>
                      <p:nvSpPr>
                        <p:cNvPr id="137493" name="Text Box 277"/>
                        <p:cNvSpPr txBox="1">
                          <a:spLocks noChangeArrowheads="1"/>
                        </p:cNvSpPr>
                        <p:nvPr/>
                      </p:nvSpPr>
                      <p:spPr bwMode="auto">
                        <a:xfrm>
                          <a:off x="64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TS18</a:t>
                          </a:r>
                          <a:endParaRPr lang="en-US" altLang="zh-CN" sz="3600" b="1"/>
                        </a:p>
                      </p:txBody>
                    </p:sp>
                  </p:grpSp>
                  <p:grpSp>
                    <p:nvGrpSpPr>
                      <p:cNvPr id="137359" name="Group 278"/>
                      <p:cNvGrpSpPr>
                        <a:grpSpLocks/>
                      </p:cNvGrpSpPr>
                      <p:nvPr/>
                    </p:nvGrpSpPr>
                    <p:grpSpPr bwMode="auto">
                      <a:xfrm>
                        <a:off x="4134" y="11394"/>
                        <a:ext cx="2448" cy="444"/>
                        <a:chOff x="4134" y="11394"/>
                        <a:chExt cx="2448" cy="444"/>
                      </a:xfrm>
                    </p:grpSpPr>
                    <p:sp>
                      <p:nvSpPr>
                        <p:cNvPr id="137495" name="Text Box 279"/>
                        <p:cNvSpPr txBox="1">
                          <a:spLocks noChangeArrowheads="1"/>
                        </p:cNvSpPr>
                        <p:nvPr/>
                      </p:nvSpPr>
                      <p:spPr bwMode="auto">
                        <a:xfrm>
                          <a:off x="41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TS9</a:t>
                          </a:r>
                          <a:endParaRPr lang="en-US" altLang="zh-CN" sz="3600" b="1"/>
                        </a:p>
                      </p:txBody>
                    </p:sp>
                    <p:sp>
                      <p:nvSpPr>
                        <p:cNvPr id="137496" name="Text Box 280"/>
                        <p:cNvSpPr txBox="1">
                          <a:spLocks noChangeArrowheads="1"/>
                        </p:cNvSpPr>
                        <p:nvPr/>
                      </p:nvSpPr>
                      <p:spPr bwMode="auto">
                        <a:xfrm>
                          <a:off x="46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TS11</a:t>
                          </a:r>
                          <a:endParaRPr lang="en-US" altLang="zh-CN" sz="3600" b="1"/>
                        </a:p>
                      </p:txBody>
                    </p:sp>
                    <p:sp>
                      <p:nvSpPr>
                        <p:cNvPr id="137497" name="Text Box 281"/>
                        <p:cNvSpPr txBox="1">
                          <a:spLocks noChangeArrowheads="1"/>
                        </p:cNvSpPr>
                        <p:nvPr/>
                      </p:nvSpPr>
                      <p:spPr bwMode="auto">
                        <a:xfrm>
                          <a:off x="515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TS13</a:t>
                          </a:r>
                          <a:endParaRPr lang="en-US" altLang="zh-CN" sz="3600" b="1"/>
                        </a:p>
                      </p:txBody>
                    </p:sp>
                    <p:sp>
                      <p:nvSpPr>
                        <p:cNvPr id="137498" name="Text Box 282"/>
                        <p:cNvSpPr txBox="1">
                          <a:spLocks noChangeArrowheads="1"/>
                        </p:cNvSpPr>
                        <p:nvPr/>
                      </p:nvSpPr>
                      <p:spPr bwMode="auto">
                        <a:xfrm>
                          <a:off x="56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TS15</a:t>
                          </a:r>
                          <a:endParaRPr lang="en-US" altLang="zh-CN" sz="3600" b="1"/>
                        </a:p>
                      </p:txBody>
                    </p:sp>
                    <p:sp>
                      <p:nvSpPr>
                        <p:cNvPr id="137499" name="Text Box 283"/>
                        <p:cNvSpPr txBox="1">
                          <a:spLocks noChangeArrowheads="1"/>
                        </p:cNvSpPr>
                        <p:nvPr/>
                      </p:nvSpPr>
                      <p:spPr bwMode="auto">
                        <a:xfrm>
                          <a:off x="61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TS17</a:t>
                          </a:r>
                          <a:endParaRPr lang="en-US" altLang="zh-CN" sz="3600" b="1"/>
                        </a:p>
                      </p:txBody>
                    </p:sp>
                  </p:grpSp>
                </p:grpSp>
                <p:grpSp>
                  <p:nvGrpSpPr>
                    <p:cNvPr id="137360" name="Group 284"/>
                    <p:cNvGrpSpPr>
                      <a:grpSpLocks/>
                    </p:cNvGrpSpPr>
                    <p:nvPr/>
                  </p:nvGrpSpPr>
                  <p:grpSpPr bwMode="auto">
                    <a:xfrm>
                      <a:off x="1863" y="11394"/>
                      <a:ext cx="2439" cy="444"/>
                      <a:chOff x="1863" y="11394"/>
                      <a:chExt cx="2439" cy="444"/>
                    </a:xfrm>
                  </p:grpSpPr>
                  <p:grpSp>
                    <p:nvGrpSpPr>
                      <p:cNvPr id="137361" name="Group 285"/>
                      <p:cNvGrpSpPr>
                        <a:grpSpLocks/>
                      </p:cNvGrpSpPr>
                      <p:nvPr/>
                    </p:nvGrpSpPr>
                    <p:grpSpPr bwMode="auto">
                      <a:xfrm>
                        <a:off x="1863" y="11394"/>
                        <a:ext cx="2439" cy="444"/>
                        <a:chOff x="1863" y="11394"/>
                        <a:chExt cx="2439" cy="444"/>
                      </a:xfrm>
                    </p:grpSpPr>
                    <p:sp>
                      <p:nvSpPr>
                        <p:cNvPr id="137502" name="Text Box 286"/>
                        <p:cNvSpPr txBox="1">
                          <a:spLocks noChangeArrowheads="1"/>
                        </p:cNvSpPr>
                        <p:nvPr/>
                      </p:nvSpPr>
                      <p:spPr bwMode="auto">
                        <a:xfrm>
                          <a:off x="28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TS4</a:t>
                          </a:r>
                          <a:endParaRPr lang="en-US" altLang="zh-CN" sz="3600" b="1"/>
                        </a:p>
                      </p:txBody>
                    </p:sp>
                    <p:sp>
                      <p:nvSpPr>
                        <p:cNvPr id="137503" name="Text Box 287"/>
                        <p:cNvSpPr txBox="1">
                          <a:spLocks noChangeArrowheads="1"/>
                        </p:cNvSpPr>
                        <p:nvPr/>
                      </p:nvSpPr>
                      <p:spPr bwMode="auto">
                        <a:xfrm>
                          <a:off x="338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TS6</a:t>
                          </a:r>
                          <a:endParaRPr lang="en-US" altLang="zh-CN" sz="3600" b="1"/>
                        </a:p>
                      </p:txBody>
                    </p:sp>
                    <p:sp>
                      <p:nvSpPr>
                        <p:cNvPr id="137504" name="Text Box 288"/>
                        <p:cNvSpPr txBox="1">
                          <a:spLocks noChangeArrowheads="1"/>
                        </p:cNvSpPr>
                        <p:nvPr/>
                      </p:nvSpPr>
                      <p:spPr bwMode="auto">
                        <a:xfrm>
                          <a:off x="23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TS2</a:t>
                          </a:r>
                          <a:endParaRPr lang="en-US" altLang="zh-CN" sz="3600" b="1"/>
                        </a:p>
                      </p:txBody>
                    </p:sp>
                    <p:sp>
                      <p:nvSpPr>
                        <p:cNvPr id="137505" name="Text Box 289"/>
                        <p:cNvSpPr txBox="1">
                          <a:spLocks noChangeArrowheads="1"/>
                        </p:cNvSpPr>
                        <p:nvPr/>
                      </p:nvSpPr>
                      <p:spPr bwMode="auto">
                        <a:xfrm>
                          <a:off x="1863"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TS0</a:t>
                          </a:r>
                          <a:endParaRPr lang="en-US" altLang="zh-CN" sz="3600" b="1"/>
                        </a:p>
                      </p:txBody>
                    </p:sp>
                    <p:sp>
                      <p:nvSpPr>
                        <p:cNvPr id="137506" name="Text Box 290"/>
                        <p:cNvSpPr txBox="1">
                          <a:spLocks noChangeArrowheads="1"/>
                        </p:cNvSpPr>
                        <p:nvPr/>
                      </p:nvSpPr>
                      <p:spPr bwMode="auto">
                        <a:xfrm>
                          <a:off x="38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TS8</a:t>
                          </a:r>
                          <a:endParaRPr lang="en-US" altLang="zh-CN" sz="3600" b="1"/>
                        </a:p>
                      </p:txBody>
                    </p:sp>
                  </p:grpSp>
                  <p:grpSp>
                    <p:nvGrpSpPr>
                      <p:cNvPr id="137364" name="Group 291"/>
                      <p:cNvGrpSpPr>
                        <a:grpSpLocks/>
                      </p:cNvGrpSpPr>
                      <p:nvPr/>
                    </p:nvGrpSpPr>
                    <p:grpSpPr bwMode="auto">
                      <a:xfrm>
                        <a:off x="2094" y="11394"/>
                        <a:ext cx="1938" cy="444"/>
                        <a:chOff x="2094" y="11394"/>
                        <a:chExt cx="1938" cy="444"/>
                      </a:xfrm>
                    </p:grpSpPr>
                    <p:sp>
                      <p:nvSpPr>
                        <p:cNvPr id="137508" name="Text Box 292"/>
                        <p:cNvSpPr txBox="1">
                          <a:spLocks noChangeArrowheads="1"/>
                        </p:cNvSpPr>
                        <p:nvPr/>
                      </p:nvSpPr>
                      <p:spPr bwMode="auto">
                        <a:xfrm>
                          <a:off x="31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TS5</a:t>
                          </a:r>
                          <a:endParaRPr lang="en-US" altLang="zh-CN" sz="3600" b="1"/>
                        </a:p>
                      </p:txBody>
                    </p:sp>
                    <p:sp>
                      <p:nvSpPr>
                        <p:cNvPr id="137509" name="Text Box 293"/>
                        <p:cNvSpPr txBox="1">
                          <a:spLocks noChangeArrowheads="1"/>
                        </p:cNvSpPr>
                        <p:nvPr/>
                      </p:nvSpPr>
                      <p:spPr bwMode="auto">
                        <a:xfrm>
                          <a:off x="36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TS7</a:t>
                          </a:r>
                          <a:endParaRPr lang="en-US" altLang="zh-CN" sz="3600" b="1"/>
                        </a:p>
                      </p:txBody>
                    </p:sp>
                    <p:sp>
                      <p:nvSpPr>
                        <p:cNvPr id="137510" name="Text Box 294"/>
                        <p:cNvSpPr txBox="1">
                          <a:spLocks noChangeArrowheads="1"/>
                        </p:cNvSpPr>
                        <p:nvPr/>
                      </p:nvSpPr>
                      <p:spPr bwMode="auto">
                        <a:xfrm>
                          <a:off x="26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TS3</a:t>
                          </a:r>
                          <a:endParaRPr lang="en-US" altLang="zh-CN" sz="3600" b="1"/>
                        </a:p>
                      </p:txBody>
                    </p:sp>
                    <p:sp>
                      <p:nvSpPr>
                        <p:cNvPr id="137511" name="Text Box 295"/>
                        <p:cNvSpPr txBox="1">
                          <a:spLocks noChangeArrowheads="1"/>
                        </p:cNvSpPr>
                        <p:nvPr/>
                      </p:nvSpPr>
                      <p:spPr bwMode="auto">
                        <a:xfrm>
                          <a:off x="20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a:t>
                          </a:r>
                          <a:endParaRPr lang="en-US" altLang="zh-CN" sz="3600" b="1"/>
                        </a:p>
                      </p:txBody>
                    </p:sp>
                  </p:grpSp>
                </p:grpSp>
              </p:grpSp>
              <p:grpSp>
                <p:nvGrpSpPr>
                  <p:cNvPr id="137367" name="Group 296"/>
                  <p:cNvGrpSpPr>
                    <a:grpSpLocks/>
                  </p:cNvGrpSpPr>
                  <p:nvPr/>
                </p:nvGrpSpPr>
                <p:grpSpPr bwMode="auto">
                  <a:xfrm>
                    <a:off x="6684" y="11394"/>
                    <a:ext cx="3468" cy="444"/>
                    <a:chOff x="6684" y="11394"/>
                    <a:chExt cx="3468" cy="444"/>
                  </a:xfrm>
                </p:grpSpPr>
                <p:grpSp>
                  <p:nvGrpSpPr>
                    <p:cNvPr id="137368" name="Group 297"/>
                    <p:cNvGrpSpPr>
                      <a:grpSpLocks/>
                    </p:cNvGrpSpPr>
                    <p:nvPr/>
                  </p:nvGrpSpPr>
                  <p:grpSpPr bwMode="auto">
                    <a:xfrm>
                      <a:off x="6954" y="11394"/>
                      <a:ext cx="2958" cy="444"/>
                      <a:chOff x="6954" y="11394"/>
                      <a:chExt cx="2958" cy="444"/>
                    </a:xfrm>
                  </p:grpSpPr>
                  <p:sp>
                    <p:nvSpPr>
                      <p:cNvPr id="137514" name="Text Box 298"/>
                      <p:cNvSpPr txBox="1">
                        <a:spLocks noChangeArrowheads="1"/>
                      </p:cNvSpPr>
                      <p:nvPr/>
                    </p:nvSpPr>
                    <p:spPr bwMode="auto">
                      <a:xfrm>
                        <a:off x="695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TS20</a:t>
                        </a:r>
                        <a:endParaRPr lang="en-US" altLang="zh-CN" sz="3600" b="1"/>
                      </a:p>
                    </p:txBody>
                  </p:sp>
                  <p:sp>
                    <p:nvSpPr>
                      <p:cNvPr id="137515" name="Text Box 299"/>
                      <p:cNvSpPr txBox="1">
                        <a:spLocks noChangeArrowheads="1"/>
                      </p:cNvSpPr>
                      <p:nvPr/>
                    </p:nvSpPr>
                    <p:spPr bwMode="auto">
                      <a:xfrm>
                        <a:off x="746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TS22</a:t>
                        </a:r>
                        <a:endParaRPr lang="en-US" altLang="zh-CN" sz="3600" b="1"/>
                      </a:p>
                    </p:txBody>
                  </p:sp>
                  <p:sp>
                    <p:nvSpPr>
                      <p:cNvPr id="137516" name="Text Box 300"/>
                      <p:cNvSpPr txBox="1">
                        <a:spLocks noChangeArrowheads="1"/>
                      </p:cNvSpPr>
                      <p:nvPr/>
                    </p:nvSpPr>
                    <p:spPr bwMode="auto">
                      <a:xfrm>
                        <a:off x="89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TS28</a:t>
                        </a:r>
                        <a:endParaRPr lang="en-US" altLang="zh-CN" sz="3600" b="1"/>
                      </a:p>
                    </p:txBody>
                  </p:sp>
                  <p:sp>
                    <p:nvSpPr>
                      <p:cNvPr id="137517" name="Text Box 301"/>
                      <p:cNvSpPr txBox="1">
                        <a:spLocks noChangeArrowheads="1"/>
                      </p:cNvSpPr>
                      <p:nvPr/>
                    </p:nvSpPr>
                    <p:spPr bwMode="auto">
                      <a:xfrm>
                        <a:off x="84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TS26</a:t>
                        </a:r>
                        <a:endParaRPr lang="en-US" altLang="zh-CN" sz="3600" b="1"/>
                      </a:p>
                    </p:txBody>
                  </p:sp>
                  <p:sp>
                    <p:nvSpPr>
                      <p:cNvPr id="137518" name="Text Box 302"/>
                      <p:cNvSpPr txBox="1">
                        <a:spLocks noChangeArrowheads="1"/>
                      </p:cNvSpPr>
                      <p:nvPr/>
                    </p:nvSpPr>
                    <p:spPr bwMode="auto">
                      <a:xfrm>
                        <a:off x="797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TS24</a:t>
                        </a:r>
                        <a:endParaRPr lang="en-US" altLang="zh-CN" sz="3600" b="1"/>
                      </a:p>
                    </p:txBody>
                  </p:sp>
                  <p:sp>
                    <p:nvSpPr>
                      <p:cNvPr id="137519" name="Text Box 303"/>
                      <p:cNvSpPr txBox="1">
                        <a:spLocks noChangeArrowheads="1"/>
                      </p:cNvSpPr>
                      <p:nvPr/>
                    </p:nvSpPr>
                    <p:spPr bwMode="auto">
                      <a:xfrm>
                        <a:off x="95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TS30</a:t>
                        </a:r>
                        <a:endParaRPr lang="en-US" altLang="zh-CN" sz="3600" b="1"/>
                      </a:p>
                    </p:txBody>
                  </p:sp>
                </p:grpSp>
                <p:grpSp>
                  <p:nvGrpSpPr>
                    <p:cNvPr id="137371" name="Group 304"/>
                    <p:cNvGrpSpPr>
                      <a:grpSpLocks/>
                    </p:cNvGrpSpPr>
                    <p:nvPr/>
                  </p:nvGrpSpPr>
                  <p:grpSpPr bwMode="auto">
                    <a:xfrm>
                      <a:off x="6684" y="11394"/>
                      <a:ext cx="3468" cy="444"/>
                      <a:chOff x="6684" y="11394"/>
                      <a:chExt cx="3468" cy="444"/>
                    </a:xfrm>
                  </p:grpSpPr>
                  <p:sp>
                    <p:nvSpPr>
                      <p:cNvPr id="137521" name="Text Box 305"/>
                      <p:cNvSpPr txBox="1">
                        <a:spLocks noChangeArrowheads="1"/>
                      </p:cNvSpPr>
                      <p:nvPr/>
                    </p:nvSpPr>
                    <p:spPr bwMode="auto">
                      <a:xfrm>
                        <a:off x="66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TS19</a:t>
                        </a:r>
                        <a:endParaRPr lang="en-US" altLang="zh-CN" sz="3600" b="1"/>
                      </a:p>
                    </p:txBody>
                  </p:sp>
                  <p:sp>
                    <p:nvSpPr>
                      <p:cNvPr id="137522" name="Text Box 306"/>
                      <p:cNvSpPr txBox="1">
                        <a:spLocks noChangeArrowheads="1"/>
                      </p:cNvSpPr>
                      <p:nvPr/>
                    </p:nvSpPr>
                    <p:spPr bwMode="auto">
                      <a:xfrm>
                        <a:off x="71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TS21</a:t>
                        </a:r>
                        <a:endParaRPr lang="en-US" altLang="zh-CN" sz="3600" b="1"/>
                      </a:p>
                    </p:txBody>
                  </p:sp>
                  <p:sp>
                    <p:nvSpPr>
                      <p:cNvPr id="137523" name="Text Box 307"/>
                      <p:cNvSpPr txBox="1">
                        <a:spLocks noChangeArrowheads="1"/>
                      </p:cNvSpPr>
                      <p:nvPr/>
                    </p:nvSpPr>
                    <p:spPr bwMode="auto">
                      <a:xfrm>
                        <a:off x="77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TS23</a:t>
                        </a:r>
                        <a:endParaRPr lang="en-US" altLang="zh-CN" sz="3600" b="1"/>
                      </a:p>
                    </p:txBody>
                  </p:sp>
                  <p:sp>
                    <p:nvSpPr>
                      <p:cNvPr id="137524" name="Text Box 308"/>
                      <p:cNvSpPr txBox="1">
                        <a:spLocks noChangeArrowheads="1"/>
                      </p:cNvSpPr>
                      <p:nvPr/>
                    </p:nvSpPr>
                    <p:spPr bwMode="auto">
                      <a:xfrm>
                        <a:off x="923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TS29</a:t>
                        </a:r>
                        <a:endParaRPr lang="en-US" altLang="zh-CN" sz="3600" b="1"/>
                      </a:p>
                    </p:txBody>
                  </p:sp>
                  <p:sp>
                    <p:nvSpPr>
                      <p:cNvPr id="137525" name="Text Box 309"/>
                      <p:cNvSpPr txBox="1">
                        <a:spLocks noChangeArrowheads="1"/>
                      </p:cNvSpPr>
                      <p:nvPr/>
                    </p:nvSpPr>
                    <p:spPr bwMode="auto">
                      <a:xfrm>
                        <a:off x="872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TS27</a:t>
                        </a:r>
                        <a:endParaRPr lang="en-US" altLang="zh-CN" sz="3600" b="1"/>
                      </a:p>
                    </p:txBody>
                  </p:sp>
                  <p:sp>
                    <p:nvSpPr>
                      <p:cNvPr id="137526" name="Text Box 310"/>
                      <p:cNvSpPr txBox="1">
                        <a:spLocks noChangeArrowheads="1"/>
                      </p:cNvSpPr>
                      <p:nvPr/>
                    </p:nvSpPr>
                    <p:spPr bwMode="auto">
                      <a:xfrm>
                        <a:off x="821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TS25</a:t>
                        </a:r>
                        <a:endParaRPr lang="en-US" altLang="zh-CN" sz="3600" b="1"/>
                      </a:p>
                    </p:txBody>
                  </p:sp>
                  <p:sp>
                    <p:nvSpPr>
                      <p:cNvPr id="137527" name="Text Box 311"/>
                      <p:cNvSpPr txBox="1">
                        <a:spLocks noChangeArrowheads="1"/>
                      </p:cNvSpPr>
                      <p:nvPr/>
                    </p:nvSpPr>
                    <p:spPr bwMode="auto">
                      <a:xfrm>
                        <a:off x="974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TS31</a:t>
                        </a:r>
                        <a:endParaRPr lang="en-US" altLang="zh-CN" sz="3600" b="1"/>
                      </a:p>
                    </p:txBody>
                  </p:sp>
                </p:grpSp>
              </p:grpSp>
            </p:grpSp>
          </p:grpSp>
        </p:grpSp>
      </p:grpSp>
      <p:sp>
        <p:nvSpPr>
          <p:cNvPr id="137374" name="矩形 137373"/>
          <p:cNvSpPr/>
          <p:nvPr/>
        </p:nvSpPr>
        <p:spPr>
          <a:xfrm>
            <a:off x="2299711" y="5352110"/>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2400" b="1" dirty="0">
                <a:solidFill>
                  <a:srgbClr val="0000FF"/>
                </a:solidFill>
                <a:latin typeface="+mj-ea"/>
                <a:ea typeface="+mj-ea"/>
              </a:rPr>
              <a:t>时隙</a:t>
            </a:r>
            <a:r>
              <a:rPr lang="en-US" altLang="zh-CN" sz="2400" b="1" dirty="0">
                <a:solidFill>
                  <a:srgbClr val="0000FF"/>
                </a:solidFill>
                <a:latin typeface="+mj-ea"/>
                <a:ea typeface="+mj-ea"/>
              </a:rPr>
              <a:t>(TS)</a:t>
            </a:r>
            <a:r>
              <a:rPr lang="zh-CN" altLang="en-US" sz="2400" b="1" dirty="0" smtClean="0">
                <a:latin typeface="+mj-ea"/>
                <a:ea typeface="+mj-ea"/>
              </a:rPr>
              <a:t>：</a:t>
            </a:r>
            <a:endParaRPr lang="en-US" altLang="zh-CN" sz="2400" b="1" dirty="0" smtClean="0">
              <a:latin typeface="+mj-ea"/>
              <a:ea typeface="+mj-ea"/>
            </a:endParaRPr>
          </a:p>
          <a:p>
            <a:r>
              <a:rPr lang="zh-CN" altLang="en-US" sz="2400" b="1" dirty="0" smtClean="0">
                <a:latin typeface="+mj-ea"/>
                <a:ea typeface="+mj-ea"/>
              </a:rPr>
              <a:t>将</a:t>
            </a:r>
            <a:r>
              <a:rPr lang="en-US" altLang="zh-CN" sz="2400" b="1" dirty="0">
                <a:latin typeface="+mj-ea"/>
                <a:ea typeface="+mj-ea"/>
              </a:rPr>
              <a:t>1</a:t>
            </a:r>
            <a:r>
              <a:rPr lang="zh-CN" altLang="en-US" sz="2400" b="1" dirty="0">
                <a:latin typeface="+mj-ea"/>
                <a:ea typeface="+mj-ea"/>
              </a:rPr>
              <a:t>帧分为</a:t>
            </a:r>
            <a:r>
              <a:rPr lang="en-US" altLang="zh-CN" sz="2400" b="1" dirty="0">
                <a:latin typeface="+mj-ea"/>
                <a:ea typeface="+mj-ea"/>
              </a:rPr>
              <a:t>32</a:t>
            </a:r>
            <a:r>
              <a:rPr lang="zh-CN" altLang="en-US" sz="2400" b="1" dirty="0">
                <a:latin typeface="+mj-ea"/>
                <a:ea typeface="+mj-ea"/>
              </a:rPr>
              <a:t>个时隙，每个时隙容纳</a:t>
            </a:r>
            <a:r>
              <a:rPr lang="en-US" altLang="zh-CN" sz="2400" b="1" dirty="0">
                <a:latin typeface="+mj-ea"/>
                <a:ea typeface="+mj-ea"/>
              </a:rPr>
              <a:t>8</a:t>
            </a:r>
            <a:r>
              <a:rPr lang="zh-CN" altLang="en-US" sz="2400" b="1" dirty="0">
                <a:latin typeface="+mj-ea"/>
                <a:ea typeface="+mj-ea"/>
              </a:rPr>
              <a:t>比特。</a:t>
            </a:r>
            <a:endParaRPr lang="en-US" altLang="zh-CN" sz="2400" b="1" dirty="0">
              <a:latin typeface="+mj-ea"/>
              <a:ea typeface="+mj-ea"/>
            </a:endParaRPr>
          </a:p>
        </p:txBody>
      </p:sp>
      <p:sp>
        <p:nvSpPr>
          <p:cNvPr id="137375" name="矩形 137374"/>
          <p:cNvSpPr/>
          <p:nvPr/>
        </p:nvSpPr>
        <p:spPr>
          <a:xfrm>
            <a:off x="246063" y="2831717"/>
            <a:ext cx="8769767" cy="861032"/>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648304"/>
      </p:ext>
    </p:extLst>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smtClean="0"/>
              <a:t>E</a:t>
            </a:r>
            <a:r>
              <a:rPr lang="zh-CN" altLang="en-US" dirty="0" smtClean="0"/>
              <a:t>体系的一次群结构</a:t>
            </a:r>
            <a:endParaRPr lang="zh-CN" altLang="en-US" dirty="0"/>
          </a:p>
        </p:txBody>
      </p:sp>
      <p:sp>
        <p:nvSpPr>
          <p:cNvPr id="332" name="灯片编号占位符 5"/>
          <p:cNvSpPr>
            <a:spLocks noGrp="1"/>
          </p:cNvSpPr>
          <p:nvPr>
            <p:ph type="sldNum" sz="quarter" idx="12"/>
          </p:nvPr>
        </p:nvSpPr>
        <p:spPr/>
        <p:txBody>
          <a:bodyPr/>
          <a:lstStyle/>
          <a:p>
            <a:fld id="{11A01FF1-8DB4-4682-9061-D95B48FDEE00}" type="slidenum">
              <a:rPr lang="en-US" altLang="zh-CN" smtClean="0"/>
              <a:pPr/>
              <a:t>132</a:t>
            </a:fld>
            <a:endParaRPr lang="en-US" altLang="zh-CN"/>
          </a:p>
        </p:txBody>
      </p:sp>
      <p:grpSp>
        <p:nvGrpSpPr>
          <p:cNvPr id="2" name="Group 328"/>
          <p:cNvGrpSpPr>
            <a:grpSpLocks/>
          </p:cNvGrpSpPr>
          <p:nvPr/>
        </p:nvGrpSpPr>
        <p:grpSpPr bwMode="auto">
          <a:xfrm>
            <a:off x="7623175" y="4383088"/>
            <a:ext cx="1390650" cy="1276350"/>
            <a:chOff x="8780" y="11112"/>
            <a:chExt cx="1300" cy="1221"/>
          </a:xfrm>
        </p:grpSpPr>
        <p:sp>
          <p:nvSpPr>
            <p:cNvPr id="137545" name="Line 329"/>
            <p:cNvSpPr>
              <a:spLocks noChangeShapeType="1"/>
            </p:cNvSpPr>
            <p:nvPr/>
          </p:nvSpPr>
          <p:spPr bwMode="auto">
            <a:xfrm flipH="1">
              <a:off x="10070" y="11121"/>
              <a:ext cx="10" cy="1212"/>
            </a:xfrm>
            <a:prstGeom prst="line">
              <a:avLst/>
            </a:prstGeom>
            <a:noFill/>
            <a:ln w="6350">
              <a:solidFill>
                <a:srgbClr val="000000"/>
              </a:solidFill>
              <a:prstDash val="dash"/>
              <a:round/>
              <a:headEnd/>
              <a:tailEnd/>
            </a:ln>
          </p:spPr>
          <p:txBody>
            <a:bodyPr/>
            <a:lstStyle/>
            <a:p>
              <a:endParaRPr lang="zh-CN" altLang="en-US"/>
            </a:p>
          </p:txBody>
        </p:sp>
        <p:sp>
          <p:nvSpPr>
            <p:cNvPr id="137546" name="Line 330"/>
            <p:cNvSpPr>
              <a:spLocks noChangeShapeType="1"/>
            </p:cNvSpPr>
            <p:nvPr/>
          </p:nvSpPr>
          <p:spPr bwMode="auto">
            <a:xfrm flipH="1">
              <a:off x="8780" y="12039"/>
              <a:ext cx="0" cy="267"/>
            </a:xfrm>
            <a:prstGeom prst="line">
              <a:avLst/>
            </a:prstGeom>
            <a:noFill/>
            <a:ln w="6350">
              <a:solidFill>
                <a:srgbClr val="000000"/>
              </a:solidFill>
              <a:prstDash val="dash"/>
              <a:round/>
              <a:headEnd/>
              <a:tailEnd/>
            </a:ln>
          </p:spPr>
          <p:txBody>
            <a:bodyPr/>
            <a:lstStyle/>
            <a:p>
              <a:endParaRPr lang="zh-CN" altLang="en-US"/>
            </a:p>
          </p:txBody>
        </p:sp>
        <p:sp>
          <p:nvSpPr>
            <p:cNvPr id="137547" name="Line 331"/>
            <p:cNvSpPr>
              <a:spLocks noChangeShapeType="1"/>
            </p:cNvSpPr>
            <p:nvPr/>
          </p:nvSpPr>
          <p:spPr bwMode="auto">
            <a:xfrm flipH="1">
              <a:off x="8790" y="11112"/>
              <a:ext cx="1040" cy="927"/>
            </a:xfrm>
            <a:prstGeom prst="line">
              <a:avLst/>
            </a:prstGeom>
            <a:noFill/>
            <a:ln w="6350">
              <a:solidFill>
                <a:srgbClr val="000000"/>
              </a:solidFill>
              <a:prstDash val="dash"/>
              <a:round/>
              <a:headEnd/>
              <a:tailEnd/>
            </a:ln>
          </p:spPr>
          <p:txBody>
            <a:bodyPr/>
            <a:lstStyle/>
            <a:p>
              <a:endParaRPr lang="zh-CN" altLang="en-US"/>
            </a:p>
          </p:txBody>
        </p:sp>
      </p:grpSp>
      <p:grpSp>
        <p:nvGrpSpPr>
          <p:cNvPr id="3" name="Group 344"/>
          <p:cNvGrpSpPr>
            <a:grpSpLocks/>
          </p:cNvGrpSpPr>
          <p:nvPr/>
        </p:nvGrpSpPr>
        <p:grpSpPr bwMode="auto">
          <a:xfrm>
            <a:off x="4125913" y="4395788"/>
            <a:ext cx="1358900" cy="806450"/>
            <a:chOff x="2599" y="2769"/>
            <a:chExt cx="856" cy="508"/>
          </a:xfrm>
        </p:grpSpPr>
        <p:grpSp>
          <p:nvGrpSpPr>
            <p:cNvPr id="4" name="Group 38"/>
            <p:cNvGrpSpPr>
              <a:grpSpLocks/>
            </p:cNvGrpSpPr>
            <p:nvPr/>
          </p:nvGrpSpPr>
          <p:grpSpPr bwMode="auto">
            <a:xfrm>
              <a:off x="3105" y="2771"/>
              <a:ext cx="350" cy="445"/>
              <a:chOff x="2170" y="11100"/>
              <a:chExt cx="1040" cy="696"/>
            </a:xfrm>
          </p:grpSpPr>
          <p:sp>
            <p:nvSpPr>
              <p:cNvPr id="137255" name="Line 39"/>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6" name="Line 40"/>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grpSp>
          <p:nvGrpSpPr>
            <p:cNvPr id="5" name="Group 41"/>
            <p:cNvGrpSpPr>
              <a:grpSpLocks/>
            </p:cNvGrpSpPr>
            <p:nvPr/>
          </p:nvGrpSpPr>
          <p:grpSpPr bwMode="auto">
            <a:xfrm flipH="1">
              <a:off x="2599" y="2769"/>
              <a:ext cx="330" cy="451"/>
              <a:chOff x="2170" y="11100"/>
              <a:chExt cx="1040" cy="696"/>
            </a:xfrm>
          </p:grpSpPr>
          <p:sp>
            <p:nvSpPr>
              <p:cNvPr id="137258" name="Line 42"/>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9" name="Line 43"/>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sp>
          <p:nvSpPr>
            <p:cNvPr id="137260" name="Text Box 44"/>
            <p:cNvSpPr txBox="1">
              <a:spLocks noChangeArrowheads="1"/>
            </p:cNvSpPr>
            <p:nvPr/>
          </p:nvSpPr>
          <p:spPr bwMode="auto">
            <a:xfrm>
              <a:off x="2714" y="2888"/>
              <a:ext cx="647" cy="389"/>
            </a:xfrm>
            <a:prstGeom prst="rect">
              <a:avLst/>
            </a:prstGeom>
            <a:noFill/>
            <a:ln w="9525">
              <a:noFill/>
              <a:miter lim="800000"/>
              <a:headEnd/>
              <a:tailEnd/>
            </a:ln>
          </p:spPr>
          <p:txBody>
            <a:bodyPr/>
            <a:lstStyle/>
            <a:p>
              <a:pPr algn="ctr"/>
              <a:r>
                <a:rPr lang="en-US" altLang="zh-CN" sz="1200">
                  <a:latin typeface="Times New Roman" pitchFamily="18" charset="0"/>
                </a:rPr>
                <a:t>TS16</a:t>
              </a:r>
            </a:p>
            <a:p>
              <a:pPr algn="ctr"/>
              <a:endParaRPr lang="en-US" altLang="zh-CN" sz="1200">
                <a:latin typeface="Times New Roman" pitchFamily="18" charset="0"/>
              </a:endParaRPr>
            </a:p>
            <a:p>
              <a:pPr algn="ctr">
                <a:lnSpc>
                  <a:spcPct val="48000"/>
                </a:lnSpc>
              </a:pPr>
              <a:r>
                <a:rPr lang="zh-CN" altLang="en-US" sz="1200">
                  <a:latin typeface="Times New Roman" pitchFamily="18" charset="0"/>
                </a:rPr>
                <a:t>信令</a:t>
              </a:r>
              <a:endParaRPr lang="zh-CN" altLang="en-US" sz="3600"/>
            </a:p>
          </p:txBody>
        </p:sp>
        <p:grpSp>
          <p:nvGrpSpPr>
            <p:cNvPr id="6" name="Group 45"/>
            <p:cNvGrpSpPr>
              <a:grpSpLocks/>
            </p:cNvGrpSpPr>
            <p:nvPr/>
          </p:nvGrpSpPr>
          <p:grpSpPr bwMode="auto">
            <a:xfrm>
              <a:off x="2606" y="3166"/>
              <a:ext cx="842" cy="0"/>
              <a:chOff x="5520" y="11712"/>
              <a:chExt cx="1250" cy="0"/>
            </a:xfrm>
          </p:grpSpPr>
          <p:sp>
            <p:nvSpPr>
              <p:cNvPr id="137262" name="Line 46"/>
              <p:cNvSpPr>
                <a:spLocks noChangeShapeType="1"/>
              </p:cNvSpPr>
              <p:nvPr/>
            </p:nvSpPr>
            <p:spPr bwMode="auto">
              <a:xfrm>
                <a:off x="6350" y="11712"/>
                <a:ext cx="420" cy="0"/>
              </a:xfrm>
              <a:prstGeom prst="line">
                <a:avLst/>
              </a:prstGeom>
              <a:noFill/>
              <a:ln w="9525">
                <a:solidFill>
                  <a:srgbClr val="000000"/>
                </a:solidFill>
                <a:round/>
                <a:headEnd/>
                <a:tailEnd type="triangle" w="med" len="med"/>
              </a:ln>
            </p:spPr>
            <p:txBody>
              <a:bodyPr/>
              <a:lstStyle/>
              <a:p>
                <a:endParaRPr lang="zh-CN" altLang="en-US"/>
              </a:p>
            </p:txBody>
          </p:sp>
          <p:sp>
            <p:nvSpPr>
              <p:cNvPr id="137263" name="Line 47"/>
              <p:cNvSpPr>
                <a:spLocks noChangeShapeType="1"/>
              </p:cNvSpPr>
              <p:nvPr/>
            </p:nvSpPr>
            <p:spPr bwMode="auto">
              <a:xfrm>
                <a:off x="5520" y="11712"/>
                <a:ext cx="4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137479" name="Line 263"/>
          <p:cNvSpPr>
            <a:spLocks noChangeShapeType="1"/>
          </p:cNvSpPr>
          <p:nvPr/>
        </p:nvSpPr>
        <p:spPr bwMode="auto">
          <a:xfrm>
            <a:off x="8994775" y="6070600"/>
            <a:ext cx="0" cy="254000"/>
          </a:xfrm>
          <a:prstGeom prst="line">
            <a:avLst/>
          </a:prstGeom>
          <a:noFill/>
          <a:ln w="9525">
            <a:solidFill>
              <a:srgbClr val="000000"/>
            </a:solidFill>
            <a:round/>
            <a:headEnd/>
            <a:tailEnd/>
          </a:ln>
        </p:spPr>
        <p:txBody>
          <a:bodyPr/>
          <a:lstStyle/>
          <a:p>
            <a:endParaRPr lang="zh-CN" altLang="en-US"/>
          </a:p>
        </p:txBody>
      </p:sp>
      <p:sp>
        <p:nvSpPr>
          <p:cNvPr id="137480" name="Line 264"/>
          <p:cNvSpPr>
            <a:spLocks noChangeShapeType="1"/>
          </p:cNvSpPr>
          <p:nvPr/>
        </p:nvSpPr>
        <p:spPr bwMode="auto">
          <a:xfrm>
            <a:off x="7626350" y="6070600"/>
            <a:ext cx="0" cy="254000"/>
          </a:xfrm>
          <a:prstGeom prst="line">
            <a:avLst/>
          </a:prstGeom>
          <a:noFill/>
          <a:ln w="9525">
            <a:solidFill>
              <a:srgbClr val="000000"/>
            </a:solidFill>
            <a:round/>
            <a:headEnd/>
            <a:tailEnd/>
          </a:ln>
        </p:spPr>
        <p:txBody>
          <a:bodyPr/>
          <a:lstStyle/>
          <a:p>
            <a:endParaRPr lang="zh-CN" altLang="en-US"/>
          </a:p>
        </p:txBody>
      </p:sp>
      <p:grpSp>
        <p:nvGrpSpPr>
          <p:cNvPr id="7" name="Group 365"/>
          <p:cNvGrpSpPr>
            <a:grpSpLocks/>
          </p:cNvGrpSpPr>
          <p:nvPr/>
        </p:nvGrpSpPr>
        <p:grpSpPr bwMode="auto">
          <a:xfrm>
            <a:off x="0" y="1052736"/>
            <a:ext cx="9144000" cy="5138737"/>
            <a:chOff x="0" y="1083"/>
            <a:chExt cx="5760" cy="3237"/>
          </a:xfrm>
        </p:grpSpPr>
        <p:grpSp>
          <p:nvGrpSpPr>
            <p:cNvPr id="8" name="Group 129"/>
            <p:cNvGrpSpPr>
              <a:grpSpLocks/>
            </p:cNvGrpSpPr>
            <p:nvPr/>
          </p:nvGrpSpPr>
          <p:grpSpPr bwMode="auto">
            <a:xfrm>
              <a:off x="155" y="2749"/>
              <a:ext cx="5504" cy="1492"/>
              <a:chOff x="1880" y="11094"/>
              <a:chExt cx="8170" cy="2265"/>
            </a:xfrm>
          </p:grpSpPr>
          <p:grpSp>
            <p:nvGrpSpPr>
              <p:cNvPr id="9" name="Group 130"/>
              <p:cNvGrpSpPr>
                <a:grpSpLocks/>
              </p:cNvGrpSpPr>
              <p:nvPr/>
            </p:nvGrpSpPr>
            <p:grpSpPr bwMode="auto">
              <a:xfrm>
                <a:off x="1880" y="11094"/>
                <a:ext cx="1330" cy="2265"/>
                <a:chOff x="1880" y="11391"/>
                <a:chExt cx="1330" cy="2265"/>
              </a:xfrm>
            </p:grpSpPr>
            <p:grpSp>
              <p:nvGrpSpPr>
                <p:cNvPr id="10" name="Group 131"/>
                <p:cNvGrpSpPr>
                  <a:grpSpLocks/>
                </p:cNvGrpSpPr>
                <p:nvPr/>
              </p:nvGrpSpPr>
              <p:grpSpPr bwMode="auto">
                <a:xfrm>
                  <a:off x="1920" y="11391"/>
                  <a:ext cx="1290" cy="855"/>
                  <a:chOff x="1920" y="11391"/>
                  <a:chExt cx="1290" cy="855"/>
                </a:xfrm>
              </p:grpSpPr>
              <p:sp>
                <p:nvSpPr>
                  <p:cNvPr id="137348" name="Line 132"/>
                  <p:cNvSpPr>
                    <a:spLocks noChangeShapeType="1"/>
                  </p:cNvSpPr>
                  <p:nvPr/>
                </p:nvSpPr>
                <p:spPr bwMode="auto">
                  <a:xfrm>
                    <a:off x="1920" y="11391"/>
                    <a:ext cx="0" cy="732"/>
                  </a:xfrm>
                  <a:prstGeom prst="line">
                    <a:avLst/>
                  </a:prstGeom>
                  <a:noFill/>
                  <a:ln w="6350">
                    <a:solidFill>
                      <a:srgbClr val="000000"/>
                    </a:solidFill>
                    <a:prstDash val="dash"/>
                    <a:round/>
                    <a:headEnd/>
                    <a:tailEnd/>
                  </a:ln>
                </p:spPr>
                <p:txBody>
                  <a:bodyPr/>
                  <a:lstStyle/>
                  <a:p>
                    <a:endParaRPr lang="zh-CN" altLang="en-US" b="1"/>
                  </a:p>
                </p:txBody>
              </p:sp>
              <p:grpSp>
                <p:nvGrpSpPr>
                  <p:cNvPr id="11" name="Group 133"/>
                  <p:cNvGrpSpPr>
                    <a:grpSpLocks/>
                  </p:cNvGrpSpPr>
                  <p:nvPr/>
                </p:nvGrpSpPr>
                <p:grpSpPr bwMode="auto">
                  <a:xfrm>
                    <a:off x="2170" y="11412"/>
                    <a:ext cx="1040" cy="696"/>
                    <a:chOff x="2170" y="11100"/>
                    <a:chExt cx="1040" cy="696"/>
                  </a:xfrm>
                </p:grpSpPr>
                <p:sp>
                  <p:nvSpPr>
                    <p:cNvPr id="137350" name="Line 134"/>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b="1"/>
                    </a:p>
                  </p:txBody>
                </p:sp>
                <p:sp>
                  <p:nvSpPr>
                    <p:cNvPr id="137351" name="Line 135"/>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b="1"/>
                    </a:p>
                  </p:txBody>
                </p:sp>
              </p:grpSp>
              <p:grpSp>
                <p:nvGrpSpPr>
                  <p:cNvPr id="12" name="Group 136"/>
                  <p:cNvGrpSpPr>
                    <a:grpSpLocks/>
                  </p:cNvGrpSpPr>
                  <p:nvPr/>
                </p:nvGrpSpPr>
                <p:grpSpPr bwMode="auto">
                  <a:xfrm>
                    <a:off x="1920" y="11814"/>
                    <a:ext cx="1280" cy="432"/>
                    <a:chOff x="1920" y="11502"/>
                    <a:chExt cx="1280" cy="432"/>
                  </a:xfrm>
                </p:grpSpPr>
                <p:sp>
                  <p:nvSpPr>
                    <p:cNvPr id="137353" name="Text Box 137"/>
                    <p:cNvSpPr txBox="1">
                      <a:spLocks noChangeArrowheads="1"/>
                    </p:cNvSpPr>
                    <p:nvPr/>
                  </p:nvSpPr>
                  <p:spPr bwMode="auto">
                    <a:xfrm>
                      <a:off x="2080" y="11502"/>
                      <a:ext cx="960" cy="432"/>
                    </a:xfrm>
                    <a:prstGeom prst="rect">
                      <a:avLst/>
                    </a:prstGeom>
                    <a:noFill/>
                    <a:ln w="9525">
                      <a:noFill/>
                      <a:miter lim="800000"/>
                      <a:headEnd/>
                      <a:tailEnd/>
                    </a:ln>
                  </p:spPr>
                  <p:txBody>
                    <a:bodyPr/>
                    <a:lstStyle/>
                    <a:p>
                      <a:pPr algn="just"/>
                      <a:r>
                        <a:rPr lang="zh-CN" altLang="en-US" sz="1400" b="1" dirty="0">
                          <a:latin typeface="Times New Roman" pitchFamily="18" charset="0"/>
                        </a:rPr>
                        <a:t>偶帧</a:t>
                      </a:r>
                      <a:r>
                        <a:rPr lang="en-US" altLang="zh-CN" sz="1400" b="1" dirty="0">
                          <a:latin typeface="Times New Roman" pitchFamily="18" charset="0"/>
                        </a:rPr>
                        <a:t>TS0</a:t>
                      </a:r>
                      <a:endParaRPr lang="en-US" altLang="zh-CN" sz="3600" b="1" dirty="0"/>
                    </a:p>
                  </p:txBody>
                </p:sp>
                <p:sp>
                  <p:nvSpPr>
                    <p:cNvPr id="137354" name="Line 138"/>
                    <p:cNvSpPr>
                      <a:spLocks noChangeShapeType="1"/>
                    </p:cNvSpPr>
                    <p:nvPr/>
                  </p:nvSpPr>
                  <p:spPr bwMode="auto">
                    <a:xfrm>
                      <a:off x="2910" y="11715"/>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55" name="Line 139"/>
                    <p:cNvSpPr>
                      <a:spLocks noChangeShapeType="1"/>
                    </p:cNvSpPr>
                    <p:nvPr/>
                  </p:nvSpPr>
                  <p:spPr bwMode="auto">
                    <a:xfrm>
                      <a:off x="1920" y="11715"/>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13" name="Group 140"/>
                <p:cNvGrpSpPr>
                  <a:grpSpLocks/>
                </p:cNvGrpSpPr>
                <p:nvPr/>
              </p:nvGrpSpPr>
              <p:grpSpPr bwMode="auto">
                <a:xfrm>
                  <a:off x="1880" y="12088"/>
                  <a:ext cx="1320" cy="1568"/>
                  <a:chOff x="1880" y="12088"/>
                  <a:chExt cx="1320" cy="1568"/>
                </a:xfrm>
              </p:grpSpPr>
              <p:grpSp>
                <p:nvGrpSpPr>
                  <p:cNvPr id="14" name="Group 141"/>
                  <p:cNvGrpSpPr>
                    <a:grpSpLocks/>
                  </p:cNvGrpSpPr>
                  <p:nvPr/>
                </p:nvGrpSpPr>
                <p:grpSpPr bwMode="auto">
                  <a:xfrm>
                    <a:off x="1880" y="12987"/>
                    <a:ext cx="1320" cy="669"/>
                    <a:chOff x="1880" y="12987"/>
                    <a:chExt cx="1320" cy="669"/>
                  </a:xfrm>
                </p:grpSpPr>
                <p:grpSp>
                  <p:nvGrpSpPr>
                    <p:cNvPr id="15" name="Group 142"/>
                    <p:cNvGrpSpPr>
                      <a:grpSpLocks/>
                    </p:cNvGrpSpPr>
                    <p:nvPr/>
                  </p:nvGrpSpPr>
                  <p:grpSpPr bwMode="auto">
                    <a:xfrm>
                      <a:off x="1880" y="12987"/>
                      <a:ext cx="1320" cy="429"/>
                      <a:chOff x="3000" y="11790"/>
                      <a:chExt cx="1320" cy="429"/>
                    </a:xfrm>
                  </p:grpSpPr>
                  <p:grpSp>
                    <p:nvGrpSpPr>
                      <p:cNvPr id="16" name="Group 143"/>
                      <p:cNvGrpSpPr>
                        <a:grpSpLocks/>
                      </p:cNvGrpSpPr>
                      <p:nvPr/>
                    </p:nvGrpSpPr>
                    <p:grpSpPr bwMode="auto">
                      <a:xfrm>
                        <a:off x="3000" y="11790"/>
                        <a:ext cx="680" cy="429"/>
                        <a:chOff x="3000" y="11790"/>
                        <a:chExt cx="680" cy="429"/>
                      </a:xfrm>
                    </p:grpSpPr>
                    <p:grpSp>
                      <p:nvGrpSpPr>
                        <p:cNvPr id="17" name="Group 144"/>
                        <p:cNvGrpSpPr>
                          <a:grpSpLocks/>
                        </p:cNvGrpSpPr>
                        <p:nvPr/>
                      </p:nvGrpSpPr>
                      <p:grpSpPr bwMode="auto">
                        <a:xfrm>
                          <a:off x="3000" y="11790"/>
                          <a:ext cx="360" cy="429"/>
                          <a:chOff x="3000" y="11790"/>
                          <a:chExt cx="360" cy="429"/>
                        </a:xfrm>
                      </p:grpSpPr>
                      <p:grpSp>
                        <p:nvGrpSpPr>
                          <p:cNvPr id="18" name="Group 145"/>
                          <p:cNvGrpSpPr>
                            <a:grpSpLocks/>
                          </p:cNvGrpSpPr>
                          <p:nvPr/>
                        </p:nvGrpSpPr>
                        <p:grpSpPr bwMode="auto">
                          <a:xfrm>
                            <a:off x="3000" y="11790"/>
                            <a:ext cx="200" cy="429"/>
                            <a:chOff x="3000" y="11790"/>
                            <a:chExt cx="200" cy="429"/>
                          </a:xfrm>
                        </p:grpSpPr>
                        <p:sp>
                          <p:nvSpPr>
                            <p:cNvPr id="13736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19" name="Group 148"/>
                          <p:cNvGrpSpPr>
                            <a:grpSpLocks/>
                          </p:cNvGrpSpPr>
                          <p:nvPr/>
                        </p:nvGrpSpPr>
                        <p:grpSpPr bwMode="auto">
                          <a:xfrm>
                            <a:off x="3160" y="11790"/>
                            <a:ext cx="200" cy="429"/>
                            <a:chOff x="3000" y="11790"/>
                            <a:chExt cx="200" cy="429"/>
                          </a:xfrm>
                        </p:grpSpPr>
                        <p:sp>
                          <p:nvSpPr>
                            <p:cNvPr id="137365"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6"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0" name="Group 151"/>
                        <p:cNvGrpSpPr>
                          <a:grpSpLocks/>
                        </p:cNvGrpSpPr>
                        <p:nvPr/>
                      </p:nvGrpSpPr>
                      <p:grpSpPr bwMode="auto">
                        <a:xfrm>
                          <a:off x="3320" y="11790"/>
                          <a:ext cx="360" cy="429"/>
                          <a:chOff x="3000" y="11790"/>
                          <a:chExt cx="360" cy="429"/>
                        </a:xfrm>
                      </p:grpSpPr>
                      <p:grpSp>
                        <p:nvGrpSpPr>
                          <p:cNvPr id="21" name="Group 152"/>
                          <p:cNvGrpSpPr>
                            <a:grpSpLocks/>
                          </p:cNvGrpSpPr>
                          <p:nvPr/>
                        </p:nvGrpSpPr>
                        <p:grpSpPr bwMode="auto">
                          <a:xfrm>
                            <a:off x="3000" y="11790"/>
                            <a:ext cx="200" cy="429"/>
                            <a:chOff x="3000" y="11790"/>
                            <a:chExt cx="200" cy="429"/>
                          </a:xfrm>
                        </p:grpSpPr>
                        <p:sp>
                          <p:nvSpPr>
                            <p:cNvPr id="137369"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0"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000" b="1">
                                  <a:latin typeface="Times New Roman" pitchFamily="18" charset="0"/>
                                </a:rPr>
                                <a:t>A</a:t>
                              </a:r>
                              <a:endParaRPr lang="en-US" altLang="zh-CN" sz="3600" b="1"/>
                            </a:p>
                          </p:txBody>
                        </p:sp>
                      </p:grpSp>
                      <p:grpSp>
                        <p:nvGrpSpPr>
                          <p:cNvPr id="22" name="Group 155"/>
                          <p:cNvGrpSpPr>
                            <a:grpSpLocks/>
                          </p:cNvGrpSpPr>
                          <p:nvPr/>
                        </p:nvGrpSpPr>
                        <p:grpSpPr bwMode="auto">
                          <a:xfrm>
                            <a:off x="3160" y="11790"/>
                            <a:ext cx="200" cy="429"/>
                            <a:chOff x="3000" y="11790"/>
                            <a:chExt cx="200" cy="429"/>
                          </a:xfrm>
                        </p:grpSpPr>
                        <p:sp>
                          <p:nvSpPr>
                            <p:cNvPr id="137372"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3"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23" name="Group 158"/>
                      <p:cNvGrpSpPr>
                        <a:grpSpLocks/>
                      </p:cNvGrpSpPr>
                      <p:nvPr/>
                    </p:nvGrpSpPr>
                    <p:grpSpPr bwMode="auto">
                      <a:xfrm>
                        <a:off x="3640" y="11790"/>
                        <a:ext cx="680" cy="429"/>
                        <a:chOff x="3000" y="11790"/>
                        <a:chExt cx="680" cy="429"/>
                      </a:xfrm>
                    </p:grpSpPr>
                    <p:grpSp>
                      <p:nvGrpSpPr>
                        <p:cNvPr id="24" name="Group 159"/>
                        <p:cNvGrpSpPr>
                          <a:grpSpLocks/>
                        </p:cNvGrpSpPr>
                        <p:nvPr/>
                      </p:nvGrpSpPr>
                      <p:grpSpPr bwMode="auto">
                        <a:xfrm>
                          <a:off x="3000" y="11790"/>
                          <a:ext cx="360" cy="429"/>
                          <a:chOff x="3000" y="11790"/>
                          <a:chExt cx="360" cy="429"/>
                        </a:xfrm>
                      </p:grpSpPr>
                      <p:grpSp>
                        <p:nvGrpSpPr>
                          <p:cNvPr id="25" name="Group 160"/>
                          <p:cNvGrpSpPr>
                            <a:grpSpLocks/>
                          </p:cNvGrpSpPr>
                          <p:nvPr/>
                        </p:nvGrpSpPr>
                        <p:grpSpPr bwMode="auto">
                          <a:xfrm>
                            <a:off x="3000" y="11790"/>
                            <a:ext cx="200" cy="429"/>
                            <a:chOff x="3000" y="11790"/>
                            <a:chExt cx="200" cy="429"/>
                          </a:xfrm>
                        </p:grpSpPr>
                        <p:sp>
                          <p:nvSpPr>
                            <p:cNvPr id="137377"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8"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6" name="Group 163"/>
                          <p:cNvGrpSpPr>
                            <a:grpSpLocks/>
                          </p:cNvGrpSpPr>
                          <p:nvPr/>
                        </p:nvGrpSpPr>
                        <p:grpSpPr bwMode="auto">
                          <a:xfrm>
                            <a:off x="3160" y="11790"/>
                            <a:ext cx="200" cy="429"/>
                            <a:chOff x="3000" y="11790"/>
                            <a:chExt cx="200" cy="429"/>
                          </a:xfrm>
                        </p:grpSpPr>
                        <p:sp>
                          <p:nvSpPr>
                            <p:cNvPr id="137380"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1"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7" name="Group 166"/>
                        <p:cNvGrpSpPr>
                          <a:grpSpLocks/>
                        </p:cNvGrpSpPr>
                        <p:nvPr/>
                      </p:nvGrpSpPr>
                      <p:grpSpPr bwMode="auto">
                        <a:xfrm>
                          <a:off x="3320" y="11790"/>
                          <a:ext cx="360" cy="429"/>
                          <a:chOff x="3000" y="11790"/>
                          <a:chExt cx="360" cy="429"/>
                        </a:xfrm>
                      </p:grpSpPr>
                      <p:grpSp>
                        <p:nvGrpSpPr>
                          <p:cNvPr id="28" name="Group 167"/>
                          <p:cNvGrpSpPr>
                            <a:grpSpLocks/>
                          </p:cNvGrpSpPr>
                          <p:nvPr/>
                        </p:nvGrpSpPr>
                        <p:grpSpPr bwMode="auto">
                          <a:xfrm>
                            <a:off x="3000" y="11790"/>
                            <a:ext cx="200" cy="429"/>
                            <a:chOff x="3000" y="11790"/>
                            <a:chExt cx="200" cy="429"/>
                          </a:xfrm>
                        </p:grpSpPr>
                        <p:sp>
                          <p:nvSpPr>
                            <p:cNvPr id="137384"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5"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9" name="Group 170"/>
                          <p:cNvGrpSpPr>
                            <a:grpSpLocks/>
                          </p:cNvGrpSpPr>
                          <p:nvPr/>
                        </p:nvGrpSpPr>
                        <p:grpSpPr bwMode="auto">
                          <a:xfrm>
                            <a:off x="3160" y="11790"/>
                            <a:ext cx="200" cy="429"/>
                            <a:chOff x="3000" y="11790"/>
                            <a:chExt cx="200" cy="429"/>
                          </a:xfrm>
                        </p:grpSpPr>
                        <p:sp>
                          <p:nvSpPr>
                            <p:cNvPr id="137387"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8"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sp>
                  <p:nvSpPr>
                    <p:cNvPr id="137389"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b="1"/>
                    </a:p>
                  </p:txBody>
                </p:sp>
                <p:sp>
                  <p:nvSpPr>
                    <p:cNvPr id="137390"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b="1"/>
                    </a:p>
                  </p:txBody>
                </p:sp>
              </p:grpSp>
              <p:grpSp>
                <p:nvGrpSpPr>
                  <p:cNvPr id="30" name="Group 175"/>
                  <p:cNvGrpSpPr>
                    <a:grpSpLocks/>
                  </p:cNvGrpSpPr>
                  <p:nvPr/>
                </p:nvGrpSpPr>
                <p:grpSpPr bwMode="auto">
                  <a:xfrm>
                    <a:off x="1920" y="12432"/>
                    <a:ext cx="1280" cy="705"/>
                    <a:chOff x="1920" y="12432"/>
                    <a:chExt cx="1280" cy="705"/>
                  </a:xfrm>
                </p:grpSpPr>
                <p:grpSp>
                  <p:nvGrpSpPr>
                    <p:cNvPr id="31" name="Group 176"/>
                    <p:cNvGrpSpPr>
                      <a:grpSpLocks/>
                    </p:cNvGrpSpPr>
                    <p:nvPr/>
                  </p:nvGrpSpPr>
                  <p:grpSpPr bwMode="auto">
                    <a:xfrm>
                      <a:off x="1920" y="12432"/>
                      <a:ext cx="1280" cy="576"/>
                      <a:chOff x="1920" y="12432"/>
                      <a:chExt cx="1280" cy="576"/>
                    </a:xfrm>
                  </p:grpSpPr>
                  <p:sp>
                    <p:nvSpPr>
                      <p:cNvPr id="137393" name="Line 177"/>
                      <p:cNvSpPr>
                        <a:spLocks noChangeShapeType="1"/>
                      </p:cNvSpPr>
                      <p:nvPr/>
                    </p:nvSpPr>
                    <p:spPr bwMode="auto">
                      <a:xfrm>
                        <a:off x="1920" y="12489"/>
                        <a:ext cx="0" cy="498"/>
                      </a:xfrm>
                      <a:prstGeom prst="line">
                        <a:avLst/>
                      </a:prstGeom>
                      <a:noFill/>
                      <a:ln w="6350">
                        <a:solidFill>
                          <a:srgbClr val="000000"/>
                        </a:solidFill>
                        <a:prstDash val="dash"/>
                        <a:round/>
                        <a:headEnd/>
                        <a:tailEnd/>
                      </a:ln>
                    </p:spPr>
                    <p:txBody>
                      <a:bodyPr/>
                      <a:lstStyle/>
                      <a:p>
                        <a:endParaRPr lang="zh-CN" altLang="en-US" b="1"/>
                      </a:p>
                    </p:txBody>
                  </p:sp>
                  <p:sp>
                    <p:nvSpPr>
                      <p:cNvPr id="137394" name="Line 178"/>
                      <p:cNvSpPr>
                        <a:spLocks noChangeShapeType="1"/>
                      </p:cNvSpPr>
                      <p:nvPr/>
                    </p:nvSpPr>
                    <p:spPr bwMode="auto">
                      <a:xfrm>
                        <a:off x="2080" y="12504"/>
                        <a:ext cx="0" cy="243"/>
                      </a:xfrm>
                      <a:prstGeom prst="line">
                        <a:avLst/>
                      </a:prstGeom>
                      <a:noFill/>
                      <a:ln w="9525">
                        <a:solidFill>
                          <a:srgbClr val="000000"/>
                        </a:solidFill>
                        <a:round/>
                        <a:headEnd/>
                        <a:tailEnd/>
                      </a:ln>
                    </p:spPr>
                    <p:txBody>
                      <a:bodyPr/>
                      <a:lstStyle/>
                      <a:p>
                        <a:endParaRPr lang="zh-CN" altLang="en-US" b="1"/>
                      </a:p>
                    </p:txBody>
                  </p:sp>
                  <p:sp>
                    <p:nvSpPr>
                      <p:cNvPr id="137395" name="Text Box 179"/>
                      <p:cNvSpPr txBox="1">
                        <a:spLocks noChangeArrowheads="1"/>
                      </p:cNvSpPr>
                      <p:nvPr/>
                    </p:nvSpPr>
                    <p:spPr bwMode="auto">
                      <a:xfrm>
                        <a:off x="2250" y="12432"/>
                        <a:ext cx="900" cy="432"/>
                      </a:xfrm>
                      <a:prstGeom prst="rect">
                        <a:avLst/>
                      </a:prstGeom>
                      <a:noFill/>
                      <a:ln w="9525">
                        <a:noFill/>
                        <a:miter lim="800000"/>
                        <a:headEnd/>
                        <a:tailEnd/>
                      </a:ln>
                    </p:spPr>
                    <p:txBody>
                      <a:bodyPr/>
                      <a:lstStyle/>
                      <a:p>
                        <a:pPr algn="just"/>
                        <a:r>
                          <a:rPr lang="zh-CN" altLang="en-US" sz="1200" b="1">
                            <a:latin typeface="Times New Roman" pitchFamily="18" charset="0"/>
                          </a:rPr>
                          <a:t>帧同步码</a:t>
                        </a:r>
                        <a:endParaRPr lang="zh-CN" altLang="en-US" sz="3600" b="1"/>
                      </a:p>
                    </p:txBody>
                  </p:sp>
                  <p:sp>
                    <p:nvSpPr>
                      <p:cNvPr id="137396" name="Line 180"/>
                      <p:cNvSpPr>
                        <a:spLocks noChangeShapeType="1"/>
                      </p:cNvSpPr>
                      <p:nvPr/>
                    </p:nvSpPr>
                    <p:spPr bwMode="auto">
                      <a:xfrm>
                        <a:off x="2910" y="126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97" name="Line 181"/>
                      <p:cNvSpPr>
                        <a:spLocks noChangeShapeType="1"/>
                      </p:cNvSpPr>
                      <p:nvPr/>
                    </p:nvSpPr>
                    <p:spPr bwMode="auto">
                      <a:xfrm>
                        <a:off x="2090" y="12638"/>
                        <a:ext cx="270" cy="0"/>
                      </a:xfrm>
                      <a:prstGeom prst="line">
                        <a:avLst/>
                      </a:prstGeom>
                      <a:noFill/>
                      <a:ln w="9525">
                        <a:solidFill>
                          <a:srgbClr val="000000"/>
                        </a:solidFill>
                        <a:round/>
                        <a:headEnd type="triangle" w="med" len="med"/>
                        <a:tailEnd/>
                      </a:ln>
                    </p:spPr>
                    <p:txBody>
                      <a:bodyPr/>
                      <a:lstStyle/>
                      <a:p>
                        <a:endParaRPr lang="zh-CN" altLang="en-US" b="1"/>
                      </a:p>
                    </p:txBody>
                  </p:sp>
                  <p:sp>
                    <p:nvSpPr>
                      <p:cNvPr id="137398" name="Line 182"/>
                      <p:cNvSpPr>
                        <a:spLocks noChangeShapeType="1"/>
                      </p:cNvSpPr>
                      <p:nvPr/>
                    </p:nvSpPr>
                    <p:spPr bwMode="auto">
                      <a:xfrm>
                        <a:off x="3200" y="12510"/>
                        <a:ext cx="0" cy="498"/>
                      </a:xfrm>
                      <a:prstGeom prst="line">
                        <a:avLst/>
                      </a:prstGeom>
                      <a:noFill/>
                      <a:ln w="6350">
                        <a:solidFill>
                          <a:srgbClr val="000000"/>
                        </a:solidFill>
                        <a:prstDash val="dash"/>
                        <a:round/>
                        <a:headEnd/>
                        <a:tailEnd/>
                      </a:ln>
                    </p:spPr>
                    <p:txBody>
                      <a:bodyPr/>
                      <a:lstStyle/>
                      <a:p>
                        <a:endParaRPr lang="zh-CN" altLang="en-US" b="1"/>
                      </a:p>
                    </p:txBody>
                  </p:sp>
                </p:grpSp>
                <p:grpSp>
                  <p:nvGrpSpPr>
                    <p:cNvPr id="320" name="Group 183"/>
                    <p:cNvGrpSpPr>
                      <a:grpSpLocks/>
                    </p:cNvGrpSpPr>
                    <p:nvPr/>
                  </p:nvGrpSpPr>
                  <p:grpSpPr bwMode="auto">
                    <a:xfrm>
                      <a:off x="1940" y="12705"/>
                      <a:ext cx="1250" cy="432"/>
                      <a:chOff x="1940" y="12705"/>
                      <a:chExt cx="1250" cy="432"/>
                    </a:xfrm>
                  </p:grpSpPr>
                  <p:sp>
                    <p:nvSpPr>
                      <p:cNvPr id="137400" name="Text Box 184"/>
                      <p:cNvSpPr txBox="1">
                        <a:spLocks noChangeArrowheads="1"/>
                      </p:cNvSpPr>
                      <p:nvPr/>
                    </p:nvSpPr>
                    <p:spPr bwMode="auto">
                      <a:xfrm>
                        <a:off x="2100" y="12705"/>
                        <a:ext cx="960" cy="432"/>
                      </a:xfrm>
                      <a:prstGeom prst="rect">
                        <a:avLst/>
                      </a:prstGeom>
                      <a:noFill/>
                      <a:ln w="9525">
                        <a:noFill/>
                        <a:miter lim="800000"/>
                        <a:headEnd/>
                        <a:tailEnd/>
                      </a:ln>
                    </p:spPr>
                    <p:txBody>
                      <a:bodyPr/>
                      <a:lstStyle/>
                      <a:p>
                        <a:pPr algn="just"/>
                        <a:r>
                          <a:rPr lang="zh-CN" altLang="en-US" sz="1400" b="1">
                            <a:latin typeface="Times New Roman" pitchFamily="18" charset="0"/>
                          </a:rPr>
                          <a:t>奇帧</a:t>
                        </a:r>
                        <a:r>
                          <a:rPr lang="en-US" altLang="zh-CN" sz="1400" b="1">
                            <a:latin typeface="Times New Roman" pitchFamily="18" charset="0"/>
                          </a:rPr>
                          <a:t>TS0</a:t>
                        </a:r>
                        <a:endParaRPr lang="en-US" altLang="zh-CN" sz="3600" b="1"/>
                      </a:p>
                    </p:txBody>
                  </p:sp>
                  <p:sp>
                    <p:nvSpPr>
                      <p:cNvPr id="137401"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02"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21" name="Group 187"/>
                  <p:cNvGrpSpPr>
                    <a:grpSpLocks/>
                  </p:cNvGrpSpPr>
                  <p:nvPr/>
                </p:nvGrpSpPr>
                <p:grpSpPr bwMode="auto">
                  <a:xfrm>
                    <a:off x="1880" y="12088"/>
                    <a:ext cx="1320" cy="429"/>
                    <a:chOff x="3000" y="11790"/>
                    <a:chExt cx="1320" cy="429"/>
                  </a:xfrm>
                </p:grpSpPr>
                <p:grpSp>
                  <p:nvGrpSpPr>
                    <p:cNvPr id="322" name="Group 188"/>
                    <p:cNvGrpSpPr>
                      <a:grpSpLocks/>
                    </p:cNvGrpSpPr>
                    <p:nvPr/>
                  </p:nvGrpSpPr>
                  <p:grpSpPr bwMode="auto">
                    <a:xfrm>
                      <a:off x="3000" y="11790"/>
                      <a:ext cx="680" cy="429"/>
                      <a:chOff x="3000" y="11790"/>
                      <a:chExt cx="680" cy="429"/>
                    </a:xfrm>
                  </p:grpSpPr>
                  <p:grpSp>
                    <p:nvGrpSpPr>
                      <p:cNvPr id="323" name="Group 189"/>
                      <p:cNvGrpSpPr>
                        <a:grpSpLocks/>
                      </p:cNvGrpSpPr>
                      <p:nvPr/>
                    </p:nvGrpSpPr>
                    <p:grpSpPr bwMode="auto">
                      <a:xfrm>
                        <a:off x="3000" y="11790"/>
                        <a:ext cx="360" cy="429"/>
                        <a:chOff x="3000" y="11790"/>
                        <a:chExt cx="360" cy="429"/>
                      </a:xfrm>
                    </p:grpSpPr>
                    <p:grpSp>
                      <p:nvGrpSpPr>
                        <p:cNvPr id="324" name="Group 190"/>
                        <p:cNvGrpSpPr>
                          <a:grpSpLocks/>
                        </p:cNvGrpSpPr>
                        <p:nvPr/>
                      </p:nvGrpSpPr>
                      <p:grpSpPr bwMode="auto">
                        <a:xfrm>
                          <a:off x="3000" y="11790"/>
                          <a:ext cx="200" cy="429"/>
                          <a:chOff x="3000" y="11790"/>
                          <a:chExt cx="200" cy="429"/>
                        </a:xfrm>
                      </p:grpSpPr>
                      <p:sp>
                        <p:nvSpPr>
                          <p:cNvPr id="137407"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08"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325" name="Group 193"/>
                        <p:cNvGrpSpPr>
                          <a:grpSpLocks/>
                        </p:cNvGrpSpPr>
                        <p:nvPr/>
                      </p:nvGrpSpPr>
                      <p:grpSpPr bwMode="auto">
                        <a:xfrm>
                          <a:off x="3160" y="11790"/>
                          <a:ext cx="200" cy="429"/>
                          <a:chOff x="3000" y="11790"/>
                          <a:chExt cx="200" cy="429"/>
                        </a:xfrm>
                      </p:grpSpPr>
                      <p:sp>
                        <p:nvSpPr>
                          <p:cNvPr id="137410"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1"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26" name="Group 196"/>
                      <p:cNvGrpSpPr>
                        <a:grpSpLocks/>
                      </p:cNvGrpSpPr>
                      <p:nvPr/>
                    </p:nvGrpSpPr>
                    <p:grpSpPr bwMode="auto">
                      <a:xfrm>
                        <a:off x="3320" y="11790"/>
                        <a:ext cx="360" cy="429"/>
                        <a:chOff x="3000" y="11790"/>
                        <a:chExt cx="360" cy="429"/>
                      </a:xfrm>
                    </p:grpSpPr>
                    <p:grpSp>
                      <p:nvGrpSpPr>
                        <p:cNvPr id="327" name="Group 197"/>
                        <p:cNvGrpSpPr>
                          <a:grpSpLocks/>
                        </p:cNvGrpSpPr>
                        <p:nvPr/>
                      </p:nvGrpSpPr>
                      <p:grpSpPr bwMode="auto">
                        <a:xfrm>
                          <a:off x="3000" y="11790"/>
                          <a:ext cx="200" cy="429"/>
                          <a:chOff x="3000" y="11790"/>
                          <a:chExt cx="200" cy="429"/>
                        </a:xfrm>
                      </p:grpSpPr>
                      <p:sp>
                        <p:nvSpPr>
                          <p:cNvPr id="137414"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5"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nvGrpSpPr>
                        <p:cNvPr id="328" name="Group 200"/>
                        <p:cNvGrpSpPr>
                          <a:grpSpLocks/>
                        </p:cNvGrpSpPr>
                        <p:nvPr/>
                      </p:nvGrpSpPr>
                      <p:grpSpPr bwMode="auto">
                        <a:xfrm>
                          <a:off x="3160" y="11790"/>
                          <a:ext cx="200" cy="429"/>
                          <a:chOff x="3000" y="11790"/>
                          <a:chExt cx="200" cy="429"/>
                        </a:xfrm>
                      </p:grpSpPr>
                      <p:sp>
                        <p:nvSpPr>
                          <p:cNvPr id="137417"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8"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329" name="Group 203"/>
                    <p:cNvGrpSpPr>
                      <a:grpSpLocks/>
                    </p:cNvGrpSpPr>
                    <p:nvPr/>
                  </p:nvGrpSpPr>
                  <p:grpSpPr bwMode="auto">
                    <a:xfrm>
                      <a:off x="3640" y="11790"/>
                      <a:ext cx="680" cy="429"/>
                      <a:chOff x="3000" y="11790"/>
                      <a:chExt cx="680" cy="429"/>
                    </a:xfrm>
                  </p:grpSpPr>
                  <p:grpSp>
                    <p:nvGrpSpPr>
                      <p:cNvPr id="330" name="Group 204"/>
                      <p:cNvGrpSpPr>
                        <a:grpSpLocks/>
                      </p:cNvGrpSpPr>
                      <p:nvPr/>
                    </p:nvGrpSpPr>
                    <p:grpSpPr bwMode="auto">
                      <a:xfrm>
                        <a:off x="3000" y="11790"/>
                        <a:ext cx="360" cy="429"/>
                        <a:chOff x="3000" y="11790"/>
                        <a:chExt cx="360" cy="429"/>
                      </a:xfrm>
                    </p:grpSpPr>
                    <p:grpSp>
                      <p:nvGrpSpPr>
                        <p:cNvPr id="331" name="Group 205"/>
                        <p:cNvGrpSpPr>
                          <a:grpSpLocks/>
                        </p:cNvGrpSpPr>
                        <p:nvPr/>
                      </p:nvGrpSpPr>
                      <p:grpSpPr bwMode="auto">
                        <a:xfrm>
                          <a:off x="3000" y="11790"/>
                          <a:ext cx="200" cy="429"/>
                          <a:chOff x="3000" y="11790"/>
                          <a:chExt cx="200" cy="429"/>
                        </a:xfrm>
                      </p:grpSpPr>
                      <p:sp>
                        <p:nvSpPr>
                          <p:cNvPr id="137422"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3"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3" name="Group 208"/>
                        <p:cNvGrpSpPr>
                          <a:grpSpLocks/>
                        </p:cNvGrpSpPr>
                        <p:nvPr/>
                      </p:nvGrpSpPr>
                      <p:grpSpPr bwMode="auto">
                        <a:xfrm>
                          <a:off x="3160" y="11790"/>
                          <a:ext cx="200" cy="429"/>
                          <a:chOff x="3000" y="11790"/>
                          <a:chExt cx="200" cy="429"/>
                        </a:xfrm>
                      </p:grpSpPr>
                      <p:sp>
                        <p:nvSpPr>
                          <p:cNvPr id="137425"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6"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34" name="Group 211"/>
                      <p:cNvGrpSpPr>
                        <a:grpSpLocks/>
                      </p:cNvGrpSpPr>
                      <p:nvPr/>
                    </p:nvGrpSpPr>
                    <p:grpSpPr bwMode="auto">
                      <a:xfrm>
                        <a:off x="3320" y="11790"/>
                        <a:ext cx="360" cy="429"/>
                        <a:chOff x="3000" y="11790"/>
                        <a:chExt cx="360" cy="429"/>
                      </a:xfrm>
                    </p:grpSpPr>
                    <p:grpSp>
                      <p:nvGrpSpPr>
                        <p:cNvPr id="335" name="Group 212"/>
                        <p:cNvGrpSpPr>
                          <a:grpSpLocks/>
                        </p:cNvGrpSpPr>
                        <p:nvPr/>
                      </p:nvGrpSpPr>
                      <p:grpSpPr bwMode="auto">
                        <a:xfrm>
                          <a:off x="3000" y="11790"/>
                          <a:ext cx="200" cy="429"/>
                          <a:chOff x="3000" y="11790"/>
                          <a:chExt cx="200" cy="429"/>
                        </a:xfrm>
                      </p:grpSpPr>
                      <p:sp>
                        <p:nvSpPr>
                          <p:cNvPr id="137429"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0"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6" name="Group 215"/>
                        <p:cNvGrpSpPr>
                          <a:grpSpLocks/>
                        </p:cNvGrpSpPr>
                        <p:nvPr/>
                      </p:nvGrpSpPr>
                      <p:grpSpPr bwMode="auto">
                        <a:xfrm>
                          <a:off x="3160" y="11790"/>
                          <a:ext cx="200" cy="429"/>
                          <a:chOff x="3000" y="11790"/>
                          <a:chExt cx="200" cy="429"/>
                        </a:xfrm>
                      </p:grpSpPr>
                      <p:sp>
                        <p:nvSpPr>
                          <p:cNvPr id="137432"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3"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grpSp>
          </p:grpSp>
          <p:grpSp>
            <p:nvGrpSpPr>
              <p:cNvPr id="337" name="Group 218"/>
              <p:cNvGrpSpPr>
                <a:grpSpLocks/>
              </p:cNvGrpSpPr>
              <p:nvPr/>
            </p:nvGrpSpPr>
            <p:grpSpPr bwMode="auto">
              <a:xfrm>
                <a:off x="3250" y="11502"/>
                <a:ext cx="2250" cy="432"/>
                <a:chOff x="3250" y="11487"/>
                <a:chExt cx="2250" cy="432"/>
              </a:xfrm>
            </p:grpSpPr>
            <p:sp>
              <p:nvSpPr>
                <p:cNvPr id="137435" name="Text Box 219"/>
                <p:cNvSpPr txBox="1">
                  <a:spLocks noChangeArrowheads="1"/>
                </p:cNvSpPr>
                <p:nvPr/>
              </p:nvSpPr>
              <p:spPr bwMode="auto">
                <a:xfrm>
                  <a:off x="3620" y="11487"/>
                  <a:ext cx="1578"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 ~ CH15)</a:t>
                  </a:r>
                  <a:endParaRPr lang="en-US" altLang="zh-CN" sz="3600" b="1"/>
                </a:p>
              </p:txBody>
            </p:sp>
            <p:sp>
              <p:nvSpPr>
                <p:cNvPr id="137436" name="Line 220"/>
                <p:cNvSpPr>
                  <a:spLocks noChangeShapeType="1"/>
                </p:cNvSpPr>
                <p:nvPr/>
              </p:nvSpPr>
              <p:spPr bwMode="auto">
                <a:xfrm>
                  <a:off x="4990" y="11712"/>
                  <a:ext cx="510" cy="0"/>
                </a:xfrm>
                <a:prstGeom prst="line">
                  <a:avLst/>
                </a:prstGeom>
                <a:noFill/>
                <a:ln w="9525">
                  <a:solidFill>
                    <a:srgbClr val="000000"/>
                  </a:solidFill>
                  <a:round/>
                  <a:headEnd/>
                  <a:tailEnd type="triangle" w="med" len="med"/>
                </a:ln>
              </p:spPr>
              <p:txBody>
                <a:bodyPr/>
                <a:lstStyle/>
                <a:p>
                  <a:endParaRPr lang="zh-CN" altLang="en-US" b="1"/>
                </a:p>
              </p:txBody>
            </p:sp>
            <p:sp>
              <p:nvSpPr>
                <p:cNvPr id="137437" name="Line 221"/>
                <p:cNvSpPr>
                  <a:spLocks noChangeShapeType="1"/>
                </p:cNvSpPr>
                <p:nvPr/>
              </p:nvSpPr>
              <p:spPr bwMode="auto">
                <a:xfrm>
                  <a:off x="3250" y="11712"/>
                  <a:ext cx="475"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38" name="Group 222"/>
              <p:cNvGrpSpPr>
                <a:grpSpLocks/>
              </p:cNvGrpSpPr>
              <p:nvPr/>
            </p:nvGrpSpPr>
            <p:grpSpPr bwMode="auto">
              <a:xfrm>
                <a:off x="6810" y="11523"/>
                <a:ext cx="3240" cy="432"/>
                <a:chOff x="6810" y="11508"/>
                <a:chExt cx="3240" cy="432"/>
              </a:xfrm>
            </p:grpSpPr>
            <p:sp>
              <p:nvSpPr>
                <p:cNvPr id="137439" name="Text Box 223"/>
                <p:cNvSpPr txBox="1">
                  <a:spLocks noChangeArrowheads="1"/>
                </p:cNvSpPr>
                <p:nvPr/>
              </p:nvSpPr>
              <p:spPr bwMode="auto">
                <a:xfrm>
                  <a:off x="7522" y="11508"/>
                  <a:ext cx="1592"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(CH16 ~ CH30)</a:t>
                  </a:r>
                  <a:endParaRPr lang="en-US" altLang="zh-CN" sz="3600" b="1"/>
                </a:p>
              </p:txBody>
            </p:sp>
            <p:sp>
              <p:nvSpPr>
                <p:cNvPr id="137440" name="Line 224"/>
                <p:cNvSpPr>
                  <a:spLocks noChangeShapeType="1"/>
                </p:cNvSpPr>
                <p:nvPr/>
              </p:nvSpPr>
              <p:spPr bwMode="auto">
                <a:xfrm>
                  <a:off x="8986" y="11721"/>
                  <a:ext cx="1064" cy="0"/>
                </a:xfrm>
                <a:prstGeom prst="line">
                  <a:avLst/>
                </a:prstGeom>
                <a:noFill/>
                <a:ln w="9525">
                  <a:solidFill>
                    <a:srgbClr val="000000"/>
                  </a:solidFill>
                  <a:round/>
                  <a:headEnd/>
                  <a:tailEnd type="triangle" w="med" len="med"/>
                </a:ln>
              </p:spPr>
              <p:txBody>
                <a:bodyPr/>
                <a:lstStyle/>
                <a:p>
                  <a:endParaRPr lang="zh-CN" altLang="en-US" b="1"/>
                </a:p>
              </p:txBody>
            </p:sp>
            <p:sp>
              <p:nvSpPr>
                <p:cNvPr id="137441" name="Line 225"/>
                <p:cNvSpPr>
                  <a:spLocks noChangeShapeType="1"/>
                </p:cNvSpPr>
                <p:nvPr/>
              </p:nvSpPr>
              <p:spPr bwMode="auto">
                <a:xfrm>
                  <a:off x="6810" y="11721"/>
                  <a:ext cx="834"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39" name="Group 364"/>
            <p:cNvGrpSpPr>
              <a:grpSpLocks/>
            </p:cNvGrpSpPr>
            <p:nvPr/>
          </p:nvGrpSpPr>
          <p:grpSpPr bwMode="auto">
            <a:xfrm>
              <a:off x="0" y="1083"/>
              <a:ext cx="5760" cy="3237"/>
              <a:chOff x="0" y="1083"/>
              <a:chExt cx="5760" cy="3237"/>
            </a:xfrm>
          </p:grpSpPr>
          <p:grpSp>
            <p:nvGrpSpPr>
              <p:cNvPr id="340" name="Group 363"/>
              <p:cNvGrpSpPr>
                <a:grpSpLocks/>
              </p:cNvGrpSpPr>
              <p:nvPr/>
            </p:nvGrpSpPr>
            <p:grpSpPr bwMode="auto">
              <a:xfrm>
                <a:off x="0" y="1083"/>
                <a:ext cx="5760" cy="3237"/>
                <a:chOff x="0" y="1083"/>
                <a:chExt cx="5760" cy="3237"/>
              </a:xfrm>
            </p:grpSpPr>
            <p:grpSp>
              <p:nvGrpSpPr>
                <p:cNvPr id="341" name="Group 357"/>
                <p:cNvGrpSpPr>
                  <a:grpSpLocks/>
                </p:cNvGrpSpPr>
                <p:nvPr/>
              </p:nvGrpSpPr>
              <p:grpSpPr bwMode="auto">
                <a:xfrm>
                  <a:off x="0" y="1083"/>
                  <a:ext cx="5705" cy="2409"/>
                  <a:chOff x="0" y="1083"/>
                  <a:chExt cx="5705" cy="2409"/>
                </a:xfrm>
              </p:grpSpPr>
              <p:grpSp>
                <p:nvGrpSpPr>
                  <p:cNvPr id="342" name="Group 6"/>
                  <p:cNvGrpSpPr>
                    <a:grpSpLocks/>
                  </p:cNvGrpSpPr>
                  <p:nvPr/>
                </p:nvGrpSpPr>
                <p:grpSpPr bwMode="auto">
                  <a:xfrm>
                    <a:off x="2565" y="3210"/>
                    <a:ext cx="890" cy="282"/>
                    <a:chOff x="3000" y="11790"/>
                    <a:chExt cx="1320" cy="429"/>
                  </a:xfrm>
                </p:grpSpPr>
                <p:grpSp>
                  <p:nvGrpSpPr>
                    <p:cNvPr id="343" name="Group 7"/>
                    <p:cNvGrpSpPr>
                      <a:grpSpLocks/>
                    </p:cNvGrpSpPr>
                    <p:nvPr/>
                  </p:nvGrpSpPr>
                  <p:grpSpPr bwMode="auto">
                    <a:xfrm>
                      <a:off x="3000" y="11790"/>
                      <a:ext cx="680" cy="429"/>
                      <a:chOff x="3000" y="11790"/>
                      <a:chExt cx="680" cy="429"/>
                    </a:xfrm>
                  </p:grpSpPr>
                  <p:grpSp>
                    <p:nvGrpSpPr>
                      <p:cNvPr id="344" name="Group 8"/>
                      <p:cNvGrpSpPr>
                        <a:grpSpLocks/>
                      </p:cNvGrpSpPr>
                      <p:nvPr/>
                    </p:nvGrpSpPr>
                    <p:grpSpPr bwMode="auto">
                      <a:xfrm>
                        <a:off x="3000" y="11790"/>
                        <a:ext cx="360" cy="429"/>
                        <a:chOff x="3000" y="11790"/>
                        <a:chExt cx="360" cy="429"/>
                      </a:xfrm>
                    </p:grpSpPr>
                    <p:grpSp>
                      <p:nvGrpSpPr>
                        <p:cNvPr id="345" name="Group 9"/>
                        <p:cNvGrpSpPr>
                          <a:grpSpLocks/>
                        </p:cNvGrpSpPr>
                        <p:nvPr/>
                      </p:nvGrpSpPr>
                      <p:grpSpPr bwMode="auto">
                        <a:xfrm>
                          <a:off x="3000" y="11790"/>
                          <a:ext cx="200" cy="429"/>
                          <a:chOff x="3000" y="11790"/>
                          <a:chExt cx="200" cy="429"/>
                        </a:xfrm>
                      </p:grpSpPr>
                      <p:sp>
                        <p:nvSpPr>
                          <p:cNvPr id="137226" name="Rectangle 1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27" name="Text Box 1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6" name="Group 12"/>
                        <p:cNvGrpSpPr>
                          <a:grpSpLocks/>
                        </p:cNvGrpSpPr>
                        <p:nvPr/>
                      </p:nvGrpSpPr>
                      <p:grpSpPr bwMode="auto">
                        <a:xfrm>
                          <a:off x="3160" y="11790"/>
                          <a:ext cx="200" cy="429"/>
                          <a:chOff x="3000" y="11790"/>
                          <a:chExt cx="200" cy="429"/>
                        </a:xfrm>
                      </p:grpSpPr>
                      <p:sp>
                        <p:nvSpPr>
                          <p:cNvPr id="137229" name="Rectangle 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0" name="Text Box 14"/>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347" name="Group 15"/>
                      <p:cNvGrpSpPr>
                        <a:grpSpLocks/>
                      </p:cNvGrpSpPr>
                      <p:nvPr/>
                    </p:nvGrpSpPr>
                    <p:grpSpPr bwMode="auto">
                      <a:xfrm>
                        <a:off x="3320" y="11790"/>
                        <a:ext cx="360" cy="429"/>
                        <a:chOff x="3000" y="11790"/>
                        <a:chExt cx="360" cy="429"/>
                      </a:xfrm>
                    </p:grpSpPr>
                    <p:grpSp>
                      <p:nvGrpSpPr>
                        <p:cNvPr id="348" name="Group 16"/>
                        <p:cNvGrpSpPr>
                          <a:grpSpLocks/>
                        </p:cNvGrpSpPr>
                        <p:nvPr/>
                      </p:nvGrpSpPr>
                      <p:grpSpPr bwMode="auto">
                        <a:xfrm>
                          <a:off x="3000" y="11790"/>
                          <a:ext cx="200" cy="429"/>
                          <a:chOff x="3000" y="11790"/>
                          <a:chExt cx="200" cy="429"/>
                        </a:xfrm>
                      </p:grpSpPr>
                      <p:sp>
                        <p:nvSpPr>
                          <p:cNvPr id="137233" name="Rectangle 1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4" name="Text Box 1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9" name="Group 19"/>
                        <p:cNvGrpSpPr>
                          <a:grpSpLocks/>
                        </p:cNvGrpSpPr>
                        <p:nvPr/>
                      </p:nvGrpSpPr>
                      <p:grpSpPr bwMode="auto">
                        <a:xfrm>
                          <a:off x="3160" y="11790"/>
                          <a:ext cx="200" cy="429"/>
                          <a:chOff x="3000" y="11790"/>
                          <a:chExt cx="200" cy="429"/>
                        </a:xfrm>
                      </p:grpSpPr>
                      <p:sp>
                        <p:nvSpPr>
                          <p:cNvPr id="137236" name="Rectangle 2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7" name="Text Box 2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350" name="Group 22"/>
                    <p:cNvGrpSpPr>
                      <a:grpSpLocks/>
                    </p:cNvGrpSpPr>
                    <p:nvPr/>
                  </p:nvGrpSpPr>
                  <p:grpSpPr bwMode="auto">
                    <a:xfrm>
                      <a:off x="3640" y="11790"/>
                      <a:ext cx="680" cy="429"/>
                      <a:chOff x="3000" y="11790"/>
                      <a:chExt cx="680" cy="429"/>
                    </a:xfrm>
                  </p:grpSpPr>
                  <p:grpSp>
                    <p:nvGrpSpPr>
                      <p:cNvPr id="351" name="Group 23"/>
                      <p:cNvGrpSpPr>
                        <a:grpSpLocks/>
                      </p:cNvGrpSpPr>
                      <p:nvPr/>
                    </p:nvGrpSpPr>
                    <p:grpSpPr bwMode="auto">
                      <a:xfrm>
                        <a:off x="3000" y="11790"/>
                        <a:ext cx="360" cy="429"/>
                        <a:chOff x="3000" y="11790"/>
                        <a:chExt cx="360" cy="429"/>
                      </a:xfrm>
                    </p:grpSpPr>
                    <p:grpSp>
                      <p:nvGrpSpPr>
                        <p:cNvPr id="137216" name="Group 24"/>
                        <p:cNvGrpSpPr>
                          <a:grpSpLocks/>
                        </p:cNvGrpSpPr>
                        <p:nvPr/>
                      </p:nvGrpSpPr>
                      <p:grpSpPr bwMode="auto">
                        <a:xfrm>
                          <a:off x="3000" y="11790"/>
                          <a:ext cx="200" cy="429"/>
                          <a:chOff x="3000" y="11790"/>
                          <a:chExt cx="200" cy="429"/>
                        </a:xfrm>
                      </p:grpSpPr>
                      <p:sp>
                        <p:nvSpPr>
                          <p:cNvPr id="137241" name="Rectangle 2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2" name="Text Box 2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17" name="Group 27"/>
                        <p:cNvGrpSpPr>
                          <a:grpSpLocks/>
                        </p:cNvGrpSpPr>
                        <p:nvPr/>
                      </p:nvGrpSpPr>
                      <p:grpSpPr bwMode="auto">
                        <a:xfrm>
                          <a:off x="3160" y="11790"/>
                          <a:ext cx="200" cy="429"/>
                          <a:chOff x="3000" y="11790"/>
                          <a:chExt cx="200" cy="429"/>
                        </a:xfrm>
                      </p:grpSpPr>
                      <p:sp>
                        <p:nvSpPr>
                          <p:cNvPr id="137244" name="Rectangle 2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5" name="Text Box 29"/>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20" name="Group 30"/>
                      <p:cNvGrpSpPr>
                        <a:grpSpLocks/>
                      </p:cNvGrpSpPr>
                      <p:nvPr/>
                    </p:nvGrpSpPr>
                    <p:grpSpPr bwMode="auto">
                      <a:xfrm>
                        <a:off x="3320" y="11790"/>
                        <a:ext cx="360" cy="429"/>
                        <a:chOff x="3000" y="11790"/>
                        <a:chExt cx="360" cy="429"/>
                      </a:xfrm>
                    </p:grpSpPr>
                    <p:grpSp>
                      <p:nvGrpSpPr>
                        <p:cNvPr id="137221" name="Group 31"/>
                        <p:cNvGrpSpPr>
                          <a:grpSpLocks/>
                        </p:cNvGrpSpPr>
                        <p:nvPr/>
                      </p:nvGrpSpPr>
                      <p:grpSpPr bwMode="auto">
                        <a:xfrm>
                          <a:off x="3000" y="11790"/>
                          <a:ext cx="200" cy="429"/>
                          <a:chOff x="3000" y="11790"/>
                          <a:chExt cx="200" cy="429"/>
                        </a:xfrm>
                      </p:grpSpPr>
                      <p:sp>
                        <p:nvSpPr>
                          <p:cNvPr id="137248" name="Rectangle 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9" name="Text Box 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22" name="Group 34"/>
                        <p:cNvGrpSpPr>
                          <a:grpSpLocks/>
                        </p:cNvGrpSpPr>
                        <p:nvPr/>
                      </p:nvGrpSpPr>
                      <p:grpSpPr bwMode="auto">
                        <a:xfrm>
                          <a:off x="3160" y="11790"/>
                          <a:ext cx="200" cy="429"/>
                          <a:chOff x="3000" y="11790"/>
                          <a:chExt cx="200" cy="429"/>
                        </a:xfrm>
                      </p:grpSpPr>
                      <p:sp>
                        <p:nvSpPr>
                          <p:cNvPr id="137251" name="Rectangle 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52" name="Text Box 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23" name="Group 350"/>
                  <p:cNvGrpSpPr>
                    <a:grpSpLocks/>
                  </p:cNvGrpSpPr>
                  <p:nvPr/>
                </p:nvGrpSpPr>
                <p:grpSpPr bwMode="auto">
                  <a:xfrm>
                    <a:off x="0" y="1083"/>
                    <a:ext cx="5705" cy="1393"/>
                    <a:chOff x="0" y="1083"/>
                    <a:chExt cx="5705" cy="1393"/>
                  </a:xfrm>
                </p:grpSpPr>
                <p:grpSp>
                  <p:nvGrpSpPr>
                    <p:cNvPr id="137224" name="Group 341"/>
                    <p:cNvGrpSpPr>
                      <a:grpSpLocks/>
                    </p:cNvGrpSpPr>
                    <p:nvPr/>
                  </p:nvGrpSpPr>
                  <p:grpSpPr bwMode="auto">
                    <a:xfrm>
                      <a:off x="0" y="1083"/>
                      <a:ext cx="5686" cy="720"/>
                      <a:chOff x="0" y="1083"/>
                      <a:chExt cx="5686" cy="720"/>
                    </a:xfrm>
                  </p:grpSpPr>
                  <p:sp>
                    <p:nvSpPr>
                      <p:cNvPr id="137340" name="Text Box 124"/>
                      <p:cNvSpPr txBox="1">
                        <a:spLocks noChangeArrowheads="1"/>
                      </p:cNvSpPr>
                      <p:nvPr/>
                    </p:nvSpPr>
                    <p:spPr bwMode="auto">
                      <a:xfrm>
                        <a:off x="187" y="1423"/>
                        <a:ext cx="544" cy="380"/>
                      </a:xfrm>
                      <a:prstGeom prst="rect">
                        <a:avLst/>
                      </a:prstGeom>
                      <a:solidFill>
                        <a:schemeClr val="bg1"/>
                      </a:solidFill>
                      <a:ln w="9525">
                        <a:noFill/>
                        <a:miter lim="800000"/>
                        <a:headEnd/>
                        <a:tailEnd/>
                      </a:ln>
                    </p:spPr>
                    <p:txBody>
                      <a:bodyPr/>
                      <a:lstStyle/>
                      <a:p>
                        <a:pPr algn="ctr"/>
                        <a:endParaRPr lang="en-US" altLang="zh-CN" sz="1200" b="1" baseline="-25000">
                          <a:latin typeface="Times New Roman" pitchFamily="18" charset="0"/>
                        </a:endParaRPr>
                      </a:p>
                      <a:p>
                        <a:pPr algn="just">
                          <a:lnSpc>
                            <a:spcPct val="48000"/>
                          </a:lnSpc>
                        </a:pPr>
                        <a:r>
                          <a:rPr lang="en-US" altLang="zh-CN" sz="1200" b="1">
                            <a:latin typeface="Times New Roman" pitchFamily="18" charset="0"/>
                          </a:rPr>
                          <a:t>125</a:t>
                        </a:r>
                        <a:r>
                          <a:rPr lang="en-US" altLang="zh-CN" sz="1200" b="1">
                            <a:latin typeface="Times New Roman" pitchFamily="18" charset="0"/>
                            <a:sym typeface="Symbol" pitchFamily="18" charset="2"/>
                          </a:rPr>
                          <a:t></a:t>
                        </a:r>
                        <a:r>
                          <a:rPr lang="en-US" altLang="zh-CN" sz="1200" b="1">
                            <a:latin typeface="Times New Roman" pitchFamily="18" charset="0"/>
                          </a:rPr>
                          <a:t>s</a:t>
                        </a:r>
                      </a:p>
                      <a:p>
                        <a:endParaRPr lang="en-US" altLang="zh-CN" sz="3600" b="1"/>
                      </a:p>
                    </p:txBody>
                  </p:sp>
                  <p:grpSp>
                    <p:nvGrpSpPr>
                      <p:cNvPr id="137225" name="Group 340"/>
                      <p:cNvGrpSpPr>
                        <a:grpSpLocks/>
                      </p:cNvGrpSpPr>
                      <p:nvPr/>
                    </p:nvGrpSpPr>
                    <p:grpSpPr bwMode="auto">
                      <a:xfrm>
                        <a:off x="0" y="1083"/>
                        <a:ext cx="5686" cy="558"/>
                        <a:chOff x="0" y="1083"/>
                        <a:chExt cx="5686" cy="558"/>
                      </a:xfrm>
                    </p:grpSpPr>
                    <p:sp>
                      <p:nvSpPr>
                        <p:cNvPr id="137341" name="Line 125"/>
                        <p:cNvSpPr>
                          <a:spLocks noChangeShapeType="1"/>
                        </p:cNvSpPr>
                        <p:nvPr/>
                      </p:nvSpPr>
                      <p:spPr bwMode="auto">
                        <a:xfrm>
                          <a:off x="532" y="1449"/>
                          <a:ext cx="0" cy="192"/>
                        </a:xfrm>
                        <a:prstGeom prst="line">
                          <a:avLst/>
                        </a:prstGeom>
                        <a:noFill/>
                        <a:ln w="9525">
                          <a:solidFill>
                            <a:srgbClr val="000000"/>
                          </a:solidFill>
                          <a:round/>
                          <a:headEnd/>
                          <a:tailEnd/>
                        </a:ln>
                      </p:spPr>
                      <p:txBody>
                        <a:bodyPr/>
                        <a:lstStyle/>
                        <a:p>
                          <a:endParaRPr lang="zh-CN" altLang="en-US" b="1"/>
                        </a:p>
                      </p:txBody>
                    </p:sp>
                    <p:sp>
                      <p:nvSpPr>
                        <p:cNvPr id="137342" name="Line 126"/>
                        <p:cNvSpPr>
                          <a:spLocks noChangeShapeType="1"/>
                        </p:cNvSpPr>
                        <p:nvPr/>
                      </p:nvSpPr>
                      <p:spPr bwMode="auto">
                        <a:xfrm flipH="1">
                          <a:off x="0" y="1524"/>
                          <a:ext cx="195" cy="0"/>
                        </a:xfrm>
                        <a:prstGeom prst="line">
                          <a:avLst/>
                        </a:prstGeom>
                        <a:noFill/>
                        <a:ln w="6350">
                          <a:solidFill>
                            <a:srgbClr val="000000"/>
                          </a:solidFill>
                          <a:round/>
                          <a:headEnd type="triangle" w="med" len="med"/>
                          <a:tailEnd/>
                        </a:ln>
                      </p:spPr>
                      <p:txBody>
                        <a:bodyPr/>
                        <a:lstStyle/>
                        <a:p>
                          <a:endParaRPr lang="zh-CN" altLang="en-US" b="1"/>
                        </a:p>
                      </p:txBody>
                    </p:sp>
                    <p:sp>
                      <p:nvSpPr>
                        <p:cNvPr id="137343" name="Line 127"/>
                        <p:cNvSpPr>
                          <a:spLocks noChangeShapeType="1"/>
                        </p:cNvSpPr>
                        <p:nvPr/>
                      </p:nvSpPr>
                      <p:spPr bwMode="auto">
                        <a:xfrm flipH="1">
                          <a:off x="532" y="1516"/>
                          <a:ext cx="196" cy="0"/>
                        </a:xfrm>
                        <a:prstGeom prst="line">
                          <a:avLst/>
                        </a:prstGeom>
                        <a:noFill/>
                        <a:ln w="6350">
                          <a:solidFill>
                            <a:srgbClr val="000000"/>
                          </a:solidFill>
                          <a:round/>
                          <a:headEnd/>
                          <a:tailEnd type="triangle" w="med" len="med"/>
                        </a:ln>
                      </p:spPr>
                      <p:txBody>
                        <a:bodyPr/>
                        <a:lstStyle/>
                        <a:p>
                          <a:endParaRPr lang="zh-CN" altLang="en-US" b="1"/>
                        </a:p>
                      </p:txBody>
                    </p:sp>
                    <p:grpSp>
                      <p:nvGrpSpPr>
                        <p:cNvPr id="137228" name="Group 339"/>
                        <p:cNvGrpSpPr>
                          <a:grpSpLocks/>
                        </p:cNvGrpSpPr>
                        <p:nvPr/>
                      </p:nvGrpSpPr>
                      <p:grpSpPr bwMode="auto">
                        <a:xfrm>
                          <a:off x="202" y="1083"/>
                          <a:ext cx="5484" cy="554"/>
                          <a:chOff x="202" y="1083"/>
                          <a:chExt cx="5484" cy="554"/>
                        </a:xfrm>
                      </p:grpSpPr>
                      <p:sp>
                        <p:nvSpPr>
                          <p:cNvPr id="137335" name="Line 119"/>
                          <p:cNvSpPr>
                            <a:spLocks noChangeShapeType="1"/>
                          </p:cNvSpPr>
                          <p:nvPr/>
                        </p:nvSpPr>
                        <p:spPr bwMode="auto">
                          <a:xfrm flipH="1">
                            <a:off x="5679" y="1271"/>
                            <a:ext cx="0" cy="346"/>
                          </a:xfrm>
                          <a:prstGeom prst="line">
                            <a:avLst/>
                          </a:prstGeom>
                          <a:noFill/>
                          <a:ln w="9525">
                            <a:solidFill>
                              <a:srgbClr val="000000"/>
                            </a:solidFill>
                            <a:round/>
                            <a:headEnd/>
                            <a:tailEnd/>
                          </a:ln>
                        </p:spPr>
                        <p:txBody>
                          <a:bodyPr/>
                          <a:lstStyle/>
                          <a:p>
                            <a:endParaRPr lang="zh-CN" altLang="en-US" b="1"/>
                          </a:p>
                        </p:txBody>
                      </p:sp>
                      <p:sp>
                        <p:nvSpPr>
                          <p:cNvPr id="137336" name="Line 120"/>
                          <p:cNvSpPr>
                            <a:spLocks noChangeShapeType="1"/>
                          </p:cNvSpPr>
                          <p:nvPr/>
                        </p:nvSpPr>
                        <p:spPr bwMode="auto">
                          <a:xfrm flipH="1">
                            <a:off x="202" y="1277"/>
                            <a:ext cx="0" cy="360"/>
                          </a:xfrm>
                          <a:prstGeom prst="line">
                            <a:avLst/>
                          </a:prstGeom>
                          <a:noFill/>
                          <a:ln w="9525">
                            <a:solidFill>
                              <a:srgbClr val="000000"/>
                            </a:solidFill>
                            <a:round/>
                            <a:headEnd/>
                            <a:tailEnd/>
                          </a:ln>
                        </p:spPr>
                        <p:txBody>
                          <a:bodyPr/>
                          <a:lstStyle/>
                          <a:p>
                            <a:endParaRPr lang="zh-CN" altLang="en-US" b="1"/>
                          </a:p>
                        </p:txBody>
                      </p:sp>
                      <p:sp>
                        <p:nvSpPr>
                          <p:cNvPr id="137338" name="Line 122"/>
                          <p:cNvSpPr>
                            <a:spLocks noChangeShapeType="1"/>
                          </p:cNvSpPr>
                          <p:nvPr/>
                        </p:nvSpPr>
                        <p:spPr bwMode="auto">
                          <a:xfrm flipV="1">
                            <a:off x="3106" y="1350"/>
                            <a:ext cx="2580" cy="0"/>
                          </a:xfrm>
                          <a:prstGeom prst="line">
                            <a:avLst/>
                          </a:prstGeom>
                          <a:noFill/>
                          <a:ln w="6350">
                            <a:solidFill>
                              <a:srgbClr val="000000"/>
                            </a:solidFill>
                            <a:round/>
                            <a:headEnd/>
                            <a:tailEnd type="triangle" w="med" len="med"/>
                          </a:ln>
                        </p:spPr>
                        <p:txBody>
                          <a:bodyPr/>
                          <a:lstStyle/>
                          <a:p>
                            <a:endParaRPr lang="zh-CN" altLang="en-US" b="1"/>
                          </a:p>
                        </p:txBody>
                      </p:sp>
                      <p:sp>
                        <p:nvSpPr>
                          <p:cNvPr id="137339" name="Line 123"/>
                          <p:cNvSpPr>
                            <a:spLocks noChangeShapeType="1"/>
                          </p:cNvSpPr>
                          <p:nvPr/>
                        </p:nvSpPr>
                        <p:spPr bwMode="auto">
                          <a:xfrm flipV="1">
                            <a:off x="202" y="1350"/>
                            <a:ext cx="2580" cy="0"/>
                          </a:xfrm>
                          <a:prstGeom prst="line">
                            <a:avLst/>
                          </a:prstGeom>
                          <a:noFill/>
                          <a:ln w="6350">
                            <a:solidFill>
                              <a:srgbClr val="000000"/>
                            </a:solidFill>
                            <a:round/>
                            <a:headEnd type="triangle" w="med" len="med"/>
                            <a:tailEnd/>
                          </a:ln>
                        </p:spPr>
                        <p:txBody>
                          <a:bodyPr/>
                          <a:lstStyle/>
                          <a:p>
                            <a:endParaRPr lang="zh-CN" altLang="en-US" b="1"/>
                          </a:p>
                        </p:txBody>
                      </p:sp>
                      <p:grpSp>
                        <p:nvGrpSpPr>
                          <p:cNvPr id="137231" name="Group 338"/>
                          <p:cNvGrpSpPr>
                            <a:grpSpLocks/>
                          </p:cNvGrpSpPr>
                          <p:nvPr/>
                        </p:nvGrpSpPr>
                        <p:grpSpPr bwMode="auto">
                          <a:xfrm>
                            <a:off x="2568" y="1083"/>
                            <a:ext cx="808" cy="439"/>
                            <a:chOff x="2568" y="1083"/>
                            <a:chExt cx="808" cy="439"/>
                          </a:xfrm>
                        </p:grpSpPr>
                        <p:sp>
                          <p:nvSpPr>
                            <p:cNvPr id="137337" name="Text Box 121"/>
                            <p:cNvSpPr txBox="1">
                              <a:spLocks noChangeArrowheads="1"/>
                            </p:cNvSpPr>
                            <p:nvPr/>
                          </p:nvSpPr>
                          <p:spPr bwMode="auto">
                            <a:xfrm>
                              <a:off x="2767" y="1253"/>
                              <a:ext cx="443" cy="269"/>
                            </a:xfrm>
                            <a:prstGeom prst="rect">
                              <a:avLst/>
                            </a:prstGeom>
                            <a:noFill/>
                            <a:ln w="9525">
                              <a:noFill/>
                              <a:miter lim="800000"/>
                              <a:headEnd/>
                              <a:tailEnd/>
                            </a:ln>
                          </p:spPr>
                          <p:txBody>
                            <a:bodyPr/>
                            <a:lstStyle/>
                            <a:p>
                              <a:pPr algn="just"/>
                              <a:r>
                                <a:rPr lang="en-US" altLang="zh-CN" sz="1400" b="1">
                                  <a:latin typeface="Times New Roman" pitchFamily="18" charset="0"/>
                                </a:rPr>
                                <a:t>16</a:t>
                              </a:r>
                              <a:r>
                                <a:rPr lang="zh-CN" altLang="en-US" sz="1400" b="1">
                                  <a:latin typeface="Times New Roman" pitchFamily="18" charset="0"/>
                                </a:rPr>
                                <a:t>帧</a:t>
                              </a:r>
                              <a:endParaRPr lang="zh-CN" altLang="en-US" sz="3600" b="1"/>
                            </a:p>
                          </p:txBody>
                        </p:sp>
                        <p:sp>
                          <p:nvSpPr>
                            <p:cNvPr id="137539" name="Text Box 323"/>
                            <p:cNvSpPr txBox="1">
                              <a:spLocks noChangeArrowheads="1"/>
                            </p:cNvSpPr>
                            <p:nvPr/>
                          </p:nvSpPr>
                          <p:spPr bwMode="auto">
                            <a:xfrm>
                              <a:off x="2568" y="1083"/>
                              <a:ext cx="808" cy="199"/>
                            </a:xfrm>
                            <a:prstGeom prst="rect">
                              <a:avLst/>
                            </a:prstGeom>
                            <a:solidFill>
                              <a:srgbClr val="FFFFFF"/>
                            </a:solidFill>
                            <a:ln w="9525">
                              <a:noFill/>
                              <a:miter lim="800000"/>
                              <a:headEnd/>
                              <a:tailEnd/>
                            </a:ln>
                          </p:spPr>
                          <p:txBody>
                            <a:bodyPr/>
                            <a:lstStyle/>
                            <a:p>
                              <a:pPr algn="ctr"/>
                              <a:r>
                                <a:rPr lang="en-US" altLang="zh-CN" sz="1400" b="1">
                                  <a:latin typeface="Times New Roman" pitchFamily="18" charset="0"/>
                                </a:rPr>
                                <a:t>1</a:t>
                              </a:r>
                              <a:r>
                                <a:rPr lang="zh-CN" altLang="en-US" sz="1400" b="1">
                                  <a:latin typeface="Times New Roman" pitchFamily="18" charset="0"/>
                                </a:rPr>
                                <a:t>复帧＝</a:t>
                              </a:r>
                              <a:r>
                                <a:rPr lang="en-US" altLang="zh-CN" sz="1400" b="1">
                                  <a:latin typeface="Times New Roman" pitchFamily="18" charset="0"/>
                                </a:rPr>
                                <a:t>16</a:t>
                              </a:r>
                              <a:r>
                                <a:rPr lang="zh-CN" altLang="en-US" sz="1400" b="1">
                                  <a:latin typeface="Times New Roman" pitchFamily="18" charset="0"/>
                                </a:rPr>
                                <a:t>帧</a:t>
                              </a:r>
                              <a:endParaRPr lang="zh-CN" altLang="en-US" sz="3600" b="1"/>
                            </a:p>
                          </p:txBody>
                        </p:sp>
                      </p:grpSp>
                    </p:grpSp>
                  </p:grpSp>
                </p:grpSp>
                <p:grpSp>
                  <p:nvGrpSpPr>
                    <p:cNvPr id="137232" name="Group 91"/>
                    <p:cNvGrpSpPr>
                      <a:grpSpLocks/>
                    </p:cNvGrpSpPr>
                    <p:nvPr/>
                  </p:nvGrpSpPr>
                  <p:grpSpPr bwMode="auto">
                    <a:xfrm>
                      <a:off x="182" y="1949"/>
                      <a:ext cx="5504" cy="527"/>
                      <a:chOff x="1920" y="10503"/>
                      <a:chExt cx="8170" cy="801"/>
                    </a:xfrm>
                  </p:grpSpPr>
                  <p:sp>
                    <p:nvSpPr>
                      <p:cNvPr id="137308" name="Line 92"/>
                      <p:cNvSpPr>
                        <a:spLocks noChangeShapeType="1"/>
                      </p:cNvSpPr>
                      <p:nvPr/>
                    </p:nvSpPr>
                    <p:spPr bwMode="auto">
                      <a:xfrm>
                        <a:off x="2420" y="10503"/>
                        <a:ext cx="7670" cy="435"/>
                      </a:xfrm>
                      <a:prstGeom prst="line">
                        <a:avLst/>
                      </a:prstGeom>
                      <a:noFill/>
                      <a:ln w="6350">
                        <a:solidFill>
                          <a:srgbClr val="000000"/>
                        </a:solidFill>
                        <a:prstDash val="dash"/>
                        <a:round/>
                        <a:headEnd/>
                        <a:tailEnd/>
                      </a:ln>
                    </p:spPr>
                    <p:txBody>
                      <a:bodyPr/>
                      <a:lstStyle/>
                      <a:p>
                        <a:endParaRPr lang="zh-CN" altLang="en-US" b="1"/>
                      </a:p>
                    </p:txBody>
                  </p:sp>
                  <p:sp>
                    <p:nvSpPr>
                      <p:cNvPr id="137309" name="Line 93"/>
                      <p:cNvSpPr>
                        <a:spLocks noChangeShapeType="1"/>
                      </p:cNvSpPr>
                      <p:nvPr/>
                    </p:nvSpPr>
                    <p:spPr bwMode="auto">
                      <a:xfrm>
                        <a:off x="1920" y="10503"/>
                        <a:ext cx="0" cy="774"/>
                      </a:xfrm>
                      <a:prstGeom prst="line">
                        <a:avLst/>
                      </a:prstGeom>
                      <a:noFill/>
                      <a:ln w="6350">
                        <a:solidFill>
                          <a:srgbClr val="000000"/>
                        </a:solidFill>
                        <a:prstDash val="dash"/>
                        <a:round/>
                        <a:headEnd/>
                        <a:tailEnd/>
                      </a:ln>
                    </p:spPr>
                    <p:txBody>
                      <a:bodyPr/>
                      <a:lstStyle/>
                      <a:p>
                        <a:endParaRPr lang="zh-CN" altLang="en-US" b="1"/>
                      </a:p>
                    </p:txBody>
                  </p:sp>
                  <p:grpSp>
                    <p:nvGrpSpPr>
                      <p:cNvPr id="137235" name="Group 94"/>
                      <p:cNvGrpSpPr>
                        <a:grpSpLocks/>
                      </p:cNvGrpSpPr>
                      <p:nvPr/>
                    </p:nvGrpSpPr>
                    <p:grpSpPr bwMode="auto">
                      <a:xfrm>
                        <a:off x="1950" y="10896"/>
                        <a:ext cx="8110" cy="408"/>
                        <a:chOff x="1950" y="10614"/>
                        <a:chExt cx="8110" cy="408"/>
                      </a:xfrm>
                    </p:grpSpPr>
                    <p:sp>
                      <p:nvSpPr>
                        <p:cNvPr id="137311" name="Text Box 95"/>
                        <p:cNvSpPr txBox="1">
                          <a:spLocks noChangeArrowheads="1"/>
                        </p:cNvSpPr>
                        <p:nvPr/>
                      </p:nvSpPr>
                      <p:spPr bwMode="auto">
                        <a:xfrm>
                          <a:off x="5492" y="10614"/>
                          <a:ext cx="968" cy="408"/>
                        </a:xfrm>
                        <a:prstGeom prst="rect">
                          <a:avLst/>
                        </a:prstGeom>
                        <a:noFill/>
                        <a:ln w="9525">
                          <a:noFill/>
                          <a:miter lim="800000"/>
                          <a:headEnd/>
                          <a:tailEnd/>
                        </a:ln>
                      </p:spPr>
                      <p:txBody>
                        <a:bodyPr/>
                        <a:lstStyle/>
                        <a:p>
                          <a:pPr algn="just"/>
                          <a:r>
                            <a:rPr lang="en-US" altLang="zh-CN" sz="1400" b="1">
                              <a:latin typeface="Times New Roman" pitchFamily="18" charset="0"/>
                            </a:rPr>
                            <a:t>32</a:t>
                          </a:r>
                          <a:r>
                            <a:rPr lang="zh-CN" altLang="en-US" sz="1400" b="1">
                              <a:latin typeface="Times New Roman" pitchFamily="18" charset="0"/>
                            </a:rPr>
                            <a:t>个时隙</a:t>
                          </a:r>
                          <a:endParaRPr lang="zh-CN" altLang="en-US" sz="3600" b="1"/>
                        </a:p>
                      </p:txBody>
                    </p:sp>
                    <p:sp>
                      <p:nvSpPr>
                        <p:cNvPr id="137312" name="Line 96"/>
                        <p:cNvSpPr>
                          <a:spLocks noChangeShapeType="1"/>
                        </p:cNvSpPr>
                        <p:nvPr/>
                      </p:nvSpPr>
                      <p:spPr bwMode="auto">
                        <a:xfrm flipV="1">
                          <a:off x="6370" y="10827"/>
                          <a:ext cx="3690" cy="3"/>
                        </a:xfrm>
                        <a:prstGeom prst="line">
                          <a:avLst/>
                        </a:prstGeom>
                        <a:noFill/>
                        <a:ln w="6350">
                          <a:solidFill>
                            <a:srgbClr val="000000"/>
                          </a:solidFill>
                          <a:round/>
                          <a:headEnd/>
                          <a:tailEnd type="triangle" w="med" len="med"/>
                        </a:ln>
                      </p:spPr>
                      <p:txBody>
                        <a:bodyPr/>
                        <a:lstStyle/>
                        <a:p>
                          <a:endParaRPr lang="zh-CN" altLang="en-US" b="1"/>
                        </a:p>
                      </p:txBody>
                    </p:sp>
                    <p:sp>
                      <p:nvSpPr>
                        <p:cNvPr id="137313" name="Line 97"/>
                        <p:cNvSpPr>
                          <a:spLocks noChangeShapeType="1"/>
                        </p:cNvSpPr>
                        <p:nvPr/>
                      </p:nvSpPr>
                      <p:spPr bwMode="auto">
                        <a:xfrm flipV="1">
                          <a:off x="1950" y="10827"/>
                          <a:ext cx="3630" cy="3"/>
                        </a:xfrm>
                        <a:prstGeom prst="line">
                          <a:avLst/>
                        </a:prstGeom>
                        <a:noFill/>
                        <a:ln w="6350">
                          <a:solidFill>
                            <a:srgbClr val="000000"/>
                          </a:solidFill>
                          <a:round/>
                          <a:headEnd type="triangle" w="med" len="med"/>
                          <a:tailEnd/>
                        </a:ln>
                      </p:spPr>
                      <p:txBody>
                        <a:bodyPr/>
                        <a:lstStyle/>
                        <a:p>
                          <a:endParaRPr lang="zh-CN" altLang="en-US" b="1"/>
                        </a:p>
                      </p:txBody>
                    </p:sp>
                  </p:grpSp>
                  <p:sp>
                    <p:nvSpPr>
                      <p:cNvPr id="137314" name="Line 98"/>
                      <p:cNvSpPr>
                        <a:spLocks noChangeShapeType="1"/>
                      </p:cNvSpPr>
                      <p:nvPr/>
                    </p:nvSpPr>
                    <p:spPr bwMode="auto">
                      <a:xfrm>
                        <a:off x="10080" y="10941"/>
                        <a:ext cx="0" cy="363"/>
                      </a:xfrm>
                      <a:prstGeom prst="line">
                        <a:avLst/>
                      </a:prstGeom>
                      <a:noFill/>
                      <a:ln w="6350">
                        <a:solidFill>
                          <a:srgbClr val="000000"/>
                        </a:solidFill>
                        <a:prstDash val="dash"/>
                        <a:round/>
                        <a:headEnd/>
                        <a:tailEnd/>
                      </a:ln>
                    </p:spPr>
                    <p:txBody>
                      <a:bodyPr/>
                      <a:lstStyle/>
                      <a:p>
                        <a:endParaRPr lang="zh-CN" altLang="en-US" b="1"/>
                      </a:p>
                    </p:txBody>
                  </p:sp>
                </p:grpSp>
                <p:grpSp>
                  <p:nvGrpSpPr>
                    <p:cNvPr id="137238" name="Group 100"/>
                    <p:cNvGrpSpPr>
                      <a:grpSpLocks/>
                    </p:cNvGrpSpPr>
                    <p:nvPr/>
                  </p:nvGrpSpPr>
                  <p:grpSpPr bwMode="auto">
                    <a:xfrm>
                      <a:off x="195" y="1658"/>
                      <a:ext cx="5510" cy="289"/>
                      <a:chOff x="1911" y="9750"/>
                      <a:chExt cx="8178" cy="438"/>
                    </a:xfrm>
                  </p:grpSpPr>
                  <p:grpSp>
                    <p:nvGrpSpPr>
                      <p:cNvPr id="137239" name="Group 101"/>
                      <p:cNvGrpSpPr>
                        <a:grpSpLocks/>
                      </p:cNvGrpSpPr>
                      <p:nvPr/>
                    </p:nvGrpSpPr>
                    <p:grpSpPr bwMode="auto">
                      <a:xfrm>
                        <a:off x="1911" y="9750"/>
                        <a:ext cx="4089" cy="438"/>
                        <a:chOff x="1911" y="9750"/>
                        <a:chExt cx="4200" cy="438"/>
                      </a:xfrm>
                    </p:grpSpPr>
                    <p:sp>
                      <p:nvSpPr>
                        <p:cNvPr id="137318" name="Text Box 102"/>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F0</a:t>
                          </a:r>
                          <a:endParaRPr lang="en-US" altLang="zh-CN" sz="3600" b="1"/>
                        </a:p>
                      </p:txBody>
                    </p:sp>
                    <p:sp>
                      <p:nvSpPr>
                        <p:cNvPr id="137319" name="Text Box 103"/>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a:t>
                          </a:r>
                          <a:endParaRPr lang="en-US" altLang="zh-CN" sz="3600" b="1"/>
                        </a:p>
                      </p:txBody>
                    </p:sp>
                    <p:sp>
                      <p:nvSpPr>
                        <p:cNvPr id="137320" name="Text Box 104"/>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F2</a:t>
                          </a:r>
                          <a:endParaRPr lang="en-US" altLang="zh-CN" sz="3600" b="1"/>
                        </a:p>
                      </p:txBody>
                    </p:sp>
                    <p:sp>
                      <p:nvSpPr>
                        <p:cNvPr id="137321" name="Text Box 105"/>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F3</a:t>
                          </a:r>
                          <a:endParaRPr lang="en-US" altLang="zh-CN" sz="3600" b="1"/>
                        </a:p>
                      </p:txBody>
                    </p:sp>
                    <p:sp>
                      <p:nvSpPr>
                        <p:cNvPr id="137322" name="Text Box 106"/>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F4</a:t>
                          </a:r>
                          <a:endParaRPr lang="en-US" altLang="zh-CN" sz="3600" b="1"/>
                        </a:p>
                      </p:txBody>
                    </p:sp>
                    <p:sp>
                      <p:nvSpPr>
                        <p:cNvPr id="137323" name="Text Box 107"/>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F5</a:t>
                          </a:r>
                          <a:endParaRPr lang="en-US" altLang="zh-CN" sz="3600" b="1"/>
                        </a:p>
                      </p:txBody>
                    </p:sp>
                    <p:sp>
                      <p:nvSpPr>
                        <p:cNvPr id="137324" name="Text Box 108"/>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F6</a:t>
                          </a:r>
                          <a:endParaRPr lang="en-US" altLang="zh-CN" sz="3600" b="1"/>
                        </a:p>
                      </p:txBody>
                    </p:sp>
                    <p:sp>
                      <p:nvSpPr>
                        <p:cNvPr id="137325" name="Text Box 109"/>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F7</a:t>
                          </a:r>
                          <a:endParaRPr lang="en-US" altLang="zh-CN" sz="3600" b="1"/>
                        </a:p>
                      </p:txBody>
                    </p:sp>
                  </p:grpSp>
                  <p:grpSp>
                    <p:nvGrpSpPr>
                      <p:cNvPr id="137240" name="Group 110"/>
                      <p:cNvGrpSpPr>
                        <a:grpSpLocks/>
                      </p:cNvGrpSpPr>
                      <p:nvPr/>
                    </p:nvGrpSpPr>
                    <p:grpSpPr bwMode="auto">
                      <a:xfrm>
                        <a:off x="6000" y="9750"/>
                        <a:ext cx="4089" cy="438"/>
                        <a:chOff x="1911" y="9750"/>
                        <a:chExt cx="4200" cy="438"/>
                      </a:xfrm>
                    </p:grpSpPr>
                    <p:sp>
                      <p:nvSpPr>
                        <p:cNvPr id="137327" name="Text Box 111"/>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F8</a:t>
                          </a:r>
                          <a:endParaRPr lang="en-US" altLang="zh-CN" sz="3600" b="1"/>
                        </a:p>
                      </p:txBody>
                    </p:sp>
                    <p:sp>
                      <p:nvSpPr>
                        <p:cNvPr id="137328" name="Text Box 112"/>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F9</a:t>
                          </a:r>
                          <a:endParaRPr lang="en-US" altLang="zh-CN" sz="3600" b="1"/>
                        </a:p>
                      </p:txBody>
                    </p:sp>
                    <p:sp>
                      <p:nvSpPr>
                        <p:cNvPr id="137329" name="Text Box 113"/>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F10</a:t>
                          </a:r>
                          <a:endParaRPr lang="en-US" altLang="zh-CN" sz="3600" b="1"/>
                        </a:p>
                      </p:txBody>
                    </p:sp>
                    <p:sp>
                      <p:nvSpPr>
                        <p:cNvPr id="137330" name="Text Box 114"/>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F11</a:t>
                          </a:r>
                          <a:endParaRPr lang="en-US" altLang="zh-CN" sz="3600" b="1"/>
                        </a:p>
                      </p:txBody>
                    </p:sp>
                    <p:sp>
                      <p:nvSpPr>
                        <p:cNvPr id="137331" name="Text Box 115"/>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F12</a:t>
                          </a:r>
                          <a:endParaRPr lang="en-US" altLang="zh-CN" sz="3600" b="1"/>
                        </a:p>
                      </p:txBody>
                    </p:sp>
                    <p:sp>
                      <p:nvSpPr>
                        <p:cNvPr id="137332" name="Text Box 116"/>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F13</a:t>
                          </a:r>
                          <a:endParaRPr lang="en-US" altLang="zh-CN" sz="3600" b="1"/>
                        </a:p>
                      </p:txBody>
                    </p:sp>
                    <p:sp>
                      <p:nvSpPr>
                        <p:cNvPr id="137333" name="Text Box 117"/>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F14</a:t>
                          </a:r>
                          <a:endParaRPr lang="en-US" altLang="zh-CN" sz="3600" b="1"/>
                        </a:p>
                      </p:txBody>
                    </p:sp>
                    <p:sp>
                      <p:nvSpPr>
                        <p:cNvPr id="137334" name="Text Box 118"/>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F15</a:t>
                          </a:r>
                          <a:endParaRPr lang="en-US" altLang="zh-CN" sz="3600" b="1"/>
                        </a:p>
                      </p:txBody>
                    </p:sp>
                  </p:grpSp>
                </p:grpSp>
              </p:grpSp>
            </p:grpSp>
            <p:grpSp>
              <p:nvGrpSpPr>
                <p:cNvPr id="137243" name="Group 362"/>
                <p:cNvGrpSpPr>
                  <a:grpSpLocks/>
                </p:cNvGrpSpPr>
                <p:nvPr/>
              </p:nvGrpSpPr>
              <p:grpSpPr bwMode="auto">
                <a:xfrm>
                  <a:off x="296" y="3304"/>
                  <a:ext cx="5464" cy="1016"/>
                  <a:chOff x="296" y="3304"/>
                  <a:chExt cx="5464" cy="1016"/>
                </a:xfrm>
              </p:grpSpPr>
              <p:grpSp>
                <p:nvGrpSpPr>
                  <p:cNvPr id="137246" name="Group 228"/>
                  <p:cNvGrpSpPr>
                    <a:grpSpLocks/>
                  </p:cNvGrpSpPr>
                  <p:nvPr/>
                </p:nvGrpSpPr>
                <p:grpSpPr bwMode="auto">
                  <a:xfrm>
                    <a:off x="4777" y="3549"/>
                    <a:ext cx="889" cy="283"/>
                    <a:chOff x="3000" y="11790"/>
                    <a:chExt cx="1320" cy="429"/>
                  </a:xfrm>
                </p:grpSpPr>
                <p:grpSp>
                  <p:nvGrpSpPr>
                    <p:cNvPr id="137247" name="Group 229"/>
                    <p:cNvGrpSpPr>
                      <a:grpSpLocks/>
                    </p:cNvGrpSpPr>
                    <p:nvPr/>
                  </p:nvGrpSpPr>
                  <p:grpSpPr bwMode="auto">
                    <a:xfrm>
                      <a:off x="3000" y="11790"/>
                      <a:ext cx="680" cy="429"/>
                      <a:chOff x="3000" y="11790"/>
                      <a:chExt cx="680" cy="429"/>
                    </a:xfrm>
                  </p:grpSpPr>
                  <p:grpSp>
                    <p:nvGrpSpPr>
                      <p:cNvPr id="137250" name="Group 230"/>
                      <p:cNvGrpSpPr>
                        <a:grpSpLocks/>
                      </p:cNvGrpSpPr>
                      <p:nvPr/>
                    </p:nvGrpSpPr>
                    <p:grpSpPr bwMode="auto">
                      <a:xfrm>
                        <a:off x="3000" y="11790"/>
                        <a:ext cx="360" cy="429"/>
                        <a:chOff x="3000" y="11790"/>
                        <a:chExt cx="360" cy="429"/>
                      </a:xfrm>
                    </p:grpSpPr>
                    <p:grpSp>
                      <p:nvGrpSpPr>
                        <p:cNvPr id="137253" name="Group 231"/>
                        <p:cNvGrpSpPr>
                          <a:grpSpLocks/>
                        </p:cNvGrpSpPr>
                        <p:nvPr/>
                      </p:nvGrpSpPr>
                      <p:grpSpPr bwMode="auto">
                        <a:xfrm>
                          <a:off x="3000" y="11790"/>
                          <a:ext cx="200" cy="429"/>
                          <a:chOff x="3000" y="11790"/>
                          <a:chExt cx="200" cy="429"/>
                        </a:xfrm>
                      </p:grpSpPr>
                      <p:sp>
                        <p:nvSpPr>
                          <p:cNvPr id="137448" name="Rectangle 2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49" name="Text Box 2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54" name="Group 234"/>
                        <p:cNvGrpSpPr>
                          <a:grpSpLocks/>
                        </p:cNvGrpSpPr>
                        <p:nvPr/>
                      </p:nvGrpSpPr>
                      <p:grpSpPr bwMode="auto">
                        <a:xfrm>
                          <a:off x="3160" y="11790"/>
                          <a:ext cx="200" cy="429"/>
                          <a:chOff x="3000" y="11790"/>
                          <a:chExt cx="200" cy="429"/>
                        </a:xfrm>
                      </p:grpSpPr>
                      <p:sp>
                        <p:nvSpPr>
                          <p:cNvPr id="137451" name="Rectangle 2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2" name="Text Box 2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57" name="Group 237"/>
                      <p:cNvGrpSpPr>
                        <a:grpSpLocks/>
                      </p:cNvGrpSpPr>
                      <p:nvPr/>
                    </p:nvGrpSpPr>
                    <p:grpSpPr bwMode="auto">
                      <a:xfrm>
                        <a:off x="3320" y="11790"/>
                        <a:ext cx="360" cy="429"/>
                        <a:chOff x="3000" y="11790"/>
                        <a:chExt cx="360" cy="429"/>
                      </a:xfrm>
                    </p:grpSpPr>
                    <p:grpSp>
                      <p:nvGrpSpPr>
                        <p:cNvPr id="137261" name="Group 238"/>
                        <p:cNvGrpSpPr>
                          <a:grpSpLocks/>
                        </p:cNvGrpSpPr>
                        <p:nvPr/>
                      </p:nvGrpSpPr>
                      <p:grpSpPr bwMode="auto">
                        <a:xfrm>
                          <a:off x="3000" y="11790"/>
                          <a:ext cx="200" cy="429"/>
                          <a:chOff x="3000" y="11790"/>
                          <a:chExt cx="200" cy="429"/>
                        </a:xfrm>
                      </p:grpSpPr>
                      <p:sp>
                        <p:nvSpPr>
                          <p:cNvPr id="137455" name="Rectangle 23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6" name="Text Box 240"/>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4" name="Group 241"/>
                        <p:cNvGrpSpPr>
                          <a:grpSpLocks/>
                        </p:cNvGrpSpPr>
                        <p:nvPr/>
                      </p:nvGrpSpPr>
                      <p:grpSpPr bwMode="auto">
                        <a:xfrm>
                          <a:off x="3160" y="11790"/>
                          <a:ext cx="200" cy="429"/>
                          <a:chOff x="3000" y="11790"/>
                          <a:chExt cx="200" cy="429"/>
                        </a:xfrm>
                      </p:grpSpPr>
                      <p:sp>
                        <p:nvSpPr>
                          <p:cNvPr id="137458" name="Rectangle 24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9" name="Text Box 24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137265" name="Group 244"/>
                    <p:cNvGrpSpPr>
                      <a:grpSpLocks/>
                    </p:cNvGrpSpPr>
                    <p:nvPr/>
                  </p:nvGrpSpPr>
                  <p:grpSpPr bwMode="auto">
                    <a:xfrm>
                      <a:off x="3640" y="11790"/>
                      <a:ext cx="680" cy="429"/>
                      <a:chOff x="3000" y="11790"/>
                      <a:chExt cx="680" cy="429"/>
                    </a:xfrm>
                  </p:grpSpPr>
                  <p:grpSp>
                    <p:nvGrpSpPr>
                      <p:cNvPr id="137266" name="Group 245"/>
                      <p:cNvGrpSpPr>
                        <a:grpSpLocks/>
                      </p:cNvGrpSpPr>
                      <p:nvPr/>
                    </p:nvGrpSpPr>
                    <p:grpSpPr bwMode="auto">
                      <a:xfrm>
                        <a:off x="3000" y="11790"/>
                        <a:ext cx="360" cy="429"/>
                        <a:chOff x="3000" y="11790"/>
                        <a:chExt cx="360" cy="429"/>
                      </a:xfrm>
                    </p:grpSpPr>
                    <p:grpSp>
                      <p:nvGrpSpPr>
                        <p:cNvPr id="137267" name="Group 246"/>
                        <p:cNvGrpSpPr>
                          <a:grpSpLocks/>
                        </p:cNvGrpSpPr>
                        <p:nvPr/>
                      </p:nvGrpSpPr>
                      <p:grpSpPr bwMode="auto">
                        <a:xfrm>
                          <a:off x="3000" y="11790"/>
                          <a:ext cx="200" cy="429"/>
                          <a:chOff x="3000" y="11790"/>
                          <a:chExt cx="200" cy="429"/>
                        </a:xfrm>
                      </p:grpSpPr>
                      <p:sp>
                        <p:nvSpPr>
                          <p:cNvPr id="137463" name="Rectangle 24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4" name="Text Box 24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8" name="Group 249"/>
                        <p:cNvGrpSpPr>
                          <a:grpSpLocks/>
                        </p:cNvGrpSpPr>
                        <p:nvPr/>
                      </p:nvGrpSpPr>
                      <p:grpSpPr bwMode="auto">
                        <a:xfrm>
                          <a:off x="3160" y="11790"/>
                          <a:ext cx="200" cy="429"/>
                          <a:chOff x="3000" y="11790"/>
                          <a:chExt cx="200" cy="429"/>
                        </a:xfrm>
                      </p:grpSpPr>
                      <p:sp>
                        <p:nvSpPr>
                          <p:cNvPr id="137466" name="Rectangle 25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7" name="Text Box 25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69" name="Group 252"/>
                      <p:cNvGrpSpPr>
                        <a:grpSpLocks/>
                      </p:cNvGrpSpPr>
                      <p:nvPr/>
                    </p:nvGrpSpPr>
                    <p:grpSpPr bwMode="auto">
                      <a:xfrm>
                        <a:off x="3320" y="11790"/>
                        <a:ext cx="360" cy="429"/>
                        <a:chOff x="3000" y="11790"/>
                        <a:chExt cx="360" cy="429"/>
                      </a:xfrm>
                    </p:grpSpPr>
                    <p:grpSp>
                      <p:nvGrpSpPr>
                        <p:cNvPr id="137270" name="Group 253"/>
                        <p:cNvGrpSpPr>
                          <a:grpSpLocks/>
                        </p:cNvGrpSpPr>
                        <p:nvPr/>
                      </p:nvGrpSpPr>
                      <p:grpSpPr bwMode="auto">
                        <a:xfrm>
                          <a:off x="3000" y="11790"/>
                          <a:ext cx="200" cy="429"/>
                          <a:chOff x="3000" y="11790"/>
                          <a:chExt cx="200" cy="429"/>
                        </a:xfrm>
                      </p:grpSpPr>
                      <p:sp>
                        <p:nvSpPr>
                          <p:cNvPr id="137470" name="Rectangle 25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1" name="Text Box 255"/>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71" name="Group 256"/>
                        <p:cNvGrpSpPr>
                          <a:grpSpLocks/>
                        </p:cNvGrpSpPr>
                        <p:nvPr/>
                      </p:nvGrpSpPr>
                      <p:grpSpPr bwMode="auto">
                        <a:xfrm>
                          <a:off x="3160" y="11790"/>
                          <a:ext cx="200" cy="429"/>
                          <a:chOff x="3000" y="11790"/>
                          <a:chExt cx="200" cy="429"/>
                        </a:xfrm>
                      </p:grpSpPr>
                      <p:sp>
                        <p:nvSpPr>
                          <p:cNvPr id="137473" name="Rectangle 25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4" name="Text Box 25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72" name="Group 361"/>
                  <p:cNvGrpSpPr>
                    <a:grpSpLocks/>
                  </p:cNvGrpSpPr>
                  <p:nvPr/>
                </p:nvGrpSpPr>
                <p:grpSpPr bwMode="auto">
                  <a:xfrm>
                    <a:off x="296" y="3304"/>
                    <a:ext cx="5464" cy="1016"/>
                    <a:chOff x="296" y="3304"/>
                    <a:chExt cx="5464" cy="1016"/>
                  </a:xfrm>
                </p:grpSpPr>
                <p:grpSp>
                  <p:nvGrpSpPr>
                    <p:cNvPr id="137303" name="Group 265"/>
                    <p:cNvGrpSpPr>
                      <a:grpSpLocks/>
                    </p:cNvGrpSpPr>
                    <p:nvPr/>
                  </p:nvGrpSpPr>
                  <p:grpSpPr bwMode="auto">
                    <a:xfrm>
                      <a:off x="4804" y="3761"/>
                      <a:ext cx="862" cy="251"/>
                      <a:chOff x="8780" y="12630"/>
                      <a:chExt cx="1280" cy="381"/>
                    </a:xfrm>
                  </p:grpSpPr>
                  <p:sp>
                    <p:nvSpPr>
                      <p:cNvPr id="137482" name="Text Box 266"/>
                      <p:cNvSpPr txBox="1">
                        <a:spLocks noChangeArrowheads="1"/>
                      </p:cNvSpPr>
                      <p:nvPr/>
                    </p:nvSpPr>
                    <p:spPr bwMode="auto">
                      <a:xfrm>
                        <a:off x="9110" y="12630"/>
                        <a:ext cx="660" cy="381"/>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sp>
                    <p:nvSpPr>
                      <p:cNvPr id="137483" name="Line 267"/>
                      <p:cNvSpPr>
                        <a:spLocks noChangeShapeType="1"/>
                      </p:cNvSpPr>
                      <p:nvPr/>
                    </p:nvSpPr>
                    <p:spPr bwMode="auto">
                      <a:xfrm flipV="1">
                        <a:off x="9570" y="12849"/>
                        <a:ext cx="490" cy="0"/>
                      </a:xfrm>
                      <a:prstGeom prst="line">
                        <a:avLst/>
                      </a:prstGeom>
                      <a:noFill/>
                      <a:ln w="6350">
                        <a:solidFill>
                          <a:srgbClr val="000000"/>
                        </a:solidFill>
                        <a:round/>
                        <a:headEnd/>
                        <a:tailEnd type="triangle" w="med" len="med"/>
                      </a:ln>
                    </p:spPr>
                    <p:txBody>
                      <a:bodyPr/>
                      <a:lstStyle/>
                      <a:p>
                        <a:endParaRPr lang="zh-CN" altLang="en-US" b="1"/>
                      </a:p>
                    </p:txBody>
                  </p:sp>
                  <p:sp>
                    <p:nvSpPr>
                      <p:cNvPr id="137484" name="Line 268"/>
                      <p:cNvSpPr>
                        <a:spLocks noChangeShapeType="1"/>
                      </p:cNvSpPr>
                      <p:nvPr/>
                    </p:nvSpPr>
                    <p:spPr bwMode="auto">
                      <a:xfrm flipV="1">
                        <a:off x="8780" y="12849"/>
                        <a:ext cx="420" cy="0"/>
                      </a:xfrm>
                      <a:prstGeom prst="line">
                        <a:avLst/>
                      </a:prstGeom>
                      <a:noFill/>
                      <a:ln w="6350">
                        <a:solidFill>
                          <a:srgbClr val="000000"/>
                        </a:solidFill>
                        <a:round/>
                        <a:headEnd type="triangle" w="med" len="med"/>
                        <a:tailEnd/>
                      </a:ln>
                    </p:spPr>
                    <p:txBody>
                      <a:bodyPr/>
                      <a:lstStyle/>
                      <a:p>
                        <a:endParaRPr lang="zh-CN" altLang="en-US" b="1"/>
                      </a:p>
                    </p:txBody>
                  </p:sp>
                </p:grpSp>
                <p:grpSp>
                  <p:nvGrpSpPr>
                    <p:cNvPr id="137306" name="Group 360"/>
                    <p:cNvGrpSpPr>
                      <a:grpSpLocks/>
                    </p:cNvGrpSpPr>
                    <p:nvPr/>
                  </p:nvGrpSpPr>
                  <p:grpSpPr bwMode="auto">
                    <a:xfrm>
                      <a:off x="296" y="3304"/>
                      <a:ext cx="5464" cy="1016"/>
                      <a:chOff x="296" y="3304"/>
                      <a:chExt cx="5464" cy="1016"/>
                    </a:xfrm>
                  </p:grpSpPr>
                  <p:grpSp>
                    <p:nvGrpSpPr>
                      <p:cNvPr id="137307" name="Group 259"/>
                      <p:cNvGrpSpPr>
                        <a:grpSpLocks/>
                      </p:cNvGrpSpPr>
                      <p:nvPr/>
                    </p:nvGrpSpPr>
                    <p:grpSpPr bwMode="auto">
                      <a:xfrm>
                        <a:off x="4804" y="3304"/>
                        <a:ext cx="862" cy="285"/>
                        <a:chOff x="4210" y="11790"/>
                        <a:chExt cx="1280" cy="432"/>
                      </a:xfrm>
                    </p:grpSpPr>
                    <p:sp>
                      <p:nvSpPr>
                        <p:cNvPr id="137476" name="Text Box 260"/>
                        <p:cNvSpPr txBox="1">
                          <a:spLocks noChangeArrowheads="1"/>
                        </p:cNvSpPr>
                        <p:nvPr/>
                      </p:nvSpPr>
                      <p:spPr bwMode="auto">
                        <a:xfrm>
                          <a:off x="4370" y="11790"/>
                          <a:ext cx="960" cy="432"/>
                        </a:xfrm>
                        <a:prstGeom prst="rect">
                          <a:avLst/>
                        </a:prstGeom>
                        <a:noFill/>
                        <a:ln w="9525">
                          <a:noFill/>
                          <a:miter lim="800000"/>
                          <a:headEnd/>
                          <a:tailEnd/>
                        </a:ln>
                      </p:spPr>
                      <p:txBody>
                        <a:bodyPr/>
                        <a:lstStyle/>
                        <a:p>
                          <a:pPr algn="just"/>
                          <a:r>
                            <a:rPr lang="en-US" altLang="zh-CN" sz="1400" b="1">
                              <a:latin typeface="Times New Roman" pitchFamily="18" charset="0"/>
                            </a:rPr>
                            <a:t>   CH30</a:t>
                          </a:r>
                          <a:endParaRPr lang="en-US" altLang="zh-CN" sz="3600" b="1"/>
                        </a:p>
                      </p:txBody>
                    </p:sp>
                    <p:sp>
                      <p:nvSpPr>
                        <p:cNvPr id="137477" name="Line 261"/>
                        <p:cNvSpPr>
                          <a:spLocks noChangeShapeType="1"/>
                        </p:cNvSpPr>
                        <p:nvPr/>
                      </p:nvSpPr>
                      <p:spPr bwMode="auto">
                        <a:xfrm>
                          <a:off x="5200" y="12003"/>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78" name="Line 262"/>
                        <p:cNvSpPr>
                          <a:spLocks noChangeShapeType="1"/>
                        </p:cNvSpPr>
                        <p:nvPr/>
                      </p:nvSpPr>
                      <p:spPr bwMode="auto">
                        <a:xfrm>
                          <a:off x="4210" y="12003"/>
                          <a:ext cx="27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137310" name="Group 359"/>
                      <p:cNvGrpSpPr>
                        <a:grpSpLocks/>
                      </p:cNvGrpSpPr>
                      <p:nvPr/>
                    </p:nvGrpSpPr>
                    <p:grpSpPr bwMode="auto">
                      <a:xfrm>
                        <a:off x="296" y="3436"/>
                        <a:ext cx="5464" cy="884"/>
                        <a:chOff x="296" y="3436"/>
                        <a:chExt cx="5464" cy="884"/>
                      </a:xfrm>
                    </p:grpSpPr>
                    <p:sp>
                      <p:nvSpPr>
                        <p:cNvPr id="137528" name="Text Box 312"/>
                        <p:cNvSpPr txBox="1">
                          <a:spLocks noChangeArrowheads="1"/>
                        </p:cNvSpPr>
                        <p:nvPr/>
                      </p:nvSpPr>
                      <p:spPr bwMode="auto">
                        <a:xfrm>
                          <a:off x="4817" y="3860"/>
                          <a:ext cx="943" cy="274"/>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nvGrpSpPr>
                        <p:cNvPr id="137315" name="Group 334"/>
                        <p:cNvGrpSpPr>
                          <a:grpSpLocks/>
                        </p:cNvGrpSpPr>
                        <p:nvPr/>
                      </p:nvGrpSpPr>
                      <p:grpSpPr bwMode="auto">
                        <a:xfrm>
                          <a:off x="2568" y="3436"/>
                          <a:ext cx="943" cy="340"/>
                          <a:chOff x="2568" y="3436"/>
                          <a:chExt cx="943" cy="340"/>
                        </a:xfrm>
                      </p:grpSpPr>
                      <p:sp>
                        <p:nvSpPr>
                          <p:cNvPr id="137531" name="Text Box 315"/>
                          <p:cNvSpPr txBox="1">
                            <a:spLocks noChangeArrowheads="1"/>
                          </p:cNvSpPr>
                          <p:nvPr/>
                        </p:nvSpPr>
                        <p:spPr bwMode="auto">
                          <a:xfrm>
                            <a:off x="2852" y="3436"/>
                            <a:ext cx="411" cy="263"/>
                          </a:xfrm>
                          <a:prstGeom prst="rect">
                            <a:avLst/>
                          </a:prstGeom>
                          <a:noFill/>
                          <a:ln w="9525">
                            <a:noFill/>
                            <a:miter lim="800000"/>
                            <a:headEnd/>
                            <a:tailEnd/>
                          </a:ln>
                        </p:spPr>
                        <p:txBody>
                          <a:bodyPr/>
                          <a:lstStyle/>
                          <a:p>
                            <a:pPr algn="just"/>
                            <a:r>
                              <a:rPr lang="en-US" altLang="zh-CN" sz="1400" b="1" dirty="0">
                                <a:latin typeface="Times New Roman" pitchFamily="18" charset="0"/>
                              </a:rPr>
                              <a:t>8 bit</a:t>
                            </a:r>
                            <a:endParaRPr lang="en-US" altLang="zh-CN" sz="3600" b="1" dirty="0"/>
                          </a:p>
                        </p:txBody>
                      </p:sp>
                      <p:grpSp>
                        <p:nvGrpSpPr>
                          <p:cNvPr id="137316" name="Group 333"/>
                          <p:cNvGrpSpPr>
                            <a:grpSpLocks/>
                          </p:cNvGrpSpPr>
                          <p:nvPr/>
                        </p:nvGrpSpPr>
                        <p:grpSpPr bwMode="auto">
                          <a:xfrm>
                            <a:off x="2594" y="3484"/>
                            <a:ext cx="862" cy="131"/>
                            <a:chOff x="2594" y="3484"/>
                            <a:chExt cx="862" cy="131"/>
                          </a:xfrm>
                        </p:grpSpPr>
                        <p:grpSp>
                          <p:nvGrpSpPr>
                            <p:cNvPr id="137317" name="Group 316"/>
                            <p:cNvGrpSpPr>
                              <a:grpSpLocks/>
                            </p:cNvGrpSpPr>
                            <p:nvPr/>
                          </p:nvGrpSpPr>
                          <p:grpSpPr bwMode="auto">
                            <a:xfrm>
                              <a:off x="3146" y="3484"/>
                              <a:ext cx="310" cy="125"/>
                              <a:chOff x="6320" y="12210"/>
                              <a:chExt cx="460" cy="189"/>
                            </a:xfrm>
                          </p:grpSpPr>
                          <p:sp>
                            <p:nvSpPr>
                              <p:cNvPr id="137533" name="Line 317"/>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4" name="Line 318"/>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nvGrpSpPr>
                            <p:cNvPr id="137326" name="Group 319"/>
                            <p:cNvGrpSpPr>
                              <a:grpSpLocks/>
                            </p:cNvGrpSpPr>
                            <p:nvPr/>
                          </p:nvGrpSpPr>
                          <p:grpSpPr bwMode="auto">
                            <a:xfrm flipH="1">
                              <a:off x="2594" y="3490"/>
                              <a:ext cx="310" cy="125"/>
                              <a:chOff x="6320" y="12210"/>
                              <a:chExt cx="460" cy="189"/>
                            </a:xfrm>
                          </p:grpSpPr>
                          <p:sp>
                            <p:nvSpPr>
                              <p:cNvPr id="137536" name="Line 320"/>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7" name="Line 321"/>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sp>
                        <p:nvSpPr>
                          <p:cNvPr id="137538" name="Text Box 322"/>
                          <p:cNvSpPr txBox="1">
                            <a:spLocks noChangeArrowheads="1"/>
                          </p:cNvSpPr>
                          <p:nvPr/>
                        </p:nvSpPr>
                        <p:spPr bwMode="auto">
                          <a:xfrm>
                            <a:off x="2568" y="3606"/>
                            <a:ext cx="943" cy="170"/>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grpSp>
                      <p:nvGrpSpPr>
                        <p:cNvPr id="137344" name="Group 324"/>
                        <p:cNvGrpSpPr>
                          <a:grpSpLocks/>
                        </p:cNvGrpSpPr>
                        <p:nvPr/>
                      </p:nvGrpSpPr>
                      <p:grpSpPr bwMode="auto">
                        <a:xfrm>
                          <a:off x="296" y="4020"/>
                          <a:ext cx="954" cy="300"/>
                          <a:chOff x="2090" y="13023"/>
                          <a:chExt cx="1416" cy="456"/>
                        </a:xfrm>
                      </p:grpSpPr>
                      <p:sp>
                        <p:nvSpPr>
                          <p:cNvPr id="137541" name="Text Box 325"/>
                          <p:cNvSpPr txBox="1">
                            <a:spLocks noChangeArrowheads="1"/>
                          </p:cNvSpPr>
                          <p:nvPr/>
                        </p:nvSpPr>
                        <p:spPr bwMode="auto">
                          <a:xfrm>
                            <a:off x="2506" y="13023"/>
                            <a:ext cx="630" cy="456"/>
                          </a:xfrm>
                          <a:prstGeom prst="rect">
                            <a:avLst/>
                          </a:prstGeom>
                          <a:noFill/>
                          <a:ln w="9525">
                            <a:noFill/>
                            <a:miter lim="800000"/>
                            <a:headEnd/>
                            <a:tailEnd/>
                          </a:ln>
                        </p:spPr>
                        <p:txBody>
                          <a:bodyPr/>
                          <a:lstStyle/>
                          <a:p>
                            <a:pPr algn="just"/>
                            <a:r>
                              <a:rPr lang="zh-CN" altLang="en-US" sz="1400" b="1">
                                <a:latin typeface="Times New Roman" pitchFamily="18" charset="0"/>
                              </a:rPr>
                              <a:t>保留</a:t>
                            </a:r>
                            <a:endParaRPr lang="zh-CN" altLang="en-US" sz="3600" b="1"/>
                          </a:p>
                        </p:txBody>
                      </p:sp>
                      <p:sp>
                        <p:nvSpPr>
                          <p:cNvPr id="137542" name="Line 326"/>
                          <p:cNvSpPr>
                            <a:spLocks noChangeShapeType="1"/>
                          </p:cNvSpPr>
                          <p:nvPr/>
                        </p:nvSpPr>
                        <p:spPr bwMode="auto">
                          <a:xfrm>
                            <a:off x="2090" y="13236"/>
                            <a:ext cx="302" cy="0"/>
                          </a:xfrm>
                          <a:prstGeom prst="line">
                            <a:avLst/>
                          </a:prstGeom>
                          <a:noFill/>
                          <a:ln w="9525">
                            <a:solidFill>
                              <a:srgbClr val="000000"/>
                            </a:solidFill>
                            <a:round/>
                            <a:headEnd/>
                            <a:tailEnd type="triangle" w="med" len="med"/>
                          </a:ln>
                        </p:spPr>
                        <p:txBody>
                          <a:bodyPr/>
                          <a:lstStyle/>
                          <a:p>
                            <a:endParaRPr lang="zh-CN" altLang="en-US" b="1"/>
                          </a:p>
                        </p:txBody>
                      </p:sp>
                      <p:sp>
                        <p:nvSpPr>
                          <p:cNvPr id="137543" name="Line 327"/>
                          <p:cNvSpPr>
                            <a:spLocks noChangeShapeType="1"/>
                          </p:cNvSpPr>
                          <p:nvPr/>
                        </p:nvSpPr>
                        <p:spPr bwMode="auto">
                          <a:xfrm>
                            <a:off x="3204" y="13236"/>
                            <a:ext cx="302" cy="0"/>
                          </a:xfrm>
                          <a:prstGeom prst="line">
                            <a:avLst/>
                          </a:prstGeom>
                          <a:noFill/>
                          <a:ln w="9525">
                            <a:solidFill>
                              <a:srgbClr val="000000"/>
                            </a:solidFill>
                            <a:round/>
                            <a:headEnd type="triangle" w="med" len="med"/>
                            <a:tailEnd/>
                          </a:ln>
                        </p:spPr>
                        <p:txBody>
                          <a:bodyPr/>
                          <a:lstStyle/>
                          <a:p>
                            <a:endParaRPr lang="zh-CN" altLang="en-US" b="1"/>
                          </a:p>
                        </p:txBody>
                      </p:sp>
                    </p:grpSp>
                  </p:grpSp>
                </p:grpSp>
              </p:grpSp>
            </p:grpSp>
          </p:grpSp>
          <p:grpSp>
            <p:nvGrpSpPr>
              <p:cNvPr id="137345" name="Group 353"/>
              <p:cNvGrpSpPr>
                <a:grpSpLocks/>
              </p:cNvGrpSpPr>
              <p:nvPr/>
            </p:nvGrpSpPr>
            <p:grpSpPr bwMode="auto">
              <a:xfrm>
                <a:off x="46" y="2443"/>
                <a:ext cx="5641" cy="321"/>
                <a:chOff x="46" y="2443"/>
                <a:chExt cx="5641" cy="321"/>
              </a:xfrm>
            </p:grpSpPr>
            <p:grpSp>
              <p:nvGrpSpPr>
                <p:cNvPr id="137346" name="Group 352"/>
                <p:cNvGrpSpPr>
                  <a:grpSpLocks/>
                </p:cNvGrpSpPr>
                <p:nvPr/>
              </p:nvGrpSpPr>
              <p:grpSpPr bwMode="auto">
                <a:xfrm>
                  <a:off x="190" y="2443"/>
                  <a:ext cx="5497" cy="308"/>
                  <a:chOff x="263" y="2443"/>
                  <a:chExt cx="5497" cy="308"/>
                </a:xfrm>
              </p:grpSpPr>
              <p:grpSp>
                <p:nvGrpSpPr>
                  <p:cNvPr id="137347" name="Group 56"/>
                  <p:cNvGrpSpPr>
                    <a:grpSpLocks/>
                  </p:cNvGrpSpPr>
                  <p:nvPr/>
                </p:nvGrpSpPr>
                <p:grpSpPr bwMode="auto">
                  <a:xfrm>
                    <a:off x="263" y="2447"/>
                    <a:ext cx="5153" cy="304"/>
                    <a:chOff x="1938" y="10659"/>
                    <a:chExt cx="7650" cy="462"/>
                  </a:xfrm>
                </p:grpSpPr>
                <p:sp>
                  <p:nvSpPr>
                    <p:cNvPr id="137273" name="Rectangle 57"/>
                    <p:cNvSpPr>
                      <a:spLocks noChangeArrowheads="1"/>
                    </p:cNvSpPr>
                    <p:nvPr/>
                  </p:nvSpPr>
                  <p:spPr bwMode="auto">
                    <a:xfrm>
                      <a:off x="29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4" name="Rectangle 58"/>
                    <p:cNvSpPr>
                      <a:spLocks noChangeArrowheads="1"/>
                    </p:cNvSpPr>
                    <p:nvPr/>
                  </p:nvSpPr>
                  <p:spPr bwMode="auto">
                    <a:xfrm>
                      <a:off x="32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5" name="Rectangle 59"/>
                    <p:cNvSpPr>
                      <a:spLocks noChangeArrowheads="1"/>
                    </p:cNvSpPr>
                    <p:nvPr/>
                  </p:nvSpPr>
                  <p:spPr bwMode="auto">
                    <a:xfrm>
                      <a:off x="34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6" name="Rectangle 60"/>
                    <p:cNvSpPr>
                      <a:spLocks noChangeArrowheads="1"/>
                    </p:cNvSpPr>
                    <p:nvPr/>
                  </p:nvSpPr>
                  <p:spPr bwMode="auto">
                    <a:xfrm>
                      <a:off x="37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7" name="Rectangle 61"/>
                    <p:cNvSpPr>
                      <a:spLocks noChangeArrowheads="1"/>
                    </p:cNvSpPr>
                    <p:nvPr/>
                  </p:nvSpPr>
                  <p:spPr bwMode="auto">
                    <a:xfrm>
                      <a:off x="39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8" name="Rectangle 62"/>
                    <p:cNvSpPr>
                      <a:spLocks noChangeArrowheads="1"/>
                    </p:cNvSpPr>
                    <p:nvPr/>
                  </p:nvSpPr>
                  <p:spPr bwMode="auto">
                    <a:xfrm>
                      <a:off x="42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9" name="Rectangle 63"/>
                    <p:cNvSpPr>
                      <a:spLocks noChangeArrowheads="1"/>
                    </p:cNvSpPr>
                    <p:nvPr/>
                  </p:nvSpPr>
                  <p:spPr bwMode="auto">
                    <a:xfrm>
                      <a:off x="448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0" name="Rectangle 64"/>
                    <p:cNvSpPr>
                      <a:spLocks noChangeArrowheads="1"/>
                    </p:cNvSpPr>
                    <p:nvPr/>
                  </p:nvSpPr>
                  <p:spPr bwMode="auto">
                    <a:xfrm>
                      <a:off x="474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1" name="Rectangle 65"/>
                    <p:cNvSpPr>
                      <a:spLocks noChangeArrowheads="1"/>
                    </p:cNvSpPr>
                    <p:nvPr/>
                  </p:nvSpPr>
                  <p:spPr bwMode="auto">
                    <a:xfrm>
                      <a:off x="499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2" name="Rectangle 66"/>
                    <p:cNvSpPr>
                      <a:spLocks noChangeArrowheads="1"/>
                    </p:cNvSpPr>
                    <p:nvPr/>
                  </p:nvSpPr>
                  <p:spPr bwMode="auto">
                    <a:xfrm>
                      <a:off x="525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3" name="Rectangle 67"/>
                    <p:cNvSpPr>
                      <a:spLocks noChangeArrowheads="1"/>
                    </p:cNvSpPr>
                    <p:nvPr/>
                  </p:nvSpPr>
                  <p:spPr bwMode="auto">
                    <a:xfrm>
                      <a:off x="550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4" name="Rectangle 68"/>
                    <p:cNvSpPr>
                      <a:spLocks noChangeArrowheads="1"/>
                    </p:cNvSpPr>
                    <p:nvPr/>
                  </p:nvSpPr>
                  <p:spPr bwMode="auto">
                    <a:xfrm>
                      <a:off x="576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5" name="Rectangle 69"/>
                    <p:cNvSpPr>
                      <a:spLocks noChangeArrowheads="1"/>
                    </p:cNvSpPr>
                    <p:nvPr/>
                  </p:nvSpPr>
                  <p:spPr bwMode="auto">
                    <a:xfrm>
                      <a:off x="601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6" name="Rectangle 70"/>
                    <p:cNvSpPr>
                      <a:spLocks noChangeArrowheads="1"/>
                    </p:cNvSpPr>
                    <p:nvPr/>
                  </p:nvSpPr>
                  <p:spPr bwMode="auto">
                    <a:xfrm>
                      <a:off x="627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7" name="Rectangle 71"/>
                    <p:cNvSpPr>
                      <a:spLocks noChangeArrowheads="1"/>
                    </p:cNvSpPr>
                    <p:nvPr/>
                  </p:nvSpPr>
                  <p:spPr bwMode="auto">
                    <a:xfrm>
                      <a:off x="652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8" name="Rectangle 72"/>
                    <p:cNvSpPr>
                      <a:spLocks noChangeArrowheads="1"/>
                    </p:cNvSpPr>
                    <p:nvPr/>
                  </p:nvSpPr>
                  <p:spPr bwMode="auto">
                    <a:xfrm>
                      <a:off x="678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9" name="Rectangle 73"/>
                    <p:cNvSpPr>
                      <a:spLocks noChangeArrowheads="1"/>
                    </p:cNvSpPr>
                    <p:nvPr/>
                  </p:nvSpPr>
                  <p:spPr bwMode="auto">
                    <a:xfrm>
                      <a:off x="70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0" name="Rectangle 74"/>
                    <p:cNvSpPr>
                      <a:spLocks noChangeArrowheads="1"/>
                    </p:cNvSpPr>
                    <p:nvPr/>
                  </p:nvSpPr>
                  <p:spPr bwMode="auto">
                    <a:xfrm>
                      <a:off x="72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1" name="Rectangle 75"/>
                    <p:cNvSpPr>
                      <a:spLocks noChangeArrowheads="1"/>
                    </p:cNvSpPr>
                    <p:nvPr/>
                  </p:nvSpPr>
                  <p:spPr bwMode="auto">
                    <a:xfrm>
                      <a:off x="75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2" name="Rectangle 76"/>
                    <p:cNvSpPr>
                      <a:spLocks noChangeArrowheads="1"/>
                    </p:cNvSpPr>
                    <p:nvPr/>
                  </p:nvSpPr>
                  <p:spPr bwMode="auto">
                    <a:xfrm>
                      <a:off x="78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3" name="Rectangle 77"/>
                    <p:cNvSpPr>
                      <a:spLocks noChangeArrowheads="1"/>
                    </p:cNvSpPr>
                    <p:nvPr/>
                  </p:nvSpPr>
                  <p:spPr bwMode="auto">
                    <a:xfrm>
                      <a:off x="90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4" name="Rectangle 78"/>
                    <p:cNvSpPr>
                      <a:spLocks noChangeArrowheads="1"/>
                    </p:cNvSpPr>
                    <p:nvPr/>
                  </p:nvSpPr>
                  <p:spPr bwMode="auto">
                    <a:xfrm>
                      <a:off x="93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5" name="Rectangle 79"/>
                    <p:cNvSpPr>
                      <a:spLocks noChangeArrowheads="1"/>
                    </p:cNvSpPr>
                    <p:nvPr/>
                  </p:nvSpPr>
                  <p:spPr bwMode="auto">
                    <a:xfrm>
                      <a:off x="24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6" name="Rectangle 80"/>
                    <p:cNvSpPr>
                      <a:spLocks noChangeArrowheads="1"/>
                    </p:cNvSpPr>
                    <p:nvPr/>
                  </p:nvSpPr>
                  <p:spPr bwMode="auto">
                    <a:xfrm>
                      <a:off x="27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7" name="Rectangle 81"/>
                    <p:cNvSpPr>
                      <a:spLocks noChangeArrowheads="1"/>
                    </p:cNvSpPr>
                    <p:nvPr/>
                  </p:nvSpPr>
                  <p:spPr bwMode="auto">
                    <a:xfrm>
                      <a:off x="85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8" name="Rectangle 82"/>
                    <p:cNvSpPr>
                      <a:spLocks noChangeArrowheads="1"/>
                    </p:cNvSpPr>
                    <p:nvPr/>
                  </p:nvSpPr>
                  <p:spPr bwMode="auto">
                    <a:xfrm>
                      <a:off x="88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9" name="Rectangle 83"/>
                    <p:cNvSpPr>
                      <a:spLocks noChangeArrowheads="1"/>
                    </p:cNvSpPr>
                    <p:nvPr/>
                  </p:nvSpPr>
                  <p:spPr bwMode="auto">
                    <a:xfrm>
                      <a:off x="19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0" name="Rectangle 84"/>
                    <p:cNvSpPr>
                      <a:spLocks noChangeArrowheads="1"/>
                    </p:cNvSpPr>
                    <p:nvPr/>
                  </p:nvSpPr>
                  <p:spPr bwMode="auto">
                    <a:xfrm>
                      <a:off x="21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1" name="Rectangle 85"/>
                    <p:cNvSpPr>
                      <a:spLocks noChangeArrowheads="1"/>
                    </p:cNvSpPr>
                    <p:nvPr/>
                  </p:nvSpPr>
                  <p:spPr bwMode="auto">
                    <a:xfrm>
                      <a:off x="80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2" name="Rectangle 86"/>
                    <p:cNvSpPr>
                      <a:spLocks noChangeArrowheads="1"/>
                    </p:cNvSpPr>
                    <p:nvPr/>
                  </p:nvSpPr>
                  <p:spPr bwMode="auto">
                    <a:xfrm>
                      <a:off x="83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nvGrpSpPr>
                  <p:cNvPr id="137349" name="Group 87"/>
                  <p:cNvGrpSpPr>
                    <a:grpSpLocks/>
                  </p:cNvGrpSpPr>
                  <p:nvPr/>
                </p:nvGrpSpPr>
                <p:grpSpPr bwMode="auto">
                  <a:xfrm>
                    <a:off x="5416" y="2443"/>
                    <a:ext cx="344" cy="303"/>
                    <a:chOff x="9588" y="10660"/>
                    <a:chExt cx="510" cy="462"/>
                  </a:xfrm>
                </p:grpSpPr>
                <p:sp>
                  <p:nvSpPr>
                    <p:cNvPr id="137304" name="Rectangle 88"/>
                    <p:cNvSpPr>
                      <a:spLocks noChangeArrowheads="1"/>
                    </p:cNvSpPr>
                    <p:nvPr/>
                  </p:nvSpPr>
                  <p:spPr bwMode="auto">
                    <a:xfrm>
                      <a:off x="9588"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5" name="Rectangle 89"/>
                    <p:cNvSpPr>
                      <a:spLocks noChangeArrowheads="1"/>
                    </p:cNvSpPr>
                    <p:nvPr/>
                  </p:nvSpPr>
                  <p:spPr bwMode="auto">
                    <a:xfrm>
                      <a:off x="9843"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grpSp>
              <p:nvGrpSpPr>
                <p:cNvPr id="137352" name="Group 269"/>
                <p:cNvGrpSpPr>
                  <a:grpSpLocks/>
                </p:cNvGrpSpPr>
                <p:nvPr/>
              </p:nvGrpSpPr>
              <p:grpSpPr bwMode="auto">
                <a:xfrm>
                  <a:off x="46" y="2472"/>
                  <a:ext cx="5584" cy="292"/>
                  <a:chOff x="1863" y="11394"/>
                  <a:chExt cx="8289" cy="444"/>
                </a:xfrm>
              </p:grpSpPr>
              <p:grpSp>
                <p:nvGrpSpPr>
                  <p:cNvPr id="137356" name="Group 270"/>
                  <p:cNvGrpSpPr>
                    <a:grpSpLocks/>
                  </p:cNvGrpSpPr>
                  <p:nvPr/>
                </p:nvGrpSpPr>
                <p:grpSpPr bwMode="auto">
                  <a:xfrm>
                    <a:off x="1863" y="11394"/>
                    <a:ext cx="4989" cy="444"/>
                    <a:chOff x="1863" y="11394"/>
                    <a:chExt cx="4989" cy="444"/>
                  </a:xfrm>
                </p:grpSpPr>
                <p:grpSp>
                  <p:nvGrpSpPr>
                    <p:cNvPr id="137357" name="Group 271"/>
                    <p:cNvGrpSpPr>
                      <a:grpSpLocks/>
                    </p:cNvGrpSpPr>
                    <p:nvPr/>
                  </p:nvGrpSpPr>
                  <p:grpSpPr bwMode="auto">
                    <a:xfrm>
                      <a:off x="4134" y="11394"/>
                      <a:ext cx="2718" cy="444"/>
                      <a:chOff x="4134" y="11394"/>
                      <a:chExt cx="2718" cy="444"/>
                    </a:xfrm>
                  </p:grpSpPr>
                  <p:grpSp>
                    <p:nvGrpSpPr>
                      <p:cNvPr id="137358" name="Group 272"/>
                      <p:cNvGrpSpPr>
                        <a:grpSpLocks/>
                      </p:cNvGrpSpPr>
                      <p:nvPr/>
                    </p:nvGrpSpPr>
                    <p:grpSpPr bwMode="auto">
                      <a:xfrm>
                        <a:off x="4404" y="11394"/>
                        <a:ext cx="2448" cy="444"/>
                        <a:chOff x="4404" y="11394"/>
                        <a:chExt cx="2448" cy="444"/>
                      </a:xfrm>
                    </p:grpSpPr>
                    <p:sp>
                      <p:nvSpPr>
                        <p:cNvPr id="137489" name="Text Box 273"/>
                        <p:cNvSpPr txBox="1">
                          <a:spLocks noChangeArrowheads="1"/>
                        </p:cNvSpPr>
                        <p:nvPr/>
                      </p:nvSpPr>
                      <p:spPr bwMode="auto">
                        <a:xfrm>
                          <a:off x="44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TS10</a:t>
                          </a:r>
                          <a:endParaRPr lang="en-US" altLang="zh-CN" sz="3600" b="1"/>
                        </a:p>
                      </p:txBody>
                    </p:sp>
                    <p:sp>
                      <p:nvSpPr>
                        <p:cNvPr id="137490" name="Text Box 274"/>
                        <p:cNvSpPr txBox="1">
                          <a:spLocks noChangeArrowheads="1"/>
                        </p:cNvSpPr>
                        <p:nvPr/>
                      </p:nvSpPr>
                      <p:spPr bwMode="auto">
                        <a:xfrm>
                          <a:off x="49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TS12</a:t>
                          </a:r>
                          <a:endParaRPr lang="en-US" altLang="zh-CN" sz="3600" b="1"/>
                        </a:p>
                      </p:txBody>
                    </p:sp>
                    <p:sp>
                      <p:nvSpPr>
                        <p:cNvPr id="137491" name="Text Box 275"/>
                        <p:cNvSpPr txBox="1">
                          <a:spLocks noChangeArrowheads="1"/>
                        </p:cNvSpPr>
                        <p:nvPr/>
                      </p:nvSpPr>
                      <p:spPr bwMode="auto">
                        <a:xfrm>
                          <a:off x="54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TS14</a:t>
                          </a:r>
                          <a:endParaRPr lang="en-US" altLang="zh-CN" sz="3600" b="1"/>
                        </a:p>
                      </p:txBody>
                    </p:sp>
                    <p:sp>
                      <p:nvSpPr>
                        <p:cNvPr id="137492" name="Text Box 276"/>
                        <p:cNvSpPr txBox="1">
                          <a:spLocks noChangeArrowheads="1"/>
                        </p:cNvSpPr>
                        <p:nvPr/>
                      </p:nvSpPr>
                      <p:spPr bwMode="auto">
                        <a:xfrm>
                          <a:off x="59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TS16</a:t>
                          </a:r>
                          <a:endParaRPr lang="en-US" altLang="zh-CN" sz="3600" b="1"/>
                        </a:p>
                      </p:txBody>
                    </p:sp>
                    <p:sp>
                      <p:nvSpPr>
                        <p:cNvPr id="137493" name="Text Box 277"/>
                        <p:cNvSpPr txBox="1">
                          <a:spLocks noChangeArrowheads="1"/>
                        </p:cNvSpPr>
                        <p:nvPr/>
                      </p:nvSpPr>
                      <p:spPr bwMode="auto">
                        <a:xfrm>
                          <a:off x="64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TS18</a:t>
                          </a:r>
                          <a:endParaRPr lang="en-US" altLang="zh-CN" sz="3600" b="1"/>
                        </a:p>
                      </p:txBody>
                    </p:sp>
                  </p:grpSp>
                  <p:grpSp>
                    <p:nvGrpSpPr>
                      <p:cNvPr id="137359" name="Group 278"/>
                      <p:cNvGrpSpPr>
                        <a:grpSpLocks/>
                      </p:cNvGrpSpPr>
                      <p:nvPr/>
                    </p:nvGrpSpPr>
                    <p:grpSpPr bwMode="auto">
                      <a:xfrm>
                        <a:off x="4134" y="11394"/>
                        <a:ext cx="2448" cy="444"/>
                        <a:chOff x="4134" y="11394"/>
                        <a:chExt cx="2448" cy="444"/>
                      </a:xfrm>
                    </p:grpSpPr>
                    <p:sp>
                      <p:nvSpPr>
                        <p:cNvPr id="137495" name="Text Box 279"/>
                        <p:cNvSpPr txBox="1">
                          <a:spLocks noChangeArrowheads="1"/>
                        </p:cNvSpPr>
                        <p:nvPr/>
                      </p:nvSpPr>
                      <p:spPr bwMode="auto">
                        <a:xfrm>
                          <a:off x="41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TS9</a:t>
                          </a:r>
                          <a:endParaRPr lang="en-US" altLang="zh-CN" sz="3600" b="1"/>
                        </a:p>
                      </p:txBody>
                    </p:sp>
                    <p:sp>
                      <p:nvSpPr>
                        <p:cNvPr id="137496" name="Text Box 280"/>
                        <p:cNvSpPr txBox="1">
                          <a:spLocks noChangeArrowheads="1"/>
                        </p:cNvSpPr>
                        <p:nvPr/>
                      </p:nvSpPr>
                      <p:spPr bwMode="auto">
                        <a:xfrm>
                          <a:off x="46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TS11</a:t>
                          </a:r>
                          <a:endParaRPr lang="en-US" altLang="zh-CN" sz="3600" b="1"/>
                        </a:p>
                      </p:txBody>
                    </p:sp>
                    <p:sp>
                      <p:nvSpPr>
                        <p:cNvPr id="137497" name="Text Box 281"/>
                        <p:cNvSpPr txBox="1">
                          <a:spLocks noChangeArrowheads="1"/>
                        </p:cNvSpPr>
                        <p:nvPr/>
                      </p:nvSpPr>
                      <p:spPr bwMode="auto">
                        <a:xfrm>
                          <a:off x="515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TS13</a:t>
                          </a:r>
                          <a:endParaRPr lang="en-US" altLang="zh-CN" sz="3600" b="1"/>
                        </a:p>
                      </p:txBody>
                    </p:sp>
                    <p:sp>
                      <p:nvSpPr>
                        <p:cNvPr id="137498" name="Text Box 282"/>
                        <p:cNvSpPr txBox="1">
                          <a:spLocks noChangeArrowheads="1"/>
                        </p:cNvSpPr>
                        <p:nvPr/>
                      </p:nvSpPr>
                      <p:spPr bwMode="auto">
                        <a:xfrm>
                          <a:off x="56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TS15</a:t>
                          </a:r>
                          <a:endParaRPr lang="en-US" altLang="zh-CN" sz="3600" b="1"/>
                        </a:p>
                      </p:txBody>
                    </p:sp>
                    <p:sp>
                      <p:nvSpPr>
                        <p:cNvPr id="137499" name="Text Box 283"/>
                        <p:cNvSpPr txBox="1">
                          <a:spLocks noChangeArrowheads="1"/>
                        </p:cNvSpPr>
                        <p:nvPr/>
                      </p:nvSpPr>
                      <p:spPr bwMode="auto">
                        <a:xfrm>
                          <a:off x="61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TS17</a:t>
                          </a:r>
                          <a:endParaRPr lang="en-US" altLang="zh-CN" sz="3600" b="1"/>
                        </a:p>
                      </p:txBody>
                    </p:sp>
                  </p:grpSp>
                </p:grpSp>
                <p:grpSp>
                  <p:nvGrpSpPr>
                    <p:cNvPr id="137360" name="Group 284"/>
                    <p:cNvGrpSpPr>
                      <a:grpSpLocks/>
                    </p:cNvGrpSpPr>
                    <p:nvPr/>
                  </p:nvGrpSpPr>
                  <p:grpSpPr bwMode="auto">
                    <a:xfrm>
                      <a:off x="1863" y="11394"/>
                      <a:ext cx="2439" cy="444"/>
                      <a:chOff x="1863" y="11394"/>
                      <a:chExt cx="2439" cy="444"/>
                    </a:xfrm>
                  </p:grpSpPr>
                  <p:grpSp>
                    <p:nvGrpSpPr>
                      <p:cNvPr id="137361" name="Group 285"/>
                      <p:cNvGrpSpPr>
                        <a:grpSpLocks/>
                      </p:cNvGrpSpPr>
                      <p:nvPr/>
                    </p:nvGrpSpPr>
                    <p:grpSpPr bwMode="auto">
                      <a:xfrm>
                        <a:off x="1863" y="11394"/>
                        <a:ext cx="2439" cy="444"/>
                        <a:chOff x="1863" y="11394"/>
                        <a:chExt cx="2439" cy="444"/>
                      </a:xfrm>
                    </p:grpSpPr>
                    <p:sp>
                      <p:nvSpPr>
                        <p:cNvPr id="137502" name="Text Box 286"/>
                        <p:cNvSpPr txBox="1">
                          <a:spLocks noChangeArrowheads="1"/>
                        </p:cNvSpPr>
                        <p:nvPr/>
                      </p:nvSpPr>
                      <p:spPr bwMode="auto">
                        <a:xfrm>
                          <a:off x="28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TS4</a:t>
                          </a:r>
                          <a:endParaRPr lang="en-US" altLang="zh-CN" sz="3600" b="1"/>
                        </a:p>
                      </p:txBody>
                    </p:sp>
                    <p:sp>
                      <p:nvSpPr>
                        <p:cNvPr id="137503" name="Text Box 287"/>
                        <p:cNvSpPr txBox="1">
                          <a:spLocks noChangeArrowheads="1"/>
                        </p:cNvSpPr>
                        <p:nvPr/>
                      </p:nvSpPr>
                      <p:spPr bwMode="auto">
                        <a:xfrm>
                          <a:off x="338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TS6</a:t>
                          </a:r>
                          <a:endParaRPr lang="en-US" altLang="zh-CN" sz="3600" b="1"/>
                        </a:p>
                      </p:txBody>
                    </p:sp>
                    <p:sp>
                      <p:nvSpPr>
                        <p:cNvPr id="137504" name="Text Box 288"/>
                        <p:cNvSpPr txBox="1">
                          <a:spLocks noChangeArrowheads="1"/>
                        </p:cNvSpPr>
                        <p:nvPr/>
                      </p:nvSpPr>
                      <p:spPr bwMode="auto">
                        <a:xfrm>
                          <a:off x="23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TS2</a:t>
                          </a:r>
                          <a:endParaRPr lang="en-US" altLang="zh-CN" sz="3600" b="1"/>
                        </a:p>
                      </p:txBody>
                    </p:sp>
                    <p:sp>
                      <p:nvSpPr>
                        <p:cNvPr id="137505" name="Text Box 289"/>
                        <p:cNvSpPr txBox="1">
                          <a:spLocks noChangeArrowheads="1"/>
                        </p:cNvSpPr>
                        <p:nvPr/>
                      </p:nvSpPr>
                      <p:spPr bwMode="auto">
                        <a:xfrm>
                          <a:off x="1863"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TS0</a:t>
                          </a:r>
                          <a:endParaRPr lang="en-US" altLang="zh-CN" sz="3600" b="1"/>
                        </a:p>
                      </p:txBody>
                    </p:sp>
                    <p:sp>
                      <p:nvSpPr>
                        <p:cNvPr id="137506" name="Text Box 290"/>
                        <p:cNvSpPr txBox="1">
                          <a:spLocks noChangeArrowheads="1"/>
                        </p:cNvSpPr>
                        <p:nvPr/>
                      </p:nvSpPr>
                      <p:spPr bwMode="auto">
                        <a:xfrm>
                          <a:off x="38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TS8</a:t>
                          </a:r>
                          <a:endParaRPr lang="en-US" altLang="zh-CN" sz="3600" b="1"/>
                        </a:p>
                      </p:txBody>
                    </p:sp>
                  </p:grpSp>
                  <p:grpSp>
                    <p:nvGrpSpPr>
                      <p:cNvPr id="137364" name="Group 291"/>
                      <p:cNvGrpSpPr>
                        <a:grpSpLocks/>
                      </p:cNvGrpSpPr>
                      <p:nvPr/>
                    </p:nvGrpSpPr>
                    <p:grpSpPr bwMode="auto">
                      <a:xfrm>
                        <a:off x="2094" y="11394"/>
                        <a:ext cx="1938" cy="444"/>
                        <a:chOff x="2094" y="11394"/>
                        <a:chExt cx="1938" cy="444"/>
                      </a:xfrm>
                    </p:grpSpPr>
                    <p:sp>
                      <p:nvSpPr>
                        <p:cNvPr id="137508" name="Text Box 292"/>
                        <p:cNvSpPr txBox="1">
                          <a:spLocks noChangeArrowheads="1"/>
                        </p:cNvSpPr>
                        <p:nvPr/>
                      </p:nvSpPr>
                      <p:spPr bwMode="auto">
                        <a:xfrm>
                          <a:off x="31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TS5</a:t>
                          </a:r>
                          <a:endParaRPr lang="en-US" altLang="zh-CN" sz="3600" b="1"/>
                        </a:p>
                      </p:txBody>
                    </p:sp>
                    <p:sp>
                      <p:nvSpPr>
                        <p:cNvPr id="137509" name="Text Box 293"/>
                        <p:cNvSpPr txBox="1">
                          <a:spLocks noChangeArrowheads="1"/>
                        </p:cNvSpPr>
                        <p:nvPr/>
                      </p:nvSpPr>
                      <p:spPr bwMode="auto">
                        <a:xfrm>
                          <a:off x="36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TS7</a:t>
                          </a:r>
                          <a:endParaRPr lang="en-US" altLang="zh-CN" sz="3600" b="1"/>
                        </a:p>
                      </p:txBody>
                    </p:sp>
                    <p:sp>
                      <p:nvSpPr>
                        <p:cNvPr id="137510" name="Text Box 294"/>
                        <p:cNvSpPr txBox="1">
                          <a:spLocks noChangeArrowheads="1"/>
                        </p:cNvSpPr>
                        <p:nvPr/>
                      </p:nvSpPr>
                      <p:spPr bwMode="auto">
                        <a:xfrm>
                          <a:off x="26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TS3</a:t>
                          </a:r>
                          <a:endParaRPr lang="en-US" altLang="zh-CN" sz="3600" b="1"/>
                        </a:p>
                      </p:txBody>
                    </p:sp>
                    <p:sp>
                      <p:nvSpPr>
                        <p:cNvPr id="137511" name="Text Box 295"/>
                        <p:cNvSpPr txBox="1">
                          <a:spLocks noChangeArrowheads="1"/>
                        </p:cNvSpPr>
                        <p:nvPr/>
                      </p:nvSpPr>
                      <p:spPr bwMode="auto">
                        <a:xfrm>
                          <a:off x="20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a:t>
                          </a:r>
                          <a:endParaRPr lang="en-US" altLang="zh-CN" sz="3600" b="1"/>
                        </a:p>
                      </p:txBody>
                    </p:sp>
                  </p:grpSp>
                </p:grpSp>
              </p:grpSp>
              <p:grpSp>
                <p:nvGrpSpPr>
                  <p:cNvPr id="137367" name="Group 296"/>
                  <p:cNvGrpSpPr>
                    <a:grpSpLocks/>
                  </p:cNvGrpSpPr>
                  <p:nvPr/>
                </p:nvGrpSpPr>
                <p:grpSpPr bwMode="auto">
                  <a:xfrm>
                    <a:off x="6684" y="11394"/>
                    <a:ext cx="3468" cy="444"/>
                    <a:chOff x="6684" y="11394"/>
                    <a:chExt cx="3468" cy="444"/>
                  </a:xfrm>
                </p:grpSpPr>
                <p:grpSp>
                  <p:nvGrpSpPr>
                    <p:cNvPr id="137368" name="Group 297"/>
                    <p:cNvGrpSpPr>
                      <a:grpSpLocks/>
                    </p:cNvGrpSpPr>
                    <p:nvPr/>
                  </p:nvGrpSpPr>
                  <p:grpSpPr bwMode="auto">
                    <a:xfrm>
                      <a:off x="6954" y="11394"/>
                      <a:ext cx="2958" cy="444"/>
                      <a:chOff x="6954" y="11394"/>
                      <a:chExt cx="2958" cy="444"/>
                    </a:xfrm>
                  </p:grpSpPr>
                  <p:sp>
                    <p:nvSpPr>
                      <p:cNvPr id="137514" name="Text Box 298"/>
                      <p:cNvSpPr txBox="1">
                        <a:spLocks noChangeArrowheads="1"/>
                      </p:cNvSpPr>
                      <p:nvPr/>
                    </p:nvSpPr>
                    <p:spPr bwMode="auto">
                      <a:xfrm>
                        <a:off x="695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TS20</a:t>
                        </a:r>
                        <a:endParaRPr lang="en-US" altLang="zh-CN" sz="3600" b="1"/>
                      </a:p>
                    </p:txBody>
                  </p:sp>
                  <p:sp>
                    <p:nvSpPr>
                      <p:cNvPr id="137515" name="Text Box 299"/>
                      <p:cNvSpPr txBox="1">
                        <a:spLocks noChangeArrowheads="1"/>
                      </p:cNvSpPr>
                      <p:nvPr/>
                    </p:nvSpPr>
                    <p:spPr bwMode="auto">
                      <a:xfrm>
                        <a:off x="746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TS22</a:t>
                        </a:r>
                        <a:endParaRPr lang="en-US" altLang="zh-CN" sz="3600" b="1"/>
                      </a:p>
                    </p:txBody>
                  </p:sp>
                  <p:sp>
                    <p:nvSpPr>
                      <p:cNvPr id="137516" name="Text Box 300"/>
                      <p:cNvSpPr txBox="1">
                        <a:spLocks noChangeArrowheads="1"/>
                      </p:cNvSpPr>
                      <p:nvPr/>
                    </p:nvSpPr>
                    <p:spPr bwMode="auto">
                      <a:xfrm>
                        <a:off x="89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TS28</a:t>
                        </a:r>
                        <a:endParaRPr lang="en-US" altLang="zh-CN" sz="3600" b="1"/>
                      </a:p>
                    </p:txBody>
                  </p:sp>
                  <p:sp>
                    <p:nvSpPr>
                      <p:cNvPr id="137517" name="Text Box 301"/>
                      <p:cNvSpPr txBox="1">
                        <a:spLocks noChangeArrowheads="1"/>
                      </p:cNvSpPr>
                      <p:nvPr/>
                    </p:nvSpPr>
                    <p:spPr bwMode="auto">
                      <a:xfrm>
                        <a:off x="84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TS26</a:t>
                        </a:r>
                        <a:endParaRPr lang="en-US" altLang="zh-CN" sz="3600" b="1"/>
                      </a:p>
                    </p:txBody>
                  </p:sp>
                  <p:sp>
                    <p:nvSpPr>
                      <p:cNvPr id="137518" name="Text Box 302"/>
                      <p:cNvSpPr txBox="1">
                        <a:spLocks noChangeArrowheads="1"/>
                      </p:cNvSpPr>
                      <p:nvPr/>
                    </p:nvSpPr>
                    <p:spPr bwMode="auto">
                      <a:xfrm>
                        <a:off x="797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TS24</a:t>
                        </a:r>
                        <a:endParaRPr lang="en-US" altLang="zh-CN" sz="3600" b="1"/>
                      </a:p>
                    </p:txBody>
                  </p:sp>
                  <p:sp>
                    <p:nvSpPr>
                      <p:cNvPr id="137519" name="Text Box 303"/>
                      <p:cNvSpPr txBox="1">
                        <a:spLocks noChangeArrowheads="1"/>
                      </p:cNvSpPr>
                      <p:nvPr/>
                    </p:nvSpPr>
                    <p:spPr bwMode="auto">
                      <a:xfrm>
                        <a:off x="95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TS30</a:t>
                        </a:r>
                        <a:endParaRPr lang="en-US" altLang="zh-CN" sz="3600" b="1"/>
                      </a:p>
                    </p:txBody>
                  </p:sp>
                </p:grpSp>
                <p:grpSp>
                  <p:nvGrpSpPr>
                    <p:cNvPr id="137371" name="Group 304"/>
                    <p:cNvGrpSpPr>
                      <a:grpSpLocks/>
                    </p:cNvGrpSpPr>
                    <p:nvPr/>
                  </p:nvGrpSpPr>
                  <p:grpSpPr bwMode="auto">
                    <a:xfrm>
                      <a:off x="6684" y="11394"/>
                      <a:ext cx="3468" cy="444"/>
                      <a:chOff x="6684" y="11394"/>
                      <a:chExt cx="3468" cy="444"/>
                    </a:xfrm>
                  </p:grpSpPr>
                  <p:sp>
                    <p:nvSpPr>
                      <p:cNvPr id="137521" name="Text Box 305"/>
                      <p:cNvSpPr txBox="1">
                        <a:spLocks noChangeArrowheads="1"/>
                      </p:cNvSpPr>
                      <p:nvPr/>
                    </p:nvSpPr>
                    <p:spPr bwMode="auto">
                      <a:xfrm>
                        <a:off x="66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TS19</a:t>
                        </a:r>
                        <a:endParaRPr lang="en-US" altLang="zh-CN" sz="3600" b="1"/>
                      </a:p>
                    </p:txBody>
                  </p:sp>
                  <p:sp>
                    <p:nvSpPr>
                      <p:cNvPr id="137522" name="Text Box 306"/>
                      <p:cNvSpPr txBox="1">
                        <a:spLocks noChangeArrowheads="1"/>
                      </p:cNvSpPr>
                      <p:nvPr/>
                    </p:nvSpPr>
                    <p:spPr bwMode="auto">
                      <a:xfrm>
                        <a:off x="71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TS21</a:t>
                        </a:r>
                        <a:endParaRPr lang="en-US" altLang="zh-CN" sz="3600" b="1"/>
                      </a:p>
                    </p:txBody>
                  </p:sp>
                  <p:sp>
                    <p:nvSpPr>
                      <p:cNvPr id="137523" name="Text Box 307"/>
                      <p:cNvSpPr txBox="1">
                        <a:spLocks noChangeArrowheads="1"/>
                      </p:cNvSpPr>
                      <p:nvPr/>
                    </p:nvSpPr>
                    <p:spPr bwMode="auto">
                      <a:xfrm>
                        <a:off x="77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TS23</a:t>
                        </a:r>
                        <a:endParaRPr lang="en-US" altLang="zh-CN" sz="3600" b="1"/>
                      </a:p>
                    </p:txBody>
                  </p:sp>
                  <p:sp>
                    <p:nvSpPr>
                      <p:cNvPr id="137524" name="Text Box 308"/>
                      <p:cNvSpPr txBox="1">
                        <a:spLocks noChangeArrowheads="1"/>
                      </p:cNvSpPr>
                      <p:nvPr/>
                    </p:nvSpPr>
                    <p:spPr bwMode="auto">
                      <a:xfrm>
                        <a:off x="923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TS29</a:t>
                        </a:r>
                        <a:endParaRPr lang="en-US" altLang="zh-CN" sz="3600" b="1"/>
                      </a:p>
                    </p:txBody>
                  </p:sp>
                  <p:sp>
                    <p:nvSpPr>
                      <p:cNvPr id="137525" name="Text Box 309"/>
                      <p:cNvSpPr txBox="1">
                        <a:spLocks noChangeArrowheads="1"/>
                      </p:cNvSpPr>
                      <p:nvPr/>
                    </p:nvSpPr>
                    <p:spPr bwMode="auto">
                      <a:xfrm>
                        <a:off x="872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TS27</a:t>
                        </a:r>
                        <a:endParaRPr lang="en-US" altLang="zh-CN" sz="3600" b="1"/>
                      </a:p>
                    </p:txBody>
                  </p:sp>
                  <p:sp>
                    <p:nvSpPr>
                      <p:cNvPr id="137526" name="Text Box 310"/>
                      <p:cNvSpPr txBox="1">
                        <a:spLocks noChangeArrowheads="1"/>
                      </p:cNvSpPr>
                      <p:nvPr/>
                    </p:nvSpPr>
                    <p:spPr bwMode="auto">
                      <a:xfrm>
                        <a:off x="821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TS25</a:t>
                        </a:r>
                        <a:endParaRPr lang="en-US" altLang="zh-CN" sz="3600" b="1"/>
                      </a:p>
                    </p:txBody>
                  </p:sp>
                  <p:sp>
                    <p:nvSpPr>
                      <p:cNvPr id="137527" name="Text Box 311"/>
                      <p:cNvSpPr txBox="1">
                        <a:spLocks noChangeArrowheads="1"/>
                      </p:cNvSpPr>
                      <p:nvPr/>
                    </p:nvSpPr>
                    <p:spPr bwMode="auto">
                      <a:xfrm>
                        <a:off x="974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TS31</a:t>
                        </a:r>
                        <a:endParaRPr lang="en-US" altLang="zh-CN" sz="3600" b="1"/>
                      </a:p>
                    </p:txBody>
                  </p:sp>
                </p:grpSp>
              </p:grpSp>
            </p:grpSp>
          </p:grpSp>
        </p:grpSp>
      </p:grpSp>
      <p:sp>
        <p:nvSpPr>
          <p:cNvPr id="137374" name="矩形 137373"/>
          <p:cNvSpPr/>
          <p:nvPr/>
        </p:nvSpPr>
        <p:spPr>
          <a:xfrm>
            <a:off x="2219242" y="5467929"/>
            <a:ext cx="5035713"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其他</a:t>
            </a:r>
            <a:r>
              <a:rPr lang="en-US" altLang="zh-CN" sz="2400" b="1" dirty="0">
                <a:solidFill>
                  <a:srgbClr val="0000FF"/>
                </a:solidFill>
                <a:latin typeface="+mj-ea"/>
                <a:ea typeface="+mj-ea"/>
              </a:rPr>
              <a:t>30</a:t>
            </a:r>
            <a:r>
              <a:rPr lang="zh-CN" altLang="en-US" sz="2400" b="1" dirty="0">
                <a:solidFill>
                  <a:srgbClr val="0000FF"/>
                </a:solidFill>
                <a:latin typeface="+mj-ea"/>
                <a:ea typeface="+mj-ea"/>
              </a:rPr>
              <a:t>个时隙</a:t>
            </a:r>
            <a:r>
              <a:rPr lang="zh-CN" altLang="en-US" sz="2400" b="1" dirty="0">
                <a:latin typeface="+mj-ea"/>
                <a:ea typeface="+mj-ea"/>
              </a:rPr>
              <a:t>，即</a:t>
            </a:r>
            <a:r>
              <a:rPr lang="en-US" altLang="zh-CN" sz="2400" b="1" dirty="0">
                <a:latin typeface="+mj-ea"/>
                <a:ea typeface="+mj-ea"/>
              </a:rPr>
              <a:t>TS1</a:t>
            </a:r>
            <a:r>
              <a:rPr lang="zh-CN" altLang="en-US" sz="2400" b="1" dirty="0">
                <a:latin typeface="+mj-ea"/>
                <a:ea typeface="+mj-ea"/>
              </a:rPr>
              <a:t>～</a:t>
            </a:r>
            <a:r>
              <a:rPr lang="en-US" altLang="zh-CN" sz="2400" b="1" dirty="0">
                <a:latin typeface="+mj-ea"/>
                <a:ea typeface="+mj-ea"/>
              </a:rPr>
              <a:t>TS15</a:t>
            </a:r>
            <a:r>
              <a:rPr lang="zh-CN" altLang="en-US" sz="2400" b="1" dirty="0">
                <a:latin typeface="+mj-ea"/>
                <a:ea typeface="+mj-ea"/>
              </a:rPr>
              <a:t>和</a:t>
            </a:r>
            <a:r>
              <a:rPr lang="en-US" altLang="zh-CN" sz="2400" b="1" dirty="0">
                <a:latin typeface="+mj-ea"/>
                <a:ea typeface="+mj-ea"/>
              </a:rPr>
              <a:t>TS17</a:t>
            </a:r>
            <a:r>
              <a:rPr lang="zh-CN" altLang="en-US" sz="2400" b="1" dirty="0">
                <a:latin typeface="+mj-ea"/>
                <a:ea typeface="+mj-ea"/>
              </a:rPr>
              <a:t>～</a:t>
            </a:r>
            <a:r>
              <a:rPr lang="en-US" altLang="zh-CN" sz="2400" b="1" dirty="0">
                <a:latin typeface="+mj-ea"/>
                <a:ea typeface="+mj-ea"/>
              </a:rPr>
              <a:t>TS31</a:t>
            </a:r>
            <a:r>
              <a:rPr lang="zh-CN" altLang="en-US" sz="2400" b="1" dirty="0">
                <a:latin typeface="+mj-ea"/>
                <a:ea typeface="+mj-ea"/>
              </a:rPr>
              <a:t>，用于</a:t>
            </a:r>
            <a:r>
              <a:rPr lang="zh-CN" altLang="en-US" sz="2400" b="1" dirty="0">
                <a:solidFill>
                  <a:srgbClr val="0000FF"/>
                </a:solidFill>
                <a:latin typeface="+mj-ea"/>
                <a:ea typeface="+mj-ea"/>
              </a:rPr>
              <a:t>传输</a:t>
            </a:r>
            <a:r>
              <a:rPr lang="en-US" altLang="zh-CN" sz="2400" b="1" dirty="0">
                <a:solidFill>
                  <a:srgbClr val="0000FF"/>
                </a:solidFill>
                <a:latin typeface="+mj-ea"/>
                <a:ea typeface="+mj-ea"/>
              </a:rPr>
              <a:t>30</a:t>
            </a:r>
            <a:r>
              <a:rPr lang="zh-CN" altLang="en-US" sz="2400" b="1" dirty="0">
                <a:solidFill>
                  <a:srgbClr val="0000FF"/>
                </a:solidFill>
                <a:latin typeface="+mj-ea"/>
                <a:ea typeface="+mj-ea"/>
              </a:rPr>
              <a:t>路语音</a:t>
            </a:r>
            <a:r>
              <a:rPr lang="zh-CN" altLang="en-US" sz="2400" b="1" dirty="0">
                <a:latin typeface="+mj-ea"/>
                <a:ea typeface="+mj-ea"/>
              </a:rPr>
              <a:t>抽样值的</a:t>
            </a:r>
            <a:r>
              <a:rPr lang="en-US" altLang="zh-CN" sz="2400" b="1" dirty="0">
                <a:latin typeface="+mj-ea"/>
                <a:ea typeface="+mj-ea"/>
              </a:rPr>
              <a:t>8</a:t>
            </a:r>
            <a:r>
              <a:rPr lang="zh-CN" altLang="en-US" sz="2400" b="1" dirty="0">
                <a:latin typeface="+mj-ea"/>
                <a:ea typeface="+mj-ea"/>
              </a:rPr>
              <a:t>比特码组。</a:t>
            </a:r>
          </a:p>
        </p:txBody>
      </p:sp>
      <p:sp>
        <p:nvSpPr>
          <p:cNvPr id="352" name="Line 135"/>
          <p:cNvSpPr>
            <a:spLocks noChangeShapeType="1"/>
          </p:cNvSpPr>
          <p:nvPr/>
        </p:nvSpPr>
        <p:spPr bwMode="auto">
          <a:xfrm flipH="1">
            <a:off x="4664499" y="3700685"/>
            <a:ext cx="12319" cy="649353"/>
          </a:xfrm>
          <a:prstGeom prst="line">
            <a:avLst/>
          </a:prstGeom>
          <a:noFill/>
          <a:ln w="6350">
            <a:solidFill>
              <a:srgbClr val="000000"/>
            </a:solidFill>
            <a:prstDash val="dash"/>
            <a:round/>
            <a:headEnd/>
            <a:tailEnd/>
          </a:ln>
        </p:spPr>
        <p:txBody>
          <a:bodyPr/>
          <a:lstStyle/>
          <a:p>
            <a:endParaRPr lang="zh-CN" altLang="en-US" b="1"/>
          </a:p>
        </p:txBody>
      </p:sp>
      <p:sp>
        <p:nvSpPr>
          <p:cNvPr id="353" name="Line 135"/>
          <p:cNvSpPr>
            <a:spLocks noChangeShapeType="1"/>
          </p:cNvSpPr>
          <p:nvPr/>
        </p:nvSpPr>
        <p:spPr bwMode="auto">
          <a:xfrm flipH="1">
            <a:off x="4919721" y="3717032"/>
            <a:ext cx="12319" cy="649353"/>
          </a:xfrm>
          <a:prstGeom prst="line">
            <a:avLst/>
          </a:prstGeom>
          <a:noFill/>
          <a:ln w="6350">
            <a:solidFill>
              <a:srgbClr val="000000"/>
            </a:solidFill>
            <a:prstDash val="dash"/>
            <a:round/>
            <a:headEnd/>
            <a:tailEnd/>
          </a:ln>
        </p:spPr>
        <p:txBody>
          <a:bodyPr/>
          <a:lstStyle/>
          <a:p>
            <a:endParaRPr lang="zh-CN" altLang="en-US" b="1"/>
          </a:p>
        </p:txBody>
      </p:sp>
      <p:sp>
        <p:nvSpPr>
          <p:cNvPr id="354" name="矩形 353"/>
          <p:cNvSpPr/>
          <p:nvPr/>
        </p:nvSpPr>
        <p:spPr>
          <a:xfrm>
            <a:off x="272166" y="3051053"/>
            <a:ext cx="312182" cy="861032"/>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矩形 354"/>
          <p:cNvSpPr/>
          <p:nvPr/>
        </p:nvSpPr>
        <p:spPr>
          <a:xfrm>
            <a:off x="4630394" y="3062374"/>
            <a:ext cx="312182" cy="861032"/>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矩形 355"/>
          <p:cNvSpPr/>
          <p:nvPr/>
        </p:nvSpPr>
        <p:spPr>
          <a:xfrm>
            <a:off x="353010" y="1772816"/>
            <a:ext cx="405520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时隙</a:t>
            </a:r>
            <a:r>
              <a:rPr lang="en-US" altLang="zh-CN" sz="2400" b="1" dirty="0">
                <a:solidFill>
                  <a:srgbClr val="0000FF"/>
                </a:solidFill>
                <a:latin typeface="+mj-ea"/>
                <a:ea typeface="+mj-ea"/>
              </a:rPr>
              <a:t>TS0</a:t>
            </a:r>
            <a:r>
              <a:rPr lang="zh-CN" altLang="en-US" sz="2400" b="1" dirty="0">
                <a:latin typeface="+mj-ea"/>
                <a:ea typeface="+mj-ea"/>
              </a:rPr>
              <a:t>和</a:t>
            </a:r>
            <a:r>
              <a:rPr lang="en-US" altLang="zh-CN" sz="2400" b="1" dirty="0">
                <a:solidFill>
                  <a:srgbClr val="0000FF"/>
                </a:solidFill>
                <a:latin typeface="+mj-ea"/>
                <a:ea typeface="+mj-ea"/>
              </a:rPr>
              <a:t>TS16</a:t>
            </a:r>
            <a:r>
              <a:rPr lang="zh-CN" altLang="en-US" sz="2400" b="1" dirty="0">
                <a:latin typeface="+mj-ea"/>
                <a:ea typeface="+mj-ea"/>
              </a:rPr>
              <a:t>规定用于传输帧同步码和信令等信息</a:t>
            </a:r>
            <a:r>
              <a:rPr lang="zh-CN" altLang="en-US" sz="2400" b="1" dirty="0" smtClean="0">
                <a:latin typeface="+mj-ea"/>
                <a:ea typeface="+mj-ea"/>
              </a:rPr>
              <a:t>；</a:t>
            </a:r>
            <a:endParaRPr lang="en-US" altLang="zh-CN" sz="2400" b="1" dirty="0" smtClean="0">
              <a:latin typeface="+mj-ea"/>
              <a:ea typeface="+mj-ea"/>
            </a:endParaRPr>
          </a:p>
        </p:txBody>
      </p:sp>
      <p:cxnSp>
        <p:nvCxnSpPr>
          <p:cNvPr id="137376" name="直接箭头连接符 137375"/>
          <p:cNvCxnSpPr/>
          <p:nvPr/>
        </p:nvCxnSpPr>
        <p:spPr>
          <a:xfrm flipV="1">
            <a:off x="631073" y="2796887"/>
            <a:ext cx="213477" cy="419874"/>
          </a:xfrm>
          <a:prstGeom prst="straightConnector1">
            <a:avLst/>
          </a:prstGeom>
          <a:ln>
            <a:solidFill>
              <a:srgbClr val="00CC00"/>
            </a:solidFill>
            <a:tailEnd type="arrow"/>
          </a:ln>
        </p:spPr>
        <p:style>
          <a:lnRef idx="3">
            <a:schemeClr val="accent3"/>
          </a:lnRef>
          <a:fillRef idx="0">
            <a:schemeClr val="accent3"/>
          </a:fillRef>
          <a:effectRef idx="2">
            <a:schemeClr val="accent3"/>
          </a:effectRef>
          <a:fontRef idx="minor">
            <a:schemeClr val="tx1"/>
          </a:fontRef>
        </p:style>
      </p:cxnSp>
      <p:cxnSp>
        <p:nvCxnSpPr>
          <p:cNvPr id="357" name="直接箭头连接符 356"/>
          <p:cNvCxnSpPr/>
          <p:nvPr/>
        </p:nvCxnSpPr>
        <p:spPr>
          <a:xfrm flipH="1" flipV="1">
            <a:off x="4028888" y="2654681"/>
            <a:ext cx="535874" cy="540146"/>
          </a:xfrm>
          <a:prstGeom prst="straightConnector1">
            <a:avLst/>
          </a:prstGeom>
          <a:ln>
            <a:solidFill>
              <a:srgbClr val="00CC00"/>
            </a:solidFill>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974166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374"/>
                                        </p:tgtEl>
                                        <p:attrNameLst>
                                          <p:attrName>style.visibility</p:attrName>
                                        </p:attrNameLst>
                                      </p:cBhvr>
                                      <p:to>
                                        <p:strVal val="visible"/>
                                      </p:to>
                                    </p:set>
                                    <p:anim calcmode="lin" valueType="num">
                                      <p:cBhvr additive="base">
                                        <p:cTn id="7" dur="500" fill="hold"/>
                                        <p:tgtEl>
                                          <p:spTgt spid="137374"/>
                                        </p:tgtEl>
                                        <p:attrNameLst>
                                          <p:attrName>ppt_x</p:attrName>
                                        </p:attrNameLst>
                                      </p:cBhvr>
                                      <p:tavLst>
                                        <p:tav tm="0">
                                          <p:val>
                                            <p:strVal val="#ppt_x"/>
                                          </p:val>
                                        </p:tav>
                                        <p:tav tm="100000">
                                          <p:val>
                                            <p:strVal val="#ppt_x"/>
                                          </p:val>
                                        </p:tav>
                                      </p:tavLst>
                                    </p:anim>
                                    <p:anim calcmode="lin" valueType="num">
                                      <p:cBhvr additive="base">
                                        <p:cTn id="8" dur="500" fill="hold"/>
                                        <p:tgtEl>
                                          <p:spTgt spid="137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7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smtClean="0"/>
              <a:t>E</a:t>
            </a:r>
            <a:r>
              <a:rPr lang="zh-CN" altLang="en-US" dirty="0" smtClean="0"/>
              <a:t>体系的一次群结构</a:t>
            </a:r>
            <a:endParaRPr lang="zh-CN" altLang="en-US" dirty="0"/>
          </a:p>
        </p:txBody>
      </p:sp>
      <p:sp>
        <p:nvSpPr>
          <p:cNvPr id="332" name="灯片编号占位符 5"/>
          <p:cNvSpPr>
            <a:spLocks noGrp="1"/>
          </p:cNvSpPr>
          <p:nvPr>
            <p:ph type="sldNum" sz="quarter" idx="12"/>
          </p:nvPr>
        </p:nvSpPr>
        <p:spPr/>
        <p:txBody>
          <a:bodyPr/>
          <a:lstStyle/>
          <a:p>
            <a:fld id="{11A01FF1-8DB4-4682-9061-D95B48FDEE00}" type="slidenum">
              <a:rPr lang="en-US" altLang="zh-CN" smtClean="0"/>
              <a:pPr/>
              <a:t>133</a:t>
            </a:fld>
            <a:endParaRPr lang="en-US" altLang="zh-CN"/>
          </a:p>
        </p:txBody>
      </p:sp>
      <p:grpSp>
        <p:nvGrpSpPr>
          <p:cNvPr id="2" name="Group 328"/>
          <p:cNvGrpSpPr>
            <a:grpSpLocks/>
          </p:cNvGrpSpPr>
          <p:nvPr/>
        </p:nvGrpSpPr>
        <p:grpSpPr bwMode="auto">
          <a:xfrm>
            <a:off x="7623175" y="4383088"/>
            <a:ext cx="1390650" cy="1276350"/>
            <a:chOff x="8780" y="11112"/>
            <a:chExt cx="1300" cy="1221"/>
          </a:xfrm>
        </p:grpSpPr>
        <p:sp>
          <p:nvSpPr>
            <p:cNvPr id="137545" name="Line 329"/>
            <p:cNvSpPr>
              <a:spLocks noChangeShapeType="1"/>
            </p:cNvSpPr>
            <p:nvPr/>
          </p:nvSpPr>
          <p:spPr bwMode="auto">
            <a:xfrm flipH="1">
              <a:off x="10070" y="11121"/>
              <a:ext cx="10" cy="1212"/>
            </a:xfrm>
            <a:prstGeom prst="line">
              <a:avLst/>
            </a:prstGeom>
            <a:noFill/>
            <a:ln w="6350">
              <a:solidFill>
                <a:srgbClr val="000000"/>
              </a:solidFill>
              <a:prstDash val="dash"/>
              <a:round/>
              <a:headEnd/>
              <a:tailEnd/>
            </a:ln>
          </p:spPr>
          <p:txBody>
            <a:bodyPr/>
            <a:lstStyle/>
            <a:p>
              <a:endParaRPr lang="zh-CN" altLang="en-US"/>
            </a:p>
          </p:txBody>
        </p:sp>
        <p:sp>
          <p:nvSpPr>
            <p:cNvPr id="137546" name="Line 330"/>
            <p:cNvSpPr>
              <a:spLocks noChangeShapeType="1"/>
            </p:cNvSpPr>
            <p:nvPr/>
          </p:nvSpPr>
          <p:spPr bwMode="auto">
            <a:xfrm flipH="1">
              <a:off x="8780" y="12039"/>
              <a:ext cx="0" cy="267"/>
            </a:xfrm>
            <a:prstGeom prst="line">
              <a:avLst/>
            </a:prstGeom>
            <a:noFill/>
            <a:ln w="6350">
              <a:solidFill>
                <a:srgbClr val="000000"/>
              </a:solidFill>
              <a:prstDash val="dash"/>
              <a:round/>
              <a:headEnd/>
              <a:tailEnd/>
            </a:ln>
          </p:spPr>
          <p:txBody>
            <a:bodyPr/>
            <a:lstStyle/>
            <a:p>
              <a:endParaRPr lang="zh-CN" altLang="en-US"/>
            </a:p>
          </p:txBody>
        </p:sp>
        <p:sp>
          <p:nvSpPr>
            <p:cNvPr id="137547" name="Line 331"/>
            <p:cNvSpPr>
              <a:spLocks noChangeShapeType="1"/>
            </p:cNvSpPr>
            <p:nvPr/>
          </p:nvSpPr>
          <p:spPr bwMode="auto">
            <a:xfrm flipH="1">
              <a:off x="8790" y="11112"/>
              <a:ext cx="1040" cy="927"/>
            </a:xfrm>
            <a:prstGeom prst="line">
              <a:avLst/>
            </a:prstGeom>
            <a:noFill/>
            <a:ln w="6350">
              <a:solidFill>
                <a:srgbClr val="000000"/>
              </a:solidFill>
              <a:prstDash val="dash"/>
              <a:round/>
              <a:headEnd/>
              <a:tailEnd/>
            </a:ln>
          </p:spPr>
          <p:txBody>
            <a:bodyPr/>
            <a:lstStyle/>
            <a:p>
              <a:endParaRPr lang="zh-CN" altLang="en-US"/>
            </a:p>
          </p:txBody>
        </p:sp>
      </p:grpSp>
      <p:grpSp>
        <p:nvGrpSpPr>
          <p:cNvPr id="3" name="Group 344"/>
          <p:cNvGrpSpPr>
            <a:grpSpLocks/>
          </p:cNvGrpSpPr>
          <p:nvPr/>
        </p:nvGrpSpPr>
        <p:grpSpPr bwMode="auto">
          <a:xfrm>
            <a:off x="4125913" y="4395788"/>
            <a:ext cx="1358900" cy="806450"/>
            <a:chOff x="2599" y="2769"/>
            <a:chExt cx="856" cy="508"/>
          </a:xfrm>
        </p:grpSpPr>
        <p:grpSp>
          <p:nvGrpSpPr>
            <p:cNvPr id="4" name="Group 38"/>
            <p:cNvGrpSpPr>
              <a:grpSpLocks/>
            </p:cNvGrpSpPr>
            <p:nvPr/>
          </p:nvGrpSpPr>
          <p:grpSpPr bwMode="auto">
            <a:xfrm>
              <a:off x="3105" y="2771"/>
              <a:ext cx="350" cy="445"/>
              <a:chOff x="2170" y="11100"/>
              <a:chExt cx="1040" cy="696"/>
            </a:xfrm>
          </p:grpSpPr>
          <p:sp>
            <p:nvSpPr>
              <p:cNvPr id="137255" name="Line 39"/>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6" name="Line 40"/>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grpSp>
          <p:nvGrpSpPr>
            <p:cNvPr id="5" name="Group 41"/>
            <p:cNvGrpSpPr>
              <a:grpSpLocks/>
            </p:cNvGrpSpPr>
            <p:nvPr/>
          </p:nvGrpSpPr>
          <p:grpSpPr bwMode="auto">
            <a:xfrm flipH="1">
              <a:off x="2599" y="2769"/>
              <a:ext cx="330" cy="451"/>
              <a:chOff x="2170" y="11100"/>
              <a:chExt cx="1040" cy="696"/>
            </a:xfrm>
          </p:grpSpPr>
          <p:sp>
            <p:nvSpPr>
              <p:cNvPr id="137258" name="Line 42"/>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9" name="Line 43"/>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sp>
          <p:nvSpPr>
            <p:cNvPr id="137260" name="Text Box 44"/>
            <p:cNvSpPr txBox="1">
              <a:spLocks noChangeArrowheads="1"/>
            </p:cNvSpPr>
            <p:nvPr/>
          </p:nvSpPr>
          <p:spPr bwMode="auto">
            <a:xfrm>
              <a:off x="2714" y="2888"/>
              <a:ext cx="647" cy="389"/>
            </a:xfrm>
            <a:prstGeom prst="rect">
              <a:avLst/>
            </a:prstGeom>
            <a:noFill/>
            <a:ln w="9525">
              <a:noFill/>
              <a:miter lim="800000"/>
              <a:headEnd/>
              <a:tailEnd/>
            </a:ln>
          </p:spPr>
          <p:txBody>
            <a:bodyPr/>
            <a:lstStyle/>
            <a:p>
              <a:pPr algn="ctr"/>
              <a:r>
                <a:rPr lang="en-US" altLang="zh-CN" sz="1200">
                  <a:latin typeface="Times New Roman" pitchFamily="18" charset="0"/>
                </a:rPr>
                <a:t>TS16</a:t>
              </a:r>
            </a:p>
            <a:p>
              <a:pPr algn="ctr"/>
              <a:endParaRPr lang="en-US" altLang="zh-CN" sz="1200">
                <a:latin typeface="Times New Roman" pitchFamily="18" charset="0"/>
              </a:endParaRPr>
            </a:p>
            <a:p>
              <a:pPr algn="ctr">
                <a:lnSpc>
                  <a:spcPct val="48000"/>
                </a:lnSpc>
              </a:pPr>
              <a:r>
                <a:rPr lang="zh-CN" altLang="en-US" sz="1200">
                  <a:latin typeface="Times New Roman" pitchFamily="18" charset="0"/>
                </a:rPr>
                <a:t>信令</a:t>
              </a:r>
              <a:endParaRPr lang="zh-CN" altLang="en-US" sz="3600"/>
            </a:p>
          </p:txBody>
        </p:sp>
        <p:grpSp>
          <p:nvGrpSpPr>
            <p:cNvPr id="6" name="Group 45"/>
            <p:cNvGrpSpPr>
              <a:grpSpLocks/>
            </p:cNvGrpSpPr>
            <p:nvPr/>
          </p:nvGrpSpPr>
          <p:grpSpPr bwMode="auto">
            <a:xfrm>
              <a:off x="2606" y="3166"/>
              <a:ext cx="842" cy="0"/>
              <a:chOff x="5520" y="11712"/>
              <a:chExt cx="1250" cy="0"/>
            </a:xfrm>
          </p:grpSpPr>
          <p:sp>
            <p:nvSpPr>
              <p:cNvPr id="137262" name="Line 46"/>
              <p:cNvSpPr>
                <a:spLocks noChangeShapeType="1"/>
              </p:cNvSpPr>
              <p:nvPr/>
            </p:nvSpPr>
            <p:spPr bwMode="auto">
              <a:xfrm>
                <a:off x="6350" y="11712"/>
                <a:ext cx="420" cy="0"/>
              </a:xfrm>
              <a:prstGeom prst="line">
                <a:avLst/>
              </a:prstGeom>
              <a:noFill/>
              <a:ln w="9525">
                <a:solidFill>
                  <a:srgbClr val="000000"/>
                </a:solidFill>
                <a:round/>
                <a:headEnd/>
                <a:tailEnd type="triangle" w="med" len="med"/>
              </a:ln>
            </p:spPr>
            <p:txBody>
              <a:bodyPr/>
              <a:lstStyle/>
              <a:p>
                <a:endParaRPr lang="zh-CN" altLang="en-US"/>
              </a:p>
            </p:txBody>
          </p:sp>
          <p:sp>
            <p:nvSpPr>
              <p:cNvPr id="137263" name="Line 47"/>
              <p:cNvSpPr>
                <a:spLocks noChangeShapeType="1"/>
              </p:cNvSpPr>
              <p:nvPr/>
            </p:nvSpPr>
            <p:spPr bwMode="auto">
              <a:xfrm>
                <a:off x="5520" y="11712"/>
                <a:ext cx="4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137479" name="Line 263"/>
          <p:cNvSpPr>
            <a:spLocks noChangeShapeType="1"/>
          </p:cNvSpPr>
          <p:nvPr/>
        </p:nvSpPr>
        <p:spPr bwMode="auto">
          <a:xfrm>
            <a:off x="8994775" y="6070600"/>
            <a:ext cx="0" cy="254000"/>
          </a:xfrm>
          <a:prstGeom prst="line">
            <a:avLst/>
          </a:prstGeom>
          <a:noFill/>
          <a:ln w="9525">
            <a:solidFill>
              <a:srgbClr val="000000"/>
            </a:solidFill>
            <a:round/>
            <a:headEnd/>
            <a:tailEnd/>
          </a:ln>
        </p:spPr>
        <p:txBody>
          <a:bodyPr/>
          <a:lstStyle/>
          <a:p>
            <a:endParaRPr lang="zh-CN" altLang="en-US"/>
          </a:p>
        </p:txBody>
      </p:sp>
      <p:sp>
        <p:nvSpPr>
          <p:cNvPr id="137480" name="Line 264"/>
          <p:cNvSpPr>
            <a:spLocks noChangeShapeType="1"/>
          </p:cNvSpPr>
          <p:nvPr/>
        </p:nvSpPr>
        <p:spPr bwMode="auto">
          <a:xfrm>
            <a:off x="7626350" y="6070600"/>
            <a:ext cx="0" cy="254000"/>
          </a:xfrm>
          <a:prstGeom prst="line">
            <a:avLst/>
          </a:prstGeom>
          <a:noFill/>
          <a:ln w="9525">
            <a:solidFill>
              <a:srgbClr val="000000"/>
            </a:solidFill>
            <a:round/>
            <a:headEnd/>
            <a:tailEnd/>
          </a:ln>
        </p:spPr>
        <p:txBody>
          <a:bodyPr/>
          <a:lstStyle/>
          <a:p>
            <a:endParaRPr lang="zh-CN" altLang="en-US"/>
          </a:p>
        </p:txBody>
      </p:sp>
      <p:grpSp>
        <p:nvGrpSpPr>
          <p:cNvPr id="7" name="Group 365"/>
          <p:cNvGrpSpPr>
            <a:grpSpLocks/>
          </p:cNvGrpSpPr>
          <p:nvPr/>
        </p:nvGrpSpPr>
        <p:grpSpPr bwMode="auto">
          <a:xfrm>
            <a:off x="0" y="1052736"/>
            <a:ext cx="9144000" cy="5138737"/>
            <a:chOff x="0" y="1083"/>
            <a:chExt cx="5760" cy="3237"/>
          </a:xfrm>
        </p:grpSpPr>
        <p:grpSp>
          <p:nvGrpSpPr>
            <p:cNvPr id="8" name="Group 129"/>
            <p:cNvGrpSpPr>
              <a:grpSpLocks/>
            </p:cNvGrpSpPr>
            <p:nvPr/>
          </p:nvGrpSpPr>
          <p:grpSpPr bwMode="auto">
            <a:xfrm>
              <a:off x="155" y="2749"/>
              <a:ext cx="5504" cy="1492"/>
              <a:chOff x="1880" y="11094"/>
              <a:chExt cx="8170" cy="2265"/>
            </a:xfrm>
          </p:grpSpPr>
          <p:grpSp>
            <p:nvGrpSpPr>
              <p:cNvPr id="9" name="Group 130"/>
              <p:cNvGrpSpPr>
                <a:grpSpLocks/>
              </p:cNvGrpSpPr>
              <p:nvPr/>
            </p:nvGrpSpPr>
            <p:grpSpPr bwMode="auto">
              <a:xfrm>
                <a:off x="1880" y="11094"/>
                <a:ext cx="1330" cy="2265"/>
                <a:chOff x="1880" y="11391"/>
                <a:chExt cx="1330" cy="2265"/>
              </a:xfrm>
            </p:grpSpPr>
            <p:grpSp>
              <p:nvGrpSpPr>
                <p:cNvPr id="10" name="Group 131"/>
                <p:cNvGrpSpPr>
                  <a:grpSpLocks/>
                </p:cNvGrpSpPr>
                <p:nvPr/>
              </p:nvGrpSpPr>
              <p:grpSpPr bwMode="auto">
                <a:xfrm>
                  <a:off x="1920" y="11391"/>
                  <a:ext cx="1290" cy="855"/>
                  <a:chOff x="1920" y="11391"/>
                  <a:chExt cx="1290" cy="855"/>
                </a:xfrm>
              </p:grpSpPr>
              <p:sp>
                <p:nvSpPr>
                  <p:cNvPr id="137348" name="Line 132"/>
                  <p:cNvSpPr>
                    <a:spLocks noChangeShapeType="1"/>
                  </p:cNvSpPr>
                  <p:nvPr/>
                </p:nvSpPr>
                <p:spPr bwMode="auto">
                  <a:xfrm>
                    <a:off x="1920" y="11391"/>
                    <a:ext cx="0" cy="732"/>
                  </a:xfrm>
                  <a:prstGeom prst="line">
                    <a:avLst/>
                  </a:prstGeom>
                  <a:noFill/>
                  <a:ln w="6350">
                    <a:solidFill>
                      <a:srgbClr val="000000"/>
                    </a:solidFill>
                    <a:prstDash val="dash"/>
                    <a:round/>
                    <a:headEnd/>
                    <a:tailEnd/>
                  </a:ln>
                </p:spPr>
                <p:txBody>
                  <a:bodyPr/>
                  <a:lstStyle/>
                  <a:p>
                    <a:endParaRPr lang="zh-CN" altLang="en-US" b="1"/>
                  </a:p>
                </p:txBody>
              </p:sp>
              <p:grpSp>
                <p:nvGrpSpPr>
                  <p:cNvPr id="11" name="Group 133"/>
                  <p:cNvGrpSpPr>
                    <a:grpSpLocks/>
                  </p:cNvGrpSpPr>
                  <p:nvPr/>
                </p:nvGrpSpPr>
                <p:grpSpPr bwMode="auto">
                  <a:xfrm>
                    <a:off x="2170" y="11412"/>
                    <a:ext cx="1040" cy="696"/>
                    <a:chOff x="2170" y="11100"/>
                    <a:chExt cx="1040" cy="696"/>
                  </a:xfrm>
                </p:grpSpPr>
                <p:sp>
                  <p:nvSpPr>
                    <p:cNvPr id="137350" name="Line 134"/>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b="1"/>
                    </a:p>
                  </p:txBody>
                </p:sp>
                <p:sp>
                  <p:nvSpPr>
                    <p:cNvPr id="137351" name="Line 135"/>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b="1"/>
                    </a:p>
                  </p:txBody>
                </p:sp>
              </p:grpSp>
              <p:grpSp>
                <p:nvGrpSpPr>
                  <p:cNvPr id="12" name="Group 136"/>
                  <p:cNvGrpSpPr>
                    <a:grpSpLocks/>
                  </p:cNvGrpSpPr>
                  <p:nvPr/>
                </p:nvGrpSpPr>
                <p:grpSpPr bwMode="auto">
                  <a:xfrm>
                    <a:off x="1920" y="11814"/>
                    <a:ext cx="1280" cy="432"/>
                    <a:chOff x="1920" y="11502"/>
                    <a:chExt cx="1280" cy="432"/>
                  </a:xfrm>
                </p:grpSpPr>
                <p:sp>
                  <p:nvSpPr>
                    <p:cNvPr id="137353" name="Text Box 137"/>
                    <p:cNvSpPr txBox="1">
                      <a:spLocks noChangeArrowheads="1"/>
                    </p:cNvSpPr>
                    <p:nvPr/>
                  </p:nvSpPr>
                  <p:spPr bwMode="auto">
                    <a:xfrm>
                      <a:off x="2080" y="11502"/>
                      <a:ext cx="960" cy="432"/>
                    </a:xfrm>
                    <a:prstGeom prst="rect">
                      <a:avLst/>
                    </a:prstGeom>
                    <a:noFill/>
                    <a:ln w="9525">
                      <a:noFill/>
                      <a:miter lim="800000"/>
                      <a:headEnd/>
                      <a:tailEnd/>
                    </a:ln>
                  </p:spPr>
                  <p:txBody>
                    <a:bodyPr/>
                    <a:lstStyle/>
                    <a:p>
                      <a:pPr algn="just"/>
                      <a:r>
                        <a:rPr lang="zh-CN" altLang="en-US" sz="1400" b="1" dirty="0">
                          <a:solidFill>
                            <a:srgbClr val="0000FF"/>
                          </a:solidFill>
                          <a:latin typeface="Times New Roman" pitchFamily="18" charset="0"/>
                        </a:rPr>
                        <a:t>偶帧</a:t>
                      </a:r>
                      <a:r>
                        <a:rPr lang="en-US" altLang="zh-CN" sz="1400" b="1" dirty="0">
                          <a:solidFill>
                            <a:srgbClr val="0000FF"/>
                          </a:solidFill>
                          <a:latin typeface="Times New Roman" pitchFamily="18" charset="0"/>
                        </a:rPr>
                        <a:t>TS0</a:t>
                      </a:r>
                      <a:endParaRPr lang="en-US" altLang="zh-CN" sz="3600" b="1" dirty="0">
                        <a:solidFill>
                          <a:srgbClr val="0000FF"/>
                        </a:solidFill>
                      </a:endParaRPr>
                    </a:p>
                  </p:txBody>
                </p:sp>
                <p:sp>
                  <p:nvSpPr>
                    <p:cNvPr id="137354" name="Line 138"/>
                    <p:cNvSpPr>
                      <a:spLocks noChangeShapeType="1"/>
                    </p:cNvSpPr>
                    <p:nvPr/>
                  </p:nvSpPr>
                  <p:spPr bwMode="auto">
                    <a:xfrm>
                      <a:off x="2910" y="11715"/>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55" name="Line 139"/>
                    <p:cNvSpPr>
                      <a:spLocks noChangeShapeType="1"/>
                    </p:cNvSpPr>
                    <p:nvPr/>
                  </p:nvSpPr>
                  <p:spPr bwMode="auto">
                    <a:xfrm>
                      <a:off x="1920" y="11715"/>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13" name="Group 140"/>
                <p:cNvGrpSpPr>
                  <a:grpSpLocks/>
                </p:cNvGrpSpPr>
                <p:nvPr/>
              </p:nvGrpSpPr>
              <p:grpSpPr bwMode="auto">
                <a:xfrm>
                  <a:off x="1880" y="12088"/>
                  <a:ext cx="1320" cy="1568"/>
                  <a:chOff x="1880" y="12088"/>
                  <a:chExt cx="1320" cy="1568"/>
                </a:xfrm>
              </p:grpSpPr>
              <p:grpSp>
                <p:nvGrpSpPr>
                  <p:cNvPr id="14" name="Group 141"/>
                  <p:cNvGrpSpPr>
                    <a:grpSpLocks/>
                  </p:cNvGrpSpPr>
                  <p:nvPr/>
                </p:nvGrpSpPr>
                <p:grpSpPr bwMode="auto">
                  <a:xfrm>
                    <a:off x="1880" y="12987"/>
                    <a:ext cx="1320" cy="669"/>
                    <a:chOff x="1880" y="12987"/>
                    <a:chExt cx="1320" cy="669"/>
                  </a:xfrm>
                </p:grpSpPr>
                <p:grpSp>
                  <p:nvGrpSpPr>
                    <p:cNvPr id="15" name="Group 142"/>
                    <p:cNvGrpSpPr>
                      <a:grpSpLocks/>
                    </p:cNvGrpSpPr>
                    <p:nvPr/>
                  </p:nvGrpSpPr>
                  <p:grpSpPr bwMode="auto">
                    <a:xfrm>
                      <a:off x="1880" y="12987"/>
                      <a:ext cx="1320" cy="429"/>
                      <a:chOff x="3000" y="11790"/>
                      <a:chExt cx="1320" cy="429"/>
                    </a:xfrm>
                  </p:grpSpPr>
                  <p:grpSp>
                    <p:nvGrpSpPr>
                      <p:cNvPr id="16" name="Group 143"/>
                      <p:cNvGrpSpPr>
                        <a:grpSpLocks/>
                      </p:cNvGrpSpPr>
                      <p:nvPr/>
                    </p:nvGrpSpPr>
                    <p:grpSpPr bwMode="auto">
                      <a:xfrm>
                        <a:off x="3000" y="11790"/>
                        <a:ext cx="680" cy="429"/>
                        <a:chOff x="3000" y="11790"/>
                        <a:chExt cx="680" cy="429"/>
                      </a:xfrm>
                    </p:grpSpPr>
                    <p:grpSp>
                      <p:nvGrpSpPr>
                        <p:cNvPr id="17" name="Group 144"/>
                        <p:cNvGrpSpPr>
                          <a:grpSpLocks/>
                        </p:cNvGrpSpPr>
                        <p:nvPr/>
                      </p:nvGrpSpPr>
                      <p:grpSpPr bwMode="auto">
                        <a:xfrm>
                          <a:off x="3000" y="11790"/>
                          <a:ext cx="360" cy="429"/>
                          <a:chOff x="3000" y="11790"/>
                          <a:chExt cx="360" cy="429"/>
                        </a:xfrm>
                      </p:grpSpPr>
                      <p:grpSp>
                        <p:nvGrpSpPr>
                          <p:cNvPr id="18" name="Group 145"/>
                          <p:cNvGrpSpPr>
                            <a:grpSpLocks/>
                          </p:cNvGrpSpPr>
                          <p:nvPr/>
                        </p:nvGrpSpPr>
                        <p:grpSpPr bwMode="auto">
                          <a:xfrm>
                            <a:off x="3000" y="11790"/>
                            <a:ext cx="200" cy="429"/>
                            <a:chOff x="3000" y="11790"/>
                            <a:chExt cx="200" cy="429"/>
                          </a:xfrm>
                        </p:grpSpPr>
                        <p:sp>
                          <p:nvSpPr>
                            <p:cNvPr id="13736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19" name="Group 148"/>
                          <p:cNvGrpSpPr>
                            <a:grpSpLocks/>
                          </p:cNvGrpSpPr>
                          <p:nvPr/>
                        </p:nvGrpSpPr>
                        <p:grpSpPr bwMode="auto">
                          <a:xfrm>
                            <a:off x="3160" y="11790"/>
                            <a:ext cx="200" cy="429"/>
                            <a:chOff x="3000" y="11790"/>
                            <a:chExt cx="200" cy="429"/>
                          </a:xfrm>
                        </p:grpSpPr>
                        <p:sp>
                          <p:nvSpPr>
                            <p:cNvPr id="137365"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6"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0" name="Group 151"/>
                        <p:cNvGrpSpPr>
                          <a:grpSpLocks/>
                        </p:cNvGrpSpPr>
                        <p:nvPr/>
                      </p:nvGrpSpPr>
                      <p:grpSpPr bwMode="auto">
                        <a:xfrm>
                          <a:off x="3320" y="11790"/>
                          <a:ext cx="360" cy="429"/>
                          <a:chOff x="3000" y="11790"/>
                          <a:chExt cx="360" cy="429"/>
                        </a:xfrm>
                      </p:grpSpPr>
                      <p:grpSp>
                        <p:nvGrpSpPr>
                          <p:cNvPr id="21" name="Group 152"/>
                          <p:cNvGrpSpPr>
                            <a:grpSpLocks/>
                          </p:cNvGrpSpPr>
                          <p:nvPr/>
                        </p:nvGrpSpPr>
                        <p:grpSpPr bwMode="auto">
                          <a:xfrm>
                            <a:off x="3000" y="11790"/>
                            <a:ext cx="200" cy="429"/>
                            <a:chOff x="3000" y="11790"/>
                            <a:chExt cx="200" cy="429"/>
                          </a:xfrm>
                        </p:grpSpPr>
                        <p:sp>
                          <p:nvSpPr>
                            <p:cNvPr id="137369"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0"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000" b="1">
                                  <a:latin typeface="Times New Roman" pitchFamily="18" charset="0"/>
                                </a:rPr>
                                <a:t>A</a:t>
                              </a:r>
                              <a:endParaRPr lang="en-US" altLang="zh-CN" sz="3600" b="1"/>
                            </a:p>
                          </p:txBody>
                        </p:sp>
                      </p:grpSp>
                      <p:grpSp>
                        <p:nvGrpSpPr>
                          <p:cNvPr id="22" name="Group 155"/>
                          <p:cNvGrpSpPr>
                            <a:grpSpLocks/>
                          </p:cNvGrpSpPr>
                          <p:nvPr/>
                        </p:nvGrpSpPr>
                        <p:grpSpPr bwMode="auto">
                          <a:xfrm>
                            <a:off x="3160" y="11790"/>
                            <a:ext cx="200" cy="429"/>
                            <a:chOff x="3000" y="11790"/>
                            <a:chExt cx="200" cy="429"/>
                          </a:xfrm>
                        </p:grpSpPr>
                        <p:sp>
                          <p:nvSpPr>
                            <p:cNvPr id="137372"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3"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23" name="Group 158"/>
                      <p:cNvGrpSpPr>
                        <a:grpSpLocks/>
                      </p:cNvGrpSpPr>
                      <p:nvPr/>
                    </p:nvGrpSpPr>
                    <p:grpSpPr bwMode="auto">
                      <a:xfrm>
                        <a:off x="3640" y="11790"/>
                        <a:ext cx="680" cy="429"/>
                        <a:chOff x="3000" y="11790"/>
                        <a:chExt cx="680" cy="429"/>
                      </a:xfrm>
                    </p:grpSpPr>
                    <p:grpSp>
                      <p:nvGrpSpPr>
                        <p:cNvPr id="24" name="Group 159"/>
                        <p:cNvGrpSpPr>
                          <a:grpSpLocks/>
                        </p:cNvGrpSpPr>
                        <p:nvPr/>
                      </p:nvGrpSpPr>
                      <p:grpSpPr bwMode="auto">
                        <a:xfrm>
                          <a:off x="3000" y="11790"/>
                          <a:ext cx="360" cy="429"/>
                          <a:chOff x="3000" y="11790"/>
                          <a:chExt cx="360" cy="429"/>
                        </a:xfrm>
                      </p:grpSpPr>
                      <p:grpSp>
                        <p:nvGrpSpPr>
                          <p:cNvPr id="25" name="Group 160"/>
                          <p:cNvGrpSpPr>
                            <a:grpSpLocks/>
                          </p:cNvGrpSpPr>
                          <p:nvPr/>
                        </p:nvGrpSpPr>
                        <p:grpSpPr bwMode="auto">
                          <a:xfrm>
                            <a:off x="3000" y="11790"/>
                            <a:ext cx="200" cy="429"/>
                            <a:chOff x="3000" y="11790"/>
                            <a:chExt cx="200" cy="429"/>
                          </a:xfrm>
                        </p:grpSpPr>
                        <p:sp>
                          <p:nvSpPr>
                            <p:cNvPr id="137377"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8"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6" name="Group 163"/>
                          <p:cNvGrpSpPr>
                            <a:grpSpLocks/>
                          </p:cNvGrpSpPr>
                          <p:nvPr/>
                        </p:nvGrpSpPr>
                        <p:grpSpPr bwMode="auto">
                          <a:xfrm>
                            <a:off x="3160" y="11790"/>
                            <a:ext cx="200" cy="429"/>
                            <a:chOff x="3000" y="11790"/>
                            <a:chExt cx="200" cy="429"/>
                          </a:xfrm>
                        </p:grpSpPr>
                        <p:sp>
                          <p:nvSpPr>
                            <p:cNvPr id="137380"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1"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7" name="Group 166"/>
                        <p:cNvGrpSpPr>
                          <a:grpSpLocks/>
                        </p:cNvGrpSpPr>
                        <p:nvPr/>
                      </p:nvGrpSpPr>
                      <p:grpSpPr bwMode="auto">
                        <a:xfrm>
                          <a:off x="3320" y="11790"/>
                          <a:ext cx="360" cy="429"/>
                          <a:chOff x="3000" y="11790"/>
                          <a:chExt cx="360" cy="429"/>
                        </a:xfrm>
                      </p:grpSpPr>
                      <p:grpSp>
                        <p:nvGrpSpPr>
                          <p:cNvPr id="28" name="Group 167"/>
                          <p:cNvGrpSpPr>
                            <a:grpSpLocks/>
                          </p:cNvGrpSpPr>
                          <p:nvPr/>
                        </p:nvGrpSpPr>
                        <p:grpSpPr bwMode="auto">
                          <a:xfrm>
                            <a:off x="3000" y="11790"/>
                            <a:ext cx="200" cy="429"/>
                            <a:chOff x="3000" y="11790"/>
                            <a:chExt cx="200" cy="429"/>
                          </a:xfrm>
                        </p:grpSpPr>
                        <p:sp>
                          <p:nvSpPr>
                            <p:cNvPr id="137384"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5"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9" name="Group 170"/>
                          <p:cNvGrpSpPr>
                            <a:grpSpLocks/>
                          </p:cNvGrpSpPr>
                          <p:nvPr/>
                        </p:nvGrpSpPr>
                        <p:grpSpPr bwMode="auto">
                          <a:xfrm>
                            <a:off x="3160" y="11790"/>
                            <a:ext cx="200" cy="429"/>
                            <a:chOff x="3000" y="11790"/>
                            <a:chExt cx="200" cy="429"/>
                          </a:xfrm>
                        </p:grpSpPr>
                        <p:sp>
                          <p:nvSpPr>
                            <p:cNvPr id="137387"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8"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sp>
                  <p:nvSpPr>
                    <p:cNvPr id="137389"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b="1"/>
                    </a:p>
                  </p:txBody>
                </p:sp>
                <p:sp>
                  <p:nvSpPr>
                    <p:cNvPr id="137390"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b="1"/>
                    </a:p>
                  </p:txBody>
                </p:sp>
              </p:grpSp>
              <p:grpSp>
                <p:nvGrpSpPr>
                  <p:cNvPr id="30" name="Group 175"/>
                  <p:cNvGrpSpPr>
                    <a:grpSpLocks/>
                  </p:cNvGrpSpPr>
                  <p:nvPr/>
                </p:nvGrpSpPr>
                <p:grpSpPr bwMode="auto">
                  <a:xfrm>
                    <a:off x="1920" y="12432"/>
                    <a:ext cx="1280" cy="705"/>
                    <a:chOff x="1920" y="12432"/>
                    <a:chExt cx="1280" cy="705"/>
                  </a:xfrm>
                </p:grpSpPr>
                <p:grpSp>
                  <p:nvGrpSpPr>
                    <p:cNvPr id="31" name="Group 176"/>
                    <p:cNvGrpSpPr>
                      <a:grpSpLocks/>
                    </p:cNvGrpSpPr>
                    <p:nvPr/>
                  </p:nvGrpSpPr>
                  <p:grpSpPr bwMode="auto">
                    <a:xfrm>
                      <a:off x="1920" y="12432"/>
                      <a:ext cx="1280" cy="576"/>
                      <a:chOff x="1920" y="12432"/>
                      <a:chExt cx="1280" cy="576"/>
                    </a:xfrm>
                  </p:grpSpPr>
                  <p:sp>
                    <p:nvSpPr>
                      <p:cNvPr id="137393" name="Line 177"/>
                      <p:cNvSpPr>
                        <a:spLocks noChangeShapeType="1"/>
                      </p:cNvSpPr>
                      <p:nvPr/>
                    </p:nvSpPr>
                    <p:spPr bwMode="auto">
                      <a:xfrm>
                        <a:off x="1920" y="12489"/>
                        <a:ext cx="0" cy="498"/>
                      </a:xfrm>
                      <a:prstGeom prst="line">
                        <a:avLst/>
                      </a:prstGeom>
                      <a:noFill/>
                      <a:ln w="6350">
                        <a:solidFill>
                          <a:srgbClr val="000000"/>
                        </a:solidFill>
                        <a:prstDash val="dash"/>
                        <a:round/>
                        <a:headEnd/>
                        <a:tailEnd/>
                      </a:ln>
                    </p:spPr>
                    <p:txBody>
                      <a:bodyPr/>
                      <a:lstStyle/>
                      <a:p>
                        <a:endParaRPr lang="zh-CN" altLang="en-US" b="1"/>
                      </a:p>
                    </p:txBody>
                  </p:sp>
                  <p:sp>
                    <p:nvSpPr>
                      <p:cNvPr id="137394" name="Line 178"/>
                      <p:cNvSpPr>
                        <a:spLocks noChangeShapeType="1"/>
                      </p:cNvSpPr>
                      <p:nvPr/>
                    </p:nvSpPr>
                    <p:spPr bwMode="auto">
                      <a:xfrm>
                        <a:off x="2080" y="12504"/>
                        <a:ext cx="0" cy="243"/>
                      </a:xfrm>
                      <a:prstGeom prst="line">
                        <a:avLst/>
                      </a:prstGeom>
                      <a:noFill/>
                      <a:ln w="9525">
                        <a:solidFill>
                          <a:srgbClr val="000000"/>
                        </a:solidFill>
                        <a:round/>
                        <a:headEnd/>
                        <a:tailEnd/>
                      </a:ln>
                    </p:spPr>
                    <p:txBody>
                      <a:bodyPr/>
                      <a:lstStyle/>
                      <a:p>
                        <a:endParaRPr lang="zh-CN" altLang="en-US" b="1"/>
                      </a:p>
                    </p:txBody>
                  </p:sp>
                  <p:sp>
                    <p:nvSpPr>
                      <p:cNvPr id="137395" name="Text Box 179"/>
                      <p:cNvSpPr txBox="1">
                        <a:spLocks noChangeArrowheads="1"/>
                      </p:cNvSpPr>
                      <p:nvPr/>
                    </p:nvSpPr>
                    <p:spPr bwMode="auto">
                      <a:xfrm>
                        <a:off x="2250" y="12432"/>
                        <a:ext cx="900" cy="432"/>
                      </a:xfrm>
                      <a:prstGeom prst="rect">
                        <a:avLst/>
                      </a:prstGeom>
                      <a:noFill/>
                      <a:ln w="9525">
                        <a:noFill/>
                        <a:miter lim="800000"/>
                        <a:headEnd/>
                        <a:tailEnd/>
                      </a:ln>
                    </p:spPr>
                    <p:txBody>
                      <a:bodyPr/>
                      <a:lstStyle/>
                      <a:p>
                        <a:pPr algn="just"/>
                        <a:r>
                          <a:rPr lang="zh-CN" altLang="en-US" sz="1200" b="1">
                            <a:latin typeface="Times New Roman" pitchFamily="18" charset="0"/>
                          </a:rPr>
                          <a:t>帧同步码</a:t>
                        </a:r>
                        <a:endParaRPr lang="zh-CN" altLang="en-US" sz="3600" b="1"/>
                      </a:p>
                    </p:txBody>
                  </p:sp>
                  <p:sp>
                    <p:nvSpPr>
                      <p:cNvPr id="137396" name="Line 180"/>
                      <p:cNvSpPr>
                        <a:spLocks noChangeShapeType="1"/>
                      </p:cNvSpPr>
                      <p:nvPr/>
                    </p:nvSpPr>
                    <p:spPr bwMode="auto">
                      <a:xfrm>
                        <a:off x="2910" y="126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97" name="Line 181"/>
                      <p:cNvSpPr>
                        <a:spLocks noChangeShapeType="1"/>
                      </p:cNvSpPr>
                      <p:nvPr/>
                    </p:nvSpPr>
                    <p:spPr bwMode="auto">
                      <a:xfrm>
                        <a:off x="2090" y="12638"/>
                        <a:ext cx="270" cy="0"/>
                      </a:xfrm>
                      <a:prstGeom prst="line">
                        <a:avLst/>
                      </a:prstGeom>
                      <a:noFill/>
                      <a:ln w="9525">
                        <a:solidFill>
                          <a:srgbClr val="000000"/>
                        </a:solidFill>
                        <a:round/>
                        <a:headEnd type="triangle" w="med" len="med"/>
                        <a:tailEnd/>
                      </a:ln>
                    </p:spPr>
                    <p:txBody>
                      <a:bodyPr/>
                      <a:lstStyle/>
                      <a:p>
                        <a:endParaRPr lang="zh-CN" altLang="en-US" b="1"/>
                      </a:p>
                    </p:txBody>
                  </p:sp>
                  <p:sp>
                    <p:nvSpPr>
                      <p:cNvPr id="137398" name="Line 182"/>
                      <p:cNvSpPr>
                        <a:spLocks noChangeShapeType="1"/>
                      </p:cNvSpPr>
                      <p:nvPr/>
                    </p:nvSpPr>
                    <p:spPr bwMode="auto">
                      <a:xfrm>
                        <a:off x="3200" y="12510"/>
                        <a:ext cx="0" cy="498"/>
                      </a:xfrm>
                      <a:prstGeom prst="line">
                        <a:avLst/>
                      </a:prstGeom>
                      <a:noFill/>
                      <a:ln w="6350">
                        <a:solidFill>
                          <a:srgbClr val="000000"/>
                        </a:solidFill>
                        <a:prstDash val="dash"/>
                        <a:round/>
                        <a:headEnd/>
                        <a:tailEnd/>
                      </a:ln>
                    </p:spPr>
                    <p:txBody>
                      <a:bodyPr/>
                      <a:lstStyle/>
                      <a:p>
                        <a:endParaRPr lang="zh-CN" altLang="en-US" b="1"/>
                      </a:p>
                    </p:txBody>
                  </p:sp>
                </p:grpSp>
                <p:grpSp>
                  <p:nvGrpSpPr>
                    <p:cNvPr id="320" name="Group 183"/>
                    <p:cNvGrpSpPr>
                      <a:grpSpLocks/>
                    </p:cNvGrpSpPr>
                    <p:nvPr/>
                  </p:nvGrpSpPr>
                  <p:grpSpPr bwMode="auto">
                    <a:xfrm>
                      <a:off x="1940" y="12705"/>
                      <a:ext cx="1250" cy="432"/>
                      <a:chOff x="1940" y="12705"/>
                      <a:chExt cx="1250" cy="432"/>
                    </a:xfrm>
                  </p:grpSpPr>
                  <p:sp>
                    <p:nvSpPr>
                      <p:cNvPr id="137400" name="Text Box 184"/>
                      <p:cNvSpPr txBox="1">
                        <a:spLocks noChangeArrowheads="1"/>
                      </p:cNvSpPr>
                      <p:nvPr/>
                    </p:nvSpPr>
                    <p:spPr bwMode="auto">
                      <a:xfrm>
                        <a:off x="2100" y="12705"/>
                        <a:ext cx="960" cy="432"/>
                      </a:xfrm>
                      <a:prstGeom prst="rect">
                        <a:avLst/>
                      </a:prstGeom>
                      <a:noFill/>
                      <a:ln w="9525">
                        <a:noFill/>
                        <a:miter lim="800000"/>
                        <a:headEnd/>
                        <a:tailEnd/>
                      </a:ln>
                    </p:spPr>
                    <p:txBody>
                      <a:bodyPr/>
                      <a:lstStyle/>
                      <a:p>
                        <a:pPr algn="just"/>
                        <a:r>
                          <a:rPr lang="zh-CN" altLang="en-US" sz="1400" b="1">
                            <a:solidFill>
                              <a:srgbClr val="0000FF"/>
                            </a:solidFill>
                            <a:latin typeface="Times New Roman" pitchFamily="18" charset="0"/>
                          </a:rPr>
                          <a:t>奇帧</a:t>
                        </a:r>
                        <a:r>
                          <a:rPr lang="en-US" altLang="zh-CN" sz="1400" b="1">
                            <a:solidFill>
                              <a:srgbClr val="0000FF"/>
                            </a:solidFill>
                            <a:latin typeface="Times New Roman" pitchFamily="18" charset="0"/>
                          </a:rPr>
                          <a:t>TS0</a:t>
                        </a:r>
                        <a:endParaRPr lang="en-US" altLang="zh-CN" sz="3600" b="1">
                          <a:solidFill>
                            <a:srgbClr val="0000FF"/>
                          </a:solidFill>
                        </a:endParaRPr>
                      </a:p>
                    </p:txBody>
                  </p:sp>
                  <p:sp>
                    <p:nvSpPr>
                      <p:cNvPr id="137401"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02"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21" name="Group 187"/>
                  <p:cNvGrpSpPr>
                    <a:grpSpLocks/>
                  </p:cNvGrpSpPr>
                  <p:nvPr/>
                </p:nvGrpSpPr>
                <p:grpSpPr bwMode="auto">
                  <a:xfrm>
                    <a:off x="1880" y="12088"/>
                    <a:ext cx="1320" cy="429"/>
                    <a:chOff x="3000" y="11790"/>
                    <a:chExt cx="1320" cy="429"/>
                  </a:xfrm>
                </p:grpSpPr>
                <p:grpSp>
                  <p:nvGrpSpPr>
                    <p:cNvPr id="322" name="Group 188"/>
                    <p:cNvGrpSpPr>
                      <a:grpSpLocks/>
                    </p:cNvGrpSpPr>
                    <p:nvPr/>
                  </p:nvGrpSpPr>
                  <p:grpSpPr bwMode="auto">
                    <a:xfrm>
                      <a:off x="3000" y="11790"/>
                      <a:ext cx="680" cy="429"/>
                      <a:chOff x="3000" y="11790"/>
                      <a:chExt cx="680" cy="429"/>
                    </a:xfrm>
                  </p:grpSpPr>
                  <p:grpSp>
                    <p:nvGrpSpPr>
                      <p:cNvPr id="323" name="Group 189"/>
                      <p:cNvGrpSpPr>
                        <a:grpSpLocks/>
                      </p:cNvGrpSpPr>
                      <p:nvPr/>
                    </p:nvGrpSpPr>
                    <p:grpSpPr bwMode="auto">
                      <a:xfrm>
                        <a:off x="3000" y="11790"/>
                        <a:ext cx="360" cy="429"/>
                        <a:chOff x="3000" y="11790"/>
                        <a:chExt cx="360" cy="429"/>
                      </a:xfrm>
                    </p:grpSpPr>
                    <p:grpSp>
                      <p:nvGrpSpPr>
                        <p:cNvPr id="324" name="Group 190"/>
                        <p:cNvGrpSpPr>
                          <a:grpSpLocks/>
                        </p:cNvGrpSpPr>
                        <p:nvPr/>
                      </p:nvGrpSpPr>
                      <p:grpSpPr bwMode="auto">
                        <a:xfrm>
                          <a:off x="3000" y="11790"/>
                          <a:ext cx="200" cy="429"/>
                          <a:chOff x="3000" y="11790"/>
                          <a:chExt cx="200" cy="429"/>
                        </a:xfrm>
                      </p:grpSpPr>
                      <p:sp>
                        <p:nvSpPr>
                          <p:cNvPr id="137407"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08"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325" name="Group 193"/>
                        <p:cNvGrpSpPr>
                          <a:grpSpLocks/>
                        </p:cNvGrpSpPr>
                        <p:nvPr/>
                      </p:nvGrpSpPr>
                      <p:grpSpPr bwMode="auto">
                        <a:xfrm>
                          <a:off x="3160" y="11790"/>
                          <a:ext cx="200" cy="429"/>
                          <a:chOff x="3000" y="11790"/>
                          <a:chExt cx="200" cy="429"/>
                        </a:xfrm>
                      </p:grpSpPr>
                      <p:sp>
                        <p:nvSpPr>
                          <p:cNvPr id="137410"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1"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26" name="Group 196"/>
                      <p:cNvGrpSpPr>
                        <a:grpSpLocks/>
                      </p:cNvGrpSpPr>
                      <p:nvPr/>
                    </p:nvGrpSpPr>
                    <p:grpSpPr bwMode="auto">
                      <a:xfrm>
                        <a:off x="3320" y="11790"/>
                        <a:ext cx="360" cy="429"/>
                        <a:chOff x="3000" y="11790"/>
                        <a:chExt cx="360" cy="429"/>
                      </a:xfrm>
                    </p:grpSpPr>
                    <p:grpSp>
                      <p:nvGrpSpPr>
                        <p:cNvPr id="327" name="Group 197"/>
                        <p:cNvGrpSpPr>
                          <a:grpSpLocks/>
                        </p:cNvGrpSpPr>
                        <p:nvPr/>
                      </p:nvGrpSpPr>
                      <p:grpSpPr bwMode="auto">
                        <a:xfrm>
                          <a:off x="3000" y="11790"/>
                          <a:ext cx="200" cy="429"/>
                          <a:chOff x="3000" y="11790"/>
                          <a:chExt cx="200" cy="429"/>
                        </a:xfrm>
                      </p:grpSpPr>
                      <p:sp>
                        <p:nvSpPr>
                          <p:cNvPr id="137414"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5"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nvGrpSpPr>
                        <p:cNvPr id="328" name="Group 200"/>
                        <p:cNvGrpSpPr>
                          <a:grpSpLocks/>
                        </p:cNvGrpSpPr>
                        <p:nvPr/>
                      </p:nvGrpSpPr>
                      <p:grpSpPr bwMode="auto">
                        <a:xfrm>
                          <a:off x="3160" y="11790"/>
                          <a:ext cx="200" cy="429"/>
                          <a:chOff x="3000" y="11790"/>
                          <a:chExt cx="200" cy="429"/>
                        </a:xfrm>
                      </p:grpSpPr>
                      <p:sp>
                        <p:nvSpPr>
                          <p:cNvPr id="137417"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8"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329" name="Group 203"/>
                    <p:cNvGrpSpPr>
                      <a:grpSpLocks/>
                    </p:cNvGrpSpPr>
                    <p:nvPr/>
                  </p:nvGrpSpPr>
                  <p:grpSpPr bwMode="auto">
                    <a:xfrm>
                      <a:off x="3640" y="11790"/>
                      <a:ext cx="680" cy="429"/>
                      <a:chOff x="3000" y="11790"/>
                      <a:chExt cx="680" cy="429"/>
                    </a:xfrm>
                  </p:grpSpPr>
                  <p:grpSp>
                    <p:nvGrpSpPr>
                      <p:cNvPr id="330" name="Group 204"/>
                      <p:cNvGrpSpPr>
                        <a:grpSpLocks/>
                      </p:cNvGrpSpPr>
                      <p:nvPr/>
                    </p:nvGrpSpPr>
                    <p:grpSpPr bwMode="auto">
                      <a:xfrm>
                        <a:off x="3000" y="11790"/>
                        <a:ext cx="360" cy="429"/>
                        <a:chOff x="3000" y="11790"/>
                        <a:chExt cx="360" cy="429"/>
                      </a:xfrm>
                    </p:grpSpPr>
                    <p:grpSp>
                      <p:nvGrpSpPr>
                        <p:cNvPr id="331" name="Group 205"/>
                        <p:cNvGrpSpPr>
                          <a:grpSpLocks/>
                        </p:cNvGrpSpPr>
                        <p:nvPr/>
                      </p:nvGrpSpPr>
                      <p:grpSpPr bwMode="auto">
                        <a:xfrm>
                          <a:off x="3000" y="11790"/>
                          <a:ext cx="200" cy="429"/>
                          <a:chOff x="3000" y="11790"/>
                          <a:chExt cx="200" cy="429"/>
                        </a:xfrm>
                      </p:grpSpPr>
                      <p:sp>
                        <p:nvSpPr>
                          <p:cNvPr id="137422"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3"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3" name="Group 208"/>
                        <p:cNvGrpSpPr>
                          <a:grpSpLocks/>
                        </p:cNvGrpSpPr>
                        <p:nvPr/>
                      </p:nvGrpSpPr>
                      <p:grpSpPr bwMode="auto">
                        <a:xfrm>
                          <a:off x="3160" y="11790"/>
                          <a:ext cx="200" cy="429"/>
                          <a:chOff x="3000" y="11790"/>
                          <a:chExt cx="200" cy="429"/>
                        </a:xfrm>
                      </p:grpSpPr>
                      <p:sp>
                        <p:nvSpPr>
                          <p:cNvPr id="137425"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6"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34" name="Group 211"/>
                      <p:cNvGrpSpPr>
                        <a:grpSpLocks/>
                      </p:cNvGrpSpPr>
                      <p:nvPr/>
                    </p:nvGrpSpPr>
                    <p:grpSpPr bwMode="auto">
                      <a:xfrm>
                        <a:off x="3320" y="11790"/>
                        <a:ext cx="360" cy="429"/>
                        <a:chOff x="3000" y="11790"/>
                        <a:chExt cx="360" cy="429"/>
                      </a:xfrm>
                    </p:grpSpPr>
                    <p:grpSp>
                      <p:nvGrpSpPr>
                        <p:cNvPr id="335" name="Group 212"/>
                        <p:cNvGrpSpPr>
                          <a:grpSpLocks/>
                        </p:cNvGrpSpPr>
                        <p:nvPr/>
                      </p:nvGrpSpPr>
                      <p:grpSpPr bwMode="auto">
                        <a:xfrm>
                          <a:off x="3000" y="11790"/>
                          <a:ext cx="200" cy="429"/>
                          <a:chOff x="3000" y="11790"/>
                          <a:chExt cx="200" cy="429"/>
                        </a:xfrm>
                      </p:grpSpPr>
                      <p:sp>
                        <p:nvSpPr>
                          <p:cNvPr id="137429"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0"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6" name="Group 215"/>
                        <p:cNvGrpSpPr>
                          <a:grpSpLocks/>
                        </p:cNvGrpSpPr>
                        <p:nvPr/>
                      </p:nvGrpSpPr>
                      <p:grpSpPr bwMode="auto">
                        <a:xfrm>
                          <a:off x="3160" y="11790"/>
                          <a:ext cx="200" cy="429"/>
                          <a:chOff x="3000" y="11790"/>
                          <a:chExt cx="200" cy="429"/>
                        </a:xfrm>
                      </p:grpSpPr>
                      <p:sp>
                        <p:nvSpPr>
                          <p:cNvPr id="137432"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3"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grpSp>
          </p:grpSp>
          <p:grpSp>
            <p:nvGrpSpPr>
              <p:cNvPr id="337" name="Group 218"/>
              <p:cNvGrpSpPr>
                <a:grpSpLocks/>
              </p:cNvGrpSpPr>
              <p:nvPr/>
            </p:nvGrpSpPr>
            <p:grpSpPr bwMode="auto">
              <a:xfrm>
                <a:off x="3250" y="11502"/>
                <a:ext cx="2250" cy="432"/>
                <a:chOff x="3250" y="11487"/>
                <a:chExt cx="2250" cy="432"/>
              </a:xfrm>
            </p:grpSpPr>
            <p:sp>
              <p:nvSpPr>
                <p:cNvPr id="137435" name="Text Box 219"/>
                <p:cNvSpPr txBox="1">
                  <a:spLocks noChangeArrowheads="1"/>
                </p:cNvSpPr>
                <p:nvPr/>
              </p:nvSpPr>
              <p:spPr bwMode="auto">
                <a:xfrm>
                  <a:off x="3620" y="11487"/>
                  <a:ext cx="1578"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 ~ CH15)</a:t>
                  </a:r>
                  <a:endParaRPr lang="en-US" altLang="zh-CN" sz="3600" b="1"/>
                </a:p>
              </p:txBody>
            </p:sp>
            <p:sp>
              <p:nvSpPr>
                <p:cNvPr id="137436" name="Line 220"/>
                <p:cNvSpPr>
                  <a:spLocks noChangeShapeType="1"/>
                </p:cNvSpPr>
                <p:nvPr/>
              </p:nvSpPr>
              <p:spPr bwMode="auto">
                <a:xfrm>
                  <a:off x="4990" y="11712"/>
                  <a:ext cx="510" cy="0"/>
                </a:xfrm>
                <a:prstGeom prst="line">
                  <a:avLst/>
                </a:prstGeom>
                <a:noFill/>
                <a:ln w="9525">
                  <a:solidFill>
                    <a:srgbClr val="000000"/>
                  </a:solidFill>
                  <a:round/>
                  <a:headEnd/>
                  <a:tailEnd type="triangle" w="med" len="med"/>
                </a:ln>
              </p:spPr>
              <p:txBody>
                <a:bodyPr/>
                <a:lstStyle/>
                <a:p>
                  <a:endParaRPr lang="zh-CN" altLang="en-US" b="1"/>
                </a:p>
              </p:txBody>
            </p:sp>
            <p:sp>
              <p:nvSpPr>
                <p:cNvPr id="137437" name="Line 221"/>
                <p:cNvSpPr>
                  <a:spLocks noChangeShapeType="1"/>
                </p:cNvSpPr>
                <p:nvPr/>
              </p:nvSpPr>
              <p:spPr bwMode="auto">
                <a:xfrm>
                  <a:off x="3250" y="11712"/>
                  <a:ext cx="475"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38" name="Group 222"/>
              <p:cNvGrpSpPr>
                <a:grpSpLocks/>
              </p:cNvGrpSpPr>
              <p:nvPr/>
            </p:nvGrpSpPr>
            <p:grpSpPr bwMode="auto">
              <a:xfrm>
                <a:off x="6810" y="11523"/>
                <a:ext cx="3240" cy="432"/>
                <a:chOff x="6810" y="11508"/>
                <a:chExt cx="3240" cy="432"/>
              </a:xfrm>
            </p:grpSpPr>
            <p:sp>
              <p:nvSpPr>
                <p:cNvPr id="137439" name="Text Box 223"/>
                <p:cNvSpPr txBox="1">
                  <a:spLocks noChangeArrowheads="1"/>
                </p:cNvSpPr>
                <p:nvPr/>
              </p:nvSpPr>
              <p:spPr bwMode="auto">
                <a:xfrm>
                  <a:off x="7522" y="11508"/>
                  <a:ext cx="1592"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(CH16 ~ CH30)</a:t>
                  </a:r>
                  <a:endParaRPr lang="en-US" altLang="zh-CN" sz="3600" b="1"/>
                </a:p>
              </p:txBody>
            </p:sp>
            <p:sp>
              <p:nvSpPr>
                <p:cNvPr id="137440" name="Line 224"/>
                <p:cNvSpPr>
                  <a:spLocks noChangeShapeType="1"/>
                </p:cNvSpPr>
                <p:nvPr/>
              </p:nvSpPr>
              <p:spPr bwMode="auto">
                <a:xfrm>
                  <a:off x="8986" y="11721"/>
                  <a:ext cx="1064" cy="0"/>
                </a:xfrm>
                <a:prstGeom prst="line">
                  <a:avLst/>
                </a:prstGeom>
                <a:noFill/>
                <a:ln w="9525">
                  <a:solidFill>
                    <a:srgbClr val="000000"/>
                  </a:solidFill>
                  <a:round/>
                  <a:headEnd/>
                  <a:tailEnd type="triangle" w="med" len="med"/>
                </a:ln>
              </p:spPr>
              <p:txBody>
                <a:bodyPr/>
                <a:lstStyle/>
                <a:p>
                  <a:endParaRPr lang="zh-CN" altLang="en-US" b="1"/>
                </a:p>
              </p:txBody>
            </p:sp>
            <p:sp>
              <p:nvSpPr>
                <p:cNvPr id="137441" name="Line 225"/>
                <p:cNvSpPr>
                  <a:spLocks noChangeShapeType="1"/>
                </p:cNvSpPr>
                <p:nvPr/>
              </p:nvSpPr>
              <p:spPr bwMode="auto">
                <a:xfrm>
                  <a:off x="6810" y="11721"/>
                  <a:ext cx="834"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39" name="Group 364"/>
            <p:cNvGrpSpPr>
              <a:grpSpLocks/>
            </p:cNvGrpSpPr>
            <p:nvPr/>
          </p:nvGrpSpPr>
          <p:grpSpPr bwMode="auto">
            <a:xfrm>
              <a:off x="0" y="1083"/>
              <a:ext cx="5760" cy="3237"/>
              <a:chOff x="0" y="1083"/>
              <a:chExt cx="5760" cy="3237"/>
            </a:xfrm>
          </p:grpSpPr>
          <p:grpSp>
            <p:nvGrpSpPr>
              <p:cNvPr id="340" name="Group 363"/>
              <p:cNvGrpSpPr>
                <a:grpSpLocks/>
              </p:cNvGrpSpPr>
              <p:nvPr/>
            </p:nvGrpSpPr>
            <p:grpSpPr bwMode="auto">
              <a:xfrm>
                <a:off x="0" y="1083"/>
                <a:ext cx="5760" cy="3237"/>
                <a:chOff x="0" y="1083"/>
                <a:chExt cx="5760" cy="3237"/>
              </a:xfrm>
            </p:grpSpPr>
            <p:grpSp>
              <p:nvGrpSpPr>
                <p:cNvPr id="341" name="Group 357"/>
                <p:cNvGrpSpPr>
                  <a:grpSpLocks/>
                </p:cNvGrpSpPr>
                <p:nvPr/>
              </p:nvGrpSpPr>
              <p:grpSpPr bwMode="auto">
                <a:xfrm>
                  <a:off x="0" y="1083"/>
                  <a:ext cx="5705" cy="2409"/>
                  <a:chOff x="0" y="1083"/>
                  <a:chExt cx="5705" cy="2409"/>
                </a:xfrm>
              </p:grpSpPr>
              <p:grpSp>
                <p:nvGrpSpPr>
                  <p:cNvPr id="342" name="Group 6"/>
                  <p:cNvGrpSpPr>
                    <a:grpSpLocks/>
                  </p:cNvGrpSpPr>
                  <p:nvPr/>
                </p:nvGrpSpPr>
                <p:grpSpPr bwMode="auto">
                  <a:xfrm>
                    <a:off x="2565" y="3210"/>
                    <a:ext cx="890" cy="282"/>
                    <a:chOff x="3000" y="11790"/>
                    <a:chExt cx="1320" cy="429"/>
                  </a:xfrm>
                </p:grpSpPr>
                <p:grpSp>
                  <p:nvGrpSpPr>
                    <p:cNvPr id="343" name="Group 7"/>
                    <p:cNvGrpSpPr>
                      <a:grpSpLocks/>
                    </p:cNvGrpSpPr>
                    <p:nvPr/>
                  </p:nvGrpSpPr>
                  <p:grpSpPr bwMode="auto">
                    <a:xfrm>
                      <a:off x="3000" y="11790"/>
                      <a:ext cx="680" cy="429"/>
                      <a:chOff x="3000" y="11790"/>
                      <a:chExt cx="680" cy="429"/>
                    </a:xfrm>
                  </p:grpSpPr>
                  <p:grpSp>
                    <p:nvGrpSpPr>
                      <p:cNvPr id="344" name="Group 8"/>
                      <p:cNvGrpSpPr>
                        <a:grpSpLocks/>
                      </p:cNvGrpSpPr>
                      <p:nvPr/>
                    </p:nvGrpSpPr>
                    <p:grpSpPr bwMode="auto">
                      <a:xfrm>
                        <a:off x="3000" y="11790"/>
                        <a:ext cx="360" cy="429"/>
                        <a:chOff x="3000" y="11790"/>
                        <a:chExt cx="360" cy="429"/>
                      </a:xfrm>
                    </p:grpSpPr>
                    <p:grpSp>
                      <p:nvGrpSpPr>
                        <p:cNvPr id="345" name="Group 9"/>
                        <p:cNvGrpSpPr>
                          <a:grpSpLocks/>
                        </p:cNvGrpSpPr>
                        <p:nvPr/>
                      </p:nvGrpSpPr>
                      <p:grpSpPr bwMode="auto">
                        <a:xfrm>
                          <a:off x="3000" y="11790"/>
                          <a:ext cx="200" cy="429"/>
                          <a:chOff x="3000" y="11790"/>
                          <a:chExt cx="200" cy="429"/>
                        </a:xfrm>
                      </p:grpSpPr>
                      <p:sp>
                        <p:nvSpPr>
                          <p:cNvPr id="137226" name="Rectangle 1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27" name="Text Box 1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6" name="Group 12"/>
                        <p:cNvGrpSpPr>
                          <a:grpSpLocks/>
                        </p:cNvGrpSpPr>
                        <p:nvPr/>
                      </p:nvGrpSpPr>
                      <p:grpSpPr bwMode="auto">
                        <a:xfrm>
                          <a:off x="3160" y="11790"/>
                          <a:ext cx="200" cy="429"/>
                          <a:chOff x="3000" y="11790"/>
                          <a:chExt cx="200" cy="429"/>
                        </a:xfrm>
                      </p:grpSpPr>
                      <p:sp>
                        <p:nvSpPr>
                          <p:cNvPr id="137229" name="Rectangle 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0" name="Text Box 14"/>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347" name="Group 15"/>
                      <p:cNvGrpSpPr>
                        <a:grpSpLocks/>
                      </p:cNvGrpSpPr>
                      <p:nvPr/>
                    </p:nvGrpSpPr>
                    <p:grpSpPr bwMode="auto">
                      <a:xfrm>
                        <a:off x="3320" y="11790"/>
                        <a:ext cx="360" cy="429"/>
                        <a:chOff x="3000" y="11790"/>
                        <a:chExt cx="360" cy="429"/>
                      </a:xfrm>
                    </p:grpSpPr>
                    <p:grpSp>
                      <p:nvGrpSpPr>
                        <p:cNvPr id="348" name="Group 16"/>
                        <p:cNvGrpSpPr>
                          <a:grpSpLocks/>
                        </p:cNvGrpSpPr>
                        <p:nvPr/>
                      </p:nvGrpSpPr>
                      <p:grpSpPr bwMode="auto">
                        <a:xfrm>
                          <a:off x="3000" y="11790"/>
                          <a:ext cx="200" cy="429"/>
                          <a:chOff x="3000" y="11790"/>
                          <a:chExt cx="200" cy="429"/>
                        </a:xfrm>
                      </p:grpSpPr>
                      <p:sp>
                        <p:nvSpPr>
                          <p:cNvPr id="137233" name="Rectangle 1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4" name="Text Box 1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9" name="Group 19"/>
                        <p:cNvGrpSpPr>
                          <a:grpSpLocks/>
                        </p:cNvGrpSpPr>
                        <p:nvPr/>
                      </p:nvGrpSpPr>
                      <p:grpSpPr bwMode="auto">
                        <a:xfrm>
                          <a:off x="3160" y="11790"/>
                          <a:ext cx="200" cy="429"/>
                          <a:chOff x="3000" y="11790"/>
                          <a:chExt cx="200" cy="429"/>
                        </a:xfrm>
                      </p:grpSpPr>
                      <p:sp>
                        <p:nvSpPr>
                          <p:cNvPr id="137236" name="Rectangle 2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7" name="Text Box 2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350" name="Group 22"/>
                    <p:cNvGrpSpPr>
                      <a:grpSpLocks/>
                    </p:cNvGrpSpPr>
                    <p:nvPr/>
                  </p:nvGrpSpPr>
                  <p:grpSpPr bwMode="auto">
                    <a:xfrm>
                      <a:off x="3640" y="11790"/>
                      <a:ext cx="680" cy="429"/>
                      <a:chOff x="3000" y="11790"/>
                      <a:chExt cx="680" cy="429"/>
                    </a:xfrm>
                  </p:grpSpPr>
                  <p:grpSp>
                    <p:nvGrpSpPr>
                      <p:cNvPr id="351" name="Group 23"/>
                      <p:cNvGrpSpPr>
                        <a:grpSpLocks/>
                      </p:cNvGrpSpPr>
                      <p:nvPr/>
                    </p:nvGrpSpPr>
                    <p:grpSpPr bwMode="auto">
                      <a:xfrm>
                        <a:off x="3000" y="11790"/>
                        <a:ext cx="360" cy="429"/>
                        <a:chOff x="3000" y="11790"/>
                        <a:chExt cx="360" cy="429"/>
                      </a:xfrm>
                    </p:grpSpPr>
                    <p:grpSp>
                      <p:nvGrpSpPr>
                        <p:cNvPr id="137216" name="Group 24"/>
                        <p:cNvGrpSpPr>
                          <a:grpSpLocks/>
                        </p:cNvGrpSpPr>
                        <p:nvPr/>
                      </p:nvGrpSpPr>
                      <p:grpSpPr bwMode="auto">
                        <a:xfrm>
                          <a:off x="3000" y="11790"/>
                          <a:ext cx="200" cy="429"/>
                          <a:chOff x="3000" y="11790"/>
                          <a:chExt cx="200" cy="429"/>
                        </a:xfrm>
                      </p:grpSpPr>
                      <p:sp>
                        <p:nvSpPr>
                          <p:cNvPr id="137241" name="Rectangle 2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2" name="Text Box 2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17" name="Group 27"/>
                        <p:cNvGrpSpPr>
                          <a:grpSpLocks/>
                        </p:cNvGrpSpPr>
                        <p:nvPr/>
                      </p:nvGrpSpPr>
                      <p:grpSpPr bwMode="auto">
                        <a:xfrm>
                          <a:off x="3160" y="11790"/>
                          <a:ext cx="200" cy="429"/>
                          <a:chOff x="3000" y="11790"/>
                          <a:chExt cx="200" cy="429"/>
                        </a:xfrm>
                      </p:grpSpPr>
                      <p:sp>
                        <p:nvSpPr>
                          <p:cNvPr id="137244" name="Rectangle 2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5" name="Text Box 29"/>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20" name="Group 30"/>
                      <p:cNvGrpSpPr>
                        <a:grpSpLocks/>
                      </p:cNvGrpSpPr>
                      <p:nvPr/>
                    </p:nvGrpSpPr>
                    <p:grpSpPr bwMode="auto">
                      <a:xfrm>
                        <a:off x="3320" y="11790"/>
                        <a:ext cx="360" cy="429"/>
                        <a:chOff x="3000" y="11790"/>
                        <a:chExt cx="360" cy="429"/>
                      </a:xfrm>
                    </p:grpSpPr>
                    <p:grpSp>
                      <p:nvGrpSpPr>
                        <p:cNvPr id="137221" name="Group 31"/>
                        <p:cNvGrpSpPr>
                          <a:grpSpLocks/>
                        </p:cNvGrpSpPr>
                        <p:nvPr/>
                      </p:nvGrpSpPr>
                      <p:grpSpPr bwMode="auto">
                        <a:xfrm>
                          <a:off x="3000" y="11790"/>
                          <a:ext cx="200" cy="429"/>
                          <a:chOff x="3000" y="11790"/>
                          <a:chExt cx="200" cy="429"/>
                        </a:xfrm>
                      </p:grpSpPr>
                      <p:sp>
                        <p:nvSpPr>
                          <p:cNvPr id="137248" name="Rectangle 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9" name="Text Box 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22" name="Group 34"/>
                        <p:cNvGrpSpPr>
                          <a:grpSpLocks/>
                        </p:cNvGrpSpPr>
                        <p:nvPr/>
                      </p:nvGrpSpPr>
                      <p:grpSpPr bwMode="auto">
                        <a:xfrm>
                          <a:off x="3160" y="11790"/>
                          <a:ext cx="200" cy="429"/>
                          <a:chOff x="3000" y="11790"/>
                          <a:chExt cx="200" cy="429"/>
                        </a:xfrm>
                      </p:grpSpPr>
                      <p:sp>
                        <p:nvSpPr>
                          <p:cNvPr id="137251" name="Rectangle 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52" name="Text Box 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23" name="Group 350"/>
                  <p:cNvGrpSpPr>
                    <a:grpSpLocks/>
                  </p:cNvGrpSpPr>
                  <p:nvPr/>
                </p:nvGrpSpPr>
                <p:grpSpPr bwMode="auto">
                  <a:xfrm>
                    <a:off x="0" y="1083"/>
                    <a:ext cx="5705" cy="1393"/>
                    <a:chOff x="0" y="1083"/>
                    <a:chExt cx="5705" cy="1393"/>
                  </a:xfrm>
                </p:grpSpPr>
                <p:grpSp>
                  <p:nvGrpSpPr>
                    <p:cNvPr id="137224" name="Group 341"/>
                    <p:cNvGrpSpPr>
                      <a:grpSpLocks/>
                    </p:cNvGrpSpPr>
                    <p:nvPr/>
                  </p:nvGrpSpPr>
                  <p:grpSpPr bwMode="auto">
                    <a:xfrm>
                      <a:off x="0" y="1083"/>
                      <a:ext cx="5686" cy="720"/>
                      <a:chOff x="0" y="1083"/>
                      <a:chExt cx="5686" cy="720"/>
                    </a:xfrm>
                  </p:grpSpPr>
                  <p:sp>
                    <p:nvSpPr>
                      <p:cNvPr id="137340" name="Text Box 124"/>
                      <p:cNvSpPr txBox="1">
                        <a:spLocks noChangeArrowheads="1"/>
                      </p:cNvSpPr>
                      <p:nvPr/>
                    </p:nvSpPr>
                    <p:spPr bwMode="auto">
                      <a:xfrm>
                        <a:off x="187" y="1423"/>
                        <a:ext cx="544" cy="380"/>
                      </a:xfrm>
                      <a:prstGeom prst="rect">
                        <a:avLst/>
                      </a:prstGeom>
                      <a:solidFill>
                        <a:schemeClr val="bg1"/>
                      </a:solidFill>
                      <a:ln w="9525">
                        <a:noFill/>
                        <a:miter lim="800000"/>
                        <a:headEnd/>
                        <a:tailEnd/>
                      </a:ln>
                    </p:spPr>
                    <p:txBody>
                      <a:bodyPr/>
                      <a:lstStyle/>
                      <a:p>
                        <a:pPr algn="ctr"/>
                        <a:endParaRPr lang="en-US" altLang="zh-CN" sz="1200" b="1" baseline="-25000">
                          <a:latin typeface="Times New Roman" pitchFamily="18" charset="0"/>
                        </a:endParaRPr>
                      </a:p>
                      <a:p>
                        <a:pPr algn="just">
                          <a:lnSpc>
                            <a:spcPct val="48000"/>
                          </a:lnSpc>
                        </a:pPr>
                        <a:r>
                          <a:rPr lang="en-US" altLang="zh-CN" sz="1200" b="1">
                            <a:latin typeface="Times New Roman" pitchFamily="18" charset="0"/>
                          </a:rPr>
                          <a:t>125</a:t>
                        </a:r>
                        <a:r>
                          <a:rPr lang="en-US" altLang="zh-CN" sz="1200" b="1">
                            <a:latin typeface="Times New Roman" pitchFamily="18" charset="0"/>
                            <a:sym typeface="Symbol" pitchFamily="18" charset="2"/>
                          </a:rPr>
                          <a:t></a:t>
                        </a:r>
                        <a:r>
                          <a:rPr lang="en-US" altLang="zh-CN" sz="1200" b="1">
                            <a:latin typeface="Times New Roman" pitchFamily="18" charset="0"/>
                          </a:rPr>
                          <a:t>s</a:t>
                        </a:r>
                      </a:p>
                      <a:p>
                        <a:endParaRPr lang="en-US" altLang="zh-CN" sz="3600" b="1"/>
                      </a:p>
                    </p:txBody>
                  </p:sp>
                  <p:grpSp>
                    <p:nvGrpSpPr>
                      <p:cNvPr id="137225" name="Group 340"/>
                      <p:cNvGrpSpPr>
                        <a:grpSpLocks/>
                      </p:cNvGrpSpPr>
                      <p:nvPr/>
                    </p:nvGrpSpPr>
                    <p:grpSpPr bwMode="auto">
                      <a:xfrm>
                        <a:off x="0" y="1083"/>
                        <a:ext cx="5686" cy="558"/>
                        <a:chOff x="0" y="1083"/>
                        <a:chExt cx="5686" cy="558"/>
                      </a:xfrm>
                    </p:grpSpPr>
                    <p:sp>
                      <p:nvSpPr>
                        <p:cNvPr id="137341" name="Line 125"/>
                        <p:cNvSpPr>
                          <a:spLocks noChangeShapeType="1"/>
                        </p:cNvSpPr>
                        <p:nvPr/>
                      </p:nvSpPr>
                      <p:spPr bwMode="auto">
                        <a:xfrm>
                          <a:off x="532" y="1449"/>
                          <a:ext cx="0" cy="192"/>
                        </a:xfrm>
                        <a:prstGeom prst="line">
                          <a:avLst/>
                        </a:prstGeom>
                        <a:noFill/>
                        <a:ln w="9525">
                          <a:solidFill>
                            <a:srgbClr val="000000"/>
                          </a:solidFill>
                          <a:round/>
                          <a:headEnd/>
                          <a:tailEnd/>
                        </a:ln>
                      </p:spPr>
                      <p:txBody>
                        <a:bodyPr/>
                        <a:lstStyle/>
                        <a:p>
                          <a:endParaRPr lang="zh-CN" altLang="en-US" b="1"/>
                        </a:p>
                      </p:txBody>
                    </p:sp>
                    <p:sp>
                      <p:nvSpPr>
                        <p:cNvPr id="137342" name="Line 126"/>
                        <p:cNvSpPr>
                          <a:spLocks noChangeShapeType="1"/>
                        </p:cNvSpPr>
                        <p:nvPr/>
                      </p:nvSpPr>
                      <p:spPr bwMode="auto">
                        <a:xfrm flipH="1">
                          <a:off x="0" y="1524"/>
                          <a:ext cx="195" cy="0"/>
                        </a:xfrm>
                        <a:prstGeom prst="line">
                          <a:avLst/>
                        </a:prstGeom>
                        <a:noFill/>
                        <a:ln w="6350">
                          <a:solidFill>
                            <a:srgbClr val="000000"/>
                          </a:solidFill>
                          <a:round/>
                          <a:headEnd type="triangle" w="med" len="med"/>
                          <a:tailEnd/>
                        </a:ln>
                      </p:spPr>
                      <p:txBody>
                        <a:bodyPr/>
                        <a:lstStyle/>
                        <a:p>
                          <a:endParaRPr lang="zh-CN" altLang="en-US" b="1"/>
                        </a:p>
                      </p:txBody>
                    </p:sp>
                    <p:sp>
                      <p:nvSpPr>
                        <p:cNvPr id="137343" name="Line 127"/>
                        <p:cNvSpPr>
                          <a:spLocks noChangeShapeType="1"/>
                        </p:cNvSpPr>
                        <p:nvPr/>
                      </p:nvSpPr>
                      <p:spPr bwMode="auto">
                        <a:xfrm flipH="1">
                          <a:off x="532" y="1516"/>
                          <a:ext cx="196" cy="0"/>
                        </a:xfrm>
                        <a:prstGeom prst="line">
                          <a:avLst/>
                        </a:prstGeom>
                        <a:noFill/>
                        <a:ln w="6350">
                          <a:solidFill>
                            <a:srgbClr val="000000"/>
                          </a:solidFill>
                          <a:round/>
                          <a:headEnd/>
                          <a:tailEnd type="triangle" w="med" len="med"/>
                        </a:ln>
                      </p:spPr>
                      <p:txBody>
                        <a:bodyPr/>
                        <a:lstStyle/>
                        <a:p>
                          <a:endParaRPr lang="zh-CN" altLang="en-US" b="1"/>
                        </a:p>
                      </p:txBody>
                    </p:sp>
                    <p:grpSp>
                      <p:nvGrpSpPr>
                        <p:cNvPr id="137228" name="Group 339"/>
                        <p:cNvGrpSpPr>
                          <a:grpSpLocks/>
                        </p:cNvGrpSpPr>
                        <p:nvPr/>
                      </p:nvGrpSpPr>
                      <p:grpSpPr bwMode="auto">
                        <a:xfrm>
                          <a:off x="202" y="1083"/>
                          <a:ext cx="5484" cy="554"/>
                          <a:chOff x="202" y="1083"/>
                          <a:chExt cx="5484" cy="554"/>
                        </a:xfrm>
                      </p:grpSpPr>
                      <p:sp>
                        <p:nvSpPr>
                          <p:cNvPr id="137335" name="Line 119"/>
                          <p:cNvSpPr>
                            <a:spLocks noChangeShapeType="1"/>
                          </p:cNvSpPr>
                          <p:nvPr/>
                        </p:nvSpPr>
                        <p:spPr bwMode="auto">
                          <a:xfrm flipH="1">
                            <a:off x="5679" y="1271"/>
                            <a:ext cx="0" cy="346"/>
                          </a:xfrm>
                          <a:prstGeom prst="line">
                            <a:avLst/>
                          </a:prstGeom>
                          <a:noFill/>
                          <a:ln w="9525">
                            <a:solidFill>
                              <a:srgbClr val="000000"/>
                            </a:solidFill>
                            <a:round/>
                            <a:headEnd/>
                            <a:tailEnd/>
                          </a:ln>
                        </p:spPr>
                        <p:txBody>
                          <a:bodyPr/>
                          <a:lstStyle/>
                          <a:p>
                            <a:endParaRPr lang="zh-CN" altLang="en-US" b="1"/>
                          </a:p>
                        </p:txBody>
                      </p:sp>
                      <p:sp>
                        <p:nvSpPr>
                          <p:cNvPr id="137336" name="Line 120"/>
                          <p:cNvSpPr>
                            <a:spLocks noChangeShapeType="1"/>
                          </p:cNvSpPr>
                          <p:nvPr/>
                        </p:nvSpPr>
                        <p:spPr bwMode="auto">
                          <a:xfrm flipH="1">
                            <a:off x="202" y="1277"/>
                            <a:ext cx="0" cy="360"/>
                          </a:xfrm>
                          <a:prstGeom prst="line">
                            <a:avLst/>
                          </a:prstGeom>
                          <a:noFill/>
                          <a:ln w="9525">
                            <a:solidFill>
                              <a:srgbClr val="000000"/>
                            </a:solidFill>
                            <a:round/>
                            <a:headEnd/>
                            <a:tailEnd/>
                          </a:ln>
                        </p:spPr>
                        <p:txBody>
                          <a:bodyPr/>
                          <a:lstStyle/>
                          <a:p>
                            <a:endParaRPr lang="zh-CN" altLang="en-US" b="1"/>
                          </a:p>
                        </p:txBody>
                      </p:sp>
                      <p:sp>
                        <p:nvSpPr>
                          <p:cNvPr id="137338" name="Line 122"/>
                          <p:cNvSpPr>
                            <a:spLocks noChangeShapeType="1"/>
                          </p:cNvSpPr>
                          <p:nvPr/>
                        </p:nvSpPr>
                        <p:spPr bwMode="auto">
                          <a:xfrm flipV="1">
                            <a:off x="3106" y="1350"/>
                            <a:ext cx="2580" cy="0"/>
                          </a:xfrm>
                          <a:prstGeom prst="line">
                            <a:avLst/>
                          </a:prstGeom>
                          <a:noFill/>
                          <a:ln w="6350">
                            <a:solidFill>
                              <a:srgbClr val="000000"/>
                            </a:solidFill>
                            <a:round/>
                            <a:headEnd/>
                            <a:tailEnd type="triangle" w="med" len="med"/>
                          </a:ln>
                        </p:spPr>
                        <p:txBody>
                          <a:bodyPr/>
                          <a:lstStyle/>
                          <a:p>
                            <a:endParaRPr lang="zh-CN" altLang="en-US" b="1"/>
                          </a:p>
                        </p:txBody>
                      </p:sp>
                      <p:sp>
                        <p:nvSpPr>
                          <p:cNvPr id="137339" name="Line 123"/>
                          <p:cNvSpPr>
                            <a:spLocks noChangeShapeType="1"/>
                          </p:cNvSpPr>
                          <p:nvPr/>
                        </p:nvSpPr>
                        <p:spPr bwMode="auto">
                          <a:xfrm flipV="1">
                            <a:off x="202" y="1350"/>
                            <a:ext cx="2580" cy="0"/>
                          </a:xfrm>
                          <a:prstGeom prst="line">
                            <a:avLst/>
                          </a:prstGeom>
                          <a:noFill/>
                          <a:ln w="6350">
                            <a:solidFill>
                              <a:srgbClr val="000000"/>
                            </a:solidFill>
                            <a:round/>
                            <a:headEnd type="triangle" w="med" len="med"/>
                            <a:tailEnd/>
                          </a:ln>
                        </p:spPr>
                        <p:txBody>
                          <a:bodyPr/>
                          <a:lstStyle/>
                          <a:p>
                            <a:endParaRPr lang="zh-CN" altLang="en-US" b="1"/>
                          </a:p>
                        </p:txBody>
                      </p:sp>
                      <p:grpSp>
                        <p:nvGrpSpPr>
                          <p:cNvPr id="137231" name="Group 338"/>
                          <p:cNvGrpSpPr>
                            <a:grpSpLocks/>
                          </p:cNvGrpSpPr>
                          <p:nvPr/>
                        </p:nvGrpSpPr>
                        <p:grpSpPr bwMode="auto">
                          <a:xfrm>
                            <a:off x="2568" y="1083"/>
                            <a:ext cx="808" cy="439"/>
                            <a:chOff x="2568" y="1083"/>
                            <a:chExt cx="808" cy="439"/>
                          </a:xfrm>
                        </p:grpSpPr>
                        <p:sp>
                          <p:nvSpPr>
                            <p:cNvPr id="137337" name="Text Box 121"/>
                            <p:cNvSpPr txBox="1">
                              <a:spLocks noChangeArrowheads="1"/>
                            </p:cNvSpPr>
                            <p:nvPr/>
                          </p:nvSpPr>
                          <p:spPr bwMode="auto">
                            <a:xfrm>
                              <a:off x="2767" y="1253"/>
                              <a:ext cx="443" cy="269"/>
                            </a:xfrm>
                            <a:prstGeom prst="rect">
                              <a:avLst/>
                            </a:prstGeom>
                            <a:noFill/>
                            <a:ln w="9525">
                              <a:noFill/>
                              <a:miter lim="800000"/>
                              <a:headEnd/>
                              <a:tailEnd/>
                            </a:ln>
                          </p:spPr>
                          <p:txBody>
                            <a:bodyPr/>
                            <a:lstStyle/>
                            <a:p>
                              <a:pPr algn="just"/>
                              <a:r>
                                <a:rPr lang="en-US" altLang="zh-CN" sz="1400" b="1">
                                  <a:latin typeface="Times New Roman" pitchFamily="18" charset="0"/>
                                </a:rPr>
                                <a:t>16</a:t>
                              </a:r>
                              <a:r>
                                <a:rPr lang="zh-CN" altLang="en-US" sz="1400" b="1">
                                  <a:latin typeface="Times New Roman" pitchFamily="18" charset="0"/>
                                </a:rPr>
                                <a:t>帧</a:t>
                              </a:r>
                              <a:endParaRPr lang="zh-CN" altLang="en-US" sz="3600" b="1"/>
                            </a:p>
                          </p:txBody>
                        </p:sp>
                        <p:sp>
                          <p:nvSpPr>
                            <p:cNvPr id="137539" name="Text Box 323"/>
                            <p:cNvSpPr txBox="1">
                              <a:spLocks noChangeArrowheads="1"/>
                            </p:cNvSpPr>
                            <p:nvPr/>
                          </p:nvSpPr>
                          <p:spPr bwMode="auto">
                            <a:xfrm>
                              <a:off x="2568" y="1083"/>
                              <a:ext cx="808" cy="199"/>
                            </a:xfrm>
                            <a:prstGeom prst="rect">
                              <a:avLst/>
                            </a:prstGeom>
                            <a:solidFill>
                              <a:srgbClr val="FFFFFF"/>
                            </a:solidFill>
                            <a:ln w="9525">
                              <a:noFill/>
                              <a:miter lim="800000"/>
                              <a:headEnd/>
                              <a:tailEnd/>
                            </a:ln>
                          </p:spPr>
                          <p:txBody>
                            <a:bodyPr/>
                            <a:lstStyle/>
                            <a:p>
                              <a:pPr algn="ctr"/>
                              <a:r>
                                <a:rPr lang="en-US" altLang="zh-CN" sz="1400" b="1">
                                  <a:latin typeface="Times New Roman" pitchFamily="18" charset="0"/>
                                </a:rPr>
                                <a:t>1</a:t>
                              </a:r>
                              <a:r>
                                <a:rPr lang="zh-CN" altLang="en-US" sz="1400" b="1">
                                  <a:latin typeface="Times New Roman" pitchFamily="18" charset="0"/>
                                </a:rPr>
                                <a:t>复帧＝</a:t>
                              </a:r>
                              <a:r>
                                <a:rPr lang="en-US" altLang="zh-CN" sz="1400" b="1">
                                  <a:latin typeface="Times New Roman" pitchFamily="18" charset="0"/>
                                </a:rPr>
                                <a:t>16</a:t>
                              </a:r>
                              <a:r>
                                <a:rPr lang="zh-CN" altLang="en-US" sz="1400" b="1">
                                  <a:latin typeface="Times New Roman" pitchFamily="18" charset="0"/>
                                </a:rPr>
                                <a:t>帧</a:t>
                              </a:r>
                              <a:endParaRPr lang="zh-CN" altLang="en-US" sz="3600" b="1"/>
                            </a:p>
                          </p:txBody>
                        </p:sp>
                      </p:grpSp>
                    </p:grpSp>
                  </p:grpSp>
                </p:grpSp>
                <p:grpSp>
                  <p:nvGrpSpPr>
                    <p:cNvPr id="137232" name="Group 91"/>
                    <p:cNvGrpSpPr>
                      <a:grpSpLocks/>
                    </p:cNvGrpSpPr>
                    <p:nvPr/>
                  </p:nvGrpSpPr>
                  <p:grpSpPr bwMode="auto">
                    <a:xfrm>
                      <a:off x="182" y="1949"/>
                      <a:ext cx="5504" cy="527"/>
                      <a:chOff x="1920" y="10503"/>
                      <a:chExt cx="8170" cy="801"/>
                    </a:xfrm>
                  </p:grpSpPr>
                  <p:sp>
                    <p:nvSpPr>
                      <p:cNvPr id="137308" name="Line 92"/>
                      <p:cNvSpPr>
                        <a:spLocks noChangeShapeType="1"/>
                      </p:cNvSpPr>
                      <p:nvPr/>
                    </p:nvSpPr>
                    <p:spPr bwMode="auto">
                      <a:xfrm>
                        <a:off x="2420" y="10503"/>
                        <a:ext cx="7670" cy="435"/>
                      </a:xfrm>
                      <a:prstGeom prst="line">
                        <a:avLst/>
                      </a:prstGeom>
                      <a:noFill/>
                      <a:ln w="6350">
                        <a:solidFill>
                          <a:srgbClr val="000000"/>
                        </a:solidFill>
                        <a:prstDash val="dash"/>
                        <a:round/>
                        <a:headEnd/>
                        <a:tailEnd/>
                      </a:ln>
                    </p:spPr>
                    <p:txBody>
                      <a:bodyPr/>
                      <a:lstStyle/>
                      <a:p>
                        <a:endParaRPr lang="zh-CN" altLang="en-US" b="1"/>
                      </a:p>
                    </p:txBody>
                  </p:sp>
                  <p:sp>
                    <p:nvSpPr>
                      <p:cNvPr id="137309" name="Line 93"/>
                      <p:cNvSpPr>
                        <a:spLocks noChangeShapeType="1"/>
                      </p:cNvSpPr>
                      <p:nvPr/>
                    </p:nvSpPr>
                    <p:spPr bwMode="auto">
                      <a:xfrm>
                        <a:off x="1920" y="10503"/>
                        <a:ext cx="0" cy="774"/>
                      </a:xfrm>
                      <a:prstGeom prst="line">
                        <a:avLst/>
                      </a:prstGeom>
                      <a:noFill/>
                      <a:ln w="6350">
                        <a:solidFill>
                          <a:srgbClr val="000000"/>
                        </a:solidFill>
                        <a:prstDash val="dash"/>
                        <a:round/>
                        <a:headEnd/>
                        <a:tailEnd/>
                      </a:ln>
                    </p:spPr>
                    <p:txBody>
                      <a:bodyPr/>
                      <a:lstStyle/>
                      <a:p>
                        <a:endParaRPr lang="zh-CN" altLang="en-US" b="1"/>
                      </a:p>
                    </p:txBody>
                  </p:sp>
                  <p:grpSp>
                    <p:nvGrpSpPr>
                      <p:cNvPr id="137235" name="Group 94"/>
                      <p:cNvGrpSpPr>
                        <a:grpSpLocks/>
                      </p:cNvGrpSpPr>
                      <p:nvPr/>
                    </p:nvGrpSpPr>
                    <p:grpSpPr bwMode="auto">
                      <a:xfrm>
                        <a:off x="1950" y="10896"/>
                        <a:ext cx="8110" cy="408"/>
                        <a:chOff x="1950" y="10614"/>
                        <a:chExt cx="8110" cy="408"/>
                      </a:xfrm>
                    </p:grpSpPr>
                    <p:sp>
                      <p:nvSpPr>
                        <p:cNvPr id="137311" name="Text Box 95"/>
                        <p:cNvSpPr txBox="1">
                          <a:spLocks noChangeArrowheads="1"/>
                        </p:cNvSpPr>
                        <p:nvPr/>
                      </p:nvSpPr>
                      <p:spPr bwMode="auto">
                        <a:xfrm>
                          <a:off x="5492" y="10614"/>
                          <a:ext cx="968" cy="408"/>
                        </a:xfrm>
                        <a:prstGeom prst="rect">
                          <a:avLst/>
                        </a:prstGeom>
                        <a:noFill/>
                        <a:ln w="9525">
                          <a:noFill/>
                          <a:miter lim="800000"/>
                          <a:headEnd/>
                          <a:tailEnd/>
                        </a:ln>
                      </p:spPr>
                      <p:txBody>
                        <a:bodyPr/>
                        <a:lstStyle/>
                        <a:p>
                          <a:pPr algn="just"/>
                          <a:r>
                            <a:rPr lang="en-US" altLang="zh-CN" sz="1400" b="1">
                              <a:latin typeface="Times New Roman" pitchFamily="18" charset="0"/>
                            </a:rPr>
                            <a:t>32</a:t>
                          </a:r>
                          <a:r>
                            <a:rPr lang="zh-CN" altLang="en-US" sz="1400" b="1">
                              <a:latin typeface="Times New Roman" pitchFamily="18" charset="0"/>
                            </a:rPr>
                            <a:t>个时隙</a:t>
                          </a:r>
                          <a:endParaRPr lang="zh-CN" altLang="en-US" sz="3600" b="1"/>
                        </a:p>
                      </p:txBody>
                    </p:sp>
                    <p:sp>
                      <p:nvSpPr>
                        <p:cNvPr id="137312" name="Line 96"/>
                        <p:cNvSpPr>
                          <a:spLocks noChangeShapeType="1"/>
                        </p:cNvSpPr>
                        <p:nvPr/>
                      </p:nvSpPr>
                      <p:spPr bwMode="auto">
                        <a:xfrm flipV="1">
                          <a:off x="6370" y="10827"/>
                          <a:ext cx="3690" cy="3"/>
                        </a:xfrm>
                        <a:prstGeom prst="line">
                          <a:avLst/>
                        </a:prstGeom>
                        <a:noFill/>
                        <a:ln w="6350">
                          <a:solidFill>
                            <a:srgbClr val="000000"/>
                          </a:solidFill>
                          <a:round/>
                          <a:headEnd/>
                          <a:tailEnd type="triangle" w="med" len="med"/>
                        </a:ln>
                      </p:spPr>
                      <p:txBody>
                        <a:bodyPr/>
                        <a:lstStyle/>
                        <a:p>
                          <a:endParaRPr lang="zh-CN" altLang="en-US" b="1"/>
                        </a:p>
                      </p:txBody>
                    </p:sp>
                    <p:sp>
                      <p:nvSpPr>
                        <p:cNvPr id="137313" name="Line 97"/>
                        <p:cNvSpPr>
                          <a:spLocks noChangeShapeType="1"/>
                        </p:cNvSpPr>
                        <p:nvPr/>
                      </p:nvSpPr>
                      <p:spPr bwMode="auto">
                        <a:xfrm flipV="1">
                          <a:off x="1950" y="10827"/>
                          <a:ext cx="3630" cy="3"/>
                        </a:xfrm>
                        <a:prstGeom prst="line">
                          <a:avLst/>
                        </a:prstGeom>
                        <a:noFill/>
                        <a:ln w="6350">
                          <a:solidFill>
                            <a:srgbClr val="000000"/>
                          </a:solidFill>
                          <a:round/>
                          <a:headEnd type="triangle" w="med" len="med"/>
                          <a:tailEnd/>
                        </a:ln>
                      </p:spPr>
                      <p:txBody>
                        <a:bodyPr/>
                        <a:lstStyle/>
                        <a:p>
                          <a:endParaRPr lang="zh-CN" altLang="en-US" b="1"/>
                        </a:p>
                      </p:txBody>
                    </p:sp>
                  </p:grpSp>
                  <p:sp>
                    <p:nvSpPr>
                      <p:cNvPr id="137314" name="Line 98"/>
                      <p:cNvSpPr>
                        <a:spLocks noChangeShapeType="1"/>
                      </p:cNvSpPr>
                      <p:nvPr/>
                    </p:nvSpPr>
                    <p:spPr bwMode="auto">
                      <a:xfrm>
                        <a:off x="10080" y="10941"/>
                        <a:ext cx="0" cy="363"/>
                      </a:xfrm>
                      <a:prstGeom prst="line">
                        <a:avLst/>
                      </a:prstGeom>
                      <a:noFill/>
                      <a:ln w="6350">
                        <a:solidFill>
                          <a:srgbClr val="000000"/>
                        </a:solidFill>
                        <a:prstDash val="dash"/>
                        <a:round/>
                        <a:headEnd/>
                        <a:tailEnd/>
                      </a:ln>
                    </p:spPr>
                    <p:txBody>
                      <a:bodyPr/>
                      <a:lstStyle/>
                      <a:p>
                        <a:endParaRPr lang="zh-CN" altLang="en-US" b="1"/>
                      </a:p>
                    </p:txBody>
                  </p:sp>
                </p:grpSp>
                <p:grpSp>
                  <p:nvGrpSpPr>
                    <p:cNvPr id="137238" name="Group 100"/>
                    <p:cNvGrpSpPr>
                      <a:grpSpLocks/>
                    </p:cNvGrpSpPr>
                    <p:nvPr/>
                  </p:nvGrpSpPr>
                  <p:grpSpPr bwMode="auto">
                    <a:xfrm>
                      <a:off x="195" y="1658"/>
                      <a:ext cx="5510" cy="289"/>
                      <a:chOff x="1911" y="9750"/>
                      <a:chExt cx="8178" cy="438"/>
                    </a:xfrm>
                  </p:grpSpPr>
                  <p:grpSp>
                    <p:nvGrpSpPr>
                      <p:cNvPr id="137239" name="Group 101"/>
                      <p:cNvGrpSpPr>
                        <a:grpSpLocks/>
                      </p:cNvGrpSpPr>
                      <p:nvPr/>
                    </p:nvGrpSpPr>
                    <p:grpSpPr bwMode="auto">
                      <a:xfrm>
                        <a:off x="1911" y="9750"/>
                        <a:ext cx="4089" cy="438"/>
                        <a:chOff x="1911" y="9750"/>
                        <a:chExt cx="4200" cy="438"/>
                      </a:xfrm>
                    </p:grpSpPr>
                    <p:sp>
                      <p:nvSpPr>
                        <p:cNvPr id="137318" name="Text Box 102"/>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F0</a:t>
                          </a:r>
                          <a:endParaRPr lang="en-US" altLang="zh-CN" sz="3600" b="1"/>
                        </a:p>
                      </p:txBody>
                    </p:sp>
                    <p:sp>
                      <p:nvSpPr>
                        <p:cNvPr id="137319" name="Text Box 103"/>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a:t>
                          </a:r>
                          <a:endParaRPr lang="en-US" altLang="zh-CN" sz="3600" b="1"/>
                        </a:p>
                      </p:txBody>
                    </p:sp>
                    <p:sp>
                      <p:nvSpPr>
                        <p:cNvPr id="137320" name="Text Box 104"/>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F2</a:t>
                          </a:r>
                          <a:endParaRPr lang="en-US" altLang="zh-CN" sz="3600" b="1"/>
                        </a:p>
                      </p:txBody>
                    </p:sp>
                    <p:sp>
                      <p:nvSpPr>
                        <p:cNvPr id="137321" name="Text Box 105"/>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F3</a:t>
                          </a:r>
                          <a:endParaRPr lang="en-US" altLang="zh-CN" sz="3600" b="1"/>
                        </a:p>
                      </p:txBody>
                    </p:sp>
                    <p:sp>
                      <p:nvSpPr>
                        <p:cNvPr id="137322" name="Text Box 106"/>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F4</a:t>
                          </a:r>
                          <a:endParaRPr lang="en-US" altLang="zh-CN" sz="3600" b="1"/>
                        </a:p>
                      </p:txBody>
                    </p:sp>
                    <p:sp>
                      <p:nvSpPr>
                        <p:cNvPr id="137323" name="Text Box 107"/>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F5</a:t>
                          </a:r>
                          <a:endParaRPr lang="en-US" altLang="zh-CN" sz="3600" b="1"/>
                        </a:p>
                      </p:txBody>
                    </p:sp>
                    <p:sp>
                      <p:nvSpPr>
                        <p:cNvPr id="137324" name="Text Box 108"/>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F6</a:t>
                          </a:r>
                          <a:endParaRPr lang="en-US" altLang="zh-CN" sz="3600" b="1"/>
                        </a:p>
                      </p:txBody>
                    </p:sp>
                    <p:sp>
                      <p:nvSpPr>
                        <p:cNvPr id="137325" name="Text Box 109"/>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F7</a:t>
                          </a:r>
                          <a:endParaRPr lang="en-US" altLang="zh-CN" sz="3600" b="1"/>
                        </a:p>
                      </p:txBody>
                    </p:sp>
                  </p:grpSp>
                  <p:grpSp>
                    <p:nvGrpSpPr>
                      <p:cNvPr id="137240" name="Group 110"/>
                      <p:cNvGrpSpPr>
                        <a:grpSpLocks/>
                      </p:cNvGrpSpPr>
                      <p:nvPr/>
                    </p:nvGrpSpPr>
                    <p:grpSpPr bwMode="auto">
                      <a:xfrm>
                        <a:off x="6000" y="9750"/>
                        <a:ext cx="4089" cy="438"/>
                        <a:chOff x="1911" y="9750"/>
                        <a:chExt cx="4200" cy="438"/>
                      </a:xfrm>
                    </p:grpSpPr>
                    <p:sp>
                      <p:nvSpPr>
                        <p:cNvPr id="137327" name="Text Box 111"/>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F8</a:t>
                          </a:r>
                          <a:endParaRPr lang="en-US" altLang="zh-CN" sz="3600" b="1"/>
                        </a:p>
                      </p:txBody>
                    </p:sp>
                    <p:sp>
                      <p:nvSpPr>
                        <p:cNvPr id="137328" name="Text Box 112"/>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F9</a:t>
                          </a:r>
                          <a:endParaRPr lang="en-US" altLang="zh-CN" sz="3600" b="1"/>
                        </a:p>
                      </p:txBody>
                    </p:sp>
                    <p:sp>
                      <p:nvSpPr>
                        <p:cNvPr id="137329" name="Text Box 113"/>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F10</a:t>
                          </a:r>
                          <a:endParaRPr lang="en-US" altLang="zh-CN" sz="3600" b="1"/>
                        </a:p>
                      </p:txBody>
                    </p:sp>
                    <p:sp>
                      <p:nvSpPr>
                        <p:cNvPr id="137330" name="Text Box 114"/>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F11</a:t>
                          </a:r>
                          <a:endParaRPr lang="en-US" altLang="zh-CN" sz="3600" b="1"/>
                        </a:p>
                      </p:txBody>
                    </p:sp>
                    <p:sp>
                      <p:nvSpPr>
                        <p:cNvPr id="137331" name="Text Box 115"/>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F12</a:t>
                          </a:r>
                          <a:endParaRPr lang="en-US" altLang="zh-CN" sz="3600" b="1"/>
                        </a:p>
                      </p:txBody>
                    </p:sp>
                    <p:sp>
                      <p:nvSpPr>
                        <p:cNvPr id="137332" name="Text Box 116"/>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F13</a:t>
                          </a:r>
                          <a:endParaRPr lang="en-US" altLang="zh-CN" sz="3600" b="1"/>
                        </a:p>
                      </p:txBody>
                    </p:sp>
                    <p:sp>
                      <p:nvSpPr>
                        <p:cNvPr id="137333" name="Text Box 117"/>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F14</a:t>
                          </a:r>
                          <a:endParaRPr lang="en-US" altLang="zh-CN" sz="3600" b="1"/>
                        </a:p>
                      </p:txBody>
                    </p:sp>
                    <p:sp>
                      <p:nvSpPr>
                        <p:cNvPr id="137334" name="Text Box 118"/>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F15</a:t>
                          </a:r>
                          <a:endParaRPr lang="en-US" altLang="zh-CN" sz="3600" b="1"/>
                        </a:p>
                      </p:txBody>
                    </p:sp>
                  </p:grpSp>
                </p:grpSp>
              </p:grpSp>
            </p:grpSp>
            <p:grpSp>
              <p:nvGrpSpPr>
                <p:cNvPr id="137243" name="Group 362"/>
                <p:cNvGrpSpPr>
                  <a:grpSpLocks/>
                </p:cNvGrpSpPr>
                <p:nvPr/>
              </p:nvGrpSpPr>
              <p:grpSpPr bwMode="auto">
                <a:xfrm>
                  <a:off x="296" y="3304"/>
                  <a:ext cx="5464" cy="1016"/>
                  <a:chOff x="296" y="3304"/>
                  <a:chExt cx="5464" cy="1016"/>
                </a:xfrm>
              </p:grpSpPr>
              <p:grpSp>
                <p:nvGrpSpPr>
                  <p:cNvPr id="137246" name="Group 228"/>
                  <p:cNvGrpSpPr>
                    <a:grpSpLocks/>
                  </p:cNvGrpSpPr>
                  <p:nvPr/>
                </p:nvGrpSpPr>
                <p:grpSpPr bwMode="auto">
                  <a:xfrm>
                    <a:off x="4777" y="3549"/>
                    <a:ext cx="889" cy="283"/>
                    <a:chOff x="3000" y="11790"/>
                    <a:chExt cx="1320" cy="429"/>
                  </a:xfrm>
                </p:grpSpPr>
                <p:grpSp>
                  <p:nvGrpSpPr>
                    <p:cNvPr id="137247" name="Group 229"/>
                    <p:cNvGrpSpPr>
                      <a:grpSpLocks/>
                    </p:cNvGrpSpPr>
                    <p:nvPr/>
                  </p:nvGrpSpPr>
                  <p:grpSpPr bwMode="auto">
                    <a:xfrm>
                      <a:off x="3000" y="11790"/>
                      <a:ext cx="680" cy="429"/>
                      <a:chOff x="3000" y="11790"/>
                      <a:chExt cx="680" cy="429"/>
                    </a:xfrm>
                  </p:grpSpPr>
                  <p:grpSp>
                    <p:nvGrpSpPr>
                      <p:cNvPr id="137250" name="Group 230"/>
                      <p:cNvGrpSpPr>
                        <a:grpSpLocks/>
                      </p:cNvGrpSpPr>
                      <p:nvPr/>
                    </p:nvGrpSpPr>
                    <p:grpSpPr bwMode="auto">
                      <a:xfrm>
                        <a:off x="3000" y="11790"/>
                        <a:ext cx="360" cy="429"/>
                        <a:chOff x="3000" y="11790"/>
                        <a:chExt cx="360" cy="429"/>
                      </a:xfrm>
                    </p:grpSpPr>
                    <p:grpSp>
                      <p:nvGrpSpPr>
                        <p:cNvPr id="137253" name="Group 231"/>
                        <p:cNvGrpSpPr>
                          <a:grpSpLocks/>
                        </p:cNvGrpSpPr>
                        <p:nvPr/>
                      </p:nvGrpSpPr>
                      <p:grpSpPr bwMode="auto">
                        <a:xfrm>
                          <a:off x="3000" y="11790"/>
                          <a:ext cx="200" cy="429"/>
                          <a:chOff x="3000" y="11790"/>
                          <a:chExt cx="200" cy="429"/>
                        </a:xfrm>
                      </p:grpSpPr>
                      <p:sp>
                        <p:nvSpPr>
                          <p:cNvPr id="137448" name="Rectangle 2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49" name="Text Box 2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54" name="Group 234"/>
                        <p:cNvGrpSpPr>
                          <a:grpSpLocks/>
                        </p:cNvGrpSpPr>
                        <p:nvPr/>
                      </p:nvGrpSpPr>
                      <p:grpSpPr bwMode="auto">
                        <a:xfrm>
                          <a:off x="3160" y="11790"/>
                          <a:ext cx="200" cy="429"/>
                          <a:chOff x="3000" y="11790"/>
                          <a:chExt cx="200" cy="429"/>
                        </a:xfrm>
                      </p:grpSpPr>
                      <p:sp>
                        <p:nvSpPr>
                          <p:cNvPr id="137451" name="Rectangle 2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2" name="Text Box 2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57" name="Group 237"/>
                      <p:cNvGrpSpPr>
                        <a:grpSpLocks/>
                      </p:cNvGrpSpPr>
                      <p:nvPr/>
                    </p:nvGrpSpPr>
                    <p:grpSpPr bwMode="auto">
                      <a:xfrm>
                        <a:off x="3320" y="11790"/>
                        <a:ext cx="360" cy="429"/>
                        <a:chOff x="3000" y="11790"/>
                        <a:chExt cx="360" cy="429"/>
                      </a:xfrm>
                    </p:grpSpPr>
                    <p:grpSp>
                      <p:nvGrpSpPr>
                        <p:cNvPr id="137261" name="Group 238"/>
                        <p:cNvGrpSpPr>
                          <a:grpSpLocks/>
                        </p:cNvGrpSpPr>
                        <p:nvPr/>
                      </p:nvGrpSpPr>
                      <p:grpSpPr bwMode="auto">
                        <a:xfrm>
                          <a:off x="3000" y="11790"/>
                          <a:ext cx="200" cy="429"/>
                          <a:chOff x="3000" y="11790"/>
                          <a:chExt cx="200" cy="429"/>
                        </a:xfrm>
                      </p:grpSpPr>
                      <p:sp>
                        <p:nvSpPr>
                          <p:cNvPr id="137455" name="Rectangle 23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6" name="Text Box 240"/>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4" name="Group 241"/>
                        <p:cNvGrpSpPr>
                          <a:grpSpLocks/>
                        </p:cNvGrpSpPr>
                        <p:nvPr/>
                      </p:nvGrpSpPr>
                      <p:grpSpPr bwMode="auto">
                        <a:xfrm>
                          <a:off x="3160" y="11790"/>
                          <a:ext cx="200" cy="429"/>
                          <a:chOff x="3000" y="11790"/>
                          <a:chExt cx="200" cy="429"/>
                        </a:xfrm>
                      </p:grpSpPr>
                      <p:sp>
                        <p:nvSpPr>
                          <p:cNvPr id="137458" name="Rectangle 24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9" name="Text Box 24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137265" name="Group 244"/>
                    <p:cNvGrpSpPr>
                      <a:grpSpLocks/>
                    </p:cNvGrpSpPr>
                    <p:nvPr/>
                  </p:nvGrpSpPr>
                  <p:grpSpPr bwMode="auto">
                    <a:xfrm>
                      <a:off x="3640" y="11790"/>
                      <a:ext cx="680" cy="429"/>
                      <a:chOff x="3000" y="11790"/>
                      <a:chExt cx="680" cy="429"/>
                    </a:xfrm>
                  </p:grpSpPr>
                  <p:grpSp>
                    <p:nvGrpSpPr>
                      <p:cNvPr id="137266" name="Group 245"/>
                      <p:cNvGrpSpPr>
                        <a:grpSpLocks/>
                      </p:cNvGrpSpPr>
                      <p:nvPr/>
                    </p:nvGrpSpPr>
                    <p:grpSpPr bwMode="auto">
                      <a:xfrm>
                        <a:off x="3000" y="11790"/>
                        <a:ext cx="360" cy="429"/>
                        <a:chOff x="3000" y="11790"/>
                        <a:chExt cx="360" cy="429"/>
                      </a:xfrm>
                    </p:grpSpPr>
                    <p:grpSp>
                      <p:nvGrpSpPr>
                        <p:cNvPr id="137267" name="Group 246"/>
                        <p:cNvGrpSpPr>
                          <a:grpSpLocks/>
                        </p:cNvGrpSpPr>
                        <p:nvPr/>
                      </p:nvGrpSpPr>
                      <p:grpSpPr bwMode="auto">
                        <a:xfrm>
                          <a:off x="3000" y="11790"/>
                          <a:ext cx="200" cy="429"/>
                          <a:chOff x="3000" y="11790"/>
                          <a:chExt cx="200" cy="429"/>
                        </a:xfrm>
                      </p:grpSpPr>
                      <p:sp>
                        <p:nvSpPr>
                          <p:cNvPr id="137463" name="Rectangle 24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4" name="Text Box 24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8" name="Group 249"/>
                        <p:cNvGrpSpPr>
                          <a:grpSpLocks/>
                        </p:cNvGrpSpPr>
                        <p:nvPr/>
                      </p:nvGrpSpPr>
                      <p:grpSpPr bwMode="auto">
                        <a:xfrm>
                          <a:off x="3160" y="11790"/>
                          <a:ext cx="200" cy="429"/>
                          <a:chOff x="3000" y="11790"/>
                          <a:chExt cx="200" cy="429"/>
                        </a:xfrm>
                      </p:grpSpPr>
                      <p:sp>
                        <p:nvSpPr>
                          <p:cNvPr id="137466" name="Rectangle 25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7" name="Text Box 25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69" name="Group 252"/>
                      <p:cNvGrpSpPr>
                        <a:grpSpLocks/>
                      </p:cNvGrpSpPr>
                      <p:nvPr/>
                    </p:nvGrpSpPr>
                    <p:grpSpPr bwMode="auto">
                      <a:xfrm>
                        <a:off x="3320" y="11790"/>
                        <a:ext cx="360" cy="429"/>
                        <a:chOff x="3000" y="11790"/>
                        <a:chExt cx="360" cy="429"/>
                      </a:xfrm>
                    </p:grpSpPr>
                    <p:grpSp>
                      <p:nvGrpSpPr>
                        <p:cNvPr id="137270" name="Group 253"/>
                        <p:cNvGrpSpPr>
                          <a:grpSpLocks/>
                        </p:cNvGrpSpPr>
                        <p:nvPr/>
                      </p:nvGrpSpPr>
                      <p:grpSpPr bwMode="auto">
                        <a:xfrm>
                          <a:off x="3000" y="11790"/>
                          <a:ext cx="200" cy="429"/>
                          <a:chOff x="3000" y="11790"/>
                          <a:chExt cx="200" cy="429"/>
                        </a:xfrm>
                      </p:grpSpPr>
                      <p:sp>
                        <p:nvSpPr>
                          <p:cNvPr id="137470" name="Rectangle 25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1" name="Text Box 255"/>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71" name="Group 256"/>
                        <p:cNvGrpSpPr>
                          <a:grpSpLocks/>
                        </p:cNvGrpSpPr>
                        <p:nvPr/>
                      </p:nvGrpSpPr>
                      <p:grpSpPr bwMode="auto">
                        <a:xfrm>
                          <a:off x="3160" y="11790"/>
                          <a:ext cx="200" cy="429"/>
                          <a:chOff x="3000" y="11790"/>
                          <a:chExt cx="200" cy="429"/>
                        </a:xfrm>
                      </p:grpSpPr>
                      <p:sp>
                        <p:nvSpPr>
                          <p:cNvPr id="137473" name="Rectangle 25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4" name="Text Box 25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72" name="Group 361"/>
                  <p:cNvGrpSpPr>
                    <a:grpSpLocks/>
                  </p:cNvGrpSpPr>
                  <p:nvPr/>
                </p:nvGrpSpPr>
                <p:grpSpPr bwMode="auto">
                  <a:xfrm>
                    <a:off x="296" y="3304"/>
                    <a:ext cx="5464" cy="1016"/>
                    <a:chOff x="296" y="3304"/>
                    <a:chExt cx="5464" cy="1016"/>
                  </a:xfrm>
                </p:grpSpPr>
                <p:grpSp>
                  <p:nvGrpSpPr>
                    <p:cNvPr id="137303" name="Group 265"/>
                    <p:cNvGrpSpPr>
                      <a:grpSpLocks/>
                    </p:cNvGrpSpPr>
                    <p:nvPr/>
                  </p:nvGrpSpPr>
                  <p:grpSpPr bwMode="auto">
                    <a:xfrm>
                      <a:off x="4804" y="3761"/>
                      <a:ext cx="862" cy="251"/>
                      <a:chOff x="8780" y="12630"/>
                      <a:chExt cx="1280" cy="381"/>
                    </a:xfrm>
                  </p:grpSpPr>
                  <p:sp>
                    <p:nvSpPr>
                      <p:cNvPr id="137482" name="Text Box 266"/>
                      <p:cNvSpPr txBox="1">
                        <a:spLocks noChangeArrowheads="1"/>
                      </p:cNvSpPr>
                      <p:nvPr/>
                    </p:nvSpPr>
                    <p:spPr bwMode="auto">
                      <a:xfrm>
                        <a:off x="9110" y="12630"/>
                        <a:ext cx="660" cy="381"/>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sp>
                    <p:nvSpPr>
                      <p:cNvPr id="137483" name="Line 267"/>
                      <p:cNvSpPr>
                        <a:spLocks noChangeShapeType="1"/>
                      </p:cNvSpPr>
                      <p:nvPr/>
                    </p:nvSpPr>
                    <p:spPr bwMode="auto">
                      <a:xfrm flipV="1">
                        <a:off x="9570" y="12849"/>
                        <a:ext cx="490" cy="0"/>
                      </a:xfrm>
                      <a:prstGeom prst="line">
                        <a:avLst/>
                      </a:prstGeom>
                      <a:noFill/>
                      <a:ln w="6350">
                        <a:solidFill>
                          <a:srgbClr val="000000"/>
                        </a:solidFill>
                        <a:round/>
                        <a:headEnd/>
                        <a:tailEnd type="triangle" w="med" len="med"/>
                      </a:ln>
                    </p:spPr>
                    <p:txBody>
                      <a:bodyPr/>
                      <a:lstStyle/>
                      <a:p>
                        <a:endParaRPr lang="zh-CN" altLang="en-US" b="1"/>
                      </a:p>
                    </p:txBody>
                  </p:sp>
                  <p:sp>
                    <p:nvSpPr>
                      <p:cNvPr id="137484" name="Line 268"/>
                      <p:cNvSpPr>
                        <a:spLocks noChangeShapeType="1"/>
                      </p:cNvSpPr>
                      <p:nvPr/>
                    </p:nvSpPr>
                    <p:spPr bwMode="auto">
                      <a:xfrm flipV="1">
                        <a:off x="8780" y="12849"/>
                        <a:ext cx="420" cy="0"/>
                      </a:xfrm>
                      <a:prstGeom prst="line">
                        <a:avLst/>
                      </a:prstGeom>
                      <a:noFill/>
                      <a:ln w="6350">
                        <a:solidFill>
                          <a:srgbClr val="000000"/>
                        </a:solidFill>
                        <a:round/>
                        <a:headEnd type="triangle" w="med" len="med"/>
                        <a:tailEnd/>
                      </a:ln>
                    </p:spPr>
                    <p:txBody>
                      <a:bodyPr/>
                      <a:lstStyle/>
                      <a:p>
                        <a:endParaRPr lang="zh-CN" altLang="en-US" b="1"/>
                      </a:p>
                    </p:txBody>
                  </p:sp>
                </p:grpSp>
                <p:grpSp>
                  <p:nvGrpSpPr>
                    <p:cNvPr id="137306" name="Group 360"/>
                    <p:cNvGrpSpPr>
                      <a:grpSpLocks/>
                    </p:cNvGrpSpPr>
                    <p:nvPr/>
                  </p:nvGrpSpPr>
                  <p:grpSpPr bwMode="auto">
                    <a:xfrm>
                      <a:off x="296" y="3304"/>
                      <a:ext cx="5464" cy="1016"/>
                      <a:chOff x="296" y="3304"/>
                      <a:chExt cx="5464" cy="1016"/>
                    </a:xfrm>
                  </p:grpSpPr>
                  <p:grpSp>
                    <p:nvGrpSpPr>
                      <p:cNvPr id="137307" name="Group 259"/>
                      <p:cNvGrpSpPr>
                        <a:grpSpLocks/>
                      </p:cNvGrpSpPr>
                      <p:nvPr/>
                    </p:nvGrpSpPr>
                    <p:grpSpPr bwMode="auto">
                      <a:xfrm>
                        <a:off x="4804" y="3304"/>
                        <a:ext cx="862" cy="285"/>
                        <a:chOff x="4210" y="11790"/>
                        <a:chExt cx="1280" cy="432"/>
                      </a:xfrm>
                    </p:grpSpPr>
                    <p:sp>
                      <p:nvSpPr>
                        <p:cNvPr id="137476" name="Text Box 260"/>
                        <p:cNvSpPr txBox="1">
                          <a:spLocks noChangeArrowheads="1"/>
                        </p:cNvSpPr>
                        <p:nvPr/>
                      </p:nvSpPr>
                      <p:spPr bwMode="auto">
                        <a:xfrm>
                          <a:off x="4370" y="11790"/>
                          <a:ext cx="960" cy="432"/>
                        </a:xfrm>
                        <a:prstGeom prst="rect">
                          <a:avLst/>
                        </a:prstGeom>
                        <a:noFill/>
                        <a:ln w="9525">
                          <a:noFill/>
                          <a:miter lim="800000"/>
                          <a:headEnd/>
                          <a:tailEnd/>
                        </a:ln>
                      </p:spPr>
                      <p:txBody>
                        <a:bodyPr/>
                        <a:lstStyle/>
                        <a:p>
                          <a:pPr algn="just"/>
                          <a:r>
                            <a:rPr lang="en-US" altLang="zh-CN" sz="1400" b="1">
                              <a:latin typeface="Times New Roman" pitchFamily="18" charset="0"/>
                            </a:rPr>
                            <a:t>   CH30</a:t>
                          </a:r>
                          <a:endParaRPr lang="en-US" altLang="zh-CN" sz="3600" b="1"/>
                        </a:p>
                      </p:txBody>
                    </p:sp>
                    <p:sp>
                      <p:nvSpPr>
                        <p:cNvPr id="137477" name="Line 261"/>
                        <p:cNvSpPr>
                          <a:spLocks noChangeShapeType="1"/>
                        </p:cNvSpPr>
                        <p:nvPr/>
                      </p:nvSpPr>
                      <p:spPr bwMode="auto">
                        <a:xfrm>
                          <a:off x="5200" y="12003"/>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78" name="Line 262"/>
                        <p:cNvSpPr>
                          <a:spLocks noChangeShapeType="1"/>
                        </p:cNvSpPr>
                        <p:nvPr/>
                      </p:nvSpPr>
                      <p:spPr bwMode="auto">
                        <a:xfrm>
                          <a:off x="4210" y="12003"/>
                          <a:ext cx="27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137310" name="Group 359"/>
                      <p:cNvGrpSpPr>
                        <a:grpSpLocks/>
                      </p:cNvGrpSpPr>
                      <p:nvPr/>
                    </p:nvGrpSpPr>
                    <p:grpSpPr bwMode="auto">
                      <a:xfrm>
                        <a:off x="296" y="3436"/>
                        <a:ext cx="5464" cy="884"/>
                        <a:chOff x="296" y="3436"/>
                        <a:chExt cx="5464" cy="884"/>
                      </a:xfrm>
                    </p:grpSpPr>
                    <p:sp>
                      <p:nvSpPr>
                        <p:cNvPr id="137528" name="Text Box 312"/>
                        <p:cNvSpPr txBox="1">
                          <a:spLocks noChangeArrowheads="1"/>
                        </p:cNvSpPr>
                        <p:nvPr/>
                      </p:nvSpPr>
                      <p:spPr bwMode="auto">
                        <a:xfrm>
                          <a:off x="4817" y="3860"/>
                          <a:ext cx="943" cy="274"/>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nvGrpSpPr>
                        <p:cNvPr id="137315" name="Group 334"/>
                        <p:cNvGrpSpPr>
                          <a:grpSpLocks/>
                        </p:cNvGrpSpPr>
                        <p:nvPr/>
                      </p:nvGrpSpPr>
                      <p:grpSpPr bwMode="auto">
                        <a:xfrm>
                          <a:off x="2568" y="3436"/>
                          <a:ext cx="943" cy="340"/>
                          <a:chOff x="2568" y="3436"/>
                          <a:chExt cx="943" cy="340"/>
                        </a:xfrm>
                      </p:grpSpPr>
                      <p:sp>
                        <p:nvSpPr>
                          <p:cNvPr id="137531" name="Text Box 315"/>
                          <p:cNvSpPr txBox="1">
                            <a:spLocks noChangeArrowheads="1"/>
                          </p:cNvSpPr>
                          <p:nvPr/>
                        </p:nvSpPr>
                        <p:spPr bwMode="auto">
                          <a:xfrm>
                            <a:off x="2852" y="3436"/>
                            <a:ext cx="411" cy="263"/>
                          </a:xfrm>
                          <a:prstGeom prst="rect">
                            <a:avLst/>
                          </a:prstGeom>
                          <a:noFill/>
                          <a:ln w="9525">
                            <a:noFill/>
                            <a:miter lim="800000"/>
                            <a:headEnd/>
                            <a:tailEnd/>
                          </a:ln>
                        </p:spPr>
                        <p:txBody>
                          <a:bodyPr/>
                          <a:lstStyle/>
                          <a:p>
                            <a:pPr algn="just"/>
                            <a:r>
                              <a:rPr lang="en-US" altLang="zh-CN" sz="1400" b="1" dirty="0">
                                <a:latin typeface="Times New Roman" pitchFamily="18" charset="0"/>
                              </a:rPr>
                              <a:t>8 bit</a:t>
                            </a:r>
                            <a:endParaRPr lang="en-US" altLang="zh-CN" sz="3600" b="1" dirty="0"/>
                          </a:p>
                        </p:txBody>
                      </p:sp>
                      <p:grpSp>
                        <p:nvGrpSpPr>
                          <p:cNvPr id="137316" name="Group 333"/>
                          <p:cNvGrpSpPr>
                            <a:grpSpLocks/>
                          </p:cNvGrpSpPr>
                          <p:nvPr/>
                        </p:nvGrpSpPr>
                        <p:grpSpPr bwMode="auto">
                          <a:xfrm>
                            <a:off x="2594" y="3484"/>
                            <a:ext cx="862" cy="131"/>
                            <a:chOff x="2594" y="3484"/>
                            <a:chExt cx="862" cy="131"/>
                          </a:xfrm>
                        </p:grpSpPr>
                        <p:grpSp>
                          <p:nvGrpSpPr>
                            <p:cNvPr id="137317" name="Group 316"/>
                            <p:cNvGrpSpPr>
                              <a:grpSpLocks/>
                            </p:cNvGrpSpPr>
                            <p:nvPr/>
                          </p:nvGrpSpPr>
                          <p:grpSpPr bwMode="auto">
                            <a:xfrm>
                              <a:off x="3146" y="3484"/>
                              <a:ext cx="310" cy="125"/>
                              <a:chOff x="6320" y="12210"/>
                              <a:chExt cx="460" cy="189"/>
                            </a:xfrm>
                          </p:grpSpPr>
                          <p:sp>
                            <p:nvSpPr>
                              <p:cNvPr id="137533" name="Line 317"/>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4" name="Line 318"/>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nvGrpSpPr>
                            <p:cNvPr id="137326" name="Group 319"/>
                            <p:cNvGrpSpPr>
                              <a:grpSpLocks/>
                            </p:cNvGrpSpPr>
                            <p:nvPr/>
                          </p:nvGrpSpPr>
                          <p:grpSpPr bwMode="auto">
                            <a:xfrm flipH="1">
                              <a:off x="2594" y="3490"/>
                              <a:ext cx="310" cy="125"/>
                              <a:chOff x="6320" y="12210"/>
                              <a:chExt cx="460" cy="189"/>
                            </a:xfrm>
                          </p:grpSpPr>
                          <p:sp>
                            <p:nvSpPr>
                              <p:cNvPr id="137536" name="Line 320"/>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7" name="Line 321"/>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sp>
                        <p:nvSpPr>
                          <p:cNvPr id="137538" name="Text Box 322"/>
                          <p:cNvSpPr txBox="1">
                            <a:spLocks noChangeArrowheads="1"/>
                          </p:cNvSpPr>
                          <p:nvPr/>
                        </p:nvSpPr>
                        <p:spPr bwMode="auto">
                          <a:xfrm>
                            <a:off x="2568" y="3606"/>
                            <a:ext cx="943" cy="170"/>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grpSp>
                      <p:nvGrpSpPr>
                        <p:cNvPr id="137344" name="Group 324"/>
                        <p:cNvGrpSpPr>
                          <a:grpSpLocks/>
                        </p:cNvGrpSpPr>
                        <p:nvPr/>
                      </p:nvGrpSpPr>
                      <p:grpSpPr bwMode="auto">
                        <a:xfrm>
                          <a:off x="296" y="4020"/>
                          <a:ext cx="954" cy="300"/>
                          <a:chOff x="2090" y="13023"/>
                          <a:chExt cx="1416" cy="456"/>
                        </a:xfrm>
                      </p:grpSpPr>
                      <p:sp>
                        <p:nvSpPr>
                          <p:cNvPr id="137541" name="Text Box 325"/>
                          <p:cNvSpPr txBox="1">
                            <a:spLocks noChangeArrowheads="1"/>
                          </p:cNvSpPr>
                          <p:nvPr/>
                        </p:nvSpPr>
                        <p:spPr bwMode="auto">
                          <a:xfrm>
                            <a:off x="2506" y="13023"/>
                            <a:ext cx="630" cy="456"/>
                          </a:xfrm>
                          <a:prstGeom prst="rect">
                            <a:avLst/>
                          </a:prstGeom>
                          <a:noFill/>
                          <a:ln w="9525">
                            <a:noFill/>
                            <a:miter lim="800000"/>
                            <a:headEnd/>
                            <a:tailEnd/>
                          </a:ln>
                        </p:spPr>
                        <p:txBody>
                          <a:bodyPr/>
                          <a:lstStyle/>
                          <a:p>
                            <a:pPr algn="just"/>
                            <a:r>
                              <a:rPr lang="zh-CN" altLang="en-US" sz="1400" b="1" dirty="0">
                                <a:latin typeface="Times New Roman" pitchFamily="18" charset="0"/>
                              </a:rPr>
                              <a:t>保留</a:t>
                            </a:r>
                            <a:endParaRPr lang="zh-CN" altLang="en-US" sz="3600" b="1" dirty="0"/>
                          </a:p>
                        </p:txBody>
                      </p:sp>
                      <p:sp>
                        <p:nvSpPr>
                          <p:cNvPr id="137542" name="Line 326"/>
                          <p:cNvSpPr>
                            <a:spLocks noChangeShapeType="1"/>
                          </p:cNvSpPr>
                          <p:nvPr/>
                        </p:nvSpPr>
                        <p:spPr bwMode="auto">
                          <a:xfrm>
                            <a:off x="2090" y="13236"/>
                            <a:ext cx="302" cy="0"/>
                          </a:xfrm>
                          <a:prstGeom prst="line">
                            <a:avLst/>
                          </a:prstGeom>
                          <a:noFill/>
                          <a:ln w="9525">
                            <a:solidFill>
                              <a:srgbClr val="000000"/>
                            </a:solidFill>
                            <a:round/>
                            <a:headEnd/>
                            <a:tailEnd type="triangle" w="med" len="med"/>
                          </a:ln>
                        </p:spPr>
                        <p:txBody>
                          <a:bodyPr/>
                          <a:lstStyle/>
                          <a:p>
                            <a:endParaRPr lang="zh-CN" altLang="en-US" b="1"/>
                          </a:p>
                        </p:txBody>
                      </p:sp>
                      <p:sp>
                        <p:nvSpPr>
                          <p:cNvPr id="137543" name="Line 327"/>
                          <p:cNvSpPr>
                            <a:spLocks noChangeShapeType="1"/>
                          </p:cNvSpPr>
                          <p:nvPr/>
                        </p:nvSpPr>
                        <p:spPr bwMode="auto">
                          <a:xfrm>
                            <a:off x="3204" y="13236"/>
                            <a:ext cx="302" cy="0"/>
                          </a:xfrm>
                          <a:prstGeom prst="line">
                            <a:avLst/>
                          </a:prstGeom>
                          <a:noFill/>
                          <a:ln w="9525">
                            <a:solidFill>
                              <a:srgbClr val="000000"/>
                            </a:solidFill>
                            <a:round/>
                            <a:headEnd type="triangle" w="med" len="med"/>
                            <a:tailEnd/>
                          </a:ln>
                        </p:spPr>
                        <p:txBody>
                          <a:bodyPr/>
                          <a:lstStyle/>
                          <a:p>
                            <a:endParaRPr lang="zh-CN" altLang="en-US" b="1"/>
                          </a:p>
                        </p:txBody>
                      </p:sp>
                    </p:grpSp>
                  </p:grpSp>
                </p:grpSp>
              </p:grpSp>
            </p:grpSp>
          </p:grpSp>
          <p:grpSp>
            <p:nvGrpSpPr>
              <p:cNvPr id="137345" name="Group 353"/>
              <p:cNvGrpSpPr>
                <a:grpSpLocks/>
              </p:cNvGrpSpPr>
              <p:nvPr/>
            </p:nvGrpSpPr>
            <p:grpSpPr bwMode="auto">
              <a:xfrm>
                <a:off x="46" y="2443"/>
                <a:ext cx="5641" cy="321"/>
                <a:chOff x="46" y="2443"/>
                <a:chExt cx="5641" cy="321"/>
              </a:xfrm>
            </p:grpSpPr>
            <p:grpSp>
              <p:nvGrpSpPr>
                <p:cNvPr id="137346" name="Group 352"/>
                <p:cNvGrpSpPr>
                  <a:grpSpLocks/>
                </p:cNvGrpSpPr>
                <p:nvPr/>
              </p:nvGrpSpPr>
              <p:grpSpPr bwMode="auto">
                <a:xfrm>
                  <a:off x="190" y="2443"/>
                  <a:ext cx="5497" cy="308"/>
                  <a:chOff x="263" y="2443"/>
                  <a:chExt cx="5497" cy="308"/>
                </a:xfrm>
              </p:grpSpPr>
              <p:grpSp>
                <p:nvGrpSpPr>
                  <p:cNvPr id="137347" name="Group 56"/>
                  <p:cNvGrpSpPr>
                    <a:grpSpLocks/>
                  </p:cNvGrpSpPr>
                  <p:nvPr/>
                </p:nvGrpSpPr>
                <p:grpSpPr bwMode="auto">
                  <a:xfrm>
                    <a:off x="263" y="2447"/>
                    <a:ext cx="5153" cy="304"/>
                    <a:chOff x="1938" y="10659"/>
                    <a:chExt cx="7650" cy="462"/>
                  </a:xfrm>
                </p:grpSpPr>
                <p:sp>
                  <p:nvSpPr>
                    <p:cNvPr id="137273" name="Rectangle 57"/>
                    <p:cNvSpPr>
                      <a:spLocks noChangeArrowheads="1"/>
                    </p:cNvSpPr>
                    <p:nvPr/>
                  </p:nvSpPr>
                  <p:spPr bwMode="auto">
                    <a:xfrm>
                      <a:off x="29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4" name="Rectangle 58"/>
                    <p:cNvSpPr>
                      <a:spLocks noChangeArrowheads="1"/>
                    </p:cNvSpPr>
                    <p:nvPr/>
                  </p:nvSpPr>
                  <p:spPr bwMode="auto">
                    <a:xfrm>
                      <a:off x="32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5" name="Rectangle 59"/>
                    <p:cNvSpPr>
                      <a:spLocks noChangeArrowheads="1"/>
                    </p:cNvSpPr>
                    <p:nvPr/>
                  </p:nvSpPr>
                  <p:spPr bwMode="auto">
                    <a:xfrm>
                      <a:off x="34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6" name="Rectangle 60"/>
                    <p:cNvSpPr>
                      <a:spLocks noChangeArrowheads="1"/>
                    </p:cNvSpPr>
                    <p:nvPr/>
                  </p:nvSpPr>
                  <p:spPr bwMode="auto">
                    <a:xfrm>
                      <a:off x="37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7" name="Rectangle 61"/>
                    <p:cNvSpPr>
                      <a:spLocks noChangeArrowheads="1"/>
                    </p:cNvSpPr>
                    <p:nvPr/>
                  </p:nvSpPr>
                  <p:spPr bwMode="auto">
                    <a:xfrm>
                      <a:off x="39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8" name="Rectangle 62"/>
                    <p:cNvSpPr>
                      <a:spLocks noChangeArrowheads="1"/>
                    </p:cNvSpPr>
                    <p:nvPr/>
                  </p:nvSpPr>
                  <p:spPr bwMode="auto">
                    <a:xfrm>
                      <a:off x="42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9" name="Rectangle 63"/>
                    <p:cNvSpPr>
                      <a:spLocks noChangeArrowheads="1"/>
                    </p:cNvSpPr>
                    <p:nvPr/>
                  </p:nvSpPr>
                  <p:spPr bwMode="auto">
                    <a:xfrm>
                      <a:off x="448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0" name="Rectangle 64"/>
                    <p:cNvSpPr>
                      <a:spLocks noChangeArrowheads="1"/>
                    </p:cNvSpPr>
                    <p:nvPr/>
                  </p:nvSpPr>
                  <p:spPr bwMode="auto">
                    <a:xfrm>
                      <a:off x="474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1" name="Rectangle 65"/>
                    <p:cNvSpPr>
                      <a:spLocks noChangeArrowheads="1"/>
                    </p:cNvSpPr>
                    <p:nvPr/>
                  </p:nvSpPr>
                  <p:spPr bwMode="auto">
                    <a:xfrm>
                      <a:off x="499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2" name="Rectangle 66"/>
                    <p:cNvSpPr>
                      <a:spLocks noChangeArrowheads="1"/>
                    </p:cNvSpPr>
                    <p:nvPr/>
                  </p:nvSpPr>
                  <p:spPr bwMode="auto">
                    <a:xfrm>
                      <a:off x="525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3" name="Rectangle 67"/>
                    <p:cNvSpPr>
                      <a:spLocks noChangeArrowheads="1"/>
                    </p:cNvSpPr>
                    <p:nvPr/>
                  </p:nvSpPr>
                  <p:spPr bwMode="auto">
                    <a:xfrm>
                      <a:off x="550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4" name="Rectangle 68"/>
                    <p:cNvSpPr>
                      <a:spLocks noChangeArrowheads="1"/>
                    </p:cNvSpPr>
                    <p:nvPr/>
                  </p:nvSpPr>
                  <p:spPr bwMode="auto">
                    <a:xfrm>
                      <a:off x="576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5" name="Rectangle 69"/>
                    <p:cNvSpPr>
                      <a:spLocks noChangeArrowheads="1"/>
                    </p:cNvSpPr>
                    <p:nvPr/>
                  </p:nvSpPr>
                  <p:spPr bwMode="auto">
                    <a:xfrm>
                      <a:off x="601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6" name="Rectangle 70"/>
                    <p:cNvSpPr>
                      <a:spLocks noChangeArrowheads="1"/>
                    </p:cNvSpPr>
                    <p:nvPr/>
                  </p:nvSpPr>
                  <p:spPr bwMode="auto">
                    <a:xfrm>
                      <a:off x="627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7" name="Rectangle 71"/>
                    <p:cNvSpPr>
                      <a:spLocks noChangeArrowheads="1"/>
                    </p:cNvSpPr>
                    <p:nvPr/>
                  </p:nvSpPr>
                  <p:spPr bwMode="auto">
                    <a:xfrm>
                      <a:off x="652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8" name="Rectangle 72"/>
                    <p:cNvSpPr>
                      <a:spLocks noChangeArrowheads="1"/>
                    </p:cNvSpPr>
                    <p:nvPr/>
                  </p:nvSpPr>
                  <p:spPr bwMode="auto">
                    <a:xfrm>
                      <a:off x="678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9" name="Rectangle 73"/>
                    <p:cNvSpPr>
                      <a:spLocks noChangeArrowheads="1"/>
                    </p:cNvSpPr>
                    <p:nvPr/>
                  </p:nvSpPr>
                  <p:spPr bwMode="auto">
                    <a:xfrm>
                      <a:off x="70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0" name="Rectangle 74"/>
                    <p:cNvSpPr>
                      <a:spLocks noChangeArrowheads="1"/>
                    </p:cNvSpPr>
                    <p:nvPr/>
                  </p:nvSpPr>
                  <p:spPr bwMode="auto">
                    <a:xfrm>
                      <a:off x="72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1" name="Rectangle 75"/>
                    <p:cNvSpPr>
                      <a:spLocks noChangeArrowheads="1"/>
                    </p:cNvSpPr>
                    <p:nvPr/>
                  </p:nvSpPr>
                  <p:spPr bwMode="auto">
                    <a:xfrm>
                      <a:off x="75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2" name="Rectangle 76"/>
                    <p:cNvSpPr>
                      <a:spLocks noChangeArrowheads="1"/>
                    </p:cNvSpPr>
                    <p:nvPr/>
                  </p:nvSpPr>
                  <p:spPr bwMode="auto">
                    <a:xfrm>
                      <a:off x="78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3" name="Rectangle 77"/>
                    <p:cNvSpPr>
                      <a:spLocks noChangeArrowheads="1"/>
                    </p:cNvSpPr>
                    <p:nvPr/>
                  </p:nvSpPr>
                  <p:spPr bwMode="auto">
                    <a:xfrm>
                      <a:off x="90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4" name="Rectangle 78"/>
                    <p:cNvSpPr>
                      <a:spLocks noChangeArrowheads="1"/>
                    </p:cNvSpPr>
                    <p:nvPr/>
                  </p:nvSpPr>
                  <p:spPr bwMode="auto">
                    <a:xfrm>
                      <a:off x="93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5" name="Rectangle 79"/>
                    <p:cNvSpPr>
                      <a:spLocks noChangeArrowheads="1"/>
                    </p:cNvSpPr>
                    <p:nvPr/>
                  </p:nvSpPr>
                  <p:spPr bwMode="auto">
                    <a:xfrm>
                      <a:off x="24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6" name="Rectangle 80"/>
                    <p:cNvSpPr>
                      <a:spLocks noChangeArrowheads="1"/>
                    </p:cNvSpPr>
                    <p:nvPr/>
                  </p:nvSpPr>
                  <p:spPr bwMode="auto">
                    <a:xfrm>
                      <a:off x="27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7" name="Rectangle 81"/>
                    <p:cNvSpPr>
                      <a:spLocks noChangeArrowheads="1"/>
                    </p:cNvSpPr>
                    <p:nvPr/>
                  </p:nvSpPr>
                  <p:spPr bwMode="auto">
                    <a:xfrm>
                      <a:off x="85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8" name="Rectangle 82"/>
                    <p:cNvSpPr>
                      <a:spLocks noChangeArrowheads="1"/>
                    </p:cNvSpPr>
                    <p:nvPr/>
                  </p:nvSpPr>
                  <p:spPr bwMode="auto">
                    <a:xfrm>
                      <a:off x="88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9" name="Rectangle 83"/>
                    <p:cNvSpPr>
                      <a:spLocks noChangeArrowheads="1"/>
                    </p:cNvSpPr>
                    <p:nvPr/>
                  </p:nvSpPr>
                  <p:spPr bwMode="auto">
                    <a:xfrm>
                      <a:off x="19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0" name="Rectangle 84"/>
                    <p:cNvSpPr>
                      <a:spLocks noChangeArrowheads="1"/>
                    </p:cNvSpPr>
                    <p:nvPr/>
                  </p:nvSpPr>
                  <p:spPr bwMode="auto">
                    <a:xfrm>
                      <a:off x="21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1" name="Rectangle 85"/>
                    <p:cNvSpPr>
                      <a:spLocks noChangeArrowheads="1"/>
                    </p:cNvSpPr>
                    <p:nvPr/>
                  </p:nvSpPr>
                  <p:spPr bwMode="auto">
                    <a:xfrm>
                      <a:off x="80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2" name="Rectangle 86"/>
                    <p:cNvSpPr>
                      <a:spLocks noChangeArrowheads="1"/>
                    </p:cNvSpPr>
                    <p:nvPr/>
                  </p:nvSpPr>
                  <p:spPr bwMode="auto">
                    <a:xfrm>
                      <a:off x="83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nvGrpSpPr>
                  <p:cNvPr id="137349" name="Group 87"/>
                  <p:cNvGrpSpPr>
                    <a:grpSpLocks/>
                  </p:cNvGrpSpPr>
                  <p:nvPr/>
                </p:nvGrpSpPr>
                <p:grpSpPr bwMode="auto">
                  <a:xfrm>
                    <a:off x="5416" y="2443"/>
                    <a:ext cx="344" cy="303"/>
                    <a:chOff x="9588" y="10660"/>
                    <a:chExt cx="510" cy="462"/>
                  </a:xfrm>
                </p:grpSpPr>
                <p:sp>
                  <p:nvSpPr>
                    <p:cNvPr id="137304" name="Rectangle 88"/>
                    <p:cNvSpPr>
                      <a:spLocks noChangeArrowheads="1"/>
                    </p:cNvSpPr>
                    <p:nvPr/>
                  </p:nvSpPr>
                  <p:spPr bwMode="auto">
                    <a:xfrm>
                      <a:off x="9588"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5" name="Rectangle 89"/>
                    <p:cNvSpPr>
                      <a:spLocks noChangeArrowheads="1"/>
                    </p:cNvSpPr>
                    <p:nvPr/>
                  </p:nvSpPr>
                  <p:spPr bwMode="auto">
                    <a:xfrm>
                      <a:off x="9843"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grpSp>
              <p:nvGrpSpPr>
                <p:cNvPr id="137352" name="Group 269"/>
                <p:cNvGrpSpPr>
                  <a:grpSpLocks/>
                </p:cNvGrpSpPr>
                <p:nvPr/>
              </p:nvGrpSpPr>
              <p:grpSpPr bwMode="auto">
                <a:xfrm>
                  <a:off x="46" y="2472"/>
                  <a:ext cx="5584" cy="292"/>
                  <a:chOff x="1863" y="11394"/>
                  <a:chExt cx="8289" cy="444"/>
                </a:xfrm>
              </p:grpSpPr>
              <p:grpSp>
                <p:nvGrpSpPr>
                  <p:cNvPr id="137356" name="Group 270"/>
                  <p:cNvGrpSpPr>
                    <a:grpSpLocks/>
                  </p:cNvGrpSpPr>
                  <p:nvPr/>
                </p:nvGrpSpPr>
                <p:grpSpPr bwMode="auto">
                  <a:xfrm>
                    <a:off x="1863" y="11394"/>
                    <a:ext cx="4989" cy="444"/>
                    <a:chOff x="1863" y="11394"/>
                    <a:chExt cx="4989" cy="444"/>
                  </a:xfrm>
                </p:grpSpPr>
                <p:grpSp>
                  <p:nvGrpSpPr>
                    <p:cNvPr id="137357" name="Group 271"/>
                    <p:cNvGrpSpPr>
                      <a:grpSpLocks/>
                    </p:cNvGrpSpPr>
                    <p:nvPr/>
                  </p:nvGrpSpPr>
                  <p:grpSpPr bwMode="auto">
                    <a:xfrm>
                      <a:off x="4134" y="11394"/>
                      <a:ext cx="2718" cy="444"/>
                      <a:chOff x="4134" y="11394"/>
                      <a:chExt cx="2718" cy="444"/>
                    </a:xfrm>
                  </p:grpSpPr>
                  <p:grpSp>
                    <p:nvGrpSpPr>
                      <p:cNvPr id="137358" name="Group 272"/>
                      <p:cNvGrpSpPr>
                        <a:grpSpLocks/>
                      </p:cNvGrpSpPr>
                      <p:nvPr/>
                    </p:nvGrpSpPr>
                    <p:grpSpPr bwMode="auto">
                      <a:xfrm>
                        <a:off x="4404" y="11394"/>
                        <a:ext cx="2448" cy="444"/>
                        <a:chOff x="4404" y="11394"/>
                        <a:chExt cx="2448" cy="444"/>
                      </a:xfrm>
                    </p:grpSpPr>
                    <p:sp>
                      <p:nvSpPr>
                        <p:cNvPr id="137489" name="Text Box 273"/>
                        <p:cNvSpPr txBox="1">
                          <a:spLocks noChangeArrowheads="1"/>
                        </p:cNvSpPr>
                        <p:nvPr/>
                      </p:nvSpPr>
                      <p:spPr bwMode="auto">
                        <a:xfrm>
                          <a:off x="44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TS10</a:t>
                          </a:r>
                          <a:endParaRPr lang="en-US" altLang="zh-CN" sz="3600" b="1"/>
                        </a:p>
                      </p:txBody>
                    </p:sp>
                    <p:sp>
                      <p:nvSpPr>
                        <p:cNvPr id="137490" name="Text Box 274"/>
                        <p:cNvSpPr txBox="1">
                          <a:spLocks noChangeArrowheads="1"/>
                        </p:cNvSpPr>
                        <p:nvPr/>
                      </p:nvSpPr>
                      <p:spPr bwMode="auto">
                        <a:xfrm>
                          <a:off x="49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TS12</a:t>
                          </a:r>
                          <a:endParaRPr lang="en-US" altLang="zh-CN" sz="3600" b="1"/>
                        </a:p>
                      </p:txBody>
                    </p:sp>
                    <p:sp>
                      <p:nvSpPr>
                        <p:cNvPr id="137491" name="Text Box 275"/>
                        <p:cNvSpPr txBox="1">
                          <a:spLocks noChangeArrowheads="1"/>
                        </p:cNvSpPr>
                        <p:nvPr/>
                      </p:nvSpPr>
                      <p:spPr bwMode="auto">
                        <a:xfrm>
                          <a:off x="54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TS14</a:t>
                          </a:r>
                          <a:endParaRPr lang="en-US" altLang="zh-CN" sz="3600" b="1"/>
                        </a:p>
                      </p:txBody>
                    </p:sp>
                    <p:sp>
                      <p:nvSpPr>
                        <p:cNvPr id="137492" name="Text Box 276"/>
                        <p:cNvSpPr txBox="1">
                          <a:spLocks noChangeArrowheads="1"/>
                        </p:cNvSpPr>
                        <p:nvPr/>
                      </p:nvSpPr>
                      <p:spPr bwMode="auto">
                        <a:xfrm>
                          <a:off x="59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TS16</a:t>
                          </a:r>
                          <a:endParaRPr lang="en-US" altLang="zh-CN" sz="3600" b="1"/>
                        </a:p>
                      </p:txBody>
                    </p:sp>
                    <p:sp>
                      <p:nvSpPr>
                        <p:cNvPr id="137493" name="Text Box 277"/>
                        <p:cNvSpPr txBox="1">
                          <a:spLocks noChangeArrowheads="1"/>
                        </p:cNvSpPr>
                        <p:nvPr/>
                      </p:nvSpPr>
                      <p:spPr bwMode="auto">
                        <a:xfrm>
                          <a:off x="64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TS18</a:t>
                          </a:r>
                          <a:endParaRPr lang="en-US" altLang="zh-CN" sz="3600" b="1"/>
                        </a:p>
                      </p:txBody>
                    </p:sp>
                  </p:grpSp>
                  <p:grpSp>
                    <p:nvGrpSpPr>
                      <p:cNvPr id="137359" name="Group 278"/>
                      <p:cNvGrpSpPr>
                        <a:grpSpLocks/>
                      </p:cNvGrpSpPr>
                      <p:nvPr/>
                    </p:nvGrpSpPr>
                    <p:grpSpPr bwMode="auto">
                      <a:xfrm>
                        <a:off x="4134" y="11394"/>
                        <a:ext cx="2448" cy="444"/>
                        <a:chOff x="4134" y="11394"/>
                        <a:chExt cx="2448" cy="444"/>
                      </a:xfrm>
                    </p:grpSpPr>
                    <p:sp>
                      <p:nvSpPr>
                        <p:cNvPr id="137495" name="Text Box 279"/>
                        <p:cNvSpPr txBox="1">
                          <a:spLocks noChangeArrowheads="1"/>
                        </p:cNvSpPr>
                        <p:nvPr/>
                      </p:nvSpPr>
                      <p:spPr bwMode="auto">
                        <a:xfrm>
                          <a:off x="41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TS9</a:t>
                          </a:r>
                          <a:endParaRPr lang="en-US" altLang="zh-CN" sz="3600" b="1"/>
                        </a:p>
                      </p:txBody>
                    </p:sp>
                    <p:sp>
                      <p:nvSpPr>
                        <p:cNvPr id="137496" name="Text Box 280"/>
                        <p:cNvSpPr txBox="1">
                          <a:spLocks noChangeArrowheads="1"/>
                        </p:cNvSpPr>
                        <p:nvPr/>
                      </p:nvSpPr>
                      <p:spPr bwMode="auto">
                        <a:xfrm>
                          <a:off x="46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TS11</a:t>
                          </a:r>
                          <a:endParaRPr lang="en-US" altLang="zh-CN" sz="3600" b="1"/>
                        </a:p>
                      </p:txBody>
                    </p:sp>
                    <p:sp>
                      <p:nvSpPr>
                        <p:cNvPr id="137497" name="Text Box 281"/>
                        <p:cNvSpPr txBox="1">
                          <a:spLocks noChangeArrowheads="1"/>
                        </p:cNvSpPr>
                        <p:nvPr/>
                      </p:nvSpPr>
                      <p:spPr bwMode="auto">
                        <a:xfrm>
                          <a:off x="515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TS13</a:t>
                          </a:r>
                          <a:endParaRPr lang="en-US" altLang="zh-CN" sz="3600" b="1"/>
                        </a:p>
                      </p:txBody>
                    </p:sp>
                    <p:sp>
                      <p:nvSpPr>
                        <p:cNvPr id="137498" name="Text Box 282"/>
                        <p:cNvSpPr txBox="1">
                          <a:spLocks noChangeArrowheads="1"/>
                        </p:cNvSpPr>
                        <p:nvPr/>
                      </p:nvSpPr>
                      <p:spPr bwMode="auto">
                        <a:xfrm>
                          <a:off x="56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TS15</a:t>
                          </a:r>
                          <a:endParaRPr lang="en-US" altLang="zh-CN" sz="3600" b="1"/>
                        </a:p>
                      </p:txBody>
                    </p:sp>
                    <p:sp>
                      <p:nvSpPr>
                        <p:cNvPr id="137499" name="Text Box 283"/>
                        <p:cNvSpPr txBox="1">
                          <a:spLocks noChangeArrowheads="1"/>
                        </p:cNvSpPr>
                        <p:nvPr/>
                      </p:nvSpPr>
                      <p:spPr bwMode="auto">
                        <a:xfrm>
                          <a:off x="61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TS17</a:t>
                          </a:r>
                          <a:endParaRPr lang="en-US" altLang="zh-CN" sz="3600" b="1"/>
                        </a:p>
                      </p:txBody>
                    </p:sp>
                  </p:grpSp>
                </p:grpSp>
                <p:grpSp>
                  <p:nvGrpSpPr>
                    <p:cNvPr id="137360" name="Group 284"/>
                    <p:cNvGrpSpPr>
                      <a:grpSpLocks/>
                    </p:cNvGrpSpPr>
                    <p:nvPr/>
                  </p:nvGrpSpPr>
                  <p:grpSpPr bwMode="auto">
                    <a:xfrm>
                      <a:off x="1863" y="11394"/>
                      <a:ext cx="2439" cy="444"/>
                      <a:chOff x="1863" y="11394"/>
                      <a:chExt cx="2439" cy="444"/>
                    </a:xfrm>
                  </p:grpSpPr>
                  <p:grpSp>
                    <p:nvGrpSpPr>
                      <p:cNvPr id="137361" name="Group 285"/>
                      <p:cNvGrpSpPr>
                        <a:grpSpLocks/>
                      </p:cNvGrpSpPr>
                      <p:nvPr/>
                    </p:nvGrpSpPr>
                    <p:grpSpPr bwMode="auto">
                      <a:xfrm>
                        <a:off x="1863" y="11394"/>
                        <a:ext cx="2439" cy="444"/>
                        <a:chOff x="1863" y="11394"/>
                        <a:chExt cx="2439" cy="444"/>
                      </a:xfrm>
                    </p:grpSpPr>
                    <p:sp>
                      <p:nvSpPr>
                        <p:cNvPr id="137502" name="Text Box 286"/>
                        <p:cNvSpPr txBox="1">
                          <a:spLocks noChangeArrowheads="1"/>
                        </p:cNvSpPr>
                        <p:nvPr/>
                      </p:nvSpPr>
                      <p:spPr bwMode="auto">
                        <a:xfrm>
                          <a:off x="28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TS4</a:t>
                          </a:r>
                          <a:endParaRPr lang="en-US" altLang="zh-CN" sz="3600" b="1"/>
                        </a:p>
                      </p:txBody>
                    </p:sp>
                    <p:sp>
                      <p:nvSpPr>
                        <p:cNvPr id="137503" name="Text Box 287"/>
                        <p:cNvSpPr txBox="1">
                          <a:spLocks noChangeArrowheads="1"/>
                        </p:cNvSpPr>
                        <p:nvPr/>
                      </p:nvSpPr>
                      <p:spPr bwMode="auto">
                        <a:xfrm>
                          <a:off x="338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TS6</a:t>
                          </a:r>
                          <a:endParaRPr lang="en-US" altLang="zh-CN" sz="3600" b="1"/>
                        </a:p>
                      </p:txBody>
                    </p:sp>
                    <p:sp>
                      <p:nvSpPr>
                        <p:cNvPr id="137504" name="Text Box 288"/>
                        <p:cNvSpPr txBox="1">
                          <a:spLocks noChangeArrowheads="1"/>
                        </p:cNvSpPr>
                        <p:nvPr/>
                      </p:nvSpPr>
                      <p:spPr bwMode="auto">
                        <a:xfrm>
                          <a:off x="23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TS2</a:t>
                          </a:r>
                          <a:endParaRPr lang="en-US" altLang="zh-CN" sz="3600" b="1"/>
                        </a:p>
                      </p:txBody>
                    </p:sp>
                    <p:sp>
                      <p:nvSpPr>
                        <p:cNvPr id="137505" name="Text Box 289"/>
                        <p:cNvSpPr txBox="1">
                          <a:spLocks noChangeArrowheads="1"/>
                        </p:cNvSpPr>
                        <p:nvPr/>
                      </p:nvSpPr>
                      <p:spPr bwMode="auto">
                        <a:xfrm>
                          <a:off x="1863"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TS0</a:t>
                          </a:r>
                          <a:endParaRPr lang="en-US" altLang="zh-CN" sz="3600" b="1"/>
                        </a:p>
                      </p:txBody>
                    </p:sp>
                    <p:sp>
                      <p:nvSpPr>
                        <p:cNvPr id="137506" name="Text Box 290"/>
                        <p:cNvSpPr txBox="1">
                          <a:spLocks noChangeArrowheads="1"/>
                        </p:cNvSpPr>
                        <p:nvPr/>
                      </p:nvSpPr>
                      <p:spPr bwMode="auto">
                        <a:xfrm>
                          <a:off x="38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TS8</a:t>
                          </a:r>
                          <a:endParaRPr lang="en-US" altLang="zh-CN" sz="3600" b="1"/>
                        </a:p>
                      </p:txBody>
                    </p:sp>
                  </p:grpSp>
                  <p:grpSp>
                    <p:nvGrpSpPr>
                      <p:cNvPr id="137364" name="Group 291"/>
                      <p:cNvGrpSpPr>
                        <a:grpSpLocks/>
                      </p:cNvGrpSpPr>
                      <p:nvPr/>
                    </p:nvGrpSpPr>
                    <p:grpSpPr bwMode="auto">
                      <a:xfrm>
                        <a:off x="2094" y="11394"/>
                        <a:ext cx="1938" cy="444"/>
                        <a:chOff x="2094" y="11394"/>
                        <a:chExt cx="1938" cy="444"/>
                      </a:xfrm>
                    </p:grpSpPr>
                    <p:sp>
                      <p:nvSpPr>
                        <p:cNvPr id="137508" name="Text Box 292"/>
                        <p:cNvSpPr txBox="1">
                          <a:spLocks noChangeArrowheads="1"/>
                        </p:cNvSpPr>
                        <p:nvPr/>
                      </p:nvSpPr>
                      <p:spPr bwMode="auto">
                        <a:xfrm>
                          <a:off x="31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TS5</a:t>
                          </a:r>
                          <a:endParaRPr lang="en-US" altLang="zh-CN" sz="3600" b="1"/>
                        </a:p>
                      </p:txBody>
                    </p:sp>
                    <p:sp>
                      <p:nvSpPr>
                        <p:cNvPr id="137509" name="Text Box 293"/>
                        <p:cNvSpPr txBox="1">
                          <a:spLocks noChangeArrowheads="1"/>
                        </p:cNvSpPr>
                        <p:nvPr/>
                      </p:nvSpPr>
                      <p:spPr bwMode="auto">
                        <a:xfrm>
                          <a:off x="36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TS7</a:t>
                          </a:r>
                          <a:endParaRPr lang="en-US" altLang="zh-CN" sz="3600" b="1"/>
                        </a:p>
                      </p:txBody>
                    </p:sp>
                    <p:sp>
                      <p:nvSpPr>
                        <p:cNvPr id="137510" name="Text Box 294"/>
                        <p:cNvSpPr txBox="1">
                          <a:spLocks noChangeArrowheads="1"/>
                        </p:cNvSpPr>
                        <p:nvPr/>
                      </p:nvSpPr>
                      <p:spPr bwMode="auto">
                        <a:xfrm>
                          <a:off x="26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TS3</a:t>
                          </a:r>
                          <a:endParaRPr lang="en-US" altLang="zh-CN" sz="3600" b="1"/>
                        </a:p>
                      </p:txBody>
                    </p:sp>
                    <p:sp>
                      <p:nvSpPr>
                        <p:cNvPr id="137511" name="Text Box 295"/>
                        <p:cNvSpPr txBox="1">
                          <a:spLocks noChangeArrowheads="1"/>
                        </p:cNvSpPr>
                        <p:nvPr/>
                      </p:nvSpPr>
                      <p:spPr bwMode="auto">
                        <a:xfrm>
                          <a:off x="20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a:t>
                          </a:r>
                          <a:endParaRPr lang="en-US" altLang="zh-CN" sz="3600" b="1"/>
                        </a:p>
                      </p:txBody>
                    </p:sp>
                  </p:grpSp>
                </p:grpSp>
              </p:grpSp>
              <p:grpSp>
                <p:nvGrpSpPr>
                  <p:cNvPr id="137367" name="Group 296"/>
                  <p:cNvGrpSpPr>
                    <a:grpSpLocks/>
                  </p:cNvGrpSpPr>
                  <p:nvPr/>
                </p:nvGrpSpPr>
                <p:grpSpPr bwMode="auto">
                  <a:xfrm>
                    <a:off x="6684" y="11394"/>
                    <a:ext cx="3468" cy="444"/>
                    <a:chOff x="6684" y="11394"/>
                    <a:chExt cx="3468" cy="444"/>
                  </a:xfrm>
                </p:grpSpPr>
                <p:grpSp>
                  <p:nvGrpSpPr>
                    <p:cNvPr id="137368" name="Group 297"/>
                    <p:cNvGrpSpPr>
                      <a:grpSpLocks/>
                    </p:cNvGrpSpPr>
                    <p:nvPr/>
                  </p:nvGrpSpPr>
                  <p:grpSpPr bwMode="auto">
                    <a:xfrm>
                      <a:off x="6954" y="11394"/>
                      <a:ext cx="2958" cy="444"/>
                      <a:chOff x="6954" y="11394"/>
                      <a:chExt cx="2958" cy="444"/>
                    </a:xfrm>
                  </p:grpSpPr>
                  <p:sp>
                    <p:nvSpPr>
                      <p:cNvPr id="137514" name="Text Box 298"/>
                      <p:cNvSpPr txBox="1">
                        <a:spLocks noChangeArrowheads="1"/>
                      </p:cNvSpPr>
                      <p:nvPr/>
                    </p:nvSpPr>
                    <p:spPr bwMode="auto">
                      <a:xfrm>
                        <a:off x="695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TS20</a:t>
                        </a:r>
                        <a:endParaRPr lang="en-US" altLang="zh-CN" sz="3600" b="1"/>
                      </a:p>
                    </p:txBody>
                  </p:sp>
                  <p:sp>
                    <p:nvSpPr>
                      <p:cNvPr id="137515" name="Text Box 299"/>
                      <p:cNvSpPr txBox="1">
                        <a:spLocks noChangeArrowheads="1"/>
                      </p:cNvSpPr>
                      <p:nvPr/>
                    </p:nvSpPr>
                    <p:spPr bwMode="auto">
                      <a:xfrm>
                        <a:off x="746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TS22</a:t>
                        </a:r>
                        <a:endParaRPr lang="en-US" altLang="zh-CN" sz="3600" b="1"/>
                      </a:p>
                    </p:txBody>
                  </p:sp>
                  <p:sp>
                    <p:nvSpPr>
                      <p:cNvPr id="137516" name="Text Box 300"/>
                      <p:cNvSpPr txBox="1">
                        <a:spLocks noChangeArrowheads="1"/>
                      </p:cNvSpPr>
                      <p:nvPr/>
                    </p:nvSpPr>
                    <p:spPr bwMode="auto">
                      <a:xfrm>
                        <a:off x="89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TS28</a:t>
                        </a:r>
                        <a:endParaRPr lang="en-US" altLang="zh-CN" sz="3600" b="1"/>
                      </a:p>
                    </p:txBody>
                  </p:sp>
                  <p:sp>
                    <p:nvSpPr>
                      <p:cNvPr id="137517" name="Text Box 301"/>
                      <p:cNvSpPr txBox="1">
                        <a:spLocks noChangeArrowheads="1"/>
                      </p:cNvSpPr>
                      <p:nvPr/>
                    </p:nvSpPr>
                    <p:spPr bwMode="auto">
                      <a:xfrm>
                        <a:off x="84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TS26</a:t>
                        </a:r>
                        <a:endParaRPr lang="en-US" altLang="zh-CN" sz="3600" b="1"/>
                      </a:p>
                    </p:txBody>
                  </p:sp>
                  <p:sp>
                    <p:nvSpPr>
                      <p:cNvPr id="137518" name="Text Box 302"/>
                      <p:cNvSpPr txBox="1">
                        <a:spLocks noChangeArrowheads="1"/>
                      </p:cNvSpPr>
                      <p:nvPr/>
                    </p:nvSpPr>
                    <p:spPr bwMode="auto">
                      <a:xfrm>
                        <a:off x="797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TS24</a:t>
                        </a:r>
                        <a:endParaRPr lang="en-US" altLang="zh-CN" sz="3600" b="1"/>
                      </a:p>
                    </p:txBody>
                  </p:sp>
                  <p:sp>
                    <p:nvSpPr>
                      <p:cNvPr id="137519" name="Text Box 303"/>
                      <p:cNvSpPr txBox="1">
                        <a:spLocks noChangeArrowheads="1"/>
                      </p:cNvSpPr>
                      <p:nvPr/>
                    </p:nvSpPr>
                    <p:spPr bwMode="auto">
                      <a:xfrm>
                        <a:off x="95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TS30</a:t>
                        </a:r>
                        <a:endParaRPr lang="en-US" altLang="zh-CN" sz="3600" b="1"/>
                      </a:p>
                    </p:txBody>
                  </p:sp>
                </p:grpSp>
                <p:grpSp>
                  <p:nvGrpSpPr>
                    <p:cNvPr id="137371" name="Group 304"/>
                    <p:cNvGrpSpPr>
                      <a:grpSpLocks/>
                    </p:cNvGrpSpPr>
                    <p:nvPr/>
                  </p:nvGrpSpPr>
                  <p:grpSpPr bwMode="auto">
                    <a:xfrm>
                      <a:off x="6684" y="11394"/>
                      <a:ext cx="3468" cy="444"/>
                      <a:chOff x="6684" y="11394"/>
                      <a:chExt cx="3468" cy="444"/>
                    </a:xfrm>
                  </p:grpSpPr>
                  <p:sp>
                    <p:nvSpPr>
                      <p:cNvPr id="137521" name="Text Box 305"/>
                      <p:cNvSpPr txBox="1">
                        <a:spLocks noChangeArrowheads="1"/>
                      </p:cNvSpPr>
                      <p:nvPr/>
                    </p:nvSpPr>
                    <p:spPr bwMode="auto">
                      <a:xfrm>
                        <a:off x="66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TS19</a:t>
                        </a:r>
                        <a:endParaRPr lang="en-US" altLang="zh-CN" sz="3600" b="1"/>
                      </a:p>
                    </p:txBody>
                  </p:sp>
                  <p:sp>
                    <p:nvSpPr>
                      <p:cNvPr id="137522" name="Text Box 306"/>
                      <p:cNvSpPr txBox="1">
                        <a:spLocks noChangeArrowheads="1"/>
                      </p:cNvSpPr>
                      <p:nvPr/>
                    </p:nvSpPr>
                    <p:spPr bwMode="auto">
                      <a:xfrm>
                        <a:off x="71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TS21</a:t>
                        </a:r>
                        <a:endParaRPr lang="en-US" altLang="zh-CN" sz="3600" b="1"/>
                      </a:p>
                    </p:txBody>
                  </p:sp>
                  <p:sp>
                    <p:nvSpPr>
                      <p:cNvPr id="137523" name="Text Box 307"/>
                      <p:cNvSpPr txBox="1">
                        <a:spLocks noChangeArrowheads="1"/>
                      </p:cNvSpPr>
                      <p:nvPr/>
                    </p:nvSpPr>
                    <p:spPr bwMode="auto">
                      <a:xfrm>
                        <a:off x="77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TS23</a:t>
                        </a:r>
                        <a:endParaRPr lang="en-US" altLang="zh-CN" sz="3600" b="1"/>
                      </a:p>
                    </p:txBody>
                  </p:sp>
                  <p:sp>
                    <p:nvSpPr>
                      <p:cNvPr id="137524" name="Text Box 308"/>
                      <p:cNvSpPr txBox="1">
                        <a:spLocks noChangeArrowheads="1"/>
                      </p:cNvSpPr>
                      <p:nvPr/>
                    </p:nvSpPr>
                    <p:spPr bwMode="auto">
                      <a:xfrm>
                        <a:off x="923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TS29</a:t>
                        </a:r>
                        <a:endParaRPr lang="en-US" altLang="zh-CN" sz="3600" b="1"/>
                      </a:p>
                    </p:txBody>
                  </p:sp>
                  <p:sp>
                    <p:nvSpPr>
                      <p:cNvPr id="137525" name="Text Box 309"/>
                      <p:cNvSpPr txBox="1">
                        <a:spLocks noChangeArrowheads="1"/>
                      </p:cNvSpPr>
                      <p:nvPr/>
                    </p:nvSpPr>
                    <p:spPr bwMode="auto">
                      <a:xfrm>
                        <a:off x="872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TS27</a:t>
                        </a:r>
                        <a:endParaRPr lang="en-US" altLang="zh-CN" sz="3600" b="1"/>
                      </a:p>
                    </p:txBody>
                  </p:sp>
                  <p:sp>
                    <p:nvSpPr>
                      <p:cNvPr id="137526" name="Text Box 310"/>
                      <p:cNvSpPr txBox="1">
                        <a:spLocks noChangeArrowheads="1"/>
                      </p:cNvSpPr>
                      <p:nvPr/>
                    </p:nvSpPr>
                    <p:spPr bwMode="auto">
                      <a:xfrm>
                        <a:off x="821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TS25</a:t>
                        </a:r>
                        <a:endParaRPr lang="en-US" altLang="zh-CN" sz="3600" b="1"/>
                      </a:p>
                    </p:txBody>
                  </p:sp>
                  <p:sp>
                    <p:nvSpPr>
                      <p:cNvPr id="137527" name="Text Box 311"/>
                      <p:cNvSpPr txBox="1">
                        <a:spLocks noChangeArrowheads="1"/>
                      </p:cNvSpPr>
                      <p:nvPr/>
                    </p:nvSpPr>
                    <p:spPr bwMode="auto">
                      <a:xfrm>
                        <a:off x="974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TS31</a:t>
                        </a:r>
                        <a:endParaRPr lang="en-US" altLang="zh-CN" sz="3600" b="1"/>
                      </a:p>
                    </p:txBody>
                  </p:sp>
                </p:grpSp>
              </p:grpSp>
            </p:grpSp>
          </p:grpSp>
        </p:grpSp>
      </p:grpSp>
      <p:sp>
        <p:nvSpPr>
          <p:cNvPr id="352" name="Line 135"/>
          <p:cNvSpPr>
            <a:spLocks noChangeShapeType="1"/>
          </p:cNvSpPr>
          <p:nvPr/>
        </p:nvSpPr>
        <p:spPr bwMode="auto">
          <a:xfrm flipH="1">
            <a:off x="4664499" y="3700685"/>
            <a:ext cx="12319" cy="649353"/>
          </a:xfrm>
          <a:prstGeom prst="line">
            <a:avLst/>
          </a:prstGeom>
          <a:noFill/>
          <a:ln w="6350">
            <a:solidFill>
              <a:srgbClr val="000000"/>
            </a:solidFill>
            <a:prstDash val="dash"/>
            <a:round/>
            <a:headEnd/>
            <a:tailEnd/>
          </a:ln>
        </p:spPr>
        <p:txBody>
          <a:bodyPr/>
          <a:lstStyle/>
          <a:p>
            <a:endParaRPr lang="zh-CN" altLang="en-US" b="1"/>
          </a:p>
        </p:txBody>
      </p:sp>
      <p:sp>
        <p:nvSpPr>
          <p:cNvPr id="353" name="Line 135"/>
          <p:cNvSpPr>
            <a:spLocks noChangeShapeType="1"/>
          </p:cNvSpPr>
          <p:nvPr/>
        </p:nvSpPr>
        <p:spPr bwMode="auto">
          <a:xfrm flipH="1">
            <a:off x="4919721" y="3717032"/>
            <a:ext cx="12319" cy="649353"/>
          </a:xfrm>
          <a:prstGeom prst="line">
            <a:avLst/>
          </a:prstGeom>
          <a:noFill/>
          <a:ln w="6350">
            <a:solidFill>
              <a:srgbClr val="000000"/>
            </a:solidFill>
            <a:prstDash val="dash"/>
            <a:round/>
            <a:headEnd/>
            <a:tailEnd/>
          </a:ln>
        </p:spPr>
        <p:txBody>
          <a:bodyPr/>
          <a:lstStyle/>
          <a:p>
            <a:endParaRPr lang="zh-CN" altLang="en-US" b="1"/>
          </a:p>
        </p:txBody>
      </p:sp>
      <p:sp>
        <p:nvSpPr>
          <p:cNvPr id="354" name="矩形 353"/>
          <p:cNvSpPr/>
          <p:nvPr/>
        </p:nvSpPr>
        <p:spPr>
          <a:xfrm>
            <a:off x="314561" y="3938346"/>
            <a:ext cx="1346812" cy="2259254"/>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375" name="矩形 137374"/>
          <p:cNvSpPr/>
          <p:nvPr/>
        </p:nvSpPr>
        <p:spPr>
          <a:xfrm>
            <a:off x="1998675" y="5367084"/>
            <a:ext cx="5676554"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400" b="1" dirty="0">
                <a:solidFill>
                  <a:srgbClr val="0000FF"/>
                </a:solidFill>
                <a:latin typeface="+mj-ea"/>
                <a:ea typeface="+mj-ea"/>
              </a:rPr>
              <a:t>时隙</a:t>
            </a:r>
            <a:r>
              <a:rPr lang="en-US" altLang="zh-CN" sz="2400" b="1" dirty="0">
                <a:solidFill>
                  <a:srgbClr val="0000FF"/>
                </a:solidFill>
                <a:latin typeface="+mj-ea"/>
                <a:ea typeface="+mj-ea"/>
              </a:rPr>
              <a:t>TS0</a:t>
            </a:r>
            <a:r>
              <a:rPr lang="zh-CN" altLang="en-US" sz="2400" b="1" dirty="0">
                <a:solidFill>
                  <a:srgbClr val="0000FF"/>
                </a:solidFill>
                <a:latin typeface="+mj-ea"/>
                <a:ea typeface="+mj-ea"/>
              </a:rPr>
              <a:t>的功能</a:t>
            </a:r>
            <a:r>
              <a:rPr lang="zh-CN" altLang="en-US" sz="2400" b="1" dirty="0">
                <a:latin typeface="+mj-ea"/>
                <a:ea typeface="+mj-ea"/>
              </a:rPr>
              <a:t>：在偶数帧和奇数帧不同</a:t>
            </a:r>
          </a:p>
        </p:txBody>
      </p:sp>
      <p:cxnSp>
        <p:nvCxnSpPr>
          <p:cNvPr id="137382" name="直接箭头连接符 137381"/>
          <p:cNvCxnSpPr/>
          <p:nvPr/>
        </p:nvCxnSpPr>
        <p:spPr>
          <a:xfrm>
            <a:off x="1711242" y="4877023"/>
            <a:ext cx="395705" cy="36083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26965187"/>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rPr>
              <a:t>时隙</a:t>
            </a:r>
            <a:r>
              <a:rPr lang="en-US" altLang="zh-CN" dirty="0">
                <a:solidFill>
                  <a:srgbClr val="0000FF"/>
                </a:solidFill>
              </a:rPr>
              <a:t>TS0</a:t>
            </a:r>
            <a:r>
              <a:rPr lang="zh-CN" altLang="en-US" dirty="0">
                <a:solidFill>
                  <a:srgbClr val="0000FF"/>
                </a:solidFill>
              </a:rPr>
              <a:t>的功能</a:t>
            </a:r>
            <a:endParaRPr lang="zh-CN" altLang="en-US" dirty="0"/>
          </a:p>
        </p:txBody>
      </p:sp>
      <p:sp>
        <p:nvSpPr>
          <p:cNvPr id="3" name="内容占位符 2"/>
          <p:cNvSpPr>
            <a:spLocks noGrp="1"/>
          </p:cNvSpPr>
          <p:nvPr>
            <p:ph idx="1"/>
          </p:nvPr>
        </p:nvSpPr>
        <p:spPr>
          <a:xfrm>
            <a:off x="539552" y="1196752"/>
            <a:ext cx="5184576" cy="5040560"/>
          </a:xfrm>
        </p:spPr>
        <p:txBody>
          <a:bodyPr/>
          <a:lstStyle/>
          <a:p>
            <a:r>
              <a:rPr lang="zh-CN" altLang="en-US" dirty="0" smtClean="0">
                <a:solidFill>
                  <a:srgbClr val="C00000"/>
                </a:solidFill>
              </a:rPr>
              <a:t>偶数帧：</a:t>
            </a:r>
            <a:r>
              <a:rPr lang="en-US" altLang="zh-CN" dirty="0" smtClean="0"/>
              <a:t>TS0</a:t>
            </a:r>
            <a:r>
              <a:rPr lang="zh-CN" altLang="en-US" dirty="0" smtClean="0"/>
              <a:t>发一</a:t>
            </a:r>
            <a:r>
              <a:rPr lang="zh-CN" altLang="en-US" dirty="0"/>
              <a:t>次</a:t>
            </a:r>
            <a:r>
              <a:rPr lang="zh-CN" altLang="en-US" dirty="0">
                <a:solidFill>
                  <a:srgbClr val="0000FF"/>
                </a:solidFill>
              </a:rPr>
              <a:t>帧同步码</a:t>
            </a:r>
            <a:r>
              <a:rPr lang="zh-CN" altLang="en-US" dirty="0"/>
              <a:t>。</a:t>
            </a:r>
            <a:endParaRPr lang="en-US" altLang="zh-CN" dirty="0"/>
          </a:p>
          <a:p>
            <a:pPr lvl="1"/>
            <a:r>
              <a:rPr lang="zh-CN" altLang="en-US" dirty="0"/>
              <a:t>帧同步码含</a:t>
            </a:r>
            <a:r>
              <a:rPr lang="en-US" altLang="zh-CN" dirty="0"/>
              <a:t>7</a:t>
            </a:r>
            <a:r>
              <a:rPr lang="zh-CN" altLang="en-US" dirty="0"/>
              <a:t>比特</a:t>
            </a:r>
            <a:r>
              <a:rPr lang="zh-CN" altLang="en-US" dirty="0" smtClean="0"/>
              <a:t>，“</a:t>
            </a:r>
            <a:r>
              <a:rPr lang="en-US" altLang="zh-CN" dirty="0" smtClean="0"/>
              <a:t>0011011”</a:t>
            </a:r>
            <a:r>
              <a:rPr lang="zh-CN" altLang="en-US" dirty="0"/>
              <a:t>，规定占用时隙</a:t>
            </a:r>
            <a:r>
              <a:rPr lang="en-US" altLang="zh-CN" dirty="0"/>
              <a:t>TS0</a:t>
            </a:r>
            <a:r>
              <a:rPr lang="zh-CN" altLang="en-US" dirty="0"/>
              <a:t>的后</a:t>
            </a:r>
            <a:r>
              <a:rPr lang="en-US" altLang="zh-CN" dirty="0"/>
              <a:t>7</a:t>
            </a:r>
            <a:r>
              <a:rPr lang="zh-CN" altLang="en-US" dirty="0"/>
              <a:t>位。</a:t>
            </a:r>
            <a:endParaRPr lang="en-US" altLang="zh-CN" dirty="0"/>
          </a:p>
          <a:p>
            <a:pPr lvl="1"/>
            <a:r>
              <a:rPr lang="en-US" altLang="zh-CN" dirty="0" smtClean="0"/>
              <a:t>TS0</a:t>
            </a:r>
            <a:r>
              <a:rPr lang="zh-CN" altLang="en-US" dirty="0"/>
              <a:t>的第</a:t>
            </a:r>
            <a:r>
              <a:rPr lang="en-US" altLang="zh-CN" dirty="0"/>
              <a:t>1</a:t>
            </a:r>
            <a:r>
              <a:rPr lang="zh-CN" altLang="en-US" dirty="0"/>
              <a:t>位“*”供国际通信用；若不是国际链路，则它也可以给国内通信用。</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134</a:t>
            </a:fld>
            <a:endParaRPr lang="en-US"/>
          </a:p>
        </p:txBody>
      </p:sp>
      <p:grpSp>
        <p:nvGrpSpPr>
          <p:cNvPr id="249" name="组合 248"/>
          <p:cNvGrpSpPr/>
          <p:nvPr/>
        </p:nvGrpSpPr>
        <p:grpSpPr>
          <a:xfrm>
            <a:off x="5947486" y="1281812"/>
            <a:ext cx="2800978" cy="2795260"/>
            <a:chOff x="5508104" y="1281812"/>
            <a:chExt cx="2800978" cy="2795260"/>
          </a:xfrm>
        </p:grpSpPr>
        <p:grpSp>
          <p:nvGrpSpPr>
            <p:cNvPr id="15" name="Group 131"/>
            <p:cNvGrpSpPr>
              <a:grpSpLocks/>
            </p:cNvGrpSpPr>
            <p:nvPr/>
          </p:nvGrpSpPr>
          <p:grpSpPr bwMode="auto">
            <a:xfrm>
              <a:off x="5576584" y="1281812"/>
              <a:ext cx="2191348" cy="567333"/>
              <a:chOff x="1920" y="11814"/>
              <a:chExt cx="1280" cy="432"/>
            </a:xfrm>
          </p:grpSpPr>
          <p:sp>
            <p:nvSpPr>
              <p:cNvPr id="94" name="Line 132"/>
              <p:cNvSpPr>
                <a:spLocks noChangeShapeType="1"/>
              </p:cNvSpPr>
              <p:nvPr/>
            </p:nvSpPr>
            <p:spPr bwMode="auto">
              <a:xfrm>
                <a:off x="1920" y="11814"/>
                <a:ext cx="0" cy="309"/>
              </a:xfrm>
              <a:prstGeom prst="line">
                <a:avLst/>
              </a:prstGeom>
              <a:noFill/>
              <a:ln w="6350">
                <a:solidFill>
                  <a:srgbClr val="000000"/>
                </a:solidFill>
                <a:prstDash val="dash"/>
                <a:round/>
                <a:headEnd/>
                <a:tailEnd/>
              </a:ln>
            </p:spPr>
            <p:txBody>
              <a:bodyPr/>
              <a:lstStyle/>
              <a:p>
                <a:endParaRPr lang="zh-CN" altLang="en-US" sz="2400" b="1"/>
              </a:p>
            </p:txBody>
          </p:sp>
          <p:sp>
            <p:nvSpPr>
              <p:cNvPr id="100" name="Line 134"/>
              <p:cNvSpPr>
                <a:spLocks noChangeShapeType="1"/>
              </p:cNvSpPr>
              <p:nvPr/>
            </p:nvSpPr>
            <p:spPr bwMode="auto">
              <a:xfrm>
                <a:off x="3200" y="11865"/>
                <a:ext cx="0" cy="243"/>
              </a:xfrm>
              <a:prstGeom prst="line">
                <a:avLst/>
              </a:prstGeom>
              <a:noFill/>
              <a:ln w="6350">
                <a:solidFill>
                  <a:srgbClr val="000000"/>
                </a:solidFill>
                <a:prstDash val="dash"/>
                <a:round/>
                <a:headEnd/>
                <a:tailEnd/>
              </a:ln>
            </p:spPr>
            <p:txBody>
              <a:bodyPr/>
              <a:lstStyle/>
              <a:p>
                <a:endParaRPr lang="zh-CN" altLang="en-US" sz="2400" b="1"/>
              </a:p>
            </p:txBody>
          </p:sp>
          <p:grpSp>
            <p:nvGrpSpPr>
              <p:cNvPr id="96" name="Group 136"/>
              <p:cNvGrpSpPr>
                <a:grpSpLocks/>
              </p:cNvGrpSpPr>
              <p:nvPr/>
            </p:nvGrpSpPr>
            <p:grpSpPr bwMode="auto">
              <a:xfrm>
                <a:off x="1920" y="11814"/>
                <a:ext cx="1280" cy="432"/>
                <a:chOff x="1920" y="11502"/>
                <a:chExt cx="1280" cy="432"/>
              </a:xfrm>
            </p:grpSpPr>
            <p:sp>
              <p:nvSpPr>
                <p:cNvPr id="97" name="Text Box 137"/>
                <p:cNvSpPr txBox="1">
                  <a:spLocks noChangeArrowheads="1"/>
                </p:cNvSpPr>
                <p:nvPr/>
              </p:nvSpPr>
              <p:spPr bwMode="auto">
                <a:xfrm>
                  <a:off x="2173" y="11502"/>
                  <a:ext cx="960" cy="432"/>
                </a:xfrm>
                <a:prstGeom prst="rect">
                  <a:avLst/>
                </a:prstGeom>
                <a:noFill/>
                <a:ln w="9525">
                  <a:noFill/>
                  <a:miter lim="800000"/>
                  <a:headEnd/>
                  <a:tailEnd/>
                </a:ln>
              </p:spPr>
              <p:txBody>
                <a:bodyPr/>
                <a:lstStyle/>
                <a:p>
                  <a:pPr algn="just"/>
                  <a:r>
                    <a:rPr lang="zh-CN" altLang="en-US" b="1" dirty="0">
                      <a:solidFill>
                        <a:srgbClr val="0000FF"/>
                      </a:solidFill>
                      <a:latin typeface="Times New Roman" pitchFamily="18" charset="0"/>
                    </a:rPr>
                    <a:t>偶帧</a:t>
                  </a:r>
                  <a:r>
                    <a:rPr lang="en-US" altLang="zh-CN" b="1" dirty="0">
                      <a:solidFill>
                        <a:srgbClr val="0000FF"/>
                      </a:solidFill>
                      <a:latin typeface="Times New Roman" pitchFamily="18" charset="0"/>
                    </a:rPr>
                    <a:t>TS0</a:t>
                  </a:r>
                  <a:endParaRPr lang="en-US" altLang="zh-CN" sz="4400" b="1" dirty="0">
                    <a:solidFill>
                      <a:srgbClr val="0000FF"/>
                    </a:solidFill>
                  </a:endParaRPr>
                </a:p>
              </p:txBody>
            </p:sp>
            <p:sp>
              <p:nvSpPr>
                <p:cNvPr id="98" name="Line 138"/>
                <p:cNvSpPr>
                  <a:spLocks noChangeShapeType="1"/>
                </p:cNvSpPr>
                <p:nvPr/>
              </p:nvSpPr>
              <p:spPr bwMode="auto">
                <a:xfrm>
                  <a:off x="2910" y="11657"/>
                  <a:ext cx="290" cy="0"/>
                </a:xfrm>
                <a:prstGeom prst="line">
                  <a:avLst/>
                </a:prstGeom>
                <a:noFill/>
                <a:ln w="9525">
                  <a:solidFill>
                    <a:srgbClr val="000000"/>
                  </a:solidFill>
                  <a:round/>
                  <a:headEnd/>
                  <a:tailEnd type="triangle" w="med" len="med"/>
                </a:ln>
              </p:spPr>
              <p:txBody>
                <a:bodyPr/>
                <a:lstStyle/>
                <a:p>
                  <a:endParaRPr lang="zh-CN" altLang="en-US" sz="2400" b="1"/>
                </a:p>
              </p:txBody>
            </p:sp>
            <p:sp>
              <p:nvSpPr>
                <p:cNvPr id="99" name="Line 139"/>
                <p:cNvSpPr>
                  <a:spLocks noChangeShapeType="1"/>
                </p:cNvSpPr>
                <p:nvPr/>
              </p:nvSpPr>
              <p:spPr bwMode="auto">
                <a:xfrm>
                  <a:off x="1920" y="11657"/>
                  <a:ext cx="270" cy="0"/>
                </a:xfrm>
                <a:prstGeom prst="line">
                  <a:avLst/>
                </a:prstGeom>
                <a:noFill/>
                <a:ln w="9525">
                  <a:solidFill>
                    <a:srgbClr val="000000"/>
                  </a:solidFill>
                  <a:round/>
                  <a:headEnd type="triangle" w="med" len="med"/>
                  <a:tailEnd/>
                </a:ln>
              </p:spPr>
              <p:txBody>
                <a:bodyPr/>
                <a:lstStyle/>
                <a:p>
                  <a:endParaRPr lang="zh-CN" altLang="en-US" sz="2400" b="1"/>
                </a:p>
              </p:txBody>
            </p:sp>
          </p:grpSp>
        </p:grpSp>
        <p:grpSp>
          <p:nvGrpSpPr>
            <p:cNvPr id="17" name="Group 141"/>
            <p:cNvGrpSpPr>
              <a:grpSpLocks/>
            </p:cNvGrpSpPr>
            <p:nvPr/>
          </p:nvGrpSpPr>
          <p:grpSpPr bwMode="auto">
            <a:xfrm>
              <a:off x="5508104" y="2982470"/>
              <a:ext cx="2259828" cy="878578"/>
              <a:chOff x="1880" y="12987"/>
              <a:chExt cx="1320" cy="669"/>
            </a:xfrm>
          </p:grpSpPr>
          <p:grpSp>
            <p:nvGrpSpPr>
              <p:cNvPr id="61" name="Group 142"/>
              <p:cNvGrpSpPr>
                <a:grpSpLocks/>
              </p:cNvGrpSpPr>
              <p:nvPr/>
            </p:nvGrpSpPr>
            <p:grpSpPr bwMode="auto">
              <a:xfrm>
                <a:off x="1880" y="12987"/>
                <a:ext cx="1320" cy="429"/>
                <a:chOff x="3000" y="11790"/>
                <a:chExt cx="1320" cy="429"/>
              </a:xfrm>
            </p:grpSpPr>
            <p:grpSp>
              <p:nvGrpSpPr>
                <p:cNvPr id="64" name="Group 143"/>
                <p:cNvGrpSpPr>
                  <a:grpSpLocks/>
                </p:cNvGrpSpPr>
                <p:nvPr/>
              </p:nvGrpSpPr>
              <p:grpSpPr bwMode="auto">
                <a:xfrm>
                  <a:off x="3000" y="11790"/>
                  <a:ext cx="680" cy="429"/>
                  <a:chOff x="3000" y="11790"/>
                  <a:chExt cx="680" cy="429"/>
                </a:xfrm>
              </p:grpSpPr>
              <p:grpSp>
                <p:nvGrpSpPr>
                  <p:cNvPr id="80" name="Group 144"/>
                  <p:cNvGrpSpPr>
                    <a:grpSpLocks/>
                  </p:cNvGrpSpPr>
                  <p:nvPr/>
                </p:nvGrpSpPr>
                <p:grpSpPr bwMode="auto">
                  <a:xfrm>
                    <a:off x="3000" y="11790"/>
                    <a:ext cx="360" cy="429"/>
                    <a:chOff x="3000" y="11790"/>
                    <a:chExt cx="360" cy="429"/>
                  </a:xfrm>
                </p:grpSpPr>
                <p:grpSp>
                  <p:nvGrpSpPr>
                    <p:cNvPr id="88" name="Group 145"/>
                    <p:cNvGrpSpPr>
                      <a:grpSpLocks/>
                    </p:cNvGrpSpPr>
                    <p:nvPr/>
                  </p:nvGrpSpPr>
                  <p:grpSpPr bwMode="auto">
                    <a:xfrm>
                      <a:off x="3000" y="11790"/>
                      <a:ext cx="200" cy="429"/>
                      <a:chOff x="3000" y="11790"/>
                      <a:chExt cx="200" cy="429"/>
                    </a:xfrm>
                  </p:grpSpPr>
                  <p:sp>
                    <p:nvSpPr>
                      <p:cNvPr id="9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9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a:t>
                        </a:r>
                        <a:endParaRPr lang="en-US" altLang="zh-CN" sz="4400" b="1"/>
                      </a:p>
                    </p:txBody>
                  </p:sp>
                </p:grpSp>
                <p:grpSp>
                  <p:nvGrpSpPr>
                    <p:cNvPr id="89" name="Group 148"/>
                    <p:cNvGrpSpPr>
                      <a:grpSpLocks/>
                    </p:cNvGrpSpPr>
                    <p:nvPr/>
                  </p:nvGrpSpPr>
                  <p:grpSpPr bwMode="auto">
                    <a:xfrm>
                      <a:off x="3160" y="11790"/>
                      <a:ext cx="200" cy="429"/>
                      <a:chOff x="3000" y="11790"/>
                      <a:chExt cx="200" cy="429"/>
                    </a:xfrm>
                  </p:grpSpPr>
                  <p:sp>
                    <p:nvSpPr>
                      <p:cNvPr id="90"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91"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nvGrpSpPr>
                  <p:cNvPr id="81" name="Group 151"/>
                  <p:cNvGrpSpPr>
                    <a:grpSpLocks/>
                  </p:cNvGrpSpPr>
                  <p:nvPr/>
                </p:nvGrpSpPr>
                <p:grpSpPr bwMode="auto">
                  <a:xfrm>
                    <a:off x="3320" y="11790"/>
                    <a:ext cx="360" cy="429"/>
                    <a:chOff x="3000" y="11790"/>
                    <a:chExt cx="360" cy="429"/>
                  </a:xfrm>
                </p:grpSpPr>
                <p:grpSp>
                  <p:nvGrpSpPr>
                    <p:cNvPr id="82" name="Group 152"/>
                    <p:cNvGrpSpPr>
                      <a:grpSpLocks/>
                    </p:cNvGrpSpPr>
                    <p:nvPr/>
                  </p:nvGrpSpPr>
                  <p:grpSpPr bwMode="auto">
                    <a:xfrm>
                      <a:off x="3000" y="11790"/>
                      <a:ext cx="200" cy="429"/>
                      <a:chOff x="3000" y="11790"/>
                      <a:chExt cx="200" cy="429"/>
                    </a:xfrm>
                  </p:grpSpPr>
                  <p:sp>
                    <p:nvSpPr>
                      <p:cNvPr id="86"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87"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100" b="1">
                            <a:latin typeface="Times New Roman" pitchFamily="18" charset="0"/>
                          </a:rPr>
                          <a:t>A</a:t>
                        </a:r>
                        <a:endParaRPr lang="en-US" altLang="zh-CN" sz="4400" b="1"/>
                      </a:p>
                    </p:txBody>
                  </p:sp>
                </p:grpSp>
                <p:grpSp>
                  <p:nvGrpSpPr>
                    <p:cNvPr id="83" name="Group 155"/>
                    <p:cNvGrpSpPr>
                      <a:grpSpLocks/>
                    </p:cNvGrpSpPr>
                    <p:nvPr/>
                  </p:nvGrpSpPr>
                  <p:grpSpPr bwMode="auto">
                    <a:xfrm>
                      <a:off x="3160" y="11790"/>
                      <a:ext cx="200" cy="429"/>
                      <a:chOff x="3000" y="11790"/>
                      <a:chExt cx="200" cy="429"/>
                    </a:xfrm>
                  </p:grpSpPr>
                  <p:sp>
                    <p:nvSpPr>
                      <p:cNvPr id="84"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85"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grpSp>
              <p:nvGrpSpPr>
                <p:cNvPr id="65" name="Group 158"/>
                <p:cNvGrpSpPr>
                  <a:grpSpLocks/>
                </p:cNvGrpSpPr>
                <p:nvPr/>
              </p:nvGrpSpPr>
              <p:grpSpPr bwMode="auto">
                <a:xfrm>
                  <a:off x="3640" y="11790"/>
                  <a:ext cx="680" cy="429"/>
                  <a:chOff x="3000" y="11790"/>
                  <a:chExt cx="680" cy="429"/>
                </a:xfrm>
              </p:grpSpPr>
              <p:grpSp>
                <p:nvGrpSpPr>
                  <p:cNvPr id="66" name="Group 159"/>
                  <p:cNvGrpSpPr>
                    <a:grpSpLocks/>
                  </p:cNvGrpSpPr>
                  <p:nvPr/>
                </p:nvGrpSpPr>
                <p:grpSpPr bwMode="auto">
                  <a:xfrm>
                    <a:off x="3000" y="11790"/>
                    <a:ext cx="360" cy="429"/>
                    <a:chOff x="3000" y="11790"/>
                    <a:chExt cx="360" cy="429"/>
                  </a:xfrm>
                </p:grpSpPr>
                <p:grpSp>
                  <p:nvGrpSpPr>
                    <p:cNvPr id="74" name="Group 160"/>
                    <p:cNvGrpSpPr>
                      <a:grpSpLocks/>
                    </p:cNvGrpSpPr>
                    <p:nvPr/>
                  </p:nvGrpSpPr>
                  <p:grpSpPr bwMode="auto">
                    <a:xfrm>
                      <a:off x="3000" y="11790"/>
                      <a:ext cx="200" cy="429"/>
                      <a:chOff x="3000" y="11790"/>
                      <a:chExt cx="200" cy="429"/>
                    </a:xfrm>
                  </p:grpSpPr>
                  <p:sp>
                    <p:nvSpPr>
                      <p:cNvPr id="78"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79"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nvGrpSpPr>
                    <p:cNvPr id="75" name="Group 163"/>
                    <p:cNvGrpSpPr>
                      <a:grpSpLocks/>
                    </p:cNvGrpSpPr>
                    <p:nvPr/>
                  </p:nvGrpSpPr>
                  <p:grpSpPr bwMode="auto">
                    <a:xfrm>
                      <a:off x="3160" y="11790"/>
                      <a:ext cx="200" cy="429"/>
                      <a:chOff x="3000" y="11790"/>
                      <a:chExt cx="200" cy="429"/>
                    </a:xfrm>
                  </p:grpSpPr>
                  <p:sp>
                    <p:nvSpPr>
                      <p:cNvPr id="76"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77"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nvGrpSpPr>
                  <p:cNvPr id="67" name="Group 166"/>
                  <p:cNvGrpSpPr>
                    <a:grpSpLocks/>
                  </p:cNvGrpSpPr>
                  <p:nvPr/>
                </p:nvGrpSpPr>
                <p:grpSpPr bwMode="auto">
                  <a:xfrm>
                    <a:off x="3320" y="11790"/>
                    <a:ext cx="360" cy="429"/>
                    <a:chOff x="3000" y="11790"/>
                    <a:chExt cx="360" cy="429"/>
                  </a:xfrm>
                </p:grpSpPr>
                <p:grpSp>
                  <p:nvGrpSpPr>
                    <p:cNvPr id="68" name="Group 167"/>
                    <p:cNvGrpSpPr>
                      <a:grpSpLocks/>
                    </p:cNvGrpSpPr>
                    <p:nvPr/>
                  </p:nvGrpSpPr>
                  <p:grpSpPr bwMode="auto">
                    <a:xfrm>
                      <a:off x="3000" y="11790"/>
                      <a:ext cx="200" cy="429"/>
                      <a:chOff x="3000" y="11790"/>
                      <a:chExt cx="200" cy="429"/>
                    </a:xfrm>
                  </p:grpSpPr>
                  <p:sp>
                    <p:nvSpPr>
                      <p:cNvPr id="72"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73"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nvGrpSpPr>
                    <p:cNvPr id="69" name="Group 170"/>
                    <p:cNvGrpSpPr>
                      <a:grpSpLocks/>
                    </p:cNvGrpSpPr>
                    <p:nvPr/>
                  </p:nvGrpSpPr>
                  <p:grpSpPr bwMode="auto">
                    <a:xfrm>
                      <a:off x="3160" y="11790"/>
                      <a:ext cx="200" cy="429"/>
                      <a:chOff x="3000" y="11790"/>
                      <a:chExt cx="200" cy="429"/>
                    </a:xfrm>
                  </p:grpSpPr>
                  <p:sp>
                    <p:nvSpPr>
                      <p:cNvPr id="70"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71"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grpSp>
          <p:sp>
            <p:nvSpPr>
              <p:cNvPr id="62"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sz="2400" b="1"/>
              </a:p>
            </p:txBody>
          </p:sp>
          <p:sp>
            <p:nvSpPr>
              <p:cNvPr id="63"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sz="2400" b="1"/>
              </a:p>
            </p:txBody>
          </p:sp>
        </p:grpSp>
        <p:grpSp>
          <p:nvGrpSpPr>
            <p:cNvPr id="18" name="Group 175"/>
            <p:cNvGrpSpPr>
              <a:grpSpLocks/>
            </p:cNvGrpSpPr>
            <p:nvPr/>
          </p:nvGrpSpPr>
          <p:grpSpPr bwMode="auto">
            <a:xfrm>
              <a:off x="5576585" y="2138050"/>
              <a:ext cx="2307764" cy="1146487"/>
              <a:chOff x="1920" y="12344"/>
              <a:chExt cx="1348" cy="873"/>
            </a:xfrm>
          </p:grpSpPr>
          <p:grpSp>
            <p:nvGrpSpPr>
              <p:cNvPr id="50" name="Group 176"/>
              <p:cNvGrpSpPr>
                <a:grpSpLocks/>
              </p:cNvGrpSpPr>
              <p:nvPr/>
            </p:nvGrpSpPr>
            <p:grpSpPr bwMode="auto">
              <a:xfrm>
                <a:off x="1920" y="12344"/>
                <a:ext cx="1348" cy="664"/>
                <a:chOff x="1920" y="12344"/>
                <a:chExt cx="1348" cy="664"/>
              </a:xfrm>
            </p:grpSpPr>
            <p:sp>
              <p:nvSpPr>
                <p:cNvPr id="55" name="Line 177"/>
                <p:cNvSpPr>
                  <a:spLocks noChangeShapeType="1"/>
                </p:cNvSpPr>
                <p:nvPr/>
              </p:nvSpPr>
              <p:spPr bwMode="auto">
                <a:xfrm>
                  <a:off x="1920" y="12344"/>
                  <a:ext cx="0" cy="643"/>
                </a:xfrm>
                <a:prstGeom prst="line">
                  <a:avLst/>
                </a:prstGeom>
                <a:noFill/>
                <a:ln w="6350">
                  <a:solidFill>
                    <a:srgbClr val="000000"/>
                  </a:solidFill>
                  <a:prstDash val="dash"/>
                  <a:round/>
                  <a:headEnd/>
                  <a:tailEnd/>
                </a:ln>
              </p:spPr>
              <p:txBody>
                <a:bodyPr/>
                <a:lstStyle/>
                <a:p>
                  <a:endParaRPr lang="zh-CN" altLang="en-US" sz="2400" b="1"/>
                </a:p>
              </p:txBody>
            </p:sp>
            <p:sp>
              <p:nvSpPr>
                <p:cNvPr id="56" name="Line 178"/>
                <p:cNvSpPr>
                  <a:spLocks noChangeShapeType="1"/>
                </p:cNvSpPr>
                <p:nvPr/>
              </p:nvSpPr>
              <p:spPr bwMode="auto">
                <a:xfrm>
                  <a:off x="2080" y="12395"/>
                  <a:ext cx="0" cy="243"/>
                </a:xfrm>
                <a:prstGeom prst="line">
                  <a:avLst/>
                </a:prstGeom>
                <a:noFill/>
                <a:ln w="9525">
                  <a:solidFill>
                    <a:srgbClr val="000000"/>
                  </a:solidFill>
                  <a:round/>
                  <a:headEnd/>
                  <a:tailEnd/>
                </a:ln>
              </p:spPr>
              <p:txBody>
                <a:bodyPr/>
                <a:lstStyle/>
                <a:p>
                  <a:endParaRPr lang="zh-CN" altLang="en-US" sz="2400" b="1"/>
                </a:p>
              </p:txBody>
            </p:sp>
            <p:sp>
              <p:nvSpPr>
                <p:cNvPr id="57" name="Text Box 179"/>
                <p:cNvSpPr txBox="1">
                  <a:spLocks noChangeArrowheads="1"/>
                </p:cNvSpPr>
                <p:nvPr/>
              </p:nvSpPr>
              <p:spPr bwMode="auto">
                <a:xfrm>
                  <a:off x="2368" y="12395"/>
                  <a:ext cx="900" cy="432"/>
                </a:xfrm>
                <a:prstGeom prst="rect">
                  <a:avLst/>
                </a:prstGeom>
                <a:noFill/>
                <a:ln w="9525">
                  <a:noFill/>
                  <a:miter lim="800000"/>
                  <a:headEnd/>
                  <a:tailEnd/>
                </a:ln>
              </p:spPr>
              <p:txBody>
                <a:bodyPr/>
                <a:lstStyle/>
                <a:p>
                  <a:pPr algn="just"/>
                  <a:r>
                    <a:rPr lang="zh-CN" altLang="en-US" sz="1600" b="1" dirty="0">
                      <a:latin typeface="Times New Roman" pitchFamily="18" charset="0"/>
                    </a:rPr>
                    <a:t>帧同步码</a:t>
                  </a:r>
                  <a:endParaRPr lang="zh-CN" altLang="en-US" sz="4400" b="1" dirty="0"/>
                </a:p>
              </p:txBody>
            </p:sp>
            <p:sp>
              <p:nvSpPr>
                <p:cNvPr id="58" name="Line 180"/>
                <p:cNvSpPr>
                  <a:spLocks noChangeShapeType="1"/>
                </p:cNvSpPr>
                <p:nvPr/>
              </p:nvSpPr>
              <p:spPr bwMode="auto">
                <a:xfrm>
                  <a:off x="2910" y="12559"/>
                  <a:ext cx="290" cy="0"/>
                </a:xfrm>
                <a:prstGeom prst="line">
                  <a:avLst/>
                </a:prstGeom>
                <a:noFill/>
                <a:ln w="9525">
                  <a:solidFill>
                    <a:srgbClr val="000000"/>
                  </a:solidFill>
                  <a:round/>
                  <a:headEnd/>
                  <a:tailEnd type="triangle" w="med" len="med"/>
                </a:ln>
              </p:spPr>
              <p:txBody>
                <a:bodyPr/>
                <a:lstStyle/>
                <a:p>
                  <a:endParaRPr lang="zh-CN" altLang="en-US" sz="2400" b="1"/>
                </a:p>
              </p:txBody>
            </p:sp>
            <p:sp>
              <p:nvSpPr>
                <p:cNvPr id="59" name="Line 181"/>
                <p:cNvSpPr>
                  <a:spLocks noChangeShapeType="1"/>
                </p:cNvSpPr>
                <p:nvPr/>
              </p:nvSpPr>
              <p:spPr bwMode="auto">
                <a:xfrm>
                  <a:off x="2090" y="12559"/>
                  <a:ext cx="270" cy="0"/>
                </a:xfrm>
                <a:prstGeom prst="line">
                  <a:avLst/>
                </a:prstGeom>
                <a:noFill/>
                <a:ln w="9525">
                  <a:solidFill>
                    <a:srgbClr val="000000"/>
                  </a:solidFill>
                  <a:round/>
                  <a:headEnd type="triangle" w="med" len="med"/>
                  <a:tailEnd/>
                </a:ln>
              </p:spPr>
              <p:txBody>
                <a:bodyPr/>
                <a:lstStyle/>
                <a:p>
                  <a:endParaRPr lang="zh-CN" altLang="en-US" sz="2400" b="1"/>
                </a:p>
              </p:txBody>
            </p:sp>
            <p:sp>
              <p:nvSpPr>
                <p:cNvPr id="60" name="Line 182"/>
                <p:cNvSpPr>
                  <a:spLocks noChangeShapeType="1"/>
                </p:cNvSpPr>
                <p:nvPr/>
              </p:nvSpPr>
              <p:spPr bwMode="auto">
                <a:xfrm>
                  <a:off x="3200" y="12344"/>
                  <a:ext cx="0" cy="664"/>
                </a:xfrm>
                <a:prstGeom prst="line">
                  <a:avLst/>
                </a:prstGeom>
                <a:noFill/>
                <a:ln w="6350">
                  <a:solidFill>
                    <a:srgbClr val="000000"/>
                  </a:solidFill>
                  <a:prstDash val="dash"/>
                  <a:round/>
                  <a:headEnd/>
                  <a:tailEnd/>
                </a:ln>
              </p:spPr>
              <p:txBody>
                <a:bodyPr/>
                <a:lstStyle/>
                <a:p>
                  <a:endParaRPr lang="zh-CN" altLang="en-US" sz="2400" b="1"/>
                </a:p>
              </p:txBody>
            </p:sp>
          </p:grpSp>
          <p:grpSp>
            <p:nvGrpSpPr>
              <p:cNvPr id="51" name="Group 183"/>
              <p:cNvGrpSpPr>
                <a:grpSpLocks/>
              </p:cNvGrpSpPr>
              <p:nvPr/>
            </p:nvGrpSpPr>
            <p:grpSpPr bwMode="auto">
              <a:xfrm>
                <a:off x="1940" y="12785"/>
                <a:ext cx="1286" cy="432"/>
                <a:chOff x="1940" y="12785"/>
                <a:chExt cx="1286" cy="432"/>
              </a:xfrm>
            </p:grpSpPr>
            <p:sp>
              <p:nvSpPr>
                <p:cNvPr id="52" name="Text Box 184"/>
                <p:cNvSpPr txBox="1">
                  <a:spLocks noChangeArrowheads="1"/>
                </p:cNvSpPr>
                <p:nvPr/>
              </p:nvSpPr>
              <p:spPr bwMode="auto">
                <a:xfrm>
                  <a:off x="2266" y="12785"/>
                  <a:ext cx="960" cy="432"/>
                </a:xfrm>
                <a:prstGeom prst="rect">
                  <a:avLst/>
                </a:prstGeom>
                <a:noFill/>
                <a:ln w="9525">
                  <a:noFill/>
                  <a:miter lim="800000"/>
                  <a:headEnd/>
                  <a:tailEnd/>
                </a:ln>
              </p:spPr>
              <p:txBody>
                <a:bodyPr/>
                <a:lstStyle/>
                <a:p>
                  <a:pPr algn="just"/>
                  <a:r>
                    <a:rPr lang="zh-CN" altLang="en-US" b="1" dirty="0">
                      <a:solidFill>
                        <a:srgbClr val="0000FF"/>
                      </a:solidFill>
                      <a:latin typeface="Times New Roman" pitchFamily="18" charset="0"/>
                    </a:rPr>
                    <a:t>奇帧</a:t>
                  </a:r>
                  <a:r>
                    <a:rPr lang="en-US" altLang="zh-CN" b="1" dirty="0">
                      <a:solidFill>
                        <a:srgbClr val="0000FF"/>
                      </a:solidFill>
                      <a:latin typeface="Times New Roman" pitchFamily="18" charset="0"/>
                    </a:rPr>
                    <a:t>TS0</a:t>
                  </a:r>
                  <a:endParaRPr lang="en-US" altLang="zh-CN" sz="4400" b="1" dirty="0">
                    <a:solidFill>
                      <a:srgbClr val="0000FF"/>
                    </a:solidFill>
                  </a:endParaRPr>
                </a:p>
              </p:txBody>
            </p:sp>
            <p:sp>
              <p:nvSpPr>
                <p:cNvPr id="53"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sz="2400" b="1"/>
                </a:p>
              </p:txBody>
            </p:sp>
            <p:sp>
              <p:nvSpPr>
                <p:cNvPr id="54"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sz="2400" b="1"/>
                </a:p>
              </p:txBody>
            </p:sp>
          </p:grpSp>
        </p:grpSp>
        <p:grpSp>
          <p:nvGrpSpPr>
            <p:cNvPr id="19" name="Group 187"/>
            <p:cNvGrpSpPr>
              <a:grpSpLocks/>
            </p:cNvGrpSpPr>
            <p:nvPr/>
          </p:nvGrpSpPr>
          <p:grpSpPr bwMode="auto">
            <a:xfrm>
              <a:off x="5508104" y="1641648"/>
              <a:ext cx="2259828" cy="563393"/>
              <a:chOff x="3000" y="11790"/>
              <a:chExt cx="1320" cy="429"/>
            </a:xfrm>
          </p:grpSpPr>
          <p:grpSp>
            <p:nvGrpSpPr>
              <p:cNvPr id="20" name="Group 188"/>
              <p:cNvGrpSpPr>
                <a:grpSpLocks/>
              </p:cNvGrpSpPr>
              <p:nvPr/>
            </p:nvGrpSpPr>
            <p:grpSpPr bwMode="auto">
              <a:xfrm>
                <a:off x="3000" y="11790"/>
                <a:ext cx="680" cy="429"/>
                <a:chOff x="3000" y="11790"/>
                <a:chExt cx="680" cy="429"/>
              </a:xfrm>
            </p:grpSpPr>
            <p:grpSp>
              <p:nvGrpSpPr>
                <p:cNvPr id="36" name="Group 189"/>
                <p:cNvGrpSpPr>
                  <a:grpSpLocks/>
                </p:cNvGrpSpPr>
                <p:nvPr/>
              </p:nvGrpSpPr>
              <p:grpSpPr bwMode="auto">
                <a:xfrm>
                  <a:off x="3000" y="11790"/>
                  <a:ext cx="360" cy="429"/>
                  <a:chOff x="3000" y="11790"/>
                  <a:chExt cx="360" cy="429"/>
                </a:xfrm>
              </p:grpSpPr>
              <p:grpSp>
                <p:nvGrpSpPr>
                  <p:cNvPr id="44" name="Group 190"/>
                  <p:cNvGrpSpPr>
                    <a:grpSpLocks/>
                  </p:cNvGrpSpPr>
                  <p:nvPr/>
                </p:nvGrpSpPr>
                <p:grpSpPr bwMode="auto">
                  <a:xfrm>
                    <a:off x="3000" y="11790"/>
                    <a:ext cx="200" cy="429"/>
                    <a:chOff x="3000" y="11790"/>
                    <a:chExt cx="200" cy="429"/>
                  </a:xfrm>
                </p:grpSpPr>
                <p:sp>
                  <p:nvSpPr>
                    <p:cNvPr id="48"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49"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dirty="0">
                          <a:latin typeface="Times New Roman" pitchFamily="18" charset="0"/>
                        </a:rPr>
                        <a:t>*</a:t>
                      </a:r>
                      <a:endParaRPr lang="en-US" altLang="zh-CN" sz="4400" b="1" dirty="0"/>
                    </a:p>
                  </p:txBody>
                </p:sp>
              </p:grpSp>
              <p:grpSp>
                <p:nvGrpSpPr>
                  <p:cNvPr id="45" name="Group 193"/>
                  <p:cNvGrpSpPr>
                    <a:grpSpLocks/>
                  </p:cNvGrpSpPr>
                  <p:nvPr/>
                </p:nvGrpSpPr>
                <p:grpSpPr bwMode="auto">
                  <a:xfrm>
                    <a:off x="3160" y="11790"/>
                    <a:ext cx="200" cy="429"/>
                    <a:chOff x="3000" y="11790"/>
                    <a:chExt cx="200" cy="429"/>
                  </a:xfrm>
                </p:grpSpPr>
                <p:sp>
                  <p:nvSpPr>
                    <p:cNvPr id="46"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47"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0</a:t>
                      </a:r>
                      <a:endParaRPr lang="en-US" altLang="zh-CN" sz="4400" b="1"/>
                    </a:p>
                  </p:txBody>
                </p:sp>
              </p:grpSp>
            </p:grpSp>
            <p:grpSp>
              <p:nvGrpSpPr>
                <p:cNvPr id="37" name="Group 196"/>
                <p:cNvGrpSpPr>
                  <a:grpSpLocks/>
                </p:cNvGrpSpPr>
                <p:nvPr/>
              </p:nvGrpSpPr>
              <p:grpSpPr bwMode="auto">
                <a:xfrm>
                  <a:off x="3320" y="11790"/>
                  <a:ext cx="360" cy="429"/>
                  <a:chOff x="3000" y="11790"/>
                  <a:chExt cx="360" cy="429"/>
                </a:xfrm>
              </p:grpSpPr>
              <p:grpSp>
                <p:nvGrpSpPr>
                  <p:cNvPr id="38" name="Group 197"/>
                  <p:cNvGrpSpPr>
                    <a:grpSpLocks/>
                  </p:cNvGrpSpPr>
                  <p:nvPr/>
                </p:nvGrpSpPr>
                <p:grpSpPr bwMode="auto">
                  <a:xfrm>
                    <a:off x="3000" y="11790"/>
                    <a:ext cx="200" cy="429"/>
                    <a:chOff x="3000" y="11790"/>
                    <a:chExt cx="200" cy="429"/>
                  </a:xfrm>
                </p:grpSpPr>
                <p:sp>
                  <p:nvSpPr>
                    <p:cNvPr id="42"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43"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0</a:t>
                      </a:r>
                      <a:endParaRPr lang="en-US" altLang="zh-CN" sz="4400" b="1"/>
                    </a:p>
                  </p:txBody>
                </p:sp>
              </p:grpSp>
              <p:grpSp>
                <p:nvGrpSpPr>
                  <p:cNvPr id="39" name="Group 200"/>
                  <p:cNvGrpSpPr>
                    <a:grpSpLocks/>
                  </p:cNvGrpSpPr>
                  <p:nvPr/>
                </p:nvGrpSpPr>
                <p:grpSpPr bwMode="auto">
                  <a:xfrm>
                    <a:off x="3160" y="11790"/>
                    <a:ext cx="200" cy="429"/>
                    <a:chOff x="3000" y="11790"/>
                    <a:chExt cx="200" cy="429"/>
                  </a:xfrm>
                </p:grpSpPr>
                <p:sp>
                  <p:nvSpPr>
                    <p:cNvPr id="40"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41"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grpSp>
            <p:nvGrpSpPr>
              <p:cNvPr id="21" name="Group 203"/>
              <p:cNvGrpSpPr>
                <a:grpSpLocks/>
              </p:cNvGrpSpPr>
              <p:nvPr/>
            </p:nvGrpSpPr>
            <p:grpSpPr bwMode="auto">
              <a:xfrm>
                <a:off x="3640" y="11790"/>
                <a:ext cx="680" cy="429"/>
                <a:chOff x="3000" y="11790"/>
                <a:chExt cx="680" cy="429"/>
              </a:xfrm>
            </p:grpSpPr>
            <p:grpSp>
              <p:nvGrpSpPr>
                <p:cNvPr id="22" name="Group 204"/>
                <p:cNvGrpSpPr>
                  <a:grpSpLocks/>
                </p:cNvGrpSpPr>
                <p:nvPr/>
              </p:nvGrpSpPr>
              <p:grpSpPr bwMode="auto">
                <a:xfrm>
                  <a:off x="3000" y="11790"/>
                  <a:ext cx="360" cy="429"/>
                  <a:chOff x="3000" y="11790"/>
                  <a:chExt cx="360" cy="429"/>
                </a:xfrm>
              </p:grpSpPr>
              <p:grpSp>
                <p:nvGrpSpPr>
                  <p:cNvPr id="30" name="Group 205"/>
                  <p:cNvGrpSpPr>
                    <a:grpSpLocks/>
                  </p:cNvGrpSpPr>
                  <p:nvPr/>
                </p:nvGrpSpPr>
                <p:grpSpPr bwMode="auto">
                  <a:xfrm>
                    <a:off x="3000" y="11790"/>
                    <a:ext cx="200" cy="429"/>
                    <a:chOff x="3000" y="11790"/>
                    <a:chExt cx="200" cy="429"/>
                  </a:xfrm>
                </p:grpSpPr>
                <p:sp>
                  <p:nvSpPr>
                    <p:cNvPr id="34"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35"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nvGrpSpPr>
                  <p:cNvPr id="31" name="Group 208"/>
                  <p:cNvGrpSpPr>
                    <a:grpSpLocks/>
                  </p:cNvGrpSpPr>
                  <p:nvPr/>
                </p:nvGrpSpPr>
                <p:grpSpPr bwMode="auto">
                  <a:xfrm>
                    <a:off x="3160" y="11790"/>
                    <a:ext cx="200" cy="429"/>
                    <a:chOff x="3000" y="11790"/>
                    <a:chExt cx="200" cy="429"/>
                  </a:xfrm>
                </p:grpSpPr>
                <p:sp>
                  <p:nvSpPr>
                    <p:cNvPr id="32"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33"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0</a:t>
                      </a:r>
                      <a:endParaRPr lang="en-US" altLang="zh-CN" sz="4400" b="1"/>
                    </a:p>
                  </p:txBody>
                </p:sp>
              </p:grpSp>
            </p:grpSp>
            <p:grpSp>
              <p:nvGrpSpPr>
                <p:cNvPr id="23" name="Group 211"/>
                <p:cNvGrpSpPr>
                  <a:grpSpLocks/>
                </p:cNvGrpSpPr>
                <p:nvPr/>
              </p:nvGrpSpPr>
              <p:grpSpPr bwMode="auto">
                <a:xfrm>
                  <a:off x="3320" y="11790"/>
                  <a:ext cx="360" cy="429"/>
                  <a:chOff x="3000" y="11790"/>
                  <a:chExt cx="360" cy="429"/>
                </a:xfrm>
              </p:grpSpPr>
              <p:grpSp>
                <p:nvGrpSpPr>
                  <p:cNvPr id="24" name="Group 212"/>
                  <p:cNvGrpSpPr>
                    <a:grpSpLocks/>
                  </p:cNvGrpSpPr>
                  <p:nvPr/>
                </p:nvGrpSpPr>
                <p:grpSpPr bwMode="auto">
                  <a:xfrm>
                    <a:off x="3000" y="11790"/>
                    <a:ext cx="200" cy="429"/>
                    <a:chOff x="3000" y="11790"/>
                    <a:chExt cx="200" cy="429"/>
                  </a:xfrm>
                </p:grpSpPr>
                <p:sp>
                  <p:nvSpPr>
                    <p:cNvPr id="28"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29"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nvGrpSpPr>
                  <p:cNvPr id="25" name="Group 215"/>
                  <p:cNvGrpSpPr>
                    <a:grpSpLocks/>
                  </p:cNvGrpSpPr>
                  <p:nvPr/>
                </p:nvGrpSpPr>
                <p:grpSpPr bwMode="auto">
                  <a:xfrm>
                    <a:off x="3160" y="11790"/>
                    <a:ext cx="200" cy="429"/>
                    <a:chOff x="3000" y="11790"/>
                    <a:chExt cx="200" cy="429"/>
                  </a:xfrm>
                </p:grpSpPr>
                <p:sp>
                  <p:nvSpPr>
                    <p:cNvPr id="26"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sz="2400" b="1"/>
                    </a:p>
                  </p:txBody>
                </p:sp>
                <p:sp>
                  <p:nvSpPr>
                    <p:cNvPr id="27"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600" b="1">
                          <a:latin typeface="Times New Roman" pitchFamily="18" charset="0"/>
                        </a:rPr>
                        <a:t>1</a:t>
                      </a:r>
                      <a:endParaRPr lang="en-US" altLang="zh-CN" sz="4400" b="1"/>
                    </a:p>
                  </p:txBody>
                </p:sp>
              </p:grpSp>
            </p:grpSp>
          </p:grpSp>
        </p:grpSp>
        <p:grpSp>
          <p:nvGrpSpPr>
            <p:cNvPr id="199" name="Group 324"/>
            <p:cNvGrpSpPr>
              <a:grpSpLocks/>
            </p:cNvGrpSpPr>
            <p:nvPr/>
          </p:nvGrpSpPr>
          <p:grpSpPr bwMode="auto">
            <a:xfrm>
              <a:off x="5884742" y="3478970"/>
              <a:ext cx="2424340" cy="598102"/>
              <a:chOff x="2090" y="13023"/>
              <a:chExt cx="1416" cy="456"/>
            </a:xfrm>
          </p:grpSpPr>
          <p:sp>
            <p:nvSpPr>
              <p:cNvPr id="200" name="Text Box 325"/>
              <p:cNvSpPr txBox="1">
                <a:spLocks noChangeArrowheads="1"/>
              </p:cNvSpPr>
              <p:nvPr/>
            </p:nvSpPr>
            <p:spPr bwMode="auto">
              <a:xfrm>
                <a:off x="2506" y="13023"/>
                <a:ext cx="630" cy="456"/>
              </a:xfrm>
              <a:prstGeom prst="rect">
                <a:avLst/>
              </a:prstGeom>
              <a:noFill/>
              <a:ln w="9525">
                <a:noFill/>
                <a:miter lim="800000"/>
                <a:headEnd/>
                <a:tailEnd/>
              </a:ln>
            </p:spPr>
            <p:txBody>
              <a:bodyPr/>
              <a:lstStyle/>
              <a:p>
                <a:pPr algn="just"/>
                <a:r>
                  <a:rPr lang="zh-CN" altLang="en-US" b="1">
                    <a:latin typeface="Times New Roman" pitchFamily="18" charset="0"/>
                  </a:rPr>
                  <a:t>保留</a:t>
                </a:r>
                <a:endParaRPr lang="zh-CN" altLang="en-US" sz="4400" b="1"/>
              </a:p>
            </p:txBody>
          </p:sp>
          <p:sp>
            <p:nvSpPr>
              <p:cNvPr id="201" name="Line 326"/>
              <p:cNvSpPr>
                <a:spLocks noChangeShapeType="1"/>
              </p:cNvSpPr>
              <p:nvPr/>
            </p:nvSpPr>
            <p:spPr bwMode="auto">
              <a:xfrm>
                <a:off x="2090" y="13236"/>
                <a:ext cx="302" cy="0"/>
              </a:xfrm>
              <a:prstGeom prst="line">
                <a:avLst/>
              </a:prstGeom>
              <a:noFill/>
              <a:ln w="9525">
                <a:solidFill>
                  <a:srgbClr val="000000"/>
                </a:solidFill>
                <a:round/>
                <a:headEnd/>
                <a:tailEnd type="triangle" w="med" len="med"/>
              </a:ln>
            </p:spPr>
            <p:txBody>
              <a:bodyPr/>
              <a:lstStyle/>
              <a:p>
                <a:endParaRPr lang="zh-CN" altLang="en-US" sz="2400" b="1"/>
              </a:p>
            </p:txBody>
          </p:sp>
          <p:sp>
            <p:nvSpPr>
              <p:cNvPr id="202" name="Line 327"/>
              <p:cNvSpPr>
                <a:spLocks noChangeShapeType="1"/>
              </p:cNvSpPr>
              <p:nvPr/>
            </p:nvSpPr>
            <p:spPr bwMode="auto">
              <a:xfrm>
                <a:off x="3204" y="13236"/>
                <a:ext cx="302" cy="0"/>
              </a:xfrm>
              <a:prstGeom prst="line">
                <a:avLst/>
              </a:prstGeom>
              <a:noFill/>
              <a:ln w="9525">
                <a:solidFill>
                  <a:srgbClr val="000000"/>
                </a:solidFill>
                <a:round/>
                <a:headEnd type="triangle" w="med" len="med"/>
                <a:tailEnd/>
              </a:ln>
            </p:spPr>
            <p:txBody>
              <a:bodyPr/>
              <a:lstStyle/>
              <a:p>
                <a:endParaRPr lang="zh-CN" altLang="en-US" sz="2400" b="1"/>
              </a:p>
            </p:txBody>
          </p:sp>
        </p:grpSp>
      </p:grpSp>
      <p:sp>
        <p:nvSpPr>
          <p:cNvPr id="251" name="内容占位符 2"/>
          <p:cNvSpPr txBox="1">
            <a:spLocks/>
          </p:cNvSpPr>
          <p:nvPr/>
        </p:nvSpPr>
        <p:spPr>
          <a:xfrm>
            <a:off x="416992" y="3861049"/>
            <a:ext cx="8403480" cy="273630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8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285750" indent="-285750"/>
            <a:r>
              <a:rPr lang="zh-CN" altLang="en-US" dirty="0" smtClean="0">
                <a:solidFill>
                  <a:srgbClr val="C00000"/>
                </a:solidFill>
              </a:rPr>
              <a:t>奇数帧：</a:t>
            </a:r>
            <a:r>
              <a:rPr lang="en-US" altLang="zh-CN" dirty="0"/>
              <a:t> TS0</a:t>
            </a:r>
            <a:r>
              <a:rPr lang="zh-CN" altLang="en-US" dirty="0" smtClean="0"/>
              <a:t>留</a:t>
            </a:r>
            <a:r>
              <a:rPr lang="zh-CN" altLang="en-US" dirty="0"/>
              <a:t>作</a:t>
            </a:r>
            <a:r>
              <a:rPr lang="zh-CN" altLang="en-US" dirty="0">
                <a:solidFill>
                  <a:srgbClr val="0000FF"/>
                </a:solidFill>
              </a:rPr>
              <a:t>告警</a:t>
            </a:r>
            <a:r>
              <a:rPr lang="en-US" altLang="zh-CN" dirty="0">
                <a:solidFill>
                  <a:srgbClr val="0000FF"/>
                </a:solidFill>
              </a:rPr>
              <a:t>(alarm)</a:t>
            </a:r>
            <a:r>
              <a:rPr lang="zh-CN" altLang="en-US" dirty="0">
                <a:solidFill>
                  <a:srgbClr val="0000FF"/>
                </a:solidFill>
              </a:rPr>
              <a:t>等其他用途</a:t>
            </a:r>
            <a:r>
              <a:rPr lang="zh-CN" altLang="en-US" dirty="0"/>
              <a:t>。</a:t>
            </a:r>
            <a:endParaRPr lang="en-US" altLang="zh-CN" dirty="0"/>
          </a:p>
          <a:p>
            <a:pPr marL="651510" lvl="1" indent="-285750"/>
            <a:r>
              <a:rPr lang="en-US" altLang="zh-CN" dirty="0"/>
              <a:t>TS0</a:t>
            </a:r>
            <a:r>
              <a:rPr lang="zh-CN" altLang="en-US" dirty="0"/>
              <a:t>第</a:t>
            </a:r>
            <a:r>
              <a:rPr lang="en-US" altLang="zh-CN" dirty="0"/>
              <a:t>1</a:t>
            </a:r>
            <a:r>
              <a:rPr lang="zh-CN" altLang="en-US" dirty="0"/>
              <a:t>位“*”的用途和偶数帧的相同</a:t>
            </a:r>
            <a:r>
              <a:rPr lang="zh-CN" altLang="en-US" dirty="0" smtClean="0"/>
              <a:t>；</a:t>
            </a:r>
            <a:endParaRPr lang="en-US" altLang="zh-CN" dirty="0" smtClean="0"/>
          </a:p>
          <a:p>
            <a:pPr marL="651510" lvl="1" indent="-285750"/>
            <a:r>
              <a:rPr lang="zh-CN" altLang="en-US" dirty="0" smtClean="0"/>
              <a:t>第</a:t>
            </a:r>
            <a:r>
              <a:rPr lang="en-US" altLang="zh-CN" dirty="0"/>
              <a:t>2</a:t>
            </a:r>
            <a:r>
              <a:rPr lang="zh-CN" altLang="en-US" dirty="0" smtClean="0"/>
              <a:t>位“</a:t>
            </a:r>
            <a:r>
              <a:rPr lang="en-US" altLang="zh-CN" dirty="0" smtClean="0"/>
              <a:t>1”</a:t>
            </a:r>
            <a:r>
              <a:rPr lang="zh-CN" altLang="en-US" dirty="0"/>
              <a:t>用以区别偶数帧的“</a:t>
            </a:r>
            <a:r>
              <a:rPr lang="en-US" altLang="zh-CN" dirty="0"/>
              <a:t>0”</a:t>
            </a:r>
            <a:r>
              <a:rPr lang="zh-CN" altLang="en-US" dirty="0"/>
              <a:t>，辅助表明</a:t>
            </a:r>
            <a:r>
              <a:rPr lang="zh-CN" altLang="en-US" dirty="0" smtClean="0"/>
              <a:t>其后非帧</a:t>
            </a:r>
            <a:r>
              <a:rPr lang="zh-CN" altLang="en-US" dirty="0"/>
              <a:t>同步码；第</a:t>
            </a:r>
            <a:r>
              <a:rPr lang="en-US" altLang="zh-CN" dirty="0"/>
              <a:t>3</a:t>
            </a:r>
            <a:r>
              <a:rPr lang="zh-CN" altLang="en-US" dirty="0"/>
              <a:t>位“</a:t>
            </a:r>
            <a:r>
              <a:rPr lang="en-US" altLang="zh-CN" dirty="0"/>
              <a:t>A”</a:t>
            </a:r>
            <a:r>
              <a:rPr lang="zh-CN" altLang="en-US" dirty="0"/>
              <a:t>用于远端告警，“</a:t>
            </a:r>
            <a:r>
              <a:rPr lang="en-US" altLang="zh-CN" dirty="0"/>
              <a:t>A</a:t>
            </a:r>
            <a:r>
              <a:rPr lang="en-US" altLang="zh-CN" dirty="0" smtClean="0"/>
              <a:t>”</a:t>
            </a:r>
            <a:r>
              <a:rPr lang="zh-CN" altLang="en-US" dirty="0" smtClean="0"/>
              <a:t>正常状态为</a:t>
            </a:r>
            <a:r>
              <a:rPr lang="zh-CN" altLang="en-US" dirty="0"/>
              <a:t>“</a:t>
            </a:r>
            <a:r>
              <a:rPr lang="en-US" altLang="zh-CN" dirty="0"/>
              <a:t>0”</a:t>
            </a:r>
            <a:r>
              <a:rPr lang="zh-CN" altLang="en-US" dirty="0" smtClean="0"/>
              <a:t>，告警状态为</a:t>
            </a:r>
            <a:r>
              <a:rPr lang="zh-CN" altLang="en-US" dirty="0"/>
              <a:t>“</a:t>
            </a:r>
            <a:r>
              <a:rPr lang="en-US" altLang="zh-CN" dirty="0"/>
              <a:t>1”</a:t>
            </a:r>
            <a:r>
              <a:rPr lang="zh-CN" altLang="en-US" dirty="0"/>
              <a:t>；第</a:t>
            </a:r>
            <a:r>
              <a:rPr lang="en-US" altLang="zh-CN" dirty="0"/>
              <a:t>4</a:t>
            </a:r>
            <a:r>
              <a:rPr lang="zh-CN" altLang="en-US" dirty="0"/>
              <a:t>～</a:t>
            </a:r>
            <a:r>
              <a:rPr lang="en-US" altLang="zh-CN" dirty="0"/>
              <a:t>8</a:t>
            </a:r>
            <a:r>
              <a:rPr lang="zh-CN" altLang="en-US" dirty="0"/>
              <a:t>位保留作维护、性能监测等其他用途</a:t>
            </a:r>
            <a:r>
              <a:rPr lang="zh-CN" altLang="en-US" dirty="0" smtClean="0"/>
              <a:t>，无其他</a:t>
            </a:r>
            <a:r>
              <a:rPr lang="zh-CN" altLang="en-US" dirty="0"/>
              <a:t>用途时，在跨国链路上</a:t>
            </a:r>
            <a:r>
              <a:rPr lang="zh-CN" altLang="en-US" dirty="0" smtClean="0"/>
              <a:t>应全“</a:t>
            </a:r>
            <a:r>
              <a:rPr lang="en-US" altLang="zh-CN" dirty="0" smtClean="0"/>
              <a:t>1” </a:t>
            </a:r>
            <a:r>
              <a:rPr lang="zh-CN" altLang="en-US" dirty="0"/>
              <a:t>。</a:t>
            </a:r>
            <a:endParaRPr lang="zh-CN" altLang="en-US" dirty="0"/>
          </a:p>
        </p:txBody>
      </p:sp>
    </p:spTree>
    <p:extLst>
      <p:ext uri="{BB962C8B-B14F-4D97-AF65-F5344CB8AC3E}">
        <p14:creationId xmlns:p14="http://schemas.microsoft.com/office/powerpoint/2010/main" val="201985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500" fill="hold"/>
                                        <p:tgtEl>
                                          <p:spTgt spid="251"/>
                                        </p:tgtEl>
                                        <p:attrNameLst>
                                          <p:attrName>ppt_x</p:attrName>
                                        </p:attrNameLst>
                                      </p:cBhvr>
                                      <p:tavLst>
                                        <p:tav tm="0">
                                          <p:val>
                                            <p:strVal val="#ppt_x"/>
                                          </p:val>
                                        </p:tav>
                                        <p:tav tm="100000">
                                          <p:val>
                                            <p:strVal val="#ppt_x"/>
                                          </p:val>
                                        </p:tav>
                                      </p:tavLst>
                                    </p:anim>
                                    <p:anim calcmode="lin" valueType="num">
                                      <p:cBhvr additive="base">
                                        <p:cTn id="8"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a:solidFill>
                  <a:srgbClr val="0000FF"/>
                </a:solidFill>
              </a:rPr>
              <a:t>时隙</a:t>
            </a:r>
            <a:r>
              <a:rPr lang="en-US" altLang="zh-CN" dirty="0">
                <a:solidFill>
                  <a:srgbClr val="0000FF"/>
                </a:solidFill>
              </a:rPr>
              <a:t>TS16</a:t>
            </a:r>
            <a:r>
              <a:rPr lang="zh-CN" altLang="en-US" dirty="0">
                <a:solidFill>
                  <a:srgbClr val="0000FF"/>
                </a:solidFill>
              </a:rPr>
              <a:t>的功能</a:t>
            </a:r>
            <a:endParaRPr lang="zh-CN" altLang="en-US" dirty="0"/>
          </a:p>
        </p:txBody>
      </p:sp>
      <p:sp>
        <p:nvSpPr>
          <p:cNvPr id="139267" name="Rectangle 3"/>
          <p:cNvSpPr>
            <a:spLocks noGrp="1" noChangeArrowheads="1"/>
          </p:cNvSpPr>
          <p:nvPr>
            <p:ph type="body" idx="1"/>
          </p:nvPr>
        </p:nvSpPr>
        <p:spPr>
          <a:xfrm>
            <a:off x="539552" y="1196752"/>
            <a:ext cx="8064896" cy="5472608"/>
          </a:xfrm>
        </p:spPr>
        <p:txBody>
          <a:bodyPr>
            <a:normAutofit lnSpcReduction="10000"/>
          </a:bodyPr>
          <a:lstStyle/>
          <a:p>
            <a:r>
              <a:rPr lang="zh-CN" altLang="en-US" dirty="0" smtClean="0"/>
              <a:t>可用</a:t>
            </a:r>
            <a:r>
              <a:rPr lang="zh-CN" altLang="en-US" dirty="0" smtClean="0"/>
              <a:t>于传输</a:t>
            </a:r>
            <a:r>
              <a:rPr lang="zh-CN" altLang="en-US" dirty="0" smtClean="0">
                <a:solidFill>
                  <a:srgbClr val="0000FF"/>
                </a:solidFill>
              </a:rPr>
              <a:t>信令</a:t>
            </a:r>
            <a:r>
              <a:rPr lang="zh-CN" altLang="en-US" dirty="0" smtClean="0"/>
              <a:t>，但当无需传输信令时，也</a:t>
            </a:r>
            <a:r>
              <a:rPr lang="zh-CN" altLang="en-US" dirty="0" smtClean="0"/>
              <a:t>可像</a:t>
            </a:r>
            <a:r>
              <a:rPr lang="zh-CN" altLang="en-US" dirty="0" smtClean="0"/>
              <a:t>其他</a:t>
            </a:r>
            <a:r>
              <a:rPr lang="en-US" altLang="zh-CN" dirty="0" smtClean="0"/>
              <a:t>30</a:t>
            </a:r>
            <a:r>
              <a:rPr lang="zh-CN" altLang="en-US" dirty="0" smtClean="0"/>
              <a:t>路一样用于传输语音。</a:t>
            </a:r>
            <a:endParaRPr lang="en-US" altLang="zh-CN" dirty="0" smtClean="0"/>
          </a:p>
          <a:p>
            <a:r>
              <a:rPr lang="zh-CN" altLang="en-US" dirty="0" smtClean="0">
                <a:solidFill>
                  <a:srgbClr val="0000FF"/>
                </a:solidFill>
              </a:rPr>
              <a:t>信令</a:t>
            </a:r>
            <a:r>
              <a:rPr lang="en-US" altLang="zh-CN" dirty="0" smtClean="0">
                <a:solidFill>
                  <a:srgbClr val="0000FF"/>
                </a:solidFill>
              </a:rPr>
              <a:t>: </a:t>
            </a:r>
            <a:r>
              <a:rPr lang="zh-CN" altLang="en-US" dirty="0" smtClean="0"/>
              <a:t>是</a:t>
            </a:r>
            <a:r>
              <a:rPr lang="zh-CN" altLang="en-US" dirty="0" smtClean="0"/>
              <a:t>电话网中传输的各种控制和业务信息，如电话机上由键盘发出的电话号码信息等。</a:t>
            </a:r>
            <a:endParaRPr lang="en-US" altLang="zh-CN" dirty="0" smtClean="0"/>
          </a:p>
          <a:p>
            <a:r>
              <a:rPr lang="zh-CN" altLang="en-US" dirty="0" smtClean="0"/>
              <a:t>在电话网中传输信令的方法有两种。一种称为</a:t>
            </a:r>
            <a:r>
              <a:rPr lang="zh-CN" altLang="en-US" dirty="0" smtClean="0">
                <a:solidFill>
                  <a:srgbClr val="0000FF"/>
                </a:solidFill>
              </a:rPr>
              <a:t>共路信令</a:t>
            </a:r>
            <a:r>
              <a:rPr lang="en-US" altLang="zh-CN" dirty="0" smtClean="0">
                <a:solidFill>
                  <a:srgbClr val="0000FF"/>
                </a:solidFill>
              </a:rPr>
              <a:t>(CCS)</a:t>
            </a:r>
            <a:r>
              <a:rPr lang="zh-CN" altLang="en-US" dirty="0" smtClean="0"/>
              <a:t>，另一种称为</a:t>
            </a:r>
            <a:r>
              <a:rPr lang="zh-CN" altLang="en-US" dirty="0" smtClean="0">
                <a:solidFill>
                  <a:srgbClr val="0000FF"/>
                </a:solidFill>
              </a:rPr>
              <a:t>随路信令</a:t>
            </a:r>
            <a:r>
              <a:rPr lang="en-US" altLang="zh-CN" dirty="0" smtClean="0">
                <a:solidFill>
                  <a:srgbClr val="0000FF"/>
                </a:solidFill>
              </a:rPr>
              <a:t>(CAS)</a:t>
            </a:r>
            <a:r>
              <a:rPr lang="zh-CN" altLang="en-US" dirty="0" smtClean="0"/>
              <a:t>。</a:t>
            </a:r>
            <a:endParaRPr lang="en-US" altLang="zh-CN" dirty="0" smtClean="0"/>
          </a:p>
          <a:p>
            <a:pPr lvl="1"/>
            <a:r>
              <a:rPr lang="zh-CN" altLang="en-US" dirty="0" smtClean="0"/>
              <a:t>共路信令是将各路信令通过一个</a:t>
            </a:r>
            <a:r>
              <a:rPr lang="zh-CN" altLang="en-US" dirty="0" smtClean="0">
                <a:solidFill>
                  <a:srgbClr val="0000FF"/>
                </a:solidFill>
              </a:rPr>
              <a:t>独立的信令网络</a:t>
            </a:r>
            <a:r>
              <a:rPr lang="zh-CN" altLang="en-US" dirty="0" smtClean="0"/>
              <a:t>集中传输；</a:t>
            </a:r>
            <a:endParaRPr lang="en-US" altLang="zh-CN" dirty="0" smtClean="0"/>
          </a:p>
          <a:p>
            <a:pPr lvl="1"/>
            <a:r>
              <a:rPr lang="zh-CN" altLang="en-US" dirty="0" smtClean="0"/>
              <a:t>随路信令则是将各路信令放在传输各路信息的信道中和各路信息一起传输。</a:t>
            </a:r>
          </a:p>
          <a:p>
            <a:r>
              <a:rPr lang="zh-CN" altLang="en-US" dirty="0" smtClean="0"/>
              <a:t>在此建议中为随路信令作了具体规定。采用随路信令时，需将</a:t>
            </a:r>
            <a:r>
              <a:rPr lang="en-US" altLang="zh-CN" dirty="0" smtClean="0"/>
              <a:t>16</a:t>
            </a:r>
            <a:r>
              <a:rPr lang="zh-CN" altLang="en-US" dirty="0" smtClean="0"/>
              <a:t>个帧组成一个</a:t>
            </a:r>
            <a:r>
              <a:rPr lang="zh-CN" altLang="en-US" dirty="0" smtClean="0"/>
              <a:t>复帧。</a:t>
            </a:r>
            <a:endParaRPr lang="zh-CN" altLang="en-US" dirty="0"/>
          </a:p>
        </p:txBody>
      </p:sp>
      <p:sp>
        <p:nvSpPr>
          <p:cNvPr id="4" name="灯片编号占位符 5"/>
          <p:cNvSpPr>
            <a:spLocks noGrp="1"/>
          </p:cNvSpPr>
          <p:nvPr>
            <p:ph type="sldNum" sz="quarter" idx="12"/>
          </p:nvPr>
        </p:nvSpPr>
        <p:spPr/>
        <p:txBody>
          <a:bodyPr/>
          <a:lstStyle/>
          <a:p>
            <a:fld id="{FAEA2C9C-D88B-4991-977E-2564592CD089}" type="slidenum">
              <a:rPr lang="en-US" altLang="zh-CN" smtClean="0"/>
              <a:pPr/>
              <a:t>135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 calcmode="lin" valueType="num">
                                      <p:cBhvr additive="base">
                                        <p:cTn id="7"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 calcmode="lin" valueType="num">
                                      <p:cBhvr additive="base">
                                        <p:cTn id="13"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267">
                                            <p:txEl>
                                              <p:pRg st="3" end="3"/>
                                            </p:txEl>
                                          </p:spTgt>
                                        </p:tgtEl>
                                        <p:attrNameLst>
                                          <p:attrName>style.visibility</p:attrName>
                                        </p:attrNameLst>
                                      </p:cBhvr>
                                      <p:to>
                                        <p:strVal val="visible"/>
                                      </p:to>
                                    </p:set>
                                    <p:anim calcmode="lin" valueType="num">
                                      <p:cBhvr additive="base">
                                        <p:cTn id="17"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92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9267">
                                            <p:txEl>
                                              <p:pRg st="4" end="4"/>
                                            </p:txEl>
                                          </p:spTgt>
                                        </p:tgtEl>
                                        <p:attrNameLst>
                                          <p:attrName>style.visibility</p:attrName>
                                        </p:attrNameLst>
                                      </p:cBhvr>
                                      <p:to>
                                        <p:strVal val="visible"/>
                                      </p:to>
                                    </p:set>
                                    <p:anim calcmode="lin" valueType="num">
                                      <p:cBhvr additive="base">
                                        <p:cTn id="21" dur="5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9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anim calcmode="lin" valueType="num">
                                      <p:cBhvr additive="base">
                                        <p:cTn id="27"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9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dirty="0" smtClean="0"/>
              <a:t>E</a:t>
            </a:r>
            <a:r>
              <a:rPr lang="zh-CN" altLang="en-US" dirty="0" smtClean="0"/>
              <a:t>体系的一次群</a:t>
            </a:r>
            <a:r>
              <a:rPr lang="zh-CN" altLang="en-US" dirty="0" smtClean="0"/>
              <a:t>结构 </a:t>
            </a:r>
            <a:r>
              <a:rPr lang="en-US" altLang="zh-CN" dirty="0" smtClean="0"/>
              <a:t>- TS16</a:t>
            </a:r>
            <a:endParaRPr lang="zh-CN" altLang="en-US" dirty="0"/>
          </a:p>
        </p:txBody>
      </p:sp>
      <p:sp>
        <p:nvSpPr>
          <p:cNvPr id="332" name="灯片编号占位符 5"/>
          <p:cNvSpPr>
            <a:spLocks noGrp="1"/>
          </p:cNvSpPr>
          <p:nvPr>
            <p:ph type="sldNum" sz="quarter" idx="12"/>
          </p:nvPr>
        </p:nvSpPr>
        <p:spPr/>
        <p:txBody>
          <a:bodyPr/>
          <a:lstStyle/>
          <a:p>
            <a:fld id="{11A01FF1-8DB4-4682-9061-D95B48FDEE00}" type="slidenum">
              <a:rPr lang="en-US" altLang="zh-CN" smtClean="0"/>
              <a:pPr/>
              <a:t>136</a:t>
            </a:fld>
            <a:endParaRPr lang="en-US" altLang="zh-CN"/>
          </a:p>
        </p:txBody>
      </p:sp>
      <p:grpSp>
        <p:nvGrpSpPr>
          <p:cNvPr id="2" name="Group 328"/>
          <p:cNvGrpSpPr>
            <a:grpSpLocks/>
          </p:cNvGrpSpPr>
          <p:nvPr/>
        </p:nvGrpSpPr>
        <p:grpSpPr bwMode="auto">
          <a:xfrm>
            <a:off x="7623175" y="4383088"/>
            <a:ext cx="1390650" cy="1276350"/>
            <a:chOff x="8780" y="11112"/>
            <a:chExt cx="1300" cy="1221"/>
          </a:xfrm>
        </p:grpSpPr>
        <p:sp>
          <p:nvSpPr>
            <p:cNvPr id="137545" name="Line 329"/>
            <p:cNvSpPr>
              <a:spLocks noChangeShapeType="1"/>
            </p:cNvSpPr>
            <p:nvPr/>
          </p:nvSpPr>
          <p:spPr bwMode="auto">
            <a:xfrm flipH="1">
              <a:off x="10070" y="11121"/>
              <a:ext cx="10" cy="1212"/>
            </a:xfrm>
            <a:prstGeom prst="line">
              <a:avLst/>
            </a:prstGeom>
            <a:noFill/>
            <a:ln w="6350">
              <a:solidFill>
                <a:srgbClr val="000000"/>
              </a:solidFill>
              <a:prstDash val="dash"/>
              <a:round/>
              <a:headEnd/>
              <a:tailEnd/>
            </a:ln>
          </p:spPr>
          <p:txBody>
            <a:bodyPr/>
            <a:lstStyle/>
            <a:p>
              <a:endParaRPr lang="zh-CN" altLang="en-US"/>
            </a:p>
          </p:txBody>
        </p:sp>
        <p:sp>
          <p:nvSpPr>
            <p:cNvPr id="137546" name="Line 330"/>
            <p:cNvSpPr>
              <a:spLocks noChangeShapeType="1"/>
            </p:cNvSpPr>
            <p:nvPr/>
          </p:nvSpPr>
          <p:spPr bwMode="auto">
            <a:xfrm flipH="1">
              <a:off x="8780" y="12039"/>
              <a:ext cx="0" cy="267"/>
            </a:xfrm>
            <a:prstGeom prst="line">
              <a:avLst/>
            </a:prstGeom>
            <a:noFill/>
            <a:ln w="6350">
              <a:solidFill>
                <a:srgbClr val="000000"/>
              </a:solidFill>
              <a:prstDash val="dash"/>
              <a:round/>
              <a:headEnd/>
              <a:tailEnd/>
            </a:ln>
          </p:spPr>
          <p:txBody>
            <a:bodyPr/>
            <a:lstStyle/>
            <a:p>
              <a:endParaRPr lang="zh-CN" altLang="en-US"/>
            </a:p>
          </p:txBody>
        </p:sp>
        <p:sp>
          <p:nvSpPr>
            <p:cNvPr id="137547" name="Line 331"/>
            <p:cNvSpPr>
              <a:spLocks noChangeShapeType="1"/>
            </p:cNvSpPr>
            <p:nvPr/>
          </p:nvSpPr>
          <p:spPr bwMode="auto">
            <a:xfrm flipH="1">
              <a:off x="8790" y="11112"/>
              <a:ext cx="1040" cy="927"/>
            </a:xfrm>
            <a:prstGeom prst="line">
              <a:avLst/>
            </a:prstGeom>
            <a:noFill/>
            <a:ln w="6350">
              <a:solidFill>
                <a:srgbClr val="000000"/>
              </a:solidFill>
              <a:prstDash val="dash"/>
              <a:round/>
              <a:headEnd/>
              <a:tailEnd/>
            </a:ln>
          </p:spPr>
          <p:txBody>
            <a:bodyPr/>
            <a:lstStyle/>
            <a:p>
              <a:endParaRPr lang="zh-CN" altLang="en-US"/>
            </a:p>
          </p:txBody>
        </p:sp>
      </p:grpSp>
      <p:grpSp>
        <p:nvGrpSpPr>
          <p:cNvPr id="3" name="Group 344"/>
          <p:cNvGrpSpPr>
            <a:grpSpLocks/>
          </p:cNvGrpSpPr>
          <p:nvPr/>
        </p:nvGrpSpPr>
        <p:grpSpPr bwMode="auto">
          <a:xfrm>
            <a:off x="4125913" y="4395788"/>
            <a:ext cx="1358900" cy="806450"/>
            <a:chOff x="2599" y="2769"/>
            <a:chExt cx="856" cy="508"/>
          </a:xfrm>
        </p:grpSpPr>
        <p:grpSp>
          <p:nvGrpSpPr>
            <p:cNvPr id="4" name="Group 38"/>
            <p:cNvGrpSpPr>
              <a:grpSpLocks/>
            </p:cNvGrpSpPr>
            <p:nvPr/>
          </p:nvGrpSpPr>
          <p:grpSpPr bwMode="auto">
            <a:xfrm>
              <a:off x="3105" y="2771"/>
              <a:ext cx="350" cy="445"/>
              <a:chOff x="2170" y="11100"/>
              <a:chExt cx="1040" cy="696"/>
            </a:xfrm>
          </p:grpSpPr>
          <p:sp>
            <p:nvSpPr>
              <p:cNvPr id="137255" name="Line 39"/>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6" name="Line 40"/>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grpSp>
          <p:nvGrpSpPr>
            <p:cNvPr id="5" name="Group 41"/>
            <p:cNvGrpSpPr>
              <a:grpSpLocks/>
            </p:cNvGrpSpPr>
            <p:nvPr/>
          </p:nvGrpSpPr>
          <p:grpSpPr bwMode="auto">
            <a:xfrm flipH="1">
              <a:off x="2599" y="2769"/>
              <a:ext cx="330" cy="451"/>
              <a:chOff x="2170" y="11100"/>
              <a:chExt cx="1040" cy="696"/>
            </a:xfrm>
          </p:grpSpPr>
          <p:sp>
            <p:nvSpPr>
              <p:cNvPr id="137258" name="Line 42"/>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a:p>
            </p:txBody>
          </p:sp>
          <p:sp>
            <p:nvSpPr>
              <p:cNvPr id="137259" name="Line 43"/>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a:p>
            </p:txBody>
          </p:sp>
        </p:grpSp>
        <p:sp>
          <p:nvSpPr>
            <p:cNvPr id="137260" name="Text Box 44"/>
            <p:cNvSpPr txBox="1">
              <a:spLocks noChangeArrowheads="1"/>
            </p:cNvSpPr>
            <p:nvPr/>
          </p:nvSpPr>
          <p:spPr bwMode="auto">
            <a:xfrm>
              <a:off x="2714" y="2888"/>
              <a:ext cx="647" cy="389"/>
            </a:xfrm>
            <a:prstGeom prst="rect">
              <a:avLst/>
            </a:prstGeom>
            <a:noFill/>
            <a:ln w="9525">
              <a:noFill/>
              <a:miter lim="800000"/>
              <a:headEnd/>
              <a:tailEnd/>
            </a:ln>
          </p:spPr>
          <p:txBody>
            <a:bodyPr/>
            <a:lstStyle/>
            <a:p>
              <a:pPr algn="ctr"/>
              <a:r>
                <a:rPr lang="en-US" altLang="zh-CN" sz="1200">
                  <a:latin typeface="Times New Roman" pitchFamily="18" charset="0"/>
                </a:rPr>
                <a:t>TS16</a:t>
              </a:r>
            </a:p>
            <a:p>
              <a:pPr algn="ctr"/>
              <a:endParaRPr lang="en-US" altLang="zh-CN" sz="1200">
                <a:latin typeface="Times New Roman" pitchFamily="18" charset="0"/>
              </a:endParaRPr>
            </a:p>
            <a:p>
              <a:pPr algn="ctr">
                <a:lnSpc>
                  <a:spcPct val="48000"/>
                </a:lnSpc>
              </a:pPr>
              <a:r>
                <a:rPr lang="zh-CN" altLang="en-US" sz="1200">
                  <a:latin typeface="Times New Roman" pitchFamily="18" charset="0"/>
                </a:rPr>
                <a:t>信令</a:t>
              </a:r>
              <a:endParaRPr lang="zh-CN" altLang="en-US" sz="3600"/>
            </a:p>
          </p:txBody>
        </p:sp>
        <p:grpSp>
          <p:nvGrpSpPr>
            <p:cNvPr id="6" name="Group 45"/>
            <p:cNvGrpSpPr>
              <a:grpSpLocks/>
            </p:cNvGrpSpPr>
            <p:nvPr/>
          </p:nvGrpSpPr>
          <p:grpSpPr bwMode="auto">
            <a:xfrm>
              <a:off x="2606" y="3166"/>
              <a:ext cx="842" cy="0"/>
              <a:chOff x="5520" y="11712"/>
              <a:chExt cx="1250" cy="0"/>
            </a:xfrm>
          </p:grpSpPr>
          <p:sp>
            <p:nvSpPr>
              <p:cNvPr id="137262" name="Line 46"/>
              <p:cNvSpPr>
                <a:spLocks noChangeShapeType="1"/>
              </p:cNvSpPr>
              <p:nvPr/>
            </p:nvSpPr>
            <p:spPr bwMode="auto">
              <a:xfrm>
                <a:off x="6350" y="11712"/>
                <a:ext cx="420" cy="0"/>
              </a:xfrm>
              <a:prstGeom prst="line">
                <a:avLst/>
              </a:prstGeom>
              <a:noFill/>
              <a:ln w="9525">
                <a:solidFill>
                  <a:srgbClr val="000000"/>
                </a:solidFill>
                <a:round/>
                <a:headEnd/>
                <a:tailEnd type="triangle" w="med" len="med"/>
              </a:ln>
            </p:spPr>
            <p:txBody>
              <a:bodyPr/>
              <a:lstStyle/>
              <a:p>
                <a:endParaRPr lang="zh-CN" altLang="en-US"/>
              </a:p>
            </p:txBody>
          </p:sp>
          <p:sp>
            <p:nvSpPr>
              <p:cNvPr id="137263" name="Line 47"/>
              <p:cNvSpPr>
                <a:spLocks noChangeShapeType="1"/>
              </p:cNvSpPr>
              <p:nvPr/>
            </p:nvSpPr>
            <p:spPr bwMode="auto">
              <a:xfrm>
                <a:off x="5520" y="11712"/>
                <a:ext cx="400" cy="0"/>
              </a:xfrm>
              <a:prstGeom prst="line">
                <a:avLst/>
              </a:prstGeom>
              <a:noFill/>
              <a:ln w="9525">
                <a:solidFill>
                  <a:srgbClr val="000000"/>
                </a:solidFill>
                <a:round/>
                <a:headEnd type="triangle" w="med" len="med"/>
                <a:tailEnd/>
              </a:ln>
            </p:spPr>
            <p:txBody>
              <a:bodyPr/>
              <a:lstStyle/>
              <a:p>
                <a:endParaRPr lang="zh-CN" altLang="en-US"/>
              </a:p>
            </p:txBody>
          </p:sp>
        </p:grpSp>
      </p:grpSp>
      <p:sp>
        <p:nvSpPr>
          <p:cNvPr id="137479" name="Line 263"/>
          <p:cNvSpPr>
            <a:spLocks noChangeShapeType="1"/>
          </p:cNvSpPr>
          <p:nvPr/>
        </p:nvSpPr>
        <p:spPr bwMode="auto">
          <a:xfrm>
            <a:off x="8994775" y="5661248"/>
            <a:ext cx="0" cy="254000"/>
          </a:xfrm>
          <a:prstGeom prst="line">
            <a:avLst/>
          </a:prstGeom>
          <a:noFill/>
          <a:ln w="9525">
            <a:solidFill>
              <a:srgbClr val="000000"/>
            </a:solidFill>
            <a:round/>
            <a:headEnd/>
            <a:tailEnd/>
          </a:ln>
        </p:spPr>
        <p:txBody>
          <a:bodyPr/>
          <a:lstStyle/>
          <a:p>
            <a:endParaRPr lang="zh-CN" altLang="en-US"/>
          </a:p>
        </p:txBody>
      </p:sp>
      <p:sp>
        <p:nvSpPr>
          <p:cNvPr id="137480" name="Line 264"/>
          <p:cNvSpPr>
            <a:spLocks noChangeShapeType="1"/>
          </p:cNvSpPr>
          <p:nvPr/>
        </p:nvSpPr>
        <p:spPr bwMode="auto">
          <a:xfrm>
            <a:off x="7626350" y="5695280"/>
            <a:ext cx="0" cy="254000"/>
          </a:xfrm>
          <a:prstGeom prst="line">
            <a:avLst/>
          </a:prstGeom>
          <a:noFill/>
          <a:ln w="9525">
            <a:solidFill>
              <a:srgbClr val="000000"/>
            </a:solidFill>
            <a:round/>
            <a:headEnd/>
            <a:tailEnd/>
          </a:ln>
        </p:spPr>
        <p:txBody>
          <a:bodyPr/>
          <a:lstStyle/>
          <a:p>
            <a:endParaRPr lang="zh-CN" altLang="en-US"/>
          </a:p>
        </p:txBody>
      </p:sp>
      <p:grpSp>
        <p:nvGrpSpPr>
          <p:cNvPr id="9" name="Group 130"/>
          <p:cNvGrpSpPr>
            <a:grpSpLocks/>
          </p:cNvGrpSpPr>
          <p:nvPr/>
        </p:nvGrpSpPr>
        <p:grpSpPr bwMode="auto">
          <a:xfrm>
            <a:off x="246063" y="3697511"/>
            <a:ext cx="1422400" cy="2368550"/>
            <a:chOff x="1880" y="11391"/>
            <a:chExt cx="1330" cy="2265"/>
          </a:xfrm>
        </p:grpSpPr>
        <p:grpSp>
          <p:nvGrpSpPr>
            <p:cNvPr id="10" name="Group 131"/>
            <p:cNvGrpSpPr>
              <a:grpSpLocks/>
            </p:cNvGrpSpPr>
            <p:nvPr/>
          </p:nvGrpSpPr>
          <p:grpSpPr bwMode="auto">
            <a:xfrm>
              <a:off x="1920" y="11391"/>
              <a:ext cx="1290" cy="855"/>
              <a:chOff x="1920" y="11391"/>
              <a:chExt cx="1290" cy="855"/>
            </a:xfrm>
          </p:grpSpPr>
          <p:sp>
            <p:nvSpPr>
              <p:cNvPr id="137348" name="Line 132"/>
              <p:cNvSpPr>
                <a:spLocks noChangeShapeType="1"/>
              </p:cNvSpPr>
              <p:nvPr/>
            </p:nvSpPr>
            <p:spPr bwMode="auto">
              <a:xfrm>
                <a:off x="1920" y="11391"/>
                <a:ext cx="0" cy="732"/>
              </a:xfrm>
              <a:prstGeom prst="line">
                <a:avLst/>
              </a:prstGeom>
              <a:noFill/>
              <a:ln w="6350">
                <a:solidFill>
                  <a:srgbClr val="000000"/>
                </a:solidFill>
                <a:prstDash val="dash"/>
                <a:round/>
                <a:headEnd/>
                <a:tailEnd/>
              </a:ln>
            </p:spPr>
            <p:txBody>
              <a:bodyPr/>
              <a:lstStyle/>
              <a:p>
                <a:endParaRPr lang="zh-CN" altLang="en-US" b="1"/>
              </a:p>
            </p:txBody>
          </p:sp>
          <p:grpSp>
            <p:nvGrpSpPr>
              <p:cNvPr id="11" name="Group 133"/>
              <p:cNvGrpSpPr>
                <a:grpSpLocks/>
              </p:cNvGrpSpPr>
              <p:nvPr/>
            </p:nvGrpSpPr>
            <p:grpSpPr bwMode="auto">
              <a:xfrm>
                <a:off x="2170" y="11412"/>
                <a:ext cx="1040" cy="696"/>
                <a:chOff x="2170" y="11100"/>
                <a:chExt cx="1040" cy="696"/>
              </a:xfrm>
            </p:grpSpPr>
            <p:sp>
              <p:nvSpPr>
                <p:cNvPr id="137350" name="Line 134"/>
                <p:cNvSpPr>
                  <a:spLocks noChangeShapeType="1"/>
                </p:cNvSpPr>
                <p:nvPr/>
              </p:nvSpPr>
              <p:spPr bwMode="auto">
                <a:xfrm>
                  <a:off x="3200" y="11553"/>
                  <a:ext cx="0" cy="243"/>
                </a:xfrm>
                <a:prstGeom prst="line">
                  <a:avLst/>
                </a:prstGeom>
                <a:noFill/>
                <a:ln w="6350">
                  <a:solidFill>
                    <a:srgbClr val="000000"/>
                  </a:solidFill>
                  <a:prstDash val="dash"/>
                  <a:round/>
                  <a:headEnd/>
                  <a:tailEnd/>
                </a:ln>
              </p:spPr>
              <p:txBody>
                <a:bodyPr/>
                <a:lstStyle/>
                <a:p>
                  <a:endParaRPr lang="zh-CN" altLang="en-US" b="1"/>
                </a:p>
              </p:txBody>
            </p:sp>
            <p:sp>
              <p:nvSpPr>
                <p:cNvPr id="137351" name="Line 135"/>
                <p:cNvSpPr>
                  <a:spLocks noChangeShapeType="1"/>
                </p:cNvSpPr>
                <p:nvPr/>
              </p:nvSpPr>
              <p:spPr bwMode="auto">
                <a:xfrm>
                  <a:off x="2170" y="11100"/>
                  <a:ext cx="1040" cy="453"/>
                </a:xfrm>
                <a:prstGeom prst="line">
                  <a:avLst/>
                </a:prstGeom>
                <a:noFill/>
                <a:ln w="6350">
                  <a:solidFill>
                    <a:srgbClr val="000000"/>
                  </a:solidFill>
                  <a:prstDash val="dash"/>
                  <a:round/>
                  <a:headEnd/>
                  <a:tailEnd/>
                </a:ln>
              </p:spPr>
              <p:txBody>
                <a:bodyPr/>
                <a:lstStyle/>
                <a:p>
                  <a:endParaRPr lang="zh-CN" altLang="en-US" b="1"/>
                </a:p>
              </p:txBody>
            </p:sp>
          </p:grpSp>
          <p:grpSp>
            <p:nvGrpSpPr>
              <p:cNvPr id="12" name="Group 136"/>
              <p:cNvGrpSpPr>
                <a:grpSpLocks/>
              </p:cNvGrpSpPr>
              <p:nvPr/>
            </p:nvGrpSpPr>
            <p:grpSpPr bwMode="auto">
              <a:xfrm>
                <a:off x="1920" y="11814"/>
                <a:ext cx="1280" cy="432"/>
                <a:chOff x="1920" y="11502"/>
                <a:chExt cx="1280" cy="432"/>
              </a:xfrm>
            </p:grpSpPr>
            <p:sp>
              <p:nvSpPr>
                <p:cNvPr id="137353" name="Text Box 137"/>
                <p:cNvSpPr txBox="1">
                  <a:spLocks noChangeArrowheads="1"/>
                </p:cNvSpPr>
                <p:nvPr/>
              </p:nvSpPr>
              <p:spPr bwMode="auto">
                <a:xfrm>
                  <a:off x="2080" y="11502"/>
                  <a:ext cx="960" cy="432"/>
                </a:xfrm>
                <a:prstGeom prst="rect">
                  <a:avLst/>
                </a:prstGeom>
                <a:noFill/>
                <a:ln w="9525">
                  <a:noFill/>
                  <a:miter lim="800000"/>
                  <a:headEnd/>
                  <a:tailEnd/>
                </a:ln>
              </p:spPr>
              <p:txBody>
                <a:bodyPr/>
                <a:lstStyle/>
                <a:p>
                  <a:pPr algn="just"/>
                  <a:r>
                    <a:rPr lang="zh-CN" altLang="en-US" sz="1400" b="1" dirty="0">
                      <a:solidFill>
                        <a:srgbClr val="0000FF"/>
                      </a:solidFill>
                      <a:latin typeface="Times New Roman" pitchFamily="18" charset="0"/>
                    </a:rPr>
                    <a:t>偶帧</a:t>
                  </a:r>
                  <a:r>
                    <a:rPr lang="en-US" altLang="zh-CN" sz="1400" b="1" dirty="0">
                      <a:solidFill>
                        <a:srgbClr val="0000FF"/>
                      </a:solidFill>
                      <a:latin typeface="Times New Roman" pitchFamily="18" charset="0"/>
                    </a:rPr>
                    <a:t>TS0</a:t>
                  </a:r>
                  <a:endParaRPr lang="en-US" altLang="zh-CN" sz="3600" b="1" dirty="0">
                    <a:solidFill>
                      <a:srgbClr val="0000FF"/>
                    </a:solidFill>
                  </a:endParaRPr>
                </a:p>
              </p:txBody>
            </p:sp>
            <p:sp>
              <p:nvSpPr>
                <p:cNvPr id="137354" name="Line 138"/>
                <p:cNvSpPr>
                  <a:spLocks noChangeShapeType="1"/>
                </p:cNvSpPr>
                <p:nvPr/>
              </p:nvSpPr>
              <p:spPr bwMode="auto">
                <a:xfrm>
                  <a:off x="2910" y="11715"/>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55" name="Line 139"/>
                <p:cNvSpPr>
                  <a:spLocks noChangeShapeType="1"/>
                </p:cNvSpPr>
                <p:nvPr/>
              </p:nvSpPr>
              <p:spPr bwMode="auto">
                <a:xfrm>
                  <a:off x="1920" y="11715"/>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13" name="Group 140"/>
            <p:cNvGrpSpPr>
              <a:grpSpLocks/>
            </p:cNvGrpSpPr>
            <p:nvPr/>
          </p:nvGrpSpPr>
          <p:grpSpPr bwMode="auto">
            <a:xfrm>
              <a:off x="1880" y="12088"/>
              <a:ext cx="1320" cy="1568"/>
              <a:chOff x="1880" y="12088"/>
              <a:chExt cx="1320" cy="1568"/>
            </a:xfrm>
          </p:grpSpPr>
          <p:grpSp>
            <p:nvGrpSpPr>
              <p:cNvPr id="14" name="Group 141"/>
              <p:cNvGrpSpPr>
                <a:grpSpLocks/>
              </p:cNvGrpSpPr>
              <p:nvPr/>
            </p:nvGrpSpPr>
            <p:grpSpPr bwMode="auto">
              <a:xfrm>
                <a:off x="1880" y="12987"/>
                <a:ext cx="1320" cy="669"/>
                <a:chOff x="1880" y="12987"/>
                <a:chExt cx="1320" cy="669"/>
              </a:xfrm>
            </p:grpSpPr>
            <p:grpSp>
              <p:nvGrpSpPr>
                <p:cNvPr id="15" name="Group 142"/>
                <p:cNvGrpSpPr>
                  <a:grpSpLocks/>
                </p:cNvGrpSpPr>
                <p:nvPr/>
              </p:nvGrpSpPr>
              <p:grpSpPr bwMode="auto">
                <a:xfrm>
                  <a:off x="1880" y="12987"/>
                  <a:ext cx="1320" cy="429"/>
                  <a:chOff x="3000" y="11790"/>
                  <a:chExt cx="1320" cy="429"/>
                </a:xfrm>
              </p:grpSpPr>
              <p:grpSp>
                <p:nvGrpSpPr>
                  <p:cNvPr id="16" name="Group 143"/>
                  <p:cNvGrpSpPr>
                    <a:grpSpLocks/>
                  </p:cNvGrpSpPr>
                  <p:nvPr/>
                </p:nvGrpSpPr>
                <p:grpSpPr bwMode="auto">
                  <a:xfrm>
                    <a:off x="3000" y="11790"/>
                    <a:ext cx="680" cy="429"/>
                    <a:chOff x="3000" y="11790"/>
                    <a:chExt cx="680" cy="429"/>
                  </a:xfrm>
                </p:grpSpPr>
                <p:grpSp>
                  <p:nvGrpSpPr>
                    <p:cNvPr id="17" name="Group 144"/>
                    <p:cNvGrpSpPr>
                      <a:grpSpLocks/>
                    </p:cNvGrpSpPr>
                    <p:nvPr/>
                  </p:nvGrpSpPr>
                  <p:grpSpPr bwMode="auto">
                    <a:xfrm>
                      <a:off x="3000" y="11790"/>
                      <a:ext cx="360" cy="429"/>
                      <a:chOff x="3000" y="11790"/>
                      <a:chExt cx="360" cy="429"/>
                    </a:xfrm>
                  </p:grpSpPr>
                  <p:grpSp>
                    <p:nvGrpSpPr>
                      <p:cNvPr id="18" name="Group 145"/>
                      <p:cNvGrpSpPr>
                        <a:grpSpLocks/>
                      </p:cNvGrpSpPr>
                      <p:nvPr/>
                    </p:nvGrpSpPr>
                    <p:grpSpPr bwMode="auto">
                      <a:xfrm>
                        <a:off x="3000" y="11790"/>
                        <a:ext cx="200" cy="429"/>
                        <a:chOff x="3000" y="11790"/>
                        <a:chExt cx="200" cy="429"/>
                      </a:xfrm>
                    </p:grpSpPr>
                    <p:sp>
                      <p:nvSpPr>
                        <p:cNvPr id="137362" name="Rectangle 14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3" name="Text Box 14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19" name="Group 148"/>
                      <p:cNvGrpSpPr>
                        <a:grpSpLocks/>
                      </p:cNvGrpSpPr>
                      <p:nvPr/>
                    </p:nvGrpSpPr>
                    <p:grpSpPr bwMode="auto">
                      <a:xfrm>
                        <a:off x="3160" y="11790"/>
                        <a:ext cx="200" cy="429"/>
                        <a:chOff x="3000" y="11790"/>
                        <a:chExt cx="200" cy="429"/>
                      </a:xfrm>
                    </p:grpSpPr>
                    <p:sp>
                      <p:nvSpPr>
                        <p:cNvPr id="137365" name="Rectangle 14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66" name="Text Box 15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0" name="Group 151"/>
                    <p:cNvGrpSpPr>
                      <a:grpSpLocks/>
                    </p:cNvGrpSpPr>
                    <p:nvPr/>
                  </p:nvGrpSpPr>
                  <p:grpSpPr bwMode="auto">
                    <a:xfrm>
                      <a:off x="3320" y="11790"/>
                      <a:ext cx="360" cy="429"/>
                      <a:chOff x="3000" y="11790"/>
                      <a:chExt cx="360" cy="429"/>
                    </a:xfrm>
                  </p:grpSpPr>
                  <p:grpSp>
                    <p:nvGrpSpPr>
                      <p:cNvPr id="21" name="Group 152"/>
                      <p:cNvGrpSpPr>
                        <a:grpSpLocks/>
                      </p:cNvGrpSpPr>
                      <p:nvPr/>
                    </p:nvGrpSpPr>
                    <p:grpSpPr bwMode="auto">
                      <a:xfrm>
                        <a:off x="3000" y="11790"/>
                        <a:ext cx="200" cy="429"/>
                        <a:chOff x="3000" y="11790"/>
                        <a:chExt cx="200" cy="429"/>
                      </a:xfrm>
                    </p:grpSpPr>
                    <p:sp>
                      <p:nvSpPr>
                        <p:cNvPr id="137369" name="Rectangle 15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0" name="Text Box 15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000" b="1">
                              <a:latin typeface="Times New Roman" pitchFamily="18" charset="0"/>
                            </a:rPr>
                            <a:t>A</a:t>
                          </a:r>
                          <a:endParaRPr lang="en-US" altLang="zh-CN" sz="3600" b="1"/>
                        </a:p>
                      </p:txBody>
                    </p:sp>
                  </p:grpSp>
                  <p:grpSp>
                    <p:nvGrpSpPr>
                      <p:cNvPr id="22" name="Group 155"/>
                      <p:cNvGrpSpPr>
                        <a:grpSpLocks/>
                      </p:cNvGrpSpPr>
                      <p:nvPr/>
                    </p:nvGrpSpPr>
                    <p:grpSpPr bwMode="auto">
                      <a:xfrm>
                        <a:off x="3160" y="11790"/>
                        <a:ext cx="200" cy="429"/>
                        <a:chOff x="3000" y="11790"/>
                        <a:chExt cx="200" cy="429"/>
                      </a:xfrm>
                    </p:grpSpPr>
                    <p:sp>
                      <p:nvSpPr>
                        <p:cNvPr id="137372" name="Rectangle 15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3" name="Text Box 15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23" name="Group 158"/>
                  <p:cNvGrpSpPr>
                    <a:grpSpLocks/>
                  </p:cNvGrpSpPr>
                  <p:nvPr/>
                </p:nvGrpSpPr>
                <p:grpSpPr bwMode="auto">
                  <a:xfrm>
                    <a:off x="3640" y="11790"/>
                    <a:ext cx="680" cy="429"/>
                    <a:chOff x="3000" y="11790"/>
                    <a:chExt cx="680" cy="429"/>
                  </a:xfrm>
                </p:grpSpPr>
                <p:grpSp>
                  <p:nvGrpSpPr>
                    <p:cNvPr id="24" name="Group 159"/>
                    <p:cNvGrpSpPr>
                      <a:grpSpLocks/>
                    </p:cNvGrpSpPr>
                    <p:nvPr/>
                  </p:nvGrpSpPr>
                  <p:grpSpPr bwMode="auto">
                    <a:xfrm>
                      <a:off x="3000" y="11790"/>
                      <a:ext cx="360" cy="429"/>
                      <a:chOff x="3000" y="11790"/>
                      <a:chExt cx="360" cy="429"/>
                    </a:xfrm>
                  </p:grpSpPr>
                  <p:grpSp>
                    <p:nvGrpSpPr>
                      <p:cNvPr id="25" name="Group 160"/>
                      <p:cNvGrpSpPr>
                        <a:grpSpLocks/>
                      </p:cNvGrpSpPr>
                      <p:nvPr/>
                    </p:nvGrpSpPr>
                    <p:grpSpPr bwMode="auto">
                      <a:xfrm>
                        <a:off x="3000" y="11790"/>
                        <a:ext cx="200" cy="429"/>
                        <a:chOff x="3000" y="11790"/>
                        <a:chExt cx="200" cy="429"/>
                      </a:xfrm>
                    </p:grpSpPr>
                    <p:sp>
                      <p:nvSpPr>
                        <p:cNvPr id="137377" name="Rectangle 16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78" name="Text Box 16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6" name="Group 163"/>
                      <p:cNvGrpSpPr>
                        <a:grpSpLocks/>
                      </p:cNvGrpSpPr>
                      <p:nvPr/>
                    </p:nvGrpSpPr>
                    <p:grpSpPr bwMode="auto">
                      <a:xfrm>
                        <a:off x="3160" y="11790"/>
                        <a:ext cx="200" cy="429"/>
                        <a:chOff x="3000" y="11790"/>
                        <a:chExt cx="200" cy="429"/>
                      </a:xfrm>
                    </p:grpSpPr>
                    <p:sp>
                      <p:nvSpPr>
                        <p:cNvPr id="137380" name="Rectangle 16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1" name="Text Box 16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nvGrpSpPr>
                    <p:cNvPr id="27" name="Group 166"/>
                    <p:cNvGrpSpPr>
                      <a:grpSpLocks/>
                    </p:cNvGrpSpPr>
                    <p:nvPr/>
                  </p:nvGrpSpPr>
                  <p:grpSpPr bwMode="auto">
                    <a:xfrm>
                      <a:off x="3320" y="11790"/>
                      <a:ext cx="360" cy="429"/>
                      <a:chOff x="3000" y="11790"/>
                      <a:chExt cx="360" cy="429"/>
                    </a:xfrm>
                  </p:grpSpPr>
                  <p:grpSp>
                    <p:nvGrpSpPr>
                      <p:cNvPr id="28" name="Group 167"/>
                      <p:cNvGrpSpPr>
                        <a:grpSpLocks/>
                      </p:cNvGrpSpPr>
                      <p:nvPr/>
                    </p:nvGrpSpPr>
                    <p:grpSpPr bwMode="auto">
                      <a:xfrm>
                        <a:off x="3000" y="11790"/>
                        <a:ext cx="200" cy="429"/>
                        <a:chOff x="3000" y="11790"/>
                        <a:chExt cx="200" cy="429"/>
                      </a:xfrm>
                    </p:grpSpPr>
                    <p:sp>
                      <p:nvSpPr>
                        <p:cNvPr id="137384" name="Rectangle 16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5" name="Text Box 16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29" name="Group 170"/>
                      <p:cNvGrpSpPr>
                        <a:grpSpLocks/>
                      </p:cNvGrpSpPr>
                      <p:nvPr/>
                    </p:nvGrpSpPr>
                    <p:grpSpPr bwMode="auto">
                      <a:xfrm>
                        <a:off x="3160" y="11790"/>
                        <a:ext cx="200" cy="429"/>
                        <a:chOff x="3000" y="11790"/>
                        <a:chExt cx="200" cy="429"/>
                      </a:xfrm>
                    </p:grpSpPr>
                    <p:sp>
                      <p:nvSpPr>
                        <p:cNvPr id="137387" name="Rectangle 17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88" name="Text Box 17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sp>
              <p:nvSpPr>
                <p:cNvPr id="137389" name="Line 173"/>
                <p:cNvSpPr>
                  <a:spLocks noChangeShapeType="1"/>
                </p:cNvSpPr>
                <p:nvPr/>
              </p:nvSpPr>
              <p:spPr bwMode="auto">
                <a:xfrm>
                  <a:off x="2400" y="13413"/>
                  <a:ext cx="0" cy="243"/>
                </a:xfrm>
                <a:prstGeom prst="line">
                  <a:avLst/>
                </a:prstGeom>
                <a:noFill/>
                <a:ln w="9525">
                  <a:solidFill>
                    <a:srgbClr val="000000"/>
                  </a:solidFill>
                  <a:round/>
                  <a:headEnd/>
                  <a:tailEnd/>
                </a:ln>
              </p:spPr>
              <p:txBody>
                <a:bodyPr/>
                <a:lstStyle/>
                <a:p>
                  <a:endParaRPr lang="zh-CN" altLang="en-US" b="1"/>
                </a:p>
              </p:txBody>
            </p:sp>
            <p:sp>
              <p:nvSpPr>
                <p:cNvPr id="137390" name="Line 174"/>
                <p:cNvSpPr>
                  <a:spLocks noChangeShapeType="1"/>
                </p:cNvSpPr>
                <p:nvPr/>
              </p:nvSpPr>
              <p:spPr bwMode="auto">
                <a:xfrm>
                  <a:off x="3190" y="13404"/>
                  <a:ext cx="0" cy="243"/>
                </a:xfrm>
                <a:prstGeom prst="line">
                  <a:avLst/>
                </a:prstGeom>
                <a:noFill/>
                <a:ln w="9525">
                  <a:solidFill>
                    <a:srgbClr val="000000"/>
                  </a:solidFill>
                  <a:round/>
                  <a:headEnd/>
                  <a:tailEnd/>
                </a:ln>
              </p:spPr>
              <p:txBody>
                <a:bodyPr/>
                <a:lstStyle/>
                <a:p>
                  <a:endParaRPr lang="zh-CN" altLang="en-US" b="1"/>
                </a:p>
              </p:txBody>
            </p:sp>
          </p:grpSp>
          <p:grpSp>
            <p:nvGrpSpPr>
              <p:cNvPr id="30" name="Group 175"/>
              <p:cNvGrpSpPr>
                <a:grpSpLocks/>
              </p:cNvGrpSpPr>
              <p:nvPr/>
            </p:nvGrpSpPr>
            <p:grpSpPr bwMode="auto">
              <a:xfrm>
                <a:off x="1920" y="12432"/>
                <a:ext cx="1280" cy="705"/>
                <a:chOff x="1920" y="12432"/>
                <a:chExt cx="1280" cy="705"/>
              </a:xfrm>
            </p:grpSpPr>
            <p:grpSp>
              <p:nvGrpSpPr>
                <p:cNvPr id="31" name="Group 176"/>
                <p:cNvGrpSpPr>
                  <a:grpSpLocks/>
                </p:cNvGrpSpPr>
                <p:nvPr/>
              </p:nvGrpSpPr>
              <p:grpSpPr bwMode="auto">
                <a:xfrm>
                  <a:off x="1920" y="12432"/>
                  <a:ext cx="1280" cy="576"/>
                  <a:chOff x="1920" y="12432"/>
                  <a:chExt cx="1280" cy="576"/>
                </a:xfrm>
              </p:grpSpPr>
              <p:sp>
                <p:nvSpPr>
                  <p:cNvPr id="137393" name="Line 177"/>
                  <p:cNvSpPr>
                    <a:spLocks noChangeShapeType="1"/>
                  </p:cNvSpPr>
                  <p:nvPr/>
                </p:nvSpPr>
                <p:spPr bwMode="auto">
                  <a:xfrm>
                    <a:off x="1920" y="12489"/>
                    <a:ext cx="0" cy="498"/>
                  </a:xfrm>
                  <a:prstGeom prst="line">
                    <a:avLst/>
                  </a:prstGeom>
                  <a:noFill/>
                  <a:ln w="6350">
                    <a:solidFill>
                      <a:srgbClr val="000000"/>
                    </a:solidFill>
                    <a:prstDash val="dash"/>
                    <a:round/>
                    <a:headEnd/>
                    <a:tailEnd/>
                  </a:ln>
                </p:spPr>
                <p:txBody>
                  <a:bodyPr/>
                  <a:lstStyle/>
                  <a:p>
                    <a:endParaRPr lang="zh-CN" altLang="en-US" b="1"/>
                  </a:p>
                </p:txBody>
              </p:sp>
              <p:sp>
                <p:nvSpPr>
                  <p:cNvPr id="137394" name="Line 178"/>
                  <p:cNvSpPr>
                    <a:spLocks noChangeShapeType="1"/>
                  </p:cNvSpPr>
                  <p:nvPr/>
                </p:nvSpPr>
                <p:spPr bwMode="auto">
                  <a:xfrm>
                    <a:off x="2080" y="12504"/>
                    <a:ext cx="0" cy="243"/>
                  </a:xfrm>
                  <a:prstGeom prst="line">
                    <a:avLst/>
                  </a:prstGeom>
                  <a:noFill/>
                  <a:ln w="9525">
                    <a:solidFill>
                      <a:srgbClr val="000000"/>
                    </a:solidFill>
                    <a:round/>
                    <a:headEnd/>
                    <a:tailEnd/>
                  </a:ln>
                </p:spPr>
                <p:txBody>
                  <a:bodyPr/>
                  <a:lstStyle/>
                  <a:p>
                    <a:endParaRPr lang="zh-CN" altLang="en-US" b="1"/>
                  </a:p>
                </p:txBody>
              </p:sp>
              <p:sp>
                <p:nvSpPr>
                  <p:cNvPr id="137395" name="Text Box 179"/>
                  <p:cNvSpPr txBox="1">
                    <a:spLocks noChangeArrowheads="1"/>
                  </p:cNvSpPr>
                  <p:nvPr/>
                </p:nvSpPr>
                <p:spPr bwMode="auto">
                  <a:xfrm>
                    <a:off x="2250" y="12432"/>
                    <a:ext cx="900" cy="432"/>
                  </a:xfrm>
                  <a:prstGeom prst="rect">
                    <a:avLst/>
                  </a:prstGeom>
                  <a:noFill/>
                  <a:ln w="9525">
                    <a:noFill/>
                    <a:miter lim="800000"/>
                    <a:headEnd/>
                    <a:tailEnd/>
                  </a:ln>
                </p:spPr>
                <p:txBody>
                  <a:bodyPr/>
                  <a:lstStyle/>
                  <a:p>
                    <a:pPr algn="just"/>
                    <a:r>
                      <a:rPr lang="zh-CN" altLang="en-US" sz="1200" b="1">
                        <a:latin typeface="Times New Roman" pitchFamily="18" charset="0"/>
                      </a:rPr>
                      <a:t>帧同步码</a:t>
                    </a:r>
                    <a:endParaRPr lang="zh-CN" altLang="en-US" sz="3600" b="1"/>
                  </a:p>
                </p:txBody>
              </p:sp>
              <p:sp>
                <p:nvSpPr>
                  <p:cNvPr id="137396" name="Line 180"/>
                  <p:cNvSpPr>
                    <a:spLocks noChangeShapeType="1"/>
                  </p:cNvSpPr>
                  <p:nvPr/>
                </p:nvSpPr>
                <p:spPr bwMode="auto">
                  <a:xfrm>
                    <a:off x="2910" y="126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397" name="Line 181"/>
                  <p:cNvSpPr>
                    <a:spLocks noChangeShapeType="1"/>
                  </p:cNvSpPr>
                  <p:nvPr/>
                </p:nvSpPr>
                <p:spPr bwMode="auto">
                  <a:xfrm>
                    <a:off x="2090" y="12638"/>
                    <a:ext cx="270" cy="0"/>
                  </a:xfrm>
                  <a:prstGeom prst="line">
                    <a:avLst/>
                  </a:prstGeom>
                  <a:noFill/>
                  <a:ln w="9525">
                    <a:solidFill>
                      <a:srgbClr val="000000"/>
                    </a:solidFill>
                    <a:round/>
                    <a:headEnd type="triangle" w="med" len="med"/>
                    <a:tailEnd/>
                  </a:ln>
                </p:spPr>
                <p:txBody>
                  <a:bodyPr/>
                  <a:lstStyle/>
                  <a:p>
                    <a:endParaRPr lang="zh-CN" altLang="en-US" b="1"/>
                  </a:p>
                </p:txBody>
              </p:sp>
              <p:sp>
                <p:nvSpPr>
                  <p:cNvPr id="137398" name="Line 182"/>
                  <p:cNvSpPr>
                    <a:spLocks noChangeShapeType="1"/>
                  </p:cNvSpPr>
                  <p:nvPr/>
                </p:nvSpPr>
                <p:spPr bwMode="auto">
                  <a:xfrm>
                    <a:off x="3200" y="12510"/>
                    <a:ext cx="0" cy="498"/>
                  </a:xfrm>
                  <a:prstGeom prst="line">
                    <a:avLst/>
                  </a:prstGeom>
                  <a:noFill/>
                  <a:ln w="6350">
                    <a:solidFill>
                      <a:srgbClr val="000000"/>
                    </a:solidFill>
                    <a:prstDash val="dash"/>
                    <a:round/>
                    <a:headEnd/>
                    <a:tailEnd/>
                  </a:ln>
                </p:spPr>
                <p:txBody>
                  <a:bodyPr/>
                  <a:lstStyle/>
                  <a:p>
                    <a:endParaRPr lang="zh-CN" altLang="en-US" b="1"/>
                  </a:p>
                </p:txBody>
              </p:sp>
            </p:grpSp>
            <p:grpSp>
              <p:nvGrpSpPr>
                <p:cNvPr id="320" name="Group 183"/>
                <p:cNvGrpSpPr>
                  <a:grpSpLocks/>
                </p:cNvGrpSpPr>
                <p:nvPr/>
              </p:nvGrpSpPr>
              <p:grpSpPr bwMode="auto">
                <a:xfrm>
                  <a:off x="1940" y="12705"/>
                  <a:ext cx="1250" cy="432"/>
                  <a:chOff x="1940" y="12705"/>
                  <a:chExt cx="1250" cy="432"/>
                </a:xfrm>
              </p:grpSpPr>
              <p:sp>
                <p:nvSpPr>
                  <p:cNvPr id="137400" name="Text Box 184"/>
                  <p:cNvSpPr txBox="1">
                    <a:spLocks noChangeArrowheads="1"/>
                  </p:cNvSpPr>
                  <p:nvPr/>
                </p:nvSpPr>
                <p:spPr bwMode="auto">
                  <a:xfrm>
                    <a:off x="2100" y="12705"/>
                    <a:ext cx="960" cy="432"/>
                  </a:xfrm>
                  <a:prstGeom prst="rect">
                    <a:avLst/>
                  </a:prstGeom>
                  <a:noFill/>
                  <a:ln w="9525">
                    <a:noFill/>
                    <a:miter lim="800000"/>
                    <a:headEnd/>
                    <a:tailEnd/>
                  </a:ln>
                </p:spPr>
                <p:txBody>
                  <a:bodyPr/>
                  <a:lstStyle/>
                  <a:p>
                    <a:pPr algn="just"/>
                    <a:r>
                      <a:rPr lang="zh-CN" altLang="en-US" sz="1400" b="1">
                        <a:solidFill>
                          <a:srgbClr val="0000FF"/>
                        </a:solidFill>
                        <a:latin typeface="Times New Roman" pitchFamily="18" charset="0"/>
                      </a:rPr>
                      <a:t>奇帧</a:t>
                    </a:r>
                    <a:r>
                      <a:rPr lang="en-US" altLang="zh-CN" sz="1400" b="1">
                        <a:solidFill>
                          <a:srgbClr val="0000FF"/>
                        </a:solidFill>
                        <a:latin typeface="Times New Roman" pitchFamily="18" charset="0"/>
                      </a:rPr>
                      <a:t>TS0</a:t>
                    </a:r>
                    <a:endParaRPr lang="en-US" altLang="zh-CN" sz="3600" b="1">
                      <a:solidFill>
                        <a:srgbClr val="0000FF"/>
                      </a:solidFill>
                    </a:endParaRPr>
                  </a:p>
                </p:txBody>
              </p:sp>
              <p:sp>
                <p:nvSpPr>
                  <p:cNvPr id="137401" name="Line 185"/>
                  <p:cNvSpPr>
                    <a:spLocks noChangeShapeType="1"/>
                  </p:cNvSpPr>
                  <p:nvPr/>
                </p:nvSpPr>
                <p:spPr bwMode="auto">
                  <a:xfrm>
                    <a:off x="2900" y="12939"/>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02" name="Line 186"/>
                  <p:cNvSpPr>
                    <a:spLocks noChangeShapeType="1"/>
                  </p:cNvSpPr>
                  <p:nvPr/>
                </p:nvSpPr>
                <p:spPr bwMode="auto">
                  <a:xfrm>
                    <a:off x="1940" y="12936"/>
                    <a:ext cx="270" cy="0"/>
                  </a:xfrm>
                  <a:prstGeom prst="line">
                    <a:avLst/>
                  </a:prstGeom>
                  <a:noFill/>
                  <a:ln w="9525">
                    <a:solidFill>
                      <a:srgbClr val="000000"/>
                    </a:solidFill>
                    <a:round/>
                    <a:headEnd type="triangle" w="med" len="med"/>
                    <a:tailEnd/>
                  </a:ln>
                </p:spPr>
                <p:txBody>
                  <a:bodyPr/>
                  <a:lstStyle/>
                  <a:p>
                    <a:endParaRPr lang="zh-CN" altLang="en-US" b="1"/>
                  </a:p>
                </p:txBody>
              </p:sp>
            </p:grpSp>
          </p:grpSp>
          <p:grpSp>
            <p:nvGrpSpPr>
              <p:cNvPr id="321" name="Group 187"/>
              <p:cNvGrpSpPr>
                <a:grpSpLocks/>
              </p:cNvGrpSpPr>
              <p:nvPr/>
            </p:nvGrpSpPr>
            <p:grpSpPr bwMode="auto">
              <a:xfrm>
                <a:off x="1880" y="12088"/>
                <a:ext cx="1320" cy="429"/>
                <a:chOff x="3000" y="11790"/>
                <a:chExt cx="1320" cy="429"/>
              </a:xfrm>
            </p:grpSpPr>
            <p:grpSp>
              <p:nvGrpSpPr>
                <p:cNvPr id="322" name="Group 188"/>
                <p:cNvGrpSpPr>
                  <a:grpSpLocks/>
                </p:cNvGrpSpPr>
                <p:nvPr/>
              </p:nvGrpSpPr>
              <p:grpSpPr bwMode="auto">
                <a:xfrm>
                  <a:off x="3000" y="11790"/>
                  <a:ext cx="680" cy="429"/>
                  <a:chOff x="3000" y="11790"/>
                  <a:chExt cx="680" cy="429"/>
                </a:xfrm>
              </p:grpSpPr>
              <p:grpSp>
                <p:nvGrpSpPr>
                  <p:cNvPr id="323" name="Group 189"/>
                  <p:cNvGrpSpPr>
                    <a:grpSpLocks/>
                  </p:cNvGrpSpPr>
                  <p:nvPr/>
                </p:nvGrpSpPr>
                <p:grpSpPr bwMode="auto">
                  <a:xfrm>
                    <a:off x="3000" y="11790"/>
                    <a:ext cx="360" cy="429"/>
                    <a:chOff x="3000" y="11790"/>
                    <a:chExt cx="360" cy="429"/>
                  </a:xfrm>
                </p:grpSpPr>
                <p:grpSp>
                  <p:nvGrpSpPr>
                    <p:cNvPr id="324" name="Group 190"/>
                    <p:cNvGrpSpPr>
                      <a:grpSpLocks/>
                    </p:cNvGrpSpPr>
                    <p:nvPr/>
                  </p:nvGrpSpPr>
                  <p:grpSpPr bwMode="auto">
                    <a:xfrm>
                      <a:off x="3000" y="11790"/>
                      <a:ext cx="200" cy="429"/>
                      <a:chOff x="3000" y="11790"/>
                      <a:chExt cx="200" cy="429"/>
                    </a:xfrm>
                  </p:grpSpPr>
                  <p:sp>
                    <p:nvSpPr>
                      <p:cNvPr id="137407" name="Rectangle 19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08" name="Text Box 19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a:t>
                        </a:r>
                        <a:endParaRPr lang="en-US" altLang="zh-CN" sz="3600" b="1"/>
                      </a:p>
                    </p:txBody>
                  </p:sp>
                </p:grpSp>
                <p:grpSp>
                  <p:nvGrpSpPr>
                    <p:cNvPr id="325" name="Group 193"/>
                    <p:cNvGrpSpPr>
                      <a:grpSpLocks/>
                    </p:cNvGrpSpPr>
                    <p:nvPr/>
                  </p:nvGrpSpPr>
                  <p:grpSpPr bwMode="auto">
                    <a:xfrm>
                      <a:off x="3160" y="11790"/>
                      <a:ext cx="200" cy="429"/>
                      <a:chOff x="3000" y="11790"/>
                      <a:chExt cx="200" cy="429"/>
                    </a:xfrm>
                  </p:grpSpPr>
                  <p:sp>
                    <p:nvSpPr>
                      <p:cNvPr id="137410" name="Rectangle 19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1" name="Text Box 195"/>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dirty="0">
                            <a:latin typeface="Times New Roman" pitchFamily="18" charset="0"/>
                          </a:rPr>
                          <a:t>0</a:t>
                        </a:r>
                        <a:endParaRPr lang="en-US" altLang="zh-CN" sz="3600" b="1" dirty="0"/>
                      </a:p>
                    </p:txBody>
                  </p:sp>
                </p:grpSp>
              </p:grpSp>
              <p:grpSp>
                <p:nvGrpSpPr>
                  <p:cNvPr id="326" name="Group 196"/>
                  <p:cNvGrpSpPr>
                    <a:grpSpLocks/>
                  </p:cNvGrpSpPr>
                  <p:nvPr/>
                </p:nvGrpSpPr>
                <p:grpSpPr bwMode="auto">
                  <a:xfrm>
                    <a:off x="3320" y="11790"/>
                    <a:ext cx="360" cy="429"/>
                    <a:chOff x="3000" y="11790"/>
                    <a:chExt cx="360" cy="429"/>
                  </a:xfrm>
                </p:grpSpPr>
                <p:grpSp>
                  <p:nvGrpSpPr>
                    <p:cNvPr id="327" name="Group 197"/>
                    <p:cNvGrpSpPr>
                      <a:grpSpLocks/>
                    </p:cNvGrpSpPr>
                    <p:nvPr/>
                  </p:nvGrpSpPr>
                  <p:grpSpPr bwMode="auto">
                    <a:xfrm>
                      <a:off x="3000" y="11790"/>
                      <a:ext cx="200" cy="429"/>
                      <a:chOff x="3000" y="11790"/>
                      <a:chExt cx="200" cy="429"/>
                    </a:xfrm>
                  </p:grpSpPr>
                  <p:sp>
                    <p:nvSpPr>
                      <p:cNvPr id="137414" name="Rectangle 19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5" name="Text Box 199"/>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dirty="0">
                            <a:latin typeface="Times New Roman" pitchFamily="18" charset="0"/>
                          </a:rPr>
                          <a:t>0</a:t>
                        </a:r>
                        <a:endParaRPr lang="en-US" altLang="zh-CN" sz="3600" b="1" dirty="0"/>
                      </a:p>
                    </p:txBody>
                  </p:sp>
                </p:grpSp>
                <p:grpSp>
                  <p:nvGrpSpPr>
                    <p:cNvPr id="328" name="Group 200"/>
                    <p:cNvGrpSpPr>
                      <a:grpSpLocks/>
                    </p:cNvGrpSpPr>
                    <p:nvPr/>
                  </p:nvGrpSpPr>
                  <p:grpSpPr bwMode="auto">
                    <a:xfrm>
                      <a:off x="3160" y="11790"/>
                      <a:ext cx="200" cy="429"/>
                      <a:chOff x="3000" y="11790"/>
                      <a:chExt cx="200" cy="429"/>
                    </a:xfrm>
                  </p:grpSpPr>
                  <p:sp>
                    <p:nvSpPr>
                      <p:cNvPr id="137417" name="Rectangle 201"/>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18" name="Text Box 202"/>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nvGrpSpPr>
                <p:cNvPr id="329" name="Group 203"/>
                <p:cNvGrpSpPr>
                  <a:grpSpLocks/>
                </p:cNvGrpSpPr>
                <p:nvPr/>
              </p:nvGrpSpPr>
              <p:grpSpPr bwMode="auto">
                <a:xfrm>
                  <a:off x="3640" y="11790"/>
                  <a:ext cx="680" cy="429"/>
                  <a:chOff x="3000" y="11790"/>
                  <a:chExt cx="680" cy="429"/>
                </a:xfrm>
              </p:grpSpPr>
              <p:grpSp>
                <p:nvGrpSpPr>
                  <p:cNvPr id="330" name="Group 204"/>
                  <p:cNvGrpSpPr>
                    <a:grpSpLocks/>
                  </p:cNvGrpSpPr>
                  <p:nvPr/>
                </p:nvGrpSpPr>
                <p:grpSpPr bwMode="auto">
                  <a:xfrm>
                    <a:off x="3000" y="11790"/>
                    <a:ext cx="360" cy="429"/>
                    <a:chOff x="3000" y="11790"/>
                    <a:chExt cx="360" cy="429"/>
                  </a:xfrm>
                </p:grpSpPr>
                <p:grpSp>
                  <p:nvGrpSpPr>
                    <p:cNvPr id="331" name="Group 205"/>
                    <p:cNvGrpSpPr>
                      <a:grpSpLocks/>
                    </p:cNvGrpSpPr>
                    <p:nvPr/>
                  </p:nvGrpSpPr>
                  <p:grpSpPr bwMode="auto">
                    <a:xfrm>
                      <a:off x="3000" y="11790"/>
                      <a:ext cx="200" cy="429"/>
                      <a:chOff x="3000" y="11790"/>
                      <a:chExt cx="200" cy="429"/>
                    </a:xfrm>
                  </p:grpSpPr>
                  <p:sp>
                    <p:nvSpPr>
                      <p:cNvPr id="137422" name="Rectangle 20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3" name="Text Box 20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3" name="Group 208"/>
                    <p:cNvGrpSpPr>
                      <a:grpSpLocks/>
                    </p:cNvGrpSpPr>
                    <p:nvPr/>
                  </p:nvGrpSpPr>
                  <p:grpSpPr bwMode="auto">
                    <a:xfrm>
                      <a:off x="3160" y="11790"/>
                      <a:ext cx="200" cy="429"/>
                      <a:chOff x="3000" y="11790"/>
                      <a:chExt cx="200" cy="429"/>
                    </a:xfrm>
                  </p:grpSpPr>
                  <p:sp>
                    <p:nvSpPr>
                      <p:cNvPr id="137425" name="Rectangle 20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26" name="Text Box 210"/>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0</a:t>
                        </a:r>
                        <a:endParaRPr lang="en-US" altLang="zh-CN" sz="3600" b="1"/>
                      </a:p>
                    </p:txBody>
                  </p:sp>
                </p:grpSp>
              </p:grpSp>
              <p:grpSp>
                <p:nvGrpSpPr>
                  <p:cNvPr id="334" name="Group 211"/>
                  <p:cNvGrpSpPr>
                    <a:grpSpLocks/>
                  </p:cNvGrpSpPr>
                  <p:nvPr/>
                </p:nvGrpSpPr>
                <p:grpSpPr bwMode="auto">
                  <a:xfrm>
                    <a:off x="3320" y="11790"/>
                    <a:ext cx="360" cy="429"/>
                    <a:chOff x="3000" y="11790"/>
                    <a:chExt cx="360" cy="429"/>
                  </a:xfrm>
                </p:grpSpPr>
                <p:grpSp>
                  <p:nvGrpSpPr>
                    <p:cNvPr id="335" name="Group 212"/>
                    <p:cNvGrpSpPr>
                      <a:grpSpLocks/>
                    </p:cNvGrpSpPr>
                    <p:nvPr/>
                  </p:nvGrpSpPr>
                  <p:grpSpPr bwMode="auto">
                    <a:xfrm>
                      <a:off x="3000" y="11790"/>
                      <a:ext cx="200" cy="429"/>
                      <a:chOff x="3000" y="11790"/>
                      <a:chExt cx="200" cy="429"/>
                    </a:xfrm>
                  </p:grpSpPr>
                  <p:sp>
                    <p:nvSpPr>
                      <p:cNvPr id="137429" name="Rectangle 2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0" name="Text Box 214"/>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nvGrpSpPr>
                    <p:cNvPr id="336" name="Group 215"/>
                    <p:cNvGrpSpPr>
                      <a:grpSpLocks/>
                    </p:cNvGrpSpPr>
                    <p:nvPr/>
                  </p:nvGrpSpPr>
                  <p:grpSpPr bwMode="auto">
                    <a:xfrm>
                      <a:off x="3160" y="11790"/>
                      <a:ext cx="200" cy="429"/>
                      <a:chOff x="3000" y="11790"/>
                      <a:chExt cx="200" cy="429"/>
                    </a:xfrm>
                  </p:grpSpPr>
                  <p:sp>
                    <p:nvSpPr>
                      <p:cNvPr id="137432" name="Rectangle 216"/>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33" name="Text Box 217"/>
                      <p:cNvSpPr txBox="1">
                        <a:spLocks noChangeArrowheads="1"/>
                      </p:cNvSpPr>
                      <p:nvPr/>
                    </p:nvSpPr>
                    <p:spPr bwMode="auto">
                      <a:xfrm>
                        <a:off x="3000" y="11790"/>
                        <a:ext cx="200" cy="429"/>
                      </a:xfrm>
                      <a:prstGeom prst="rect">
                        <a:avLst/>
                      </a:prstGeom>
                      <a:noFill/>
                      <a:ln w="9525">
                        <a:noFill/>
                        <a:miter lim="800000"/>
                        <a:headEnd/>
                        <a:tailEnd/>
                      </a:ln>
                    </p:spPr>
                    <p:txBody>
                      <a:bodyPr/>
                      <a:lstStyle/>
                      <a:p>
                        <a:pPr algn="just"/>
                        <a:r>
                          <a:rPr lang="en-US" altLang="zh-CN" sz="1200" b="1">
                            <a:latin typeface="Times New Roman" pitchFamily="18" charset="0"/>
                          </a:rPr>
                          <a:t>1</a:t>
                        </a:r>
                        <a:endParaRPr lang="en-US" altLang="zh-CN" sz="3600" b="1"/>
                      </a:p>
                    </p:txBody>
                  </p:sp>
                </p:grpSp>
              </p:grpSp>
            </p:grpSp>
          </p:grpSp>
        </p:grpSp>
      </p:grpSp>
      <p:grpSp>
        <p:nvGrpSpPr>
          <p:cNvPr id="337" name="Group 218"/>
          <p:cNvGrpSpPr>
            <a:grpSpLocks/>
          </p:cNvGrpSpPr>
          <p:nvPr/>
        </p:nvGrpSpPr>
        <p:grpSpPr bwMode="auto">
          <a:xfrm>
            <a:off x="1711242" y="4124164"/>
            <a:ext cx="2406316" cy="451750"/>
            <a:chOff x="3250" y="11487"/>
            <a:chExt cx="2250" cy="432"/>
          </a:xfrm>
        </p:grpSpPr>
        <p:sp>
          <p:nvSpPr>
            <p:cNvPr id="137435" name="Text Box 219"/>
            <p:cNvSpPr txBox="1">
              <a:spLocks noChangeArrowheads="1"/>
            </p:cNvSpPr>
            <p:nvPr/>
          </p:nvSpPr>
          <p:spPr bwMode="auto">
            <a:xfrm>
              <a:off x="3620" y="11487"/>
              <a:ext cx="1578"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 ~ CH15)</a:t>
              </a:r>
              <a:endParaRPr lang="en-US" altLang="zh-CN" sz="3600" b="1"/>
            </a:p>
          </p:txBody>
        </p:sp>
        <p:sp>
          <p:nvSpPr>
            <p:cNvPr id="137436" name="Line 220"/>
            <p:cNvSpPr>
              <a:spLocks noChangeShapeType="1"/>
            </p:cNvSpPr>
            <p:nvPr/>
          </p:nvSpPr>
          <p:spPr bwMode="auto">
            <a:xfrm>
              <a:off x="4990" y="11712"/>
              <a:ext cx="510" cy="0"/>
            </a:xfrm>
            <a:prstGeom prst="line">
              <a:avLst/>
            </a:prstGeom>
            <a:noFill/>
            <a:ln w="9525">
              <a:solidFill>
                <a:srgbClr val="000000"/>
              </a:solidFill>
              <a:round/>
              <a:headEnd/>
              <a:tailEnd type="triangle" w="med" len="med"/>
            </a:ln>
          </p:spPr>
          <p:txBody>
            <a:bodyPr/>
            <a:lstStyle/>
            <a:p>
              <a:endParaRPr lang="zh-CN" altLang="en-US" b="1"/>
            </a:p>
          </p:txBody>
        </p:sp>
        <p:sp>
          <p:nvSpPr>
            <p:cNvPr id="137437" name="Line 221"/>
            <p:cNvSpPr>
              <a:spLocks noChangeShapeType="1"/>
            </p:cNvSpPr>
            <p:nvPr/>
          </p:nvSpPr>
          <p:spPr bwMode="auto">
            <a:xfrm>
              <a:off x="3250" y="11712"/>
              <a:ext cx="475"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38" name="Group 222"/>
          <p:cNvGrpSpPr>
            <a:grpSpLocks/>
          </p:cNvGrpSpPr>
          <p:nvPr/>
        </p:nvGrpSpPr>
        <p:grpSpPr bwMode="auto">
          <a:xfrm>
            <a:off x="5518568" y="4146124"/>
            <a:ext cx="3465095" cy="451750"/>
            <a:chOff x="6810" y="11508"/>
            <a:chExt cx="3240" cy="432"/>
          </a:xfrm>
        </p:grpSpPr>
        <p:sp>
          <p:nvSpPr>
            <p:cNvPr id="137439" name="Text Box 223"/>
            <p:cNvSpPr txBox="1">
              <a:spLocks noChangeArrowheads="1"/>
            </p:cNvSpPr>
            <p:nvPr/>
          </p:nvSpPr>
          <p:spPr bwMode="auto">
            <a:xfrm>
              <a:off x="7522" y="11508"/>
              <a:ext cx="1592" cy="432"/>
            </a:xfrm>
            <a:prstGeom prst="rect">
              <a:avLst/>
            </a:prstGeom>
            <a:noFill/>
            <a:ln w="9525">
              <a:noFill/>
              <a:miter lim="800000"/>
              <a:headEnd/>
              <a:tailEnd/>
            </a:ln>
          </p:spPr>
          <p:txBody>
            <a:bodyPr/>
            <a:lstStyle/>
            <a:p>
              <a:pPr algn="just"/>
              <a:r>
                <a:rPr lang="zh-CN" altLang="en-US" sz="1400" b="1">
                  <a:latin typeface="Times New Roman" pitchFamily="18" charset="0"/>
                </a:rPr>
                <a:t>话路</a:t>
              </a:r>
              <a:r>
                <a:rPr lang="en-US" altLang="zh-CN" sz="1400" b="1">
                  <a:latin typeface="Times New Roman" pitchFamily="18" charset="0"/>
                </a:rPr>
                <a:t>(CH16 ~ CH30)</a:t>
              </a:r>
              <a:endParaRPr lang="en-US" altLang="zh-CN" sz="3600" b="1"/>
            </a:p>
          </p:txBody>
        </p:sp>
        <p:sp>
          <p:nvSpPr>
            <p:cNvPr id="137440" name="Line 224"/>
            <p:cNvSpPr>
              <a:spLocks noChangeShapeType="1"/>
            </p:cNvSpPr>
            <p:nvPr/>
          </p:nvSpPr>
          <p:spPr bwMode="auto">
            <a:xfrm>
              <a:off x="8986" y="11721"/>
              <a:ext cx="1064" cy="0"/>
            </a:xfrm>
            <a:prstGeom prst="line">
              <a:avLst/>
            </a:prstGeom>
            <a:noFill/>
            <a:ln w="9525">
              <a:solidFill>
                <a:srgbClr val="000000"/>
              </a:solidFill>
              <a:round/>
              <a:headEnd/>
              <a:tailEnd type="triangle" w="med" len="med"/>
            </a:ln>
          </p:spPr>
          <p:txBody>
            <a:bodyPr/>
            <a:lstStyle/>
            <a:p>
              <a:endParaRPr lang="zh-CN" altLang="en-US" b="1"/>
            </a:p>
          </p:txBody>
        </p:sp>
        <p:sp>
          <p:nvSpPr>
            <p:cNvPr id="137441" name="Line 225"/>
            <p:cNvSpPr>
              <a:spLocks noChangeShapeType="1"/>
            </p:cNvSpPr>
            <p:nvPr/>
          </p:nvSpPr>
          <p:spPr bwMode="auto">
            <a:xfrm>
              <a:off x="6810" y="11721"/>
              <a:ext cx="834"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341" name="Group 357"/>
          <p:cNvGrpSpPr>
            <a:grpSpLocks/>
          </p:cNvGrpSpPr>
          <p:nvPr/>
        </p:nvGrpSpPr>
        <p:grpSpPr bwMode="auto">
          <a:xfrm>
            <a:off x="0" y="1052736"/>
            <a:ext cx="9056688" cy="3824287"/>
            <a:chOff x="0" y="1083"/>
            <a:chExt cx="5705" cy="2409"/>
          </a:xfrm>
        </p:grpSpPr>
        <p:grpSp>
          <p:nvGrpSpPr>
            <p:cNvPr id="342" name="Group 6"/>
            <p:cNvGrpSpPr>
              <a:grpSpLocks/>
            </p:cNvGrpSpPr>
            <p:nvPr/>
          </p:nvGrpSpPr>
          <p:grpSpPr bwMode="auto">
            <a:xfrm>
              <a:off x="2565" y="3210"/>
              <a:ext cx="890" cy="282"/>
              <a:chOff x="3000" y="11790"/>
              <a:chExt cx="1320" cy="429"/>
            </a:xfrm>
          </p:grpSpPr>
          <p:grpSp>
            <p:nvGrpSpPr>
              <p:cNvPr id="343" name="Group 7"/>
              <p:cNvGrpSpPr>
                <a:grpSpLocks/>
              </p:cNvGrpSpPr>
              <p:nvPr/>
            </p:nvGrpSpPr>
            <p:grpSpPr bwMode="auto">
              <a:xfrm>
                <a:off x="3000" y="11790"/>
                <a:ext cx="680" cy="429"/>
                <a:chOff x="3000" y="11790"/>
                <a:chExt cx="680" cy="429"/>
              </a:xfrm>
            </p:grpSpPr>
            <p:grpSp>
              <p:nvGrpSpPr>
                <p:cNvPr id="344" name="Group 8"/>
                <p:cNvGrpSpPr>
                  <a:grpSpLocks/>
                </p:cNvGrpSpPr>
                <p:nvPr/>
              </p:nvGrpSpPr>
              <p:grpSpPr bwMode="auto">
                <a:xfrm>
                  <a:off x="3000" y="11790"/>
                  <a:ext cx="360" cy="429"/>
                  <a:chOff x="3000" y="11790"/>
                  <a:chExt cx="360" cy="429"/>
                </a:xfrm>
              </p:grpSpPr>
              <p:grpSp>
                <p:nvGrpSpPr>
                  <p:cNvPr id="345" name="Group 9"/>
                  <p:cNvGrpSpPr>
                    <a:grpSpLocks/>
                  </p:cNvGrpSpPr>
                  <p:nvPr/>
                </p:nvGrpSpPr>
                <p:grpSpPr bwMode="auto">
                  <a:xfrm>
                    <a:off x="3000" y="11790"/>
                    <a:ext cx="200" cy="429"/>
                    <a:chOff x="3000" y="11790"/>
                    <a:chExt cx="200" cy="429"/>
                  </a:xfrm>
                </p:grpSpPr>
                <p:sp>
                  <p:nvSpPr>
                    <p:cNvPr id="137226" name="Rectangle 1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27" name="Text Box 1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6" name="Group 12"/>
                  <p:cNvGrpSpPr>
                    <a:grpSpLocks/>
                  </p:cNvGrpSpPr>
                  <p:nvPr/>
                </p:nvGrpSpPr>
                <p:grpSpPr bwMode="auto">
                  <a:xfrm>
                    <a:off x="3160" y="11790"/>
                    <a:ext cx="200" cy="429"/>
                    <a:chOff x="3000" y="11790"/>
                    <a:chExt cx="200" cy="429"/>
                  </a:xfrm>
                </p:grpSpPr>
                <p:sp>
                  <p:nvSpPr>
                    <p:cNvPr id="137229" name="Rectangle 13"/>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0" name="Text Box 14"/>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347" name="Group 15"/>
                <p:cNvGrpSpPr>
                  <a:grpSpLocks/>
                </p:cNvGrpSpPr>
                <p:nvPr/>
              </p:nvGrpSpPr>
              <p:grpSpPr bwMode="auto">
                <a:xfrm>
                  <a:off x="3320" y="11790"/>
                  <a:ext cx="360" cy="429"/>
                  <a:chOff x="3000" y="11790"/>
                  <a:chExt cx="360" cy="429"/>
                </a:xfrm>
              </p:grpSpPr>
              <p:grpSp>
                <p:nvGrpSpPr>
                  <p:cNvPr id="348" name="Group 16"/>
                  <p:cNvGrpSpPr>
                    <a:grpSpLocks/>
                  </p:cNvGrpSpPr>
                  <p:nvPr/>
                </p:nvGrpSpPr>
                <p:grpSpPr bwMode="auto">
                  <a:xfrm>
                    <a:off x="3000" y="11790"/>
                    <a:ext cx="200" cy="429"/>
                    <a:chOff x="3000" y="11790"/>
                    <a:chExt cx="200" cy="429"/>
                  </a:xfrm>
                </p:grpSpPr>
                <p:sp>
                  <p:nvSpPr>
                    <p:cNvPr id="137233" name="Rectangle 1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4" name="Text Box 1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349" name="Group 19"/>
                  <p:cNvGrpSpPr>
                    <a:grpSpLocks/>
                  </p:cNvGrpSpPr>
                  <p:nvPr/>
                </p:nvGrpSpPr>
                <p:grpSpPr bwMode="auto">
                  <a:xfrm>
                    <a:off x="3160" y="11790"/>
                    <a:ext cx="200" cy="429"/>
                    <a:chOff x="3000" y="11790"/>
                    <a:chExt cx="200" cy="429"/>
                  </a:xfrm>
                </p:grpSpPr>
                <p:sp>
                  <p:nvSpPr>
                    <p:cNvPr id="137236" name="Rectangle 2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37" name="Text Box 2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350" name="Group 22"/>
              <p:cNvGrpSpPr>
                <a:grpSpLocks/>
              </p:cNvGrpSpPr>
              <p:nvPr/>
            </p:nvGrpSpPr>
            <p:grpSpPr bwMode="auto">
              <a:xfrm>
                <a:off x="3640" y="11790"/>
                <a:ext cx="680" cy="429"/>
                <a:chOff x="3000" y="11790"/>
                <a:chExt cx="680" cy="429"/>
              </a:xfrm>
            </p:grpSpPr>
            <p:grpSp>
              <p:nvGrpSpPr>
                <p:cNvPr id="351" name="Group 23"/>
                <p:cNvGrpSpPr>
                  <a:grpSpLocks/>
                </p:cNvGrpSpPr>
                <p:nvPr/>
              </p:nvGrpSpPr>
              <p:grpSpPr bwMode="auto">
                <a:xfrm>
                  <a:off x="3000" y="11790"/>
                  <a:ext cx="360" cy="429"/>
                  <a:chOff x="3000" y="11790"/>
                  <a:chExt cx="360" cy="429"/>
                </a:xfrm>
              </p:grpSpPr>
              <p:grpSp>
                <p:nvGrpSpPr>
                  <p:cNvPr id="137216" name="Group 24"/>
                  <p:cNvGrpSpPr>
                    <a:grpSpLocks/>
                  </p:cNvGrpSpPr>
                  <p:nvPr/>
                </p:nvGrpSpPr>
                <p:grpSpPr bwMode="auto">
                  <a:xfrm>
                    <a:off x="3000" y="11790"/>
                    <a:ext cx="200" cy="429"/>
                    <a:chOff x="3000" y="11790"/>
                    <a:chExt cx="200" cy="429"/>
                  </a:xfrm>
                </p:grpSpPr>
                <p:sp>
                  <p:nvSpPr>
                    <p:cNvPr id="137241" name="Rectangle 2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2" name="Text Box 2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17" name="Group 27"/>
                  <p:cNvGrpSpPr>
                    <a:grpSpLocks/>
                  </p:cNvGrpSpPr>
                  <p:nvPr/>
                </p:nvGrpSpPr>
                <p:grpSpPr bwMode="auto">
                  <a:xfrm>
                    <a:off x="3160" y="11790"/>
                    <a:ext cx="200" cy="429"/>
                    <a:chOff x="3000" y="11790"/>
                    <a:chExt cx="200" cy="429"/>
                  </a:xfrm>
                </p:grpSpPr>
                <p:sp>
                  <p:nvSpPr>
                    <p:cNvPr id="137244" name="Rectangle 28"/>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5" name="Text Box 29"/>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20" name="Group 30"/>
                <p:cNvGrpSpPr>
                  <a:grpSpLocks/>
                </p:cNvGrpSpPr>
                <p:nvPr/>
              </p:nvGrpSpPr>
              <p:grpSpPr bwMode="auto">
                <a:xfrm>
                  <a:off x="3320" y="11790"/>
                  <a:ext cx="360" cy="429"/>
                  <a:chOff x="3000" y="11790"/>
                  <a:chExt cx="360" cy="429"/>
                </a:xfrm>
              </p:grpSpPr>
              <p:grpSp>
                <p:nvGrpSpPr>
                  <p:cNvPr id="137221" name="Group 31"/>
                  <p:cNvGrpSpPr>
                    <a:grpSpLocks/>
                  </p:cNvGrpSpPr>
                  <p:nvPr/>
                </p:nvGrpSpPr>
                <p:grpSpPr bwMode="auto">
                  <a:xfrm>
                    <a:off x="3000" y="11790"/>
                    <a:ext cx="200" cy="429"/>
                    <a:chOff x="3000" y="11790"/>
                    <a:chExt cx="200" cy="429"/>
                  </a:xfrm>
                </p:grpSpPr>
                <p:sp>
                  <p:nvSpPr>
                    <p:cNvPr id="137248" name="Rectangle 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49" name="Text Box 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22" name="Group 34"/>
                  <p:cNvGrpSpPr>
                    <a:grpSpLocks/>
                  </p:cNvGrpSpPr>
                  <p:nvPr/>
                </p:nvGrpSpPr>
                <p:grpSpPr bwMode="auto">
                  <a:xfrm>
                    <a:off x="3160" y="11790"/>
                    <a:ext cx="200" cy="429"/>
                    <a:chOff x="3000" y="11790"/>
                    <a:chExt cx="200" cy="429"/>
                  </a:xfrm>
                </p:grpSpPr>
                <p:sp>
                  <p:nvSpPr>
                    <p:cNvPr id="137251" name="Rectangle 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52" name="Text Box 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23" name="Group 350"/>
            <p:cNvGrpSpPr>
              <a:grpSpLocks/>
            </p:cNvGrpSpPr>
            <p:nvPr/>
          </p:nvGrpSpPr>
          <p:grpSpPr bwMode="auto">
            <a:xfrm>
              <a:off x="0" y="1083"/>
              <a:ext cx="5705" cy="1393"/>
              <a:chOff x="0" y="1083"/>
              <a:chExt cx="5705" cy="1393"/>
            </a:xfrm>
          </p:grpSpPr>
          <p:grpSp>
            <p:nvGrpSpPr>
              <p:cNvPr id="137224" name="Group 341"/>
              <p:cNvGrpSpPr>
                <a:grpSpLocks/>
              </p:cNvGrpSpPr>
              <p:nvPr/>
            </p:nvGrpSpPr>
            <p:grpSpPr bwMode="auto">
              <a:xfrm>
                <a:off x="0" y="1083"/>
                <a:ext cx="5686" cy="720"/>
                <a:chOff x="0" y="1083"/>
                <a:chExt cx="5686" cy="720"/>
              </a:xfrm>
            </p:grpSpPr>
            <p:sp>
              <p:nvSpPr>
                <p:cNvPr id="137340" name="Text Box 124"/>
                <p:cNvSpPr txBox="1">
                  <a:spLocks noChangeArrowheads="1"/>
                </p:cNvSpPr>
                <p:nvPr/>
              </p:nvSpPr>
              <p:spPr bwMode="auto">
                <a:xfrm>
                  <a:off x="187" y="1423"/>
                  <a:ext cx="544" cy="380"/>
                </a:xfrm>
                <a:prstGeom prst="rect">
                  <a:avLst/>
                </a:prstGeom>
                <a:solidFill>
                  <a:schemeClr val="bg1"/>
                </a:solidFill>
                <a:ln w="9525">
                  <a:noFill/>
                  <a:miter lim="800000"/>
                  <a:headEnd/>
                  <a:tailEnd/>
                </a:ln>
              </p:spPr>
              <p:txBody>
                <a:bodyPr/>
                <a:lstStyle/>
                <a:p>
                  <a:pPr algn="ctr"/>
                  <a:endParaRPr lang="en-US" altLang="zh-CN" sz="1200" b="1" baseline="-25000">
                    <a:latin typeface="Times New Roman" pitchFamily="18" charset="0"/>
                  </a:endParaRPr>
                </a:p>
                <a:p>
                  <a:pPr algn="just">
                    <a:lnSpc>
                      <a:spcPct val="48000"/>
                    </a:lnSpc>
                  </a:pPr>
                  <a:r>
                    <a:rPr lang="en-US" altLang="zh-CN" sz="1200" b="1">
                      <a:latin typeface="Times New Roman" pitchFamily="18" charset="0"/>
                    </a:rPr>
                    <a:t>125</a:t>
                  </a:r>
                  <a:r>
                    <a:rPr lang="en-US" altLang="zh-CN" sz="1200" b="1">
                      <a:latin typeface="Times New Roman" pitchFamily="18" charset="0"/>
                      <a:sym typeface="Symbol" pitchFamily="18" charset="2"/>
                    </a:rPr>
                    <a:t></a:t>
                  </a:r>
                  <a:r>
                    <a:rPr lang="en-US" altLang="zh-CN" sz="1200" b="1">
                      <a:latin typeface="Times New Roman" pitchFamily="18" charset="0"/>
                    </a:rPr>
                    <a:t>s</a:t>
                  </a:r>
                </a:p>
                <a:p>
                  <a:endParaRPr lang="en-US" altLang="zh-CN" sz="3600" b="1"/>
                </a:p>
              </p:txBody>
            </p:sp>
            <p:grpSp>
              <p:nvGrpSpPr>
                <p:cNvPr id="137225" name="Group 340"/>
                <p:cNvGrpSpPr>
                  <a:grpSpLocks/>
                </p:cNvGrpSpPr>
                <p:nvPr/>
              </p:nvGrpSpPr>
              <p:grpSpPr bwMode="auto">
                <a:xfrm>
                  <a:off x="0" y="1083"/>
                  <a:ext cx="5686" cy="558"/>
                  <a:chOff x="0" y="1083"/>
                  <a:chExt cx="5686" cy="558"/>
                </a:xfrm>
              </p:grpSpPr>
              <p:sp>
                <p:nvSpPr>
                  <p:cNvPr id="137341" name="Line 125"/>
                  <p:cNvSpPr>
                    <a:spLocks noChangeShapeType="1"/>
                  </p:cNvSpPr>
                  <p:nvPr/>
                </p:nvSpPr>
                <p:spPr bwMode="auto">
                  <a:xfrm>
                    <a:off x="532" y="1449"/>
                    <a:ext cx="0" cy="192"/>
                  </a:xfrm>
                  <a:prstGeom prst="line">
                    <a:avLst/>
                  </a:prstGeom>
                  <a:noFill/>
                  <a:ln w="9525">
                    <a:solidFill>
                      <a:srgbClr val="000000"/>
                    </a:solidFill>
                    <a:round/>
                    <a:headEnd/>
                    <a:tailEnd/>
                  </a:ln>
                </p:spPr>
                <p:txBody>
                  <a:bodyPr/>
                  <a:lstStyle/>
                  <a:p>
                    <a:endParaRPr lang="zh-CN" altLang="en-US" b="1"/>
                  </a:p>
                </p:txBody>
              </p:sp>
              <p:sp>
                <p:nvSpPr>
                  <p:cNvPr id="137342" name="Line 126"/>
                  <p:cNvSpPr>
                    <a:spLocks noChangeShapeType="1"/>
                  </p:cNvSpPr>
                  <p:nvPr/>
                </p:nvSpPr>
                <p:spPr bwMode="auto">
                  <a:xfrm flipH="1">
                    <a:off x="0" y="1524"/>
                    <a:ext cx="195" cy="0"/>
                  </a:xfrm>
                  <a:prstGeom prst="line">
                    <a:avLst/>
                  </a:prstGeom>
                  <a:noFill/>
                  <a:ln w="6350">
                    <a:solidFill>
                      <a:srgbClr val="000000"/>
                    </a:solidFill>
                    <a:round/>
                    <a:headEnd type="triangle" w="med" len="med"/>
                    <a:tailEnd/>
                  </a:ln>
                </p:spPr>
                <p:txBody>
                  <a:bodyPr/>
                  <a:lstStyle/>
                  <a:p>
                    <a:endParaRPr lang="zh-CN" altLang="en-US" b="1"/>
                  </a:p>
                </p:txBody>
              </p:sp>
              <p:sp>
                <p:nvSpPr>
                  <p:cNvPr id="137343" name="Line 127"/>
                  <p:cNvSpPr>
                    <a:spLocks noChangeShapeType="1"/>
                  </p:cNvSpPr>
                  <p:nvPr/>
                </p:nvSpPr>
                <p:spPr bwMode="auto">
                  <a:xfrm flipH="1">
                    <a:off x="532" y="1516"/>
                    <a:ext cx="196" cy="0"/>
                  </a:xfrm>
                  <a:prstGeom prst="line">
                    <a:avLst/>
                  </a:prstGeom>
                  <a:noFill/>
                  <a:ln w="6350">
                    <a:solidFill>
                      <a:srgbClr val="000000"/>
                    </a:solidFill>
                    <a:round/>
                    <a:headEnd/>
                    <a:tailEnd type="triangle" w="med" len="med"/>
                  </a:ln>
                </p:spPr>
                <p:txBody>
                  <a:bodyPr/>
                  <a:lstStyle/>
                  <a:p>
                    <a:endParaRPr lang="zh-CN" altLang="en-US" b="1"/>
                  </a:p>
                </p:txBody>
              </p:sp>
              <p:grpSp>
                <p:nvGrpSpPr>
                  <p:cNvPr id="137228" name="Group 339"/>
                  <p:cNvGrpSpPr>
                    <a:grpSpLocks/>
                  </p:cNvGrpSpPr>
                  <p:nvPr/>
                </p:nvGrpSpPr>
                <p:grpSpPr bwMode="auto">
                  <a:xfrm>
                    <a:off x="202" y="1083"/>
                    <a:ext cx="5484" cy="554"/>
                    <a:chOff x="202" y="1083"/>
                    <a:chExt cx="5484" cy="554"/>
                  </a:xfrm>
                </p:grpSpPr>
                <p:sp>
                  <p:nvSpPr>
                    <p:cNvPr id="137335" name="Line 119"/>
                    <p:cNvSpPr>
                      <a:spLocks noChangeShapeType="1"/>
                    </p:cNvSpPr>
                    <p:nvPr/>
                  </p:nvSpPr>
                  <p:spPr bwMode="auto">
                    <a:xfrm flipH="1">
                      <a:off x="5679" y="1271"/>
                      <a:ext cx="0" cy="346"/>
                    </a:xfrm>
                    <a:prstGeom prst="line">
                      <a:avLst/>
                    </a:prstGeom>
                    <a:noFill/>
                    <a:ln w="9525">
                      <a:solidFill>
                        <a:srgbClr val="000000"/>
                      </a:solidFill>
                      <a:round/>
                      <a:headEnd/>
                      <a:tailEnd/>
                    </a:ln>
                  </p:spPr>
                  <p:txBody>
                    <a:bodyPr/>
                    <a:lstStyle/>
                    <a:p>
                      <a:endParaRPr lang="zh-CN" altLang="en-US" b="1"/>
                    </a:p>
                  </p:txBody>
                </p:sp>
                <p:sp>
                  <p:nvSpPr>
                    <p:cNvPr id="137336" name="Line 120"/>
                    <p:cNvSpPr>
                      <a:spLocks noChangeShapeType="1"/>
                    </p:cNvSpPr>
                    <p:nvPr/>
                  </p:nvSpPr>
                  <p:spPr bwMode="auto">
                    <a:xfrm flipH="1">
                      <a:off x="202" y="1277"/>
                      <a:ext cx="0" cy="360"/>
                    </a:xfrm>
                    <a:prstGeom prst="line">
                      <a:avLst/>
                    </a:prstGeom>
                    <a:noFill/>
                    <a:ln w="9525">
                      <a:solidFill>
                        <a:srgbClr val="000000"/>
                      </a:solidFill>
                      <a:round/>
                      <a:headEnd/>
                      <a:tailEnd/>
                    </a:ln>
                  </p:spPr>
                  <p:txBody>
                    <a:bodyPr/>
                    <a:lstStyle/>
                    <a:p>
                      <a:endParaRPr lang="zh-CN" altLang="en-US" b="1"/>
                    </a:p>
                  </p:txBody>
                </p:sp>
                <p:sp>
                  <p:nvSpPr>
                    <p:cNvPr id="137338" name="Line 122"/>
                    <p:cNvSpPr>
                      <a:spLocks noChangeShapeType="1"/>
                    </p:cNvSpPr>
                    <p:nvPr/>
                  </p:nvSpPr>
                  <p:spPr bwMode="auto">
                    <a:xfrm flipV="1">
                      <a:off x="3106" y="1350"/>
                      <a:ext cx="2580" cy="0"/>
                    </a:xfrm>
                    <a:prstGeom prst="line">
                      <a:avLst/>
                    </a:prstGeom>
                    <a:noFill/>
                    <a:ln w="6350">
                      <a:solidFill>
                        <a:srgbClr val="000000"/>
                      </a:solidFill>
                      <a:round/>
                      <a:headEnd/>
                      <a:tailEnd type="triangle" w="med" len="med"/>
                    </a:ln>
                  </p:spPr>
                  <p:txBody>
                    <a:bodyPr/>
                    <a:lstStyle/>
                    <a:p>
                      <a:endParaRPr lang="zh-CN" altLang="en-US" b="1"/>
                    </a:p>
                  </p:txBody>
                </p:sp>
                <p:sp>
                  <p:nvSpPr>
                    <p:cNvPr id="137339" name="Line 123"/>
                    <p:cNvSpPr>
                      <a:spLocks noChangeShapeType="1"/>
                    </p:cNvSpPr>
                    <p:nvPr/>
                  </p:nvSpPr>
                  <p:spPr bwMode="auto">
                    <a:xfrm flipV="1">
                      <a:off x="202" y="1350"/>
                      <a:ext cx="2580" cy="0"/>
                    </a:xfrm>
                    <a:prstGeom prst="line">
                      <a:avLst/>
                    </a:prstGeom>
                    <a:noFill/>
                    <a:ln w="6350">
                      <a:solidFill>
                        <a:srgbClr val="000000"/>
                      </a:solidFill>
                      <a:round/>
                      <a:headEnd type="triangle" w="med" len="med"/>
                      <a:tailEnd/>
                    </a:ln>
                  </p:spPr>
                  <p:txBody>
                    <a:bodyPr/>
                    <a:lstStyle/>
                    <a:p>
                      <a:endParaRPr lang="zh-CN" altLang="en-US" b="1"/>
                    </a:p>
                  </p:txBody>
                </p:sp>
                <p:grpSp>
                  <p:nvGrpSpPr>
                    <p:cNvPr id="137231" name="Group 338"/>
                    <p:cNvGrpSpPr>
                      <a:grpSpLocks/>
                    </p:cNvGrpSpPr>
                    <p:nvPr/>
                  </p:nvGrpSpPr>
                  <p:grpSpPr bwMode="auto">
                    <a:xfrm>
                      <a:off x="2568" y="1083"/>
                      <a:ext cx="808" cy="439"/>
                      <a:chOff x="2568" y="1083"/>
                      <a:chExt cx="808" cy="439"/>
                    </a:xfrm>
                  </p:grpSpPr>
                  <p:sp>
                    <p:nvSpPr>
                      <p:cNvPr id="137337" name="Text Box 121"/>
                      <p:cNvSpPr txBox="1">
                        <a:spLocks noChangeArrowheads="1"/>
                      </p:cNvSpPr>
                      <p:nvPr/>
                    </p:nvSpPr>
                    <p:spPr bwMode="auto">
                      <a:xfrm>
                        <a:off x="2767" y="1253"/>
                        <a:ext cx="443" cy="269"/>
                      </a:xfrm>
                      <a:prstGeom prst="rect">
                        <a:avLst/>
                      </a:prstGeom>
                      <a:noFill/>
                      <a:ln w="9525">
                        <a:noFill/>
                        <a:miter lim="800000"/>
                        <a:headEnd/>
                        <a:tailEnd/>
                      </a:ln>
                    </p:spPr>
                    <p:txBody>
                      <a:bodyPr/>
                      <a:lstStyle/>
                      <a:p>
                        <a:pPr algn="just"/>
                        <a:r>
                          <a:rPr lang="en-US" altLang="zh-CN" sz="1400" b="1">
                            <a:latin typeface="Times New Roman" pitchFamily="18" charset="0"/>
                          </a:rPr>
                          <a:t>16</a:t>
                        </a:r>
                        <a:r>
                          <a:rPr lang="zh-CN" altLang="en-US" sz="1400" b="1">
                            <a:latin typeface="Times New Roman" pitchFamily="18" charset="0"/>
                          </a:rPr>
                          <a:t>帧</a:t>
                        </a:r>
                        <a:endParaRPr lang="zh-CN" altLang="en-US" sz="3600" b="1"/>
                      </a:p>
                    </p:txBody>
                  </p:sp>
                  <p:sp>
                    <p:nvSpPr>
                      <p:cNvPr id="137539" name="Text Box 323"/>
                      <p:cNvSpPr txBox="1">
                        <a:spLocks noChangeArrowheads="1"/>
                      </p:cNvSpPr>
                      <p:nvPr/>
                    </p:nvSpPr>
                    <p:spPr bwMode="auto">
                      <a:xfrm>
                        <a:off x="2568" y="1083"/>
                        <a:ext cx="808" cy="199"/>
                      </a:xfrm>
                      <a:prstGeom prst="rect">
                        <a:avLst/>
                      </a:prstGeom>
                      <a:solidFill>
                        <a:srgbClr val="FFFFFF"/>
                      </a:solidFill>
                      <a:ln w="9525">
                        <a:noFill/>
                        <a:miter lim="800000"/>
                        <a:headEnd/>
                        <a:tailEnd/>
                      </a:ln>
                    </p:spPr>
                    <p:txBody>
                      <a:bodyPr/>
                      <a:lstStyle/>
                      <a:p>
                        <a:pPr algn="ctr"/>
                        <a:r>
                          <a:rPr lang="en-US" altLang="zh-CN" sz="1400" b="1">
                            <a:latin typeface="Times New Roman" pitchFamily="18" charset="0"/>
                          </a:rPr>
                          <a:t>1</a:t>
                        </a:r>
                        <a:r>
                          <a:rPr lang="zh-CN" altLang="en-US" sz="1400" b="1">
                            <a:latin typeface="Times New Roman" pitchFamily="18" charset="0"/>
                          </a:rPr>
                          <a:t>复帧＝</a:t>
                        </a:r>
                        <a:r>
                          <a:rPr lang="en-US" altLang="zh-CN" sz="1400" b="1">
                            <a:latin typeface="Times New Roman" pitchFamily="18" charset="0"/>
                          </a:rPr>
                          <a:t>16</a:t>
                        </a:r>
                        <a:r>
                          <a:rPr lang="zh-CN" altLang="en-US" sz="1400" b="1">
                            <a:latin typeface="Times New Roman" pitchFamily="18" charset="0"/>
                          </a:rPr>
                          <a:t>帧</a:t>
                        </a:r>
                        <a:endParaRPr lang="zh-CN" altLang="en-US" sz="3600" b="1"/>
                      </a:p>
                    </p:txBody>
                  </p:sp>
                </p:grpSp>
              </p:grpSp>
            </p:grpSp>
          </p:grpSp>
          <p:grpSp>
            <p:nvGrpSpPr>
              <p:cNvPr id="137232" name="Group 91"/>
              <p:cNvGrpSpPr>
                <a:grpSpLocks/>
              </p:cNvGrpSpPr>
              <p:nvPr/>
            </p:nvGrpSpPr>
            <p:grpSpPr bwMode="auto">
              <a:xfrm>
                <a:off x="182" y="1949"/>
                <a:ext cx="5504" cy="527"/>
                <a:chOff x="1920" y="10503"/>
                <a:chExt cx="8170" cy="801"/>
              </a:xfrm>
            </p:grpSpPr>
            <p:sp>
              <p:nvSpPr>
                <p:cNvPr id="137308" name="Line 92"/>
                <p:cNvSpPr>
                  <a:spLocks noChangeShapeType="1"/>
                </p:cNvSpPr>
                <p:nvPr/>
              </p:nvSpPr>
              <p:spPr bwMode="auto">
                <a:xfrm>
                  <a:off x="2420" y="10503"/>
                  <a:ext cx="7670" cy="435"/>
                </a:xfrm>
                <a:prstGeom prst="line">
                  <a:avLst/>
                </a:prstGeom>
                <a:noFill/>
                <a:ln w="6350">
                  <a:solidFill>
                    <a:srgbClr val="000000"/>
                  </a:solidFill>
                  <a:prstDash val="dash"/>
                  <a:round/>
                  <a:headEnd/>
                  <a:tailEnd/>
                </a:ln>
              </p:spPr>
              <p:txBody>
                <a:bodyPr/>
                <a:lstStyle/>
                <a:p>
                  <a:endParaRPr lang="zh-CN" altLang="en-US" b="1"/>
                </a:p>
              </p:txBody>
            </p:sp>
            <p:sp>
              <p:nvSpPr>
                <p:cNvPr id="137309" name="Line 93"/>
                <p:cNvSpPr>
                  <a:spLocks noChangeShapeType="1"/>
                </p:cNvSpPr>
                <p:nvPr/>
              </p:nvSpPr>
              <p:spPr bwMode="auto">
                <a:xfrm>
                  <a:off x="1920" y="10503"/>
                  <a:ext cx="0" cy="774"/>
                </a:xfrm>
                <a:prstGeom prst="line">
                  <a:avLst/>
                </a:prstGeom>
                <a:noFill/>
                <a:ln w="6350">
                  <a:solidFill>
                    <a:srgbClr val="000000"/>
                  </a:solidFill>
                  <a:prstDash val="dash"/>
                  <a:round/>
                  <a:headEnd/>
                  <a:tailEnd/>
                </a:ln>
              </p:spPr>
              <p:txBody>
                <a:bodyPr/>
                <a:lstStyle/>
                <a:p>
                  <a:endParaRPr lang="zh-CN" altLang="en-US" b="1"/>
                </a:p>
              </p:txBody>
            </p:sp>
            <p:grpSp>
              <p:nvGrpSpPr>
                <p:cNvPr id="137235" name="Group 94"/>
                <p:cNvGrpSpPr>
                  <a:grpSpLocks/>
                </p:cNvGrpSpPr>
                <p:nvPr/>
              </p:nvGrpSpPr>
              <p:grpSpPr bwMode="auto">
                <a:xfrm>
                  <a:off x="1950" y="10896"/>
                  <a:ext cx="8110" cy="408"/>
                  <a:chOff x="1950" y="10614"/>
                  <a:chExt cx="8110" cy="408"/>
                </a:xfrm>
              </p:grpSpPr>
              <p:sp>
                <p:nvSpPr>
                  <p:cNvPr id="137311" name="Text Box 95"/>
                  <p:cNvSpPr txBox="1">
                    <a:spLocks noChangeArrowheads="1"/>
                  </p:cNvSpPr>
                  <p:nvPr/>
                </p:nvSpPr>
                <p:spPr bwMode="auto">
                  <a:xfrm>
                    <a:off x="5492" y="10614"/>
                    <a:ext cx="968" cy="408"/>
                  </a:xfrm>
                  <a:prstGeom prst="rect">
                    <a:avLst/>
                  </a:prstGeom>
                  <a:noFill/>
                  <a:ln w="9525">
                    <a:noFill/>
                    <a:miter lim="800000"/>
                    <a:headEnd/>
                    <a:tailEnd/>
                  </a:ln>
                </p:spPr>
                <p:txBody>
                  <a:bodyPr/>
                  <a:lstStyle/>
                  <a:p>
                    <a:pPr algn="just"/>
                    <a:r>
                      <a:rPr lang="en-US" altLang="zh-CN" sz="1400" b="1">
                        <a:latin typeface="Times New Roman" pitchFamily="18" charset="0"/>
                      </a:rPr>
                      <a:t>32</a:t>
                    </a:r>
                    <a:r>
                      <a:rPr lang="zh-CN" altLang="en-US" sz="1400" b="1">
                        <a:latin typeface="Times New Roman" pitchFamily="18" charset="0"/>
                      </a:rPr>
                      <a:t>个时隙</a:t>
                    </a:r>
                    <a:endParaRPr lang="zh-CN" altLang="en-US" sz="3600" b="1"/>
                  </a:p>
                </p:txBody>
              </p:sp>
              <p:sp>
                <p:nvSpPr>
                  <p:cNvPr id="137312" name="Line 96"/>
                  <p:cNvSpPr>
                    <a:spLocks noChangeShapeType="1"/>
                  </p:cNvSpPr>
                  <p:nvPr/>
                </p:nvSpPr>
                <p:spPr bwMode="auto">
                  <a:xfrm flipV="1">
                    <a:off x="6370" y="10827"/>
                    <a:ext cx="3690" cy="3"/>
                  </a:xfrm>
                  <a:prstGeom prst="line">
                    <a:avLst/>
                  </a:prstGeom>
                  <a:noFill/>
                  <a:ln w="6350">
                    <a:solidFill>
                      <a:srgbClr val="000000"/>
                    </a:solidFill>
                    <a:round/>
                    <a:headEnd/>
                    <a:tailEnd type="triangle" w="med" len="med"/>
                  </a:ln>
                </p:spPr>
                <p:txBody>
                  <a:bodyPr/>
                  <a:lstStyle/>
                  <a:p>
                    <a:endParaRPr lang="zh-CN" altLang="en-US" b="1"/>
                  </a:p>
                </p:txBody>
              </p:sp>
              <p:sp>
                <p:nvSpPr>
                  <p:cNvPr id="137313" name="Line 97"/>
                  <p:cNvSpPr>
                    <a:spLocks noChangeShapeType="1"/>
                  </p:cNvSpPr>
                  <p:nvPr/>
                </p:nvSpPr>
                <p:spPr bwMode="auto">
                  <a:xfrm flipV="1">
                    <a:off x="1950" y="10827"/>
                    <a:ext cx="3630" cy="3"/>
                  </a:xfrm>
                  <a:prstGeom prst="line">
                    <a:avLst/>
                  </a:prstGeom>
                  <a:noFill/>
                  <a:ln w="6350">
                    <a:solidFill>
                      <a:srgbClr val="000000"/>
                    </a:solidFill>
                    <a:round/>
                    <a:headEnd type="triangle" w="med" len="med"/>
                    <a:tailEnd/>
                  </a:ln>
                </p:spPr>
                <p:txBody>
                  <a:bodyPr/>
                  <a:lstStyle/>
                  <a:p>
                    <a:endParaRPr lang="zh-CN" altLang="en-US" b="1"/>
                  </a:p>
                </p:txBody>
              </p:sp>
            </p:grpSp>
            <p:sp>
              <p:nvSpPr>
                <p:cNvPr id="137314" name="Line 98"/>
                <p:cNvSpPr>
                  <a:spLocks noChangeShapeType="1"/>
                </p:cNvSpPr>
                <p:nvPr/>
              </p:nvSpPr>
              <p:spPr bwMode="auto">
                <a:xfrm>
                  <a:off x="10080" y="10941"/>
                  <a:ext cx="0" cy="363"/>
                </a:xfrm>
                <a:prstGeom prst="line">
                  <a:avLst/>
                </a:prstGeom>
                <a:noFill/>
                <a:ln w="6350">
                  <a:solidFill>
                    <a:srgbClr val="000000"/>
                  </a:solidFill>
                  <a:prstDash val="dash"/>
                  <a:round/>
                  <a:headEnd/>
                  <a:tailEnd/>
                </a:ln>
              </p:spPr>
              <p:txBody>
                <a:bodyPr/>
                <a:lstStyle/>
                <a:p>
                  <a:endParaRPr lang="zh-CN" altLang="en-US" b="1"/>
                </a:p>
              </p:txBody>
            </p:sp>
          </p:grpSp>
          <p:grpSp>
            <p:nvGrpSpPr>
              <p:cNvPr id="137238" name="Group 100"/>
              <p:cNvGrpSpPr>
                <a:grpSpLocks/>
              </p:cNvGrpSpPr>
              <p:nvPr/>
            </p:nvGrpSpPr>
            <p:grpSpPr bwMode="auto">
              <a:xfrm>
                <a:off x="195" y="1658"/>
                <a:ext cx="5510" cy="289"/>
                <a:chOff x="1911" y="9750"/>
                <a:chExt cx="8178" cy="438"/>
              </a:xfrm>
            </p:grpSpPr>
            <p:grpSp>
              <p:nvGrpSpPr>
                <p:cNvPr id="137239" name="Group 101"/>
                <p:cNvGrpSpPr>
                  <a:grpSpLocks/>
                </p:cNvGrpSpPr>
                <p:nvPr/>
              </p:nvGrpSpPr>
              <p:grpSpPr bwMode="auto">
                <a:xfrm>
                  <a:off x="1911" y="9750"/>
                  <a:ext cx="4089" cy="438"/>
                  <a:chOff x="1911" y="9750"/>
                  <a:chExt cx="4200" cy="438"/>
                </a:xfrm>
              </p:grpSpPr>
              <p:sp>
                <p:nvSpPr>
                  <p:cNvPr id="137318" name="Text Box 102"/>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F0</a:t>
                    </a:r>
                    <a:endParaRPr lang="en-US" altLang="zh-CN" sz="3600" b="1"/>
                  </a:p>
                </p:txBody>
              </p:sp>
              <p:sp>
                <p:nvSpPr>
                  <p:cNvPr id="137319" name="Text Box 103"/>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a:t>
                    </a:r>
                    <a:endParaRPr lang="en-US" altLang="zh-CN" sz="3600" b="1"/>
                  </a:p>
                </p:txBody>
              </p:sp>
              <p:sp>
                <p:nvSpPr>
                  <p:cNvPr id="137320" name="Text Box 104"/>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F2</a:t>
                    </a:r>
                    <a:endParaRPr lang="en-US" altLang="zh-CN" sz="3600" b="1"/>
                  </a:p>
                </p:txBody>
              </p:sp>
              <p:sp>
                <p:nvSpPr>
                  <p:cNvPr id="137321" name="Text Box 105"/>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F3</a:t>
                    </a:r>
                    <a:endParaRPr lang="en-US" altLang="zh-CN" sz="3600" b="1"/>
                  </a:p>
                </p:txBody>
              </p:sp>
              <p:sp>
                <p:nvSpPr>
                  <p:cNvPr id="137322" name="Text Box 106"/>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F4</a:t>
                    </a:r>
                    <a:endParaRPr lang="en-US" altLang="zh-CN" sz="3600" b="1"/>
                  </a:p>
                </p:txBody>
              </p:sp>
              <p:sp>
                <p:nvSpPr>
                  <p:cNvPr id="137323" name="Text Box 107"/>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F5</a:t>
                    </a:r>
                    <a:endParaRPr lang="en-US" altLang="zh-CN" sz="3600" b="1"/>
                  </a:p>
                </p:txBody>
              </p:sp>
              <p:sp>
                <p:nvSpPr>
                  <p:cNvPr id="137324" name="Text Box 108"/>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F6</a:t>
                    </a:r>
                    <a:endParaRPr lang="en-US" altLang="zh-CN" sz="3600" b="1"/>
                  </a:p>
                </p:txBody>
              </p:sp>
              <p:sp>
                <p:nvSpPr>
                  <p:cNvPr id="137325" name="Text Box 109"/>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F7</a:t>
                    </a:r>
                    <a:endParaRPr lang="en-US" altLang="zh-CN" sz="3600" b="1"/>
                  </a:p>
                </p:txBody>
              </p:sp>
            </p:grpSp>
            <p:grpSp>
              <p:nvGrpSpPr>
                <p:cNvPr id="137240" name="Group 110"/>
                <p:cNvGrpSpPr>
                  <a:grpSpLocks/>
                </p:cNvGrpSpPr>
                <p:nvPr/>
              </p:nvGrpSpPr>
              <p:grpSpPr bwMode="auto">
                <a:xfrm>
                  <a:off x="6000" y="9750"/>
                  <a:ext cx="4089" cy="438"/>
                  <a:chOff x="1911" y="9750"/>
                  <a:chExt cx="4200" cy="438"/>
                </a:xfrm>
              </p:grpSpPr>
              <p:sp>
                <p:nvSpPr>
                  <p:cNvPr id="137327" name="Text Box 111"/>
                  <p:cNvSpPr txBox="1">
                    <a:spLocks noChangeArrowheads="1"/>
                  </p:cNvSpPr>
                  <p:nvPr/>
                </p:nvSpPr>
                <p:spPr bwMode="auto">
                  <a:xfrm>
                    <a:off x="1911"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F8</a:t>
                    </a:r>
                    <a:endParaRPr lang="en-US" altLang="zh-CN" sz="3600" b="1"/>
                  </a:p>
                </p:txBody>
              </p:sp>
              <p:sp>
                <p:nvSpPr>
                  <p:cNvPr id="137328" name="Text Box 112"/>
                  <p:cNvSpPr txBox="1">
                    <a:spLocks noChangeArrowheads="1"/>
                  </p:cNvSpPr>
                  <p:nvPr/>
                </p:nvSpPr>
                <p:spPr bwMode="auto">
                  <a:xfrm>
                    <a:off x="24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F9</a:t>
                    </a:r>
                    <a:endParaRPr lang="en-US" altLang="zh-CN" sz="3600" b="1"/>
                  </a:p>
                </p:txBody>
              </p:sp>
              <p:sp>
                <p:nvSpPr>
                  <p:cNvPr id="137329" name="Text Box 113"/>
                  <p:cNvSpPr txBox="1">
                    <a:spLocks noChangeArrowheads="1"/>
                  </p:cNvSpPr>
                  <p:nvPr/>
                </p:nvSpPr>
                <p:spPr bwMode="auto">
                  <a:xfrm>
                    <a:off x="29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F10</a:t>
                    </a:r>
                    <a:endParaRPr lang="en-US" altLang="zh-CN" sz="3600" b="1"/>
                  </a:p>
                </p:txBody>
              </p:sp>
              <p:sp>
                <p:nvSpPr>
                  <p:cNvPr id="137330" name="Text Box 114"/>
                  <p:cNvSpPr txBox="1">
                    <a:spLocks noChangeArrowheads="1"/>
                  </p:cNvSpPr>
                  <p:nvPr/>
                </p:nvSpPr>
                <p:spPr bwMode="auto">
                  <a:xfrm>
                    <a:off x="348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F11</a:t>
                    </a:r>
                    <a:endParaRPr lang="en-US" altLang="zh-CN" sz="3600" b="1"/>
                  </a:p>
                </p:txBody>
              </p:sp>
              <p:sp>
                <p:nvSpPr>
                  <p:cNvPr id="137331" name="Text Box 115"/>
                  <p:cNvSpPr txBox="1">
                    <a:spLocks noChangeArrowheads="1"/>
                  </p:cNvSpPr>
                  <p:nvPr/>
                </p:nvSpPr>
                <p:spPr bwMode="auto">
                  <a:xfrm>
                    <a:off x="400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F12</a:t>
                    </a:r>
                    <a:endParaRPr lang="en-US" altLang="zh-CN" sz="3600" b="1"/>
                  </a:p>
                </p:txBody>
              </p:sp>
              <p:sp>
                <p:nvSpPr>
                  <p:cNvPr id="137332" name="Text Box 116"/>
                  <p:cNvSpPr txBox="1">
                    <a:spLocks noChangeArrowheads="1"/>
                  </p:cNvSpPr>
                  <p:nvPr/>
                </p:nvSpPr>
                <p:spPr bwMode="auto">
                  <a:xfrm>
                    <a:off x="4530"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F13</a:t>
                    </a:r>
                    <a:endParaRPr lang="en-US" altLang="zh-CN" sz="3600" b="1"/>
                  </a:p>
                </p:txBody>
              </p:sp>
              <p:sp>
                <p:nvSpPr>
                  <p:cNvPr id="137333" name="Text Box 117"/>
                  <p:cNvSpPr txBox="1">
                    <a:spLocks noChangeArrowheads="1"/>
                  </p:cNvSpPr>
                  <p:nvPr/>
                </p:nvSpPr>
                <p:spPr bwMode="auto">
                  <a:xfrm>
                    <a:off x="5052"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F14</a:t>
                    </a:r>
                    <a:endParaRPr lang="en-US" altLang="zh-CN" sz="3600" b="1"/>
                  </a:p>
                </p:txBody>
              </p:sp>
              <p:sp>
                <p:nvSpPr>
                  <p:cNvPr id="137334" name="Text Box 118"/>
                  <p:cNvSpPr txBox="1">
                    <a:spLocks noChangeArrowheads="1"/>
                  </p:cNvSpPr>
                  <p:nvPr/>
                </p:nvSpPr>
                <p:spPr bwMode="auto">
                  <a:xfrm>
                    <a:off x="5583" y="9750"/>
                    <a:ext cx="528" cy="438"/>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F15</a:t>
                    </a:r>
                    <a:endParaRPr lang="en-US" altLang="zh-CN" sz="3600" b="1"/>
                  </a:p>
                </p:txBody>
              </p:sp>
            </p:grpSp>
          </p:grpSp>
        </p:grpSp>
      </p:grpSp>
      <p:grpSp>
        <p:nvGrpSpPr>
          <p:cNvPr id="137243" name="Group 362"/>
          <p:cNvGrpSpPr>
            <a:grpSpLocks/>
          </p:cNvGrpSpPr>
          <p:nvPr/>
        </p:nvGrpSpPr>
        <p:grpSpPr bwMode="auto">
          <a:xfrm>
            <a:off x="469900" y="4869162"/>
            <a:ext cx="8674100" cy="1376363"/>
            <a:chOff x="296" y="3304"/>
            <a:chExt cx="5464" cy="867"/>
          </a:xfrm>
        </p:grpSpPr>
        <p:grpSp>
          <p:nvGrpSpPr>
            <p:cNvPr id="137246" name="Group 228"/>
            <p:cNvGrpSpPr>
              <a:grpSpLocks/>
            </p:cNvGrpSpPr>
            <p:nvPr/>
          </p:nvGrpSpPr>
          <p:grpSpPr bwMode="auto">
            <a:xfrm>
              <a:off x="4777" y="3549"/>
              <a:ext cx="889" cy="283"/>
              <a:chOff x="3000" y="11790"/>
              <a:chExt cx="1320" cy="429"/>
            </a:xfrm>
          </p:grpSpPr>
          <p:grpSp>
            <p:nvGrpSpPr>
              <p:cNvPr id="137247" name="Group 229"/>
              <p:cNvGrpSpPr>
                <a:grpSpLocks/>
              </p:cNvGrpSpPr>
              <p:nvPr/>
            </p:nvGrpSpPr>
            <p:grpSpPr bwMode="auto">
              <a:xfrm>
                <a:off x="3000" y="11790"/>
                <a:ext cx="680" cy="429"/>
                <a:chOff x="3000" y="11790"/>
                <a:chExt cx="680" cy="429"/>
              </a:xfrm>
            </p:grpSpPr>
            <p:grpSp>
              <p:nvGrpSpPr>
                <p:cNvPr id="137250" name="Group 230"/>
                <p:cNvGrpSpPr>
                  <a:grpSpLocks/>
                </p:cNvGrpSpPr>
                <p:nvPr/>
              </p:nvGrpSpPr>
              <p:grpSpPr bwMode="auto">
                <a:xfrm>
                  <a:off x="3000" y="11790"/>
                  <a:ext cx="360" cy="429"/>
                  <a:chOff x="3000" y="11790"/>
                  <a:chExt cx="360" cy="429"/>
                </a:xfrm>
              </p:grpSpPr>
              <p:grpSp>
                <p:nvGrpSpPr>
                  <p:cNvPr id="137253" name="Group 231"/>
                  <p:cNvGrpSpPr>
                    <a:grpSpLocks/>
                  </p:cNvGrpSpPr>
                  <p:nvPr/>
                </p:nvGrpSpPr>
                <p:grpSpPr bwMode="auto">
                  <a:xfrm>
                    <a:off x="3000" y="11790"/>
                    <a:ext cx="200" cy="429"/>
                    <a:chOff x="3000" y="11790"/>
                    <a:chExt cx="200" cy="429"/>
                  </a:xfrm>
                </p:grpSpPr>
                <p:sp>
                  <p:nvSpPr>
                    <p:cNvPr id="137448" name="Rectangle 23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49" name="Text Box 23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54" name="Group 234"/>
                  <p:cNvGrpSpPr>
                    <a:grpSpLocks/>
                  </p:cNvGrpSpPr>
                  <p:nvPr/>
                </p:nvGrpSpPr>
                <p:grpSpPr bwMode="auto">
                  <a:xfrm>
                    <a:off x="3160" y="11790"/>
                    <a:ext cx="200" cy="429"/>
                    <a:chOff x="3000" y="11790"/>
                    <a:chExt cx="200" cy="429"/>
                  </a:xfrm>
                </p:grpSpPr>
                <p:sp>
                  <p:nvSpPr>
                    <p:cNvPr id="137451" name="Rectangle 235"/>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2" name="Text Box 236"/>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57" name="Group 237"/>
                <p:cNvGrpSpPr>
                  <a:grpSpLocks/>
                </p:cNvGrpSpPr>
                <p:nvPr/>
              </p:nvGrpSpPr>
              <p:grpSpPr bwMode="auto">
                <a:xfrm>
                  <a:off x="3320" y="11790"/>
                  <a:ext cx="360" cy="429"/>
                  <a:chOff x="3000" y="11790"/>
                  <a:chExt cx="360" cy="429"/>
                </a:xfrm>
              </p:grpSpPr>
              <p:grpSp>
                <p:nvGrpSpPr>
                  <p:cNvPr id="137261" name="Group 238"/>
                  <p:cNvGrpSpPr>
                    <a:grpSpLocks/>
                  </p:cNvGrpSpPr>
                  <p:nvPr/>
                </p:nvGrpSpPr>
                <p:grpSpPr bwMode="auto">
                  <a:xfrm>
                    <a:off x="3000" y="11790"/>
                    <a:ext cx="200" cy="429"/>
                    <a:chOff x="3000" y="11790"/>
                    <a:chExt cx="200" cy="429"/>
                  </a:xfrm>
                </p:grpSpPr>
                <p:sp>
                  <p:nvSpPr>
                    <p:cNvPr id="137455" name="Rectangle 239"/>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6" name="Text Box 240"/>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4" name="Group 241"/>
                  <p:cNvGrpSpPr>
                    <a:grpSpLocks/>
                  </p:cNvGrpSpPr>
                  <p:nvPr/>
                </p:nvGrpSpPr>
                <p:grpSpPr bwMode="auto">
                  <a:xfrm>
                    <a:off x="3160" y="11790"/>
                    <a:ext cx="200" cy="429"/>
                    <a:chOff x="3000" y="11790"/>
                    <a:chExt cx="200" cy="429"/>
                  </a:xfrm>
                </p:grpSpPr>
                <p:sp>
                  <p:nvSpPr>
                    <p:cNvPr id="137458" name="Rectangle 242"/>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59" name="Text Box 243"/>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nvGrpSpPr>
              <p:cNvPr id="137265" name="Group 244"/>
              <p:cNvGrpSpPr>
                <a:grpSpLocks/>
              </p:cNvGrpSpPr>
              <p:nvPr/>
            </p:nvGrpSpPr>
            <p:grpSpPr bwMode="auto">
              <a:xfrm>
                <a:off x="3640" y="11790"/>
                <a:ext cx="680" cy="429"/>
                <a:chOff x="3000" y="11790"/>
                <a:chExt cx="680" cy="429"/>
              </a:xfrm>
            </p:grpSpPr>
            <p:grpSp>
              <p:nvGrpSpPr>
                <p:cNvPr id="137266" name="Group 245"/>
                <p:cNvGrpSpPr>
                  <a:grpSpLocks/>
                </p:cNvGrpSpPr>
                <p:nvPr/>
              </p:nvGrpSpPr>
              <p:grpSpPr bwMode="auto">
                <a:xfrm>
                  <a:off x="3000" y="11790"/>
                  <a:ext cx="360" cy="429"/>
                  <a:chOff x="3000" y="11790"/>
                  <a:chExt cx="360" cy="429"/>
                </a:xfrm>
              </p:grpSpPr>
              <p:grpSp>
                <p:nvGrpSpPr>
                  <p:cNvPr id="137267" name="Group 246"/>
                  <p:cNvGrpSpPr>
                    <a:grpSpLocks/>
                  </p:cNvGrpSpPr>
                  <p:nvPr/>
                </p:nvGrpSpPr>
                <p:grpSpPr bwMode="auto">
                  <a:xfrm>
                    <a:off x="3000" y="11790"/>
                    <a:ext cx="200" cy="429"/>
                    <a:chOff x="3000" y="11790"/>
                    <a:chExt cx="200" cy="429"/>
                  </a:xfrm>
                </p:grpSpPr>
                <p:sp>
                  <p:nvSpPr>
                    <p:cNvPr id="137463" name="Rectangle 24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4" name="Text Box 24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68" name="Group 249"/>
                  <p:cNvGrpSpPr>
                    <a:grpSpLocks/>
                  </p:cNvGrpSpPr>
                  <p:nvPr/>
                </p:nvGrpSpPr>
                <p:grpSpPr bwMode="auto">
                  <a:xfrm>
                    <a:off x="3160" y="11790"/>
                    <a:ext cx="200" cy="429"/>
                    <a:chOff x="3000" y="11790"/>
                    <a:chExt cx="200" cy="429"/>
                  </a:xfrm>
                </p:grpSpPr>
                <p:sp>
                  <p:nvSpPr>
                    <p:cNvPr id="137466" name="Rectangle 250"/>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67" name="Text Box 251"/>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nvGrpSpPr>
                <p:cNvPr id="137269" name="Group 252"/>
                <p:cNvGrpSpPr>
                  <a:grpSpLocks/>
                </p:cNvGrpSpPr>
                <p:nvPr/>
              </p:nvGrpSpPr>
              <p:grpSpPr bwMode="auto">
                <a:xfrm>
                  <a:off x="3320" y="11790"/>
                  <a:ext cx="360" cy="429"/>
                  <a:chOff x="3000" y="11790"/>
                  <a:chExt cx="360" cy="429"/>
                </a:xfrm>
              </p:grpSpPr>
              <p:grpSp>
                <p:nvGrpSpPr>
                  <p:cNvPr id="137270" name="Group 253"/>
                  <p:cNvGrpSpPr>
                    <a:grpSpLocks/>
                  </p:cNvGrpSpPr>
                  <p:nvPr/>
                </p:nvGrpSpPr>
                <p:grpSpPr bwMode="auto">
                  <a:xfrm>
                    <a:off x="3000" y="11790"/>
                    <a:ext cx="200" cy="429"/>
                    <a:chOff x="3000" y="11790"/>
                    <a:chExt cx="200" cy="429"/>
                  </a:xfrm>
                </p:grpSpPr>
                <p:sp>
                  <p:nvSpPr>
                    <p:cNvPr id="137470" name="Rectangle 254"/>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1" name="Text Box 255"/>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nvGrpSpPr>
                  <p:cNvPr id="137271" name="Group 256"/>
                  <p:cNvGrpSpPr>
                    <a:grpSpLocks/>
                  </p:cNvGrpSpPr>
                  <p:nvPr/>
                </p:nvGrpSpPr>
                <p:grpSpPr bwMode="auto">
                  <a:xfrm>
                    <a:off x="3160" y="11790"/>
                    <a:ext cx="200" cy="429"/>
                    <a:chOff x="3000" y="11790"/>
                    <a:chExt cx="200" cy="429"/>
                  </a:xfrm>
                </p:grpSpPr>
                <p:sp>
                  <p:nvSpPr>
                    <p:cNvPr id="137473" name="Rectangle 257"/>
                    <p:cNvSpPr>
                      <a:spLocks noChangeArrowheads="1"/>
                    </p:cNvSpPr>
                    <p:nvPr/>
                  </p:nvSpPr>
                  <p:spPr bwMode="auto">
                    <a:xfrm>
                      <a:off x="3040" y="11838"/>
                      <a:ext cx="160" cy="330"/>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474" name="Text Box 258"/>
                    <p:cNvSpPr txBox="1">
                      <a:spLocks noChangeArrowheads="1"/>
                    </p:cNvSpPr>
                    <p:nvPr/>
                  </p:nvSpPr>
                  <p:spPr bwMode="auto">
                    <a:xfrm>
                      <a:off x="3000" y="11790"/>
                      <a:ext cx="200" cy="429"/>
                    </a:xfrm>
                    <a:prstGeom prst="rect">
                      <a:avLst/>
                    </a:prstGeom>
                    <a:noFill/>
                    <a:ln w="9525">
                      <a:noFill/>
                      <a:miter lim="800000"/>
                      <a:headEnd/>
                      <a:tailEnd/>
                    </a:ln>
                  </p:spPr>
                  <p:txBody>
                    <a:bodyPr/>
                    <a:lstStyle/>
                    <a:p>
                      <a:endParaRPr lang="zh-CN" altLang="zh-CN" sz="3600" b="1"/>
                    </a:p>
                  </p:txBody>
                </p:sp>
              </p:grpSp>
            </p:grpSp>
          </p:grpSp>
        </p:grpSp>
        <p:grpSp>
          <p:nvGrpSpPr>
            <p:cNvPr id="137272" name="Group 361"/>
            <p:cNvGrpSpPr>
              <a:grpSpLocks/>
            </p:cNvGrpSpPr>
            <p:nvPr/>
          </p:nvGrpSpPr>
          <p:grpSpPr bwMode="auto">
            <a:xfrm>
              <a:off x="296" y="3304"/>
              <a:ext cx="5464" cy="867"/>
              <a:chOff x="296" y="3304"/>
              <a:chExt cx="5464" cy="867"/>
            </a:xfrm>
          </p:grpSpPr>
          <p:grpSp>
            <p:nvGrpSpPr>
              <p:cNvPr id="137303" name="Group 265"/>
              <p:cNvGrpSpPr>
                <a:grpSpLocks/>
              </p:cNvGrpSpPr>
              <p:nvPr/>
            </p:nvGrpSpPr>
            <p:grpSpPr bwMode="auto">
              <a:xfrm>
                <a:off x="4804" y="3761"/>
                <a:ext cx="862" cy="251"/>
                <a:chOff x="8780" y="12630"/>
                <a:chExt cx="1280" cy="381"/>
              </a:xfrm>
            </p:grpSpPr>
            <p:sp>
              <p:nvSpPr>
                <p:cNvPr id="137482" name="Text Box 266"/>
                <p:cNvSpPr txBox="1">
                  <a:spLocks noChangeArrowheads="1"/>
                </p:cNvSpPr>
                <p:nvPr/>
              </p:nvSpPr>
              <p:spPr bwMode="auto">
                <a:xfrm>
                  <a:off x="9110" y="12630"/>
                  <a:ext cx="660" cy="381"/>
                </a:xfrm>
                <a:prstGeom prst="rect">
                  <a:avLst/>
                </a:prstGeom>
                <a:noFill/>
                <a:ln w="9525">
                  <a:noFill/>
                  <a:miter lim="800000"/>
                  <a:headEnd/>
                  <a:tailEnd/>
                </a:ln>
              </p:spPr>
              <p:txBody>
                <a:bodyPr/>
                <a:lstStyle/>
                <a:p>
                  <a:pPr algn="just"/>
                  <a:r>
                    <a:rPr lang="en-US" altLang="zh-CN" sz="1400" b="1">
                      <a:latin typeface="Times New Roman" pitchFamily="18" charset="0"/>
                    </a:rPr>
                    <a:t>8 bit</a:t>
                  </a:r>
                  <a:endParaRPr lang="en-US" altLang="zh-CN" sz="3600" b="1"/>
                </a:p>
              </p:txBody>
            </p:sp>
            <p:sp>
              <p:nvSpPr>
                <p:cNvPr id="137483" name="Line 267"/>
                <p:cNvSpPr>
                  <a:spLocks noChangeShapeType="1"/>
                </p:cNvSpPr>
                <p:nvPr/>
              </p:nvSpPr>
              <p:spPr bwMode="auto">
                <a:xfrm flipV="1">
                  <a:off x="9570" y="12849"/>
                  <a:ext cx="490" cy="0"/>
                </a:xfrm>
                <a:prstGeom prst="line">
                  <a:avLst/>
                </a:prstGeom>
                <a:noFill/>
                <a:ln w="6350">
                  <a:solidFill>
                    <a:srgbClr val="000000"/>
                  </a:solidFill>
                  <a:round/>
                  <a:headEnd/>
                  <a:tailEnd type="triangle" w="med" len="med"/>
                </a:ln>
              </p:spPr>
              <p:txBody>
                <a:bodyPr/>
                <a:lstStyle/>
                <a:p>
                  <a:endParaRPr lang="zh-CN" altLang="en-US" b="1"/>
                </a:p>
              </p:txBody>
            </p:sp>
            <p:sp>
              <p:nvSpPr>
                <p:cNvPr id="137484" name="Line 268"/>
                <p:cNvSpPr>
                  <a:spLocks noChangeShapeType="1"/>
                </p:cNvSpPr>
                <p:nvPr/>
              </p:nvSpPr>
              <p:spPr bwMode="auto">
                <a:xfrm flipV="1">
                  <a:off x="8780" y="12849"/>
                  <a:ext cx="420" cy="0"/>
                </a:xfrm>
                <a:prstGeom prst="line">
                  <a:avLst/>
                </a:prstGeom>
                <a:noFill/>
                <a:ln w="6350">
                  <a:solidFill>
                    <a:srgbClr val="000000"/>
                  </a:solidFill>
                  <a:round/>
                  <a:headEnd type="triangle" w="med" len="med"/>
                  <a:tailEnd/>
                </a:ln>
              </p:spPr>
              <p:txBody>
                <a:bodyPr/>
                <a:lstStyle/>
                <a:p>
                  <a:endParaRPr lang="zh-CN" altLang="en-US" b="1"/>
                </a:p>
              </p:txBody>
            </p:sp>
          </p:grpSp>
          <p:grpSp>
            <p:nvGrpSpPr>
              <p:cNvPr id="137306" name="Group 360"/>
              <p:cNvGrpSpPr>
                <a:grpSpLocks/>
              </p:cNvGrpSpPr>
              <p:nvPr/>
            </p:nvGrpSpPr>
            <p:grpSpPr bwMode="auto">
              <a:xfrm>
                <a:off x="296" y="3304"/>
                <a:ext cx="5464" cy="867"/>
                <a:chOff x="296" y="3304"/>
                <a:chExt cx="5464" cy="867"/>
              </a:xfrm>
            </p:grpSpPr>
            <p:grpSp>
              <p:nvGrpSpPr>
                <p:cNvPr id="137307" name="Group 259"/>
                <p:cNvGrpSpPr>
                  <a:grpSpLocks/>
                </p:cNvGrpSpPr>
                <p:nvPr/>
              </p:nvGrpSpPr>
              <p:grpSpPr bwMode="auto">
                <a:xfrm>
                  <a:off x="4804" y="3304"/>
                  <a:ext cx="862" cy="285"/>
                  <a:chOff x="4210" y="11790"/>
                  <a:chExt cx="1280" cy="432"/>
                </a:xfrm>
              </p:grpSpPr>
              <p:sp>
                <p:nvSpPr>
                  <p:cNvPr id="137476" name="Text Box 260"/>
                  <p:cNvSpPr txBox="1">
                    <a:spLocks noChangeArrowheads="1"/>
                  </p:cNvSpPr>
                  <p:nvPr/>
                </p:nvSpPr>
                <p:spPr bwMode="auto">
                  <a:xfrm>
                    <a:off x="4370" y="11790"/>
                    <a:ext cx="960" cy="432"/>
                  </a:xfrm>
                  <a:prstGeom prst="rect">
                    <a:avLst/>
                  </a:prstGeom>
                  <a:noFill/>
                  <a:ln w="9525">
                    <a:noFill/>
                    <a:miter lim="800000"/>
                    <a:headEnd/>
                    <a:tailEnd/>
                  </a:ln>
                </p:spPr>
                <p:txBody>
                  <a:bodyPr/>
                  <a:lstStyle/>
                  <a:p>
                    <a:pPr algn="just"/>
                    <a:r>
                      <a:rPr lang="en-US" altLang="zh-CN" sz="1400" b="1">
                        <a:latin typeface="Times New Roman" pitchFamily="18" charset="0"/>
                      </a:rPr>
                      <a:t>   CH30</a:t>
                    </a:r>
                    <a:endParaRPr lang="en-US" altLang="zh-CN" sz="3600" b="1"/>
                  </a:p>
                </p:txBody>
              </p:sp>
              <p:sp>
                <p:nvSpPr>
                  <p:cNvPr id="137477" name="Line 261"/>
                  <p:cNvSpPr>
                    <a:spLocks noChangeShapeType="1"/>
                  </p:cNvSpPr>
                  <p:nvPr/>
                </p:nvSpPr>
                <p:spPr bwMode="auto">
                  <a:xfrm>
                    <a:off x="5200" y="12003"/>
                    <a:ext cx="290" cy="0"/>
                  </a:xfrm>
                  <a:prstGeom prst="line">
                    <a:avLst/>
                  </a:prstGeom>
                  <a:noFill/>
                  <a:ln w="9525">
                    <a:solidFill>
                      <a:srgbClr val="000000"/>
                    </a:solidFill>
                    <a:round/>
                    <a:headEnd/>
                    <a:tailEnd type="triangle" w="med" len="med"/>
                  </a:ln>
                </p:spPr>
                <p:txBody>
                  <a:bodyPr/>
                  <a:lstStyle/>
                  <a:p>
                    <a:endParaRPr lang="zh-CN" altLang="en-US" b="1"/>
                  </a:p>
                </p:txBody>
              </p:sp>
              <p:sp>
                <p:nvSpPr>
                  <p:cNvPr id="137478" name="Line 262"/>
                  <p:cNvSpPr>
                    <a:spLocks noChangeShapeType="1"/>
                  </p:cNvSpPr>
                  <p:nvPr/>
                </p:nvSpPr>
                <p:spPr bwMode="auto">
                  <a:xfrm>
                    <a:off x="4210" y="12003"/>
                    <a:ext cx="27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137310" name="Group 359"/>
                <p:cNvGrpSpPr>
                  <a:grpSpLocks/>
                </p:cNvGrpSpPr>
                <p:nvPr/>
              </p:nvGrpSpPr>
              <p:grpSpPr bwMode="auto">
                <a:xfrm>
                  <a:off x="296" y="3436"/>
                  <a:ext cx="5464" cy="735"/>
                  <a:chOff x="296" y="3436"/>
                  <a:chExt cx="5464" cy="735"/>
                </a:xfrm>
              </p:grpSpPr>
              <p:sp>
                <p:nvSpPr>
                  <p:cNvPr id="137528" name="Text Box 312"/>
                  <p:cNvSpPr txBox="1">
                    <a:spLocks noChangeArrowheads="1"/>
                  </p:cNvSpPr>
                  <p:nvPr/>
                </p:nvSpPr>
                <p:spPr bwMode="auto">
                  <a:xfrm>
                    <a:off x="4817" y="3860"/>
                    <a:ext cx="943" cy="274"/>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nvGrpSpPr>
                  <p:cNvPr id="137315" name="Group 334"/>
                  <p:cNvGrpSpPr>
                    <a:grpSpLocks/>
                  </p:cNvGrpSpPr>
                  <p:nvPr/>
                </p:nvGrpSpPr>
                <p:grpSpPr bwMode="auto">
                  <a:xfrm>
                    <a:off x="2568" y="3436"/>
                    <a:ext cx="943" cy="340"/>
                    <a:chOff x="2568" y="3436"/>
                    <a:chExt cx="943" cy="340"/>
                  </a:xfrm>
                </p:grpSpPr>
                <p:sp>
                  <p:nvSpPr>
                    <p:cNvPr id="137531" name="Text Box 315"/>
                    <p:cNvSpPr txBox="1">
                      <a:spLocks noChangeArrowheads="1"/>
                    </p:cNvSpPr>
                    <p:nvPr/>
                  </p:nvSpPr>
                  <p:spPr bwMode="auto">
                    <a:xfrm>
                      <a:off x="2852" y="3436"/>
                      <a:ext cx="411" cy="263"/>
                    </a:xfrm>
                    <a:prstGeom prst="rect">
                      <a:avLst/>
                    </a:prstGeom>
                    <a:noFill/>
                    <a:ln w="9525">
                      <a:noFill/>
                      <a:miter lim="800000"/>
                      <a:headEnd/>
                      <a:tailEnd/>
                    </a:ln>
                  </p:spPr>
                  <p:txBody>
                    <a:bodyPr/>
                    <a:lstStyle/>
                    <a:p>
                      <a:pPr algn="just"/>
                      <a:r>
                        <a:rPr lang="en-US" altLang="zh-CN" sz="1400" b="1" dirty="0">
                          <a:latin typeface="Times New Roman" pitchFamily="18" charset="0"/>
                        </a:rPr>
                        <a:t>8 bit</a:t>
                      </a:r>
                      <a:endParaRPr lang="en-US" altLang="zh-CN" sz="3600" b="1" dirty="0"/>
                    </a:p>
                  </p:txBody>
                </p:sp>
                <p:grpSp>
                  <p:nvGrpSpPr>
                    <p:cNvPr id="137316" name="Group 333"/>
                    <p:cNvGrpSpPr>
                      <a:grpSpLocks/>
                    </p:cNvGrpSpPr>
                    <p:nvPr/>
                  </p:nvGrpSpPr>
                  <p:grpSpPr bwMode="auto">
                    <a:xfrm>
                      <a:off x="2594" y="3484"/>
                      <a:ext cx="862" cy="131"/>
                      <a:chOff x="2594" y="3484"/>
                      <a:chExt cx="862" cy="131"/>
                    </a:xfrm>
                  </p:grpSpPr>
                  <p:grpSp>
                    <p:nvGrpSpPr>
                      <p:cNvPr id="137317" name="Group 316"/>
                      <p:cNvGrpSpPr>
                        <a:grpSpLocks/>
                      </p:cNvGrpSpPr>
                      <p:nvPr/>
                    </p:nvGrpSpPr>
                    <p:grpSpPr bwMode="auto">
                      <a:xfrm>
                        <a:off x="3146" y="3484"/>
                        <a:ext cx="310" cy="125"/>
                        <a:chOff x="6320" y="12210"/>
                        <a:chExt cx="460" cy="189"/>
                      </a:xfrm>
                    </p:grpSpPr>
                    <p:sp>
                      <p:nvSpPr>
                        <p:cNvPr id="137533" name="Line 317"/>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4" name="Line 318"/>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nvGrpSpPr>
                      <p:cNvPr id="137326" name="Group 319"/>
                      <p:cNvGrpSpPr>
                        <a:grpSpLocks/>
                      </p:cNvGrpSpPr>
                      <p:nvPr/>
                    </p:nvGrpSpPr>
                    <p:grpSpPr bwMode="auto">
                      <a:xfrm flipH="1">
                        <a:off x="2594" y="3490"/>
                        <a:ext cx="310" cy="125"/>
                        <a:chOff x="6320" y="12210"/>
                        <a:chExt cx="460" cy="189"/>
                      </a:xfrm>
                    </p:grpSpPr>
                    <p:sp>
                      <p:nvSpPr>
                        <p:cNvPr id="137536" name="Line 320"/>
                        <p:cNvSpPr>
                          <a:spLocks noChangeShapeType="1"/>
                        </p:cNvSpPr>
                        <p:nvPr/>
                      </p:nvSpPr>
                      <p:spPr bwMode="auto">
                        <a:xfrm>
                          <a:off x="6320" y="12300"/>
                          <a:ext cx="460" cy="0"/>
                        </a:xfrm>
                        <a:prstGeom prst="line">
                          <a:avLst/>
                        </a:prstGeom>
                        <a:noFill/>
                        <a:ln w="9525">
                          <a:solidFill>
                            <a:srgbClr val="000000"/>
                          </a:solidFill>
                          <a:round/>
                          <a:headEnd/>
                          <a:tailEnd type="triangle" w="med" len="med"/>
                        </a:ln>
                      </p:spPr>
                      <p:txBody>
                        <a:bodyPr/>
                        <a:lstStyle/>
                        <a:p>
                          <a:endParaRPr lang="zh-CN" altLang="en-US" b="1"/>
                        </a:p>
                      </p:txBody>
                    </p:sp>
                    <p:sp>
                      <p:nvSpPr>
                        <p:cNvPr id="137537" name="Line 321"/>
                        <p:cNvSpPr>
                          <a:spLocks noChangeShapeType="1"/>
                        </p:cNvSpPr>
                        <p:nvPr/>
                      </p:nvSpPr>
                      <p:spPr bwMode="auto">
                        <a:xfrm>
                          <a:off x="6780" y="12210"/>
                          <a:ext cx="0" cy="189"/>
                        </a:xfrm>
                        <a:prstGeom prst="line">
                          <a:avLst/>
                        </a:prstGeom>
                        <a:noFill/>
                        <a:ln w="9525">
                          <a:solidFill>
                            <a:srgbClr val="000000"/>
                          </a:solidFill>
                          <a:round/>
                          <a:headEnd/>
                          <a:tailEnd/>
                        </a:ln>
                      </p:spPr>
                      <p:txBody>
                        <a:bodyPr/>
                        <a:lstStyle/>
                        <a:p>
                          <a:endParaRPr lang="zh-CN" altLang="en-US" b="1"/>
                        </a:p>
                      </p:txBody>
                    </p:sp>
                  </p:grpSp>
                </p:grpSp>
                <p:sp>
                  <p:nvSpPr>
                    <p:cNvPr id="137538" name="Text Box 322"/>
                    <p:cNvSpPr txBox="1">
                      <a:spLocks noChangeArrowheads="1"/>
                    </p:cNvSpPr>
                    <p:nvPr/>
                  </p:nvSpPr>
                  <p:spPr bwMode="auto">
                    <a:xfrm>
                      <a:off x="2568" y="3606"/>
                      <a:ext cx="943" cy="170"/>
                    </a:xfrm>
                    <a:prstGeom prst="rect">
                      <a:avLst/>
                    </a:prstGeom>
                    <a:noFill/>
                    <a:ln w="9525">
                      <a:noFill/>
                      <a:miter lim="800000"/>
                      <a:headEnd/>
                      <a:tailEnd/>
                    </a:ln>
                  </p:spPr>
                  <p:txBody>
                    <a:bodyPr/>
                    <a:lstStyle/>
                    <a:p>
                      <a:pPr algn="just"/>
                      <a:r>
                        <a:rPr lang="en-US" altLang="zh-CN" sz="1400" b="1">
                          <a:latin typeface="Times New Roman" pitchFamily="18" charset="0"/>
                        </a:rPr>
                        <a:t>(1 bit = 488.3ns)</a:t>
                      </a:r>
                      <a:endParaRPr lang="en-US" altLang="zh-CN" sz="3600" b="1"/>
                    </a:p>
                  </p:txBody>
                </p:sp>
              </p:grpSp>
              <p:grpSp>
                <p:nvGrpSpPr>
                  <p:cNvPr id="137344" name="Group 324"/>
                  <p:cNvGrpSpPr>
                    <a:grpSpLocks/>
                  </p:cNvGrpSpPr>
                  <p:nvPr/>
                </p:nvGrpSpPr>
                <p:grpSpPr bwMode="auto">
                  <a:xfrm>
                    <a:off x="296" y="3871"/>
                    <a:ext cx="954" cy="300"/>
                    <a:chOff x="2090" y="12796"/>
                    <a:chExt cx="1416" cy="456"/>
                  </a:xfrm>
                </p:grpSpPr>
                <p:sp>
                  <p:nvSpPr>
                    <p:cNvPr id="137541" name="Text Box 325"/>
                    <p:cNvSpPr txBox="1">
                      <a:spLocks noChangeArrowheads="1"/>
                    </p:cNvSpPr>
                    <p:nvPr/>
                  </p:nvSpPr>
                  <p:spPr bwMode="auto">
                    <a:xfrm>
                      <a:off x="2506" y="12796"/>
                      <a:ext cx="630" cy="456"/>
                    </a:xfrm>
                    <a:prstGeom prst="rect">
                      <a:avLst/>
                    </a:prstGeom>
                    <a:noFill/>
                    <a:ln w="9525">
                      <a:noFill/>
                      <a:miter lim="800000"/>
                      <a:headEnd/>
                      <a:tailEnd/>
                    </a:ln>
                  </p:spPr>
                  <p:txBody>
                    <a:bodyPr/>
                    <a:lstStyle/>
                    <a:p>
                      <a:pPr algn="just"/>
                      <a:r>
                        <a:rPr lang="zh-CN" altLang="en-US" sz="1400" b="1" dirty="0">
                          <a:latin typeface="Times New Roman" pitchFamily="18" charset="0"/>
                        </a:rPr>
                        <a:t>保留</a:t>
                      </a:r>
                      <a:endParaRPr lang="zh-CN" altLang="en-US" sz="3600" b="1" dirty="0"/>
                    </a:p>
                  </p:txBody>
                </p:sp>
                <p:sp>
                  <p:nvSpPr>
                    <p:cNvPr id="137542" name="Line 326"/>
                    <p:cNvSpPr>
                      <a:spLocks noChangeShapeType="1"/>
                    </p:cNvSpPr>
                    <p:nvPr/>
                  </p:nvSpPr>
                  <p:spPr bwMode="auto">
                    <a:xfrm>
                      <a:off x="2090" y="12968"/>
                      <a:ext cx="302" cy="0"/>
                    </a:xfrm>
                    <a:prstGeom prst="line">
                      <a:avLst/>
                    </a:prstGeom>
                    <a:noFill/>
                    <a:ln w="9525">
                      <a:solidFill>
                        <a:srgbClr val="000000"/>
                      </a:solidFill>
                      <a:round/>
                      <a:headEnd/>
                      <a:tailEnd type="triangle" w="med" len="med"/>
                    </a:ln>
                  </p:spPr>
                  <p:txBody>
                    <a:bodyPr/>
                    <a:lstStyle/>
                    <a:p>
                      <a:endParaRPr lang="zh-CN" altLang="en-US" b="1"/>
                    </a:p>
                  </p:txBody>
                </p:sp>
                <p:sp>
                  <p:nvSpPr>
                    <p:cNvPr id="137543" name="Line 327"/>
                    <p:cNvSpPr>
                      <a:spLocks noChangeShapeType="1"/>
                    </p:cNvSpPr>
                    <p:nvPr/>
                  </p:nvSpPr>
                  <p:spPr bwMode="auto">
                    <a:xfrm>
                      <a:off x="3204" y="12968"/>
                      <a:ext cx="302" cy="0"/>
                    </a:xfrm>
                    <a:prstGeom prst="line">
                      <a:avLst/>
                    </a:prstGeom>
                    <a:noFill/>
                    <a:ln w="9525">
                      <a:solidFill>
                        <a:srgbClr val="000000"/>
                      </a:solidFill>
                      <a:round/>
                      <a:headEnd type="triangle" w="med" len="med"/>
                      <a:tailEnd/>
                    </a:ln>
                  </p:spPr>
                  <p:txBody>
                    <a:bodyPr/>
                    <a:lstStyle/>
                    <a:p>
                      <a:endParaRPr lang="zh-CN" altLang="en-US" b="1"/>
                    </a:p>
                  </p:txBody>
                </p:sp>
              </p:grpSp>
            </p:grpSp>
          </p:grpSp>
        </p:grpSp>
      </p:grpSp>
      <p:grpSp>
        <p:nvGrpSpPr>
          <p:cNvPr id="137345" name="Group 353"/>
          <p:cNvGrpSpPr>
            <a:grpSpLocks/>
          </p:cNvGrpSpPr>
          <p:nvPr/>
        </p:nvGrpSpPr>
        <p:grpSpPr bwMode="auto">
          <a:xfrm>
            <a:off x="73025" y="3211736"/>
            <a:ext cx="8955088" cy="509587"/>
            <a:chOff x="46" y="2443"/>
            <a:chExt cx="5641" cy="321"/>
          </a:xfrm>
        </p:grpSpPr>
        <p:grpSp>
          <p:nvGrpSpPr>
            <p:cNvPr id="137346" name="Group 352"/>
            <p:cNvGrpSpPr>
              <a:grpSpLocks/>
            </p:cNvGrpSpPr>
            <p:nvPr/>
          </p:nvGrpSpPr>
          <p:grpSpPr bwMode="auto">
            <a:xfrm>
              <a:off x="190" y="2443"/>
              <a:ext cx="5497" cy="308"/>
              <a:chOff x="263" y="2443"/>
              <a:chExt cx="5497" cy="308"/>
            </a:xfrm>
          </p:grpSpPr>
          <p:grpSp>
            <p:nvGrpSpPr>
              <p:cNvPr id="137347" name="Group 56"/>
              <p:cNvGrpSpPr>
                <a:grpSpLocks/>
              </p:cNvGrpSpPr>
              <p:nvPr/>
            </p:nvGrpSpPr>
            <p:grpSpPr bwMode="auto">
              <a:xfrm>
                <a:off x="263" y="2447"/>
                <a:ext cx="5153" cy="304"/>
                <a:chOff x="1938" y="10659"/>
                <a:chExt cx="7650" cy="462"/>
              </a:xfrm>
            </p:grpSpPr>
            <p:sp>
              <p:nvSpPr>
                <p:cNvPr id="137273" name="Rectangle 57"/>
                <p:cNvSpPr>
                  <a:spLocks noChangeArrowheads="1"/>
                </p:cNvSpPr>
                <p:nvPr/>
              </p:nvSpPr>
              <p:spPr bwMode="auto">
                <a:xfrm>
                  <a:off x="29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4" name="Rectangle 58"/>
                <p:cNvSpPr>
                  <a:spLocks noChangeArrowheads="1"/>
                </p:cNvSpPr>
                <p:nvPr/>
              </p:nvSpPr>
              <p:spPr bwMode="auto">
                <a:xfrm>
                  <a:off x="32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5" name="Rectangle 59"/>
                <p:cNvSpPr>
                  <a:spLocks noChangeArrowheads="1"/>
                </p:cNvSpPr>
                <p:nvPr/>
              </p:nvSpPr>
              <p:spPr bwMode="auto">
                <a:xfrm>
                  <a:off x="34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6" name="Rectangle 60"/>
                <p:cNvSpPr>
                  <a:spLocks noChangeArrowheads="1"/>
                </p:cNvSpPr>
                <p:nvPr/>
              </p:nvSpPr>
              <p:spPr bwMode="auto">
                <a:xfrm>
                  <a:off x="37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7" name="Rectangle 61"/>
                <p:cNvSpPr>
                  <a:spLocks noChangeArrowheads="1"/>
                </p:cNvSpPr>
                <p:nvPr/>
              </p:nvSpPr>
              <p:spPr bwMode="auto">
                <a:xfrm>
                  <a:off x="39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8" name="Rectangle 62"/>
                <p:cNvSpPr>
                  <a:spLocks noChangeArrowheads="1"/>
                </p:cNvSpPr>
                <p:nvPr/>
              </p:nvSpPr>
              <p:spPr bwMode="auto">
                <a:xfrm>
                  <a:off x="42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79" name="Rectangle 63"/>
                <p:cNvSpPr>
                  <a:spLocks noChangeArrowheads="1"/>
                </p:cNvSpPr>
                <p:nvPr/>
              </p:nvSpPr>
              <p:spPr bwMode="auto">
                <a:xfrm>
                  <a:off x="448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0" name="Rectangle 64"/>
                <p:cNvSpPr>
                  <a:spLocks noChangeArrowheads="1"/>
                </p:cNvSpPr>
                <p:nvPr/>
              </p:nvSpPr>
              <p:spPr bwMode="auto">
                <a:xfrm>
                  <a:off x="474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1" name="Rectangle 65"/>
                <p:cNvSpPr>
                  <a:spLocks noChangeArrowheads="1"/>
                </p:cNvSpPr>
                <p:nvPr/>
              </p:nvSpPr>
              <p:spPr bwMode="auto">
                <a:xfrm>
                  <a:off x="499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2" name="Rectangle 66"/>
                <p:cNvSpPr>
                  <a:spLocks noChangeArrowheads="1"/>
                </p:cNvSpPr>
                <p:nvPr/>
              </p:nvSpPr>
              <p:spPr bwMode="auto">
                <a:xfrm>
                  <a:off x="525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3" name="Rectangle 67"/>
                <p:cNvSpPr>
                  <a:spLocks noChangeArrowheads="1"/>
                </p:cNvSpPr>
                <p:nvPr/>
              </p:nvSpPr>
              <p:spPr bwMode="auto">
                <a:xfrm>
                  <a:off x="550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4" name="Rectangle 68"/>
                <p:cNvSpPr>
                  <a:spLocks noChangeArrowheads="1"/>
                </p:cNvSpPr>
                <p:nvPr/>
              </p:nvSpPr>
              <p:spPr bwMode="auto">
                <a:xfrm>
                  <a:off x="576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5" name="Rectangle 69"/>
                <p:cNvSpPr>
                  <a:spLocks noChangeArrowheads="1"/>
                </p:cNvSpPr>
                <p:nvPr/>
              </p:nvSpPr>
              <p:spPr bwMode="auto">
                <a:xfrm>
                  <a:off x="601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6" name="Rectangle 70"/>
                <p:cNvSpPr>
                  <a:spLocks noChangeArrowheads="1"/>
                </p:cNvSpPr>
                <p:nvPr/>
              </p:nvSpPr>
              <p:spPr bwMode="auto">
                <a:xfrm>
                  <a:off x="627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7" name="Rectangle 71"/>
                <p:cNvSpPr>
                  <a:spLocks noChangeArrowheads="1"/>
                </p:cNvSpPr>
                <p:nvPr/>
              </p:nvSpPr>
              <p:spPr bwMode="auto">
                <a:xfrm>
                  <a:off x="652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8" name="Rectangle 72"/>
                <p:cNvSpPr>
                  <a:spLocks noChangeArrowheads="1"/>
                </p:cNvSpPr>
                <p:nvPr/>
              </p:nvSpPr>
              <p:spPr bwMode="auto">
                <a:xfrm>
                  <a:off x="678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89" name="Rectangle 73"/>
                <p:cNvSpPr>
                  <a:spLocks noChangeArrowheads="1"/>
                </p:cNvSpPr>
                <p:nvPr/>
              </p:nvSpPr>
              <p:spPr bwMode="auto">
                <a:xfrm>
                  <a:off x="70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0" name="Rectangle 74"/>
                <p:cNvSpPr>
                  <a:spLocks noChangeArrowheads="1"/>
                </p:cNvSpPr>
                <p:nvPr/>
              </p:nvSpPr>
              <p:spPr bwMode="auto">
                <a:xfrm>
                  <a:off x="72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1" name="Rectangle 75"/>
                <p:cNvSpPr>
                  <a:spLocks noChangeArrowheads="1"/>
                </p:cNvSpPr>
                <p:nvPr/>
              </p:nvSpPr>
              <p:spPr bwMode="auto">
                <a:xfrm>
                  <a:off x="75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2" name="Rectangle 76"/>
                <p:cNvSpPr>
                  <a:spLocks noChangeArrowheads="1"/>
                </p:cNvSpPr>
                <p:nvPr/>
              </p:nvSpPr>
              <p:spPr bwMode="auto">
                <a:xfrm>
                  <a:off x="78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3" name="Rectangle 77"/>
                <p:cNvSpPr>
                  <a:spLocks noChangeArrowheads="1"/>
                </p:cNvSpPr>
                <p:nvPr/>
              </p:nvSpPr>
              <p:spPr bwMode="auto">
                <a:xfrm>
                  <a:off x="907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4" name="Rectangle 78"/>
                <p:cNvSpPr>
                  <a:spLocks noChangeArrowheads="1"/>
                </p:cNvSpPr>
                <p:nvPr/>
              </p:nvSpPr>
              <p:spPr bwMode="auto">
                <a:xfrm>
                  <a:off x="933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5" name="Rectangle 79"/>
                <p:cNvSpPr>
                  <a:spLocks noChangeArrowheads="1"/>
                </p:cNvSpPr>
                <p:nvPr/>
              </p:nvSpPr>
              <p:spPr bwMode="auto">
                <a:xfrm>
                  <a:off x="244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6" name="Rectangle 80"/>
                <p:cNvSpPr>
                  <a:spLocks noChangeArrowheads="1"/>
                </p:cNvSpPr>
                <p:nvPr/>
              </p:nvSpPr>
              <p:spPr bwMode="auto">
                <a:xfrm>
                  <a:off x="270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7" name="Rectangle 81"/>
                <p:cNvSpPr>
                  <a:spLocks noChangeArrowheads="1"/>
                </p:cNvSpPr>
                <p:nvPr/>
              </p:nvSpPr>
              <p:spPr bwMode="auto">
                <a:xfrm>
                  <a:off x="856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8" name="Rectangle 82"/>
                <p:cNvSpPr>
                  <a:spLocks noChangeArrowheads="1"/>
                </p:cNvSpPr>
                <p:nvPr/>
              </p:nvSpPr>
              <p:spPr bwMode="auto">
                <a:xfrm>
                  <a:off x="882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299" name="Rectangle 83"/>
                <p:cNvSpPr>
                  <a:spLocks noChangeArrowheads="1"/>
                </p:cNvSpPr>
                <p:nvPr/>
              </p:nvSpPr>
              <p:spPr bwMode="auto">
                <a:xfrm>
                  <a:off x="193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0" name="Rectangle 84"/>
                <p:cNvSpPr>
                  <a:spLocks noChangeArrowheads="1"/>
                </p:cNvSpPr>
                <p:nvPr/>
              </p:nvSpPr>
              <p:spPr bwMode="auto">
                <a:xfrm>
                  <a:off x="219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1" name="Rectangle 85"/>
                <p:cNvSpPr>
                  <a:spLocks noChangeArrowheads="1"/>
                </p:cNvSpPr>
                <p:nvPr/>
              </p:nvSpPr>
              <p:spPr bwMode="auto">
                <a:xfrm>
                  <a:off x="8058"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2" name="Rectangle 86"/>
                <p:cNvSpPr>
                  <a:spLocks noChangeArrowheads="1"/>
                </p:cNvSpPr>
                <p:nvPr/>
              </p:nvSpPr>
              <p:spPr bwMode="auto">
                <a:xfrm>
                  <a:off x="8313" y="10659"/>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nvGrpSpPr>
              <p:cNvPr id="137349" name="Group 87"/>
              <p:cNvGrpSpPr>
                <a:grpSpLocks/>
              </p:cNvGrpSpPr>
              <p:nvPr/>
            </p:nvGrpSpPr>
            <p:grpSpPr bwMode="auto">
              <a:xfrm>
                <a:off x="5416" y="2443"/>
                <a:ext cx="344" cy="303"/>
                <a:chOff x="9588" y="10660"/>
                <a:chExt cx="510" cy="462"/>
              </a:xfrm>
            </p:grpSpPr>
            <p:sp>
              <p:nvSpPr>
                <p:cNvPr id="137304" name="Rectangle 88"/>
                <p:cNvSpPr>
                  <a:spLocks noChangeArrowheads="1"/>
                </p:cNvSpPr>
                <p:nvPr/>
              </p:nvSpPr>
              <p:spPr bwMode="auto">
                <a:xfrm>
                  <a:off x="9588"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37305" name="Rectangle 89"/>
                <p:cNvSpPr>
                  <a:spLocks noChangeArrowheads="1"/>
                </p:cNvSpPr>
                <p:nvPr/>
              </p:nvSpPr>
              <p:spPr bwMode="auto">
                <a:xfrm>
                  <a:off x="9843" y="10660"/>
                  <a:ext cx="255" cy="462"/>
                </a:xfrm>
                <a:prstGeom prst="rect">
                  <a:avLst/>
                </a:prstGeom>
                <a:solidFill>
                  <a:srgbClr val="FFFFFF"/>
                </a:solidFill>
                <a:ln w="9525">
                  <a:solidFill>
                    <a:srgbClr val="000000"/>
                  </a:solidFill>
                  <a:miter lim="800000"/>
                  <a:headEnd/>
                  <a:tailEnd/>
                </a:ln>
              </p:spPr>
              <p:txBody>
                <a:bodyPr/>
                <a:lstStyle/>
                <a:p>
                  <a:endParaRPr lang="zh-CN" altLang="en-US" b="1"/>
                </a:p>
              </p:txBody>
            </p:sp>
          </p:grpSp>
        </p:grpSp>
        <p:grpSp>
          <p:nvGrpSpPr>
            <p:cNvPr id="137352" name="Group 269"/>
            <p:cNvGrpSpPr>
              <a:grpSpLocks/>
            </p:cNvGrpSpPr>
            <p:nvPr/>
          </p:nvGrpSpPr>
          <p:grpSpPr bwMode="auto">
            <a:xfrm>
              <a:off x="46" y="2472"/>
              <a:ext cx="5584" cy="292"/>
              <a:chOff x="1863" y="11394"/>
              <a:chExt cx="8289" cy="444"/>
            </a:xfrm>
          </p:grpSpPr>
          <p:grpSp>
            <p:nvGrpSpPr>
              <p:cNvPr id="137356" name="Group 270"/>
              <p:cNvGrpSpPr>
                <a:grpSpLocks/>
              </p:cNvGrpSpPr>
              <p:nvPr/>
            </p:nvGrpSpPr>
            <p:grpSpPr bwMode="auto">
              <a:xfrm>
                <a:off x="1863" y="11394"/>
                <a:ext cx="4989" cy="444"/>
                <a:chOff x="1863" y="11394"/>
                <a:chExt cx="4989" cy="444"/>
              </a:xfrm>
            </p:grpSpPr>
            <p:grpSp>
              <p:nvGrpSpPr>
                <p:cNvPr id="137357" name="Group 271"/>
                <p:cNvGrpSpPr>
                  <a:grpSpLocks/>
                </p:cNvGrpSpPr>
                <p:nvPr/>
              </p:nvGrpSpPr>
              <p:grpSpPr bwMode="auto">
                <a:xfrm>
                  <a:off x="4134" y="11394"/>
                  <a:ext cx="2718" cy="444"/>
                  <a:chOff x="4134" y="11394"/>
                  <a:chExt cx="2718" cy="444"/>
                </a:xfrm>
              </p:grpSpPr>
              <p:grpSp>
                <p:nvGrpSpPr>
                  <p:cNvPr id="137358" name="Group 272"/>
                  <p:cNvGrpSpPr>
                    <a:grpSpLocks/>
                  </p:cNvGrpSpPr>
                  <p:nvPr/>
                </p:nvGrpSpPr>
                <p:grpSpPr bwMode="auto">
                  <a:xfrm>
                    <a:off x="4404" y="11394"/>
                    <a:ext cx="2448" cy="444"/>
                    <a:chOff x="4404" y="11394"/>
                    <a:chExt cx="2448" cy="444"/>
                  </a:xfrm>
                </p:grpSpPr>
                <p:sp>
                  <p:nvSpPr>
                    <p:cNvPr id="137489" name="Text Box 273"/>
                    <p:cNvSpPr txBox="1">
                      <a:spLocks noChangeArrowheads="1"/>
                    </p:cNvSpPr>
                    <p:nvPr/>
                  </p:nvSpPr>
                  <p:spPr bwMode="auto">
                    <a:xfrm>
                      <a:off x="44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TS10</a:t>
                      </a:r>
                      <a:endParaRPr lang="en-US" altLang="zh-CN" sz="3600" b="1"/>
                    </a:p>
                  </p:txBody>
                </p:sp>
                <p:sp>
                  <p:nvSpPr>
                    <p:cNvPr id="137490" name="Text Box 274"/>
                    <p:cNvSpPr txBox="1">
                      <a:spLocks noChangeArrowheads="1"/>
                    </p:cNvSpPr>
                    <p:nvPr/>
                  </p:nvSpPr>
                  <p:spPr bwMode="auto">
                    <a:xfrm>
                      <a:off x="49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TS12</a:t>
                      </a:r>
                      <a:endParaRPr lang="en-US" altLang="zh-CN" sz="3600" b="1"/>
                    </a:p>
                  </p:txBody>
                </p:sp>
                <p:sp>
                  <p:nvSpPr>
                    <p:cNvPr id="137491" name="Text Box 275"/>
                    <p:cNvSpPr txBox="1">
                      <a:spLocks noChangeArrowheads="1"/>
                    </p:cNvSpPr>
                    <p:nvPr/>
                  </p:nvSpPr>
                  <p:spPr bwMode="auto">
                    <a:xfrm>
                      <a:off x="54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TS14</a:t>
                      </a:r>
                      <a:endParaRPr lang="en-US" altLang="zh-CN" sz="3600" b="1"/>
                    </a:p>
                  </p:txBody>
                </p:sp>
                <p:sp>
                  <p:nvSpPr>
                    <p:cNvPr id="137492" name="Text Box 276"/>
                    <p:cNvSpPr txBox="1">
                      <a:spLocks noChangeArrowheads="1"/>
                    </p:cNvSpPr>
                    <p:nvPr/>
                  </p:nvSpPr>
                  <p:spPr bwMode="auto">
                    <a:xfrm>
                      <a:off x="59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TS16</a:t>
                      </a:r>
                      <a:endParaRPr lang="en-US" altLang="zh-CN" sz="3600" b="1"/>
                    </a:p>
                  </p:txBody>
                </p:sp>
                <p:sp>
                  <p:nvSpPr>
                    <p:cNvPr id="137493" name="Text Box 277"/>
                    <p:cNvSpPr txBox="1">
                      <a:spLocks noChangeArrowheads="1"/>
                    </p:cNvSpPr>
                    <p:nvPr/>
                  </p:nvSpPr>
                  <p:spPr bwMode="auto">
                    <a:xfrm>
                      <a:off x="64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TS18</a:t>
                      </a:r>
                      <a:endParaRPr lang="en-US" altLang="zh-CN" sz="3600" b="1"/>
                    </a:p>
                  </p:txBody>
                </p:sp>
              </p:grpSp>
              <p:grpSp>
                <p:nvGrpSpPr>
                  <p:cNvPr id="137359" name="Group 278"/>
                  <p:cNvGrpSpPr>
                    <a:grpSpLocks/>
                  </p:cNvGrpSpPr>
                  <p:nvPr/>
                </p:nvGrpSpPr>
                <p:grpSpPr bwMode="auto">
                  <a:xfrm>
                    <a:off x="4134" y="11394"/>
                    <a:ext cx="2448" cy="444"/>
                    <a:chOff x="4134" y="11394"/>
                    <a:chExt cx="2448" cy="444"/>
                  </a:xfrm>
                </p:grpSpPr>
                <p:sp>
                  <p:nvSpPr>
                    <p:cNvPr id="137495" name="Text Box 279"/>
                    <p:cNvSpPr txBox="1">
                      <a:spLocks noChangeArrowheads="1"/>
                    </p:cNvSpPr>
                    <p:nvPr/>
                  </p:nvSpPr>
                  <p:spPr bwMode="auto">
                    <a:xfrm>
                      <a:off x="413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TS9</a:t>
                      </a:r>
                      <a:endParaRPr lang="en-US" altLang="zh-CN" sz="3600" b="1"/>
                    </a:p>
                  </p:txBody>
                </p:sp>
                <p:sp>
                  <p:nvSpPr>
                    <p:cNvPr id="137496" name="Text Box 280"/>
                    <p:cNvSpPr txBox="1">
                      <a:spLocks noChangeArrowheads="1"/>
                    </p:cNvSpPr>
                    <p:nvPr/>
                  </p:nvSpPr>
                  <p:spPr bwMode="auto">
                    <a:xfrm>
                      <a:off x="464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TS11</a:t>
                      </a:r>
                      <a:endParaRPr lang="en-US" altLang="zh-CN" sz="3600" b="1"/>
                    </a:p>
                  </p:txBody>
                </p:sp>
                <p:sp>
                  <p:nvSpPr>
                    <p:cNvPr id="137497" name="Text Box 281"/>
                    <p:cNvSpPr txBox="1">
                      <a:spLocks noChangeArrowheads="1"/>
                    </p:cNvSpPr>
                    <p:nvPr/>
                  </p:nvSpPr>
                  <p:spPr bwMode="auto">
                    <a:xfrm>
                      <a:off x="515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TS13</a:t>
                      </a:r>
                      <a:endParaRPr lang="en-US" altLang="zh-CN" sz="3600" b="1"/>
                    </a:p>
                  </p:txBody>
                </p:sp>
                <p:sp>
                  <p:nvSpPr>
                    <p:cNvPr id="137498" name="Text Box 282"/>
                    <p:cNvSpPr txBox="1">
                      <a:spLocks noChangeArrowheads="1"/>
                    </p:cNvSpPr>
                    <p:nvPr/>
                  </p:nvSpPr>
                  <p:spPr bwMode="auto">
                    <a:xfrm>
                      <a:off x="56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TS15</a:t>
                      </a:r>
                      <a:endParaRPr lang="en-US" altLang="zh-CN" sz="3600" b="1"/>
                    </a:p>
                  </p:txBody>
                </p:sp>
                <p:sp>
                  <p:nvSpPr>
                    <p:cNvPr id="137499" name="Text Box 283"/>
                    <p:cNvSpPr txBox="1">
                      <a:spLocks noChangeArrowheads="1"/>
                    </p:cNvSpPr>
                    <p:nvPr/>
                  </p:nvSpPr>
                  <p:spPr bwMode="auto">
                    <a:xfrm>
                      <a:off x="61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TS17</a:t>
                      </a:r>
                      <a:endParaRPr lang="en-US" altLang="zh-CN" sz="3600" b="1"/>
                    </a:p>
                  </p:txBody>
                </p:sp>
              </p:grpSp>
            </p:grpSp>
            <p:grpSp>
              <p:nvGrpSpPr>
                <p:cNvPr id="137360" name="Group 284"/>
                <p:cNvGrpSpPr>
                  <a:grpSpLocks/>
                </p:cNvGrpSpPr>
                <p:nvPr/>
              </p:nvGrpSpPr>
              <p:grpSpPr bwMode="auto">
                <a:xfrm>
                  <a:off x="1863" y="11394"/>
                  <a:ext cx="2439" cy="444"/>
                  <a:chOff x="1863" y="11394"/>
                  <a:chExt cx="2439" cy="444"/>
                </a:xfrm>
              </p:grpSpPr>
              <p:grpSp>
                <p:nvGrpSpPr>
                  <p:cNvPr id="137361" name="Group 285"/>
                  <p:cNvGrpSpPr>
                    <a:grpSpLocks/>
                  </p:cNvGrpSpPr>
                  <p:nvPr/>
                </p:nvGrpSpPr>
                <p:grpSpPr bwMode="auto">
                  <a:xfrm>
                    <a:off x="1863" y="11394"/>
                    <a:ext cx="2439" cy="444"/>
                    <a:chOff x="1863" y="11394"/>
                    <a:chExt cx="2439" cy="444"/>
                  </a:xfrm>
                </p:grpSpPr>
                <p:sp>
                  <p:nvSpPr>
                    <p:cNvPr id="137502" name="Text Box 286"/>
                    <p:cNvSpPr txBox="1">
                      <a:spLocks noChangeArrowheads="1"/>
                    </p:cNvSpPr>
                    <p:nvPr/>
                  </p:nvSpPr>
                  <p:spPr bwMode="auto">
                    <a:xfrm>
                      <a:off x="287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TS4</a:t>
                      </a:r>
                      <a:endParaRPr lang="en-US" altLang="zh-CN" sz="3600" b="1"/>
                    </a:p>
                  </p:txBody>
                </p:sp>
                <p:sp>
                  <p:nvSpPr>
                    <p:cNvPr id="137503" name="Text Box 287"/>
                    <p:cNvSpPr txBox="1">
                      <a:spLocks noChangeArrowheads="1"/>
                    </p:cNvSpPr>
                    <p:nvPr/>
                  </p:nvSpPr>
                  <p:spPr bwMode="auto">
                    <a:xfrm>
                      <a:off x="338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TS6</a:t>
                      </a:r>
                      <a:endParaRPr lang="en-US" altLang="zh-CN" sz="3600" b="1"/>
                    </a:p>
                  </p:txBody>
                </p:sp>
                <p:sp>
                  <p:nvSpPr>
                    <p:cNvPr id="137504" name="Text Box 288"/>
                    <p:cNvSpPr txBox="1">
                      <a:spLocks noChangeArrowheads="1"/>
                    </p:cNvSpPr>
                    <p:nvPr/>
                  </p:nvSpPr>
                  <p:spPr bwMode="auto">
                    <a:xfrm>
                      <a:off x="236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TS2</a:t>
                      </a:r>
                      <a:endParaRPr lang="en-US" altLang="zh-CN" sz="3600" b="1"/>
                    </a:p>
                  </p:txBody>
                </p:sp>
                <p:sp>
                  <p:nvSpPr>
                    <p:cNvPr id="137505" name="Text Box 289"/>
                    <p:cNvSpPr txBox="1">
                      <a:spLocks noChangeArrowheads="1"/>
                    </p:cNvSpPr>
                    <p:nvPr/>
                  </p:nvSpPr>
                  <p:spPr bwMode="auto">
                    <a:xfrm>
                      <a:off x="1863"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TS0</a:t>
                      </a:r>
                      <a:endParaRPr lang="en-US" altLang="zh-CN" sz="3600" b="1"/>
                    </a:p>
                  </p:txBody>
                </p:sp>
                <p:sp>
                  <p:nvSpPr>
                    <p:cNvPr id="137506" name="Text Box 290"/>
                    <p:cNvSpPr txBox="1">
                      <a:spLocks noChangeArrowheads="1"/>
                    </p:cNvSpPr>
                    <p:nvPr/>
                  </p:nvSpPr>
                  <p:spPr bwMode="auto">
                    <a:xfrm>
                      <a:off x="38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TS8</a:t>
                      </a:r>
                      <a:endParaRPr lang="en-US" altLang="zh-CN" sz="3600" b="1"/>
                    </a:p>
                  </p:txBody>
                </p:sp>
              </p:grpSp>
              <p:grpSp>
                <p:nvGrpSpPr>
                  <p:cNvPr id="137364" name="Group 291"/>
                  <p:cNvGrpSpPr>
                    <a:grpSpLocks/>
                  </p:cNvGrpSpPr>
                  <p:nvPr/>
                </p:nvGrpSpPr>
                <p:grpSpPr bwMode="auto">
                  <a:xfrm>
                    <a:off x="2094" y="11394"/>
                    <a:ext cx="1938" cy="444"/>
                    <a:chOff x="2094" y="11394"/>
                    <a:chExt cx="1938" cy="444"/>
                  </a:xfrm>
                </p:grpSpPr>
                <p:sp>
                  <p:nvSpPr>
                    <p:cNvPr id="137508" name="Text Box 292"/>
                    <p:cNvSpPr txBox="1">
                      <a:spLocks noChangeArrowheads="1"/>
                    </p:cNvSpPr>
                    <p:nvPr/>
                  </p:nvSpPr>
                  <p:spPr bwMode="auto">
                    <a:xfrm>
                      <a:off x="311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TS5</a:t>
                      </a:r>
                      <a:endParaRPr lang="en-US" altLang="zh-CN" sz="3600" b="1"/>
                    </a:p>
                  </p:txBody>
                </p:sp>
                <p:sp>
                  <p:nvSpPr>
                    <p:cNvPr id="137509" name="Text Box 293"/>
                    <p:cNvSpPr txBox="1">
                      <a:spLocks noChangeArrowheads="1"/>
                    </p:cNvSpPr>
                    <p:nvPr/>
                  </p:nvSpPr>
                  <p:spPr bwMode="auto">
                    <a:xfrm>
                      <a:off x="362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TS7</a:t>
                      </a:r>
                      <a:endParaRPr lang="en-US" altLang="zh-CN" sz="3600" b="1"/>
                    </a:p>
                  </p:txBody>
                </p:sp>
                <p:sp>
                  <p:nvSpPr>
                    <p:cNvPr id="137510" name="Text Box 294"/>
                    <p:cNvSpPr txBox="1">
                      <a:spLocks noChangeArrowheads="1"/>
                    </p:cNvSpPr>
                    <p:nvPr/>
                  </p:nvSpPr>
                  <p:spPr bwMode="auto">
                    <a:xfrm>
                      <a:off x="260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TS3</a:t>
                      </a:r>
                      <a:endParaRPr lang="en-US" altLang="zh-CN" sz="3600" b="1"/>
                    </a:p>
                  </p:txBody>
                </p:sp>
                <p:sp>
                  <p:nvSpPr>
                    <p:cNvPr id="137511" name="Text Box 295"/>
                    <p:cNvSpPr txBox="1">
                      <a:spLocks noChangeArrowheads="1"/>
                    </p:cNvSpPr>
                    <p:nvPr/>
                  </p:nvSpPr>
                  <p:spPr bwMode="auto">
                    <a:xfrm>
                      <a:off x="2094" y="11394"/>
                      <a:ext cx="408" cy="444"/>
                    </a:xfrm>
                    <a:prstGeom prst="rect">
                      <a:avLst/>
                    </a:prstGeom>
                    <a:noFill/>
                    <a:ln w="9525">
                      <a:noFill/>
                      <a:miter lim="800000"/>
                      <a:headEnd/>
                      <a:tailEnd/>
                    </a:ln>
                  </p:spPr>
                  <p:txBody>
                    <a:bodyPr vert="eaVert"/>
                    <a:lstStyle/>
                    <a:p>
                      <a:pPr>
                        <a:lnSpc>
                          <a:spcPct val="32000"/>
                        </a:lnSpc>
                      </a:pPr>
                      <a:r>
                        <a:rPr lang="en-US" altLang="zh-CN" sz="1200" b="1">
                          <a:latin typeface="Times New Roman" pitchFamily="18" charset="0"/>
                        </a:rPr>
                        <a:t>TS1</a:t>
                      </a:r>
                      <a:endParaRPr lang="en-US" altLang="zh-CN" sz="3600" b="1"/>
                    </a:p>
                  </p:txBody>
                </p:sp>
              </p:grpSp>
            </p:grpSp>
          </p:grpSp>
          <p:grpSp>
            <p:nvGrpSpPr>
              <p:cNvPr id="137367" name="Group 296"/>
              <p:cNvGrpSpPr>
                <a:grpSpLocks/>
              </p:cNvGrpSpPr>
              <p:nvPr/>
            </p:nvGrpSpPr>
            <p:grpSpPr bwMode="auto">
              <a:xfrm>
                <a:off x="6684" y="11394"/>
                <a:ext cx="3468" cy="444"/>
                <a:chOff x="6684" y="11394"/>
                <a:chExt cx="3468" cy="444"/>
              </a:xfrm>
            </p:grpSpPr>
            <p:grpSp>
              <p:nvGrpSpPr>
                <p:cNvPr id="137368" name="Group 297"/>
                <p:cNvGrpSpPr>
                  <a:grpSpLocks/>
                </p:cNvGrpSpPr>
                <p:nvPr/>
              </p:nvGrpSpPr>
              <p:grpSpPr bwMode="auto">
                <a:xfrm>
                  <a:off x="6954" y="11394"/>
                  <a:ext cx="2958" cy="444"/>
                  <a:chOff x="6954" y="11394"/>
                  <a:chExt cx="2958" cy="444"/>
                </a:xfrm>
              </p:grpSpPr>
              <p:sp>
                <p:nvSpPr>
                  <p:cNvPr id="137514" name="Text Box 298"/>
                  <p:cNvSpPr txBox="1">
                    <a:spLocks noChangeArrowheads="1"/>
                  </p:cNvSpPr>
                  <p:nvPr/>
                </p:nvSpPr>
                <p:spPr bwMode="auto">
                  <a:xfrm>
                    <a:off x="695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TS20</a:t>
                    </a:r>
                    <a:endParaRPr lang="en-US" altLang="zh-CN" sz="3600" b="1"/>
                  </a:p>
                </p:txBody>
              </p:sp>
              <p:sp>
                <p:nvSpPr>
                  <p:cNvPr id="137515" name="Text Box 299"/>
                  <p:cNvSpPr txBox="1">
                    <a:spLocks noChangeArrowheads="1"/>
                  </p:cNvSpPr>
                  <p:nvPr/>
                </p:nvSpPr>
                <p:spPr bwMode="auto">
                  <a:xfrm>
                    <a:off x="746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TS22</a:t>
                    </a:r>
                    <a:endParaRPr lang="en-US" altLang="zh-CN" sz="3600" b="1"/>
                  </a:p>
                </p:txBody>
              </p:sp>
              <p:sp>
                <p:nvSpPr>
                  <p:cNvPr id="137516" name="Text Box 300"/>
                  <p:cNvSpPr txBox="1">
                    <a:spLocks noChangeArrowheads="1"/>
                  </p:cNvSpPr>
                  <p:nvPr/>
                </p:nvSpPr>
                <p:spPr bwMode="auto">
                  <a:xfrm>
                    <a:off x="89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TS28</a:t>
                    </a:r>
                    <a:endParaRPr lang="en-US" altLang="zh-CN" sz="3600" b="1"/>
                  </a:p>
                </p:txBody>
              </p:sp>
              <p:sp>
                <p:nvSpPr>
                  <p:cNvPr id="137517" name="Text Box 301"/>
                  <p:cNvSpPr txBox="1">
                    <a:spLocks noChangeArrowheads="1"/>
                  </p:cNvSpPr>
                  <p:nvPr/>
                </p:nvSpPr>
                <p:spPr bwMode="auto">
                  <a:xfrm>
                    <a:off x="84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TS26</a:t>
                    </a:r>
                    <a:endParaRPr lang="en-US" altLang="zh-CN" sz="3600" b="1"/>
                  </a:p>
                </p:txBody>
              </p:sp>
              <p:sp>
                <p:nvSpPr>
                  <p:cNvPr id="137518" name="Text Box 302"/>
                  <p:cNvSpPr txBox="1">
                    <a:spLocks noChangeArrowheads="1"/>
                  </p:cNvSpPr>
                  <p:nvPr/>
                </p:nvSpPr>
                <p:spPr bwMode="auto">
                  <a:xfrm>
                    <a:off x="797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TS24</a:t>
                    </a:r>
                    <a:endParaRPr lang="en-US" altLang="zh-CN" sz="3600" b="1"/>
                  </a:p>
                </p:txBody>
              </p:sp>
              <p:sp>
                <p:nvSpPr>
                  <p:cNvPr id="137519" name="Text Box 303"/>
                  <p:cNvSpPr txBox="1">
                    <a:spLocks noChangeArrowheads="1"/>
                  </p:cNvSpPr>
                  <p:nvPr/>
                </p:nvSpPr>
                <p:spPr bwMode="auto">
                  <a:xfrm>
                    <a:off x="95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TS30</a:t>
                    </a:r>
                    <a:endParaRPr lang="en-US" altLang="zh-CN" sz="3600" b="1"/>
                  </a:p>
                </p:txBody>
              </p:sp>
            </p:grpSp>
            <p:grpSp>
              <p:nvGrpSpPr>
                <p:cNvPr id="137371" name="Group 304"/>
                <p:cNvGrpSpPr>
                  <a:grpSpLocks/>
                </p:cNvGrpSpPr>
                <p:nvPr/>
              </p:nvGrpSpPr>
              <p:grpSpPr bwMode="auto">
                <a:xfrm>
                  <a:off x="6684" y="11394"/>
                  <a:ext cx="3468" cy="444"/>
                  <a:chOff x="6684" y="11394"/>
                  <a:chExt cx="3468" cy="444"/>
                </a:xfrm>
              </p:grpSpPr>
              <p:sp>
                <p:nvSpPr>
                  <p:cNvPr id="137521" name="Text Box 305"/>
                  <p:cNvSpPr txBox="1">
                    <a:spLocks noChangeArrowheads="1"/>
                  </p:cNvSpPr>
                  <p:nvPr/>
                </p:nvSpPr>
                <p:spPr bwMode="auto">
                  <a:xfrm>
                    <a:off x="668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TS19</a:t>
                    </a:r>
                    <a:endParaRPr lang="en-US" altLang="zh-CN" sz="3600" b="1"/>
                  </a:p>
                </p:txBody>
              </p:sp>
              <p:sp>
                <p:nvSpPr>
                  <p:cNvPr id="137522" name="Text Box 306"/>
                  <p:cNvSpPr txBox="1">
                    <a:spLocks noChangeArrowheads="1"/>
                  </p:cNvSpPr>
                  <p:nvPr/>
                </p:nvSpPr>
                <p:spPr bwMode="auto">
                  <a:xfrm>
                    <a:off x="719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TS21</a:t>
                    </a:r>
                    <a:endParaRPr lang="en-US" altLang="zh-CN" sz="3600" b="1"/>
                  </a:p>
                </p:txBody>
              </p:sp>
              <p:sp>
                <p:nvSpPr>
                  <p:cNvPr id="137523" name="Text Box 307"/>
                  <p:cNvSpPr txBox="1">
                    <a:spLocks noChangeArrowheads="1"/>
                  </p:cNvSpPr>
                  <p:nvPr/>
                </p:nvSpPr>
                <p:spPr bwMode="auto">
                  <a:xfrm>
                    <a:off x="770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TS23</a:t>
                    </a:r>
                    <a:endParaRPr lang="en-US" altLang="zh-CN" sz="3600" b="1"/>
                  </a:p>
                </p:txBody>
              </p:sp>
              <p:sp>
                <p:nvSpPr>
                  <p:cNvPr id="137524" name="Text Box 308"/>
                  <p:cNvSpPr txBox="1">
                    <a:spLocks noChangeArrowheads="1"/>
                  </p:cNvSpPr>
                  <p:nvPr/>
                </p:nvSpPr>
                <p:spPr bwMode="auto">
                  <a:xfrm>
                    <a:off x="923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TS29</a:t>
                    </a:r>
                    <a:endParaRPr lang="en-US" altLang="zh-CN" sz="3600" b="1"/>
                  </a:p>
                </p:txBody>
              </p:sp>
              <p:sp>
                <p:nvSpPr>
                  <p:cNvPr id="137525" name="Text Box 309"/>
                  <p:cNvSpPr txBox="1">
                    <a:spLocks noChangeArrowheads="1"/>
                  </p:cNvSpPr>
                  <p:nvPr/>
                </p:nvSpPr>
                <p:spPr bwMode="auto">
                  <a:xfrm>
                    <a:off x="872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TS27</a:t>
                    </a:r>
                    <a:endParaRPr lang="en-US" altLang="zh-CN" sz="3600" b="1"/>
                  </a:p>
                </p:txBody>
              </p:sp>
              <p:sp>
                <p:nvSpPr>
                  <p:cNvPr id="137526" name="Text Box 310"/>
                  <p:cNvSpPr txBox="1">
                    <a:spLocks noChangeArrowheads="1"/>
                  </p:cNvSpPr>
                  <p:nvPr/>
                </p:nvSpPr>
                <p:spPr bwMode="auto">
                  <a:xfrm>
                    <a:off x="821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TS25</a:t>
                    </a:r>
                    <a:endParaRPr lang="en-US" altLang="zh-CN" sz="3600" b="1"/>
                  </a:p>
                </p:txBody>
              </p:sp>
              <p:sp>
                <p:nvSpPr>
                  <p:cNvPr id="137527" name="Text Box 311"/>
                  <p:cNvSpPr txBox="1">
                    <a:spLocks noChangeArrowheads="1"/>
                  </p:cNvSpPr>
                  <p:nvPr/>
                </p:nvSpPr>
                <p:spPr bwMode="auto">
                  <a:xfrm>
                    <a:off x="9744" y="11394"/>
                    <a:ext cx="408" cy="444"/>
                  </a:xfrm>
                  <a:prstGeom prst="rect">
                    <a:avLst/>
                  </a:prstGeom>
                  <a:noFill/>
                  <a:ln w="9525">
                    <a:noFill/>
                    <a:miter lim="800000"/>
                    <a:headEnd/>
                    <a:tailEnd/>
                  </a:ln>
                </p:spPr>
                <p:txBody>
                  <a:bodyPr vert="eaVert"/>
                  <a:lstStyle/>
                  <a:p>
                    <a:pPr algn="ctr">
                      <a:lnSpc>
                        <a:spcPct val="32000"/>
                      </a:lnSpc>
                    </a:pPr>
                    <a:r>
                      <a:rPr lang="en-US" altLang="zh-CN" sz="1200" b="1">
                        <a:latin typeface="Times New Roman" pitchFamily="18" charset="0"/>
                      </a:rPr>
                      <a:t>TS31</a:t>
                    </a:r>
                    <a:endParaRPr lang="en-US" altLang="zh-CN" sz="3600" b="1"/>
                  </a:p>
                </p:txBody>
              </p:sp>
            </p:grpSp>
          </p:grpSp>
        </p:grpSp>
      </p:grpSp>
      <p:sp>
        <p:nvSpPr>
          <p:cNvPr id="352" name="Line 135"/>
          <p:cNvSpPr>
            <a:spLocks noChangeShapeType="1"/>
          </p:cNvSpPr>
          <p:nvPr/>
        </p:nvSpPr>
        <p:spPr bwMode="auto">
          <a:xfrm flipH="1">
            <a:off x="4664499" y="3700685"/>
            <a:ext cx="12319" cy="649353"/>
          </a:xfrm>
          <a:prstGeom prst="line">
            <a:avLst/>
          </a:prstGeom>
          <a:noFill/>
          <a:ln w="6350">
            <a:solidFill>
              <a:srgbClr val="000000"/>
            </a:solidFill>
            <a:prstDash val="dash"/>
            <a:round/>
            <a:headEnd/>
            <a:tailEnd/>
          </a:ln>
        </p:spPr>
        <p:txBody>
          <a:bodyPr/>
          <a:lstStyle/>
          <a:p>
            <a:endParaRPr lang="zh-CN" altLang="en-US" b="1"/>
          </a:p>
        </p:txBody>
      </p:sp>
      <p:sp>
        <p:nvSpPr>
          <p:cNvPr id="353" name="Line 135"/>
          <p:cNvSpPr>
            <a:spLocks noChangeShapeType="1"/>
          </p:cNvSpPr>
          <p:nvPr/>
        </p:nvSpPr>
        <p:spPr bwMode="auto">
          <a:xfrm flipH="1">
            <a:off x="4919721" y="3717032"/>
            <a:ext cx="12319" cy="649353"/>
          </a:xfrm>
          <a:prstGeom prst="line">
            <a:avLst/>
          </a:prstGeom>
          <a:noFill/>
          <a:ln w="6350">
            <a:solidFill>
              <a:srgbClr val="000000"/>
            </a:solidFill>
            <a:prstDash val="dash"/>
            <a:round/>
            <a:headEnd/>
            <a:tailEnd/>
          </a:ln>
        </p:spPr>
        <p:txBody>
          <a:bodyPr/>
          <a:lstStyle/>
          <a:p>
            <a:endParaRPr lang="zh-CN" altLang="en-US" b="1"/>
          </a:p>
        </p:txBody>
      </p:sp>
      <p:sp>
        <p:nvSpPr>
          <p:cNvPr id="7" name="矩形 6"/>
          <p:cNvSpPr/>
          <p:nvPr/>
        </p:nvSpPr>
        <p:spPr>
          <a:xfrm>
            <a:off x="2193396" y="5777719"/>
            <a:ext cx="5453592"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a:latin typeface="+mj-ea"/>
                <a:ea typeface="+mj-ea"/>
              </a:rPr>
              <a:t>采用随路信令时，需将</a:t>
            </a:r>
            <a:r>
              <a:rPr lang="en-US" altLang="zh-CN" sz="2400" b="1" dirty="0">
                <a:latin typeface="+mj-ea"/>
                <a:ea typeface="+mj-ea"/>
              </a:rPr>
              <a:t>16</a:t>
            </a:r>
            <a:r>
              <a:rPr lang="zh-CN" altLang="en-US" sz="2400" b="1" dirty="0">
                <a:latin typeface="+mj-ea"/>
                <a:ea typeface="+mj-ea"/>
              </a:rPr>
              <a:t>个帧组成一个复帧，</a:t>
            </a:r>
            <a:r>
              <a:rPr lang="zh-CN" altLang="en-US" sz="2400" b="1" dirty="0">
                <a:solidFill>
                  <a:srgbClr val="0000FF"/>
                </a:solidFill>
                <a:latin typeface="+mj-ea"/>
                <a:ea typeface="+mj-ea"/>
              </a:rPr>
              <a:t>时隙</a:t>
            </a:r>
            <a:r>
              <a:rPr lang="en-US" altLang="zh-CN" sz="2400" b="1" dirty="0">
                <a:solidFill>
                  <a:srgbClr val="0000FF"/>
                </a:solidFill>
                <a:latin typeface="+mj-ea"/>
                <a:ea typeface="+mj-ea"/>
              </a:rPr>
              <a:t>TS16</a:t>
            </a:r>
            <a:r>
              <a:rPr lang="zh-CN" altLang="en-US" sz="2400" b="1" dirty="0">
                <a:solidFill>
                  <a:srgbClr val="0000FF"/>
                </a:solidFill>
                <a:latin typeface="+mj-ea"/>
                <a:ea typeface="+mj-ea"/>
              </a:rPr>
              <a:t>依次分</a:t>
            </a:r>
            <a:r>
              <a:rPr lang="zh-CN" altLang="en-US" sz="2400" b="1" dirty="0" smtClean="0">
                <a:solidFill>
                  <a:srgbClr val="0000FF"/>
                </a:solidFill>
                <a:latin typeface="+mj-ea"/>
                <a:ea typeface="+mj-ea"/>
              </a:rPr>
              <a:t>配给</a:t>
            </a:r>
            <a:r>
              <a:rPr lang="en-US" altLang="zh-CN" sz="2400" b="1" dirty="0" smtClean="0">
                <a:solidFill>
                  <a:srgbClr val="0000FF"/>
                </a:solidFill>
                <a:latin typeface="+mj-ea"/>
                <a:ea typeface="+mj-ea"/>
              </a:rPr>
              <a:t>30</a:t>
            </a:r>
            <a:r>
              <a:rPr lang="zh-CN" altLang="en-US" sz="2400" b="1" dirty="0" smtClean="0">
                <a:solidFill>
                  <a:srgbClr val="0000FF"/>
                </a:solidFill>
                <a:latin typeface="+mj-ea"/>
                <a:ea typeface="+mj-ea"/>
              </a:rPr>
              <a:t>路</a:t>
            </a:r>
            <a:r>
              <a:rPr lang="zh-CN" altLang="en-US" sz="2400" b="1" dirty="0">
                <a:solidFill>
                  <a:srgbClr val="0000FF"/>
                </a:solidFill>
                <a:latin typeface="+mj-ea"/>
                <a:ea typeface="+mj-ea"/>
              </a:rPr>
              <a:t>使用</a:t>
            </a:r>
            <a:r>
              <a:rPr lang="zh-CN" altLang="en-US" sz="2400" b="1" dirty="0" smtClean="0">
                <a:solidFill>
                  <a:srgbClr val="0000FF"/>
                </a:solidFill>
                <a:latin typeface="+mj-ea"/>
                <a:ea typeface="+mj-ea"/>
              </a:rPr>
              <a:t>。</a:t>
            </a:r>
            <a:endParaRPr lang="zh-CN" altLang="en-US" sz="2400" b="1" dirty="0">
              <a:solidFill>
                <a:srgbClr val="0000FF"/>
              </a:solidFill>
              <a:latin typeface="+mj-ea"/>
              <a:ea typeface="+mj-ea"/>
            </a:endParaRPr>
          </a:p>
        </p:txBody>
      </p:sp>
      <p:sp>
        <p:nvSpPr>
          <p:cNvPr id="339" name="矩形 338"/>
          <p:cNvSpPr/>
          <p:nvPr/>
        </p:nvSpPr>
        <p:spPr>
          <a:xfrm>
            <a:off x="328345" y="1536130"/>
            <a:ext cx="8699768" cy="891381"/>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374" name="直接箭头连接符 137373"/>
          <p:cNvCxnSpPr/>
          <p:nvPr/>
        </p:nvCxnSpPr>
        <p:spPr>
          <a:xfrm>
            <a:off x="3265307" y="2427511"/>
            <a:ext cx="0" cy="320370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95206035"/>
      </p:ext>
    </p:extLst>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smtClean="0">
                <a:solidFill>
                  <a:srgbClr val="0000FF"/>
                </a:solidFill>
              </a:rPr>
              <a:t>TS16</a:t>
            </a:r>
            <a:endParaRPr lang="zh-CN" altLang="en-US" dirty="0">
              <a:solidFill>
                <a:srgbClr val="0000FF"/>
              </a:solidFill>
            </a:endParaRPr>
          </a:p>
        </p:txBody>
      </p:sp>
      <p:sp>
        <p:nvSpPr>
          <p:cNvPr id="140291" name="Rectangle 3"/>
          <p:cNvSpPr>
            <a:spLocks noGrp="1" noChangeArrowheads="1"/>
          </p:cNvSpPr>
          <p:nvPr>
            <p:ph type="body" idx="1"/>
          </p:nvPr>
        </p:nvSpPr>
        <p:spPr>
          <a:xfrm>
            <a:off x="539552" y="1196752"/>
            <a:ext cx="4464496" cy="5400600"/>
          </a:xfrm>
        </p:spPr>
        <p:txBody>
          <a:bodyPr>
            <a:normAutofit fontScale="92500"/>
          </a:bodyPr>
          <a:lstStyle/>
          <a:p>
            <a:r>
              <a:rPr lang="zh-CN" altLang="en-US" dirty="0" smtClean="0"/>
              <a:t>复帧中按表共用此信令时隙。</a:t>
            </a:r>
            <a:endParaRPr lang="en-US" altLang="zh-CN" dirty="0" smtClean="0"/>
          </a:p>
          <a:p>
            <a:r>
              <a:rPr lang="en-US" altLang="zh-CN" dirty="0" smtClean="0">
                <a:solidFill>
                  <a:srgbClr val="0000FF"/>
                </a:solidFill>
              </a:rPr>
              <a:t>F0</a:t>
            </a:r>
            <a:r>
              <a:rPr lang="zh-CN" altLang="en-US" dirty="0" smtClean="0">
                <a:solidFill>
                  <a:srgbClr val="0000FF"/>
                </a:solidFill>
              </a:rPr>
              <a:t>帧</a:t>
            </a:r>
            <a:r>
              <a:rPr lang="en-US" altLang="zh-CN" dirty="0" smtClean="0"/>
              <a:t>: </a:t>
            </a:r>
            <a:r>
              <a:rPr lang="zh-CN" altLang="en-US" dirty="0" smtClean="0"/>
              <a:t>前</a:t>
            </a:r>
            <a:r>
              <a:rPr lang="en-US" altLang="zh-CN" dirty="0" smtClean="0"/>
              <a:t>4</a:t>
            </a:r>
            <a:r>
              <a:rPr lang="zh-CN" altLang="en-US" dirty="0" smtClean="0"/>
              <a:t>比特“</a:t>
            </a:r>
            <a:r>
              <a:rPr lang="en-US" altLang="zh-CN" dirty="0" smtClean="0"/>
              <a:t>0000”</a:t>
            </a:r>
            <a:r>
              <a:rPr lang="zh-CN" altLang="en-US" dirty="0" smtClean="0"/>
              <a:t>是复帧同步码组，后</a:t>
            </a:r>
            <a:r>
              <a:rPr lang="en-US" altLang="zh-CN" dirty="0" smtClean="0"/>
              <a:t>4</a:t>
            </a:r>
            <a:r>
              <a:rPr lang="zh-CN" altLang="en-US" dirty="0" smtClean="0"/>
              <a:t>比特</a:t>
            </a:r>
            <a:r>
              <a:rPr lang="zh-CN" altLang="en-US" dirty="0" smtClean="0"/>
              <a:t>中“</a:t>
            </a:r>
            <a:r>
              <a:rPr lang="en-US" altLang="zh-CN" dirty="0" smtClean="0"/>
              <a:t>x”</a:t>
            </a:r>
            <a:r>
              <a:rPr lang="zh-CN" altLang="en-US" dirty="0" smtClean="0"/>
              <a:t>为备用，无用</a:t>
            </a:r>
            <a:r>
              <a:rPr lang="zh-CN" altLang="en-US" dirty="0" smtClean="0"/>
              <a:t>时全</a:t>
            </a:r>
            <a:r>
              <a:rPr lang="zh-CN" altLang="en-US" dirty="0" smtClean="0"/>
              <a:t>置为“</a:t>
            </a:r>
            <a:r>
              <a:rPr lang="en-US" altLang="zh-CN" dirty="0" smtClean="0"/>
              <a:t>1”</a:t>
            </a:r>
            <a:r>
              <a:rPr lang="zh-CN" altLang="en-US" dirty="0" smtClean="0"/>
              <a:t>，“</a:t>
            </a:r>
            <a:r>
              <a:rPr lang="en-US" altLang="zh-CN" dirty="0" smtClean="0"/>
              <a:t>y”</a:t>
            </a:r>
            <a:r>
              <a:rPr lang="zh-CN" altLang="en-US" dirty="0" smtClean="0"/>
              <a:t>用于向远端指示告警，在正常工作状态它为“</a:t>
            </a:r>
            <a:r>
              <a:rPr lang="en-US" altLang="zh-CN" dirty="0" smtClean="0"/>
              <a:t>0”</a:t>
            </a:r>
            <a:r>
              <a:rPr lang="zh-CN" altLang="en-US" dirty="0" smtClean="0"/>
              <a:t>，在告警状态它为“</a:t>
            </a:r>
            <a:r>
              <a:rPr lang="en-US" altLang="zh-CN" dirty="0" smtClean="0"/>
              <a:t>1”</a:t>
            </a:r>
            <a:r>
              <a:rPr lang="zh-CN" altLang="en-US" dirty="0" smtClean="0"/>
              <a:t>。</a:t>
            </a:r>
            <a:endParaRPr lang="en-US" altLang="zh-CN" dirty="0" smtClean="0"/>
          </a:p>
          <a:p>
            <a:r>
              <a:rPr lang="zh-CN" altLang="en-US" dirty="0" smtClean="0">
                <a:solidFill>
                  <a:srgbClr val="0000FF"/>
                </a:solidFill>
              </a:rPr>
              <a:t>其他</a:t>
            </a:r>
            <a:r>
              <a:rPr lang="zh-CN" altLang="en-US" dirty="0" smtClean="0">
                <a:solidFill>
                  <a:srgbClr val="0000FF"/>
                </a:solidFill>
              </a:rPr>
              <a:t>帧（</a:t>
            </a:r>
            <a:r>
              <a:rPr lang="en-US" altLang="zh-CN" dirty="0" smtClean="0">
                <a:solidFill>
                  <a:srgbClr val="0000FF"/>
                </a:solidFill>
              </a:rPr>
              <a:t>F1</a:t>
            </a:r>
            <a:r>
              <a:rPr lang="zh-CN" altLang="en-US" dirty="0" smtClean="0">
                <a:solidFill>
                  <a:srgbClr val="0000FF"/>
                </a:solidFill>
              </a:rPr>
              <a:t>至</a:t>
            </a:r>
            <a:r>
              <a:rPr lang="en-US" altLang="zh-CN" dirty="0" smtClean="0">
                <a:solidFill>
                  <a:srgbClr val="0000FF"/>
                </a:solidFill>
              </a:rPr>
              <a:t>F15</a:t>
            </a:r>
            <a:r>
              <a:rPr lang="zh-CN" altLang="en-US" dirty="0" smtClean="0">
                <a:solidFill>
                  <a:srgbClr val="0000FF"/>
                </a:solidFill>
              </a:rPr>
              <a:t>）</a:t>
            </a:r>
            <a:r>
              <a:rPr lang="en-US" altLang="zh-CN" dirty="0" smtClean="0">
                <a:solidFill>
                  <a:srgbClr val="0000FF"/>
                </a:solidFill>
              </a:rPr>
              <a:t>: </a:t>
            </a:r>
            <a:r>
              <a:rPr lang="zh-CN" altLang="en-US" dirty="0" smtClean="0"/>
              <a:t>此</a:t>
            </a:r>
            <a:r>
              <a:rPr lang="zh-CN" altLang="en-US" dirty="0" smtClean="0"/>
              <a:t>时隙的</a:t>
            </a:r>
            <a:r>
              <a:rPr lang="en-US" altLang="zh-CN" dirty="0" smtClean="0"/>
              <a:t>8</a:t>
            </a:r>
            <a:r>
              <a:rPr lang="zh-CN" altLang="en-US" dirty="0" smtClean="0"/>
              <a:t>个比特用于传送</a:t>
            </a:r>
            <a:r>
              <a:rPr lang="en-US" altLang="zh-CN" dirty="0" smtClean="0"/>
              <a:t>2</a:t>
            </a:r>
            <a:r>
              <a:rPr lang="zh-CN" altLang="en-US" dirty="0" smtClean="0"/>
              <a:t>路信令，每路</a:t>
            </a:r>
            <a:r>
              <a:rPr lang="en-US" altLang="zh-CN" dirty="0" smtClean="0"/>
              <a:t>4</a:t>
            </a:r>
            <a:r>
              <a:rPr lang="zh-CN" altLang="en-US" dirty="0" smtClean="0"/>
              <a:t>比特。由于复帧的速率是</a:t>
            </a:r>
            <a:r>
              <a:rPr lang="en-US" altLang="zh-CN" dirty="0" smtClean="0"/>
              <a:t>500</a:t>
            </a:r>
            <a:r>
              <a:rPr lang="zh-CN" altLang="en-US" dirty="0" smtClean="0"/>
              <a:t>帧</a:t>
            </a:r>
            <a:r>
              <a:rPr lang="en-US" altLang="zh-CN" dirty="0" smtClean="0"/>
              <a:t>/</a:t>
            </a:r>
            <a:r>
              <a:rPr lang="zh-CN" altLang="en-US" dirty="0" smtClean="0"/>
              <a:t>秒，所以每路的信令传送速率为</a:t>
            </a:r>
            <a:r>
              <a:rPr lang="en-US" altLang="zh-CN" dirty="0" smtClean="0"/>
              <a:t>2 kb/s</a:t>
            </a:r>
            <a:r>
              <a:rPr lang="zh-CN" altLang="en-US" dirty="0" smtClean="0"/>
              <a:t>。</a:t>
            </a:r>
          </a:p>
          <a:p>
            <a:pPr lvl="3"/>
            <a:endParaRPr lang="en-US" altLang="zh-CN" dirty="0"/>
          </a:p>
        </p:txBody>
      </p:sp>
      <p:sp>
        <p:nvSpPr>
          <p:cNvPr id="62" name="灯片编号占位符 5"/>
          <p:cNvSpPr>
            <a:spLocks noGrp="1"/>
          </p:cNvSpPr>
          <p:nvPr>
            <p:ph type="sldNum" sz="quarter" idx="12"/>
          </p:nvPr>
        </p:nvSpPr>
        <p:spPr/>
        <p:txBody>
          <a:bodyPr/>
          <a:lstStyle/>
          <a:p>
            <a:fld id="{36E93925-145A-4DCA-A83C-ADEF8D237F38}" type="slidenum">
              <a:rPr lang="en-US" altLang="zh-CN" smtClean="0"/>
              <a:pPr/>
              <a:t>137</a:t>
            </a:fld>
            <a:endParaRPr lang="en-US" altLang="zh-CN"/>
          </a:p>
        </p:txBody>
      </p:sp>
      <p:graphicFrame>
        <p:nvGraphicFramePr>
          <p:cNvPr id="140682" name="Group 394"/>
          <p:cNvGraphicFramePr>
            <a:graphicFrameLocks noGrp="1"/>
          </p:cNvGraphicFramePr>
          <p:nvPr>
            <p:extLst>
              <p:ext uri="{D42A27DB-BD31-4B8C-83A1-F6EECF244321}">
                <p14:modId xmlns:p14="http://schemas.microsoft.com/office/powerpoint/2010/main" val="2685252599"/>
              </p:ext>
            </p:extLst>
          </p:nvPr>
        </p:nvGraphicFramePr>
        <p:xfrm>
          <a:off x="5003800" y="1124744"/>
          <a:ext cx="3960687" cy="5184576"/>
        </p:xfrm>
        <a:graphic>
          <a:graphicData uri="http://schemas.openxmlformats.org/drawingml/2006/table">
            <a:tbl>
              <a:tblPr>
                <a:tableStyleId>{35758FB7-9AC5-4552-8A53-C91805E547FA}</a:tableStyleId>
              </a:tblPr>
              <a:tblGrid>
                <a:gridCol w="1000804"/>
                <a:gridCol w="382705"/>
                <a:gridCol w="355368"/>
                <a:gridCol w="353849"/>
                <a:gridCol w="353850"/>
                <a:gridCol w="355368"/>
                <a:gridCol w="370555"/>
                <a:gridCol w="353849"/>
                <a:gridCol w="434339"/>
              </a:tblGrid>
              <a:tr h="554362">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rPr>
                        <a:t>帧</a:t>
                      </a:r>
                      <a:endParaRPr kumimoji="0" lang="zh-CN" altLang="en-US"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tc>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rPr>
                        <a:t>比特</a:t>
                      </a:r>
                      <a:endParaRPr kumimoji="0" lang="zh-CN" altLang="en-US"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4362">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1</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2</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3</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4</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5</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6</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7</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8</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r>
              <a:tr h="5520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F0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x</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y</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x</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X</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66FFFF"/>
                    </a:solidFill>
                  </a:tcPr>
                </a:tc>
              </a:tr>
              <a:tr h="5520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F1</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CH1</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smtClean="0">
                          <a:ln>
                            <a:noFill/>
                          </a:ln>
                          <a:effectLst/>
                        </a:rPr>
                        <a:t>CH16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49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F2</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CH2</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smtClean="0">
                          <a:ln>
                            <a:noFill/>
                          </a:ln>
                          <a:effectLst/>
                        </a:rPr>
                        <a:t>CH17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20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F3</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smtClean="0">
                          <a:ln>
                            <a:noFill/>
                          </a:ln>
                          <a:effectLst/>
                        </a:rPr>
                        <a:t>CH3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CH18</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20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smtClean="0">
                          <a:ln>
                            <a:noFill/>
                          </a:ln>
                          <a:effectLst/>
                          <a:sym typeface="Symbol" pitchFamily="18" charset="2"/>
                        </a:rPr>
                        <a:t></a:t>
                      </a:r>
                      <a:r>
                        <a:rPr kumimoji="0" lang="en-US" altLang="zh-CN" sz="2000" b="1" u="none" strike="noStrike" cap="none" normalizeH="0" baseline="0" smtClean="0">
                          <a:ln>
                            <a:noFill/>
                          </a:ln>
                          <a:effectLst/>
                        </a:rPr>
                        <a:t> </a:t>
                      </a:r>
                      <a:r>
                        <a:rPr kumimoji="0" lang="en-US" altLang="zh-CN" sz="2000" b="1" u="none" strike="noStrike" cap="none" normalizeH="0" baseline="0" smtClean="0">
                          <a:ln>
                            <a:noFill/>
                          </a:ln>
                          <a:effectLst/>
                          <a:sym typeface="Symbol" pitchFamily="18" charset="2"/>
                        </a:rPr>
                        <a:t></a:t>
                      </a:r>
                      <a:r>
                        <a:rPr kumimoji="0" lang="en-US" altLang="zh-CN" sz="2000" b="1" u="none" strike="noStrike" cap="none" normalizeH="0" baseline="0" smtClean="0">
                          <a:ln>
                            <a:noFill/>
                          </a:ln>
                          <a:effectLst/>
                        </a:rPr>
                        <a:t> </a:t>
                      </a:r>
                      <a:r>
                        <a:rPr kumimoji="0" lang="en-US" altLang="zh-CN" sz="2000" b="1" u="none" strike="noStrike" cap="none" normalizeH="0" baseline="0" smtClean="0">
                          <a:ln>
                            <a:noFill/>
                          </a:ln>
                          <a:effectLst/>
                          <a:sym typeface="Symbol" pitchFamily="18" charset="2"/>
                        </a:rPr>
                        <a:t></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49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smtClean="0">
                          <a:ln>
                            <a:noFill/>
                          </a:ln>
                          <a:effectLst/>
                          <a:sym typeface="Symbol" pitchFamily="18" charset="2"/>
                        </a:rPr>
                        <a:t></a:t>
                      </a:r>
                      <a:r>
                        <a:rPr kumimoji="0" lang="en-US" altLang="zh-CN" sz="2000" b="1" u="none" strike="noStrike" cap="none" normalizeH="0" baseline="0" smtClean="0">
                          <a:ln>
                            <a:noFill/>
                          </a:ln>
                          <a:effectLst/>
                        </a:rPr>
                        <a:t> </a:t>
                      </a:r>
                      <a:r>
                        <a:rPr kumimoji="0" lang="en-US" altLang="zh-CN" sz="2000" b="1" u="none" strike="noStrike" cap="none" normalizeH="0" baseline="0" smtClean="0">
                          <a:ln>
                            <a:noFill/>
                          </a:ln>
                          <a:effectLst/>
                          <a:sym typeface="Symbol" pitchFamily="18" charset="2"/>
                        </a:rPr>
                        <a:t></a:t>
                      </a:r>
                      <a:r>
                        <a:rPr kumimoji="0" lang="en-US" altLang="zh-CN" sz="2000" b="1" u="none" strike="noStrike" cap="none" normalizeH="0" baseline="0" smtClean="0">
                          <a:ln>
                            <a:noFill/>
                          </a:ln>
                          <a:effectLst/>
                        </a:rPr>
                        <a:t> </a:t>
                      </a:r>
                      <a:r>
                        <a:rPr kumimoji="0" lang="en-US" altLang="zh-CN" sz="2000" b="1" u="none" strike="noStrike" cap="none" normalizeH="0" baseline="0" smtClean="0">
                          <a:ln>
                            <a:noFill/>
                          </a:ln>
                          <a:effectLst/>
                          <a:sym typeface="Symbol" pitchFamily="18" charset="2"/>
                        </a:rPr>
                        <a:t></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r>
                        <a:rPr kumimoji="0" lang="en-US" altLang="zh-CN" sz="2000" b="1" u="none" strike="noStrike" cap="none" normalizeH="0" baseline="0" dirty="0" smtClean="0">
                          <a:ln>
                            <a:noFill/>
                          </a:ln>
                          <a:effectLst/>
                        </a:rPr>
                        <a:t> </a:t>
                      </a:r>
                      <a:r>
                        <a:rPr kumimoji="0" lang="en-US" altLang="zh-CN" sz="2000" b="1" u="none" strike="noStrike" cap="none" normalizeH="0" baseline="0" dirty="0" smtClean="0">
                          <a:ln>
                            <a:noFill/>
                          </a:ln>
                          <a:effectLst/>
                          <a:sym typeface="Symbol" pitchFamily="18" charset="2"/>
                        </a:rPr>
                        <a:t></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680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F15</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CH15</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effectLst/>
                        </a:rPr>
                        <a:t>CH30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 calcmode="lin" valueType="num">
                                      <p:cBhvr additive="base">
                                        <p:cTn id="7"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 calcmode="lin" valueType="num">
                                      <p:cBhvr additive="base">
                                        <p:cTn id="13"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smtClean="0">
                <a:solidFill>
                  <a:srgbClr val="0000FF"/>
                </a:solidFill>
              </a:rPr>
              <a:t>9.8.3 </a:t>
            </a:r>
            <a:r>
              <a:rPr lang="zh-CN" altLang="en-US" dirty="0" smtClean="0">
                <a:solidFill>
                  <a:srgbClr val="0000FF"/>
                </a:solidFill>
              </a:rPr>
              <a:t>同步数字体系</a:t>
            </a:r>
            <a:r>
              <a:rPr lang="en-US" altLang="zh-CN" dirty="0" smtClean="0">
                <a:solidFill>
                  <a:srgbClr val="0000FF"/>
                </a:solidFill>
              </a:rPr>
              <a:t>(SDH)</a:t>
            </a:r>
          </a:p>
        </p:txBody>
      </p:sp>
      <p:sp>
        <p:nvSpPr>
          <p:cNvPr id="141315" name="Rectangle 3"/>
          <p:cNvSpPr>
            <a:spLocks noGrp="1" noChangeArrowheads="1"/>
          </p:cNvSpPr>
          <p:nvPr>
            <p:ph type="body" idx="1"/>
          </p:nvPr>
        </p:nvSpPr>
        <p:spPr>
          <a:xfrm>
            <a:off x="539552" y="1196752"/>
            <a:ext cx="8064896" cy="5184576"/>
          </a:xfrm>
        </p:spPr>
        <p:txBody>
          <a:bodyPr>
            <a:normAutofit/>
          </a:bodyPr>
          <a:lstStyle/>
          <a:p>
            <a:r>
              <a:rPr lang="zh-CN" altLang="en-US" dirty="0" smtClean="0">
                <a:solidFill>
                  <a:srgbClr val="0000FF"/>
                </a:solidFill>
              </a:rPr>
              <a:t>问题：</a:t>
            </a:r>
            <a:endParaRPr lang="en-US" altLang="zh-CN" dirty="0" smtClean="0">
              <a:solidFill>
                <a:srgbClr val="0000FF"/>
              </a:solidFill>
            </a:endParaRPr>
          </a:p>
          <a:p>
            <a:pPr lvl="1"/>
            <a:r>
              <a:rPr lang="zh-CN" altLang="en-US" dirty="0" smtClean="0"/>
              <a:t>数字通信速率不断提高，</a:t>
            </a:r>
            <a:r>
              <a:rPr lang="en-US" altLang="zh-CN" dirty="0" smtClean="0"/>
              <a:t>PDH</a:t>
            </a:r>
            <a:r>
              <a:rPr lang="zh-CN" altLang="en-US" dirty="0" smtClean="0"/>
              <a:t>体系不能满足需求</a:t>
            </a:r>
            <a:endParaRPr lang="en-US" altLang="zh-CN" dirty="0" smtClean="0"/>
          </a:p>
          <a:p>
            <a:pPr lvl="1"/>
            <a:r>
              <a:rPr lang="zh-CN" altLang="en-US" dirty="0" smtClean="0"/>
              <a:t>采用</a:t>
            </a:r>
            <a:r>
              <a:rPr lang="en-US" altLang="zh-CN" dirty="0" smtClean="0"/>
              <a:t>E</a:t>
            </a:r>
            <a:r>
              <a:rPr lang="zh-CN" altLang="en-US" dirty="0" smtClean="0"/>
              <a:t>体系和</a:t>
            </a:r>
            <a:r>
              <a:rPr lang="en-US" altLang="zh-CN" dirty="0" smtClean="0"/>
              <a:t>T</a:t>
            </a:r>
            <a:r>
              <a:rPr lang="zh-CN" altLang="en-US" dirty="0" smtClean="0"/>
              <a:t>两种体系，不利于互联互通</a:t>
            </a:r>
            <a:endParaRPr lang="en-US" altLang="zh-CN" dirty="0" smtClean="0"/>
          </a:p>
          <a:p>
            <a:r>
              <a:rPr lang="en-US" altLang="zh-CN" dirty="0" smtClean="0">
                <a:solidFill>
                  <a:srgbClr val="0000FF"/>
                </a:solidFill>
                <a:sym typeface="Wingdings" pitchFamily="2" charset="2"/>
              </a:rPr>
              <a:t></a:t>
            </a:r>
            <a:r>
              <a:rPr lang="en-US" altLang="zh-CN" dirty="0" smtClean="0">
                <a:solidFill>
                  <a:srgbClr val="0000FF"/>
                </a:solidFill>
              </a:rPr>
              <a:t>SDH</a:t>
            </a:r>
            <a:r>
              <a:rPr lang="zh-CN" altLang="en-US" dirty="0" smtClean="0">
                <a:solidFill>
                  <a:srgbClr val="0000FF"/>
                </a:solidFill>
              </a:rPr>
              <a:t>：</a:t>
            </a:r>
            <a:endParaRPr lang="en-US" altLang="zh-CN" dirty="0" smtClean="0">
              <a:solidFill>
                <a:srgbClr val="0000FF"/>
              </a:solidFill>
            </a:endParaRPr>
          </a:p>
          <a:p>
            <a:pPr lvl="1"/>
            <a:r>
              <a:rPr lang="zh-CN" altLang="en-US" dirty="0" smtClean="0"/>
              <a:t>针对</a:t>
            </a:r>
            <a:r>
              <a:rPr lang="zh-CN" altLang="en-US" dirty="0" smtClean="0">
                <a:solidFill>
                  <a:srgbClr val="0000FF"/>
                </a:solidFill>
              </a:rPr>
              <a:t>更高速率</a:t>
            </a:r>
            <a:r>
              <a:rPr lang="zh-CN" altLang="en-US" dirty="0" smtClean="0"/>
              <a:t>的传输系统</a:t>
            </a:r>
            <a:r>
              <a:rPr lang="zh-CN" altLang="en-US" dirty="0" smtClean="0"/>
              <a:t>制定的</a:t>
            </a:r>
            <a:r>
              <a:rPr lang="zh-CN" altLang="en-US" dirty="0" smtClean="0"/>
              <a:t>全球统一的标准。</a:t>
            </a:r>
          </a:p>
          <a:p>
            <a:pPr lvl="1"/>
            <a:r>
              <a:rPr lang="zh-CN" altLang="en-US" dirty="0" smtClean="0"/>
              <a:t>整网各设备</a:t>
            </a:r>
            <a:r>
              <a:rPr lang="zh-CN" altLang="en-US" dirty="0" smtClean="0">
                <a:solidFill>
                  <a:srgbClr val="0000FF"/>
                </a:solidFill>
              </a:rPr>
              <a:t>时钟</a:t>
            </a:r>
            <a:r>
              <a:rPr lang="zh-CN" altLang="en-US" dirty="0" smtClean="0">
                <a:solidFill>
                  <a:srgbClr val="0000FF"/>
                </a:solidFill>
              </a:rPr>
              <a:t>来自同一个极精确的时间</a:t>
            </a:r>
            <a:r>
              <a:rPr lang="zh-CN" altLang="en-US" dirty="0" smtClean="0">
                <a:solidFill>
                  <a:srgbClr val="0000FF"/>
                </a:solidFill>
              </a:rPr>
              <a:t>标准</a:t>
            </a:r>
            <a:r>
              <a:rPr lang="zh-CN" altLang="en-US" dirty="0" smtClean="0"/>
              <a:t>，</a:t>
            </a:r>
            <a:r>
              <a:rPr lang="zh-CN" altLang="en-US" dirty="0" smtClean="0"/>
              <a:t>没有准同步系统中各设备定时存在误差的问题。</a:t>
            </a:r>
          </a:p>
          <a:p>
            <a:pPr lvl="1"/>
            <a:r>
              <a:rPr lang="en-US" altLang="zh-CN" dirty="0" smtClean="0"/>
              <a:t>SDH</a:t>
            </a:r>
            <a:r>
              <a:rPr lang="zh-CN" altLang="en-US" dirty="0" smtClean="0"/>
              <a:t>中，</a:t>
            </a:r>
            <a:r>
              <a:rPr lang="zh-CN" altLang="en-US" dirty="0" smtClean="0"/>
              <a:t>信息以</a:t>
            </a:r>
            <a:r>
              <a:rPr lang="zh-CN" altLang="en-US" dirty="0" smtClean="0"/>
              <a:t>“</a:t>
            </a:r>
            <a:r>
              <a:rPr lang="zh-CN" altLang="en-US" dirty="0" smtClean="0">
                <a:solidFill>
                  <a:srgbClr val="0000FF"/>
                </a:solidFill>
              </a:rPr>
              <a:t>同步传送模块</a:t>
            </a:r>
            <a:r>
              <a:rPr lang="en-US" altLang="zh-CN" dirty="0" smtClean="0">
                <a:solidFill>
                  <a:srgbClr val="0000FF"/>
                </a:solidFill>
              </a:rPr>
              <a:t>(STM)”</a:t>
            </a:r>
            <a:r>
              <a:rPr lang="zh-CN" altLang="en-US" dirty="0" smtClean="0"/>
              <a:t>的信息结构</a:t>
            </a:r>
            <a:r>
              <a:rPr lang="zh-CN" altLang="en-US" dirty="0" smtClean="0"/>
              <a:t>传送。</a:t>
            </a:r>
            <a:r>
              <a:rPr lang="zh-CN" altLang="en-US" dirty="0" smtClean="0"/>
              <a:t>一个同步传送模块主要由</a:t>
            </a:r>
            <a:r>
              <a:rPr lang="zh-CN" altLang="en-US" dirty="0" smtClean="0">
                <a:solidFill>
                  <a:srgbClr val="C00000"/>
                </a:solidFill>
              </a:rPr>
              <a:t>信息有效负荷</a:t>
            </a:r>
            <a:r>
              <a:rPr lang="zh-CN" altLang="en-US" dirty="0" smtClean="0"/>
              <a:t>和</a:t>
            </a:r>
            <a:r>
              <a:rPr lang="zh-CN" altLang="en-US" dirty="0" smtClean="0">
                <a:solidFill>
                  <a:srgbClr val="C00000"/>
                </a:solidFill>
              </a:rPr>
              <a:t>段开销</a:t>
            </a:r>
            <a:r>
              <a:rPr lang="en-US" altLang="zh-CN" dirty="0" smtClean="0">
                <a:solidFill>
                  <a:srgbClr val="C00000"/>
                </a:solidFill>
              </a:rPr>
              <a:t>(SOH)</a:t>
            </a:r>
            <a:r>
              <a:rPr lang="zh-CN" altLang="en-US" dirty="0" smtClean="0">
                <a:solidFill>
                  <a:srgbClr val="C00000"/>
                </a:solidFill>
              </a:rPr>
              <a:t>组成块状帧结构</a:t>
            </a:r>
            <a:r>
              <a:rPr lang="zh-CN" altLang="en-US" dirty="0" smtClean="0"/>
              <a:t>，其重复周期为</a:t>
            </a:r>
            <a:r>
              <a:rPr lang="en-US" altLang="zh-CN" dirty="0" smtClean="0"/>
              <a:t>125µs</a:t>
            </a:r>
            <a:r>
              <a:rPr lang="zh-CN" altLang="en-US" dirty="0" smtClean="0"/>
              <a:t>。按照模块的大小和传输速率不同，</a:t>
            </a:r>
            <a:r>
              <a:rPr lang="en-US" altLang="zh-CN" dirty="0" smtClean="0"/>
              <a:t>SDH</a:t>
            </a:r>
            <a:r>
              <a:rPr lang="zh-CN" altLang="en-US" dirty="0" smtClean="0"/>
              <a:t>分为若干等级。 </a:t>
            </a:r>
            <a:endParaRPr lang="zh-CN" altLang="en-US" dirty="0"/>
          </a:p>
        </p:txBody>
      </p:sp>
      <p:sp>
        <p:nvSpPr>
          <p:cNvPr id="4" name="灯片编号占位符 5"/>
          <p:cNvSpPr>
            <a:spLocks noGrp="1"/>
          </p:cNvSpPr>
          <p:nvPr>
            <p:ph type="sldNum" sz="quarter" idx="12"/>
          </p:nvPr>
        </p:nvSpPr>
        <p:spPr/>
        <p:txBody>
          <a:bodyPr/>
          <a:lstStyle/>
          <a:p>
            <a:fld id="{F4CB2FD9-72D0-426B-9B7F-2C511561B820}" type="slidenum">
              <a:rPr lang="en-US" altLang="zh-CN" smtClean="0"/>
              <a:pPr/>
              <a:t>138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 calcmode="lin" valueType="num">
                                      <p:cBhvr additive="base">
                                        <p:cTn id="7" dur="5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anim calcmode="lin" valueType="num">
                                      <p:cBhvr additive="base">
                                        <p:cTn id="11"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1315">
                                            <p:txEl>
                                              <p:pRg st="5" end="5"/>
                                            </p:txEl>
                                          </p:spTgt>
                                        </p:tgtEl>
                                        <p:attrNameLst>
                                          <p:attrName>style.visibility</p:attrName>
                                        </p:attrNameLst>
                                      </p:cBhvr>
                                      <p:to>
                                        <p:strVal val="visible"/>
                                      </p:to>
                                    </p:set>
                                    <p:anim calcmode="lin" valueType="num">
                                      <p:cBhvr additive="base">
                                        <p:cTn id="17" dur="500" fill="hold"/>
                                        <p:tgtEl>
                                          <p:spTgt spid="14131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1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1315">
                                            <p:txEl>
                                              <p:pRg st="6" end="6"/>
                                            </p:txEl>
                                          </p:spTgt>
                                        </p:tgtEl>
                                        <p:attrNameLst>
                                          <p:attrName>style.visibility</p:attrName>
                                        </p:attrNameLst>
                                      </p:cBhvr>
                                      <p:to>
                                        <p:strVal val="visible"/>
                                      </p:to>
                                    </p:set>
                                    <p:anim calcmode="lin" valueType="num">
                                      <p:cBhvr additive="base">
                                        <p:cTn id="23" dur="500" fill="hold"/>
                                        <p:tgtEl>
                                          <p:spTgt spid="14131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1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en-US" altLang="zh-CN" dirty="0" smtClean="0">
                <a:solidFill>
                  <a:srgbClr val="0000FF"/>
                </a:solidFill>
              </a:rPr>
              <a:t>SDH</a:t>
            </a:r>
            <a:r>
              <a:rPr lang="zh-CN" altLang="en-US" dirty="0" smtClean="0">
                <a:solidFill>
                  <a:srgbClr val="0000FF"/>
                </a:solidFill>
              </a:rPr>
              <a:t>的速率等级</a:t>
            </a:r>
            <a:endParaRPr lang="zh-CN" altLang="en-US" dirty="0">
              <a:solidFill>
                <a:srgbClr val="0000FF"/>
              </a:solidFill>
            </a:endParaRPr>
          </a:p>
        </p:txBody>
      </p:sp>
      <p:sp>
        <p:nvSpPr>
          <p:cNvPr id="142339" name="Rectangle 3"/>
          <p:cNvSpPr>
            <a:spLocks noGrp="1" noChangeArrowheads="1"/>
          </p:cNvSpPr>
          <p:nvPr>
            <p:ph type="body" idx="1"/>
          </p:nvPr>
        </p:nvSpPr>
        <p:spPr/>
        <p:txBody>
          <a:bodyPr>
            <a:normAutofit fontScale="92500"/>
          </a:bodyPr>
          <a:lstStyle/>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目前</a:t>
            </a:r>
            <a:r>
              <a:rPr lang="en-US" altLang="zh-CN" dirty="0" smtClean="0"/>
              <a:t>SDH</a:t>
            </a:r>
            <a:r>
              <a:rPr lang="zh-CN" altLang="en-US" dirty="0" smtClean="0"/>
              <a:t>制定了</a:t>
            </a:r>
            <a:r>
              <a:rPr lang="en-US" altLang="zh-CN" dirty="0" smtClean="0"/>
              <a:t>4</a:t>
            </a:r>
            <a:r>
              <a:rPr lang="zh-CN" altLang="en-US" dirty="0" smtClean="0"/>
              <a:t>级标准，其容量（路数）每级翻</a:t>
            </a:r>
            <a:r>
              <a:rPr lang="en-US" altLang="zh-CN" dirty="0" smtClean="0"/>
              <a:t>4</a:t>
            </a:r>
            <a:r>
              <a:rPr lang="zh-CN" altLang="en-US" dirty="0" smtClean="0"/>
              <a:t>倍</a:t>
            </a:r>
            <a:r>
              <a:rPr lang="zh-CN" altLang="en-US" dirty="0" smtClean="0"/>
              <a:t>，速率</a:t>
            </a:r>
            <a:r>
              <a:rPr lang="zh-CN" altLang="en-US" dirty="0" smtClean="0"/>
              <a:t>也是</a:t>
            </a:r>
            <a:r>
              <a:rPr lang="en-US" altLang="zh-CN" dirty="0" smtClean="0"/>
              <a:t>4</a:t>
            </a:r>
            <a:r>
              <a:rPr lang="zh-CN" altLang="en-US" dirty="0" smtClean="0"/>
              <a:t>倍的关系，各级间没有额外开销。</a:t>
            </a:r>
          </a:p>
          <a:p>
            <a:r>
              <a:rPr lang="en-US" altLang="zh-CN" dirty="0" smtClean="0">
                <a:solidFill>
                  <a:srgbClr val="0000FF"/>
                </a:solidFill>
              </a:rPr>
              <a:t>STM-1</a:t>
            </a:r>
            <a:r>
              <a:rPr lang="zh-CN" altLang="en-US" dirty="0" smtClean="0"/>
              <a:t>：是基本模块，包含一个管理单元群</a:t>
            </a:r>
            <a:r>
              <a:rPr lang="en-US" altLang="zh-CN" dirty="0" smtClean="0"/>
              <a:t>(AUG)</a:t>
            </a:r>
            <a:r>
              <a:rPr lang="zh-CN" altLang="en-US" dirty="0" smtClean="0"/>
              <a:t>和段开销</a:t>
            </a:r>
            <a:r>
              <a:rPr lang="en-US" altLang="zh-CN" dirty="0" smtClean="0"/>
              <a:t>(SOH)</a:t>
            </a:r>
            <a:r>
              <a:rPr lang="zh-CN" altLang="en-US" dirty="0" smtClean="0"/>
              <a:t>。 </a:t>
            </a:r>
          </a:p>
          <a:p>
            <a:r>
              <a:rPr lang="en-US" altLang="zh-CN" dirty="0" smtClean="0">
                <a:solidFill>
                  <a:srgbClr val="0000FF"/>
                </a:solidFill>
              </a:rPr>
              <a:t>STM-N</a:t>
            </a:r>
            <a:r>
              <a:rPr lang="zh-CN" altLang="en-US" dirty="0" smtClean="0"/>
              <a:t>：包含</a:t>
            </a:r>
            <a:r>
              <a:rPr lang="en-US" altLang="zh-CN" dirty="0" smtClean="0"/>
              <a:t>N </a:t>
            </a:r>
            <a:r>
              <a:rPr lang="zh-CN" altLang="en-US" dirty="0" smtClean="0"/>
              <a:t>个</a:t>
            </a:r>
            <a:r>
              <a:rPr lang="en-US" altLang="zh-CN" dirty="0" smtClean="0"/>
              <a:t>AUG</a:t>
            </a:r>
            <a:r>
              <a:rPr lang="zh-CN" altLang="en-US" dirty="0" smtClean="0"/>
              <a:t>和相应的</a:t>
            </a:r>
            <a:r>
              <a:rPr lang="en-US" altLang="zh-CN" dirty="0" smtClean="0"/>
              <a:t>SOH</a:t>
            </a:r>
            <a:r>
              <a:rPr lang="zh-CN" altLang="en-US" dirty="0" smtClean="0"/>
              <a:t>。 </a:t>
            </a:r>
            <a:endParaRPr lang="zh-CN" altLang="en-US" dirty="0"/>
          </a:p>
        </p:txBody>
      </p:sp>
      <p:sp>
        <p:nvSpPr>
          <p:cNvPr id="24" name="灯片编号占位符 5"/>
          <p:cNvSpPr>
            <a:spLocks noGrp="1"/>
          </p:cNvSpPr>
          <p:nvPr>
            <p:ph type="sldNum" sz="quarter" idx="12"/>
          </p:nvPr>
        </p:nvSpPr>
        <p:spPr/>
        <p:txBody>
          <a:bodyPr/>
          <a:lstStyle/>
          <a:p>
            <a:fld id="{A90612E5-3058-4F61-9F2A-F45EBF739676}" type="slidenum">
              <a:rPr lang="en-US" altLang="zh-CN" smtClean="0"/>
              <a:pPr/>
              <a:t>139</a:t>
            </a:fld>
            <a:endParaRPr lang="en-US" altLang="zh-CN"/>
          </a:p>
        </p:txBody>
      </p:sp>
      <p:graphicFrame>
        <p:nvGraphicFramePr>
          <p:cNvPr id="142403" name="Group 67"/>
          <p:cNvGraphicFramePr>
            <a:graphicFrameLocks noGrp="1"/>
          </p:cNvGraphicFramePr>
          <p:nvPr/>
        </p:nvGraphicFramePr>
        <p:xfrm>
          <a:off x="2366963" y="1340768"/>
          <a:ext cx="4679950" cy="2070102"/>
        </p:xfrm>
        <a:graphic>
          <a:graphicData uri="http://schemas.openxmlformats.org/drawingml/2006/table">
            <a:tbl>
              <a:tblPr/>
              <a:tblGrid>
                <a:gridCol w="2327275"/>
                <a:gridCol w="2352675"/>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等级</a:t>
                      </a:r>
                      <a:endParaRPr kumimoji="0" lang="zh-CN" altLang="en-US"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比特率</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(Mb/s)</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STM-1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82638" algn="dec"/>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155.52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STM-4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82638" algn="dec"/>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622.08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STM-16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82638" algn="dec"/>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2488.32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STM-64</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82638" algn="dec"/>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9953.28</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椭圆 1"/>
          <p:cNvSpPr/>
          <p:nvPr/>
        </p:nvSpPr>
        <p:spPr>
          <a:xfrm>
            <a:off x="3635896" y="1628800"/>
            <a:ext cx="504056" cy="1944216"/>
          </a:xfrm>
          <a:prstGeom prst="ellipse">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4139952" y="3068960"/>
            <a:ext cx="1872208" cy="504056"/>
          </a:xfrm>
          <a:prstGeom prst="straightConnector1">
            <a:avLst/>
          </a:prstGeom>
          <a:ln>
            <a:solidFill>
              <a:srgbClr val="00CC00"/>
            </a:solidFill>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2339">
                                            <p:txEl>
                                              <p:pRg st="6" end="6"/>
                                            </p:txEl>
                                          </p:spTgt>
                                        </p:tgtEl>
                                        <p:attrNameLst>
                                          <p:attrName>style.visibility</p:attrName>
                                        </p:attrNameLst>
                                      </p:cBhvr>
                                      <p:to>
                                        <p:strVal val="visible"/>
                                      </p:to>
                                    </p:set>
                                    <p:anim calcmode="lin" valueType="num">
                                      <p:cBhvr additive="base">
                                        <p:cTn id="18" dur="5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2339">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42339">
                                            <p:txEl>
                                              <p:pRg st="7" end="7"/>
                                            </p:txEl>
                                          </p:spTgt>
                                        </p:tgtEl>
                                        <p:attrNameLst>
                                          <p:attrName>style.visibility</p:attrName>
                                        </p:attrNameLst>
                                      </p:cBhvr>
                                      <p:to>
                                        <p:strVal val="visible"/>
                                      </p:to>
                                    </p:set>
                                    <p:anim calcmode="lin" valueType="num">
                                      <p:cBhvr additive="base">
                                        <p:cTn id="22" dur="500" fill="hold"/>
                                        <p:tgtEl>
                                          <p:spTgt spid="142339">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2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zh-CN" dirty="0"/>
              <a:t>9.2.2 </a:t>
            </a:r>
            <a:r>
              <a:rPr lang="zh-CN" altLang="en-US" dirty="0">
                <a:solidFill>
                  <a:srgbClr val="0000FF"/>
                </a:solidFill>
              </a:rPr>
              <a:t>带通</a:t>
            </a:r>
            <a:r>
              <a:rPr lang="zh-CN" altLang="en-US" dirty="0"/>
              <a:t>模拟信号的</a:t>
            </a:r>
            <a:r>
              <a:rPr lang="zh-CN" altLang="en-US" dirty="0" smtClean="0"/>
              <a:t>抽样定理</a:t>
            </a:r>
            <a:endParaRPr lang="zh-CN" altLang="en-US" dirty="0"/>
          </a:p>
        </p:txBody>
      </p:sp>
      <p:sp>
        <p:nvSpPr>
          <p:cNvPr id="32771" name="Rectangle 3"/>
          <p:cNvSpPr>
            <a:spLocks noGrp="1" noChangeArrowheads="1"/>
          </p:cNvSpPr>
          <p:nvPr>
            <p:ph type="body" idx="1"/>
          </p:nvPr>
        </p:nvSpPr>
        <p:spPr/>
        <p:txBody>
          <a:bodyPr>
            <a:normAutofit/>
          </a:bodyPr>
          <a:lstStyle/>
          <a:p>
            <a:r>
              <a:rPr lang="zh-CN" altLang="en-US" dirty="0" smtClean="0"/>
              <a:t>设带通模拟信号的频带限制在</a:t>
            </a:r>
            <a:r>
              <a:rPr lang="en-US" altLang="zh-CN" i="1" dirty="0" err="1" smtClean="0"/>
              <a:t>f</a:t>
            </a:r>
            <a:r>
              <a:rPr lang="en-US" altLang="zh-CN" i="1" baseline="-25000" dirty="0" err="1" smtClean="0"/>
              <a:t>L</a:t>
            </a:r>
            <a:r>
              <a:rPr lang="zh-CN" altLang="en-US" dirty="0" smtClean="0"/>
              <a:t>和</a:t>
            </a:r>
            <a:r>
              <a:rPr lang="en-US" altLang="zh-CN" i="1" dirty="0" err="1" smtClean="0"/>
              <a:t>f</a:t>
            </a:r>
            <a:r>
              <a:rPr lang="en-US" altLang="zh-CN" i="1" baseline="-25000" dirty="0" err="1" smtClean="0"/>
              <a:t>H</a:t>
            </a:r>
            <a:r>
              <a:rPr lang="zh-CN" altLang="en-US" dirty="0" smtClean="0"/>
              <a:t>之间，如图所示。</a:t>
            </a:r>
          </a:p>
        </p:txBody>
      </p:sp>
      <p:sp>
        <p:nvSpPr>
          <p:cNvPr id="18" name="灯片编号占位符 5"/>
          <p:cNvSpPr>
            <a:spLocks noGrp="1"/>
          </p:cNvSpPr>
          <p:nvPr>
            <p:ph type="sldNum" sz="quarter" idx="12"/>
          </p:nvPr>
        </p:nvSpPr>
        <p:spPr/>
        <p:txBody>
          <a:bodyPr/>
          <a:lstStyle/>
          <a:p>
            <a:fld id="{FFFB8890-3D2A-4F27-AF61-31A13740BEC0}" type="slidenum">
              <a:rPr lang="en-US" altLang="zh-CN" smtClean="0"/>
              <a:pPr/>
              <a:t>14</a:t>
            </a:fld>
            <a:endParaRPr lang="en-US" altLang="zh-CN"/>
          </a:p>
        </p:txBody>
      </p:sp>
      <p:grpSp>
        <p:nvGrpSpPr>
          <p:cNvPr id="2" name="Group 5"/>
          <p:cNvGrpSpPr>
            <a:grpSpLocks/>
          </p:cNvGrpSpPr>
          <p:nvPr/>
        </p:nvGrpSpPr>
        <p:grpSpPr bwMode="auto">
          <a:xfrm>
            <a:off x="899592" y="2132856"/>
            <a:ext cx="3456384" cy="1727898"/>
            <a:chOff x="6709" y="5829"/>
            <a:chExt cx="2834" cy="1257"/>
          </a:xfrm>
        </p:grpSpPr>
        <p:pic>
          <p:nvPicPr>
            <p:cNvPr id="32774" name="Picture 6" descr="带通频谱3"/>
            <p:cNvPicPr>
              <a:picLocks noChangeAspect="1" noChangeArrowheads="1"/>
            </p:cNvPicPr>
            <p:nvPr/>
          </p:nvPicPr>
          <p:blipFill>
            <a:blip r:embed="rId3" cstate="print"/>
            <a:srcRect/>
            <a:stretch>
              <a:fillRect/>
            </a:stretch>
          </p:blipFill>
          <p:spPr bwMode="auto">
            <a:xfrm>
              <a:off x="7097" y="6120"/>
              <a:ext cx="434" cy="615"/>
            </a:xfrm>
            <a:prstGeom prst="rect">
              <a:avLst/>
            </a:prstGeom>
            <a:noFill/>
            <a:ln w="9525">
              <a:noFill/>
              <a:miter lim="800000"/>
              <a:headEnd/>
              <a:tailEnd/>
            </a:ln>
          </p:spPr>
        </p:pic>
        <p:pic>
          <p:nvPicPr>
            <p:cNvPr id="32775" name="Picture 7" descr="带通频谱3"/>
            <p:cNvPicPr>
              <a:picLocks noChangeAspect="1" noChangeArrowheads="1"/>
            </p:cNvPicPr>
            <p:nvPr/>
          </p:nvPicPr>
          <p:blipFill>
            <a:blip r:embed="rId4" cstate="print"/>
            <a:srcRect/>
            <a:stretch>
              <a:fillRect/>
            </a:stretch>
          </p:blipFill>
          <p:spPr bwMode="auto">
            <a:xfrm>
              <a:off x="8207" y="6120"/>
              <a:ext cx="434" cy="615"/>
            </a:xfrm>
            <a:prstGeom prst="rect">
              <a:avLst/>
            </a:prstGeom>
            <a:noFill/>
            <a:ln w="9525">
              <a:noFill/>
              <a:miter lim="800000"/>
              <a:headEnd/>
              <a:tailEnd/>
            </a:ln>
          </p:spPr>
        </p:pic>
        <p:sp>
          <p:nvSpPr>
            <p:cNvPr id="32776" name="Text Box 8"/>
            <p:cNvSpPr txBox="1">
              <a:spLocks noChangeArrowheads="1"/>
            </p:cNvSpPr>
            <p:nvPr/>
          </p:nvSpPr>
          <p:spPr bwMode="auto">
            <a:xfrm>
              <a:off x="8449" y="6651"/>
              <a:ext cx="496" cy="420"/>
            </a:xfrm>
            <a:prstGeom prst="rect">
              <a:avLst/>
            </a:prstGeom>
            <a:noFill/>
            <a:ln w="9525">
              <a:noFill/>
              <a:miter lim="800000"/>
              <a:headEnd/>
              <a:tailEnd/>
            </a:ln>
          </p:spPr>
          <p:txBody>
            <a:bodyPr/>
            <a:lstStyle/>
            <a:p>
              <a:pPr algn="just"/>
              <a:r>
                <a:rPr lang="en-US" altLang="zh-CN" sz="2000" b="1" i="1">
                  <a:latin typeface="Times New Roman" pitchFamily="18" charset="0"/>
                </a:rPr>
                <a:t>f</a:t>
              </a:r>
              <a:r>
                <a:rPr lang="en-US" altLang="zh-CN" sz="2000" b="1" i="1" baseline="-25000">
                  <a:latin typeface="Times New Roman" pitchFamily="18" charset="0"/>
                </a:rPr>
                <a:t>H</a:t>
              </a:r>
              <a:endParaRPr lang="en-US" altLang="zh-CN" sz="4000" b="1"/>
            </a:p>
          </p:txBody>
        </p:sp>
        <p:sp>
          <p:nvSpPr>
            <p:cNvPr id="32777" name="Line 9"/>
            <p:cNvSpPr>
              <a:spLocks noChangeShapeType="1"/>
            </p:cNvSpPr>
            <p:nvPr/>
          </p:nvSpPr>
          <p:spPr bwMode="auto">
            <a:xfrm>
              <a:off x="6709" y="6714"/>
              <a:ext cx="2400" cy="0"/>
            </a:xfrm>
            <a:prstGeom prst="line">
              <a:avLst/>
            </a:prstGeom>
            <a:noFill/>
            <a:ln w="12700">
              <a:solidFill>
                <a:srgbClr val="000000"/>
              </a:solidFill>
              <a:round/>
              <a:headEnd/>
              <a:tailEnd type="triangle" w="med" len="med"/>
            </a:ln>
          </p:spPr>
          <p:txBody>
            <a:bodyPr/>
            <a:lstStyle/>
            <a:p>
              <a:endParaRPr lang="zh-CN" altLang="en-US"/>
            </a:p>
          </p:txBody>
        </p:sp>
        <p:sp>
          <p:nvSpPr>
            <p:cNvPr id="32778" name="Text Box 10"/>
            <p:cNvSpPr txBox="1">
              <a:spLocks noChangeArrowheads="1"/>
            </p:cNvSpPr>
            <p:nvPr/>
          </p:nvSpPr>
          <p:spPr bwMode="auto">
            <a:xfrm>
              <a:off x="9077" y="6504"/>
              <a:ext cx="466" cy="420"/>
            </a:xfrm>
            <a:prstGeom prst="rect">
              <a:avLst/>
            </a:prstGeom>
            <a:noFill/>
            <a:ln w="9525">
              <a:noFill/>
              <a:miter lim="800000"/>
              <a:headEnd/>
              <a:tailEnd/>
            </a:ln>
          </p:spPr>
          <p:txBody>
            <a:bodyPr/>
            <a:lstStyle/>
            <a:p>
              <a:pPr algn="just"/>
              <a:r>
                <a:rPr lang="en-US" altLang="zh-CN" sz="2000" i="1">
                  <a:latin typeface="Times New Roman" pitchFamily="18" charset="0"/>
                </a:rPr>
                <a:t>f</a:t>
              </a:r>
              <a:endParaRPr lang="en-US" altLang="zh-CN" sz="4000"/>
            </a:p>
          </p:txBody>
        </p:sp>
        <p:grpSp>
          <p:nvGrpSpPr>
            <p:cNvPr id="3" name="Group 11"/>
            <p:cNvGrpSpPr>
              <a:grpSpLocks/>
            </p:cNvGrpSpPr>
            <p:nvPr/>
          </p:nvGrpSpPr>
          <p:grpSpPr bwMode="auto">
            <a:xfrm>
              <a:off x="7307" y="5829"/>
              <a:ext cx="1200" cy="1257"/>
              <a:chOff x="7307" y="5829"/>
              <a:chExt cx="1200" cy="1257"/>
            </a:xfrm>
          </p:grpSpPr>
          <p:sp>
            <p:nvSpPr>
              <p:cNvPr id="32780" name="Line 12"/>
              <p:cNvSpPr>
                <a:spLocks noChangeShapeType="1"/>
              </p:cNvSpPr>
              <p:nvPr/>
            </p:nvSpPr>
            <p:spPr bwMode="auto">
              <a:xfrm flipH="1" flipV="1">
                <a:off x="7879" y="5829"/>
                <a:ext cx="14" cy="900"/>
              </a:xfrm>
              <a:prstGeom prst="line">
                <a:avLst/>
              </a:prstGeom>
              <a:noFill/>
              <a:ln w="9525">
                <a:solidFill>
                  <a:srgbClr val="000000"/>
                </a:solidFill>
                <a:round/>
                <a:headEnd/>
                <a:tailEnd type="triangle" w="med" len="med"/>
              </a:ln>
            </p:spPr>
            <p:txBody>
              <a:bodyPr/>
              <a:lstStyle/>
              <a:p>
                <a:endParaRPr lang="zh-CN" altLang="en-US"/>
              </a:p>
            </p:txBody>
          </p:sp>
          <p:sp>
            <p:nvSpPr>
              <p:cNvPr id="32781" name="Text Box 13"/>
              <p:cNvSpPr txBox="1">
                <a:spLocks noChangeArrowheads="1"/>
              </p:cNvSpPr>
              <p:nvPr/>
            </p:nvSpPr>
            <p:spPr bwMode="auto">
              <a:xfrm>
                <a:off x="7683" y="6666"/>
                <a:ext cx="466" cy="420"/>
              </a:xfrm>
              <a:prstGeom prst="rect">
                <a:avLst/>
              </a:prstGeom>
              <a:noFill/>
              <a:ln w="9525">
                <a:noFill/>
                <a:miter lim="800000"/>
                <a:headEnd/>
                <a:tailEnd/>
              </a:ln>
            </p:spPr>
            <p:txBody>
              <a:bodyPr/>
              <a:lstStyle/>
              <a:p>
                <a:pPr algn="just"/>
                <a:r>
                  <a:rPr lang="en-US" altLang="zh-CN" sz="2000" b="1" dirty="0">
                    <a:latin typeface="Times New Roman" pitchFamily="18" charset="0"/>
                  </a:rPr>
                  <a:t>0</a:t>
                </a:r>
                <a:endParaRPr lang="en-US" altLang="zh-CN" sz="4000" b="1" dirty="0"/>
              </a:p>
            </p:txBody>
          </p:sp>
          <p:sp>
            <p:nvSpPr>
              <p:cNvPr id="32782" name="Text Box 14"/>
              <p:cNvSpPr txBox="1">
                <a:spLocks noChangeArrowheads="1"/>
              </p:cNvSpPr>
              <p:nvPr/>
            </p:nvSpPr>
            <p:spPr bwMode="auto">
              <a:xfrm>
                <a:off x="8011" y="6651"/>
                <a:ext cx="496" cy="420"/>
              </a:xfrm>
              <a:prstGeom prst="rect">
                <a:avLst/>
              </a:prstGeom>
              <a:noFill/>
              <a:ln w="9525">
                <a:noFill/>
                <a:miter lim="800000"/>
                <a:headEnd/>
                <a:tailEnd/>
              </a:ln>
            </p:spPr>
            <p:txBody>
              <a:bodyPr/>
              <a:lstStyle/>
              <a:p>
                <a:pPr algn="just"/>
                <a:r>
                  <a:rPr lang="en-US" altLang="zh-CN" sz="2000" b="1" i="1" dirty="0" err="1">
                    <a:latin typeface="Times New Roman" pitchFamily="18" charset="0"/>
                  </a:rPr>
                  <a:t>f</a:t>
                </a:r>
                <a:r>
                  <a:rPr lang="en-US" altLang="zh-CN" sz="2000" b="1" i="1" baseline="-25000" dirty="0" err="1">
                    <a:latin typeface="Times New Roman" pitchFamily="18" charset="0"/>
                  </a:rPr>
                  <a:t>L</a:t>
                </a:r>
                <a:endParaRPr lang="en-US" altLang="zh-CN" sz="4000" b="1" dirty="0"/>
              </a:p>
            </p:txBody>
          </p:sp>
          <p:sp>
            <p:nvSpPr>
              <p:cNvPr id="32783" name="Text Box 15"/>
              <p:cNvSpPr txBox="1">
                <a:spLocks noChangeArrowheads="1"/>
              </p:cNvSpPr>
              <p:nvPr/>
            </p:nvSpPr>
            <p:spPr bwMode="auto">
              <a:xfrm>
                <a:off x="7307" y="6666"/>
                <a:ext cx="496" cy="420"/>
              </a:xfrm>
              <a:prstGeom prst="rect">
                <a:avLst/>
              </a:prstGeom>
              <a:noFill/>
              <a:ln w="9525">
                <a:noFill/>
                <a:miter lim="800000"/>
                <a:headEnd/>
                <a:tailEnd/>
              </a:ln>
            </p:spPr>
            <p:txBody>
              <a:bodyPr/>
              <a:lstStyle/>
              <a:p>
                <a:pPr algn="just"/>
                <a:r>
                  <a:rPr lang="en-US" altLang="zh-CN" sz="2000" b="1" dirty="0">
                    <a:latin typeface="Times New Roman" pitchFamily="18" charset="0"/>
                  </a:rPr>
                  <a:t>-</a:t>
                </a:r>
                <a:r>
                  <a:rPr lang="en-US" altLang="zh-CN" sz="2000" b="1" i="1" dirty="0" err="1">
                    <a:latin typeface="Times New Roman" pitchFamily="18" charset="0"/>
                  </a:rPr>
                  <a:t>f</a:t>
                </a:r>
                <a:r>
                  <a:rPr lang="en-US" altLang="zh-CN" sz="2000" b="1" i="1" baseline="-25000" dirty="0" err="1">
                    <a:latin typeface="Times New Roman" pitchFamily="18" charset="0"/>
                  </a:rPr>
                  <a:t>L</a:t>
                </a:r>
                <a:endParaRPr lang="en-US" altLang="zh-CN" sz="4000" b="1" dirty="0"/>
              </a:p>
            </p:txBody>
          </p:sp>
        </p:grpSp>
        <p:sp>
          <p:nvSpPr>
            <p:cNvPr id="32784" name="Text Box 16"/>
            <p:cNvSpPr txBox="1">
              <a:spLocks noChangeArrowheads="1"/>
            </p:cNvSpPr>
            <p:nvPr/>
          </p:nvSpPr>
          <p:spPr bwMode="auto">
            <a:xfrm>
              <a:off x="6859" y="6651"/>
              <a:ext cx="662" cy="420"/>
            </a:xfrm>
            <a:prstGeom prst="rect">
              <a:avLst/>
            </a:prstGeom>
            <a:noFill/>
            <a:ln w="9525">
              <a:noFill/>
              <a:miter lim="800000"/>
              <a:headEnd/>
              <a:tailEnd/>
            </a:ln>
          </p:spPr>
          <p:txBody>
            <a:bodyPr/>
            <a:lstStyle/>
            <a:p>
              <a:pPr algn="just"/>
              <a:r>
                <a:rPr lang="en-US" altLang="zh-CN" sz="2000" b="1" dirty="0">
                  <a:latin typeface="Times New Roman" pitchFamily="18" charset="0"/>
                </a:rPr>
                <a:t>-</a:t>
              </a:r>
              <a:r>
                <a:rPr lang="en-US" altLang="zh-CN" sz="2000" b="1" i="1" dirty="0" err="1">
                  <a:latin typeface="Times New Roman" pitchFamily="18" charset="0"/>
                </a:rPr>
                <a:t>f</a:t>
              </a:r>
              <a:r>
                <a:rPr lang="en-US" altLang="zh-CN" sz="2000" b="1" i="1" baseline="-25000" dirty="0" err="1">
                  <a:latin typeface="Times New Roman" pitchFamily="18" charset="0"/>
                </a:rPr>
                <a:t>H</a:t>
              </a:r>
              <a:endParaRPr lang="en-US" altLang="zh-CN" sz="4000" b="1" dirty="0"/>
            </a:p>
          </p:txBody>
        </p:sp>
      </p:grpSp>
      <p:sp>
        <p:nvSpPr>
          <p:cNvPr id="32787" name="Rectangle 1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86" name="Object 18"/>
          <p:cNvGraphicFramePr>
            <a:graphicFrameLocks noChangeAspect="1"/>
          </p:cNvGraphicFramePr>
          <p:nvPr>
            <p:extLst>
              <p:ext uri="{D42A27DB-BD31-4B8C-83A1-F6EECF244321}">
                <p14:modId xmlns:p14="http://schemas.microsoft.com/office/powerpoint/2010/main" val="2668085034"/>
              </p:ext>
            </p:extLst>
          </p:nvPr>
        </p:nvGraphicFramePr>
        <p:xfrm>
          <a:off x="3010525" y="4489067"/>
          <a:ext cx="1962987" cy="812141"/>
        </p:xfrm>
        <a:graphic>
          <a:graphicData uri="http://schemas.openxmlformats.org/presentationml/2006/ole">
            <mc:AlternateContent xmlns:mc="http://schemas.openxmlformats.org/markup-compatibility/2006">
              <mc:Choice xmlns:v="urn:schemas-microsoft-com:vml" Requires="v">
                <p:oleObj spid="_x0000_s50274" name="公式" r:id="rId5" imgW="939392" imgH="393529" progId="Equation.3">
                  <p:embed/>
                </p:oleObj>
              </mc:Choice>
              <mc:Fallback>
                <p:oleObj name="公式" r:id="rId5" imgW="939392" imgH="393529"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0525" y="4489067"/>
                        <a:ext cx="1962987" cy="812141"/>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214616" y="1918715"/>
            <a:ext cx="338172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b="1" dirty="0" smtClean="0">
                <a:latin typeface="+mj-ea"/>
                <a:ea typeface="+mj-ea"/>
              </a:rPr>
              <a:t>频谱</a:t>
            </a:r>
            <a:r>
              <a:rPr lang="zh-CN" altLang="en-US" sz="2400" b="1" dirty="0">
                <a:latin typeface="+mj-ea"/>
                <a:ea typeface="+mj-ea"/>
              </a:rPr>
              <a:t>最低频率大于</a:t>
            </a:r>
            <a:r>
              <a:rPr lang="en-US" altLang="zh-CN" sz="2400" b="1" i="1" dirty="0" err="1" smtClean="0">
                <a:latin typeface="+mj-ea"/>
                <a:ea typeface="+mj-ea"/>
              </a:rPr>
              <a:t>f</a:t>
            </a:r>
            <a:r>
              <a:rPr lang="en-US" altLang="zh-CN" sz="2400" b="1" i="1" baseline="-25000" dirty="0" err="1" smtClean="0">
                <a:latin typeface="+mj-ea"/>
                <a:ea typeface="+mj-ea"/>
              </a:rPr>
              <a:t>L</a:t>
            </a:r>
            <a:endParaRPr lang="en-US" altLang="zh-CN" sz="2400" b="1" dirty="0" smtClean="0">
              <a:latin typeface="+mj-ea"/>
              <a:ea typeface="+mj-ea"/>
            </a:endParaRPr>
          </a:p>
          <a:p>
            <a:pPr>
              <a:lnSpc>
                <a:spcPct val="150000"/>
              </a:lnSpc>
            </a:pPr>
            <a:r>
              <a:rPr lang="zh-CN" altLang="en-US" sz="2400" b="1" dirty="0" smtClean="0">
                <a:latin typeface="+mj-ea"/>
                <a:ea typeface="+mj-ea"/>
              </a:rPr>
              <a:t>最高</a:t>
            </a:r>
            <a:r>
              <a:rPr lang="zh-CN" altLang="en-US" sz="2400" b="1" dirty="0">
                <a:latin typeface="+mj-ea"/>
                <a:ea typeface="+mj-ea"/>
              </a:rPr>
              <a:t>频率小于</a:t>
            </a:r>
            <a:r>
              <a:rPr lang="en-US" altLang="zh-CN" sz="2400" b="1" i="1" dirty="0" err="1" smtClean="0">
                <a:latin typeface="+mj-ea"/>
                <a:ea typeface="+mj-ea"/>
              </a:rPr>
              <a:t>f</a:t>
            </a:r>
            <a:r>
              <a:rPr lang="en-US" altLang="zh-CN" sz="2400" b="1" i="1" baseline="-25000" dirty="0" err="1" smtClean="0">
                <a:latin typeface="+mj-ea"/>
                <a:ea typeface="+mj-ea"/>
              </a:rPr>
              <a:t>H</a:t>
            </a:r>
            <a:endParaRPr lang="en-US" altLang="zh-CN" sz="2400" b="1" dirty="0" smtClean="0">
              <a:latin typeface="+mj-ea"/>
              <a:ea typeface="+mj-ea"/>
            </a:endParaRPr>
          </a:p>
          <a:p>
            <a:pPr>
              <a:lnSpc>
                <a:spcPct val="150000"/>
              </a:lnSpc>
            </a:pPr>
            <a:r>
              <a:rPr lang="zh-CN" altLang="en-US" sz="2400" b="1" dirty="0" smtClean="0">
                <a:latin typeface="+mj-ea"/>
                <a:ea typeface="+mj-ea"/>
              </a:rPr>
              <a:t>信号</a:t>
            </a:r>
            <a:r>
              <a:rPr lang="zh-CN" altLang="en-US" sz="2400" b="1" dirty="0">
                <a:latin typeface="+mj-ea"/>
                <a:ea typeface="+mj-ea"/>
              </a:rPr>
              <a:t>带宽</a:t>
            </a:r>
            <a:r>
              <a:rPr lang="en-US" altLang="zh-CN" sz="2400" b="1" i="1" dirty="0">
                <a:latin typeface="+mj-ea"/>
                <a:ea typeface="+mj-ea"/>
              </a:rPr>
              <a:t>B</a:t>
            </a:r>
            <a:r>
              <a:rPr lang="en-US" altLang="zh-CN" sz="2400" b="1" dirty="0">
                <a:latin typeface="+mj-ea"/>
                <a:ea typeface="+mj-ea"/>
              </a:rPr>
              <a:t> = </a:t>
            </a:r>
            <a:r>
              <a:rPr lang="en-US" altLang="zh-CN" sz="2400" b="1" i="1" dirty="0" err="1">
                <a:latin typeface="+mj-ea"/>
                <a:ea typeface="+mj-ea"/>
              </a:rPr>
              <a:t>f</a:t>
            </a:r>
            <a:r>
              <a:rPr lang="en-US" altLang="zh-CN" sz="2400" b="1" i="1" baseline="-25000" dirty="0" err="1">
                <a:latin typeface="+mj-ea"/>
                <a:ea typeface="+mj-ea"/>
              </a:rPr>
              <a:t>H</a:t>
            </a:r>
            <a:r>
              <a:rPr lang="en-US" altLang="zh-CN" sz="2400" b="1" dirty="0">
                <a:latin typeface="+mj-ea"/>
                <a:ea typeface="+mj-ea"/>
              </a:rPr>
              <a:t> </a:t>
            </a:r>
            <a:r>
              <a:rPr lang="zh-CN" altLang="en-US" sz="2400" b="1" dirty="0">
                <a:latin typeface="+mj-ea"/>
                <a:ea typeface="+mj-ea"/>
              </a:rPr>
              <a:t>－</a:t>
            </a:r>
            <a:r>
              <a:rPr lang="en-US" altLang="zh-CN" sz="2400" b="1" i="1" dirty="0" err="1">
                <a:latin typeface="+mj-ea"/>
                <a:ea typeface="+mj-ea"/>
              </a:rPr>
              <a:t>f</a:t>
            </a:r>
            <a:r>
              <a:rPr lang="en-US" altLang="zh-CN" sz="2400" b="1" i="1" baseline="-25000" dirty="0" err="1">
                <a:latin typeface="+mj-ea"/>
                <a:ea typeface="+mj-ea"/>
              </a:rPr>
              <a:t>L</a:t>
            </a:r>
            <a:r>
              <a:rPr lang="zh-CN" altLang="en-US" sz="2400" b="1" dirty="0" smtClean="0">
                <a:latin typeface="+mj-ea"/>
                <a:ea typeface="+mj-ea"/>
              </a:rPr>
              <a:t>。</a:t>
            </a:r>
            <a:endParaRPr lang="zh-CN" altLang="en-US" sz="2400" b="1" dirty="0">
              <a:latin typeface="+mj-ea"/>
              <a:ea typeface="+mj-ea"/>
            </a:endParaRPr>
          </a:p>
        </p:txBody>
      </p:sp>
      <p:sp>
        <p:nvSpPr>
          <p:cNvPr id="20" name="矩形 19"/>
          <p:cNvSpPr/>
          <p:nvPr/>
        </p:nvSpPr>
        <p:spPr>
          <a:xfrm>
            <a:off x="1320739" y="5301208"/>
            <a:ext cx="6492146" cy="1200329"/>
          </a:xfrm>
          <a:prstGeom prst="rect">
            <a:avLst/>
          </a:prstGeom>
        </p:spPr>
        <p:txBody>
          <a:bodyPr wrap="square">
            <a:spAutoFit/>
          </a:bodyPr>
          <a:lstStyle/>
          <a:p>
            <a:pPr>
              <a:lnSpc>
                <a:spcPct val="150000"/>
              </a:lnSpc>
            </a:pPr>
            <a:r>
              <a:rPr lang="en-US" altLang="zh-CN" sz="2400" b="1" i="1" dirty="0" smtClean="0">
                <a:latin typeface="+mj-ea"/>
                <a:ea typeface="+mj-ea"/>
              </a:rPr>
              <a:t>n</a:t>
            </a:r>
            <a:r>
              <a:rPr lang="en-US" altLang="zh-CN" sz="2400" b="1" dirty="0" smtClean="0">
                <a:latin typeface="+mj-ea"/>
                <a:ea typeface="+mj-ea"/>
              </a:rPr>
              <a:t> </a:t>
            </a:r>
            <a:r>
              <a:rPr lang="zh-CN" altLang="en-US" sz="2400" b="1" dirty="0">
                <a:latin typeface="+mj-ea"/>
                <a:ea typeface="+mj-ea"/>
              </a:rPr>
              <a:t>－ 商</a:t>
            </a:r>
            <a:r>
              <a:rPr lang="en-US" altLang="zh-CN" sz="2400" b="1" dirty="0">
                <a:latin typeface="+mj-ea"/>
                <a:ea typeface="+mj-ea"/>
              </a:rPr>
              <a:t>(</a:t>
            </a:r>
            <a:r>
              <a:rPr lang="en-US" altLang="zh-CN" sz="2400" b="1" i="1" dirty="0" err="1">
                <a:latin typeface="+mj-ea"/>
                <a:ea typeface="+mj-ea"/>
              </a:rPr>
              <a:t>f</a:t>
            </a:r>
            <a:r>
              <a:rPr lang="en-US" altLang="zh-CN" sz="2400" b="1" i="1" baseline="-25000" dirty="0" err="1">
                <a:latin typeface="+mj-ea"/>
                <a:ea typeface="+mj-ea"/>
              </a:rPr>
              <a:t>H</a:t>
            </a:r>
            <a:r>
              <a:rPr lang="en-US" altLang="zh-CN" sz="2400" b="1" dirty="0">
                <a:latin typeface="+mj-ea"/>
                <a:ea typeface="+mj-ea"/>
              </a:rPr>
              <a:t> / </a:t>
            </a:r>
            <a:r>
              <a:rPr lang="en-US" altLang="zh-CN" sz="2400" b="1" i="1" dirty="0">
                <a:latin typeface="+mj-ea"/>
                <a:ea typeface="+mj-ea"/>
              </a:rPr>
              <a:t>B)</a:t>
            </a:r>
            <a:r>
              <a:rPr lang="zh-CN" altLang="en-US" sz="2400" b="1" dirty="0">
                <a:latin typeface="+mj-ea"/>
                <a:ea typeface="+mj-ea"/>
              </a:rPr>
              <a:t>的整数部分，</a:t>
            </a:r>
            <a:r>
              <a:rPr lang="en-US" altLang="zh-CN" sz="2400" b="1" dirty="0">
                <a:latin typeface="+mj-ea"/>
                <a:ea typeface="+mj-ea"/>
              </a:rPr>
              <a:t>n =1</a:t>
            </a:r>
            <a:r>
              <a:rPr lang="zh-CN" altLang="en-US" sz="2400" b="1" dirty="0">
                <a:latin typeface="+mj-ea"/>
                <a:ea typeface="+mj-ea"/>
              </a:rPr>
              <a:t>，</a:t>
            </a:r>
            <a:r>
              <a:rPr lang="en-US" altLang="zh-CN" sz="2400" b="1" dirty="0">
                <a:latin typeface="+mj-ea"/>
                <a:ea typeface="+mj-ea"/>
              </a:rPr>
              <a:t>2</a:t>
            </a:r>
            <a:r>
              <a:rPr lang="zh-CN" altLang="en-US" sz="2400" b="1" dirty="0">
                <a:latin typeface="+mj-ea"/>
                <a:ea typeface="+mj-ea"/>
              </a:rPr>
              <a:t>，</a:t>
            </a:r>
            <a:r>
              <a:rPr lang="en-US" altLang="zh-CN" sz="2400" b="1" dirty="0">
                <a:latin typeface="+mj-ea"/>
                <a:ea typeface="+mj-ea"/>
              </a:rPr>
              <a:t>…</a:t>
            </a:r>
            <a:r>
              <a:rPr lang="zh-CN" altLang="en-US" sz="2400" b="1" dirty="0">
                <a:latin typeface="+mj-ea"/>
                <a:ea typeface="+mj-ea"/>
              </a:rPr>
              <a:t>；</a:t>
            </a:r>
          </a:p>
          <a:p>
            <a:pPr>
              <a:lnSpc>
                <a:spcPct val="150000"/>
              </a:lnSpc>
            </a:pPr>
            <a:r>
              <a:rPr lang="en-US" altLang="zh-CN" sz="2400" b="1" i="1" dirty="0" smtClean="0">
                <a:latin typeface="+mj-ea"/>
                <a:ea typeface="+mj-ea"/>
              </a:rPr>
              <a:t>k</a:t>
            </a:r>
            <a:r>
              <a:rPr lang="en-US" altLang="zh-CN" sz="2400" b="1" dirty="0" smtClean="0">
                <a:latin typeface="+mj-ea"/>
                <a:ea typeface="+mj-ea"/>
              </a:rPr>
              <a:t> </a:t>
            </a:r>
            <a:r>
              <a:rPr lang="zh-CN" altLang="en-US" sz="2400" b="1" dirty="0">
                <a:latin typeface="+mj-ea"/>
                <a:ea typeface="+mj-ea"/>
              </a:rPr>
              <a:t>－ 商</a:t>
            </a:r>
            <a:r>
              <a:rPr lang="en-US" altLang="zh-CN" sz="2400" b="1" dirty="0">
                <a:latin typeface="+mj-ea"/>
                <a:ea typeface="+mj-ea"/>
              </a:rPr>
              <a:t>(</a:t>
            </a:r>
            <a:r>
              <a:rPr lang="en-US" altLang="zh-CN" sz="2400" b="1" i="1" dirty="0" err="1">
                <a:latin typeface="+mj-ea"/>
                <a:ea typeface="+mj-ea"/>
              </a:rPr>
              <a:t>f</a:t>
            </a:r>
            <a:r>
              <a:rPr lang="en-US" altLang="zh-CN" sz="2400" b="1" i="1" baseline="-25000" dirty="0" err="1">
                <a:latin typeface="+mj-ea"/>
                <a:ea typeface="+mj-ea"/>
              </a:rPr>
              <a:t>H</a:t>
            </a:r>
            <a:r>
              <a:rPr lang="en-US" altLang="zh-CN" sz="2400" b="1" dirty="0">
                <a:latin typeface="+mj-ea"/>
                <a:ea typeface="+mj-ea"/>
              </a:rPr>
              <a:t> / </a:t>
            </a:r>
            <a:r>
              <a:rPr lang="en-US" altLang="zh-CN" sz="2400" b="1" i="1" dirty="0">
                <a:latin typeface="+mj-ea"/>
                <a:ea typeface="+mj-ea"/>
              </a:rPr>
              <a:t>B</a:t>
            </a:r>
            <a:r>
              <a:rPr lang="en-US" altLang="zh-CN" sz="2400" b="1" dirty="0">
                <a:latin typeface="+mj-ea"/>
                <a:ea typeface="+mj-ea"/>
              </a:rPr>
              <a:t>)</a:t>
            </a:r>
            <a:r>
              <a:rPr lang="zh-CN" altLang="en-US" sz="2400" b="1" dirty="0">
                <a:latin typeface="+mj-ea"/>
                <a:ea typeface="+mj-ea"/>
              </a:rPr>
              <a:t>的小数部分，</a:t>
            </a:r>
            <a:r>
              <a:rPr lang="en-US" altLang="zh-CN" sz="2400" b="1" dirty="0">
                <a:latin typeface="+mj-ea"/>
                <a:ea typeface="+mj-ea"/>
              </a:rPr>
              <a:t>0 &lt; k &lt; 1</a:t>
            </a:r>
            <a:r>
              <a:rPr lang="zh-CN" altLang="en-US" sz="2400" b="1" dirty="0" smtClean="0">
                <a:latin typeface="+mj-ea"/>
                <a:ea typeface="+mj-ea"/>
              </a:rPr>
              <a:t>。</a:t>
            </a:r>
            <a:endParaRPr lang="zh-CN" altLang="en-US" sz="2400" b="1" dirty="0">
              <a:latin typeface="+mj-ea"/>
              <a:ea typeface="+mj-ea"/>
            </a:endParaRPr>
          </a:p>
        </p:txBody>
      </p:sp>
      <p:sp>
        <p:nvSpPr>
          <p:cNvPr id="21" name="矩形 20"/>
          <p:cNvSpPr/>
          <p:nvPr/>
        </p:nvSpPr>
        <p:spPr>
          <a:xfrm>
            <a:off x="611560" y="3965847"/>
            <a:ext cx="8208911" cy="523220"/>
          </a:xfrm>
          <a:prstGeom prst="rect">
            <a:avLst/>
          </a:prstGeom>
        </p:spPr>
        <p:txBody>
          <a:bodyPr wrap="square">
            <a:spAutoFit/>
          </a:bodyPr>
          <a:lstStyle/>
          <a:p>
            <a:r>
              <a:rPr lang="zh-CN" altLang="en-US" sz="2800" b="1" dirty="0" smtClean="0">
                <a:latin typeface="+mj-ea"/>
                <a:ea typeface="+mj-ea"/>
              </a:rPr>
              <a:t>可证，</a:t>
            </a:r>
            <a:r>
              <a:rPr lang="zh-CN" altLang="en-US" sz="2800" b="1" dirty="0">
                <a:latin typeface="+mj-ea"/>
                <a:ea typeface="+mj-ea"/>
              </a:rPr>
              <a:t>此</a:t>
            </a:r>
            <a:r>
              <a:rPr lang="zh-CN" altLang="en-US" sz="2800" b="1" dirty="0">
                <a:solidFill>
                  <a:srgbClr val="0000FF"/>
                </a:solidFill>
                <a:latin typeface="+mj-ea"/>
                <a:ea typeface="+mj-ea"/>
              </a:rPr>
              <a:t>带通模拟信号所需最小抽样频率</a:t>
            </a:r>
            <a:r>
              <a:rPr lang="en-US" altLang="zh-CN" sz="2800" b="1" i="1" dirty="0" err="1" smtClean="0">
                <a:solidFill>
                  <a:srgbClr val="0000FF"/>
                </a:solidFill>
                <a:latin typeface="+mj-ea"/>
                <a:ea typeface="+mj-ea"/>
              </a:rPr>
              <a:t>f</a:t>
            </a:r>
            <a:r>
              <a:rPr lang="en-US" altLang="zh-CN" sz="2800" b="1" i="1" baseline="-25000" dirty="0" err="1" smtClean="0">
                <a:solidFill>
                  <a:srgbClr val="0000FF"/>
                </a:solidFill>
                <a:latin typeface="+mj-ea"/>
                <a:ea typeface="+mj-ea"/>
              </a:rPr>
              <a:t>s</a:t>
            </a:r>
            <a:r>
              <a:rPr lang="zh-CN" altLang="en-US" sz="2800" b="1" dirty="0" smtClean="0">
                <a:solidFill>
                  <a:srgbClr val="0000FF"/>
                </a:solidFill>
                <a:latin typeface="+mj-ea"/>
                <a:ea typeface="+mj-ea"/>
              </a:rPr>
              <a:t>为</a:t>
            </a:r>
            <a:endParaRPr lang="zh-CN" altLang="en-US" sz="28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86"/>
                                        </p:tgtEl>
                                        <p:attrNameLst>
                                          <p:attrName>style.visibility</p:attrName>
                                        </p:attrNameLst>
                                      </p:cBhvr>
                                      <p:to>
                                        <p:strVal val="visible"/>
                                      </p:to>
                                    </p:set>
                                    <p:anim calcmode="lin" valueType="num">
                                      <p:cBhvr additive="base">
                                        <p:cTn id="7" dur="500" fill="hold"/>
                                        <p:tgtEl>
                                          <p:spTgt spid="32786"/>
                                        </p:tgtEl>
                                        <p:attrNameLst>
                                          <p:attrName>ppt_x</p:attrName>
                                        </p:attrNameLst>
                                      </p:cBhvr>
                                      <p:tavLst>
                                        <p:tav tm="0">
                                          <p:val>
                                            <p:strVal val="#ppt_x"/>
                                          </p:val>
                                        </p:tav>
                                        <p:tav tm="100000">
                                          <p:val>
                                            <p:strVal val="#ppt_x"/>
                                          </p:val>
                                        </p:tav>
                                      </p:tavLst>
                                    </p:anim>
                                    <p:anim calcmode="lin" valueType="num">
                                      <p:cBhvr additive="base">
                                        <p:cTn id="8" dur="500" fill="hold"/>
                                        <p:tgtEl>
                                          <p:spTgt spid="327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altLang="zh-CN" dirty="0" smtClean="0">
                <a:solidFill>
                  <a:srgbClr val="0000FF"/>
                </a:solidFill>
              </a:rPr>
              <a:t>PDH</a:t>
            </a:r>
            <a:r>
              <a:rPr lang="zh-CN" altLang="en-US" dirty="0" smtClean="0">
                <a:solidFill>
                  <a:srgbClr val="0000FF"/>
                </a:solidFill>
              </a:rPr>
              <a:t>体系和</a:t>
            </a:r>
            <a:r>
              <a:rPr lang="en-US" altLang="zh-CN" dirty="0" smtClean="0">
                <a:solidFill>
                  <a:srgbClr val="0000FF"/>
                </a:solidFill>
              </a:rPr>
              <a:t>SDH</a:t>
            </a:r>
            <a:r>
              <a:rPr lang="zh-CN" altLang="en-US" dirty="0" smtClean="0">
                <a:solidFill>
                  <a:srgbClr val="0000FF"/>
                </a:solidFill>
              </a:rPr>
              <a:t>体系之间的关系</a:t>
            </a:r>
            <a:endParaRPr lang="zh-CN" altLang="en-US" dirty="0">
              <a:solidFill>
                <a:srgbClr val="0000FF"/>
              </a:solidFill>
            </a:endParaRPr>
          </a:p>
        </p:txBody>
      </p:sp>
      <p:sp>
        <p:nvSpPr>
          <p:cNvPr id="143363" name="Rectangle 3"/>
          <p:cNvSpPr>
            <a:spLocks noGrp="1" noChangeArrowheads="1"/>
          </p:cNvSpPr>
          <p:nvPr>
            <p:ph type="body" idx="1"/>
          </p:nvPr>
        </p:nvSpPr>
        <p:spPr/>
        <p:txBody>
          <a:bodyPr/>
          <a:lstStyle/>
          <a:p>
            <a:r>
              <a:rPr lang="zh-CN" altLang="en-US" dirty="0" smtClean="0"/>
              <a:t>通常</a:t>
            </a:r>
            <a:r>
              <a:rPr lang="zh-CN" altLang="en-US" dirty="0" smtClean="0">
                <a:solidFill>
                  <a:srgbClr val="0000FF"/>
                </a:solidFill>
              </a:rPr>
              <a:t>将若干路</a:t>
            </a:r>
            <a:r>
              <a:rPr lang="en-US" altLang="zh-CN" dirty="0" smtClean="0">
                <a:solidFill>
                  <a:srgbClr val="0000FF"/>
                </a:solidFill>
              </a:rPr>
              <a:t>PDH</a:t>
            </a:r>
            <a:r>
              <a:rPr lang="zh-CN" altLang="en-US" dirty="0" smtClean="0">
                <a:solidFill>
                  <a:srgbClr val="0000FF"/>
                </a:solidFill>
              </a:rPr>
              <a:t>接入</a:t>
            </a:r>
            <a:r>
              <a:rPr lang="en-US" altLang="zh-CN" dirty="0" smtClean="0">
                <a:solidFill>
                  <a:srgbClr val="0000FF"/>
                </a:solidFill>
              </a:rPr>
              <a:t>STM-1</a:t>
            </a:r>
            <a:r>
              <a:rPr lang="zh-CN" altLang="en-US" dirty="0" smtClean="0"/>
              <a:t>内，即在</a:t>
            </a:r>
            <a:r>
              <a:rPr lang="en-US" altLang="zh-CN" dirty="0" smtClean="0"/>
              <a:t>155.52Mb/s</a:t>
            </a:r>
            <a:r>
              <a:rPr lang="zh-CN" altLang="en-US" dirty="0" smtClean="0"/>
              <a:t>处接口。这时，</a:t>
            </a:r>
            <a:r>
              <a:rPr lang="en-US" altLang="zh-CN" dirty="0" smtClean="0"/>
              <a:t>PDH</a:t>
            </a:r>
            <a:r>
              <a:rPr lang="zh-CN" altLang="en-US" dirty="0" smtClean="0"/>
              <a:t>信号的速率都必须低于</a:t>
            </a:r>
            <a:r>
              <a:rPr lang="en-US" altLang="zh-CN" dirty="0" smtClean="0"/>
              <a:t>155.52Mb/s</a:t>
            </a:r>
            <a:r>
              <a:rPr lang="zh-CN" altLang="en-US" dirty="0" smtClean="0"/>
              <a:t>，并将速率调整到</a:t>
            </a:r>
            <a:r>
              <a:rPr lang="en-US" altLang="zh-CN" dirty="0" smtClean="0"/>
              <a:t>155.52</a:t>
            </a:r>
            <a:r>
              <a:rPr lang="zh-CN" altLang="en-US" dirty="0" smtClean="0"/>
              <a:t>上。</a:t>
            </a:r>
          </a:p>
          <a:p>
            <a:r>
              <a:rPr lang="zh-CN" altLang="en-US" dirty="0" smtClean="0"/>
              <a:t>例如，可以将</a:t>
            </a:r>
            <a:r>
              <a:rPr lang="en-US" altLang="zh-CN" dirty="0" smtClean="0"/>
              <a:t>63</a:t>
            </a:r>
            <a:r>
              <a:rPr lang="zh-CN" altLang="en-US" dirty="0" smtClean="0"/>
              <a:t>路</a:t>
            </a:r>
            <a:r>
              <a:rPr lang="en-US" altLang="zh-CN" dirty="0" smtClean="0"/>
              <a:t>E-1</a:t>
            </a:r>
            <a:r>
              <a:rPr lang="zh-CN" altLang="en-US" dirty="0" smtClean="0"/>
              <a:t>，或</a:t>
            </a:r>
            <a:r>
              <a:rPr lang="en-US" altLang="zh-CN" dirty="0" smtClean="0"/>
              <a:t>3</a:t>
            </a:r>
            <a:r>
              <a:rPr lang="zh-CN" altLang="en-US" dirty="0" smtClean="0"/>
              <a:t>路</a:t>
            </a:r>
            <a:r>
              <a:rPr lang="en-US" altLang="zh-CN" dirty="0" smtClean="0"/>
              <a:t>E-3</a:t>
            </a:r>
            <a:r>
              <a:rPr lang="zh-CN" altLang="en-US" dirty="0" smtClean="0"/>
              <a:t>，或</a:t>
            </a:r>
            <a:r>
              <a:rPr lang="en-US" altLang="zh-CN" dirty="0" smtClean="0"/>
              <a:t>1</a:t>
            </a:r>
            <a:r>
              <a:rPr lang="zh-CN" altLang="en-US" dirty="0" smtClean="0"/>
              <a:t>路</a:t>
            </a:r>
            <a:r>
              <a:rPr lang="en-US" altLang="zh-CN" dirty="0" smtClean="0"/>
              <a:t>E-4</a:t>
            </a:r>
            <a:r>
              <a:rPr lang="zh-CN" altLang="en-US" dirty="0" smtClean="0"/>
              <a:t>，接入</a:t>
            </a:r>
            <a:r>
              <a:rPr lang="en-US" altLang="zh-CN" dirty="0" smtClean="0"/>
              <a:t>STM-1</a:t>
            </a:r>
            <a:r>
              <a:rPr lang="zh-CN" altLang="en-US" dirty="0" smtClean="0"/>
              <a:t>中。对于</a:t>
            </a:r>
            <a:r>
              <a:rPr lang="en-US" altLang="zh-CN" dirty="0" smtClean="0"/>
              <a:t>T</a:t>
            </a:r>
            <a:r>
              <a:rPr lang="zh-CN" altLang="en-US" dirty="0" smtClean="0"/>
              <a:t>体系也可以作类似的处理。这样，在</a:t>
            </a:r>
            <a:r>
              <a:rPr lang="en-US" altLang="zh-CN" dirty="0" smtClean="0"/>
              <a:t>SDH</a:t>
            </a:r>
            <a:r>
              <a:rPr lang="zh-CN" altLang="en-US" dirty="0" smtClean="0"/>
              <a:t>体系中，</a:t>
            </a:r>
            <a:r>
              <a:rPr lang="zh-CN" altLang="en-US" dirty="0" smtClean="0">
                <a:solidFill>
                  <a:srgbClr val="0000FF"/>
                </a:solidFill>
              </a:rPr>
              <a:t>各地区的</a:t>
            </a:r>
            <a:r>
              <a:rPr lang="en-US" altLang="zh-CN" dirty="0" smtClean="0">
                <a:solidFill>
                  <a:srgbClr val="0000FF"/>
                </a:solidFill>
              </a:rPr>
              <a:t>PDH</a:t>
            </a:r>
            <a:r>
              <a:rPr lang="zh-CN" altLang="en-US" dirty="0" smtClean="0">
                <a:solidFill>
                  <a:srgbClr val="0000FF"/>
                </a:solidFill>
              </a:rPr>
              <a:t>体制就得到了统一</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3656DF33-BED1-432C-96AD-FFB0C060A9C2}" type="slidenum">
              <a:rPr lang="en-US" altLang="zh-CN" smtClean="0"/>
              <a:pPr/>
              <a:t>140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 calcmode="lin" valueType="num">
                                      <p:cBhvr additive="base">
                                        <p:cTn id="7"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smtClean="0">
                <a:solidFill>
                  <a:srgbClr val="0000FF"/>
                </a:solidFill>
              </a:rPr>
              <a:t>PDH</a:t>
            </a:r>
            <a:r>
              <a:rPr lang="zh-CN" altLang="en-US" dirty="0" smtClean="0">
                <a:solidFill>
                  <a:srgbClr val="0000FF"/>
                </a:solidFill>
              </a:rPr>
              <a:t>和</a:t>
            </a:r>
            <a:r>
              <a:rPr lang="en-US" altLang="zh-CN" dirty="0" smtClean="0">
                <a:solidFill>
                  <a:srgbClr val="0000FF"/>
                </a:solidFill>
              </a:rPr>
              <a:t>SDH</a:t>
            </a:r>
            <a:r>
              <a:rPr lang="zh-CN" altLang="en-US" dirty="0" smtClean="0">
                <a:solidFill>
                  <a:srgbClr val="0000FF"/>
                </a:solidFill>
              </a:rPr>
              <a:t>连接关系图</a:t>
            </a:r>
            <a:endParaRPr lang="zh-CN" altLang="en-US" dirty="0">
              <a:solidFill>
                <a:srgbClr val="0000FF"/>
              </a:solidFill>
            </a:endParaRPr>
          </a:p>
        </p:txBody>
      </p:sp>
      <p:sp>
        <p:nvSpPr>
          <p:cNvPr id="153" name="灯片编号占位符 5"/>
          <p:cNvSpPr>
            <a:spLocks noGrp="1"/>
          </p:cNvSpPr>
          <p:nvPr>
            <p:ph type="sldNum" sz="quarter" idx="12"/>
          </p:nvPr>
        </p:nvSpPr>
        <p:spPr/>
        <p:txBody>
          <a:bodyPr/>
          <a:lstStyle/>
          <a:p>
            <a:fld id="{BE6F8FD2-EA90-4115-8F2D-BBBCECFC4C70}" type="slidenum">
              <a:rPr lang="en-US" altLang="zh-CN" smtClean="0"/>
              <a:pPr/>
              <a:t>141</a:t>
            </a:fld>
            <a:endParaRPr lang="en-US" altLang="zh-CN"/>
          </a:p>
        </p:txBody>
      </p:sp>
      <p:grpSp>
        <p:nvGrpSpPr>
          <p:cNvPr id="2" name="Group 6"/>
          <p:cNvGrpSpPr>
            <a:grpSpLocks/>
          </p:cNvGrpSpPr>
          <p:nvPr/>
        </p:nvGrpSpPr>
        <p:grpSpPr bwMode="auto">
          <a:xfrm>
            <a:off x="0" y="1340768"/>
            <a:ext cx="9144000" cy="4770437"/>
            <a:chOff x="1882" y="6222"/>
            <a:chExt cx="8368" cy="3861"/>
          </a:xfrm>
        </p:grpSpPr>
        <p:grpSp>
          <p:nvGrpSpPr>
            <p:cNvPr id="3" name="Group 7"/>
            <p:cNvGrpSpPr>
              <a:grpSpLocks/>
            </p:cNvGrpSpPr>
            <p:nvPr/>
          </p:nvGrpSpPr>
          <p:grpSpPr bwMode="auto">
            <a:xfrm>
              <a:off x="1962" y="8442"/>
              <a:ext cx="1366" cy="1239"/>
              <a:chOff x="1842" y="8430"/>
              <a:chExt cx="1366" cy="1239"/>
            </a:xfrm>
          </p:grpSpPr>
          <p:sp>
            <p:nvSpPr>
              <p:cNvPr id="144392" name="Rectangle 8" descr="浅色上对角线"/>
              <p:cNvSpPr>
                <a:spLocks noChangeArrowheads="1"/>
              </p:cNvSpPr>
              <p:nvPr/>
            </p:nvSpPr>
            <p:spPr bwMode="auto">
              <a:xfrm>
                <a:off x="1842" y="8439"/>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393" name="Text Box 9"/>
              <p:cNvSpPr txBox="1">
                <a:spLocks noChangeArrowheads="1"/>
              </p:cNvSpPr>
              <p:nvPr/>
            </p:nvSpPr>
            <p:spPr bwMode="auto">
              <a:xfrm>
                <a:off x="2296" y="8430"/>
                <a:ext cx="880" cy="303"/>
              </a:xfrm>
              <a:prstGeom prst="rect">
                <a:avLst/>
              </a:prstGeom>
              <a:noFill/>
              <a:ln w="9525">
                <a:noFill/>
                <a:miter lim="800000"/>
                <a:headEnd/>
                <a:tailEnd/>
              </a:ln>
            </p:spPr>
            <p:txBody>
              <a:bodyPr/>
              <a:lstStyle/>
              <a:p>
                <a:pPr algn="ctr">
                  <a:lnSpc>
                    <a:spcPct val="64000"/>
                  </a:lnSpc>
                </a:pPr>
                <a:r>
                  <a:rPr lang="zh-CN" altLang="en-US" sz="1400" b="1">
                    <a:latin typeface="Arial" charset="0"/>
                  </a:rPr>
                  <a:t>指针处理</a:t>
                </a:r>
                <a:endParaRPr lang="zh-CN" altLang="en-US" sz="4000" b="1"/>
              </a:p>
            </p:txBody>
          </p:sp>
          <p:sp>
            <p:nvSpPr>
              <p:cNvPr id="144394" name="Text Box 10"/>
              <p:cNvSpPr txBox="1">
                <a:spLocks noChangeArrowheads="1"/>
              </p:cNvSpPr>
              <p:nvPr/>
            </p:nvSpPr>
            <p:spPr bwMode="auto">
              <a:xfrm>
                <a:off x="2278" y="9366"/>
                <a:ext cx="880" cy="303"/>
              </a:xfrm>
              <a:prstGeom prst="rect">
                <a:avLst/>
              </a:prstGeom>
              <a:noFill/>
              <a:ln w="9525">
                <a:noFill/>
                <a:miter lim="800000"/>
                <a:headEnd/>
                <a:tailEnd/>
              </a:ln>
            </p:spPr>
            <p:txBody>
              <a:bodyPr/>
              <a:lstStyle/>
              <a:p>
                <a:pPr algn="ctr">
                  <a:lnSpc>
                    <a:spcPct val="64000"/>
                  </a:lnSpc>
                </a:pPr>
                <a:r>
                  <a:rPr lang="zh-CN" altLang="en-US" sz="1600" b="1">
                    <a:latin typeface="Arial" charset="0"/>
                  </a:rPr>
                  <a:t>映 射</a:t>
                </a:r>
                <a:endParaRPr lang="zh-CN" altLang="en-US" sz="4400" b="1"/>
              </a:p>
            </p:txBody>
          </p:sp>
          <p:sp>
            <p:nvSpPr>
              <p:cNvPr id="144395" name="Text Box 11"/>
              <p:cNvSpPr txBox="1">
                <a:spLocks noChangeArrowheads="1"/>
              </p:cNvSpPr>
              <p:nvPr/>
            </p:nvSpPr>
            <p:spPr bwMode="auto">
              <a:xfrm>
                <a:off x="2240" y="8787"/>
                <a:ext cx="880" cy="303"/>
              </a:xfrm>
              <a:prstGeom prst="rect">
                <a:avLst/>
              </a:prstGeom>
              <a:noFill/>
              <a:ln w="9525">
                <a:noFill/>
                <a:miter lim="800000"/>
                <a:headEnd/>
                <a:tailEnd/>
              </a:ln>
            </p:spPr>
            <p:txBody>
              <a:bodyPr/>
              <a:lstStyle/>
              <a:p>
                <a:pPr algn="ctr">
                  <a:lnSpc>
                    <a:spcPct val="64000"/>
                  </a:lnSpc>
                </a:pPr>
                <a:r>
                  <a:rPr lang="zh-CN" altLang="en-US" sz="1600" b="1">
                    <a:latin typeface="Arial" charset="0"/>
                  </a:rPr>
                  <a:t>复 用</a:t>
                </a:r>
                <a:endParaRPr lang="zh-CN" altLang="en-US" sz="4400" b="1"/>
              </a:p>
            </p:txBody>
          </p:sp>
          <p:sp>
            <p:nvSpPr>
              <p:cNvPr id="144396" name="Text Box 12"/>
              <p:cNvSpPr txBox="1">
                <a:spLocks noChangeArrowheads="1"/>
              </p:cNvSpPr>
              <p:nvPr/>
            </p:nvSpPr>
            <p:spPr bwMode="auto">
              <a:xfrm>
                <a:off x="2328" y="9054"/>
                <a:ext cx="880" cy="303"/>
              </a:xfrm>
              <a:prstGeom prst="rect">
                <a:avLst/>
              </a:prstGeom>
              <a:noFill/>
              <a:ln w="9525">
                <a:noFill/>
                <a:miter lim="800000"/>
                <a:headEnd/>
                <a:tailEnd/>
              </a:ln>
            </p:spPr>
            <p:txBody>
              <a:bodyPr/>
              <a:lstStyle/>
              <a:p>
                <a:pPr algn="ctr">
                  <a:lnSpc>
                    <a:spcPct val="64000"/>
                  </a:lnSpc>
                </a:pPr>
                <a:r>
                  <a:rPr lang="zh-CN" altLang="en-US" sz="1400" b="1">
                    <a:latin typeface="Arial" charset="0"/>
                  </a:rPr>
                  <a:t>定位调整</a:t>
                </a:r>
                <a:endParaRPr lang="zh-CN" altLang="en-US" sz="4000" b="1"/>
              </a:p>
            </p:txBody>
          </p:sp>
          <p:sp>
            <p:nvSpPr>
              <p:cNvPr id="144397" name="Line 13"/>
              <p:cNvSpPr>
                <a:spLocks noChangeShapeType="1"/>
              </p:cNvSpPr>
              <p:nvPr/>
            </p:nvSpPr>
            <p:spPr bwMode="auto">
              <a:xfrm flipH="1" flipV="1">
                <a:off x="1852" y="8928"/>
                <a:ext cx="520" cy="0"/>
              </a:xfrm>
              <a:prstGeom prst="line">
                <a:avLst/>
              </a:prstGeom>
              <a:noFill/>
              <a:ln w="19050">
                <a:solidFill>
                  <a:srgbClr val="000000"/>
                </a:solidFill>
                <a:round/>
                <a:headEnd/>
                <a:tailEnd type="triangle" w="med" len="med"/>
              </a:ln>
            </p:spPr>
            <p:txBody>
              <a:bodyPr/>
              <a:lstStyle/>
              <a:p>
                <a:endParaRPr lang="zh-CN" altLang="en-US" b="1"/>
              </a:p>
            </p:txBody>
          </p:sp>
          <p:sp>
            <p:nvSpPr>
              <p:cNvPr id="144398" name="Line 14"/>
              <p:cNvSpPr>
                <a:spLocks noChangeShapeType="1"/>
              </p:cNvSpPr>
              <p:nvPr/>
            </p:nvSpPr>
            <p:spPr bwMode="auto">
              <a:xfrm flipH="1" flipV="1">
                <a:off x="1872" y="9216"/>
                <a:ext cx="520" cy="0"/>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399" name="Line 15"/>
              <p:cNvSpPr>
                <a:spLocks noChangeShapeType="1"/>
              </p:cNvSpPr>
              <p:nvPr/>
            </p:nvSpPr>
            <p:spPr bwMode="auto">
              <a:xfrm flipH="1" flipV="1">
                <a:off x="1872" y="9516"/>
                <a:ext cx="520" cy="0"/>
              </a:xfrm>
              <a:prstGeom prst="line">
                <a:avLst/>
              </a:prstGeom>
              <a:noFill/>
              <a:ln w="9525">
                <a:solidFill>
                  <a:srgbClr val="000000"/>
                </a:solidFill>
                <a:round/>
                <a:headEnd/>
                <a:tailEnd type="triangle" w="med" len="med"/>
              </a:ln>
            </p:spPr>
            <p:txBody>
              <a:bodyPr/>
              <a:lstStyle/>
              <a:p>
                <a:endParaRPr lang="zh-CN" altLang="en-US" b="1"/>
              </a:p>
            </p:txBody>
          </p:sp>
        </p:grpSp>
        <p:grpSp>
          <p:nvGrpSpPr>
            <p:cNvPr id="4" name="Group 16"/>
            <p:cNvGrpSpPr>
              <a:grpSpLocks/>
            </p:cNvGrpSpPr>
            <p:nvPr/>
          </p:nvGrpSpPr>
          <p:grpSpPr bwMode="auto">
            <a:xfrm>
              <a:off x="5014" y="6297"/>
              <a:ext cx="5236" cy="1413"/>
              <a:chOff x="5014" y="6297"/>
              <a:chExt cx="5236" cy="1413"/>
            </a:xfrm>
          </p:grpSpPr>
          <p:sp>
            <p:nvSpPr>
              <p:cNvPr id="144401" name="Line 17"/>
              <p:cNvSpPr>
                <a:spLocks noChangeShapeType="1"/>
              </p:cNvSpPr>
              <p:nvPr/>
            </p:nvSpPr>
            <p:spPr bwMode="auto">
              <a:xfrm flipH="1" flipV="1">
                <a:off x="5892" y="6990"/>
                <a:ext cx="1080" cy="9"/>
              </a:xfrm>
              <a:prstGeom prst="line">
                <a:avLst/>
              </a:prstGeom>
              <a:noFill/>
              <a:ln w="19050">
                <a:solidFill>
                  <a:srgbClr val="000000"/>
                </a:solidFill>
                <a:round/>
                <a:headEnd/>
                <a:tailEnd type="triangle" w="med" len="med"/>
              </a:ln>
            </p:spPr>
            <p:txBody>
              <a:bodyPr/>
              <a:lstStyle/>
              <a:p>
                <a:endParaRPr lang="zh-CN" altLang="en-US" b="1"/>
              </a:p>
            </p:txBody>
          </p:sp>
          <p:grpSp>
            <p:nvGrpSpPr>
              <p:cNvPr id="5" name="Group 18"/>
              <p:cNvGrpSpPr>
                <a:grpSpLocks/>
              </p:cNvGrpSpPr>
              <p:nvPr/>
            </p:nvGrpSpPr>
            <p:grpSpPr bwMode="auto">
              <a:xfrm>
                <a:off x="5014" y="6297"/>
                <a:ext cx="5236" cy="1413"/>
                <a:chOff x="5014" y="6297"/>
                <a:chExt cx="5236" cy="1413"/>
              </a:xfrm>
            </p:grpSpPr>
            <p:grpSp>
              <p:nvGrpSpPr>
                <p:cNvPr id="6" name="Group 19"/>
                <p:cNvGrpSpPr>
                  <a:grpSpLocks/>
                </p:cNvGrpSpPr>
                <p:nvPr/>
              </p:nvGrpSpPr>
              <p:grpSpPr bwMode="auto">
                <a:xfrm>
                  <a:off x="5014" y="6597"/>
                  <a:ext cx="304" cy="474"/>
                  <a:chOff x="4894" y="6585"/>
                  <a:chExt cx="304" cy="474"/>
                </a:xfrm>
              </p:grpSpPr>
              <p:sp>
                <p:nvSpPr>
                  <p:cNvPr id="144404" name="Line 20"/>
                  <p:cNvSpPr>
                    <a:spLocks noChangeShapeType="1"/>
                  </p:cNvSpPr>
                  <p:nvPr/>
                </p:nvSpPr>
                <p:spPr bwMode="auto">
                  <a:xfrm flipH="1" flipV="1">
                    <a:off x="4894" y="6585"/>
                    <a:ext cx="168" cy="3"/>
                  </a:xfrm>
                  <a:prstGeom prst="line">
                    <a:avLst/>
                  </a:prstGeom>
                  <a:noFill/>
                  <a:ln w="19050">
                    <a:solidFill>
                      <a:srgbClr val="000000"/>
                    </a:solidFill>
                    <a:round/>
                    <a:headEnd/>
                    <a:tailEnd type="triangle" w="med" len="med"/>
                  </a:ln>
                </p:spPr>
                <p:txBody>
                  <a:bodyPr/>
                  <a:lstStyle/>
                  <a:p>
                    <a:endParaRPr lang="zh-CN" altLang="en-US" b="1"/>
                  </a:p>
                </p:txBody>
              </p:sp>
              <p:sp>
                <p:nvSpPr>
                  <p:cNvPr id="144405" name="Line 21"/>
                  <p:cNvSpPr>
                    <a:spLocks noChangeShapeType="1"/>
                  </p:cNvSpPr>
                  <p:nvPr/>
                </p:nvSpPr>
                <p:spPr bwMode="auto">
                  <a:xfrm>
                    <a:off x="5072" y="6597"/>
                    <a:ext cx="40" cy="462"/>
                  </a:xfrm>
                  <a:prstGeom prst="line">
                    <a:avLst/>
                  </a:prstGeom>
                  <a:noFill/>
                  <a:ln w="19050">
                    <a:solidFill>
                      <a:srgbClr val="000000"/>
                    </a:solidFill>
                    <a:round/>
                    <a:headEnd/>
                    <a:tailEnd/>
                  </a:ln>
                </p:spPr>
                <p:txBody>
                  <a:bodyPr/>
                  <a:lstStyle/>
                  <a:p>
                    <a:endParaRPr lang="zh-CN" altLang="en-US" b="1"/>
                  </a:p>
                </p:txBody>
              </p:sp>
              <p:sp>
                <p:nvSpPr>
                  <p:cNvPr id="144406" name="Line 22"/>
                  <p:cNvSpPr>
                    <a:spLocks noChangeShapeType="1"/>
                  </p:cNvSpPr>
                  <p:nvPr/>
                </p:nvSpPr>
                <p:spPr bwMode="auto">
                  <a:xfrm>
                    <a:off x="5122" y="7059"/>
                    <a:ext cx="76" cy="0"/>
                  </a:xfrm>
                  <a:prstGeom prst="line">
                    <a:avLst/>
                  </a:prstGeom>
                  <a:noFill/>
                  <a:ln w="19050">
                    <a:solidFill>
                      <a:srgbClr val="000000"/>
                    </a:solidFill>
                    <a:round/>
                    <a:headEnd/>
                    <a:tailEnd/>
                  </a:ln>
                </p:spPr>
                <p:txBody>
                  <a:bodyPr/>
                  <a:lstStyle/>
                  <a:p>
                    <a:endParaRPr lang="zh-CN" altLang="en-US" b="1"/>
                  </a:p>
                </p:txBody>
              </p:sp>
            </p:grpSp>
            <p:grpSp>
              <p:nvGrpSpPr>
                <p:cNvPr id="7" name="Group 23"/>
                <p:cNvGrpSpPr>
                  <a:grpSpLocks/>
                </p:cNvGrpSpPr>
                <p:nvPr/>
              </p:nvGrpSpPr>
              <p:grpSpPr bwMode="auto">
                <a:xfrm>
                  <a:off x="5030" y="6297"/>
                  <a:ext cx="5220" cy="1413"/>
                  <a:chOff x="5030" y="6297"/>
                  <a:chExt cx="5220" cy="1413"/>
                </a:xfrm>
              </p:grpSpPr>
              <p:sp>
                <p:nvSpPr>
                  <p:cNvPr id="144408" name="Line 24"/>
                  <p:cNvSpPr>
                    <a:spLocks noChangeShapeType="1"/>
                  </p:cNvSpPr>
                  <p:nvPr/>
                </p:nvSpPr>
                <p:spPr bwMode="auto">
                  <a:xfrm flipH="1">
                    <a:off x="5030" y="6459"/>
                    <a:ext cx="3638" cy="0"/>
                  </a:xfrm>
                  <a:prstGeom prst="line">
                    <a:avLst/>
                  </a:prstGeom>
                  <a:noFill/>
                  <a:ln w="9525">
                    <a:solidFill>
                      <a:srgbClr val="000000"/>
                    </a:solidFill>
                    <a:round/>
                    <a:headEnd/>
                    <a:tailEnd type="triangle" w="med" len="med"/>
                  </a:ln>
                </p:spPr>
                <p:txBody>
                  <a:bodyPr/>
                  <a:lstStyle/>
                  <a:p>
                    <a:endParaRPr lang="zh-CN" altLang="en-US" b="1"/>
                  </a:p>
                </p:txBody>
              </p:sp>
              <p:sp>
                <p:nvSpPr>
                  <p:cNvPr id="144409" name="Text Box 25"/>
                  <p:cNvSpPr txBox="1">
                    <a:spLocks noChangeArrowheads="1"/>
                  </p:cNvSpPr>
                  <p:nvPr/>
                </p:nvSpPr>
                <p:spPr bwMode="auto">
                  <a:xfrm>
                    <a:off x="9050" y="7227"/>
                    <a:ext cx="1200" cy="483"/>
                  </a:xfrm>
                  <a:prstGeom prst="rect">
                    <a:avLst/>
                  </a:prstGeom>
                  <a:noFill/>
                  <a:ln w="9525">
                    <a:noFill/>
                    <a:miter lim="800000"/>
                    <a:headEnd/>
                    <a:tailEnd/>
                  </a:ln>
                </p:spPr>
                <p:txBody>
                  <a:bodyPr/>
                  <a:lstStyle/>
                  <a:p>
                    <a:pPr algn="ctr">
                      <a:lnSpc>
                        <a:spcPct val="64000"/>
                      </a:lnSpc>
                    </a:pPr>
                    <a:r>
                      <a:rPr lang="en-US" altLang="zh-CN" sz="1600" b="1">
                        <a:latin typeface="Arial" charset="0"/>
                      </a:rPr>
                      <a:t>44.736 Mb/s</a:t>
                    </a:r>
                  </a:p>
                  <a:p>
                    <a:pPr algn="ctr">
                      <a:lnSpc>
                        <a:spcPct val="64000"/>
                      </a:lnSpc>
                    </a:pPr>
                    <a:r>
                      <a:rPr lang="en-US" altLang="zh-CN" sz="1600" b="1">
                        <a:latin typeface="Arial" charset="0"/>
                      </a:rPr>
                      <a:t>34.368 Mb/s</a:t>
                    </a:r>
                    <a:endParaRPr lang="en-US" altLang="zh-CN" sz="4400" b="1"/>
                  </a:p>
                </p:txBody>
              </p:sp>
              <p:sp>
                <p:nvSpPr>
                  <p:cNvPr id="144410" name="Text Box 26"/>
                  <p:cNvSpPr txBox="1">
                    <a:spLocks noChangeArrowheads="1"/>
                  </p:cNvSpPr>
                  <p:nvPr/>
                </p:nvSpPr>
                <p:spPr bwMode="auto">
                  <a:xfrm>
                    <a:off x="6246" y="6756"/>
                    <a:ext cx="52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1</a:t>
                    </a:r>
                    <a:endParaRPr lang="en-US" altLang="zh-CN" sz="4400" b="1"/>
                  </a:p>
                </p:txBody>
              </p:sp>
              <p:grpSp>
                <p:nvGrpSpPr>
                  <p:cNvPr id="8" name="Group 27"/>
                  <p:cNvGrpSpPr>
                    <a:grpSpLocks/>
                  </p:cNvGrpSpPr>
                  <p:nvPr/>
                </p:nvGrpSpPr>
                <p:grpSpPr bwMode="auto">
                  <a:xfrm>
                    <a:off x="7730" y="6894"/>
                    <a:ext cx="730" cy="303"/>
                    <a:chOff x="1840" y="1752"/>
                    <a:chExt cx="730" cy="303"/>
                  </a:xfrm>
                </p:grpSpPr>
                <p:sp>
                  <p:nvSpPr>
                    <p:cNvPr id="144412" name="Rectangle 28"/>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13" name="Text Box 29"/>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VC-3</a:t>
                      </a:r>
                      <a:endParaRPr lang="en-US" altLang="zh-CN" sz="4400" b="1"/>
                    </a:p>
                  </p:txBody>
                </p:sp>
              </p:grpSp>
              <p:grpSp>
                <p:nvGrpSpPr>
                  <p:cNvPr id="9" name="Group 30"/>
                  <p:cNvGrpSpPr>
                    <a:grpSpLocks/>
                  </p:cNvGrpSpPr>
                  <p:nvPr/>
                </p:nvGrpSpPr>
                <p:grpSpPr bwMode="auto">
                  <a:xfrm>
                    <a:off x="8570" y="7335"/>
                    <a:ext cx="730" cy="303"/>
                    <a:chOff x="1840" y="1752"/>
                    <a:chExt cx="730" cy="303"/>
                  </a:xfrm>
                </p:grpSpPr>
                <p:sp>
                  <p:nvSpPr>
                    <p:cNvPr id="144415" name="Rectangle 31"/>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zh-CN" sz="2400" b="1"/>
                    </a:p>
                  </p:txBody>
                </p:sp>
                <p:sp>
                  <p:nvSpPr>
                    <p:cNvPr id="144416" name="Text Box 32"/>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C-3</a:t>
                      </a:r>
                      <a:endParaRPr lang="en-US" altLang="zh-CN" sz="4400" b="1"/>
                    </a:p>
                  </p:txBody>
                </p:sp>
              </p:grpSp>
              <p:grpSp>
                <p:nvGrpSpPr>
                  <p:cNvPr id="10" name="Group 33"/>
                  <p:cNvGrpSpPr>
                    <a:grpSpLocks/>
                  </p:cNvGrpSpPr>
                  <p:nvPr/>
                </p:nvGrpSpPr>
                <p:grpSpPr bwMode="auto">
                  <a:xfrm>
                    <a:off x="8570" y="6315"/>
                    <a:ext cx="730" cy="303"/>
                    <a:chOff x="1840" y="1752"/>
                    <a:chExt cx="730" cy="303"/>
                  </a:xfrm>
                </p:grpSpPr>
                <p:sp>
                  <p:nvSpPr>
                    <p:cNvPr id="144418" name="Rectangle 34"/>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19" name="Text Box 35"/>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C-4</a:t>
                      </a:r>
                      <a:endParaRPr lang="en-US" altLang="zh-CN" sz="4400" b="1"/>
                    </a:p>
                  </p:txBody>
                </p:sp>
              </p:grpSp>
              <p:grpSp>
                <p:nvGrpSpPr>
                  <p:cNvPr id="11" name="Group 36"/>
                  <p:cNvGrpSpPr>
                    <a:grpSpLocks/>
                  </p:cNvGrpSpPr>
                  <p:nvPr/>
                </p:nvGrpSpPr>
                <p:grpSpPr bwMode="auto">
                  <a:xfrm>
                    <a:off x="6900" y="6903"/>
                    <a:ext cx="730" cy="303"/>
                    <a:chOff x="4210" y="3744"/>
                    <a:chExt cx="730" cy="303"/>
                  </a:xfrm>
                </p:grpSpPr>
                <p:sp>
                  <p:nvSpPr>
                    <p:cNvPr id="144421" name="Rectangle 37"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422" name="Text Box 38"/>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TU-3</a:t>
                      </a:r>
                      <a:endParaRPr lang="en-US" altLang="zh-CN" sz="4400" b="1"/>
                    </a:p>
                  </p:txBody>
                </p:sp>
              </p:grpSp>
              <p:grpSp>
                <p:nvGrpSpPr>
                  <p:cNvPr id="12" name="Group 39"/>
                  <p:cNvGrpSpPr>
                    <a:grpSpLocks/>
                  </p:cNvGrpSpPr>
                  <p:nvPr/>
                </p:nvGrpSpPr>
                <p:grpSpPr bwMode="auto">
                  <a:xfrm>
                    <a:off x="5240" y="6921"/>
                    <a:ext cx="730" cy="303"/>
                    <a:chOff x="5330" y="4491"/>
                    <a:chExt cx="730" cy="303"/>
                  </a:xfrm>
                </p:grpSpPr>
                <p:sp>
                  <p:nvSpPr>
                    <p:cNvPr id="144424" name="AutoShape 40"/>
                    <p:cNvSpPr>
                      <a:spLocks noChangeArrowheads="1"/>
                    </p:cNvSpPr>
                    <p:nvPr/>
                  </p:nvSpPr>
                  <p:spPr bwMode="auto">
                    <a:xfrm>
                      <a:off x="5410" y="4500"/>
                      <a:ext cx="580" cy="288"/>
                    </a:xfrm>
                    <a:prstGeom prst="roundRect">
                      <a:avLst>
                        <a:gd name="adj" fmla="val 16667"/>
                      </a:avLst>
                    </a:prstGeom>
                    <a:solidFill>
                      <a:srgbClr val="FFFFFF"/>
                    </a:solidFill>
                    <a:ln w="9525">
                      <a:solidFill>
                        <a:srgbClr val="000000"/>
                      </a:solidFill>
                      <a:round/>
                      <a:headEnd/>
                      <a:tailEnd/>
                    </a:ln>
                  </p:spPr>
                  <p:txBody>
                    <a:bodyPr/>
                    <a:lstStyle/>
                    <a:p>
                      <a:endParaRPr lang="zh-CN" altLang="en-US" b="1"/>
                    </a:p>
                  </p:txBody>
                </p:sp>
                <p:sp>
                  <p:nvSpPr>
                    <p:cNvPr id="144425" name="Text Box 41"/>
                    <p:cNvSpPr txBox="1">
                      <a:spLocks noChangeArrowheads="1"/>
                    </p:cNvSpPr>
                    <p:nvPr/>
                  </p:nvSpPr>
                  <p:spPr bwMode="auto">
                    <a:xfrm>
                      <a:off x="5330" y="4491"/>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TUG-3</a:t>
                      </a:r>
                      <a:endParaRPr lang="en-US" altLang="zh-CN" sz="4400" b="1"/>
                    </a:p>
                  </p:txBody>
                </p:sp>
              </p:grpSp>
              <p:sp>
                <p:nvSpPr>
                  <p:cNvPr id="144426" name="Line 42"/>
                  <p:cNvSpPr>
                    <a:spLocks noChangeShapeType="1"/>
                  </p:cNvSpPr>
                  <p:nvPr/>
                </p:nvSpPr>
                <p:spPr bwMode="auto">
                  <a:xfrm flipH="1">
                    <a:off x="7536" y="7044"/>
                    <a:ext cx="254" cy="9"/>
                  </a:xfrm>
                  <a:prstGeom prst="line">
                    <a:avLst/>
                  </a:prstGeom>
                  <a:noFill/>
                  <a:ln w="9525">
                    <a:solidFill>
                      <a:srgbClr val="000000"/>
                    </a:solidFill>
                    <a:prstDash val="sysDot"/>
                    <a:round/>
                    <a:headEnd/>
                    <a:tailEnd type="triangle" w="med" len="med"/>
                  </a:ln>
                </p:spPr>
                <p:txBody>
                  <a:bodyPr/>
                  <a:lstStyle/>
                  <a:p>
                    <a:endParaRPr lang="zh-CN" altLang="en-US" b="1"/>
                  </a:p>
                </p:txBody>
              </p:sp>
              <p:grpSp>
                <p:nvGrpSpPr>
                  <p:cNvPr id="13" name="Group 43"/>
                  <p:cNvGrpSpPr>
                    <a:grpSpLocks/>
                  </p:cNvGrpSpPr>
                  <p:nvPr/>
                </p:nvGrpSpPr>
                <p:grpSpPr bwMode="auto">
                  <a:xfrm>
                    <a:off x="8344" y="7044"/>
                    <a:ext cx="326" cy="345"/>
                    <a:chOff x="8216" y="7032"/>
                    <a:chExt cx="326" cy="345"/>
                  </a:xfrm>
                </p:grpSpPr>
                <p:sp>
                  <p:nvSpPr>
                    <p:cNvPr id="144428" name="Line 44"/>
                    <p:cNvSpPr>
                      <a:spLocks noChangeShapeType="1"/>
                    </p:cNvSpPr>
                    <p:nvPr/>
                  </p:nvSpPr>
                  <p:spPr bwMode="auto">
                    <a:xfrm flipH="1">
                      <a:off x="8216" y="7035"/>
                      <a:ext cx="166" cy="0"/>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429" name="Line 45"/>
                    <p:cNvSpPr>
                      <a:spLocks noChangeShapeType="1"/>
                    </p:cNvSpPr>
                    <p:nvPr/>
                  </p:nvSpPr>
                  <p:spPr bwMode="auto">
                    <a:xfrm>
                      <a:off x="8382" y="7032"/>
                      <a:ext cx="80" cy="336"/>
                    </a:xfrm>
                    <a:prstGeom prst="line">
                      <a:avLst/>
                    </a:prstGeom>
                    <a:noFill/>
                    <a:ln w="9525">
                      <a:solidFill>
                        <a:srgbClr val="000000"/>
                      </a:solidFill>
                      <a:prstDash val="sysDot"/>
                      <a:round/>
                      <a:headEnd/>
                      <a:tailEnd/>
                    </a:ln>
                  </p:spPr>
                  <p:txBody>
                    <a:bodyPr/>
                    <a:lstStyle/>
                    <a:p>
                      <a:endParaRPr lang="zh-CN" altLang="en-US" b="1"/>
                    </a:p>
                  </p:txBody>
                </p:sp>
                <p:sp>
                  <p:nvSpPr>
                    <p:cNvPr id="144430" name="Line 46"/>
                    <p:cNvSpPr>
                      <a:spLocks noChangeShapeType="1"/>
                    </p:cNvSpPr>
                    <p:nvPr/>
                  </p:nvSpPr>
                  <p:spPr bwMode="auto">
                    <a:xfrm>
                      <a:off x="8462" y="7368"/>
                      <a:ext cx="80" cy="9"/>
                    </a:xfrm>
                    <a:prstGeom prst="line">
                      <a:avLst/>
                    </a:prstGeom>
                    <a:noFill/>
                    <a:ln w="9525">
                      <a:solidFill>
                        <a:srgbClr val="000000"/>
                      </a:solidFill>
                      <a:prstDash val="sysDot"/>
                      <a:round/>
                      <a:headEnd/>
                      <a:tailEnd/>
                    </a:ln>
                  </p:spPr>
                  <p:txBody>
                    <a:bodyPr/>
                    <a:lstStyle/>
                    <a:p>
                      <a:endParaRPr lang="zh-CN" altLang="en-US" b="1"/>
                    </a:p>
                  </p:txBody>
                </p:sp>
              </p:grpSp>
              <p:grpSp>
                <p:nvGrpSpPr>
                  <p:cNvPr id="14" name="Group 47"/>
                  <p:cNvGrpSpPr>
                    <a:grpSpLocks/>
                  </p:cNvGrpSpPr>
                  <p:nvPr/>
                </p:nvGrpSpPr>
                <p:grpSpPr bwMode="auto">
                  <a:xfrm>
                    <a:off x="5072" y="6612"/>
                    <a:ext cx="520" cy="303"/>
                    <a:chOff x="1840" y="1752"/>
                    <a:chExt cx="730" cy="303"/>
                  </a:xfrm>
                </p:grpSpPr>
                <p:sp>
                  <p:nvSpPr>
                    <p:cNvPr id="144432" name="Rectangle 48"/>
                    <p:cNvSpPr>
                      <a:spLocks noChangeArrowheads="1"/>
                    </p:cNvSpPr>
                    <p:nvPr/>
                  </p:nvSpPr>
                  <p:spPr bwMode="auto">
                    <a:xfrm>
                      <a:off x="1920" y="1752"/>
                      <a:ext cx="540" cy="288"/>
                    </a:xfrm>
                    <a:prstGeom prst="rect">
                      <a:avLst/>
                    </a:prstGeom>
                    <a:noFill/>
                    <a:ln w="9525">
                      <a:noFill/>
                      <a:miter lim="800000"/>
                      <a:headEnd/>
                      <a:tailEnd/>
                    </a:ln>
                  </p:spPr>
                  <p:txBody>
                    <a:bodyPr/>
                    <a:lstStyle/>
                    <a:p>
                      <a:endParaRPr lang="zh-CN" altLang="en-US" b="1"/>
                    </a:p>
                  </p:txBody>
                </p:sp>
                <p:sp>
                  <p:nvSpPr>
                    <p:cNvPr id="144433" name="Text Box 49"/>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3</a:t>
                      </a:r>
                      <a:endParaRPr lang="en-US" altLang="zh-CN" sz="4400" b="1"/>
                    </a:p>
                  </p:txBody>
                </p:sp>
              </p:grpSp>
              <p:sp>
                <p:nvSpPr>
                  <p:cNvPr id="144434" name="Text Box 50"/>
                  <p:cNvSpPr txBox="1">
                    <a:spLocks noChangeArrowheads="1"/>
                  </p:cNvSpPr>
                  <p:nvPr/>
                </p:nvSpPr>
                <p:spPr bwMode="auto">
                  <a:xfrm>
                    <a:off x="9032" y="6297"/>
                    <a:ext cx="1200" cy="303"/>
                  </a:xfrm>
                  <a:prstGeom prst="rect">
                    <a:avLst/>
                  </a:prstGeom>
                  <a:noFill/>
                  <a:ln w="9525">
                    <a:noFill/>
                    <a:miter lim="800000"/>
                    <a:headEnd/>
                    <a:tailEnd/>
                  </a:ln>
                </p:spPr>
                <p:txBody>
                  <a:bodyPr/>
                  <a:lstStyle/>
                  <a:p>
                    <a:pPr algn="ctr">
                      <a:lnSpc>
                        <a:spcPct val="64000"/>
                      </a:lnSpc>
                    </a:pPr>
                    <a:r>
                      <a:rPr lang="en-US" altLang="zh-CN" sz="1600" b="1">
                        <a:latin typeface="Arial" charset="0"/>
                      </a:rPr>
                      <a:t>139.264 Mb/s</a:t>
                    </a:r>
                    <a:endParaRPr lang="en-US" altLang="zh-CN" sz="4400" b="1"/>
                  </a:p>
                </p:txBody>
              </p:sp>
              <p:sp>
                <p:nvSpPr>
                  <p:cNvPr id="144435" name="Line 51"/>
                  <p:cNvSpPr>
                    <a:spLocks noChangeShapeType="1"/>
                  </p:cNvSpPr>
                  <p:nvPr/>
                </p:nvSpPr>
                <p:spPr bwMode="auto">
                  <a:xfrm flipH="1">
                    <a:off x="5030" y="7491"/>
                    <a:ext cx="3620" cy="0"/>
                  </a:xfrm>
                  <a:prstGeom prst="line">
                    <a:avLst/>
                  </a:prstGeom>
                  <a:noFill/>
                  <a:ln w="9525">
                    <a:solidFill>
                      <a:srgbClr val="000000"/>
                    </a:solidFill>
                    <a:round/>
                    <a:headEnd/>
                    <a:tailEnd type="triangle" w="med" len="med"/>
                  </a:ln>
                </p:spPr>
                <p:txBody>
                  <a:bodyPr/>
                  <a:lstStyle/>
                  <a:p>
                    <a:endParaRPr lang="zh-CN" altLang="en-US" b="1"/>
                  </a:p>
                </p:txBody>
              </p:sp>
            </p:grpSp>
          </p:grpSp>
        </p:grpSp>
        <p:grpSp>
          <p:nvGrpSpPr>
            <p:cNvPr id="15" name="Group 52"/>
            <p:cNvGrpSpPr>
              <a:grpSpLocks/>
            </p:cNvGrpSpPr>
            <p:nvPr/>
          </p:nvGrpSpPr>
          <p:grpSpPr bwMode="auto">
            <a:xfrm>
              <a:off x="5022" y="7161"/>
              <a:ext cx="5200" cy="2922"/>
              <a:chOff x="5022" y="7161"/>
              <a:chExt cx="5200" cy="2922"/>
            </a:xfrm>
          </p:grpSpPr>
          <p:grpSp>
            <p:nvGrpSpPr>
              <p:cNvPr id="16" name="Group 53"/>
              <p:cNvGrpSpPr>
                <a:grpSpLocks/>
              </p:cNvGrpSpPr>
              <p:nvPr/>
            </p:nvGrpSpPr>
            <p:grpSpPr bwMode="auto">
              <a:xfrm>
                <a:off x="5022" y="7641"/>
                <a:ext cx="1110" cy="729"/>
                <a:chOff x="4980" y="2961"/>
                <a:chExt cx="1110" cy="729"/>
              </a:xfrm>
            </p:grpSpPr>
            <p:sp>
              <p:nvSpPr>
                <p:cNvPr id="144438" name="Line 54"/>
                <p:cNvSpPr>
                  <a:spLocks noChangeShapeType="1"/>
                </p:cNvSpPr>
                <p:nvPr/>
              </p:nvSpPr>
              <p:spPr bwMode="auto">
                <a:xfrm flipV="1">
                  <a:off x="4980" y="2961"/>
                  <a:ext cx="170" cy="9"/>
                </a:xfrm>
                <a:prstGeom prst="line">
                  <a:avLst/>
                </a:prstGeom>
                <a:noFill/>
                <a:ln w="19050">
                  <a:solidFill>
                    <a:srgbClr val="000000"/>
                  </a:solidFill>
                  <a:round/>
                  <a:headEnd type="triangle" w="med" len="med"/>
                  <a:tailEnd/>
                </a:ln>
              </p:spPr>
              <p:txBody>
                <a:bodyPr/>
                <a:lstStyle/>
                <a:p>
                  <a:endParaRPr lang="zh-CN" altLang="en-US" b="1"/>
                </a:p>
              </p:txBody>
            </p:sp>
            <p:sp>
              <p:nvSpPr>
                <p:cNvPr id="144439" name="Line 55"/>
                <p:cNvSpPr>
                  <a:spLocks noChangeShapeType="1"/>
                </p:cNvSpPr>
                <p:nvPr/>
              </p:nvSpPr>
              <p:spPr bwMode="auto">
                <a:xfrm>
                  <a:off x="5160" y="2970"/>
                  <a:ext cx="860" cy="720"/>
                </a:xfrm>
                <a:prstGeom prst="line">
                  <a:avLst/>
                </a:prstGeom>
                <a:noFill/>
                <a:ln w="19050">
                  <a:solidFill>
                    <a:srgbClr val="000000"/>
                  </a:solidFill>
                  <a:round/>
                  <a:headEnd/>
                  <a:tailEnd/>
                </a:ln>
              </p:spPr>
              <p:txBody>
                <a:bodyPr/>
                <a:lstStyle/>
                <a:p>
                  <a:endParaRPr lang="zh-CN" altLang="en-US" b="1"/>
                </a:p>
              </p:txBody>
            </p:sp>
            <p:sp>
              <p:nvSpPr>
                <p:cNvPr id="144440" name="Line 56"/>
                <p:cNvSpPr>
                  <a:spLocks noChangeShapeType="1"/>
                </p:cNvSpPr>
                <p:nvPr/>
              </p:nvSpPr>
              <p:spPr bwMode="auto">
                <a:xfrm>
                  <a:off x="6020" y="3690"/>
                  <a:ext cx="70" cy="0"/>
                </a:xfrm>
                <a:prstGeom prst="line">
                  <a:avLst/>
                </a:prstGeom>
                <a:noFill/>
                <a:ln w="19050">
                  <a:solidFill>
                    <a:srgbClr val="000000"/>
                  </a:solidFill>
                  <a:round/>
                  <a:headEnd/>
                  <a:tailEnd/>
                </a:ln>
              </p:spPr>
              <p:txBody>
                <a:bodyPr/>
                <a:lstStyle/>
                <a:p>
                  <a:endParaRPr lang="zh-CN" altLang="en-US" b="1"/>
                </a:p>
              </p:txBody>
            </p:sp>
          </p:grpSp>
          <p:grpSp>
            <p:nvGrpSpPr>
              <p:cNvPr id="17" name="Group 57"/>
              <p:cNvGrpSpPr>
                <a:grpSpLocks/>
              </p:cNvGrpSpPr>
              <p:nvPr/>
            </p:nvGrpSpPr>
            <p:grpSpPr bwMode="auto">
              <a:xfrm>
                <a:off x="5892" y="7161"/>
                <a:ext cx="248" cy="1074"/>
                <a:chOff x="5892" y="7161"/>
                <a:chExt cx="248" cy="1074"/>
              </a:xfrm>
            </p:grpSpPr>
            <p:sp>
              <p:nvSpPr>
                <p:cNvPr id="144442" name="Line 58"/>
                <p:cNvSpPr>
                  <a:spLocks noChangeShapeType="1"/>
                </p:cNvSpPr>
                <p:nvPr/>
              </p:nvSpPr>
              <p:spPr bwMode="auto">
                <a:xfrm flipH="1">
                  <a:off x="5892" y="7161"/>
                  <a:ext cx="160" cy="0"/>
                </a:xfrm>
                <a:prstGeom prst="line">
                  <a:avLst/>
                </a:prstGeom>
                <a:noFill/>
                <a:ln w="19050">
                  <a:solidFill>
                    <a:srgbClr val="000000"/>
                  </a:solidFill>
                  <a:round/>
                  <a:headEnd/>
                  <a:tailEnd type="triangle" w="med" len="med"/>
                </a:ln>
              </p:spPr>
              <p:txBody>
                <a:bodyPr/>
                <a:lstStyle/>
                <a:p>
                  <a:endParaRPr lang="zh-CN" altLang="en-US" b="1"/>
                </a:p>
              </p:txBody>
            </p:sp>
            <p:sp>
              <p:nvSpPr>
                <p:cNvPr id="144443" name="Line 59"/>
                <p:cNvSpPr>
                  <a:spLocks noChangeShapeType="1"/>
                </p:cNvSpPr>
                <p:nvPr/>
              </p:nvSpPr>
              <p:spPr bwMode="auto">
                <a:xfrm flipH="1">
                  <a:off x="6054" y="7164"/>
                  <a:ext cx="6" cy="1071"/>
                </a:xfrm>
                <a:prstGeom prst="line">
                  <a:avLst/>
                </a:prstGeom>
                <a:noFill/>
                <a:ln w="19050">
                  <a:solidFill>
                    <a:srgbClr val="000000"/>
                  </a:solidFill>
                  <a:round/>
                  <a:headEnd/>
                  <a:tailEnd/>
                </a:ln>
              </p:spPr>
              <p:txBody>
                <a:bodyPr/>
                <a:lstStyle/>
                <a:p>
                  <a:endParaRPr lang="zh-CN" altLang="en-US" b="1"/>
                </a:p>
              </p:txBody>
            </p:sp>
            <p:sp>
              <p:nvSpPr>
                <p:cNvPr id="144444" name="Line 60"/>
                <p:cNvSpPr>
                  <a:spLocks noChangeShapeType="1"/>
                </p:cNvSpPr>
                <p:nvPr/>
              </p:nvSpPr>
              <p:spPr bwMode="auto">
                <a:xfrm flipV="1">
                  <a:off x="6060" y="8223"/>
                  <a:ext cx="80" cy="0"/>
                </a:xfrm>
                <a:prstGeom prst="line">
                  <a:avLst/>
                </a:prstGeom>
                <a:noFill/>
                <a:ln w="19050">
                  <a:solidFill>
                    <a:srgbClr val="000000"/>
                  </a:solidFill>
                  <a:round/>
                  <a:headEnd/>
                  <a:tailEnd/>
                </a:ln>
              </p:spPr>
              <p:txBody>
                <a:bodyPr/>
                <a:lstStyle/>
                <a:p>
                  <a:endParaRPr lang="zh-CN" altLang="en-US" b="1"/>
                </a:p>
              </p:txBody>
            </p:sp>
          </p:grpSp>
          <p:sp>
            <p:nvSpPr>
              <p:cNvPr id="144445" name="Line 61"/>
              <p:cNvSpPr>
                <a:spLocks noChangeShapeType="1"/>
              </p:cNvSpPr>
              <p:nvPr/>
            </p:nvSpPr>
            <p:spPr bwMode="auto">
              <a:xfrm flipH="1" flipV="1">
                <a:off x="6732" y="8409"/>
                <a:ext cx="126" cy="72"/>
              </a:xfrm>
              <a:prstGeom prst="line">
                <a:avLst/>
              </a:prstGeom>
              <a:noFill/>
              <a:ln w="19050">
                <a:solidFill>
                  <a:srgbClr val="000000"/>
                </a:solidFill>
                <a:round/>
                <a:headEnd/>
                <a:tailEnd type="triangle" w="med" len="med"/>
              </a:ln>
            </p:spPr>
            <p:txBody>
              <a:bodyPr/>
              <a:lstStyle/>
              <a:p>
                <a:endParaRPr lang="zh-CN" altLang="en-US" b="1"/>
              </a:p>
            </p:txBody>
          </p:sp>
          <p:sp>
            <p:nvSpPr>
              <p:cNvPr id="144446" name="Line 62"/>
              <p:cNvSpPr>
                <a:spLocks noChangeShapeType="1"/>
              </p:cNvSpPr>
              <p:nvPr/>
            </p:nvSpPr>
            <p:spPr bwMode="auto">
              <a:xfrm>
                <a:off x="6858" y="8481"/>
                <a:ext cx="14" cy="960"/>
              </a:xfrm>
              <a:prstGeom prst="line">
                <a:avLst/>
              </a:prstGeom>
              <a:noFill/>
              <a:ln w="19050">
                <a:solidFill>
                  <a:srgbClr val="000000"/>
                </a:solidFill>
                <a:round/>
                <a:headEnd/>
                <a:tailEnd/>
              </a:ln>
            </p:spPr>
            <p:txBody>
              <a:bodyPr/>
              <a:lstStyle/>
              <a:p>
                <a:endParaRPr lang="zh-CN" altLang="en-US" b="1"/>
              </a:p>
            </p:txBody>
          </p:sp>
          <p:sp>
            <p:nvSpPr>
              <p:cNvPr id="144447" name="Line 63"/>
              <p:cNvSpPr>
                <a:spLocks noChangeShapeType="1"/>
              </p:cNvSpPr>
              <p:nvPr/>
            </p:nvSpPr>
            <p:spPr bwMode="auto">
              <a:xfrm flipV="1">
                <a:off x="6882" y="9429"/>
                <a:ext cx="80" cy="0"/>
              </a:xfrm>
              <a:prstGeom prst="line">
                <a:avLst/>
              </a:prstGeom>
              <a:noFill/>
              <a:ln w="19050">
                <a:solidFill>
                  <a:srgbClr val="000000"/>
                </a:solidFill>
                <a:round/>
                <a:headEnd/>
                <a:tailEnd/>
              </a:ln>
            </p:spPr>
            <p:txBody>
              <a:bodyPr/>
              <a:lstStyle/>
              <a:p>
                <a:endParaRPr lang="zh-CN" altLang="en-US" b="1"/>
              </a:p>
            </p:txBody>
          </p:sp>
          <p:grpSp>
            <p:nvGrpSpPr>
              <p:cNvPr id="18" name="Group 64"/>
              <p:cNvGrpSpPr>
                <a:grpSpLocks/>
              </p:cNvGrpSpPr>
              <p:nvPr/>
            </p:nvGrpSpPr>
            <p:grpSpPr bwMode="auto">
              <a:xfrm>
                <a:off x="6722" y="8310"/>
                <a:ext cx="256" cy="531"/>
                <a:chOff x="6722" y="8310"/>
                <a:chExt cx="256" cy="531"/>
              </a:xfrm>
            </p:grpSpPr>
            <p:grpSp>
              <p:nvGrpSpPr>
                <p:cNvPr id="19" name="Group 65"/>
                <p:cNvGrpSpPr>
                  <a:grpSpLocks/>
                </p:cNvGrpSpPr>
                <p:nvPr/>
              </p:nvGrpSpPr>
              <p:grpSpPr bwMode="auto">
                <a:xfrm>
                  <a:off x="6722" y="8310"/>
                  <a:ext cx="188" cy="519"/>
                  <a:chOff x="6722" y="8310"/>
                  <a:chExt cx="188" cy="519"/>
                </a:xfrm>
              </p:grpSpPr>
              <p:sp>
                <p:nvSpPr>
                  <p:cNvPr id="144450" name="Line 66"/>
                  <p:cNvSpPr>
                    <a:spLocks noChangeShapeType="1"/>
                  </p:cNvSpPr>
                  <p:nvPr/>
                </p:nvSpPr>
                <p:spPr bwMode="auto">
                  <a:xfrm flipH="1">
                    <a:off x="6722" y="8312"/>
                    <a:ext cx="164" cy="0"/>
                  </a:xfrm>
                  <a:prstGeom prst="line">
                    <a:avLst/>
                  </a:prstGeom>
                  <a:noFill/>
                  <a:ln w="19050">
                    <a:solidFill>
                      <a:srgbClr val="000000"/>
                    </a:solidFill>
                    <a:round/>
                    <a:headEnd/>
                    <a:tailEnd type="triangle" w="med" len="med"/>
                  </a:ln>
                </p:spPr>
                <p:txBody>
                  <a:bodyPr/>
                  <a:lstStyle/>
                  <a:p>
                    <a:endParaRPr lang="zh-CN" altLang="en-US" b="1"/>
                  </a:p>
                </p:txBody>
              </p:sp>
              <p:sp>
                <p:nvSpPr>
                  <p:cNvPr id="144451" name="Line 67"/>
                  <p:cNvSpPr>
                    <a:spLocks noChangeShapeType="1"/>
                  </p:cNvSpPr>
                  <p:nvPr/>
                </p:nvSpPr>
                <p:spPr bwMode="auto">
                  <a:xfrm>
                    <a:off x="6902" y="8310"/>
                    <a:ext cx="8" cy="519"/>
                  </a:xfrm>
                  <a:prstGeom prst="line">
                    <a:avLst/>
                  </a:prstGeom>
                  <a:noFill/>
                  <a:ln w="19050">
                    <a:solidFill>
                      <a:srgbClr val="000000"/>
                    </a:solidFill>
                    <a:round/>
                    <a:headEnd/>
                    <a:tailEnd/>
                  </a:ln>
                </p:spPr>
                <p:txBody>
                  <a:bodyPr/>
                  <a:lstStyle/>
                  <a:p>
                    <a:endParaRPr lang="zh-CN" altLang="en-US" b="1"/>
                  </a:p>
                </p:txBody>
              </p:sp>
            </p:grpSp>
            <p:sp>
              <p:nvSpPr>
                <p:cNvPr id="144452" name="Line 68"/>
                <p:cNvSpPr>
                  <a:spLocks noChangeShapeType="1"/>
                </p:cNvSpPr>
                <p:nvPr/>
              </p:nvSpPr>
              <p:spPr bwMode="auto">
                <a:xfrm>
                  <a:off x="6912" y="8841"/>
                  <a:ext cx="66" cy="0"/>
                </a:xfrm>
                <a:prstGeom prst="line">
                  <a:avLst/>
                </a:prstGeom>
                <a:noFill/>
                <a:ln w="19050">
                  <a:solidFill>
                    <a:srgbClr val="000000"/>
                  </a:solidFill>
                  <a:round/>
                  <a:headEnd/>
                  <a:tailEnd/>
                </a:ln>
              </p:spPr>
              <p:txBody>
                <a:bodyPr/>
                <a:lstStyle/>
                <a:p>
                  <a:endParaRPr lang="zh-CN" altLang="en-US" b="1"/>
                </a:p>
              </p:txBody>
            </p:sp>
          </p:grpSp>
          <p:grpSp>
            <p:nvGrpSpPr>
              <p:cNvPr id="20" name="Group 69"/>
              <p:cNvGrpSpPr>
                <a:grpSpLocks/>
              </p:cNvGrpSpPr>
              <p:nvPr/>
            </p:nvGrpSpPr>
            <p:grpSpPr bwMode="auto">
              <a:xfrm>
                <a:off x="5372" y="7632"/>
                <a:ext cx="4850" cy="2451"/>
                <a:chOff x="5372" y="7632"/>
                <a:chExt cx="4850" cy="2451"/>
              </a:xfrm>
            </p:grpSpPr>
            <p:grpSp>
              <p:nvGrpSpPr>
                <p:cNvPr id="21" name="Group 70"/>
                <p:cNvGrpSpPr>
                  <a:grpSpLocks/>
                </p:cNvGrpSpPr>
                <p:nvPr/>
              </p:nvGrpSpPr>
              <p:grpSpPr bwMode="auto">
                <a:xfrm>
                  <a:off x="7722" y="8107"/>
                  <a:ext cx="730" cy="303"/>
                  <a:chOff x="1840" y="1752"/>
                  <a:chExt cx="730" cy="303"/>
                </a:xfrm>
              </p:grpSpPr>
              <p:sp>
                <p:nvSpPr>
                  <p:cNvPr id="144455" name="Rectangle 71"/>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56" name="Text Box 72"/>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VC-2</a:t>
                    </a:r>
                    <a:endParaRPr lang="en-US" altLang="zh-CN" sz="4400" b="1"/>
                  </a:p>
                </p:txBody>
              </p:sp>
            </p:grpSp>
            <p:grpSp>
              <p:nvGrpSpPr>
                <p:cNvPr id="22" name="Group 73"/>
                <p:cNvGrpSpPr>
                  <a:grpSpLocks/>
                </p:cNvGrpSpPr>
                <p:nvPr/>
              </p:nvGrpSpPr>
              <p:grpSpPr bwMode="auto">
                <a:xfrm>
                  <a:off x="7722" y="8698"/>
                  <a:ext cx="730" cy="303"/>
                  <a:chOff x="1840" y="1752"/>
                  <a:chExt cx="730" cy="303"/>
                </a:xfrm>
              </p:grpSpPr>
              <p:sp>
                <p:nvSpPr>
                  <p:cNvPr id="144458" name="Rectangle 74"/>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59" name="Text Box 75"/>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VC-12</a:t>
                    </a:r>
                    <a:endParaRPr lang="en-US" altLang="zh-CN" sz="4400" b="1"/>
                  </a:p>
                </p:txBody>
              </p:sp>
            </p:grpSp>
            <p:grpSp>
              <p:nvGrpSpPr>
                <p:cNvPr id="23" name="Group 76"/>
                <p:cNvGrpSpPr>
                  <a:grpSpLocks/>
                </p:cNvGrpSpPr>
                <p:nvPr/>
              </p:nvGrpSpPr>
              <p:grpSpPr bwMode="auto">
                <a:xfrm>
                  <a:off x="7722" y="9289"/>
                  <a:ext cx="730" cy="303"/>
                  <a:chOff x="1840" y="1752"/>
                  <a:chExt cx="730" cy="303"/>
                </a:xfrm>
              </p:grpSpPr>
              <p:sp>
                <p:nvSpPr>
                  <p:cNvPr id="144461" name="Rectangle 77"/>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62" name="Text Box 78"/>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VC-11</a:t>
                    </a:r>
                    <a:endParaRPr lang="en-US" altLang="zh-CN" sz="4400" b="1"/>
                  </a:p>
                </p:txBody>
              </p:sp>
            </p:grpSp>
            <p:grpSp>
              <p:nvGrpSpPr>
                <p:cNvPr id="24" name="Group 79"/>
                <p:cNvGrpSpPr>
                  <a:grpSpLocks/>
                </p:cNvGrpSpPr>
                <p:nvPr/>
              </p:nvGrpSpPr>
              <p:grpSpPr bwMode="auto">
                <a:xfrm>
                  <a:off x="8562" y="8698"/>
                  <a:ext cx="730" cy="303"/>
                  <a:chOff x="1840" y="1752"/>
                  <a:chExt cx="730" cy="303"/>
                </a:xfrm>
              </p:grpSpPr>
              <p:sp>
                <p:nvSpPr>
                  <p:cNvPr id="144464" name="Rectangle 80"/>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65" name="Text Box 81"/>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C-12</a:t>
                    </a:r>
                    <a:endParaRPr lang="en-US" altLang="zh-CN" sz="4400" b="1"/>
                  </a:p>
                </p:txBody>
              </p:sp>
            </p:grpSp>
            <p:grpSp>
              <p:nvGrpSpPr>
                <p:cNvPr id="25" name="Group 82"/>
                <p:cNvGrpSpPr>
                  <a:grpSpLocks/>
                </p:cNvGrpSpPr>
                <p:nvPr/>
              </p:nvGrpSpPr>
              <p:grpSpPr bwMode="auto">
                <a:xfrm>
                  <a:off x="8572" y="9289"/>
                  <a:ext cx="730" cy="303"/>
                  <a:chOff x="1840" y="1752"/>
                  <a:chExt cx="730" cy="303"/>
                </a:xfrm>
              </p:grpSpPr>
              <p:sp>
                <p:nvSpPr>
                  <p:cNvPr id="144467" name="Rectangle 83"/>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468" name="Text Box 84"/>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C-11</a:t>
                    </a:r>
                    <a:endParaRPr lang="en-US" altLang="zh-CN" sz="4400" b="1"/>
                  </a:p>
                </p:txBody>
              </p:sp>
            </p:grpSp>
            <p:grpSp>
              <p:nvGrpSpPr>
                <p:cNvPr id="26" name="Group 85"/>
                <p:cNvGrpSpPr>
                  <a:grpSpLocks/>
                </p:cNvGrpSpPr>
                <p:nvPr/>
              </p:nvGrpSpPr>
              <p:grpSpPr bwMode="auto">
                <a:xfrm>
                  <a:off x="8562" y="8098"/>
                  <a:ext cx="730" cy="303"/>
                  <a:chOff x="1840" y="1752"/>
                  <a:chExt cx="730" cy="303"/>
                </a:xfrm>
              </p:grpSpPr>
              <p:sp>
                <p:nvSpPr>
                  <p:cNvPr id="144470" name="Rectangle 86"/>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zh-CN" b="1"/>
                  </a:p>
                </p:txBody>
              </p:sp>
              <p:sp>
                <p:nvSpPr>
                  <p:cNvPr id="144471" name="Text Box 87"/>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C-2</a:t>
                    </a:r>
                    <a:endParaRPr lang="en-US" altLang="zh-CN" sz="4400" b="1"/>
                  </a:p>
                </p:txBody>
              </p:sp>
            </p:grpSp>
            <p:grpSp>
              <p:nvGrpSpPr>
                <p:cNvPr id="27" name="Group 88"/>
                <p:cNvGrpSpPr>
                  <a:grpSpLocks/>
                </p:cNvGrpSpPr>
                <p:nvPr/>
              </p:nvGrpSpPr>
              <p:grpSpPr bwMode="auto">
                <a:xfrm>
                  <a:off x="6892" y="9282"/>
                  <a:ext cx="730" cy="303"/>
                  <a:chOff x="4210" y="3744"/>
                  <a:chExt cx="730" cy="303"/>
                </a:xfrm>
              </p:grpSpPr>
              <p:sp>
                <p:nvSpPr>
                  <p:cNvPr id="144473" name="Rectangle 89"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474" name="Text Box 90"/>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TU-11</a:t>
                    </a:r>
                    <a:endParaRPr lang="en-US" altLang="zh-CN" sz="4400" b="1"/>
                  </a:p>
                </p:txBody>
              </p:sp>
            </p:grpSp>
            <p:grpSp>
              <p:nvGrpSpPr>
                <p:cNvPr id="28" name="Group 91"/>
                <p:cNvGrpSpPr>
                  <a:grpSpLocks/>
                </p:cNvGrpSpPr>
                <p:nvPr/>
              </p:nvGrpSpPr>
              <p:grpSpPr bwMode="auto">
                <a:xfrm>
                  <a:off x="6892" y="8100"/>
                  <a:ext cx="730" cy="303"/>
                  <a:chOff x="4210" y="3744"/>
                  <a:chExt cx="730" cy="303"/>
                </a:xfrm>
              </p:grpSpPr>
              <p:sp>
                <p:nvSpPr>
                  <p:cNvPr id="144476" name="Rectangle 92"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477" name="Text Box 93"/>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TU-2</a:t>
                    </a:r>
                    <a:endParaRPr lang="en-US" altLang="zh-CN" sz="4400" b="1"/>
                  </a:p>
                </p:txBody>
              </p:sp>
            </p:grpSp>
            <p:grpSp>
              <p:nvGrpSpPr>
                <p:cNvPr id="29" name="Group 94"/>
                <p:cNvGrpSpPr>
                  <a:grpSpLocks/>
                </p:cNvGrpSpPr>
                <p:nvPr/>
              </p:nvGrpSpPr>
              <p:grpSpPr bwMode="auto">
                <a:xfrm>
                  <a:off x="6892" y="8691"/>
                  <a:ext cx="730" cy="303"/>
                  <a:chOff x="4210" y="3744"/>
                  <a:chExt cx="730" cy="303"/>
                </a:xfrm>
              </p:grpSpPr>
              <p:sp>
                <p:nvSpPr>
                  <p:cNvPr id="144479" name="Rectangle 95"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480" name="Text Box 96"/>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TU-12</a:t>
                    </a:r>
                    <a:endParaRPr lang="en-US" altLang="zh-CN" sz="4400" b="1"/>
                  </a:p>
                </p:txBody>
              </p:sp>
            </p:grpSp>
            <p:grpSp>
              <p:nvGrpSpPr>
                <p:cNvPr id="30" name="Group 97"/>
                <p:cNvGrpSpPr>
                  <a:grpSpLocks/>
                </p:cNvGrpSpPr>
                <p:nvPr/>
              </p:nvGrpSpPr>
              <p:grpSpPr bwMode="auto">
                <a:xfrm>
                  <a:off x="6062" y="8148"/>
                  <a:ext cx="730" cy="303"/>
                  <a:chOff x="5330" y="4491"/>
                  <a:chExt cx="730" cy="303"/>
                </a:xfrm>
              </p:grpSpPr>
              <p:sp>
                <p:nvSpPr>
                  <p:cNvPr id="144482" name="AutoShape 98"/>
                  <p:cNvSpPr>
                    <a:spLocks noChangeArrowheads="1"/>
                  </p:cNvSpPr>
                  <p:nvPr/>
                </p:nvSpPr>
                <p:spPr bwMode="auto">
                  <a:xfrm>
                    <a:off x="5410" y="4500"/>
                    <a:ext cx="580" cy="288"/>
                  </a:xfrm>
                  <a:prstGeom prst="roundRect">
                    <a:avLst>
                      <a:gd name="adj" fmla="val 16667"/>
                    </a:avLst>
                  </a:prstGeom>
                  <a:solidFill>
                    <a:srgbClr val="FFFFFF"/>
                  </a:solidFill>
                  <a:ln w="9525">
                    <a:solidFill>
                      <a:srgbClr val="000000"/>
                    </a:solidFill>
                    <a:round/>
                    <a:headEnd/>
                    <a:tailEnd/>
                  </a:ln>
                </p:spPr>
                <p:txBody>
                  <a:bodyPr/>
                  <a:lstStyle/>
                  <a:p>
                    <a:endParaRPr lang="zh-CN" altLang="en-US" b="1"/>
                  </a:p>
                </p:txBody>
              </p:sp>
              <p:sp>
                <p:nvSpPr>
                  <p:cNvPr id="144483" name="Text Box 99"/>
                  <p:cNvSpPr txBox="1">
                    <a:spLocks noChangeArrowheads="1"/>
                  </p:cNvSpPr>
                  <p:nvPr/>
                </p:nvSpPr>
                <p:spPr bwMode="auto">
                  <a:xfrm>
                    <a:off x="5330" y="4491"/>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TUG-2</a:t>
                    </a:r>
                    <a:endParaRPr lang="en-US" altLang="zh-CN" sz="4400" b="1"/>
                  </a:p>
                </p:txBody>
              </p:sp>
            </p:grpSp>
            <p:sp>
              <p:nvSpPr>
                <p:cNvPr id="144484" name="Line 100"/>
                <p:cNvSpPr>
                  <a:spLocks noChangeShapeType="1"/>
                </p:cNvSpPr>
                <p:nvPr/>
              </p:nvSpPr>
              <p:spPr bwMode="auto">
                <a:xfrm flipH="1" flipV="1">
                  <a:off x="6730" y="8190"/>
                  <a:ext cx="248" cy="0"/>
                </a:xfrm>
                <a:prstGeom prst="line">
                  <a:avLst/>
                </a:prstGeom>
                <a:noFill/>
                <a:ln w="19050">
                  <a:solidFill>
                    <a:srgbClr val="000000"/>
                  </a:solidFill>
                  <a:round/>
                  <a:headEnd/>
                  <a:tailEnd type="triangle" w="med" len="med"/>
                </a:ln>
              </p:spPr>
              <p:txBody>
                <a:bodyPr/>
                <a:lstStyle/>
                <a:p>
                  <a:endParaRPr lang="zh-CN" altLang="en-US" b="1"/>
                </a:p>
              </p:txBody>
            </p:sp>
            <p:sp>
              <p:nvSpPr>
                <p:cNvPr id="144485" name="Line 101"/>
                <p:cNvSpPr>
                  <a:spLocks noChangeShapeType="1"/>
                </p:cNvSpPr>
                <p:nvPr/>
              </p:nvSpPr>
              <p:spPr bwMode="auto">
                <a:xfrm flipH="1">
                  <a:off x="7522" y="8764"/>
                  <a:ext cx="260" cy="9"/>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486" name="Line 102"/>
                <p:cNvSpPr>
                  <a:spLocks noChangeShapeType="1"/>
                </p:cNvSpPr>
                <p:nvPr/>
              </p:nvSpPr>
              <p:spPr bwMode="auto">
                <a:xfrm flipH="1">
                  <a:off x="7522" y="8245"/>
                  <a:ext cx="260" cy="9"/>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487" name="Line 103"/>
                <p:cNvSpPr>
                  <a:spLocks noChangeShapeType="1"/>
                </p:cNvSpPr>
                <p:nvPr/>
              </p:nvSpPr>
              <p:spPr bwMode="auto">
                <a:xfrm flipH="1">
                  <a:off x="8356" y="8245"/>
                  <a:ext cx="266" cy="9"/>
                </a:xfrm>
                <a:prstGeom prst="line">
                  <a:avLst/>
                </a:prstGeom>
                <a:noFill/>
                <a:ln w="9525">
                  <a:solidFill>
                    <a:srgbClr val="000000"/>
                  </a:solidFill>
                  <a:round/>
                  <a:headEnd/>
                  <a:tailEnd type="triangle" w="med" len="med"/>
                </a:ln>
              </p:spPr>
              <p:txBody>
                <a:bodyPr/>
                <a:lstStyle/>
                <a:p>
                  <a:endParaRPr lang="zh-CN" altLang="en-US" b="1"/>
                </a:p>
              </p:txBody>
            </p:sp>
            <p:sp>
              <p:nvSpPr>
                <p:cNvPr id="144488" name="Line 104"/>
                <p:cNvSpPr>
                  <a:spLocks noChangeShapeType="1"/>
                </p:cNvSpPr>
                <p:nvPr/>
              </p:nvSpPr>
              <p:spPr bwMode="auto">
                <a:xfrm flipH="1" flipV="1">
                  <a:off x="8352" y="8834"/>
                  <a:ext cx="282" cy="6"/>
                </a:xfrm>
                <a:prstGeom prst="line">
                  <a:avLst/>
                </a:prstGeom>
                <a:noFill/>
                <a:ln w="9525">
                  <a:solidFill>
                    <a:srgbClr val="000000"/>
                  </a:solidFill>
                  <a:round/>
                  <a:headEnd/>
                  <a:tailEnd type="triangle" w="med" len="med"/>
                </a:ln>
              </p:spPr>
              <p:txBody>
                <a:bodyPr/>
                <a:lstStyle/>
                <a:p>
                  <a:endParaRPr lang="zh-CN" altLang="en-US" b="1"/>
                </a:p>
              </p:txBody>
            </p:sp>
            <p:sp>
              <p:nvSpPr>
                <p:cNvPr id="144489" name="Line 105"/>
                <p:cNvSpPr>
                  <a:spLocks noChangeShapeType="1"/>
                </p:cNvSpPr>
                <p:nvPr/>
              </p:nvSpPr>
              <p:spPr bwMode="auto">
                <a:xfrm flipH="1">
                  <a:off x="8352" y="9433"/>
                  <a:ext cx="284" cy="0"/>
                </a:xfrm>
                <a:prstGeom prst="line">
                  <a:avLst/>
                </a:prstGeom>
                <a:noFill/>
                <a:ln w="9525">
                  <a:solidFill>
                    <a:srgbClr val="000000"/>
                  </a:solidFill>
                  <a:round/>
                  <a:headEnd/>
                  <a:tailEnd type="triangle" w="med" len="med"/>
                </a:ln>
              </p:spPr>
              <p:txBody>
                <a:bodyPr/>
                <a:lstStyle/>
                <a:p>
                  <a:endParaRPr lang="zh-CN" altLang="en-US" b="1"/>
                </a:p>
              </p:txBody>
            </p:sp>
            <p:sp>
              <p:nvSpPr>
                <p:cNvPr id="144490" name="Line 106"/>
                <p:cNvSpPr>
                  <a:spLocks noChangeShapeType="1"/>
                </p:cNvSpPr>
                <p:nvPr/>
              </p:nvSpPr>
              <p:spPr bwMode="auto">
                <a:xfrm flipH="1">
                  <a:off x="7522" y="9432"/>
                  <a:ext cx="260" cy="0"/>
                </a:xfrm>
                <a:prstGeom prst="line">
                  <a:avLst/>
                </a:prstGeom>
                <a:noFill/>
                <a:ln w="9525">
                  <a:solidFill>
                    <a:srgbClr val="000000"/>
                  </a:solidFill>
                  <a:prstDash val="sysDot"/>
                  <a:round/>
                  <a:headEnd/>
                  <a:tailEnd type="triangle" w="med" len="med"/>
                </a:ln>
              </p:spPr>
              <p:txBody>
                <a:bodyPr/>
                <a:lstStyle/>
                <a:p>
                  <a:endParaRPr lang="zh-CN" altLang="en-US" b="1"/>
                </a:p>
              </p:txBody>
            </p:sp>
            <p:grpSp>
              <p:nvGrpSpPr>
                <p:cNvPr id="31" name="Group 107"/>
                <p:cNvGrpSpPr>
                  <a:grpSpLocks/>
                </p:cNvGrpSpPr>
                <p:nvPr/>
              </p:nvGrpSpPr>
              <p:grpSpPr bwMode="auto">
                <a:xfrm>
                  <a:off x="7512" y="8901"/>
                  <a:ext cx="290" cy="450"/>
                  <a:chOff x="7392" y="8889"/>
                  <a:chExt cx="290" cy="450"/>
                </a:xfrm>
              </p:grpSpPr>
              <p:sp>
                <p:nvSpPr>
                  <p:cNvPr id="144492" name="Line 108"/>
                  <p:cNvSpPr>
                    <a:spLocks noChangeShapeType="1"/>
                  </p:cNvSpPr>
                  <p:nvPr/>
                </p:nvSpPr>
                <p:spPr bwMode="auto">
                  <a:xfrm flipH="1">
                    <a:off x="7392" y="8889"/>
                    <a:ext cx="170" cy="9"/>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493" name="Line 109"/>
                  <p:cNvSpPr>
                    <a:spLocks noChangeShapeType="1"/>
                  </p:cNvSpPr>
                  <p:nvPr/>
                </p:nvSpPr>
                <p:spPr bwMode="auto">
                  <a:xfrm>
                    <a:off x="7562" y="8895"/>
                    <a:ext cx="26" cy="441"/>
                  </a:xfrm>
                  <a:prstGeom prst="line">
                    <a:avLst/>
                  </a:prstGeom>
                  <a:noFill/>
                  <a:ln w="9525">
                    <a:solidFill>
                      <a:srgbClr val="000000"/>
                    </a:solidFill>
                    <a:prstDash val="sysDot"/>
                    <a:round/>
                    <a:headEnd/>
                    <a:tailEnd/>
                  </a:ln>
                </p:spPr>
                <p:txBody>
                  <a:bodyPr/>
                  <a:lstStyle/>
                  <a:p>
                    <a:endParaRPr lang="zh-CN" altLang="en-US" b="1"/>
                  </a:p>
                </p:txBody>
              </p:sp>
              <p:sp>
                <p:nvSpPr>
                  <p:cNvPr id="144494" name="Line 110"/>
                  <p:cNvSpPr>
                    <a:spLocks noChangeShapeType="1"/>
                  </p:cNvSpPr>
                  <p:nvPr/>
                </p:nvSpPr>
                <p:spPr bwMode="auto">
                  <a:xfrm>
                    <a:off x="7592" y="9336"/>
                    <a:ext cx="90" cy="3"/>
                  </a:xfrm>
                  <a:prstGeom prst="line">
                    <a:avLst/>
                  </a:prstGeom>
                  <a:noFill/>
                  <a:ln w="9525">
                    <a:solidFill>
                      <a:srgbClr val="000000"/>
                    </a:solidFill>
                    <a:prstDash val="sysDot"/>
                    <a:round/>
                    <a:headEnd/>
                    <a:tailEnd/>
                  </a:ln>
                </p:spPr>
                <p:txBody>
                  <a:bodyPr/>
                  <a:lstStyle/>
                  <a:p>
                    <a:endParaRPr lang="zh-CN" altLang="en-US" b="1"/>
                  </a:p>
                </p:txBody>
              </p:sp>
            </p:grpSp>
            <p:sp>
              <p:nvSpPr>
                <p:cNvPr id="144495" name="Text Box 111"/>
                <p:cNvSpPr txBox="1">
                  <a:spLocks noChangeArrowheads="1"/>
                </p:cNvSpPr>
                <p:nvPr/>
              </p:nvSpPr>
              <p:spPr bwMode="auto">
                <a:xfrm>
                  <a:off x="6802" y="8385"/>
                  <a:ext cx="52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3</a:t>
                  </a:r>
                  <a:endParaRPr lang="en-US" altLang="zh-CN" sz="4400" b="1"/>
                </a:p>
              </p:txBody>
            </p:sp>
            <p:sp>
              <p:nvSpPr>
                <p:cNvPr id="144496" name="Text Box 112"/>
                <p:cNvSpPr txBox="1">
                  <a:spLocks noChangeArrowheads="1"/>
                </p:cNvSpPr>
                <p:nvPr/>
              </p:nvSpPr>
              <p:spPr bwMode="auto">
                <a:xfrm>
                  <a:off x="6480" y="8787"/>
                  <a:ext cx="52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4</a:t>
                  </a:r>
                  <a:endParaRPr lang="en-US" altLang="zh-CN" sz="4400" b="1"/>
                </a:p>
              </p:txBody>
            </p:sp>
            <p:sp>
              <p:nvSpPr>
                <p:cNvPr id="144497" name="Text Box 113"/>
                <p:cNvSpPr txBox="1">
                  <a:spLocks noChangeArrowheads="1"/>
                </p:cNvSpPr>
                <p:nvPr/>
              </p:nvSpPr>
              <p:spPr bwMode="auto">
                <a:xfrm>
                  <a:off x="5372" y="7704"/>
                  <a:ext cx="52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7</a:t>
                  </a:r>
                  <a:endParaRPr lang="en-US" altLang="zh-CN" sz="4400" b="1"/>
                </a:p>
              </p:txBody>
            </p:sp>
            <p:sp>
              <p:nvSpPr>
                <p:cNvPr id="144498" name="Text Box 114"/>
                <p:cNvSpPr txBox="1">
                  <a:spLocks noChangeArrowheads="1"/>
                </p:cNvSpPr>
                <p:nvPr/>
              </p:nvSpPr>
              <p:spPr bwMode="auto">
                <a:xfrm>
                  <a:off x="5908" y="7632"/>
                  <a:ext cx="52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7</a:t>
                  </a:r>
                  <a:endParaRPr lang="en-US" altLang="zh-CN" sz="4400" b="1"/>
                </a:p>
              </p:txBody>
            </p:sp>
            <p:sp>
              <p:nvSpPr>
                <p:cNvPr id="144499" name="Text Box 115"/>
                <p:cNvSpPr txBox="1">
                  <a:spLocks noChangeArrowheads="1"/>
                </p:cNvSpPr>
                <p:nvPr/>
              </p:nvSpPr>
              <p:spPr bwMode="auto">
                <a:xfrm>
                  <a:off x="9014" y="9266"/>
                  <a:ext cx="1200" cy="303"/>
                </a:xfrm>
                <a:prstGeom prst="rect">
                  <a:avLst/>
                </a:prstGeom>
                <a:noFill/>
                <a:ln w="9525">
                  <a:noFill/>
                  <a:miter lim="800000"/>
                  <a:headEnd/>
                  <a:tailEnd/>
                </a:ln>
              </p:spPr>
              <p:txBody>
                <a:bodyPr/>
                <a:lstStyle/>
                <a:p>
                  <a:pPr algn="ctr">
                    <a:lnSpc>
                      <a:spcPct val="64000"/>
                    </a:lnSpc>
                  </a:pPr>
                  <a:r>
                    <a:rPr lang="en-US" altLang="zh-CN" sz="1600" b="1">
                      <a:latin typeface="Arial" charset="0"/>
                    </a:rPr>
                    <a:t>1.544 Mb/s</a:t>
                  </a:r>
                  <a:endParaRPr lang="en-US" altLang="zh-CN" sz="4400" b="1"/>
                </a:p>
              </p:txBody>
            </p:sp>
            <p:sp>
              <p:nvSpPr>
                <p:cNvPr id="144500" name="Text Box 116"/>
                <p:cNvSpPr txBox="1">
                  <a:spLocks noChangeArrowheads="1"/>
                </p:cNvSpPr>
                <p:nvPr/>
              </p:nvSpPr>
              <p:spPr bwMode="auto">
                <a:xfrm>
                  <a:off x="9012" y="8081"/>
                  <a:ext cx="1200" cy="303"/>
                </a:xfrm>
                <a:prstGeom prst="rect">
                  <a:avLst/>
                </a:prstGeom>
                <a:noFill/>
                <a:ln w="9525">
                  <a:noFill/>
                  <a:miter lim="800000"/>
                  <a:headEnd/>
                  <a:tailEnd/>
                </a:ln>
              </p:spPr>
              <p:txBody>
                <a:bodyPr/>
                <a:lstStyle/>
                <a:p>
                  <a:pPr algn="ctr">
                    <a:lnSpc>
                      <a:spcPct val="64000"/>
                    </a:lnSpc>
                  </a:pPr>
                  <a:r>
                    <a:rPr lang="en-US" altLang="zh-CN" sz="1600" b="1">
                      <a:latin typeface="Arial" charset="0"/>
                    </a:rPr>
                    <a:t>6.312 Mb/s</a:t>
                  </a:r>
                  <a:endParaRPr lang="en-US" altLang="zh-CN" sz="4400" b="1"/>
                </a:p>
              </p:txBody>
            </p:sp>
            <p:sp>
              <p:nvSpPr>
                <p:cNvPr id="144501" name="Text Box 117"/>
                <p:cNvSpPr txBox="1">
                  <a:spLocks noChangeArrowheads="1"/>
                </p:cNvSpPr>
                <p:nvPr/>
              </p:nvSpPr>
              <p:spPr bwMode="auto">
                <a:xfrm>
                  <a:off x="9022" y="8690"/>
                  <a:ext cx="1200" cy="303"/>
                </a:xfrm>
                <a:prstGeom prst="rect">
                  <a:avLst/>
                </a:prstGeom>
                <a:noFill/>
                <a:ln w="9525">
                  <a:noFill/>
                  <a:miter lim="800000"/>
                  <a:headEnd/>
                  <a:tailEnd/>
                </a:ln>
              </p:spPr>
              <p:txBody>
                <a:bodyPr/>
                <a:lstStyle/>
                <a:p>
                  <a:pPr algn="ctr">
                    <a:lnSpc>
                      <a:spcPct val="64000"/>
                    </a:lnSpc>
                  </a:pPr>
                  <a:r>
                    <a:rPr lang="en-US" altLang="zh-CN" sz="1600" b="1">
                      <a:latin typeface="Arial" charset="0"/>
                    </a:rPr>
                    <a:t>2.048 Mb/s</a:t>
                  </a:r>
                  <a:endParaRPr lang="en-US" altLang="zh-CN" sz="4400" b="1"/>
                </a:p>
              </p:txBody>
            </p:sp>
            <p:sp>
              <p:nvSpPr>
                <p:cNvPr id="144502" name="Text Box 118"/>
                <p:cNvSpPr txBox="1">
                  <a:spLocks noChangeArrowheads="1"/>
                </p:cNvSpPr>
                <p:nvPr/>
              </p:nvSpPr>
              <p:spPr bwMode="auto">
                <a:xfrm>
                  <a:off x="7422" y="9780"/>
                  <a:ext cx="1700" cy="303"/>
                </a:xfrm>
                <a:prstGeom prst="rect">
                  <a:avLst/>
                </a:prstGeom>
                <a:noFill/>
                <a:ln w="9525">
                  <a:noFill/>
                  <a:miter lim="800000"/>
                  <a:headEnd/>
                  <a:tailEnd/>
                </a:ln>
              </p:spPr>
              <p:txBody>
                <a:bodyPr/>
                <a:lstStyle/>
                <a:p>
                  <a:pPr algn="ctr">
                    <a:lnSpc>
                      <a:spcPct val="64000"/>
                    </a:lnSpc>
                  </a:pPr>
                  <a:r>
                    <a:rPr lang="en-US" altLang="zh-CN" b="1">
                      <a:latin typeface="Arial" charset="0"/>
                    </a:rPr>
                    <a:t>C-</a:t>
                  </a:r>
                  <a:r>
                    <a:rPr lang="en-US" altLang="zh-CN" b="1" i="1">
                      <a:latin typeface="Arial" charset="0"/>
                    </a:rPr>
                    <a:t>n</a:t>
                  </a:r>
                  <a:r>
                    <a:rPr lang="en-US" altLang="zh-CN" b="1">
                      <a:latin typeface="Arial" charset="0"/>
                    </a:rPr>
                    <a:t>  </a:t>
                  </a:r>
                  <a:r>
                    <a:rPr lang="zh-CN" altLang="en-US" b="1">
                      <a:latin typeface="Arial" charset="0"/>
                    </a:rPr>
                    <a:t>容器</a:t>
                  </a:r>
                  <a:r>
                    <a:rPr lang="en-US" altLang="zh-CN" b="1">
                      <a:latin typeface="Arial" charset="0"/>
                    </a:rPr>
                    <a:t>-</a:t>
                  </a:r>
                  <a:r>
                    <a:rPr lang="en-US" altLang="zh-CN" b="1" i="1">
                      <a:latin typeface="Arial" charset="0"/>
                    </a:rPr>
                    <a:t>n</a:t>
                  </a:r>
                  <a:endParaRPr lang="en-US" altLang="zh-CN" sz="4800" b="1"/>
                </a:p>
              </p:txBody>
            </p:sp>
          </p:grpSp>
        </p:grpSp>
        <p:grpSp>
          <p:nvGrpSpPr>
            <p:cNvPr id="144481" name="Group 119"/>
            <p:cNvGrpSpPr>
              <a:grpSpLocks/>
            </p:cNvGrpSpPr>
            <p:nvPr/>
          </p:nvGrpSpPr>
          <p:grpSpPr bwMode="auto">
            <a:xfrm>
              <a:off x="1882" y="6222"/>
              <a:ext cx="3240" cy="1494"/>
              <a:chOff x="1762" y="6210"/>
              <a:chExt cx="3240" cy="1494"/>
            </a:xfrm>
          </p:grpSpPr>
          <p:grpSp>
            <p:nvGrpSpPr>
              <p:cNvPr id="144491" name="Group 120"/>
              <p:cNvGrpSpPr>
                <a:grpSpLocks/>
              </p:cNvGrpSpPr>
              <p:nvPr/>
            </p:nvGrpSpPr>
            <p:grpSpPr bwMode="auto">
              <a:xfrm>
                <a:off x="1762" y="6420"/>
                <a:ext cx="730" cy="303"/>
                <a:chOff x="1840" y="1752"/>
                <a:chExt cx="730" cy="303"/>
              </a:xfrm>
            </p:grpSpPr>
            <p:sp>
              <p:nvSpPr>
                <p:cNvPr id="144505" name="Rectangle 121"/>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506" name="Text Box 122"/>
                <p:cNvSpPr txBox="1">
                  <a:spLocks noChangeArrowheads="1"/>
                </p:cNvSpPr>
                <p:nvPr/>
              </p:nvSpPr>
              <p:spPr bwMode="auto">
                <a:xfrm>
                  <a:off x="1840" y="1752"/>
                  <a:ext cx="730" cy="303"/>
                </a:xfrm>
                <a:prstGeom prst="rect">
                  <a:avLst/>
                </a:prstGeom>
                <a:noFill/>
                <a:ln w="9525">
                  <a:noFill/>
                  <a:miter lim="800000"/>
                  <a:headEnd/>
                  <a:tailEnd/>
                </a:ln>
              </p:spPr>
              <p:txBody>
                <a:bodyPr/>
                <a:lstStyle/>
                <a:p>
                  <a:pPr algn="just">
                    <a:lnSpc>
                      <a:spcPct val="64000"/>
                    </a:lnSpc>
                  </a:pPr>
                  <a:r>
                    <a:rPr lang="en-US" altLang="zh-CN" sz="1400" b="1">
                      <a:latin typeface="Arial" charset="0"/>
                    </a:rPr>
                    <a:t>STM-N</a:t>
                  </a:r>
                  <a:endParaRPr lang="en-US" altLang="zh-CN" sz="4000" b="1"/>
                </a:p>
              </p:txBody>
            </p:sp>
          </p:grpSp>
          <p:grpSp>
            <p:nvGrpSpPr>
              <p:cNvPr id="144503" name="Group 123"/>
              <p:cNvGrpSpPr>
                <a:grpSpLocks/>
              </p:cNvGrpSpPr>
              <p:nvPr/>
            </p:nvGrpSpPr>
            <p:grpSpPr bwMode="auto">
              <a:xfrm>
                <a:off x="4272" y="7401"/>
                <a:ext cx="730" cy="303"/>
                <a:chOff x="1840" y="1752"/>
                <a:chExt cx="730" cy="303"/>
              </a:xfrm>
            </p:grpSpPr>
            <p:sp>
              <p:nvSpPr>
                <p:cNvPr id="144508" name="Rectangle 124"/>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509" name="Text Box 125"/>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VC-3</a:t>
                  </a:r>
                  <a:endParaRPr lang="en-US" altLang="zh-CN" sz="4400" b="1"/>
                </a:p>
              </p:txBody>
            </p:sp>
          </p:grpSp>
          <p:grpSp>
            <p:nvGrpSpPr>
              <p:cNvPr id="144504" name="Group 126"/>
              <p:cNvGrpSpPr>
                <a:grpSpLocks/>
              </p:cNvGrpSpPr>
              <p:nvPr/>
            </p:nvGrpSpPr>
            <p:grpSpPr bwMode="auto">
              <a:xfrm>
                <a:off x="4272" y="6372"/>
                <a:ext cx="730" cy="303"/>
                <a:chOff x="1840" y="1752"/>
                <a:chExt cx="730" cy="303"/>
              </a:xfrm>
            </p:grpSpPr>
            <p:sp>
              <p:nvSpPr>
                <p:cNvPr id="144511" name="Rectangle 127"/>
                <p:cNvSpPr>
                  <a:spLocks noChangeArrowheads="1"/>
                </p:cNvSpPr>
                <p:nvPr/>
              </p:nvSpPr>
              <p:spPr bwMode="auto">
                <a:xfrm>
                  <a:off x="1920" y="1752"/>
                  <a:ext cx="540" cy="288"/>
                </a:xfrm>
                <a:prstGeom prst="rect">
                  <a:avLst/>
                </a:prstGeom>
                <a:solidFill>
                  <a:srgbClr val="FFFFFF"/>
                </a:solidFill>
                <a:ln w="9525">
                  <a:solidFill>
                    <a:srgbClr val="000000"/>
                  </a:solidFill>
                  <a:miter lim="800000"/>
                  <a:headEnd/>
                  <a:tailEnd/>
                </a:ln>
              </p:spPr>
              <p:txBody>
                <a:bodyPr/>
                <a:lstStyle/>
                <a:p>
                  <a:endParaRPr lang="zh-CN" altLang="en-US" b="1"/>
                </a:p>
              </p:txBody>
            </p:sp>
            <p:sp>
              <p:nvSpPr>
                <p:cNvPr id="144512" name="Text Box 128"/>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VC-4</a:t>
                  </a:r>
                  <a:endParaRPr lang="en-US" altLang="zh-CN" sz="4400" b="1"/>
                </a:p>
              </p:txBody>
            </p:sp>
          </p:grpSp>
          <p:grpSp>
            <p:nvGrpSpPr>
              <p:cNvPr id="144507" name="Group 129"/>
              <p:cNvGrpSpPr>
                <a:grpSpLocks/>
              </p:cNvGrpSpPr>
              <p:nvPr/>
            </p:nvGrpSpPr>
            <p:grpSpPr bwMode="auto">
              <a:xfrm>
                <a:off x="3432" y="6372"/>
                <a:ext cx="730" cy="303"/>
                <a:chOff x="4210" y="3744"/>
                <a:chExt cx="730" cy="303"/>
              </a:xfrm>
            </p:grpSpPr>
            <p:sp>
              <p:nvSpPr>
                <p:cNvPr id="144514" name="Rectangle 130"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515" name="Text Box 131"/>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AU-4</a:t>
                  </a:r>
                  <a:endParaRPr lang="en-US" altLang="zh-CN" sz="4400" b="1"/>
                </a:p>
              </p:txBody>
            </p:sp>
          </p:grpSp>
          <p:grpSp>
            <p:nvGrpSpPr>
              <p:cNvPr id="144510" name="Group 132"/>
              <p:cNvGrpSpPr>
                <a:grpSpLocks/>
              </p:cNvGrpSpPr>
              <p:nvPr/>
            </p:nvGrpSpPr>
            <p:grpSpPr bwMode="auto">
              <a:xfrm>
                <a:off x="3432" y="7401"/>
                <a:ext cx="730" cy="303"/>
                <a:chOff x="4210" y="3744"/>
                <a:chExt cx="730" cy="303"/>
              </a:xfrm>
            </p:grpSpPr>
            <p:sp>
              <p:nvSpPr>
                <p:cNvPr id="144517" name="Rectangle 133" descr="浅色上对角线"/>
                <p:cNvSpPr>
                  <a:spLocks noChangeArrowheads="1"/>
                </p:cNvSpPr>
                <p:nvPr/>
              </p:nvSpPr>
              <p:spPr bwMode="auto">
                <a:xfrm>
                  <a:off x="4290" y="3744"/>
                  <a:ext cx="540" cy="2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b="1"/>
                </a:p>
              </p:txBody>
            </p:sp>
            <p:sp>
              <p:nvSpPr>
                <p:cNvPr id="144518" name="Text Box 134"/>
                <p:cNvSpPr txBox="1">
                  <a:spLocks noChangeArrowheads="1"/>
                </p:cNvSpPr>
                <p:nvPr/>
              </p:nvSpPr>
              <p:spPr bwMode="auto">
                <a:xfrm>
                  <a:off x="4210" y="3744"/>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AU-3</a:t>
                  </a:r>
                  <a:endParaRPr lang="en-US" altLang="zh-CN" sz="4400" b="1"/>
                </a:p>
              </p:txBody>
            </p:sp>
          </p:grpSp>
          <p:grpSp>
            <p:nvGrpSpPr>
              <p:cNvPr id="144513" name="Group 135"/>
              <p:cNvGrpSpPr>
                <a:grpSpLocks/>
              </p:cNvGrpSpPr>
              <p:nvPr/>
            </p:nvGrpSpPr>
            <p:grpSpPr bwMode="auto">
              <a:xfrm>
                <a:off x="2602" y="6420"/>
                <a:ext cx="730" cy="303"/>
                <a:chOff x="5330" y="4491"/>
                <a:chExt cx="730" cy="303"/>
              </a:xfrm>
            </p:grpSpPr>
            <p:sp>
              <p:nvSpPr>
                <p:cNvPr id="144520" name="AutoShape 136"/>
                <p:cNvSpPr>
                  <a:spLocks noChangeArrowheads="1"/>
                </p:cNvSpPr>
                <p:nvPr/>
              </p:nvSpPr>
              <p:spPr bwMode="auto">
                <a:xfrm>
                  <a:off x="5410" y="4500"/>
                  <a:ext cx="580" cy="288"/>
                </a:xfrm>
                <a:prstGeom prst="roundRect">
                  <a:avLst>
                    <a:gd name="adj" fmla="val 16667"/>
                  </a:avLst>
                </a:prstGeom>
                <a:solidFill>
                  <a:srgbClr val="FFFFFF"/>
                </a:solidFill>
                <a:ln w="9525">
                  <a:solidFill>
                    <a:srgbClr val="000000"/>
                  </a:solidFill>
                  <a:round/>
                  <a:headEnd/>
                  <a:tailEnd/>
                </a:ln>
              </p:spPr>
              <p:txBody>
                <a:bodyPr/>
                <a:lstStyle/>
                <a:p>
                  <a:endParaRPr lang="zh-CN" altLang="en-US" b="1"/>
                </a:p>
              </p:txBody>
            </p:sp>
            <p:sp>
              <p:nvSpPr>
                <p:cNvPr id="144521" name="Text Box 137"/>
                <p:cNvSpPr txBox="1">
                  <a:spLocks noChangeArrowheads="1"/>
                </p:cNvSpPr>
                <p:nvPr/>
              </p:nvSpPr>
              <p:spPr bwMode="auto">
                <a:xfrm>
                  <a:off x="5330" y="4491"/>
                  <a:ext cx="730" cy="303"/>
                </a:xfrm>
                <a:prstGeom prst="rect">
                  <a:avLst/>
                </a:prstGeom>
                <a:noFill/>
                <a:ln w="9525">
                  <a:noFill/>
                  <a:miter lim="800000"/>
                  <a:headEnd/>
                  <a:tailEnd/>
                </a:ln>
              </p:spPr>
              <p:txBody>
                <a:bodyPr/>
                <a:lstStyle/>
                <a:p>
                  <a:pPr algn="ctr">
                    <a:lnSpc>
                      <a:spcPct val="64000"/>
                    </a:lnSpc>
                  </a:pPr>
                  <a:r>
                    <a:rPr lang="en-US" altLang="zh-CN" sz="1600" b="1">
                      <a:latin typeface="Arial" charset="0"/>
                    </a:rPr>
                    <a:t>AUG</a:t>
                  </a:r>
                  <a:endParaRPr lang="en-US" altLang="zh-CN" sz="4400" b="1"/>
                </a:p>
              </p:txBody>
            </p:sp>
          </p:grpSp>
          <p:sp>
            <p:nvSpPr>
              <p:cNvPr id="144522" name="Line 138"/>
              <p:cNvSpPr>
                <a:spLocks noChangeShapeType="1"/>
              </p:cNvSpPr>
              <p:nvPr/>
            </p:nvSpPr>
            <p:spPr bwMode="auto">
              <a:xfrm flipH="1" flipV="1">
                <a:off x="2368" y="6549"/>
                <a:ext cx="300" cy="9"/>
              </a:xfrm>
              <a:prstGeom prst="line">
                <a:avLst/>
              </a:prstGeom>
              <a:noFill/>
              <a:ln w="19050">
                <a:solidFill>
                  <a:srgbClr val="000000"/>
                </a:solidFill>
                <a:round/>
                <a:headEnd/>
                <a:tailEnd type="triangle" w="med" len="med"/>
              </a:ln>
            </p:spPr>
            <p:txBody>
              <a:bodyPr/>
              <a:lstStyle/>
              <a:p>
                <a:endParaRPr lang="zh-CN" altLang="en-US" b="1"/>
              </a:p>
            </p:txBody>
          </p:sp>
          <p:sp>
            <p:nvSpPr>
              <p:cNvPr id="144523" name="Line 139"/>
              <p:cNvSpPr>
                <a:spLocks noChangeShapeType="1"/>
              </p:cNvSpPr>
              <p:nvPr/>
            </p:nvSpPr>
            <p:spPr bwMode="auto">
              <a:xfrm flipH="1" flipV="1">
                <a:off x="3252" y="6489"/>
                <a:ext cx="270" cy="9"/>
              </a:xfrm>
              <a:prstGeom prst="line">
                <a:avLst/>
              </a:prstGeom>
              <a:noFill/>
              <a:ln w="19050">
                <a:solidFill>
                  <a:srgbClr val="000000"/>
                </a:solidFill>
                <a:round/>
                <a:headEnd/>
                <a:tailEnd type="triangle" w="med" len="med"/>
              </a:ln>
            </p:spPr>
            <p:txBody>
              <a:bodyPr/>
              <a:lstStyle/>
              <a:p>
                <a:endParaRPr lang="zh-CN" altLang="en-US" b="1"/>
              </a:p>
            </p:txBody>
          </p:sp>
          <p:grpSp>
            <p:nvGrpSpPr>
              <p:cNvPr id="144516" name="Group 140"/>
              <p:cNvGrpSpPr>
                <a:grpSpLocks/>
              </p:cNvGrpSpPr>
              <p:nvPr/>
            </p:nvGrpSpPr>
            <p:grpSpPr bwMode="auto">
              <a:xfrm>
                <a:off x="3266" y="6618"/>
                <a:ext cx="246" cy="921"/>
                <a:chOff x="3266" y="6618"/>
                <a:chExt cx="246" cy="921"/>
              </a:xfrm>
            </p:grpSpPr>
            <p:sp>
              <p:nvSpPr>
                <p:cNvPr id="144525" name="Line 141"/>
                <p:cNvSpPr>
                  <a:spLocks noChangeShapeType="1"/>
                </p:cNvSpPr>
                <p:nvPr/>
              </p:nvSpPr>
              <p:spPr bwMode="auto">
                <a:xfrm flipH="1" flipV="1">
                  <a:off x="3266" y="6624"/>
                  <a:ext cx="180" cy="0"/>
                </a:xfrm>
                <a:prstGeom prst="line">
                  <a:avLst/>
                </a:prstGeom>
                <a:noFill/>
                <a:ln w="19050">
                  <a:solidFill>
                    <a:srgbClr val="000000"/>
                  </a:solidFill>
                  <a:round/>
                  <a:headEnd/>
                  <a:tailEnd type="triangle" w="med" len="med"/>
                </a:ln>
              </p:spPr>
              <p:txBody>
                <a:bodyPr/>
                <a:lstStyle/>
                <a:p>
                  <a:endParaRPr lang="zh-CN" altLang="en-US" b="1"/>
                </a:p>
              </p:txBody>
            </p:sp>
            <p:sp>
              <p:nvSpPr>
                <p:cNvPr id="144526" name="Line 142"/>
                <p:cNvSpPr>
                  <a:spLocks noChangeShapeType="1"/>
                </p:cNvSpPr>
                <p:nvPr/>
              </p:nvSpPr>
              <p:spPr bwMode="auto">
                <a:xfrm flipH="1">
                  <a:off x="3440" y="6618"/>
                  <a:ext cx="6" cy="906"/>
                </a:xfrm>
                <a:prstGeom prst="line">
                  <a:avLst/>
                </a:prstGeom>
                <a:noFill/>
                <a:ln w="19050">
                  <a:solidFill>
                    <a:srgbClr val="000000"/>
                  </a:solidFill>
                  <a:round/>
                  <a:headEnd/>
                  <a:tailEnd/>
                </a:ln>
              </p:spPr>
              <p:txBody>
                <a:bodyPr/>
                <a:lstStyle/>
                <a:p>
                  <a:endParaRPr lang="zh-CN" altLang="en-US" b="1"/>
                </a:p>
              </p:txBody>
            </p:sp>
            <p:sp>
              <p:nvSpPr>
                <p:cNvPr id="144527" name="Line 143"/>
                <p:cNvSpPr>
                  <a:spLocks noChangeShapeType="1"/>
                </p:cNvSpPr>
                <p:nvPr/>
              </p:nvSpPr>
              <p:spPr bwMode="auto">
                <a:xfrm>
                  <a:off x="3432" y="7539"/>
                  <a:ext cx="80" cy="0"/>
                </a:xfrm>
                <a:prstGeom prst="line">
                  <a:avLst/>
                </a:prstGeom>
                <a:noFill/>
                <a:ln w="19050">
                  <a:solidFill>
                    <a:srgbClr val="000000"/>
                  </a:solidFill>
                  <a:round/>
                  <a:headEnd/>
                  <a:tailEnd/>
                </a:ln>
              </p:spPr>
              <p:txBody>
                <a:bodyPr/>
                <a:lstStyle/>
                <a:p>
                  <a:endParaRPr lang="zh-CN" altLang="en-US" b="1"/>
                </a:p>
              </p:txBody>
            </p:sp>
          </p:grpSp>
          <p:sp>
            <p:nvSpPr>
              <p:cNvPr id="144528" name="Line 144"/>
              <p:cNvSpPr>
                <a:spLocks noChangeShapeType="1"/>
              </p:cNvSpPr>
              <p:nvPr/>
            </p:nvSpPr>
            <p:spPr bwMode="auto">
              <a:xfrm flipH="1">
                <a:off x="4046" y="6519"/>
                <a:ext cx="306" cy="0"/>
              </a:xfrm>
              <a:prstGeom prst="line">
                <a:avLst/>
              </a:prstGeom>
              <a:noFill/>
              <a:ln w="9525">
                <a:solidFill>
                  <a:srgbClr val="000000"/>
                </a:solidFill>
                <a:prstDash val="sysDot"/>
                <a:round/>
                <a:headEnd/>
                <a:tailEnd type="triangle" w="med" len="med"/>
              </a:ln>
            </p:spPr>
            <p:txBody>
              <a:bodyPr/>
              <a:lstStyle/>
              <a:p>
                <a:endParaRPr lang="zh-CN" altLang="en-US" b="1"/>
              </a:p>
            </p:txBody>
          </p:sp>
          <p:sp>
            <p:nvSpPr>
              <p:cNvPr id="144529" name="Line 145"/>
              <p:cNvSpPr>
                <a:spLocks noChangeShapeType="1"/>
              </p:cNvSpPr>
              <p:nvPr/>
            </p:nvSpPr>
            <p:spPr bwMode="auto">
              <a:xfrm flipH="1">
                <a:off x="4052" y="7542"/>
                <a:ext cx="290" cy="9"/>
              </a:xfrm>
              <a:prstGeom prst="line">
                <a:avLst/>
              </a:prstGeom>
              <a:noFill/>
              <a:ln w="9525">
                <a:solidFill>
                  <a:srgbClr val="000000"/>
                </a:solidFill>
                <a:prstDash val="sysDot"/>
                <a:round/>
                <a:headEnd/>
                <a:tailEnd type="triangle" w="med" len="med"/>
              </a:ln>
            </p:spPr>
            <p:txBody>
              <a:bodyPr/>
              <a:lstStyle/>
              <a:p>
                <a:endParaRPr lang="zh-CN" altLang="en-US" b="1"/>
              </a:p>
            </p:txBody>
          </p:sp>
          <p:grpSp>
            <p:nvGrpSpPr>
              <p:cNvPr id="144519" name="Group 146"/>
              <p:cNvGrpSpPr>
                <a:grpSpLocks/>
              </p:cNvGrpSpPr>
              <p:nvPr/>
            </p:nvGrpSpPr>
            <p:grpSpPr bwMode="auto">
              <a:xfrm>
                <a:off x="2292" y="6243"/>
                <a:ext cx="520" cy="303"/>
                <a:chOff x="1840" y="1752"/>
                <a:chExt cx="730" cy="303"/>
              </a:xfrm>
            </p:grpSpPr>
            <p:sp>
              <p:nvSpPr>
                <p:cNvPr id="144531" name="Rectangle 147"/>
                <p:cNvSpPr>
                  <a:spLocks noChangeArrowheads="1"/>
                </p:cNvSpPr>
                <p:nvPr/>
              </p:nvSpPr>
              <p:spPr bwMode="auto">
                <a:xfrm>
                  <a:off x="1920" y="1752"/>
                  <a:ext cx="540" cy="288"/>
                </a:xfrm>
                <a:prstGeom prst="rect">
                  <a:avLst/>
                </a:prstGeom>
                <a:noFill/>
                <a:ln w="9525">
                  <a:noFill/>
                  <a:miter lim="800000"/>
                  <a:headEnd/>
                  <a:tailEnd/>
                </a:ln>
              </p:spPr>
              <p:txBody>
                <a:bodyPr/>
                <a:lstStyle/>
                <a:p>
                  <a:endParaRPr lang="zh-CN" altLang="en-US" b="1"/>
                </a:p>
              </p:txBody>
            </p:sp>
            <p:sp>
              <p:nvSpPr>
                <p:cNvPr id="144532" name="Text Box 148"/>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200" b="1">
                      <a:latin typeface="Arial" charset="0"/>
                      <a:sym typeface="Symbol" pitchFamily="18" charset="2"/>
                    </a:rPr>
                    <a:t></a:t>
                  </a:r>
                  <a:r>
                    <a:rPr lang="en-US" altLang="zh-CN" sz="1200" b="1" i="1">
                      <a:latin typeface="Arial" charset="0"/>
                    </a:rPr>
                    <a:t>N</a:t>
                  </a:r>
                  <a:endParaRPr lang="en-US" altLang="zh-CN" sz="3600" b="1"/>
                </a:p>
              </p:txBody>
            </p:sp>
          </p:grpSp>
          <p:grpSp>
            <p:nvGrpSpPr>
              <p:cNvPr id="144524" name="Group 149"/>
              <p:cNvGrpSpPr>
                <a:grpSpLocks/>
              </p:cNvGrpSpPr>
              <p:nvPr/>
            </p:nvGrpSpPr>
            <p:grpSpPr bwMode="auto">
              <a:xfrm>
                <a:off x="3132" y="6210"/>
                <a:ext cx="520" cy="303"/>
                <a:chOff x="1840" y="1752"/>
                <a:chExt cx="730" cy="303"/>
              </a:xfrm>
            </p:grpSpPr>
            <p:sp>
              <p:nvSpPr>
                <p:cNvPr id="144534" name="Rectangle 150"/>
                <p:cNvSpPr>
                  <a:spLocks noChangeArrowheads="1"/>
                </p:cNvSpPr>
                <p:nvPr/>
              </p:nvSpPr>
              <p:spPr bwMode="auto">
                <a:xfrm>
                  <a:off x="1920" y="1752"/>
                  <a:ext cx="540" cy="288"/>
                </a:xfrm>
                <a:prstGeom prst="rect">
                  <a:avLst/>
                </a:prstGeom>
                <a:noFill/>
                <a:ln w="9525">
                  <a:noFill/>
                  <a:miter lim="800000"/>
                  <a:headEnd/>
                  <a:tailEnd/>
                </a:ln>
              </p:spPr>
              <p:txBody>
                <a:bodyPr/>
                <a:lstStyle/>
                <a:p>
                  <a:endParaRPr lang="zh-CN" altLang="en-US" b="1"/>
                </a:p>
              </p:txBody>
            </p:sp>
            <p:sp>
              <p:nvSpPr>
                <p:cNvPr id="144535" name="Text Box 151"/>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1</a:t>
                  </a:r>
                  <a:endParaRPr lang="en-US" altLang="zh-CN" sz="4400" b="1"/>
                </a:p>
              </p:txBody>
            </p:sp>
          </p:grpSp>
          <p:grpSp>
            <p:nvGrpSpPr>
              <p:cNvPr id="144530" name="Group 152"/>
              <p:cNvGrpSpPr>
                <a:grpSpLocks/>
              </p:cNvGrpSpPr>
              <p:nvPr/>
            </p:nvGrpSpPr>
            <p:grpSpPr bwMode="auto">
              <a:xfrm>
                <a:off x="3304" y="6906"/>
                <a:ext cx="520" cy="303"/>
                <a:chOff x="1840" y="1752"/>
                <a:chExt cx="730" cy="303"/>
              </a:xfrm>
            </p:grpSpPr>
            <p:sp>
              <p:nvSpPr>
                <p:cNvPr id="144537" name="Rectangle 153"/>
                <p:cNvSpPr>
                  <a:spLocks noChangeArrowheads="1"/>
                </p:cNvSpPr>
                <p:nvPr/>
              </p:nvSpPr>
              <p:spPr bwMode="auto">
                <a:xfrm>
                  <a:off x="1920" y="1752"/>
                  <a:ext cx="540" cy="288"/>
                </a:xfrm>
                <a:prstGeom prst="rect">
                  <a:avLst/>
                </a:prstGeom>
                <a:noFill/>
                <a:ln w="9525">
                  <a:noFill/>
                  <a:miter lim="800000"/>
                  <a:headEnd/>
                  <a:tailEnd/>
                </a:ln>
              </p:spPr>
              <p:txBody>
                <a:bodyPr/>
                <a:lstStyle/>
                <a:p>
                  <a:endParaRPr lang="zh-CN" altLang="en-US" b="1"/>
                </a:p>
              </p:txBody>
            </p:sp>
            <p:sp>
              <p:nvSpPr>
                <p:cNvPr id="144538" name="Text Box 154"/>
                <p:cNvSpPr txBox="1">
                  <a:spLocks noChangeArrowheads="1"/>
                </p:cNvSpPr>
                <p:nvPr/>
              </p:nvSpPr>
              <p:spPr bwMode="auto">
                <a:xfrm>
                  <a:off x="1840" y="1752"/>
                  <a:ext cx="730" cy="303"/>
                </a:xfrm>
                <a:prstGeom prst="rect">
                  <a:avLst/>
                </a:prstGeom>
                <a:noFill/>
                <a:ln w="9525">
                  <a:noFill/>
                  <a:miter lim="800000"/>
                  <a:headEnd/>
                  <a:tailEnd/>
                </a:ln>
              </p:spPr>
              <p:txBody>
                <a:bodyPr/>
                <a:lstStyle/>
                <a:p>
                  <a:pPr algn="ctr">
                    <a:lnSpc>
                      <a:spcPct val="64000"/>
                    </a:lnSpc>
                  </a:pPr>
                  <a:r>
                    <a:rPr lang="en-US" altLang="zh-CN" sz="1600" b="1">
                      <a:latin typeface="Arial" charset="0"/>
                      <a:sym typeface="Symbol" pitchFamily="18" charset="2"/>
                    </a:rPr>
                    <a:t></a:t>
                  </a:r>
                  <a:r>
                    <a:rPr lang="en-US" altLang="zh-CN" sz="1600" b="1">
                      <a:latin typeface="Arial" charset="0"/>
                    </a:rPr>
                    <a:t>3</a:t>
                  </a:r>
                  <a:endParaRPr lang="en-US" altLang="zh-CN" sz="4400" b="1"/>
                </a:p>
              </p:txBody>
            </p:sp>
          </p:grpSp>
        </p:grpSp>
      </p:grpSp>
      <p:sp>
        <p:nvSpPr>
          <p:cNvPr id="144533" name="矩形 144532"/>
          <p:cNvSpPr/>
          <p:nvPr/>
        </p:nvSpPr>
        <p:spPr>
          <a:xfrm>
            <a:off x="7417480" y="1833377"/>
            <a:ext cx="646331" cy="369332"/>
          </a:xfrm>
          <a:prstGeom prst="rect">
            <a:avLst/>
          </a:prstGeom>
        </p:spPr>
        <p:txBody>
          <a:bodyPr wrap="none">
            <a:spAutoFit/>
          </a:bodyPr>
          <a:lstStyle/>
          <a:p>
            <a:r>
              <a:rPr lang="zh-CN" altLang="en-US" b="1" dirty="0">
                <a:solidFill>
                  <a:srgbClr val="0000FF"/>
                </a:solidFill>
                <a:latin typeface="+mj-ea"/>
                <a:ea typeface="+mj-ea"/>
              </a:rPr>
              <a:t>容器</a:t>
            </a:r>
            <a:endParaRPr lang="zh-CN" altLang="en-US" b="1" dirty="0">
              <a:latin typeface="+mj-ea"/>
              <a:ea typeface="+mj-ea"/>
            </a:endParaRPr>
          </a:p>
        </p:txBody>
      </p:sp>
      <p:sp>
        <p:nvSpPr>
          <p:cNvPr id="154" name="矩形 153"/>
          <p:cNvSpPr/>
          <p:nvPr/>
        </p:nvSpPr>
        <p:spPr>
          <a:xfrm>
            <a:off x="6398967" y="1775862"/>
            <a:ext cx="877163" cy="369332"/>
          </a:xfrm>
          <a:prstGeom prst="rect">
            <a:avLst/>
          </a:prstGeom>
        </p:spPr>
        <p:txBody>
          <a:bodyPr wrap="none">
            <a:spAutoFit/>
          </a:bodyPr>
          <a:lstStyle/>
          <a:p>
            <a:r>
              <a:rPr lang="zh-CN" altLang="en-US" b="1" dirty="0" smtClean="0">
                <a:solidFill>
                  <a:srgbClr val="0000FF"/>
                </a:solidFill>
                <a:latin typeface="+mj-ea"/>
                <a:ea typeface="+mj-ea"/>
              </a:rPr>
              <a:t>虚容器</a:t>
            </a:r>
            <a:endParaRPr lang="zh-CN" altLang="en-US" b="1" dirty="0">
              <a:latin typeface="+mj-ea"/>
              <a:ea typeface="+mj-ea"/>
            </a:endParaRPr>
          </a:p>
        </p:txBody>
      </p:sp>
      <p:sp>
        <p:nvSpPr>
          <p:cNvPr id="144536" name="矩形 144535"/>
          <p:cNvSpPr/>
          <p:nvPr/>
        </p:nvSpPr>
        <p:spPr>
          <a:xfrm>
            <a:off x="5248578" y="1765177"/>
            <a:ext cx="1107996" cy="369332"/>
          </a:xfrm>
          <a:prstGeom prst="rect">
            <a:avLst/>
          </a:prstGeom>
        </p:spPr>
        <p:txBody>
          <a:bodyPr wrap="none">
            <a:spAutoFit/>
          </a:bodyPr>
          <a:lstStyle/>
          <a:p>
            <a:r>
              <a:rPr lang="zh-CN" altLang="en-US" b="1" dirty="0">
                <a:solidFill>
                  <a:srgbClr val="0000FF"/>
                </a:solidFill>
                <a:latin typeface="+mj-ea"/>
                <a:ea typeface="+mj-ea"/>
              </a:rPr>
              <a:t>支路</a:t>
            </a:r>
            <a:r>
              <a:rPr lang="zh-CN" altLang="en-US" b="1" dirty="0" smtClean="0">
                <a:solidFill>
                  <a:srgbClr val="0000FF"/>
                </a:solidFill>
                <a:latin typeface="+mj-ea"/>
                <a:ea typeface="+mj-ea"/>
              </a:rPr>
              <a:t>单元</a:t>
            </a:r>
            <a:endParaRPr lang="zh-CN" altLang="en-US" b="1" dirty="0">
              <a:solidFill>
                <a:srgbClr val="0000FF"/>
              </a:solidFill>
              <a:latin typeface="+mj-ea"/>
              <a:ea typeface="+mj-ea"/>
            </a:endParaRPr>
          </a:p>
        </p:txBody>
      </p:sp>
      <p:sp>
        <p:nvSpPr>
          <p:cNvPr id="156" name="矩形 155"/>
          <p:cNvSpPr/>
          <p:nvPr/>
        </p:nvSpPr>
        <p:spPr>
          <a:xfrm>
            <a:off x="3713111" y="2591720"/>
            <a:ext cx="1338828" cy="369332"/>
          </a:xfrm>
          <a:prstGeom prst="rect">
            <a:avLst/>
          </a:prstGeom>
        </p:spPr>
        <p:txBody>
          <a:bodyPr wrap="none">
            <a:spAutoFit/>
          </a:bodyPr>
          <a:lstStyle/>
          <a:p>
            <a:r>
              <a:rPr lang="zh-CN" altLang="en-US" b="1" dirty="0">
                <a:solidFill>
                  <a:srgbClr val="0000FF"/>
                </a:solidFill>
                <a:latin typeface="+mj-ea"/>
                <a:ea typeface="+mj-ea"/>
              </a:rPr>
              <a:t>支路</a:t>
            </a:r>
            <a:r>
              <a:rPr lang="zh-CN" altLang="en-US" b="1" dirty="0" smtClean="0">
                <a:solidFill>
                  <a:srgbClr val="0000FF"/>
                </a:solidFill>
                <a:latin typeface="+mj-ea"/>
                <a:ea typeface="+mj-ea"/>
              </a:rPr>
              <a:t>单元群</a:t>
            </a:r>
            <a:endParaRPr lang="zh-CN" altLang="en-US" b="1" dirty="0">
              <a:solidFill>
                <a:srgbClr val="0000FF"/>
              </a:solidFill>
              <a:latin typeface="+mj-ea"/>
              <a:ea typeface="+mj-ea"/>
            </a:endParaRPr>
          </a:p>
        </p:txBody>
      </p:sp>
      <p:sp>
        <p:nvSpPr>
          <p:cNvPr id="144539" name="矩形 144538"/>
          <p:cNvSpPr/>
          <p:nvPr/>
        </p:nvSpPr>
        <p:spPr>
          <a:xfrm>
            <a:off x="1752225" y="3244334"/>
            <a:ext cx="1107996" cy="369332"/>
          </a:xfrm>
          <a:prstGeom prst="rect">
            <a:avLst/>
          </a:prstGeom>
        </p:spPr>
        <p:txBody>
          <a:bodyPr wrap="none">
            <a:spAutoFit/>
          </a:bodyPr>
          <a:lstStyle/>
          <a:p>
            <a:r>
              <a:rPr lang="zh-CN" altLang="en-US" b="1" dirty="0">
                <a:solidFill>
                  <a:srgbClr val="0000FF"/>
                </a:solidFill>
                <a:latin typeface="+mj-ea"/>
                <a:ea typeface="+mj-ea"/>
              </a:rPr>
              <a:t>管理单元</a:t>
            </a:r>
            <a:endParaRPr lang="zh-CN" altLang="en-US" b="1" dirty="0">
              <a:latin typeface="+mj-ea"/>
              <a:ea typeface="+mj-ea"/>
            </a:endParaRPr>
          </a:p>
        </p:txBody>
      </p:sp>
      <p:sp>
        <p:nvSpPr>
          <p:cNvPr id="158" name="矩形 157"/>
          <p:cNvSpPr/>
          <p:nvPr/>
        </p:nvSpPr>
        <p:spPr>
          <a:xfrm>
            <a:off x="622358" y="2096686"/>
            <a:ext cx="1338828" cy="369332"/>
          </a:xfrm>
          <a:prstGeom prst="rect">
            <a:avLst/>
          </a:prstGeom>
        </p:spPr>
        <p:txBody>
          <a:bodyPr wrap="none">
            <a:spAutoFit/>
          </a:bodyPr>
          <a:lstStyle/>
          <a:p>
            <a:r>
              <a:rPr lang="zh-CN" altLang="en-US" b="1" dirty="0">
                <a:solidFill>
                  <a:srgbClr val="0000FF"/>
                </a:solidFill>
                <a:latin typeface="+mj-ea"/>
                <a:ea typeface="+mj-ea"/>
              </a:rPr>
              <a:t>管理</a:t>
            </a:r>
            <a:r>
              <a:rPr lang="zh-CN" altLang="en-US" b="1" dirty="0" smtClean="0">
                <a:solidFill>
                  <a:srgbClr val="0000FF"/>
                </a:solidFill>
                <a:latin typeface="+mj-ea"/>
                <a:ea typeface="+mj-ea"/>
              </a:rPr>
              <a:t>单元群</a:t>
            </a:r>
            <a:endParaRPr lang="zh-CN" altLang="en-US"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endParaRPr lang="zh-CN" altLang="en-US" dirty="0"/>
          </a:p>
        </p:txBody>
      </p:sp>
      <p:sp>
        <p:nvSpPr>
          <p:cNvPr id="145411" name="Rectangle 3"/>
          <p:cNvSpPr>
            <a:spLocks noGrp="1" noChangeArrowheads="1"/>
          </p:cNvSpPr>
          <p:nvPr>
            <p:ph type="body" idx="1"/>
          </p:nvPr>
        </p:nvSpPr>
        <p:spPr/>
        <p:txBody>
          <a:bodyPr>
            <a:normAutofit fontScale="77500" lnSpcReduction="20000"/>
          </a:bodyPr>
          <a:lstStyle/>
          <a:p>
            <a:r>
              <a:rPr lang="zh-CN" altLang="en-US" dirty="0" smtClean="0">
                <a:solidFill>
                  <a:srgbClr val="0000FF"/>
                </a:solidFill>
              </a:rPr>
              <a:t>容器</a:t>
            </a:r>
            <a:r>
              <a:rPr lang="zh-CN" altLang="en-US" dirty="0" smtClean="0"/>
              <a:t>：是一种信息结构。</a:t>
            </a:r>
            <a:r>
              <a:rPr lang="en-US" altLang="zh-CN" dirty="0" smtClean="0"/>
              <a:t>PDH</a:t>
            </a:r>
            <a:r>
              <a:rPr lang="zh-CN" altLang="en-US" dirty="0" smtClean="0"/>
              <a:t>体系的输入信号首先进入容器</a:t>
            </a:r>
            <a:r>
              <a:rPr lang="en-US" altLang="zh-CN" dirty="0" smtClean="0"/>
              <a:t>C-n</a:t>
            </a:r>
            <a:r>
              <a:rPr lang="zh-CN" altLang="en-US" dirty="0" smtClean="0"/>
              <a:t>，</a:t>
            </a:r>
            <a:r>
              <a:rPr lang="en-US" altLang="zh-CN" dirty="0" smtClean="0"/>
              <a:t>(n = 1 ~ 4)</a:t>
            </a:r>
            <a:r>
              <a:rPr lang="zh-CN" altLang="en-US" dirty="0" smtClean="0"/>
              <a:t>。这里，它为后接的虚容器</a:t>
            </a:r>
            <a:r>
              <a:rPr lang="en-US" altLang="zh-CN" dirty="0" smtClean="0"/>
              <a:t>(VC-n)</a:t>
            </a:r>
            <a:r>
              <a:rPr lang="zh-CN" altLang="en-US" dirty="0" smtClean="0"/>
              <a:t>组成与网络同步的信息有效负荷。</a:t>
            </a:r>
          </a:p>
          <a:p>
            <a:r>
              <a:rPr lang="zh-CN" altLang="en-US" dirty="0" smtClean="0">
                <a:solidFill>
                  <a:srgbClr val="0000FF"/>
                </a:solidFill>
              </a:rPr>
              <a:t>映射</a:t>
            </a:r>
            <a:r>
              <a:rPr lang="zh-CN" altLang="en-US" dirty="0" smtClean="0"/>
              <a:t>：在</a:t>
            </a:r>
            <a:r>
              <a:rPr lang="en-US" altLang="zh-CN" dirty="0" smtClean="0"/>
              <a:t>SDH</a:t>
            </a:r>
            <a:r>
              <a:rPr lang="zh-CN" altLang="en-US" dirty="0" smtClean="0"/>
              <a:t>网的边界处，使支路信号与虚容器相匹配的过程。在图中用细箭头指出。</a:t>
            </a:r>
          </a:p>
          <a:p>
            <a:r>
              <a:rPr lang="zh-CN" altLang="en-US" dirty="0" smtClean="0"/>
              <a:t>在</a:t>
            </a:r>
            <a:r>
              <a:rPr lang="en-US" altLang="zh-CN" dirty="0" smtClean="0"/>
              <a:t>ITU</a:t>
            </a:r>
            <a:r>
              <a:rPr lang="zh-CN" altLang="en-US" dirty="0" smtClean="0"/>
              <a:t>的建议中只规定有几种速率不同的标准容器和虚容器。每一种虚容器都对应一种容器。</a:t>
            </a:r>
          </a:p>
          <a:p>
            <a:r>
              <a:rPr lang="zh-CN" altLang="en-US" dirty="0" smtClean="0">
                <a:solidFill>
                  <a:srgbClr val="0000FF"/>
                </a:solidFill>
              </a:rPr>
              <a:t>虚容器</a:t>
            </a:r>
            <a:r>
              <a:rPr lang="zh-CN" altLang="en-US" dirty="0" smtClean="0"/>
              <a:t>：也是一种信息结构。它由信息有效负荷和路径开销信息组成帧，每帧长</a:t>
            </a:r>
            <a:r>
              <a:rPr lang="en-US" altLang="zh-CN" dirty="0" smtClean="0"/>
              <a:t>125µs</a:t>
            </a:r>
            <a:r>
              <a:rPr lang="zh-CN" altLang="en-US" dirty="0" smtClean="0"/>
              <a:t>或</a:t>
            </a:r>
            <a:r>
              <a:rPr lang="en-US" altLang="zh-CN" dirty="0" smtClean="0"/>
              <a:t>500µs</a:t>
            </a:r>
            <a:r>
              <a:rPr lang="zh-CN" altLang="en-US" dirty="0" smtClean="0"/>
              <a:t>。</a:t>
            </a:r>
          </a:p>
          <a:p>
            <a:r>
              <a:rPr lang="zh-CN" altLang="en-US" dirty="0" smtClean="0">
                <a:solidFill>
                  <a:srgbClr val="0000FF"/>
                </a:solidFill>
              </a:rPr>
              <a:t>虚容器有两种</a:t>
            </a:r>
            <a:r>
              <a:rPr lang="zh-CN" altLang="en-US" dirty="0" smtClean="0"/>
              <a:t>：低阶虚容器</a:t>
            </a:r>
            <a:r>
              <a:rPr lang="en-US" altLang="zh-CN" dirty="0" smtClean="0"/>
              <a:t>VC-n (n=1, 2 ,3)</a:t>
            </a:r>
            <a:r>
              <a:rPr lang="zh-CN" altLang="en-US" dirty="0" smtClean="0"/>
              <a:t>；高阶虚容器</a:t>
            </a:r>
            <a:r>
              <a:rPr lang="en-US" altLang="zh-CN" dirty="0" smtClean="0"/>
              <a:t>VC-n (n=3, 4)</a:t>
            </a:r>
            <a:r>
              <a:rPr lang="zh-CN" altLang="en-US" dirty="0" smtClean="0"/>
              <a:t>。低阶虚容器包括一个容器</a:t>
            </a:r>
            <a:r>
              <a:rPr lang="en-US" altLang="zh-CN" dirty="0" smtClean="0"/>
              <a:t>C-n (n = 1, 2, 3)</a:t>
            </a:r>
            <a:r>
              <a:rPr lang="zh-CN" altLang="en-US" dirty="0" smtClean="0"/>
              <a:t>和低阶虚容器的路径开销。高阶虚容器包括一个容器</a:t>
            </a:r>
            <a:r>
              <a:rPr lang="en-US" altLang="zh-CN" dirty="0" smtClean="0"/>
              <a:t>C-n (n = 3, 4)</a:t>
            </a:r>
            <a:r>
              <a:rPr lang="zh-CN" altLang="en-US" dirty="0" smtClean="0"/>
              <a:t>或者几个支路单元群（</a:t>
            </a:r>
            <a:r>
              <a:rPr lang="en-US" altLang="zh-CN" dirty="0" smtClean="0"/>
              <a:t>TUG-2</a:t>
            </a:r>
            <a:r>
              <a:rPr lang="zh-CN" altLang="en-US" dirty="0" smtClean="0"/>
              <a:t>或</a:t>
            </a:r>
            <a:r>
              <a:rPr lang="en-US" altLang="zh-CN" dirty="0" smtClean="0"/>
              <a:t>TUG-3</a:t>
            </a:r>
            <a:r>
              <a:rPr lang="zh-CN" altLang="en-US" dirty="0" smtClean="0"/>
              <a:t>），以及虚容器路径开销。虚容器的输出可以进入支路单元</a:t>
            </a:r>
            <a:r>
              <a:rPr lang="en-US" altLang="zh-CN" dirty="0" smtClean="0"/>
              <a:t>TU-n</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462FE03A-F3C0-41AF-9442-4873244DBB16}" type="slidenum">
              <a:rPr lang="en-US" altLang="zh-CN" smtClean="0"/>
              <a:pPr/>
              <a:t>142</a:t>
            </a:fld>
            <a:endParaRPr lang="en-US" altLang="zh-CN"/>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endParaRPr lang="zh-CN" altLang="en-US" dirty="0"/>
          </a:p>
        </p:txBody>
      </p:sp>
      <p:sp>
        <p:nvSpPr>
          <p:cNvPr id="146435"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支路单元</a:t>
            </a:r>
            <a:r>
              <a:rPr lang="en-US" altLang="zh-CN" dirty="0" smtClean="0">
                <a:solidFill>
                  <a:srgbClr val="0000FF"/>
                </a:solidFill>
              </a:rPr>
              <a:t>TU-n</a:t>
            </a:r>
            <a:r>
              <a:rPr lang="en-US" altLang="zh-CN" dirty="0" smtClean="0"/>
              <a:t> (n=1, 2, 3)</a:t>
            </a:r>
            <a:r>
              <a:rPr lang="zh-CN" altLang="en-US" dirty="0" smtClean="0"/>
              <a:t>：</a:t>
            </a:r>
            <a:endParaRPr lang="en-US" altLang="zh-CN" dirty="0" smtClean="0"/>
          </a:p>
          <a:p>
            <a:pPr lvl="1"/>
            <a:r>
              <a:rPr lang="zh-CN" altLang="en-US" dirty="0" smtClean="0"/>
              <a:t>也是一种信息结构，它的功能是为低阶路径层和高阶路径层之间进行适配。</a:t>
            </a:r>
            <a:endParaRPr lang="en-US" altLang="zh-CN" dirty="0" smtClean="0"/>
          </a:p>
          <a:p>
            <a:pPr lvl="1"/>
            <a:r>
              <a:rPr lang="zh-CN" altLang="en-US" dirty="0" smtClean="0"/>
              <a:t>它由一信息有效负荷（低阶虚容器</a:t>
            </a:r>
            <a:r>
              <a:rPr lang="en-US" altLang="zh-CN" dirty="0" smtClean="0"/>
              <a:t>VC-n</a:t>
            </a:r>
            <a:r>
              <a:rPr lang="zh-CN" altLang="en-US" dirty="0" smtClean="0"/>
              <a:t>）和一个支路单元指针组成。支路单元指针指明有效负荷帧起点相对于高阶虚容器帧起点的偏移量。</a:t>
            </a:r>
          </a:p>
          <a:p>
            <a:r>
              <a:rPr lang="zh-CN" altLang="en-US" dirty="0" smtClean="0">
                <a:solidFill>
                  <a:srgbClr val="0000FF"/>
                </a:solidFill>
              </a:rPr>
              <a:t>支路单元群</a:t>
            </a:r>
            <a:r>
              <a:rPr lang="en-US" altLang="zh-CN" dirty="0" smtClean="0">
                <a:solidFill>
                  <a:srgbClr val="0000FF"/>
                </a:solidFill>
              </a:rPr>
              <a:t>(TUG)</a:t>
            </a:r>
            <a:r>
              <a:rPr lang="zh-CN" altLang="en-US" dirty="0" smtClean="0"/>
              <a:t>：</a:t>
            </a:r>
            <a:endParaRPr lang="en-US" altLang="zh-CN" dirty="0" smtClean="0"/>
          </a:p>
          <a:p>
            <a:pPr lvl="1"/>
            <a:r>
              <a:rPr lang="zh-CN" altLang="en-US" dirty="0" smtClean="0"/>
              <a:t>由一个或几个支路单元组成。后者在高阶</a:t>
            </a:r>
            <a:r>
              <a:rPr lang="en-US" altLang="zh-CN" dirty="0" smtClean="0"/>
              <a:t>VC-n</a:t>
            </a:r>
            <a:r>
              <a:rPr lang="zh-CN" altLang="en-US" dirty="0" smtClean="0"/>
              <a:t>有效负荷中占据不变的规定的位置。</a:t>
            </a:r>
            <a:endParaRPr lang="en-US" altLang="zh-CN" dirty="0" smtClean="0"/>
          </a:p>
          <a:p>
            <a:pPr lvl="1"/>
            <a:r>
              <a:rPr lang="en-US" altLang="zh-CN" dirty="0" smtClean="0"/>
              <a:t>TUG</a:t>
            </a:r>
            <a:r>
              <a:rPr lang="zh-CN" altLang="en-US" dirty="0" smtClean="0"/>
              <a:t>可以混合不同容量的支路单元以增强传送网络的灵活性。如，一个</a:t>
            </a:r>
            <a:r>
              <a:rPr lang="en-US" altLang="zh-CN" dirty="0" smtClean="0"/>
              <a:t>TUG-2</a:t>
            </a:r>
            <a:r>
              <a:rPr lang="zh-CN" altLang="en-US" dirty="0" smtClean="0"/>
              <a:t>可以由相同的几个</a:t>
            </a:r>
            <a:r>
              <a:rPr lang="en-US" altLang="zh-CN" dirty="0" smtClean="0"/>
              <a:t>TU-1</a:t>
            </a:r>
            <a:r>
              <a:rPr lang="zh-CN" altLang="en-US" dirty="0" smtClean="0"/>
              <a:t>或一个</a:t>
            </a:r>
            <a:r>
              <a:rPr lang="en-US" altLang="zh-CN" dirty="0" smtClean="0"/>
              <a:t>TU-2</a:t>
            </a:r>
            <a:r>
              <a:rPr lang="zh-CN" altLang="en-US" dirty="0" smtClean="0"/>
              <a:t>组成；一个</a:t>
            </a:r>
            <a:r>
              <a:rPr lang="en-US" altLang="zh-CN" dirty="0" smtClean="0"/>
              <a:t>TUG-3</a:t>
            </a:r>
            <a:r>
              <a:rPr lang="zh-CN" altLang="en-US" dirty="0" smtClean="0"/>
              <a:t>可以由相同的几个</a:t>
            </a:r>
            <a:r>
              <a:rPr lang="en-US" altLang="zh-CN" dirty="0" smtClean="0"/>
              <a:t>TUG-2</a:t>
            </a:r>
            <a:r>
              <a:rPr lang="zh-CN" altLang="en-US" dirty="0" smtClean="0"/>
              <a:t>或一个</a:t>
            </a:r>
            <a:r>
              <a:rPr lang="en-US" altLang="zh-CN" dirty="0" smtClean="0"/>
              <a:t>TU-3</a:t>
            </a:r>
            <a:r>
              <a:rPr lang="zh-CN" altLang="en-US" dirty="0" smtClean="0"/>
              <a:t>组成。</a:t>
            </a:r>
            <a:endParaRPr lang="zh-CN" altLang="en-US" dirty="0"/>
          </a:p>
        </p:txBody>
      </p:sp>
      <p:sp>
        <p:nvSpPr>
          <p:cNvPr id="4" name="灯片编号占位符 5"/>
          <p:cNvSpPr>
            <a:spLocks noGrp="1"/>
          </p:cNvSpPr>
          <p:nvPr>
            <p:ph type="sldNum" sz="quarter" idx="12"/>
          </p:nvPr>
        </p:nvSpPr>
        <p:spPr/>
        <p:txBody>
          <a:bodyPr/>
          <a:lstStyle/>
          <a:p>
            <a:fld id="{A4D9FDC2-A803-49CA-8A78-B29BA2AF424E}" type="slidenum">
              <a:rPr lang="en-US" altLang="zh-CN" smtClean="0"/>
              <a:pPr/>
              <a:t>143</a:t>
            </a:fld>
            <a:endParaRPr lang="en-US" altLang="zh-CN"/>
          </a:p>
        </p:txBody>
      </p:sp>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endParaRPr lang="zh-CN" altLang="en-US" dirty="0"/>
          </a:p>
        </p:txBody>
      </p:sp>
      <p:sp>
        <p:nvSpPr>
          <p:cNvPr id="148483" name="Rectangle 3"/>
          <p:cNvSpPr>
            <a:spLocks noGrp="1" noChangeArrowheads="1"/>
          </p:cNvSpPr>
          <p:nvPr>
            <p:ph type="body" idx="1"/>
          </p:nvPr>
        </p:nvSpPr>
        <p:spPr>
          <a:xfrm>
            <a:off x="539552" y="1124744"/>
            <a:ext cx="8064896" cy="5472608"/>
          </a:xfrm>
        </p:spPr>
        <p:txBody>
          <a:bodyPr>
            <a:normAutofit fontScale="92500" lnSpcReduction="20000"/>
          </a:bodyPr>
          <a:lstStyle/>
          <a:p>
            <a:r>
              <a:rPr lang="zh-CN" altLang="en-US" dirty="0" smtClean="0">
                <a:solidFill>
                  <a:srgbClr val="0000FF"/>
                </a:solidFill>
              </a:rPr>
              <a:t>管理单元</a:t>
            </a:r>
            <a:r>
              <a:rPr lang="en-US" altLang="zh-CN" dirty="0" smtClean="0">
                <a:solidFill>
                  <a:srgbClr val="0000FF"/>
                </a:solidFill>
              </a:rPr>
              <a:t>AU-n</a:t>
            </a:r>
            <a:r>
              <a:rPr lang="en-US" altLang="zh-CN" dirty="0" smtClean="0"/>
              <a:t> (n=3, 4)</a:t>
            </a:r>
            <a:r>
              <a:rPr lang="zh-CN" altLang="en-US" dirty="0" smtClean="0"/>
              <a:t>：</a:t>
            </a:r>
            <a:endParaRPr lang="en-US" altLang="zh-CN" dirty="0" smtClean="0"/>
          </a:p>
          <a:p>
            <a:pPr lvl="1"/>
            <a:r>
              <a:rPr lang="zh-CN" altLang="en-US" dirty="0" smtClean="0"/>
              <a:t>也是一种信息结构。它为高阶路径层和复用段层之间提供适配。</a:t>
            </a:r>
            <a:endParaRPr lang="en-US" altLang="zh-CN" dirty="0" smtClean="0"/>
          </a:p>
          <a:p>
            <a:pPr lvl="1"/>
            <a:r>
              <a:rPr lang="zh-CN" altLang="en-US" dirty="0" smtClean="0"/>
              <a:t>由一个信息有效负荷（高阶虚容器）和一个管理单元指针组成。此指针指明有效负荷帧的起点相对于复用段帧起点的偏移量。</a:t>
            </a:r>
          </a:p>
          <a:p>
            <a:r>
              <a:rPr lang="zh-CN" altLang="en-US" dirty="0" smtClean="0"/>
              <a:t>管理单元有两种：</a:t>
            </a:r>
            <a:r>
              <a:rPr lang="en-US" altLang="zh-CN" dirty="0" smtClean="0"/>
              <a:t>AU-3</a:t>
            </a:r>
            <a:r>
              <a:rPr lang="zh-CN" altLang="en-US" dirty="0" smtClean="0"/>
              <a:t>和</a:t>
            </a:r>
            <a:r>
              <a:rPr lang="en-US" altLang="zh-CN" dirty="0" smtClean="0"/>
              <a:t>AU-4</a:t>
            </a:r>
            <a:r>
              <a:rPr lang="zh-CN" altLang="en-US" dirty="0" smtClean="0"/>
              <a:t>。</a:t>
            </a:r>
            <a:endParaRPr lang="en-US" altLang="zh-CN" dirty="0" smtClean="0"/>
          </a:p>
          <a:p>
            <a:pPr lvl="1"/>
            <a:r>
              <a:rPr lang="en-US" altLang="zh-CN" dirty="0" smtClean="0"/>
              <a:t>AU-4</a:t>
            </a:r>
            <a:r>
              <a:rPr lang="zh-CN" altLang="en-US" dirty="0" smtClean="0"/>
              <a:t>由一个</a:t>
            </a:r>
            <a:r>
              <a:rPr lang="en-US" altLang="zh-CN" dirty="0" smtClean="0"/>
              <a:t>VC-4</a:t>
            </a:r>
            <a:r>
              <a:rPr lang="zh-CN" altLang="en-US" dirty="0" smtClean="0"/>
              <a:t>和一个管理单元指针组成，此指针指明</a:t>
            </a:r>
            <a:r>
              <a:rPr lang="en-US" altLang="zh-CN" dirty="0" smtClean="0"/>
              <a:t>VC-4</a:t>
            </a:r>
            <a:r>
              <a:rPr lang="zh-CN" altLang="en-US" dirty="0" smtClean="0"/>
              <a:t>相对于</a:t>
            </a:r>
            <a:r>
              <a:rPr lang="en-US" altLang="zh-CN" dirty="0" smtClean="0"/>
              <a:t>STM-N</a:t>
            </a:r>
            <a:r>
              <a:rPr lang="zh-CN" altLang="en-US" dirty="0" smtClean="0"/>
              <a:t>帧的相位定位调整量。</a:t>
            </a:r>
            <a:endParaRPr lang="en-US" altLang="zh-CN" dirty="0" smtClean="0"/>
          </a:p>
          <a:p>
            <a:pPr lvl="1"/>
            <a:r>
              <a:rPr lang="en-US" altLang="zh-CN" dirty="0" smtClean="0"/>
              <a:t>AU-3</a:t>
            </a:r>
            <a:r>
              <a:rPr lang="zh-CN" altLang="en-US" dirty="0" smtClean="0"/>
              <a:t>由一个</a:t>
            </a:r>
            <a:r>
              <a:rPr lang="en-US" altLang="zh-CN" dirty="0" smtClean="0"/>
              <a:t>VC-3</a:t>
            </a:r>
            <a:r>
              <a:rPr lang="zh-CN" altLang="en-US" dirty="0" smtClean="0"/>
              <a:t>和一个管理单元指针组成，此指针指明</a:t>
            </a:r>
            <a:r>
              <a:rPr lang="en-US" altLang="zh-CN" dirty="0" smtClean="0"/>
              <a:t>VC-3</a:t>
            </a:r>
            <a:r>
              <a:rPr lang="zh-CN" altLang="en-US" dirty="0" smtClean="0"/>
              <a:t>相对于</a:t>
            </a:r>
            <a:r>
              <a:rPr lang="en-US" altLang="zh-CN" dirty="0" smtClean="0"/>
              <a:t>STM-N</a:t>
            </a:r>
            <a:r>
              <a:rPr lang="zh-CN" altLang="en-US" dirty="0" smtClean="0"/>
              <a:t>帧的相位定位调整量。在每种情况中，管理单元指针的位置相对于</a:t>
            </a:r>
            <a:r>
              <a:rPr lang="en-US" altLang="zh-CN" dirty="0" smtClean="0"/>
              <a:t>STM-N</a:t>
            </a:r>
            <a:r>
              <a:rPr lang="zh-CN" altLang="en-US" dirty="0" smtClean="0"/>
              <a:t>帧总是固定的。</a:t>
            </a:r>
          </a:p>
          <a:p>
            <a:r>
              <a:rPr lang="zh-CN" altLang="en-US" dirty="0" smtClean="0"/>
              <a:t>管理单元群</a:t>
            </a:r>
            <a:r>
              <a:rPr lang="en-US" altLang="zh-CN" dirty="0" smtClean="0"/>
              <a:t>(AUG)</a:t>
            </a:r>
            <a:r>
              <a:rPr lang="zh-CN" altLang="en-US" dirty="0" smtClean="0"/>
              <a:t>：由一个或多个管理单元组成。它在一个</a:t>
            </a:r>
            <a:r>
              <a:rPr lang="en-US" altLang="zh-CN" dirty="0" smtClean="0"/>
              <a:t>STM</a:t>
            </a:r>
            <a:r>
              <a:rPr lang="zh-CN" altLang="en-US" dirty="0" smtClean="0"/>
              <a:t>有效负荷中占据固定的规定位置。一个</a:t>
            </a:r>
            <a:r>
              <a:rPr lang="en-US" altLang="zh-CN" dirty="0" smtClean="0"/>
              <a:t>AUG</a:t>
            </a:r>
            <a:r>
              <a:rPr lang="zh-CN" altLang="en-US" dirty="0" smtClean="0"/>
              <a:t>由几个相同的</a:t>
            </a:r>
            <a:r>
              <a:rPr lang="en-US" altLang="zh-CN" dirty="0" smtClean="0"/>
              <a:t>AU-3</a:t>
            </a:r>
            <a:r>
              <a:rPr lang="zh-CN" altLang="en-US" dirty="0" smtClean="0"/>
              <a:t>或一个</a:t>
            </a:r>
            <a:r>
              <a:rPr lang="en-US" altLang="zh-CN" dirty="0" smtClean="0"/>
              <a:t>AU-4</a:t>
            </a:r>
            <a:r>
              <a:rPr lang="zh-CN" altLang="en-US" dirty="0" smtClean="0"/>
              <a:t>组成。</a:t>
            </a:r>
            <a:endParaRPr lang="zh-CN" altLang="en-US" dirty="0"/>
          </a:p>
        </p:txBody>
      </p:sp>
      <p:sp>
        <p:nvSpPr>
          <p:cNvPr id="4" name="灯片编号占位符 5"/>
          <p:cNvSpPr>
            <a:spLocks noGrp="1"/>
          </p:cNvSpPr>
          <p:nvPr>
            <p:ph type="sldNum" sz="quarter" idx="12"/>
          </p:nvPr>
        </p:nvSpPr>
        <p:spPr/>
        <p:txBody>
          <a:bodyPr/>
          <a:lstStyle/>
          <a:p>
            <a:fld id="{DD8CB2B4-4961-4E34-BDE4-7D1C0ECB18F1}" type="slidenum">
              <a:rPr lang="en-US" altLang="zh-CN" smtClean="0"/>
              <a:pPr/>
              <a:t>144</a:t>
            </a:fld>
            <a:endParaRPr lang="en-US" altLang="zh-CN"/>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endParaRPr lang="zh-CN" altLang="en-US" dirty="0"/>
          </a:p>
        </p:txBody>
      </p:sp>
      <p:sp>
        <p:nvSpPr>
          <p:cNvPr id="149507" name="Rectangle 3"/>
          <p:cNvSpPr>
            <a:spLocks noGrp="1" noChangeArrowheads="1"/>
          </p:cNvSpPr>
          <p:nvPr>
            <p:ph type="body" idx="1"/>
          </p:nvPr>
        </p:nvSpPr>
        <p:spPr/>
        <p:txBody>
          <a:bodyPr/>
          <a:lstStyle/>
          <a:p>
            <a:r>
              <a:rPr lang="en-US" altLang="zh-CN" dirty="0" smtClean="0"/>
              <a:t>9.9 </a:t>
            </a:r>
            <a:r>
              <a:rPr lang="zh-CN" altLang="en-US" dirty="0" smtClean="0"/>
              <a:t>小结</a:t>
            </a:r>
            <a:endParaRPr lang="zh-CN" altLang="en-US" dirty="0"/>
          </a:p>
        </p:txBody>
      </p:sp>
      <p:sp>
        <p:nvSpPr>
          <p:cNvPr id="4" name="灯片编号占位符 5"/>
          <p:cNvSpPr>
            <a:spLocks noGrp="1"/>
          </p:cNvSpPr>
          <p:nvPr>
            <p:ph type="sldNum" sz="quarter" idx="12"/>
          </p:nvPr>
        </p:nvSpPr>
        <p:spPr/>
        <p:txBody>
          <a:bodyPr/>
          <a:lstStyle/>
          <a:p>
            <a:fld id="{5602372F-B29E-4CD3-989F-E611BF006BAF}" type="slidenum">
              <a:rPr lang="en-US" altLang="zh-CN" smtClean="0"/>
              <a:pPr/>
              <a:t>145</a:t>
            </a:fld>
            <a:endParaRPr lang="en-US" altLang="zh-CN"/>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按照上式画出的</a:t>
            </a:r>
            <a:r>
              <a:rPr lang="en-US" altLang="zh-CN" i="1" dirty="0" err="1"/>
              <a:t>f</a:t>
            </a:r>
            <a:r>
              <a:rPr lang="en-US" altLang="zh-CN" i="1" baseline="-25000" dirty="0" err="1"/>
              <a:t>s</a:t>
            </a:r>
            <a:r>
              <a:rPr lang="zh-CN" altLang="en-US" dirty="0"/>
              <a:t>和</a:t>
            </a:r>
            <a:r>
              <a:rPr lang="en-US" altLang="zh-CN" i="1" dirty="0" err="1"/>
              <a:t>f</a:t>
            </a:r>
            <a:r>
              <a:rPr lang="en-US" altLang="zh-CN" i="1" baseline="-25000" dirty="0" err="1"/>
              <a:t>L</a:t>
            </a:r>
            <a:r>
              <a:rPr lang="zh-CN" altLang="en-US" dirty="0"/>
              <a:t>关系曲线示于下图：</a:t>
            </a:r>
          </a:p>
        </p:txBody>
      </p:sp>
      <p:sp>
        <p:nvSpPr>
          <p:cNvPr id="4" name="灯片编号占位符 3"/>
          <p:cNvSpPr>
            <a:spLocks noGrp="1"/>
          </p:cNvSpPr>
          <p:nvPr>
            <p:ph type="sldNum" sz="quarter" idx="12"/>
          </p:nvPr>
        </p:nvSpPr>
        <p:spPr/>
        <p:txBody>
          <a:bodyPr/>
          <a:lstStyle/>
          <a:p>
            <a:fld id="{E31375A4-56A4-47D6-9801-1991572033F7}" type="slidenum">
              <a:rPr lang="en-US" smtClean="0"/>
              <a:pPr/>
              <a:t>15</a:t>
            </a:fld>
            <a:endParaRPr lang="en-US"/>
          </a:p>
        </p:txBody>
      </p:sp>
      <p:grpSp>
        <p:nvGrpSpPr>
          <p:cNvPr id="5" name="Group 4"/>
          <p:cNvGrpSpPr>
            <a:grpSpLocks/>
          </p:cNvGrpSpPr>
          <p:nvPr/>
        </p:nvGrpSpPr>
        <p:grpSpPr bwMode="auto">
          <a:xfrm>
            <a:off x="1396986" y="1700808"/>
            <a:ext cx="6300788" cy="2393950"/>
            <a:chOff x="2512" y="12729"/>
            <a:chExt cx="7193" cy="2942"/>
          </a:xfrm>
        </p:grpSpPr>
        <p:grpSp>
          <p:nvGrpSpPr>
            <p:cNvPr id="6" name="Group 5"/>
            <p:cNvGrpSpPr>
              <a:grpSpLocks/>
            </p:cNvGrpSpPr>
            <p:nvPr/>
          </p:nvGrpSpPr>
          <p:grpSpPr bwMode="auto">
            <a:xfrm>
              <a:off x="2512" y="13026"/>
              <a:ext cx="594" cy="1980"/>
              <a:chOff x="2515" y="6786"/>
              <a:chExt cx="594" cy="1980"/>
            </a:xfrm>
          </p:grpSpPr>
          <p:sp>
            <p:nvSpPr>
              <p:cNvPr id="52" name="Text Box 6"/>
              <p:cNvSpPr txBox="1">
                <a:spLocks noChangeArrowheads="1"/>
              </p:cNvSpPr>
              <p:nvPr/>
            </p:nvSpPr>
            <p:spPr bwMode="auto">
              <a:xfrm>
                <a:off x="2609" y="8359"/>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53" name="Text Box 7"/>
              <p:cNvSpPr txBox="1">
                <a:spLocks noChangeArrowheads="1"/>
              </p:cNvSpPr>
              <p:nvPr/>
            </p:nvSpPr>
            <p:spPr bwMode="auto">
              <a:xfrm>
                <a:off x="2515" y="7853"/>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54" name="Text Box 8"/>
              <p:cNvSpPr txBox="1">
                <a:spLocks noChangeArrowheads="1"/>
              </p:cNvSpPr>
              <p:nvPr/>
            </p:nvSpPr>
            <p:spPr bwMode="auto">
              <a:xfrm>
                <a:off x="2542" y="7325"/>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55" name="Text Box 9"/>
              <p:cNvSpPr txBox="1">
                <a:spLocks noChangeArrowheads="1"/>
              </p:cNvSpPr>
              <p:nvPr/>
            </p:nvSpPr>
            <p:spPr bwMode="auto">
              <a:xfrm>
                <a:off x="2542" y="6786"/>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grpSp>
        <p:grpSp>
          <p:nvGrpSpPr>
            <p:cNvPr id="7" name="Group 10"/>
            <p:cNvGrpSpPr>
              <a:grpSpLocks/>
            </p:cNvGrpSpPr>
            <p:nvPr/>
          </p:nvGrpSpPr>
          <p:grpSpPr bwMode="auto">
            <a:xfrm>
              <a:off x="2753" y="12729"/>
              <a:ext cx="6952" cy="2942"/>
              <a:chOff x="2757" y="8673"/>
              <a:chExt cx="6952" cy="2942"/>
            </a:xfrm>
          </p:grpSpPr>
          <p:grpSp>
            <p:nvGrpSpPr>
              <p:cNvPr id="8" name="Group 11"/>
              <p:cNvGrpSpPr>
                <a:grpSpLocks/>
              </p:cNvGrpSpPr>
              <p:nvPr/>
            </p:nvGrpSpPr>
            <p:grpSpPr bwMode="auto">
              <a:xfrm>
                <a:off x="3604" y="11208"/>
                <a:ext cx="5115" cy="407"/>
                <a:chOff x="3626" y="11148"/>
                <a:chExt cx="5115" cy="407"/>
              </a:xfrm>
            </p:grpSpPr>
            <p:sp>
              <p:nvSpPr>
                <p:cNvPr id="46" name="Text Box 12"/>
                <p:cNvSpPr txBox="1">
                  <a:spLocks noChangeArrowheads="1"/>
                </p:cNvSpPr>
                <p:nvPr/>
              </p:nvSpPr>
              <p:spPr bwMode="auto">
                <a:xfrm>
                  <a:off x="5419" y="11148"/>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47" name="Text Box 13"/>
                <p:cNvSpPr txBox="1">
                  <a:spLocks noChangeArrowheads="1"/>
                </p:cNvSpPr>
                <p:nvPr/>
              </p:nvSpPr>
              <p:spPr bwMode="auto">
                <a:xfrm>
                  <a:off x="3626" y="11148"/>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48" name="Text Box 14"/>
                <p:cNvSpPr txBox="1">
                  <a:spLocks noChangeArrowheads="1"/>
                </p:cNvSpPr>
                <p:nvPr/>
              </p:nvSpPr>
              <p:spPr bwMode="auto">
                <a:xfrm>
                  <a:off x="4506" y="11148"/>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49" name="Text Box 15"/>
                <p:cNvSpPr txBox="1">
                  <a:spLocks noChangeArrowheads="1"/>
                </p:cNvSpPr>
                <p:nvPr/>
              </p:nvSpPr>
              <p:spPr bwMode="auto">
                <a:xfrm>
                  <a:off x="6354" y="11148"/>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sp>
              <p:nvSpPr>
                <p:cNvPr id="50" name="Text Box 16"/>
                <p:cNvSpPr txBox="1">
                  <a:spLocks noChangeArrowheads="1"/>
                </p:cNvSpPr>
                <p:nvPr/>
              </p:nvSpPr>
              <p:spPr bwMode="auto">
                <a:xfrm>
                  <a:off x="7267" y="11148"/>
                  <a:ext cx="583" cy="407"/>
                </a:xfrm>
                <a:prstGeom prst="rect">
                  <a:avLst/>
                </a:prstGeom>
                <a:noFill/>
                <a:ln w="9525">
                  <a:noFill/>
                  <a:miter lim="800000"/>
                  <a:headEnd/>
                  <a:tailEnd/>
                </a:ln>
              </p:spPr>
              <p:txBody>
                <a:bodyPr/>
                <a:lstStyle/>
                <a:p>
                  <a:pPr algn="just"/>
                  <a:r>
                    <a:rPr lang="en-US" altLang="zh-CN">
                      <a:latin typeface="Times New Roman" pitchFamily="18" charset="0"/>
                    </a:rPr>
                    <a:t>5B</a:t>
                  </a:r>
                  <a:endParaRPr lang="en-US" altLang="zh-CN" sz="3200"/>
                </a:p>
              </p:txBody>
            </p:sp>
            <p:sp>
              <p:nvSpPr>
                <p:cNvPr id="51" name="Text Box 17"/>
                <p:cNvSpPr txBox="1">
                  <a:spLocks noChangeArrowheads="1"/>
                </p:cNvSpPr>
                <p:nvPr/>
              </p:nvSpPr>
              <p:spPr bwMode="auto">
                <a:xfrm>
                  <a:off x="8158" y="11148"/>
                  <a:ext cx="583" cy="407"/>
                </a:xfrm>
                <a:prstGeom prst="rect">
                  <a:avLst/>
                </a:prstGeom>
                <a:noFill/>
                <a:ln w="9525">
                  <a:noFill/>
                  <a:miter lim="800000"/>
                  <a:headEnd/>
                  <a:tailEnd/>
                </a:ln>
              </p:spPr>
              <p:txBody>
                <a:bodyPr/>
                <a:lstStyle/>
                <a:p>
                  <a:pPr algn="just"/>
                  <a:r>
                    <a:rPr lang="en-US" altLang="zh-CN">
                      <a:latin typeface="Times New Roman" pitchFamily="18" charset="0"/>
                    </a:rPr>
                    <a:t>6</a:t>
                  </a:r>
                  <a:r>
                    <a:rPr lang="en-US" altLang="zh-CN" i="1">
                      <a:latin typeface="Times New Roman" pitchFamily="18" charset="0"/>
                    </a:rPr>
                    <a:t>B</a:t>
                  </a:r>
                  <a:endParaRPr lang="en-US" altLang="zh-CN" sz="3200"/>
                </a:p>
              </p:txBody>
            </p:sp>
          </p:grpSp>
          <p:grpSp>
            <p:nvGrpSpPr>
              <p:cNvPr id="9" name="Group 18"/>
              <p:cNvGrpSpPr>
                <a:grpSpLocks/>
              </p:cNvGrpSpPr>
              <p:nvPr/>
            </p:nvGrpSpPr>
            <p:grpSpPr bwMode="auto">
              <a:xfrm>
                <a:off x="2757" y="8673"/>
                <a:ext cx="6952" cy="2904"/>
                <a:chOff x="2757" y="8673"/>
                <a:chExt cx="6952" cy="2904"/>
              </a:xfrm>
            </p:grpSpPr>
            <p:sp>
              <p:nvSpPr>
                <p:cNvPr id="10" name="Text Box 19"/>
                <p:cNvSpPr txBox="1">
                  <a:spLocks noChangeArrowheads="1"/>
                </p:cNvSpPr>
                <p:nvPr/>
              </p:nvSpPr>
              <p:spPr bwMode="auto">
                <a:xfrm>
                  <a:off x="9159" y="11170"/>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L</a:t>
                  </a:r>
                  <a:endParaRPr lang="en-US" altLang="zh-CN" sz="3200"/>
                </a:p>
              </p:txBody>
            </p:sp>
            <p:sp>
              <p:nvSpPr>
                <p:cNvPr id="11" name="Text Box 20"/>
                <p:cNvSpPr txBox="1">
                  <a:spLocks noChangeArrowheads="1"/>
                </p:cNvSpPr>
                <p:nvPr/>
              </p:nvSpPr>
              <p:spPr bwMode="auto">
                <a:xfrm>
                  <a:off x="2757" y="11148"/>
                  <a:ext cx="407" cy="407"/>
                </a:xfrm>
                <a:prstGeom prst="rect">
                  <a:avLst/>
                </a:prstGeom>
                <a:noFill/>
                <a:ln w="9525">
                  <a:noFill/>
                  <a:miter lim="800000"/>
                  <a:headEnd/>
                  <a:tailEnd/>
                </a:ln>
              </p:spPr>
              <p:txBody>
                <a:bodyPr/>
                <a:lstStyle/>
                <a:p>
                  <a:pPr algn="just"/>
                  <a:r>
                    <a:rPr lang="en-US" altLang="zh-CN">
                      <a:latin typeface="Times New Roman" pitchFamily="18" charset="0"/>
                    </a:rPr>
                    <a:t>0</a:t>
                  </a:r>
                  <a:endParaRPr lang="en-US" altLang="zh-CN" sz="3200"/>
                </a:p>
              </p:txBody>
            </p:sp>
            <p:grpSp>
              <p:nvGrpSpPr>
                <p:cNvPr id="12" name="Group 21"/>
                <p:cNvGrpSpPr>
                  <a:grpSpLocks/>
                </p:cNvGrpSpPr>
                <p:nvPr/>
              </p:nvGrpSpPr>
              <p:grpSpPr bwMode="auto">
                <a:xfrm>
                  <a:off x="2922" y="8992"/>
                  <a:ext cx="6391" cy="2244"/>
                  <a:chOff x="3164" y="6137"/>
                  <a:chExt cx="6391" cy="2244"/>
                </a:xfrm>
              </p:grpSpPr>
              <p:grpSp>
                <p:nvGrpSpPr>
                  <p:cNvPr id="33" name="Group 22"/>
                  <p:cNvGrpSpPr>
                    <a:grpSpLocks/>
                  </p:cNvGrpSpPr>
                  <p:nvPr/>
                </p:nvGrpSpPr>
                <p:grpSpPr bwMode="auto">
                  <a:xfrm>
                    <a:off x="3164" y="6137"/>
                    <a:ext cx="6391" cy="2244"/>
                    <a:chOff x="3164" y="6137"/>
                    <a:chExt cx="6391" cy="2244"/>
                  </a:xfrm>
                </p:grpSpPr>
                <p:sp>
                  <p:nvSpPr>
                    <p:cNvPr id="44" name="Line 23"/>
                    <p:cNvSpPr>
                      <a:spLocks noChangeShapeType="1"/>
                    </p:cNvSpPr>
                    <p:nvPr/>
                  </p:nvSpPr>
                  <p:spPr bwMode="auto">
                    <a:xfrm>
                      <a:off x="3164" y="6137"/>
                      <a:ext cx="0" cy="2233"/>
                    </a:xfrm>
                    <a:prstGeom prst="line">
                      <a:avLst/>
                    </a:prstGeom>
                    <a:noFill/>
                    <a:ln w="9525">
                      <a:solidFill>
                        <a:srgbClr val="000000"/>
                      </a:solidFill>
                      <a:round/>
                      <a:headEnd/>
                      <a:tailEnd/>
                    </a:ln>
                  </p:spPr>
                  <p:txBody>
                    <a:bodyPr/>
                    <a:lstStyle/>
                    <a:p>
                      <a:endParaRPr lang="zh-CN" altLang="en-US"/>
                    </a:p>
                  </p:txBody>
                </p:sp>
                <p:sp>
                  <p:nvSpPr>
                    <p:cNvPr id="45" name="Line 24"/>
                    <p:cNvSpPr>
                      <a:spLocks noChangeShapeType="1"/>
                    </p:cNvSpPr>
                    <p:nvPr/>
                  </p:nvSpPr>
                  <p:spPr bwMode="auto">
                    <a:xfrm flipV="1">
                      <a:off x="3164" y="8381"/>
                      <a:ext cx="6391" cy="0"/>
                    </a:xfrm>
                    <a:prstGeom prst="line">
                      <a:avLst/>
                    </a:prstGeom>
                    <a:noFill/>
                    <a:ln w="9525">
                      <a:solidFill>
                        <a:srgbClr val="000000"/>
                      </a:solidFill>
                      <a:round/>
                      <a:headEnd/>
                      <a:tailEnd/>
                    </a:ln>
                  </p:spPr>
                  <p:txBody>
                    <a:bodyPr/>
                    <a:lstStyle/>
                    <a:p>
                      <a:endParaRPr lang="zh-CN" altLang="en-US"/>
                    </a:p>
                  </p:txBody>
                </p:sp>
              </p:grpSp>
              <p:grpSp>
                <p:nvGrpSpPr>
                  <p:cNvPr id="34" name="Group 25"/>
                  <p:cNvGrpSpPr>
                    <a:grpSpLocks/>
                  </p:cNvGrpSpPr>
                  <p:nvPr/>
                </p:nvGrpSpPr>
                <p:grpSpPr bwMode="auto">
                  <a:xfrm>
                    <a:off x="4077" y="8216"/>
                    <a:ext cx="4576" cy="165"/>
                    <a:chOff x="4077" y="8216"/>
                    <a:chExt cx="4576" cy="165"/>
                  </a:xfrm>
                </p:grpSpPr>
                <p:grpSp>
                  <p:nvGrpSpPr>
                    <p:cNvPr id="35" name="Group 26"/>
                    <p:cNvGrpSpPr>
                      <a:grpSpLocks/>
                    </p:cNvGrpSpPr>
                    <p:nvPr/>
                  </p:nvGrpSpPr>
                  <p:grpSpPr bwMode="auto">
                    <a:xfrm>
                      <a:off x="4077" y="8227"/>
                      <a:ext cx="913" cy="154"/>
                      <a:chOff x="4077" y="8227"/>
                      <a:chExt cx="913" cy="154"/>
                    </a:xfrm>
                  </p:grpSpPr>
                  <p:sp>
                    <p:nvSpPr>
                      <p:cNvPr id="42" name="Line 27"/>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43" name="Line 28"/>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36" name="Group 29"/>
                    <p:cNvGrpSpPr>
                      <a:grpSpLocks/>
                    </p:cNvGrpSpPr>
                    <p:nvPr/>
                  </p:nvGrpSpPr>
                  <p:grpSpPr bwMode="auto">
                    <a:xfrm>
                      <a:off x="5914" y="8227"/>
                      <a:ext cx="913" cy="154"/>
                      <a:chOff x="4077" y="8227"/>
                      <a:chExt cx="913" cy="154"/>
                    </a:xfrm>
                  </p:grpSpPr>
                  <p:sp>
                    <p:nvSpPr>
                      <p:cNvPr id="40" name="Line 30"/>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41" name="Line 31"/>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37" name="Group 32"/>
                    <p:cNvGrpSpPr>
                      <a:grpSpLocks/>
                    </p:cNvGrpSpPr>
                    <p:nvPr/>
                  </p:nvGrpSpPr>
                  <p:grpSpPr bwMode="auto">
                    <a:xfrm>
                      <a:off x="7740" y="8216"/>
                      <a:ext cx="913" cy="154"/>
                      <a:chOff x="4077" y="8227"/>
                      <a:chExt cx="913" cy="154"/>
                    </a:xfrm>
                  </p:grpSpPr>
                  <p:sp>
                    <p:nvSpPr>
                      <p:cNvPr id="38" name="Line 33"/>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39" name="Line 34"/>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grpSp>
            <p:grpSp>
              <p:nvGrpSpPr>
                <p:cNvPr id="13" name="Group 35"/>
                <p:cNvGrpSpPr>
                  <a:grpSpLocks/>
                </p:cNvGrpSpPr>
                <p:nvPr/>
              </p:nvGrpSpPr>
              <p:grpSpPr bwMode="auto">
                <a:xfrm>
                  <a:off x="2922" y="9157"/>
                  <a:ext cx="5753" cy="1584"/>
                  <a:chOff x="2911" y="6786"/>
                  <a:chExt cx="5753" cy="1584"/>
                </a:xfrm>
              </p:grpSpPr>
              <p:sp>
                <p:nvSpPr>
                  <p:cNvPr id="29" name="Line 36"/>
                  <p:cNvSpPr>
                    <a:spLocks noChangeShapeType="1"/>
                  </p:cNvSpPr>
                  <p:nvPr/>
                </p:nvSpPr>
                <p:spPr bwMode="auto">
                  <a:xfrm flipV="1">
                    <a:off x="2911" y="8370"/>
                    <a:ext cx="187" cy="0"/>
                  </a:xfrm>
                  <a:prstGeom prst="line">
                    <a:avLst/>
                  </a:prstGeom>
                  <a:noFill/>
                  <a:ln w="9525">
                    <a:solidFill>
                      <a:srgbClr val="000000"/>
                    </a:solidFill>
                    <a:round/>
                    <a:headEnd/>
                    <a:tailEnd/>
                  </a:ln>
                </p:spPr>
                <p:txBody>
                  <a:bodyPr/>
                  <a:lstStyle/>
                  <a:p>
                    <a:endParaRPr lang="zh-CN" altLang="en-US"/>
                  </a:p>
                </p:txBody>
              </p:sp>
              <p:sp>
                <p:nvSpPr>
                  <p:cNvPr id="30" name="Line 37"/>
                  <p:cNvSpPr>
                    <a:spLocks noChangeShapeType="1"/>
                  </p:cNvSpPr>
                  <p:nvPr/>
                </p:nvSpPr>
                <p:spPr bwMode="auto">
                  <a:xfrm>
                    <a:off x="2911" y="7853"/>
                    <a:ext cx="5753" cy="0"/>
                  </a:xfrm>
                  <a:prstGeom prst="line">
                    <a:avLst/>
                  </a:prstGeom>
                  <a:noFill/>
                  <a:ln w="9525">
                    <a:solidFill>
                      <a:srgbClr val="000000"/>
                    </a:solidFill>
                    <a:prstDash val="dash"/>
                    <a:round/>
                    <a:headEnd/>
                    <a:tailEnd/>
                  </a:ln>
                </p:spPr>
                <p:txBody>
                  <a:bodyPr/>
                  <a:lstStyle/>
                  <a:p>
                    <a:endParaRPr lang="zh-CN" altLang="en-US"/>
                  </a:p>
                </p:txBody>
              </p:sp>
              <p:sp>
                <p:nvSpPr>
                  <p:cNvPr id="31" name="Line 38"/>
                  <p:cNvSpPr>
                    <a:spLocks noChangeShapeType="1"/>
                  </p:cNvSpPr>
                  <p:nvPr/>
                </p:nvSpPr>
                <p:spPr bwMode="auto">
                  <a:xfrm>
                    <a:off x="2911" y="7314"/>
                    <a:ext cx="198" cy="0"/>
                  </a:xfrm>
                  <a:prstGeom prst="line">
                    <a:avLst/>
                  </a:prstGeom>
                  <a:noFill/>
                  <a:ln w="9525">
                    <a:solidFill>
                      <a:srgbClr val="000000"/>
                    </a:solidFill>
                    <a:round/>
                    <a:headEnd/>
                    <a:tailEnd/>
                  </a:ln>
                </p:spPr>
                <p:txBody>
                  <a:bodyPr/>
                  <a:lstStyle/>
                  <a:p>
                    <a:endParaRPr lang="zh-CN" altLang="en-US"/>
                  </a:p>
                </p:txBody>
              </p:sp>
              <p:sp>
                <p:nvSpPr>
                  <p:cNvPr id="32" name="Line 39"/>
                  <p:cNvSpPr>
                    <a:spLocks noChangeShapeType="1"/>
                  </p:cNvSpPr>
                  <p:nvPr/>
                </p:nvSpPr>
                <p:spPr bwMode="auto">
                  <a:xfrm>
                    <a:off x="2911" y="6786"/>
                    <a:ext cx="176" cy="0"/>
                  </a:xfrm>
                  <a:prstGeom prst="line">
                    <a:avLst/>
                  </a:prstGeom>
                  <a:noFill/>
                  <a:ln w="9525">
                    <a:solidFill>
                      <a:srgbClr val="000000"/>
                    </a:solidFill>
                    <a:round/>
                    <a:headEnd/>
                    <a:tailEnd/>
                  </a:ln>
                </p:spPr>
                <p:txBody>
                  <a:bodyPr/>
                  <a:lstStyle/>
                  <a:p>
                    <a:endParaRPr lang="zh-CN" altLang="en-US"/>
                  </a:p>
                </p:txBody>
              </p:sp>
            </p:grpSp>
            <p:sp>
              <p:nvSpPr>
                <p:cNvPr id="14" name="Line 40"/>
                <p:cNvSpPr>
                  <a:spLocks noChangeShapeType="1"/>
                </p:cNvSpPr>
                <p:nvPr/>
              </p:nvSpPr>
              <p:spPr bwMode="auto">
                <a:xfrm flipV="1">
                  <a:off x="2922" y="9168"/>
                  <a:ext cx="902" cy="1056"/>
                </a:xfrm>
                <a:prstGeom prst="line">
                  <a:avLst/>
                </a:prstGeom>
                <a:noFill/>
                <a:ln w="9525">
                  <a:solidFill>
                    <a:srgbClr val="000000"/>
                  </a:solidFill>
                  <a:round/>
                  <a:headEnd/>
                  <a:tailEnd/>
                </a:ln>
              </p:spPr>
              <p:txBody>
                <a:bodyPr/>
                <a:lstStyle/>
                <a:p>
                  <a:endParaRPr lang="zh-CN" altLang="en-US"/>
                </a:p>
              </p:txBody>
            </p:sp>
            <p:sp>
              <p:nvSpPr>
                <p:cNvPr id="15" name="Line 41"/>
                <p:cNvSpPr>
                  <a:spLocks noChangeShapeType="1"/>
                </p:cNvSpPr>
                <p:nvPr/>
              </p:nvSpPr>
              <p:spPr bwMode="auto">
                <a:xfrm>
                  <a:off x="3824" y="9179"/>
                  <a:ext cx="0" cy="1045"/>
                </a:xfrm>
                <a:prstGeom prst="line">
                  <a:avLst/>
                </a:prstGeom>
                <a:noFill/>
                <a:ln w="9525">
                  <a:solidFill>
                    <a:srgbClr val="000000"/>
                  </a:solidFill>
                  <a:round/>
                  <a:headEnd/>
                  <a:tailEnd/>
                </a:ln>
              </p:spPr>
              <p:txBody>
                <a:bodyPr/>
                <a:lstStyle/>
                <a:p>
                  <a:endParaRPr lang="zh-CN" altLang="en-US"/>
                </a:p>
              </p:txBody>
            </p:sp>
            <p:grpSp>
              <p:nvGrpSpPr>
                <p:cNvPr id="16" name="Group 42"/>
                <p:cNvGrpSpPr>
                  <a:grpSpLocks/>
                </p:cNvGrpSpPr>
                <p:nvPr/>
              </p:nvGrpSpPr>
              <p:grpSpPr bwMode="auto">
                <a:xfrm>
                  <a:off x="3824" y="9674"/>
                  <a:ext cx="1848" cy="550"/>
                  <a:chOff x="3824" y="7490"/>
                  <a:chExt cx="1848" cy="550"/>
                </a:xfrm>
              </p:grpSpPr>
              <p:sp>
                <p:nvSpPr>
                  <p:cNvPr id="25" name="Line 43"/>
                  <p:cNvSpPr>
                    <a:spLocks noChangeShapeType="1"/>
                  </p:cNvSpPr>
                  <p:nvPr/>
                </p:nvSpPr>
                <p:spPr bwMode="auto">
                  <a:xfrm flipV="1">
                    <a:off x="4759" y="7490"/>
                    <a:ext cx="0" cy="550"/>
                  </a:xfrm>
                  <a:prstGeom prst="line">
                    <a:avLst/>
                  </a:prstGeom>
                  <a:noFill/>
                  <a:ln w="9525">
                    <a:solidFill>
                      <a:srgbClr val="000000"/>
                    </a:solidFill>
                    <a:round/>
                    <a:headEnd/>
                    <a:tailEnd/>
                  </a:ln>
                </p:spPr>
                <p:txBody>
                  <a:bodyPr/>
                  <a:lstStyle/>
                  <a:p>
                    <a:endParaRPr lang="zh-CN" altLang="en-US"/>
                  </a:p>
                </p:txBody>
              </p:sp>
              <p:sp>
                <p:nvSpPr>
                  <p:cNvPr id="26" name="Line 44"/>
                  <p:cNvSpPr>
                    <a:spLocks noChangeShapeType="1"/>
                  </p:cNvSpPr>
                  <p:nvPr/>
                </p:nvSpPr>
                <p:spPr bwMode="auto">
                  <a:xfrm flipV="1">
                    <a:off x="3824" y="7501"/>
                    <a:ext cx="935" cy="539"/>
                  </a:xfrm>
                  <a:prstGeom prst="line">
                    <a:avLst/>
                  </a:prstGeom>
                  <a:noFill/>
                  <a:ln w="9525">
                    <a:solidFill>
                      <a:srgbClr val="000000"/>
                    </a:solidFill>
                    <a:round/>
                    <a:headEnd/>
                    <a:tailEnd/>
                  </a:ln>
                </p:spPr>
                <p:txBody>
                  <a:bodyPr/>
                  <a:lstStyle/>
                  <a:p>
                    <a:endParaRPr lang="zh-CN" altLang="en-US"/>
                  </a:p>
                </p:txBody>
              </p:sp>
              <p:sp>
                <p:nvSpPr>
                  <p:cNvPr id="27" name="Line 45"/>
                  <p:cNvSpPr>
                    <a:spLocks noChangeShapeType="1"/>
                  </p:cNvSpPr>
                  <p:nvPr/>
                </p:nvSpPr>
                <p:spPr bwMode="auto">
                  <a:xfrm flipV="1">
                    <a:off x="5672" y="7677"/>
                    <a:ext cx="0" cy="341"/>
                  </a:xfrm>
                  <a:prstGeom prst="line">
                    <a:avLst/>
                  </a:prstGeom>
                  <a:noFill/>
                  <a:ln w="9525">
                    <a:solidFill>
                      <a:srgbClr val="000000"/>
                    </a:solidFill>
                    <a:round/>
                    <a:headEnd/>
                    <a:tailEnd/>
                  </a:ln>
                </p:spPr>
                <p:txBody>
                  <a:bodyPr/>
                  <a:lstStyle/>
                  <a:p>
                    <a:endParaRPr lang="zh-CN" altLang="en-US"/>
                  </a:p>
                </p:txBody>
              </p:sp>
              <p:sp>
                <p:nvSpPr>
                  <p:cNvPr id="28" name="Line 46"/>
                  <p:cNvSpPr>
                    <a:spLocks noChangeShapeType="1"/>
                  </p:cNvSpPr>
                  <p:nvPr/>
                </p:nvSpPr>
                <p:spPr bwMode="auto">
                  <a:xfrm flipV="1">
                    <a:off x="4759" y="7677"/>
                    <a:ext cx="913" cy="363"/>
                  </a:xfrm>
                  <a:prstGeom prst="line">
                    <a:avLst/>
                  </a:prstGeom>
                  <a:noFill/>
                  <a:ln w="9525">
                    <a:solidFill>
                      <a:srgbClr val="000000"/>
                    </a:solidFill>
                    <a:round/>
                    <a:headEnd/>
                    <a:tailEnd/>
                  </a:ln>
                </p:spPr>
                <p:txBody>
                  <a:bodyPr/>
                  <a:lstStyle/>
                  <a:p>
                    <a:endParaRPr lang="zh-CN" altLang="en-US"/>
                  </a:p>
                </p:txBody>
              </p:sp>
            </p:grpSp>
            <p:grpSp>
              <p:nvGrpSpPr>
                <p:cNvPr id="17" name="Group 47"/>
                <p:cNvGrpSpPr>
                  <a:grpSpLocks/>
                </p:cNvGrpSpPr>
                <p:nvPr/>
              </p:nvGrpSpPr>
              <p:grpSpPr bwMode="auto">
                <a:xfrm>
                  <a:off x="5672" y="9949"/>
                  <a:ext cx="913" cy="275"/>
                  <a:chOff x="5672" y="7765"/>
                  <a:chExt cx="913" cy="275"/>
                </a:xfrm>
              </p:grpSpPr>
              <p:sp>
                <p:nvSpPr>
                  <p:cNvPr id="23" name="Line 48"/>
                  <p:cNvSpPr>
                    <a:spLocks noChangeShapeType="1"/>
                  </p:cNvSpPr>
                  <p:nvPr/>
                </p:nvSpPr>
                <p:spPr bwMode="auto">
                  <a:xfrm flipV="1">
                    <a:off x="6585" y="7765"/>
                    <a:ext cx="0" cy="253"/>
                  </a:xfrm>
                  <a:prstGeom prst="line">
                    <a:avLst/>
                  </a:prstGeom>
                  <a:noFill/>
                  <a:ln w="9525">
                    <a:solidFill>
                      <a:srgbClr val="000000"/>
                    </a:solidFill>
                    <a:round/>
                    <a:headEnd/>
                    <a:tailEnd/>
                  </a:ln>
                </p:spPr>
                <p:txBody>
                  <a:bodyPr/>
                  <a:lstStyle/>
                  <a:p>
                    <a:endParaRPr lang="zh-CN" altLang="en-US"/>
                  </a:p>
                </p:txBody>
              </p:sp>
              <p:sp>
                <p:nvSpPr>
                  <p:cNvPr id="24" name="Line 49"/>
                  <p:cNvSpPr>
                    <a:spLocks noChangeShapeType="1"/>
                  </p:cNvSpPr>
                  <p:nvPr/>
                </p:nvSpPr>
                <p:spPr bwMode="auto">
                  <a:xfrm flipV="1">
                    <a:off x="5672" y="7765"/>
                    <a:ext cx="913" cy="275"/>
                  </a:xfrm>
                  <a:prstGeom prst="line">
                    <a:avLst/>
                  </a:prstGeom>
                  <a:noFill/>
                  <a:ln w="9525">
                    <a:solidFill>
                      <a:srgbClr val="000000"/>
                    </a:solidFill>
                    <a:round/>
                    <a:headEnd/>
                    <a:tailEnd/>
                  </a:ln>
                </p:spPr>
                <p:txBody>
                  <a:bodyPr/>
                  <a:lstStyle/>
                  <a:p>
                    <a:endParaRPr lang="zh-CN" altLang="en-US"/>
                  </a:p>
                </p:txBody>
              </p:sp>
            </p:grpSp>
            <p:sp>
              <p:nvSpPr>
                <p:cNvPr id="18" name="Line 50"/>
                <p:cNvSpPr>
                  <a:spLocks noChangeShapeType="1"/>
                </p:cNvSpPr>
                <p:nvPr/>
              </p:nvSpPr>
              <p:spPr bwMode="auto">
                <a:xfrm flipV="1">
                  <a:off x="7498" y="10015"/>
                  <a:ext cx="0" cy="220"/>
                </a:xfrm>
                <a:prstGeom prst="line">
                  <a:avLst/>
                </a:prstGeom>
                <a:noFill/>
                <a:ln w="9525">
                  <a:solidFill>
                    <a:srgbClr val="000000"/>
                  </a:solidFill>
                  <a:round/>
                  <a:headEnd/>
                  <a:tailEnd/>
                </a:ln>
              </p:spPr>
              <p:txBody>
                <a:bodyPr/>
                <a:lstStyle/>
                <a:p>
                  <a:endParaRPr lang="zh-CN" altLang="en-US"/>
                </a:p>
              </p:txBody>
            </p:sp>
            <p:sp>
              <p:nvSpPr>
                <p:cNvPr id="19" name="Line 51"/>
                <p:cNvSpPr>
                  <a:spLocks noChangeShapeType="1"/>
                </p:cNvSpPr>
                <p:nvPr/>
              </p:nvSpPr>
              <p:spPr bwMode="auto">
                <a:xfrm flipV="1">
                  <a:off x="6585" y="10015"/>
                  <a:ext cx="913" cy="209"/>
                </a:xfrm>
                <a:prstGeom prst="line">
                  <a:avLst/>
                </a:prstGeom>
                <a:noFill/>
                <a:ln w="9525">
                  <a:solidFill>
                    <a:srgbClr val="000000"/>
                  </a:solidFill>
                  <a:round/>
                  <a:headEnd/>
                  <a:tailEnd/>
                </a:ln>
              </p:spPr>
              <p:txBody>
                <a:bodyPr/>
                <a:lstStyle/>
                <a:p>
                  <a:endParaRPr lang="zh-CN" altLang="en-US"/>
                </a:p>
              </p:txBody>
            </p:sp>
            <p:sp>
              <p:nvSpPr>
                <p:cNvPr id="20" name="Line 52"/>
                <p:cNvSpPr>
                  <a:spLocks noChangeShapeType="1"/>
                </p:cNvSpPr>
                <p:nvPr/>
              </p:nvSpPr>
              <p:spPr bwMode="auto">
                <a:xfrm flipV="1">
                  <a:off x="8400" y="10081"/>
                  <a:ext cx="0" cy="143"/>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flipV="1">
                  <a:off x="7498" y="10070"/>
                  <a:ext cx="913" cy="154"/>
                </a:xfrm>
                <a:prstGeom prst="line">
                  <a:avLst/>
                </a:prstGeom>
                <a:noFill/>
                <a:ln w="9525">
                  <a:solidFill>
                    <a:srgbClr val="000000"/>
                  </a:solidFill>
                  <a:round/>
                  <a:headEnd/>
                  <a:tailEnd/>
                </a:ln>
              </p:spPr>
              <p:txBody>
                <a:bodyPr/>
                <a:lstStyle/>
                <a:p>
                  <a:endParaRPr lang="zh-CN" altLang="en-US"/>
                </a:p>
              </p:txBody>
            </p:sp>
            <p:sp>
              <p:nvSpPr>
                <p:cNvPr id="22" name="Text Box 54"/>
                <p:cNvSpPr txBox="1">
                  <a:spLocks noChangeArrowheads="1"/>
                </p:cNvSpPr>
                <p:nvPr/>
              </p:nvSpPr>
              <p:spPr bwMode="auto">
                <a:xfrm>
                  <a:off x="2834" y="8673"/>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s</a:t>
                  </a:r>
                  <a:endParaRPr lang="en-US" altLang="zh-CN" sz="3200"/>
                </a:p>
              </p:txBody>
            </p:sp>
          </p:grpSp>
        </p:grpSp>
      </p:grpSp>
      <p:sp>
        <p:nvSpPr>
          <p:cNvPr id="56" name="矩形 55"/>
          <p:cNvSpPr/>
          <p:nvPr/>
        </p:nvSpPr>
        <p:spPr>
          <a:xfrm>
            <a:off x="780975" y="4132021"/>
            <a:ext cx="7560840" cy="2246769"/>
          </a:xfrm>
          <a:prstGeom prst="rect">
            <a:avLst/>
          </a:prstGeom>
        </p:spPr>
        <p:txBody>
          <a:bodyPr wrap="square">
            <a:spAutoFit/>
          </a:bodyPr>
          <a:lstStyle/>
          <a:p>
            <a:pPr>
              <a:spcBef>
                <a:spcPts val="600"/>
              </a:spcBef>
              <a:spcAft>
                <a:spcPts val="600"/>
              </a:spcAft>
            </a:pPr>
            <a:r>
              <a:rPr lang="zh-CN" altLang="en-US" sz="2400" b="1" dirty="0">
                <a:solidFill>
                  <a:srgbClr val="0000FF"/>
                </a:solidFill>
                <a:latin typeface="+mj-ea"/>
                <a:ea typeface="+mj-ea"/>
              </a:rPr>
              <a:t>当</a:t>
            </a:r>
            <a:r>
              <a:rPr lang="en-US" altLang="zh-CN" sz="2400" b="1" dirty="0">
                <a:solidFill>
                  <a:srgbClr val="0000FF"/>
                </a:solidFill>
                <a:latin typeface="+mj-ea"/>
                <a:ea typeface="+mj-ea"/>
              </a:rPr>
              <a:t>0 </a:t>
            </a:r>
            <a:r>
              <a:rPr lang="en-US" altLang="zh-CN" sz="2400" b="1" dirty="0">
                <a:solidFill>
                  <a:srgbClr val="0000FF"/>
                </a:solidFill>
                <a:latin typeface="+mj-ea"/>
                <a:ea typeface="+mj-ea"/>
                <a:sym typeface="Symbol" pitchFamily="18" charset="2"/>
              </a:rPr>
              <a:t></a:t>
            </a:r>
            <a:r>
              <a:rPr lang="en-US" altLang="zh-CN" sz="2400" b="1" dirty="0">
                <a:solidFill>
                  <a:srgbClr val="0000FF"/>
                </a:solidFill>
                <a:latin typeface="+mj-ea"/>
                <a:ea typeface="+mj-ea"/>
              </a:rPr>
              <a:t> </a:t>
            </a:r>
            <a:r>
              <a:rPr lang="en-US" altLang="zh-CN" sz="2400" b="1" i="1" dirty="0" err="1">
                <a:solidFill>
                  <a:srgbClr val="0000FF"/>
                </a:solidFill>
                <a:latin typeface="+mj-ea"/>
                <a:ea typeface="+mj-ea"/>
              </a:rPr>
              <a:t>f</a:t>
            </a:r>
            <a:r>
              <a:rPr lang="en-US" altLang="zh-CN" sz="2400" b="1" i="1" baseline="-25000" dirty="0" err="1">
                <a:solidFill>
                  <a:srgbClr val="0000FF"/>
                </a:solidFill>
                <a:latin typeface="+mj-ea"/>
                <a:ea typeface="+mj-ea"/>
              </a:rPr>
              <a:t>L</a:t>
            </a:r>
            <a:r>
              <a:rPr lang="en-US" altLang="zh-CN" sz="2400" b="1" dirty="0">
                <a:solidFill>
                  <a:srgbClr val="0000FF"/>
                </a:solidFill>
                <a:latin typeface="+mj-ea"/>
                <a:ea typeface="+mj-ea"/>
              </a:rPr>
              <a:t> &lt; </a:t>
            </a:r>
            <a:r>
              <a:rPr lang="en-US" altLang="zh-CN" sz="2400" b="1" i="1" dirty="0">
                <a:solidFill>
                  <a:srgbClr val="0000FF"/>
                </a:solidFill>
                <a:latin typeface="+mj-ea"/>
                <a:ea typeface="+mj-ea"/>
              </a:rPr>
              <a:t>B</a:t>
            </a:r>
            <a:r>
              <a:rPr lang="zh-CN" altLang="en-US" sz="2400" b="1" dirty="0" smtClean="0">
                <a:solidFill>
                  <a:srgbClr val="0000FF"/>
                </a:solidFill>
                <a:latin typeface="+mj-ea"/>
                <a:ea typeface="+mj-ea"/>
              </a:rPr>
              <a:t>时</a:t>
            </a:r>
            <a:r>
              <a:rPr lang="zh-CN" altLang="en-US" sz="2400" b="1" dirty="0" smtClean="0">
                <a:latin typeface="+mj-ea"/>
                <a:ea typeface="+mj-ea"/>
              </a:rPr>
              <a:t>：</a:t>
            </a:r>
            <a:endParaRPr lang="en-US" altLang="zh-CN" sz="2400" b="1" dirty="0" smtClean="0">
              <a:latin typeface="+mj-ea"/>
              <a:ea typeface="+mj-ea"/>
            </a:endParaRPr>
          </a:p>
          <a:p>
            <a:pPr>
              <a:spcBef>
                <a:spcPts val="600"/>
              </a:spcBef>
              <a:spcAft>
                <a:spcPts val="600"/>
              </a:spcAft>
            </a:pPr>
            <a:r>
              <a:rPr lang="zh-CN" altLang="en-US" sz="2400" b="1" dirty="0">
                <a:latin typeface="+mj-ea"/>
                <a:ea typeface="+mj-ea"/>
              </a:rPr>
              <a:t>由于原信号频谱的最低频率</a:t>
            </a:r>
            <a:r>
              <a:rPr lang="en-US" altLang="zh-CN" sz="2400" b="1" i="1" dirty="0" err="1">
                <a:latin typeface="+mj-ea"/>
                <a:ea typeface="+mj-ea"/>
              </a:rPr>
              <a:t>f</a:t>
            </a:r>
            <a:r>
              <a:rPr lang="en-US" altLang="zh-CN" sz="2400" b="1" i="1" baseline="-25000" dirty="0" err="1">
                <a:latin typeface="+mj-ea"/>
                <a:ea typeface="+mj-ea"/>
              </a:rPr>
              <a:t>L</a:t>
            </a:r>
            <a:r>
              <a:rPr lang="zh-CN" altLang="en-US" sz="2400" b="1" dirty="0">
                <a:latin typeface="+mj-ea"/>
                <a:ea typeface="+mj-ea"/>
              </a:rPr>
              <a:t>和最高频率</a:t>
            </a:r>
            <a:r>
              <a:rPr lang="en-US" altLang="zh-CN" sz="2400" b="1" i="1" dirty="0" err="1">
                <a:latin typeface="+mj-ea"/>
                <a:ea typeface="+mj-ea"/>
              </a:rPr>
              <a:t>f</a:t>
            </a:r>
            <a:r>
              <a:rPr lang="en-US" altLang="zh-CN" sz="2400" b="1" i="1" baseline="-25000" dirty="0" err="1">
                <a:latin typeface="+mj-ea"/>
                <a:ea typeface="+mj-ea"/>
              </a:rPr>
              <a:t>H</a:t>
            </a:r>
            <a:r>
              <a:rPr lang="zh-CN" altLang="en-US" sz="2400" b="1" dirty="0">
                <a:latin typeface="+mj-ea"/>
                <a:ea typeface="+mj-ea"/>
              </a:rPr>
              <a:t>之差永远等于信号带宽</a:t>
            </a:r>
            <a:r>
              <a:rPr lang="en-US" altLang="zh-CN" sz="2400" b="1" i="1" dirty="0">
                <a:latin typeface="+mj-ea"/>
                <a:ea typeface="+mj-ea"/>
              </a:rPr>
              <a:t>B </a:t>
            </a:r>
            <a:r>
              <a:rPr lang="zh-CN" altLang="en-US" sz="2400" b="1" dirty="0" smtClean="0">
                <a:latin typeface="+mj-ea"/>
                <a:ea typeface="+mj-ea"/>
              </a:rPr>
              <a:t>，</a:t>
            </a:r>
            <a:r>
              <a:rPr lang="zh-CN" altLang="en-US" sz="2400" b="1" dirty="0">
                <a:latin typeface="+mj-ea"/>
                <a:ea typeface="+mj-ea"/>
              </a:rPr>
              <a:t>有</a:t>
            </a:r>
            <a:r>
              <a:rPr lang="en-US" altLang="zh-CN" sz="2400" b="1" i="1" dirty="0">
                <a:solidFill>
                  <a:srgbClr val="0000FF"/>
                </a:solidFill>
                <a:latin typeface="+mj-ea"/>
                <a:ea typeface="+mj-ea"/>
              </a:rPr>
              <a:t>B</a:t>
            </a:r>
            <a:r>
              <a:rPr lang="en-US" altLang="zh-CN" sz="2400" b="1" dirty="0">
                <a:solidFill>
                  <a:srgbClr val="0000FF"/>
                </a:solidFill>
                <a:latin typeface="+mj-ea"/>
                <a:ea typeface="+mj-ea"/>
              </a:rPr>
              <a:t> </a:t>
            </a:r>
            <a:r>
              <a:rPr lang="en-US" altLang="zh-CN" sz="2400" b="1" dirty="0">
                <a:solidFill>
                  <a:srgbClr val="0000FF"/>
                </a:solidFill>
                <a:latin typeface="+mj-ea"/>
                <a:ea typeface="+mj-ea"/>
                <a:sym typeface="Symbol" pitchFamily="18" charset="2"/>
              </a:rPr>
              <a:t></a:t>
            </a:r>
            <a:r>
              <a:rPr lang="en-US" altLang="zh-CN" sz="2400" b="1" dirty="0">
                <a:solidFill>
                  <a:srgbClr val="0000FF"/>
                </a:solidFill>
                <a:latin typeface="+mj-ea"/>
                <a:ea typeface="+mj-ea"/>
              </a:rPr>
              <a:t> </a:t>
            </a:r>
            <a:r>
              <a:rPr lang="en-US" altLang="zh-CN" sz="2400" b="1" i="1" dirty="0" err="1">
                <a:solidFill>
                  <a:srgbClr val="0000FF"/>
                </a:solidFill>
                <a:latin typeface="+mj-ea"/>
                <a:ea typeface="+mj-ea"/>
              </a:rPr>
              <a:t>f</a:t>
            </a:r>
            <a:r>
              <a:rPr lang="en-US" altLang="zh-CN" sz="2400" b="1" i="1" baseline="-25000" dirty="0" err="1">
                <a:solidFill>
                  <a:srgbClr val="0000FF"/>
                </a:solidFill>
                <a:latin typeface="+mj-ea"/>
                <a:ea typeface="+mj-ea"/>
              </a:rPr>
              <a:t>H</a:t>
            </a:r>
            <a:r>
              <a:rPr lang="en-US" altLang="zh-CN" sz="2400" b="1" dirty="0">
                <a:solidFill>
                  <a:srgbClr val="0000FF"/>
                </a:solidFill>
                <a:latin typeface="+mj-ea"/>
                <a:ea typeface="+mj-ea"/>
              </a:rPr>
              <a:t> &lt; 2</a:t>
            </a:r>
            <a:r>
              <a:rPr lang="en-US" altLang="zh-CN" sz="2400" b="1" i="1" dirty="0">
                <a:solidFill>
                  <a:srgbClr val="0000FF"/>
                </a:solidFill>
                <a:latin typeface="+mj-ea"/>
                <a:ea typeface="+mj-ea"/>
              </a:rPr>
              <a:t>B</a:t>
            </a:r>
            <a:r>
              <a:rPr lang="zh-CN" altLang="en-US" sz="2400" b="1" dirty="0" smtClean="0">
                <a:latin typeface="+mj-ea"/>
                <a:ea typeface="+mj-ea"/>
              </a:rPr>
              <a:t>。</a:t>
            </a:r>
            <a:endParaRPr lang="en-US" altLang="zh-CN" sz="2400" b="1" dirty="0" smtClean="0">
              <a:latin typeface="+mj-ea"/>
              <a:ea typeface="+mj-ea"/>
            </a:endParaRPr>
          </a:p>
          <a:p>
            <a:pPr>
              <a:spcBef>
                <a:spcPts val="600"/>
              </a:spcBef>
              <a:spcAft>
                <a:spcPts val="600"/>
              </a:spcAft>
            </a:pPr>
            <a:r>
              <a:rPr lang="zh-CN" altLang="en-US" sz="2400" b="1" dirty="0" smtClean="0">
                <a:latin typeface="+mj-ea"/>
                <a:ea typeface="+mj-ea"/>
              </a:rPr>
              <a:t>此时</a:t>
            </a:r>
            <a:r>
              <a:rPr lang="en-US" altLang="zh-CN" sz="2400" b="1" i="1" dirty="0" smtClean="0">
                <a:latin typeface="+mj-ea"/>
                <a:ea typeface="+mj-ea"/>
              </a:rPr>
              <a:t>n</a:t>
            </a:r>
            <a:r>
              <a:rPr lang="en-US" altLang="zh-CN" sz="2400" b="1" dirty="0" smtClean="0">
                <a:latin typeface="+mj-ea"/>
                <a:ea typeface="+mj-ea"/>
              </a:rPr>
              <a:t> </a:t>
            </a:r>
            <a:r>
              <a:rPr lang="en-US" altLang="zh-CN" sz="2400" b="1" dirty="0">
                <a:latin typeface="+mj-ea"/>
                <a:ea typeface="+mj-ea"/>
              </a:rPr>
              <a:t>= </a:t>
            </a:r>
            <a:r>
              <a:rPr lang="en-US" altLang="zh-CN" sz="2400" b="1" dirty="0" smtClean="0">
                <a:latin typeface="+mj-ea"/>
                <a:ea typeface="+mj-ea"/>
              </a:rPr>
              <a:t>1</a:t>
            </a:r>
            <a:r>
              <a:rPr lang="zh-CN" altLang="en-US" sz="2400" b="1" dirty="0">
                <a:latin typeface="+mj-ea"/>
                <a:ea typeface="+mj-ea"/>
              </a:rPr>
              <a:t>，而上式变成了</a:t>
            </a:r>
            <a:r>
              <a:rPr lang="en-US" altLang="zh-CN" sz="2400" b="1" i="1" dirty="0" err="1">
                <a:latin typeface="+mj-ea"/>
                <a:ea typeface="+mj-ea"/>
              </a:rPr>
              <a:t>f</a:t>
            </a:r>
            <a:r>
              <a:rPr lang="en-US" altLang="zh-CN" sz="2400" b="1" i="1" baseline="-25000" dirty="0" err="1">
                <a:latin typeface="+mj-ea"/>
                <a:ea typeface="+mj-ea"/>
              </a:rPr>
              <a:t>s</a:t>
            </a:r>
            <a:r>
              <a:rPr lang="en-US" altLang="zh-CN" sz="2400" b="1" dirty="0">
                <a:latin typeface="+mj-ea"/>
                <a:ea typeface="+mj-ea"/>
              </a:rPr>
              <a:t> = </a:t>
            </a:r>
            <a:r>
              <a:rPr lang="en-US" altLang="zh-CN" sz="2400" b="1" dirty="0" smtClean="0">
                <a:latin typeface="+mj-ea"/>
                <a:ea typeface="+mj-ea"/>
              </a:rPr>
              <a:t>2</a:t>
            </a:r>
            <a:r>
              <a:rPr lang="en-US" altLang="zh-CN" sz="2400" b="1" i="1" dirty="0" smtClean="0">
                <a:latin typeface="+mj-ea"/>
                <a:ea typeface="+mj-ea"/>
              </a:rPr>
              <a:t>B</a:t>
            </a:r>
            <a:r>
              <a:rPr lang="en-US" altLang="zh-CN" sz="2400" b="1" dirty="0" smtClean="0">
                <a:latin typeface="+mj-ea"/>
                <a:ea typeface="+mj-ea"/>
              </a:rPr>
              <a:t>(1 </a:t>
            </a:r>
            <a:r>
              <a:rPr lang="en-US" altLang="zh-CN" sz="2400" b="1" dirty="0">
                <a:latin typeface="+mj-ea"/>
                <a:ea typeface="+mj-ea"/>
              </a:rPr>
              <a:t>+ </a:t>
            </a:r>
            <a:r>
              <a:rPr lang="en-US" altLang="zh-CN" sz="2400" b="1" i="1" dirty="0">
                <a:latin typeface="+mj-ea"/>
                <a:ea typeface="+mj-ea"/>
              </a:rPr>
              <a:t>k</a:t>
            </a:r>
            <a:r>
              <a:rPr lang="en-US" altLang="zh-CN" sz="2400" b="1" dirty="0">
                <a:latin typeface="+mj-ea"/>
                <a:ea typeface="+mj-ea"/>
              </a:rPr>
              <a:t>)</a:t>
            </a:r>
            <a:r>
              <a:rPr lang="zh-CN" altLang="en-US" sz="2400" b="1" dirty="0" smtClean="0">
                <a:latin typeface="+mj-ea"/>
                <a:ea typeface="+mj-ea"/>
              </a:rPr>
              <a:t>。</a:t>
            </a:r>
            <a:r>
              <a:rPr lang="zh-CN" altLang="en-US" sz="2400" b="1" dirty="0" smtClean="0">
                <a:solidFill>
                  <a:schemeClr val="folHlink"/>
                </a:solidFill>
                <a:latin typeface="+mj-ea"/>
                <a:ea typeface="+mj-ea"/>
              </a:rPr>
              <a:t>当</a:t>
            </a:r>
            <a:r>
              <a:rPr lang="en-US" altLang="zh-CN" sz="2400" b="1" i="1" dirty="0">
                <a:solidFill>
                  <a:schemeClr val="folHlink"/>
                </a:solidFill>
                <a:latin typeface="+mj-ea"/>
                <a:ea typeface="+mj-ea"/>
              </a:rPr>
              <a:t>k</a:t>
            </a:r>
            <a:r>
              <a:rPr lang="zh-CN" altLang="en-US" sz="2400" b="1" dirty="0">
                <a:solidFill>
                  <a:schemeClr val="folHlink"/>
                </a:solidFill>
                <a:latin typeface="+mj-ea"/>
                <a:ea typeface="+mj-ea"/>
              </a:rPr>
              <a:t>从</a:t>
            </a:r>
            <a:r>
              <a:rPr lang="en-US" altLang="zh-CN" sz="2400" b="1" dirty="0">
                <a:solidFill>
                  <a:schemeClr val="folHlink"/>
                </a:solidFill>
                <a:latin typeface="+mj-ea"/>
                <a:ea typeface="+mj-ea"/>
              </a:rPr>
              <a:t>0</a:t>
            </a:r>
            <a:r>
              <a:rPr lang="zh-CN" altLang="en-US" sz="2400" b="1" dirty="0">
                <a:solidFill>
                  <a:schemeClr val="folHlink"/>
                </a:solidFill>
                <a:latin typeface="+mj-ea"/>
                <a:ea typeface="+mj-ea"/>
              </a:rPr>
              <a:t>变到</a:t>
            </a:r>
            <a:r>
              <a:rPr lang="en-US" altLang="zh-CN" sz="2400" b="1" dirty="0">
                <a:solidFill>
                  <a:schemeClr val="folHlink"/>
                </a:solidFill>
                <a:latin typeface="+mj-ea"/>
                <a:ea typeface="+mj-ea"/>
              </a:rPr>
              <a:t>1</a:t>
            </a:r>
            <a:r>
              <a:rPr lang="zh-CN" altLang="en-US" sz="2400" b="1" dirty="0">
                <a:solidFill>
                  <a:schemeClr val="folHlink"/>
                </a:solidFill>
                <a:latin typeface="+mj-ea"/>
                <a:ea typeface="+mj-ea"/>
              </a:rPr>
              <a:t>时，</a:t>
            </a:r>
            <a:r>
              <a:rPr lang="en-US" altLang="zh-CN" sz="2400" b="1" i="1" dirty="0" err="1">
                <a:solidFill>
                  <a:schemeClr val="folHlink"/>
                </a:solidFill>
                <a:latin typeface="+mj-ea"/>
                <a:ea typeface="+mj-ea"/>
              </a:rPr>
              <a:t>f</a:t>
            </a:r>
            <a:r>
              <a:rPr lang="en-US" altLang="zh-CN" sz="2400" b="1" i="1" baseline="-25000" dirty="0" err="1">
                <a:solidFill>
                  <a:schemeClr val="folHlink"/>
                </a:solidFill>
                <a:latin typeface="+mj-ea"/>
                <a:ea typeface="+mj-ea"/>
              </a:rPr>
              <a:t>s</a:t>
            </a:r>
            <a:r>
              <a:rPr lang="zh-CN" altLang="en-US" sz="2400" b="1" dirty="0">
                <a:solidFill>
                  <a:schemeClr val="folHlink"/>
                </a:solidFill>
                <a:latin typeface="+mj-ea"/>
                <a:ea typeface="+mj-ea"/>
              </a:rPr>
              <a:t>从</a:t>
            </a:r>
            <a:r>
              <a:rPr lang="en-US" altLang="zh-CN" sz="2400" b="1" dirty="0">
                <a:solidFill>
                  <a:schemeClr val="folHlink"/>
                </a:solidFill>
                <a:latin typeface="+mj-ea"/>
                <a:ea typeface="+mj-ea"/>
              </a:rPr>
              <a:t>2</a:t>
            </a:r>
            <a:r>
              <a:rPr lang="en-US" altLang="zh-CN" sz="2400" b="1" i="1" dirty="0">
                <a:solidFill>
                  <a:schemeClr val="folHlink"/>
                </a:solidFill>
                <a:latin typeface="+mj-ea"/>
                <a:ea typeface="+mj-ea"/>
              </a:rPr>
              <a:t>B</a:t>
            </a:r>
            <a:r>
              <a:rPr lang="zh-CN" altLang="en-US" sz="2400" b="1" dirty="0">
                <a:solidFill>
                  <a:schemeClr val="folHlink"/>
                </a:solidFill>
                <a:latin typeface="+mj-ea"/>
                <a:ea typeface="+mj-ea"/>
              </a:rPr>
              <a:t>变到</a:t>
            </a:r>
            <a:r>
              <a:rPr lang="en-US" altLang="zh-CN" sz="2400" b="1" dirty="0">
                <a:solidFill>
                  <a:schemeClr val="folHlink"/>
                </a:solidFill>
                <a:latin typeface="+mj-ea"/>
                <a:ea typeface="+mj-ea"/>
              </a:rPr>
              <a:t>4</a:t>
            </a:r>
            <a:r>
              <a:rPr lang="en-US" altLang="zh-CN" sz="2400" b="1" i="1" dirty="0">
                <a:solidFill>
                  <a:schemeClr val="folHlink"/>
                </a:solidFill>
                <a:latin typeface="+mj-ea"/>
                <a:ea typeface="+mj-ea"/>
              </a:rPr>
              <a:t>B</a:t>
            </a:r>
            <a:r>
              <a:rPr lang="zh-CN" altLang="en-US" sz="2400" b="1" dirty="0">
                <a:solidFill>
                  <a:schemeClr val="folHlink"/>
                </a:solidFill>
                <a:latin typeface="+mj-ea"/>
                <a:ea typeface="+mj-ea"/>
              </a:rPr>
              <a:t>，即图中左边第一段曲线。</a:t>
            </a:r>
            <a:endParaRPr lang="zh-CN" altLang="en-US" sz="2400" b="1" dirty="0">
              <a:latin typeface="+mj-ea"/>
              <a:ea typeface="+mj-ea"/>
            </a:endParaRPr>
          </a:p>
        </p:txBody>
      </p:sp>
      <p:graphicFrame>
        <p:nvGraphicFramePr>
          <p:cNvPr id="57" name="对象 56"/>
          <p:cNvGraphicFramePr>
            <a:graphicFrameLocks noChangeAspect="1"/>
          </p:cNvGraphicFramePr>
          <p:nvPr>
            <p:extLst>
              <p:ext uri="{D42A27DB-BD31-4B8C-83A1-F6EECF244321}">
                <p14:modId xmlns:p14="http://schemas.microsoft.com/office/powerpoint/2010/main" val="2863944721"/>
              </p:ext>
            </p:extLst>
          </p:nvPr>
        </p:nvGraphicFramePr>
        <p:xfrm>
          <a:off x="2597657" y="188640"/>
          <a:ext cx="1963738" cy="811213"/>
        </p:xfrm>
        <a:graphic>
          <a:graphicData uri="http://schemas.openxmlformats.org/presentationml/2006/ole">
            <mc:AlternateContent xmlns:mc="http://schemas.openxmlformats.org/markup-compatibility/2006">
              <mc:Choice xmlns:v="urn:schemas-microsoft-com:vml" Requires="v">
                <p:oleObj spid="_x0000_s54360" name="公式" r:id="rId3" imgW="939392" imgH="393529" progId="Equation.3">
                  <p:embed/>
                </p:oleObj>
              </mc:Choice>
              <mc:Fallback>
                <p:oleObj name="公式" r:id="rId3" imgW="939392" imgH="393529"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657" y="188640"/>
                        <a:ext cx="1963738" cy="81121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9" name="直接连接符 58"/>
          <p:cNvCxnSpPr/>
          <p:nvPr/>
        </p:nvCxnSpPr>
        <p:spPr>
          <a:xfrm>
            <a:off x="2542743" y="2492896"/>
            <a:ext cx="9636" cy="1539549"/>
          </a:xfrm>
          <a:prstGeom prst="line">
            <a:avLst/>
          </a:prstGeom>
          <a:ln>
            <a:solidFill>
              <a:srgbClr val="0000FF"/>
            </a:solidFill>
            <a:prstDash val="sysDot"/>
          </a:ln>
        </p:spPr>
        <p:style>
          <a:lnRef idx="3">
            <a:schemeClr val="accent5"/>
          </a:lnRef>
          <a:fillRef idx="0">
            <a:schemeClr val="accent5"/>
          </a:fillRef>
          <a:effectRef idx="2">
            <a:schemeClr val="accent5"/>
          </a:effectRef>
          <a:fontRef idx="minor">
            <a:schemeClr val="tx1"/>
          </a:fontRef>
        </p:style>
      </p:cxnSp>
      <p:cxnSp>
        <p:nvCxnSpPr>
          <p:cNvPr id="61" name="直接连接符 60"/>
          <p:cNvCxnSpPr/>
          <p:nvPr/>
        </p:nvCxnSpPr>
        <p:spPr>
          <a:xfrm>
            <a:off x="1754052" y="2492896"/>
            <a:ext cx="9636" cy="1539549"/>
          </a:xfrm>
          <a:prstGeom prst="line">
            <a:avLst/>
          </a:prstGeom>
          <a:ln>
            <a:solidFill>
              <a:srgbClr val="0000FF"/>
            </a:solidFill>
            <a:prstDash val="sysDot"/>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613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6">
                                            <p:txEl>
                                              <p:pRg st="0" end="0"/>
                                            </p:txEl>
                                          </p:spTgt>
                                        </p:tgtEl>
                                        <p:attrNameLst>
                                          <p:attrName>style.visibility</p:attrName>
                                        </p:attrNameLst>
                                      </p:cBhvr>
                                      <p:to>
                                        <p:strVal val="visible"/>
                                      </p:to>
                                    </p:set>
                                    <p:anim calcmode="lin" valueType="num">
                                      <p:cBhvr additive="base">
                                        <p:cTn id="16"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6">
                                            <p:txEl>
                                              <p:pRg st="1" end="1"/>
                                            </p:txEl>
                                          </p:spTgt>
                                        </p:tgtEl>
                                        <p:attrNameLst>
                                          <p:attrName>style.visibility</p:attrName>
                                        </p:attrNameLst>
                                      </p:cBhvr>
                                      <p:to>
                                        <p:strVal val="visible"/>
                                      </p:to>
                                    </p:set>
                                    <p:anim calcmode="lin" valueType="num">
                                      <p:cBhvr additive="base">
                                        <p:cTn id="22" dur="500" fill="hold"/>
                                        <p:tgtEl>
                                          <p:spTgt spid="5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6">
                                            <p:txEl>
                                              <p:pRg st="2" end="2"/>
                                            </p:txEl>
                                          </p:spTgt>
                                        </p:tgtEl>
                                        <p:attrNameLst>
                                          <p:attrName>style.visibility</p:attrName>
                                        </p:attrNameLst>
                                      </p:cBhvr>
                                      <p:to>
                                        <p:strVal val="visible"/>
                                      </p:to>
                                    </p:set>
                                    <p:anim calcmode="lin" valueType="num">
                                      <p:cBhvr additive="base">
                                        <p:cTn id="28" dur="500" fill="hold"/>
                                        <p:tgtEl>
                                          <p:spTgt spid="5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539552" y="3573016"/>
            <a:ext cx="8064896" cy="3096344"/>
          </a:xfrm>
        </p:spPr>
        <p:txBody>
          <a:bodyPr>
            <a:normAutofit fontScale="92500" lnSpcReduction="10000"/>
          </a:bodyPr>
          <a:lstStyle/>
          <a:p>
            <a:r>
              <a:rPr lang="zh-CN" altLang="en-US" dirty="0" smtClean="0">
                <a:solidFill>
                  <a:srgbClr val="0000FF"/>
                </a:solidFill>
              </a:rPr>
              <a:t>当</a:t>
            </a:r>
            <a:r>
              <a:rPr lang="en-US" altLang="zh-CN" i="1" dirty="0" err="1" smtClean="0">
                <a:solidFill>
                  <a:srgbClr val="0000FF"/>
                </a:solidFill>
              </a:rPr>
              <a:t>f</a:t>
            </a:r>
            <a:r>
              <a:rPr lang="en-US" altLang="zh-CN" i="1" baseline="-25000" dirty="0" err="1" smtClean="0">
                <a:solidFill>
                  <a:srgbClr val="0000FF"/>
                </a:solidFill>
              </a:rPr>
              <a:t>L</a:t>
            </a:r>
            <a:r>
              <a:rPr lang="zh-CN" altLang="en-US" dirty="0" smtClean="0">
                <a:solidFill>
                  <a:srgbClr val="0000FF"/>
                </a:solidFill>
              </a:rPr>
              <a:t>＝</a:t>
            </a:r>
            <a:r>
              <a:rPr lang="en-US" altLang="zh-CN" i="1" dirty="0" smtClean="0">
                <a:solidFill>
                  <a:srgbClr val="0000FF"/>
                </a:solidFill>
              </a:rPr>
              <a:t>B</a:t>
            </a:r>
            <a:r>
              <a:rPr lang="zh-CN" altLang="en-US" dirty="0" smtClean="0">
                <a:solidFill>
                  <a:srgbClr val="0000FF"/>
                </a:solidFill>
              </a:rPr>
              <a:t>时</a:t>
            </a:r>
            <a:r>
              <a:rPr lang="zh-CN" altLang="en-US" dirty="0" smtClean="0"/>
              <a:t>，</a:t>
            </a:r>
            <a:r>
              <a:rPr lang="en-US" altLang="zh-CN" i="1" dirty="0" err="1" smtClean="0"/>
              <a:t>f</a:t>
            </a:r>
            <a:r>
              <a:rPr lang="en-US" altLang="zh-CN" i="1" baseline="-25000" dirty="0" err="1" smtClean="0"/>
              <a:t>H</a:t>
            </a:r>
            <a:r>
              <a:rPr lang="zh-CN" altLang="en-US" dirty="0" smtClean="0"/>
              <a:t>＝</a:t>
            </a:r>
            <a:r>
              <a:rPr lang="en-US" altLang="zh-CN" dirty="0" smtClean="0"/>
              <a:t>2</a:t>
            </a:r>
            <a:r>
              <a:rPr lang="en-US" altLang="zh-CN" i="1" dirty="0" smtClean="0"/>
              <a:t>B</a:t>
            </a:r>
            <a:r>
              <a:rPr lang="zh-CN" altLang="en-US" dirty="0" smtClean="0"/>
              <a:t>，这时</a:t>
            </a:r>
            <a:r>
              <a:rPr lang="en-US" altLang="zh-CN" i="1" dirty="0" smtClean="0"/>
              <a:t>n</a:t>
            </a:r>
            <a:r>
              <a:rPr lang="en-US" altLang="zh-CN" dirty="0" smtClean="0"/>
              <a:t> = 2</a:t>
            </a:r>
            <a:r>
              <a:rPr lang="zh-CN" altLang="en-US" dirty="0" smtClean="0"/>
              <a:t>。</a:t>
            </a:r>
            <a:r>
              <a:rPr lang="zh-CN" altLang="en-US" dirty="0" smtClean="0">
                <a:solidFill>
                  <a:schemeClr val="folHlink"/>
                </a:solidFill>
              </a:rPr>
              <a:t>故当</a:t>
            </a:r>
            <a:r>
              <a:rPr lang="en-US" altLang="zh-CN" i="1" dirty="0" smtClean="0">
                <a:solidFill>
                  <a:schemeClr val="folHlink"/>
                </a:solidFill>
              </a:rPr>
              <a:t>k</a:t>
            </a:r>
            <a:r>
              <a:rPr lang="zh-CN" altLang="en-US" dirty="0" smtClean="0">
                <a:solidFill>
                  <a:schemeClr val="folHlink"/>
                </a:solidFill>
              </a:rPr>
              <a:t>＝</a:t>
            </a:r>
            <a:r>
              <a:rPr lang="en-US" altLang="zh-CN" dirty="0" smtClean="0">
                <a:solidFill>
                  <a:schemeClr val="folHlink"/>
                </a:solidFill>
              </a:rPr>
              <a:t>0</a:t>
            </a:r>
            <a:r>
              <a:rPr lang="zh-CN" altLang="en-US" dirty="0" smtClean="0">
                <a:solidFill>
                  <a:schemeClr val="folHlink"/>
                </a:solidFill>
              </a:rPr>
              <a:t>时，上式变成了</a:t>
            </a:r>
            <a:r>
              <a:rPr lang="en-US" altLang="zh-CN" i="1" dirty="0" err="1" smtClean="0">
                <a:solidFill>
                  <a:schemeClr val="folHlink"/>
                </a:solidFill>
              </a:rPr>
              <a:t>f</a:t>
            </a:r>
            <a:r>
              <a:rPr lang="en-US" altLang="zh-CN" i="1" baseline="-25000" dirty="0" err="1" smtClean="0">
                <a:solidFill>
                  <a:schemeClr val="folHlink"/>
                </a:solidFill>
              </a:rPr>
              <a:t>s</a:t>
            </a:r>
            <a:r>
              <a:rPr lang="en-US" altLang="zh-CN" dirty="0" smtClean="0">
                <a:solidFill>
                  <a:schemeClr val="folHlink"/>
                </a:solidFill>
              </a:rPr>
              <a:t> = 2</a:t>
            </a:r>
            <a:r>
              <a:rPr lang="en-US" altLang="zh-CN" i="1" dirty="0" smtClean="0">
                <a:solidFill>
                  <a:schemeClr val="folHlink"/>
                </a:solidFill>
              </a:rPr>
              <a:t>B</a:t>
            </a:r>
            <a:r>
              <a:rPr lang="zh-CN" altLang="en-US" dirty="0" smtClean="0">
                <a:solidFill>
                  <a:schemeClr val="folHlink"/>
                </a:solidFill>
              </a:rPr>
              <a:t>，即</a:t>
            </a:r>
            <a:r>
              <a:rPr lang="en-US" altLang="zh-CN" i="1" dirty="0" err="1" smtClean="0">
                <a:solidFill>
                  <a:schemeClr val="folHlink"/>
                </a:solidFill>
              </a:rPr>
              <a:t>f</a:t>
            </a:r>
            <a:r>
              <a:rPr lang="en-US" altLang="zh-CN" i="1" baseline="-25000" dirty="0" err="1" smtClean="0">
                <a:solidFill>
                  <a:schemeClr val="folHlink"/>
                </a:solidFill>
              </a:rPr>
              <a:t>s</a:t>
            </a:r>
            <a:r>
              <a:rPr lang="zh-CN" altLang="en-US" dirty="0" smtClean="0">
                <a:solidFill>
                  <a:schemeClr val="folHlink"/>
                </a:solidFill>
              </a:rPr>
              <a:t>从</a:t>
            </a:r>
            <a:r>
              <a:rPr lang="en-US" altLang="zh-CN" dirty="0" smtClean="0">
                <a:solidFill>
                  <a:schemeClr val="folHlink"/>
                </a:solidFill>
              </a:rPr>
              <a:t>4</a:t>
            </a:r>
            <a:r>
              <a:rPr lang="en-US" altLang="zh-CN" i="1" dirty="0" smtClean="0">
                <a:solidFill>
                  <a:schemeClr val="folHlink"/>
                </a:solidFill>
              </a:rPr>
              <a:t>B</a:t>
            </a:r>
            <a:r>
              <a:rPr lang="zh-CN" altLang="en-US" dirty="0" smtClean="0">
                <a:solidFill>
                  <a:schemeClr val="folHlink"/>
                </a:solidFill>
              </a:rPr>
              <a:t>跳回</a:t>
            </a:r>
            <a:r>
              <a:rPr lang="en-US" altLang="zh-CN" dirty="0" smtClean="0">
                <a:solidFill>
                  <a:schemeClr val="folHlink"/>
                </a:solidFill>
              </a:rPr>
              <a:t>2B</a:t>
            </a:r>
            <a:r>
              <a:rPr lang="zh-CN" altLang="en-US" dirty="0" smtClean="0">
                <a:solidFill>
                  <a:schemeClr val="folHlink"/>
                </a:solidFill>
              </a:rPr>
              <a:t>。</a:t>
            </a:r>
            <a:endParaRPr lang="en-US" altLang="zh-CN" dirty="0" smtClean="0">
              <a:solidFill>
                <a:schemeClr val="folHlink"/>
              </a:solidFill>
            </a:endParaRPr>
          </a:p>
          <a:p>
            <a:r>
              <a:rPr lang="zh-CN" altLang="en-US" dirty="0" smtClean="0">
                <a:solidFill>
                  <a:srgbClr val="0000FF"/>
                </a:solidFill>
              </a:rPr>
              <a:t>当</a:t>
            </a:r>
            <a:r>
              <a:rPr lang="en-US" altLang="zh-CN" i="1" dirty="0" smtClean="0">
                <a:solidFill>
                  <a:srgbClr val="0000FF"/>
                </a:solidFill>
              </a:rPr>
              <a:t>B</a:t>
            </a:r>
            <a:r>
              <a:rPr lang="en-US" altLang="zh-CN" dirty="0" smtClean="0">
                <a:solidFill>
                  <a:srgbClr val="0000FF"/>
                </a:solidFill>
              </a:rPr>
              <a:t>  </a:t>
            </a:r>
            <a:r>
              <a:rPr lang="en-US" altLang="zh-CN" dirty="0" smtClean="0">
                <a:solidFill>
                  <a:srgbClr val="0000FF"/>
                </a:solidFill>
                <a:sym typeface="Symbol" pitchFamily="18" charset="2"/>
              </a:rPr>
              <a:t> </a:t>
            </a:r>
            <a:r>
              <a:rPr lang="en-US" altLang="zh-CN" i="1" dirty="0" err="1" smtClean="0">
                <a:solidFill>
                  <a:srgbClr val="0000FF"/>
                </a:solidFill>
              </a:rPr>
              <a:t>f</a:t>
            </a:r>
            <a:r>
              <a:rPr lang="en-US" altLang="zh-CN" i="1" baseline="-25000" dirty="0" err="1" smtClean="0">
                <a:solidFill>
                  <a:srgbClr val="0000FF"/>
                </a:solidFill>
              </a:rPr>
              <a:t>L</a:t>
            </a:r>
            <a:r>
              <a:rPr lang="en-US" altLang="zh-CN" dirty="0" smtClean="0">
                <a:solidFill>
                  <a:srgbClr val="0000FF"/>
                </a:solidFill>
              </a:rPr>
              <a:t> &lt; 2</a:t>
            </a:r>
            <a:r>
              <a:rPr lang="en-US" altLang="zh-CN" i="1" dirty="0" smtClean="0">
                <a:solidFill>
                  <a:srgbClr val="0000FF"/>
                </a:solidFill>
              </a:rPr>
              <a:t>B</a:t>
            </a:r>
            <a:r>
              <a:rPr lang="zh-CN" altLang="en-US" dirty="0" smtClean="0">
                <a:solidFill>
                  <a:srgbClr val="0000FF"/>
                </a:solidFill>
              </a:rPr>
              <a:t>时</a:t>
            </a:r>
            <a:r>
              <a:rPr lang="zh-CN" altLang="en-US" dirty="0" smtClean="0"/>
              <a:t>，有</a:t>
            </a:r>
            <a:r>
              <a:rPr lang="en-US" altLang="zh-CN" dirty="0" smtClean="0"/>
              <a:t>2</a:t>
            </a:r>
            <a:r>
              <a:rPr lang="en-US" altLang="zh-CN" i="1" dirty="0" smtClean="0"/>
              <a:t>B</a:t>
            </a:r>
            <a:r>
              <a:rPr lang="en-US" altLang="zh-CN" dirty="0" smtClean="0"/>
              <a:t> </a:t>
            </a:r>
            <a:r>
              <a:rPr lang="en-US" altLang="zh-CN" dirty="0" smtClean="0">
                <a:sym typeface="Symbol" pitchFamily="18" charset="2"/>
              </a:rPr>
              <a:t></a:t>
            </a:r>
            <a:r>
              <a:rPr lang="en-US" altLang="zh-CN" dirty="0" smtClean="0"/>
              <a:t> </a:t>
            </a:r>
            <a:r>
              <a:rPr lang="en-US" altLang="zh-CN" i="1" dirty="0" err="1" smtClean="0"/>
              <a:t>f</a:t>
            </a:r>
            <a:r>
              <a:rPr lang="en-US" altLang="zh-CN" i="1" baseline="-25000" dirty="0" err="1" smtClean="0"/>
              <a:t>H</a:t>
            </a:r>
            <a:r>
              <a:rPr lang="en-US" altLang="zh-CN" dirty="0" smtClean="0"/>
              <a:t> &lt; 3</a:t>
            </a:r>
            <a:r>
              <a:rPr lang="en-US" altLang="zh-CN" i="1" dirty="0" smtClean="0"/>
              <a:t>B</a:t>
            </a:r>
            <a:r>
              <a:rPr lang="zh-CN" altLang="en-US" dirty="0" smtClean="0"/>
              <a:t>。这时，</a:t>
            </a:r>
            <a:r>
              <a:rPr lang="en-US" altLang="zh-CN" i="1" dirty="0" smtClean="0"/>
              <a:t>n</a:t>
            </a:r>
            <a:r>
              <a:rPr lang="en-US" altLang="zh-CN" dirty="0" smtClean="0"/>
              <a:t> = 2</a:t>
            </a:r>
            <a:r>
              <a:rPr lang="zh-CN" altLang="en-US" dirty="0" smtClean="0"/>
              <a:t>，上式变成了</a:t>
            </a:r>
            <a:r>
              <a:rPr lang="en-US" altLang="zh-CN" i="1" dirty="0" err="1" smtClean="0"/>
              <a:t>f</a:t>
            </a:r>
            <a:r>
              <a:rPr lang="en-US" altLang="zh-CN" i="1" baseline="-25000" dirty="0" err="1" smtClean="0"/>
              <a:t>s</a:t>
            </a:r>
            <a:r>
              <a:rPr lang="en-US" altLang="zh-CN" dirty="0" smtClean="0"/>
              <a:t> = 2</a:t>
            </a:r>
            <a:r>
              <a:rPr lang="en-US" altLang="zh-CN" i="1" dirty="0" smtClean="0"/>
              <a:t>B</a:t>
            </a:r>
            <a:r>
              <a:rPr lang="en-US" altLang="zh-CN" dirty="0" smtClean="0"/>
              <a:t>(1 + </a:t>
            </a:r>
            <a:r>
              <a:rPr lang="en-US" altLang="zh-CN" i="1" dirty="0" smtClean="0"/>
              <a:t>k</a:t>
            </a:r>
            <a:r>
              <a:rPr lang="en-US" altLang="zh-CN" dirty="0" smtClean="0"/>
              <a:t>/2)</a:t>
            </a:r>
            <a:r>
              <a:rPr lang="zh-CN" altLang="en-US" dirty="0" smtClean="0"/>
              <a:t>，故若</a:t>
            </a:r>
            <a:r>
              <a:rPr lang="en-US" altLang="zh-CN" dirty="0" smtClean="0"/>
              <a:t>k</a:t>
            </a:r>
            <a:r>
              <a:rPr lang="zh-CN" altLang="en-US" dirty="0" smtClean="0"/>
              <a:t>从</a:t>
            </a:r>
            <a:r>
              <a:rPr lang="en-US" altLang="zh-CN" dirty="0" smtClean="0"/>
              <a:t>0</a:t>
            </a:r>
            <a:r>
              <a:rPr lang="zh-CN" altLang="en-US" dirty="0" smtClean="0"/>
              <a:t>变到</a:t>
            </a:r>
            <a:r>
              <a:rPr lang="en-US" altLang="zh-CN" dirty="0" smtClean="0"/>
              <a:t>1</a:t>
            </a:r>
            <a:r>
              <a:rPr lang="zh-CN" altLang="en-US" dirty="0" smtClean="0"/>
              <a:t>，则</a:t>
            </a:r>
            <a:r>
              <a:rPr lang="en-US" altLang="zh-CN" i="1" dirty="0" err="1" smtClean="0"/>
              <a:t>f</a:t>
            </a:r>
            <a:r>
              <a:rPr lang="en-US" altLang="zh-CN" i="1" baseline="-25000" dirty="0" err="1" smtClean="0"/>
              <a:t>s</a:t>
            </a:r>
            <a:r>
              <a:rPr lang="zh-CN" altLang="en-US" dirty="0" smtClean="0"/>
              <a:t>从</a:t>
            </a:r>
            <a:r>
              <a:rPr lang="en-US" altLang="zh-CN" dirty="0" smtClean="0"/>
              <a:t>2</a:t>
            </a:r>
            <a:r>
              <a:rPr lang="en-US" altLang="zh-CN" i="1" dirty="0" smtClean="0"/>
              <a:t>B</a:t>
            </a:r>
            <a:r>
              <a:rPr lang="zh-CN" altLang="en-US" dirty="0" smtClean="0"/>
              <a:t>变到</a:t>
            </a:r>
            <a:r>
              <a:rPr lang="en-US" altLang="zh-CN" dirty="0" smtClean="0"/>
              <a:t>3</a:t>
            </a:r>
            <a:r>
              <a:rPr lang="en-US" altLang="zh-CN" i="1" dirty="0" smtClean="0"/>
              <a:t>B</a:t>
            </a:r>
            <a:r>
              <a:rPr lang="zh-CN" altLang="en-US" dirty="0" smtClean="0"/>
              <a:t>，即图中左边第二段曲线。</a:t>
            </a:r>
            <a:endParaRPr lang="en-US" altLang="zh-CN" dirty="0" smtClean="0"/>
          </a:p>
          <a:p>
            <a:r>
              <a:rPr lang="zh-CN" altLang="en-US" dirty="0" smtClean="0">
                <a:solidFill>
                  <a:srgbClr val="0000FF"/>
                </a:solidFill>
              </a:rPr>
              <a:t>当</a:t>
            </a:r>
            <a:r>
              <a:rPr lang="en-US" altLang="zh-CN" i="1" dirty="0" err="1" smtClean="0">
                <a:solidFill>
                  <a:srgbClr val="0000FF"/>
                </a:solidFill>
              </a:rPr>
              <a:t>f</a:t>
            </a:r>
            <a:r>
              <a:rPr lang="en-US" altLang="zh-CN" i="1" baseline="-25000" dirty="0" err="1" smtClean="0">
                <a:solidFill>
                  <a:srgbClr val="0000FF"/>
                </a:solidFill>
              </a:rPr>
              <a:t>L</a:t>
            </a:r>
            <a:r>
              <a:rPr lang="zh-CN" altLang="en-US" dirty="0" smtClean="0">
                <a:solidFill>
                  <a:srgbClr val="0000FF"/>
                </a:solidFill>
              </a:rPr>
              <a:t>＝</a:t>
            </a:r>
            <a:r>
              <a:rPr lang="en-US" altLang="zh-CN" dirty="0" smtClean="0">
                <a:solidFill>
                  <a:srgbClr val="0000FF"/>
                </a:solidFill>
              </a:rPr>
              <a:t>2</a:t>
            </a:r>
            <a:r>
              <a:rPr lang="en-US" altLang="zh-CN" i="1" dirty="0" smtClean="0">
                <a:solidFill>
                  <a:srgbClr val="0000FF"/>
                </a:solidFill>
              </a:rPr>
              <a:t>B</a:t>
            </a:r>
            <a:r>
              <a:rPr lang="zh-CN" altLang="en-US" dirty="0" smtClean="0">
                <a:solidFill>
                  <a:srgbClr val="0000FF"/>
                </a:solidFill>
              </a:rPr>
              <a:t>时</a:t>
            </a:r>
            <a:r>
              <a:rPr lang="zh-CN" altLang="en-US" dirty="0" smtClean="0"/>
              <a:t>，</a:t>
            </a:r>
            <a:r>
              <a:rPr lang="en-US" altLang="zh-CN" i="1" dirty="0" err="1" smtClean="0"/>
              <a:t>f</a:t>
            </a:r>
            <a:r>
              <a:rPr lang="en-US" altLang="zh-CN" i="1" baseline="-25000" dirty="0" err="1" smtClean="0"/>
              <a:t>H</a:t>
            </a:r>
            <a:r>
              <a:rPr lang="zh-CN" altLang="en-US" dirty="0" smtClean="0"/>
              <a:t>＝</a:t>
            </a:r>
            <a:r>
              <a:rPr lang="en-US" altLang="zh-CN" dirty="0" smtClean="0"/>
              <a:t>3</a:t>
            </a:r>
            <a:r>
              <a:rPr lang="en-US" altLang="zh-CN" i="1" dirty="0" smtClean="0"/>
              <a:t>B</a:t>
            </a:r>
            <a:r>
              <a:rPr lang="zh-CN" altLang="en-US" dirty="0" smtClean="0"/>
              <a:t>，这时</a:t>
            </a:r>
            <a:r>
              <a:rPr lang="en-US" altLang="zh-CN" i="1" dirty="0" smtClean="0"/>
              <a:t>n</a:t>
            </a:r>
            <a:r>
              <a:rPr lang="en-US" altLang="zh-CN" dirty="0" smtClean="0"/>
              <a:t> = 3</a:t>
            </a:r>
            <a:r>
              <a:rPr lang="zh-CN" altLang="en-US" dirty="0" smtClean="0"/>
              <a:t>。当</a:t>
            </a:r>
            <a:r>
              <a:rPr lang="en-US" altLang="zh-CN" i="1" dirty="0" smtClean="0"/>
              <a:t>k</a:t>
            </a:r>
            <a:r>
              <a:rPr lang="zh-CN" altLang="en-US" dirty="0" smtClean="0"/>
              <a:t>＝</a:t>
            </a:r>
            <a:r>
              <a:rPr lang="en-US" altLang="zh-CN" dirty="0" smtClean="0"/>
              <a:t>0</a:t>
            </a:r>
            <a:r>
              <a:rPr lang="zh-CN" altLang="en-US" dirty="0" smtClean="0"/>
              <a:t>时，上式又变成了</a:t>
            </a:r>
            <a:r>
              <a:rPr lang="en-US" altLang="zh-CN" i="1" dirty="0" err="1" smtClean="0"/>
              <a:t>f</a:t>
            </a:r>
            <a:r>
              <a:rPr lang="en-US" altLang="zh-CN" i="1" baseline="-25000" dirty="0" err="1" smtClean="0"/>
              <a:t>s</a:t>
            </a:r>
            <a:r>
              <a:rPr lang="en-US" altLang="zh-CN" dirty="0" smtClean="0"/>
              <a:t> = 2</a:t>
            </a:r>
            <a:r>
              <a:rPr lang="en-US" altLang="zh-CN" i="1" dirty="0" smtClean="0"/>
              <a:t>B</a:t>
            </a:r>
            <a:r>
              <a:rPr lang="zh-CN" altLang="en-US" dirty="0" smtClean="0"/>
              <a:t>，即</a:t>
            </a:r>
            <a:r>
              <a:rPr lang="en-US" altLang="zh-CN" i="1" dirty="0" err="1" smtClean="0">
                <a:solidFill>
                  <a:schemeClr val="folHlink"/>
                </a:solidFill>
              </a:rPr>
              <a:t>f</a:t>
            </a:r>
            <a:r>
              <a:rPr lang="en-US" altLang="zh-CN" i="1" baseline="-25000" dirty="0" err="1" smtClean="0">
                <a:solidFill>
                  <a:schemeClr val="folHlink"/>
                </a:solidFill>
              </a:rPr>
              <a:t>s</a:t>
            </a:r>
            <a:r>
              <a:rPr lang="zh-CN" altLang="en-US" dirty="0" smtClean="0">
                <a:solidFill>
                  <a:schemeClr val="folHlink"/>
                </a:solidFill>
              </a:rPr>
              <a:t>从</a:t>
            </a:r>
            <a:r>
              <a:rPr lang="en-US" altLang="zh-CN" dirty="0" smtClean="0">
                <a:solidFill>
                  <a:schemeClr val="folHlink"/>
                </a:solidFill>
              </a:rPr>
              <a:t>3</a:t>
            </a:r>
            <a:r>
              <a:rPr lang="en-US" altLang="zh-CN" i="1" dirty="0" smtClean="0">
                <a:solidFill>
                  <a:schemeClr val="folHlink"/>
                </a:solidFill>
              </a:rPr>
              <a:t>B</a:t>
            </a:r>
            <a:r>
              <a:rPr lang="zh-CN" altLang="en-US" dirty="0" smtClean="0">
                <a:solidFill>
                  <a:schemeClr val="folHlink"/>
                </a:solidFill>
              </a:rPr>
              <a:t>又跳回</a:t>
            </a:r>
            <a:r>
              <a:rPr lang="en-US" altLang="zh-CN" dirty="0" smtClean="0">
                <a:solidFill>
                  <a:schemeClr val="folHlink"/>
                </a:solidFill>
              </a:rPr>
              <a:t>2</a:t>
            </a:r>
            <a:r>
              <a:rPr lang="en-US" altLang="zh-CN" i="1" dirty="0" smtClean="0">
                <a:solidFill>
                  <a:schemeClr val="folHlink"/>
                </a:solidFill>
              </a:rPr>
              <a:t>B </a:t>
            </a:r>
            <a:r>
              <a:rPr lang="zh-CN" altLang="en-US" dirty="0" smtClean="0"/>
              <a:t>。依此类推。</a:t>
            </a:r>
            <a:endParaRPr lang="zh-CN" altLang="en-US" dirty="0"/>
          </a:p>
        </p:txBody>
      </p:sp>
      <p:sp>
        <p:nvSpPr>
          <p:cNvPr id="55" name="灯片编号占位符 5"/>
          <p:cNvSpPr>
            <a:spLocks noGrp="1"/>
          </p:cNvSpPr>
          <p:nvPr>
            <p:ph type="sldNum" sz="quarter" idx="12"/>
          </p:nvPr>
        </p:nvSpPr>
        <p:spPr/>
        <p:txBody>
          <a:bodyPr/>
          <a:lstStyle/>
          <a:p>
            <a:fld id="{4814C129-FF99-4F70-85DD-27D388AED7D4}" type="slidenum">
              <a:rPr lang="en-US" altLang="zh-CN" smtClean="0"/>
              <a:pPr/>
              <a:t>16</a:t>
            </a:fld>
            <a:endParaRPr lang="en-US" altLang="zh-CN"/>
          </a:p>
        </p:txBody>
      </p:sp>
      <p:grpSp>
        <p:nvGrpSpPr>
          <p:cNvPr id="2" name="Group 4"/>
          <p:cNvGrpSpPr>
            <a:grpSpLocks/>
          </p:cNvGrpSpPr>
          <p:nvPr/>
        </p:nvGrpSpPr>
        <p:grpSpPr bwMode="auto">
          <a:xfrm>
            <a:off x="1569271" y="1052736"/>
            <a:ext cx="6300788" cy="2393950"/>
            <a:chOff x="2512" y="12729"/>
            <a:chExt cx="7193" cy="2942"/>
          </a:xfrm>
        </p:grpSpPr>
        <p:grpSp>
          <p:nvGrpSpPr>
            <p:cNvPr id="3" name="Group 5"/>
            <p:cNvGrpSpPr>
              <a:grpSpLocks/>
            </p:cNvGrpSpPr>
            <p:nvPr/>
          </p:nvGrpSpPr>
          <p:grpSpPr bwMode="auto">
            <a:xfrm>
              <a:off x="2512" y="13026"/>
              <a:ext cx="594" cy="1980"/>
              <a:chOff x="2515" y="6786"/>
              <a:chExt cx="594" cy="1980"/>
            </a:xfrm>
          </p:grpSpPr>
          <p:sp>
            <p:nvSpPr>
              <p:cNvPr id="34822" name="Text Box 6"/>
              <p:cNvSpPr txBox="1">
                <a:spLocks noChangeArrowheads="1"/>
              </p:cNvSpPr>
              <p:nvPr/>
            </p:nvSpPr>
            <p:spPr bwMode="auto">
              <a:xfrm>
                <a:off x="2609" y="8359"/>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34823" name="Text Box 7"/>
              <p:cNvSpPr txBox="1">
                <a:spLocks noChangeArrowheads="1"/>
              </p:cNvSpPr>
              <p:nvPr/>
            </p:nvSpPr>
            <p:spPr bwMode="auto">
              <a:xfrm>
                <a:off x="2515" y="7853"/>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34824" name="Text Box 8"/>
              <p:cNvSpPr txBox="1">
                <a:spLocks noChangeArrowheads="1"/>
              </p:cNvSpPr>
              <p:nvPr/>
            </p:nvSpPr>
            <p:spPr bwMode="auto">
              <a:xfrm>
                <a:off x="2542" y="7325"/>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34825" name="Text Box 9"/>
              <p:cNvSpPr txBox="1">
                <a:spLocks noChangeArrowheads="1"/>
              </p:cNvSpPr>
              <p:nvPr/>
            </p:nvSpPr>
            <p:spPr bwMode="auto">
              <a:xfrm>
                <a:off x="2542" y="6786"/>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grpSp>
        <p:grpSp>
          <p:nvGrpSpPr>
            <p:cNvPr id="4" name="Group 10"/>
            <p:cNvGrpSpPr>
              <a:grpSpLocks/>
            </p:cNvGrpSpPr>
            <p:nvPr/>
          </p:nvGrpSpPr>
          <p:grpSpPr bwMode="auto">
            <a:xfrm>
              <a:off x="2753" y="12729"/>
              <a:ext cx="6952" cy="2942"/>
              <a:chOff x="2757" y="8673"/>
              <a:chExt cx="6952" cy="2942"/>
            </a:xfrm>
          </p:grpSpPr>
          <p:grpSp>
            <p:nvGrpSpPr>
              <p:cNvPr id="5" name="Group 11"/>
              <p:cNvGrpSpPr>
                <a:grpSpLocks/>
              </p:cNvGrpSpPr>
              <p:nvPr/>
            </p:nvGrpSpPr>
            <p:grpSpPr bwMode="auto">
              <a:xfrm>
                <a:off x="3604" y="11208"/>
                <a:ext cx="5115" cy="407"/>
                <a:chOff x="3626" y="11148"/>
                <a:chExt cx="5115" cy="407"/>
              </a:xfrm>
            </p:grpSpPr>
            <p:sp>
              <p:nvSpPr>
                <p:cNvPr id="34828" name="Text Box 12"/>
                <p:cNvSpPr txBox="1">
                  <a:spLocks noChangeArrowheads="1"/>
                </p:cNvSpPr>
                <p:nvPr/>
              </p:nvSpPr>
              <p:spPr bwMode="auto">
                <a:xfrm>
                  <a:off x="5419" y="11148"/>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34829" name="Text Box 13"/>
                <p:cNvSpPr txBox="1">
                  <a:spLocks noChangeArrowheads="1"/>
                </p:cNvSpPr>
                <p:nvPr/>
              </p:nvSpPr>
              <p:spPr bwMode="auto">
                <a:xfrm>
                  <a:off x="3626" y="11148"/>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34830" name="Text Box 14"/>
                <p:cNvSpPr txBox="1">
                  <a:spLocks noChangeArrowheads="1"/>
                </p:cNvSpPr>
                <p:nvPr/>
              </p:nvSpPr>
              <p:spPr bwMode="auto">
                <a:xfrm>
                  <a:off x="4506" y="11148"/>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34831" name="Text Box 15"/>
                <p:cNvSpPr txBox="1">
                  <a:spLocks noChangeArrowheads="1"/>
                </p:cNvSpPr>
                <p:nvPr/>
              </p:nvSpPr>
              <p:spPr bwMode="auto">
                <a:xfrm>
                  <a:off x="6354" y="11148"/>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sp>
              <p:nvSpPr>
                <p:cNvPr id="34832" name="Text Box 16"/>
                <p:cNvSpPr txBox="1">
                  <a:spLocks noChangeArrowheads="1"/>
                </p:cNvSpPr>
                <p:nvPr/>
              </p:nvSpPr>
              <p:spPr bwMode="auto">
                <a:xfrm>
                  <a:off x="7267" y="11148"/>
                  <a:ext cx="583" cy="407"/>
                </a:xfrm>
                <a:prstGeom prst="rect">
                  <a:avLst/>
                </a:prstGeom>
                <a:noFill/>
                <a:ln w="9525">
                  <a:noFill/>
                  <a:miter lim="800000"/>
                  <a:headEnd/>
                  <a:tailEnd/>
                </a:ln>
              </p:spPr>
              <p:txBody>
                <a:bodyPr/>
                <a:lstStyle/>
                <a:p>
                  <a:pPr algn="just"/>
                  <a:r>
                    <a:rPr lang="en-US" altLang="zh-CN">
                      <a:latin typeface="Times New Roman" pitchFamily="18" charset="0"/>
                    </a:rPr>
                    <a:t>5B</a:t>
                  </a:r>
                  <a:endParaRPr lang="en-US" altLang="zh-CN" sz="3200"/>
                </a:p>
              </p:txBody>
            </p:sp>
            <p:sp>
              <p:nvSpPr>
                <p:cNvPr id="34833" name="Text Box 17"/>
                <p:cNvSpPr txBox="1">
                  <a:spLocks noChangeArrowheads="1"/>
                </p:cNvSpPr>
                <p:nvPr/>
              </p:nvSpPr>
              <p:spPr bwMode="auto">
                <a:xfrm>
                  <a:off x="8158" y="11148"/>
                  <a:ext cx="583" cy="407"/>
                </a:xfrm>
                <a:prstGeom prst="rect">
                  <a:avLst/>
                </a:prstGeom>
                <a:noFill/>
                <a:ln w="9525">
                  <a:noFill/>
                  <a:miter lim="800000"/>
                  <a:headEnd/>
                  <a:tailEnd/>
                </a:ln>
              </p:spPr>
              <p:txBody>
                <a:bodyPr/>
                <a:lstStyle/>
                <a:p>
                  <a:pPr algn="just"/>
                  <a:r>
                    <a:rPr lang="en-US" altLang="zh-CN">
                      <a:latin typeface="Times New Roman" pitchFamily="18" charset="0"/>
                    </a:rPr>
                    <a:t>6</a:t>
                  </a:r>
                  <a:r>
                    <a:rPr lang="en-US" altLang="zh-CN" i="1">
                      <a:latin typeface="Times New Roman" pitchFamily="18" charset="0"/>
                    </a:rPr>
                    <a:t>B</a:t>
                  </a:r>
                  <a:endParaRPr lang="en-US" altLang="zh-CN" sz="3200"/>
                </a:p>
              </p:txBody>
            </p:sp>
          </p:grpSp>
          <p:grpSp>
            <p:nvGrpSpPr>
              <p:cNvPr id="6" name="Group 18"/>
              <p:cNvGrpSpPr>
                <a:grpSpLocks/>
              </p:cNvGrpSpPr>
              <p:nvPr/>
            </p:nvGrpSpPr>
            <p:grpSpPr bwMode="auto">
              <a:xfrm>
                <a:off x="2757" y="8673"/>
                <a:ext cx="6952" cy="2904"/>
                <a:chOff x="2757" y="8673"/>
                <a:chExt cx="6952" cy="2904"/>
              </a:xfrm>
            </p:grpSpPr>
            <p:sp>
              <p:nvSpPr>
                <p:cNvPr id="34835" name="Text Box 19"/>
                <p:cNvSpPr txBox="1">
                  <a:spLocks noChangeArrowheads="1"/>
                </p:cNvSpPr>
                <p:nvPr/>
              </p:nvSpPr>
              <p:spPr bwMode="auto">
                <a:xfrm>
                  <a:off x="9159" y="11170"/>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L</a:t>
                  </a:r>
                  <a:endParaRPr lang="en-US" altLang="zh-CN" sz="3200"/>
                </a:p>
              </p:txBody>
            </p:sp>
            <p:sp>
              <p:nvSpPr>
                <p:cNvPr id="34836" name="Text Box 20"/>
                <p:cNvSpPr txBox="1">
                  <a:spLocks noChangeArrowheads="1"/>
                </p:cNvSpPr>
                <p:nvPr/>
              </p:nvSpPr>
              <p:spPr bwMode="auto">
                <a:xfrm>
                  <a:off x="2757" y="11148"/>
                  <a:ext cx="407" cy="407"/>
                </a:xfrm>
                <a:prstGeom prst="rect">
                  <a:avLst/>
                </a:prstGeom>
                <a:noFill/>
                <a:ln w="9525">
                  <a:noFill/>
                  <a:miter lim="800000"/>
                  <a:headEnd/>
                  <a:tailEnd/>
                </a:ln>
              </p:spPr>
              <p:txBody>
                <a:bodyPr/>
                <a:lstStyle/>
                <a:p>
                  <a:pPr algn="just"/>
                  <a:r>
                    <a:rPr lang="en-US" altLang="zh-CN">
                      <a:latin typeface="Times New Roman" pitchFamily="18" charset="0"/>
                    </a:rPr>
                    <a:t>0</a:t>
                  </a:r>
                  <a:endParaRPr lang="en-US" altLang="zh-CN" sz="3200"/>
                </a:p>
              </p:txBody>
            </p:sp>
            <p:grpSp>
              <p:nvGrpSpPr>
                <p:cNvPr id="7" name="Group 21"/>
                <p:cNvGrpSpPr>
                  <a:grpSpLocks/>
                </p:cNvGrpSpPr>
                <p:nvPr/>
              </p:nvGrpSpPr>
              <p:grpSpPr bwMode="auto">
                <a:xfrm>
                  <a:off x="2922" y="8992"/>
                  <a:ext cx="6391" cy="2244"/>
                  <a:chOff x="3164" y="6137"/>
                  <a:chExt cx="6391" cy="2244"/>
                </a:xfrm>
              </p:grpSpPr>
              <p:grpSp>
                <p:nvGrpSpPr>
                  <p:cNvPr id="8" name="Group 22"/>
                  <p:cNvGrpSpPr>
                    <a:grpSpLocks/>
                  </p:cNvGrpSpPr>
                  <p:nvPr/>
                </p:nvGrpSpPr>
                <p:grpSpPr bwMode="auto">
                  <a:xfrm>
                    <a:off x="3164" y="6137"/>
                    <a:ext cx="6391" cy="2244"/>
                    <a:chOff x="3164" y="6137"/>
                    <a:chExt cx="6391" cy="2244"/>
                  </a:xfrm>
                </p:grpSpPr>
                <p:sp>
                  <p:nvSpPr>
                    <p:cNvPr id="34839" name="Line 23"/>
                    <p:cNvSpPr>
                      <a:spLocks noChangeShapeType="1"/>
                    </p:cNvSpPr>
                    <p:nvPr/>
                  </p:nvSpPr>
                  <p:spPr bwMode="auto">
                    <a:xfrm>
                      <a:off x="3164" y="6137"/>
                      <a:ext cx="0" cy="2233"/>
                    </a:xfrm>
                    <a:prstGeom prst="line">
                      <a:avLst/>
                    </a:prstGeom>
                    <a:noFill/>
                    <a:ln w="9525">
                      <a:solidFill>
                        <a:srgbClr val="000000"/>
                      </a:solidFill>
                      <a:round/>
                      <a:headEnd/>
                      <a:tailEnd/>
                    </a:ln>
                  </p:spPr>
                  <p:txBody>
                    <a:bodyPr/>
                    <a:lstStyle/>
                    <a:p>
                      <a:endParaRPr lang="zh-CN" altLang="en-US"/>
                    </a:p>
                  </p:txBody>
                </p:sp>
                <p:sp>
                  <p:nvSpPr>
                    <p:cNvPr id="34840" name="Line 24"/>
                    <p:cNvSpPr>
                      <a:spLocks noChangeShapeType="1"/>
                    </p:cNvSpPr>
                    <p:nvPr/>
                  </p:nvSpPr>
                  <p:spPr bwMode="auto">
                    <a:xfrm flipV="1">
                      <a:off x="3164" y="8381"/>
                      <a:ext cx="6391" cy="0"/>
                    </a:xfrm>
                    <a:prstGeom prst="line">
                      <a:avLst/>
                    </a:prstGeom>
                    <a:noFill/>
                    <a:ln w="9525">
                      <a:solidFill>
                        <a:srgbClr val="000000"/>
                      </a:solidFill>
                      <a:round/>
                      <a:headEnd/>
                      <a:tailEnd/>
                    </a:ln>
                  </p:spPr>
                  <p:txBody>
                    <a:bodyPr/>
                    <a:lstStyle/>
                    <a:p>
                      <a:endParaRPr lang="zh-CN" altLang="en-US"/>
                    </a:p>
                  </p:txBody>
                </p:sp>
              </p:grpSp>
              <p:grpSp>
                <p:nvGrpSpPr>
                  <p:cNvPr id="9" name="Group 25"/>
                  <p:cNvGrpSpPr>
                    <a:grpSpLocks/>
                  </p:cNvGrpSpPr>
                  <p:nvPr/>
                </p:nvGrpSpPr>
                <p:grpSpPr bwMode="auto">
                  <a:xfrm>
                    <a:off x="4077" y="8216"/>
                    <a:ext cx="4576" cy="165"/>
                    <a:chOff x="4077" y="8216"/>
                    <a:chExt cx="4576" cy="165"/>
                  </a:xfrm>
                </p:grpSpPr>
                <p:grpSp>
                  <p:nvGrpSpPr>
                    <p:cNvPr id="10" name="Group 26"/>
                    <p:cNvGrpSpPr>
                      <a:grpSpLocks/>
                    </p:cNvGrpSpPr>
                    <p:nvPr/>
                  </p:nvGrpSpPr>
                  <p:grpSpPr bwMode="auto">
                    <a:xfrm>
                      <a:off x="4077" y="8227"/>
                      <a:ext cx="913" cy="154"/>
                      <a:chOff x="4077" y="8227"/>
                      <a:chExt cx="913" cy="154"/>
                    </a:xfrm>
                  </p:grpSpPr>
                  <p:sp>
                    <p:nvSpPr>
                      <p:cNvPr id="34843" name="Line 27"/>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34844" name="Line 28"/>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11" name="Group 29"/>
                    <p:cNvGrpSpPr>
                      <a:grpSpLocks/>
                    </p:cNvGrpSpPr>
                    <p:nvPr/>
                  </p:nvGrpSpPr>
                  <p:grpSpPr bwMode="auto">
                    <a:xfrm>
                      <a:off x="5914" y="8227"/>
                      <a:ext cx="913" cy="154"/>
                      <a:chOff x="4077" y="8227"/>
                      <a:chExt cx="913" cy="154"/>
                    </a:xfrm>
                  </p:grpSpPr>
                  <p:sp>
                    <p:nvSpPr>
                      <p:cNvPr id="34846" name="Line 30"/>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34847" name="Line 31"/>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12" name="Group 32"/>
                    <p:cNvGrpSpPr>
                      <a:grpSpLocks/>
                    </p:cNvGrpSpPr>
                    <p:nvPr/>
                  </p:nvGrpSpPr>
                  <p:grpSpPr bwMode="auto">
                    <a:xfrm>
                      <a:off x="7740" y="8216"/>
                      <a:ext cx="913" cy="154"/>
                      <a:chOff x="4077" y="8227"/>
                      <a:chExt cx="913" cy="154"/>
                    </a:xfrm>
                  </p:grpSpPr>
                  <p:sp>
                    <p:nvSpPr>
                      <p:cNvPr id="34849" name="Line 33"/>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34850" name="Line 34"/>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grpSp>
            <p:grpSp>
              <p:nvGrpSpPr>
                <p:cNvPr id="13" name="Group 35"/>
                <p:cNvGrpSpPr>
                  <a:grpSpLocks/>
                </p:cNvGrpSpPr>
                <p:nvPr/>
              </p:nvGrpSpPr>
              <p:grpSpPr bwMode="auto">
                <a:xfrm>
                  <a:off x="2922" y="9157"/>
                  <a:ext cx="5753" cy="1584"/>
                  <a:chOff x="2911" y="6786"/>
                  <a:chExt cx="5753" cy="1584"/>
                </a:xfrm>
              </p:grpSpPr>
              <p:sp>
                <p:nvSpPr>
                  <p:cNvPr id="34852" name="Line 36"/>
                  <p:cNvSpPr>
                    <a:spLocks noChangeShapeType="1"/>
                  </p:cNvSpPr>
                  <p:nvPr/>
                </p:nvSpPr>
                <p:spPr bwMode="auto">
                  <a:xfrm flipV="1">
                    <a:off x="2911" y="8370"/>
                    <a:ext cx="187" cy="0"/>
                  </a:xfrm>
                  <a:prstGeom prst="line">
                    <a:avLst/>
                  </a:prstGeom>
                  <a:noFill/>
                  <a:ln w="9525">
                    <a:solidFill>
                      <a:srgbClr val="000000"/>
                    </a:solidFill>
                    <a:round/>
                    <a:headEnd/>
                    <a:tailEnd/>
                  </a:ln>
                </p:spPr>
                <p:txBody>
                  <a:bodyPr/>
                  <a:lstStyle/>
                  <a:p>
                    <a:endParaRPr lang="zh-CN" altLang="en-US"/>
                  </a:p>
                </p:txBody>
              </p:sp>
              <p:sp>
                <p:nvSpPr>
                  <p:cNvPr id="34853" name="Line 37"/>
                  <p:cNvSpPr>
                    <a:spLocks noChangeShapeType="1"/>
                  </p:cNvSpPr>
                  <p:nvPr/>
                </p:nvSpPr>
                <p:spPr bwMode="auto">
                  <a:xfrm>
                    <a:off x="2911" y="7853"/>
                    <a:ext cx="5753" cy="0"/>
                  </a:xfrm>
                  <a:prstGeom prst="line">
                    <a:avLst/>
                  </a:prstGeom>
                  <a:noFill/>
                  <a:ln w="9525">
                    <a:solidFill>
                      <a:srgbClr val="000000"/>
                    </a:solidFill>
                    <a:prstDash val="dash"/>
                    <a:round/>
                    <a:headEnd/>
                    <a:tailEnd/>
                  </a:ln>
                </p:spPr>
                <p:txBody>
                  <a:bodyPr/>
                  <a:lstStyle/>
                  <a:p>
                    <a:endParaRPr lang="zh-CN" altLang="en-US"/>
                  </a:p>
                </p:txBody>
              </p:sp>
              <p:sp>
                <p:nvSpPr>
                  <p:cNvPr id="34854" name="Line 38"/>
                  <p:cNvSpPr>
                    <a:spLocks noChangeShapeType="1"/>
                  </p:cNvSpPr>
                  <p:nvPr/>
                </p:nvSpPr>
                <p:spPr bwMode="auto">
                  <a:xfrm>
                    <a:off x="2911" y="7314"/>
                    <a:ext cx="198" cy="0"/>
                  </a:xfrm>
                  <a:prstGeom prst="line">
                    <a:avLst/>
                  </a:prstGeom>
                  <a:noFill/>
                  <a:ln w="9525">
                    <a:solidFill>
                      <a:srgbClr val="000000"/>
                    </a:solidFill>
                    <a:round/>
                    <a:headEnd/>
                    <a:tailEnd/>
                  </a:ln>
                </p:spPr>
                <p:txBody>
                  <a:bodyPr/>
                  <a:lstStyle/>
                  <a:p>
                    <a:endParaRPr lang="zh-CN" altLang="en-US"/>
                  </a:p>
                </p:txBody>
              </p:sp>
              <p:sp>
                <p:nvSpPr>
                  <p:cNvPr id="34855" name="Line 39"/>
                  <p:cNvSpPr>
                    <a:spLocks noChangeShapeType="1"/>
                  </p:cNvSpPr>
                  <p:nvPr/>
                </p:nvSpPr>
                <p:spPr bwMode="auto">
                  <a:xfrm>
                    <a:off x="2911" y="6786"/>
                    <a:ext cx="176" cy="0"/>
                  </a:xfrm>
                  <a:prstGeom prst="line">
                    <a:avLst/>
                  </a:prstGeom>
                  <a:noFill/>
                  <a:ln w="9525">
                    <a:solidFill>
                      <a:srgbClr val="000000"/>
                    </a:solidFill>
                    <a:round/>
                    <a:headEnd/>
                    <a:tailEnd/>
                  </a:ln>
                </p:spPr>
                <p:txBody>
                  <a:bodyPr/>
                  <a:lstStyle/>
                  <a:p>
                    <a:endParaRPr lang="zh-CN" altLang="en-US"/>
                  </a:p>
                </p:txBody>
              </p:sp>
            </p:grpSp>
            <p:sp>
              <p:nvSpPr>
                <p:cNvPr id="34856" name="Line 40"/>
                <p:cNvSpPr>
                  <a:spLocks noChangeShapeType="1"/>
                </p:cNvSpPr>
                <p:nvPr/>
              </p:nvSpPr>
              <p:spPr bwMode="auto">
                <a:xfrm flipV="1">
                  <a:off x="2922" y="9168"/>
                  <a:ext cx="902" cy="1056"/>
                </a:xfrm>
                <a:prstGeom prst="line">
                  <a:avLst/>
                </a:prstGeom>
                <a:noFill/>
                <a:ln w="9525">
                  <a:solidFill>
                    <a:srgbClr val="000000"/>
                  </a:solidFill>
                  <a:round/>
                  <a:headEnd/>
                  <a:tailEnd/>
                </a:ln>
              </p:spPr>
              <p:txBody>
                <a:bodyPr/>
                <a:lstStyle/>
                <a:p>
                  <a:endParaRPr lang="zh-CN" altLang="en-US"/>
                </a:p>
              </p:txBody>
            </p:sp>
            <p:sp>
              <p:nvSpPr>
                <p:cNvPr id="34857" name="Line 41"/>
                <p:cNvSpPr>
                  <a:spLocks noChangeShapeType="1"/>
                </p:cNvSpPr>
                <p:nvPr/>
              </p:nvSpPr>
              <p:spPr bwMode="auto">
                <a:xfrm>
                  <a:off x="3824" y="9179"/>
                  <a:ext cx="0" cy="1045"/>
                </a:xfrm>
                <a:prstGeom prst="line">
                  <a:avLst/>
                </a:prstGeom>
                <a:noFill/>
                <a:ln w="9525">
                  <a:solidFill>
                    <a:srgbClr val="000000"/>
                  </a:solidFill>
                  <a:round/>
                  <a:headEnd/>
                  <a:tailEnd/>
                </a:ln>
              </p:spPr>
              <p:txBody>
                <a:bodyPr/>
                <a:lstStyle/>
                <a:p>
                  <a:endParaRPr lang="zh-CN" altLang="en-US"/>
                </a:p>
              </p:txBody>
            </p:sp>
            <p:grpSp>
              <p:nvGrpSpPr>
                <p:cNvPr id="14" name="Group 42"/>
                <p:cNvGrpSpPr>
                  <a:grpSpLocks/>
                </p:cNvGrpSpPr>
                <p:nvPr/>
              </p:nvGrpSpPr>
              <p:grpSpPr bwMode="auto">
                <a:xfrm>
                  <a:off x="3824" y="9674"/>
                  <a:ext cx="1848" cy="550"/>
                  <a:chOff x="3824" y="7490"/>
                  <a:chExt cx="1848" cy="550"/>
                </a:xfrm>
              </p:grpSpPr>
              <p:sp>
                <p:nvSpPr>
                  <p:cNvPr id="34859" name="Line 43"/>
                  <p:cNvSpPr>
                    <a:spLocks noChangeShapeType="1"/>
                  </p:cNvSpPr>
                  <p:nvPr/>
                </p:nvSpPr>
                <p:spPr bwMode="auto">
                  <a:xfrm flipV="1">
                    <a:off x="4759" y="7490"/>
                    <a:ext cx="0" cy="550"/>
                  </a:xfrm>
                  <a:prstGeom prst="line">
                    <a:avLst/>
                  </a:prstGeom>
                  <a:noFill/>
                  <a:ln w="9525">
                    <a:solidFill>
                      <a:srgbClr val="000000"/>
                    </a:solidFill>
                    <a:round/>
                    <a:headEnd/>
                    <a:tailEnd/>
                  </a:ln>
                </p:spPr>
                <p:txBody>
                  <a:bodyPr/>
                  <a:lstStyle/>
                  <a:p>
                    <a:endParaRPr lang="zh-CN" altLang="en-US"/>
                  </a:p>
                </p:txBody>
              </p:sp>
              <p:sp>
                <p:nvSpPr>
                  <p:cNvPr id="34860" name="Line 44"/>
                  <p:cNvSpPr>
                    <a:spLocks noChangeShapeType="1"/>
                  </p:cNvSpPr>
                  <p:nvPr/>
                </p:nvSpPr>
                <p:spPr bwMode="auto">
                  <a:xfrm flipV="1">
                    <a:off x="3824" y="7501"/>
                    <a:ext cx="935" cy="539"/>
                  </a:xfrm>
                  <a:prstGeom prst="line">
                    <a:avLst/>
                  </a:prstGeom>
                  <a:noFill/>
                  <a:ln w="9525">
                    <a:solidFill>
                      <a:srgbClr val="000000"/>
                    </a:solidFill>
                    <a:round/>
                    <a:headEnd/>
                    <a:tailEnd/>
                  </a:ln>
                </p:spPr>
                <p:txBody>
                  <a:bodyPr/>
                  <a:lstStyle/>
                  <a:p>
                    <a:endParaRPr lang="zh-CN" altLang="en-US"/>
                  </a:p>
                </p:txBody>
              </p:sp>
              <p:sp>
                <p:nvSpPr>
                  <p:cNvPr id="34861" name="Line 45"/>
                  <p:cNvSpPr>
                    <a:spLocks noChangeShapeType="1"/>
                  </p:cNvSpPr>
                  <p:nvPr/>
                </p:nvSpPr>
                <p:spPr bwMode="auto">
                  <a:xfrm flipV="1">
                    <a:off x="5672" y="7677"/>
                    <a:ext cx="0" cy="341"/>
                  </a:xfrm>
                  <a:prstGeom prst="line">
                    <a:avLst/>
                  </a:prstGeom>
                  <a:noFill/>
                  <a:ln w="9525">
                    <a:solidFill>
                      <a:srgbClr val="000000"/>
                    </a:solidFill>
                    <a:round/>
                    <a:headEnd/>
                    <a:tailEnd/>
                  </a:ln>
                </p:spPr>
                <p:txBody>
                  <a:bodyPr/>
                  <a:lstStyle/>
                  <a:p>
                    <a:endParaRPr lang="zh-CN" altLang="en-US"/>
                  </a:p>
                </p:txBody>
              </p:sp>
              <p:sp>
                <p:nvSpPr>
                  <p:cNvPr id="34862" name="Line 46"/>
                  <p:cNvSpPr>
                    <a:spLocks noChangeShapeType="1"/>
                  </p:cNvSpPr>
                  <p:nvPr/>
                </p:nvSpPr>
                <p:spPr bwMode="auto">
                  <a:xfrm flipV="1">
                    <a:off x="4759" y="7677"/>
                    <a:ext cx="913" cy="363"/>
                  </a:xfrm>
                  <a:prstGeom prst="line">
                    <a:avLst/>
                  </a:prstGeom>
                  <a:noFill/>
                  <a:ln w="9525">
                    <a:solidFill>
                      <a:srgbClr val="000000"/>
                    </a:solidFill>
                    <a:round/>
                    <a:headEnd/>
                    <a:tailEnd/>
                  </a:ln>
                </p:spPr>
                <p:txBody>
                  <a:bodyPr/>
                  <a:lstStyle/>
                  <a:p>
                    <a:endParaRPr lang="zh-CN" altLang="en-US"/>
                  </a:p>
                </p:txBody>
              </p:sp>
            </p:grpSp>
            <p:grpSp>
              <p:nvGrpSpPr>
                <p:cNvPr id="15" name="Group 47"/>
                <p:cNvGrpSpPr>
                  <a:grpSpLocks/>
                </p:cNvGrpSpPr>
                <p:nvPr/>
              </p:nvGrpSpPr>
              <p:grpSpPr bwMode="auto">
                <a:xfrm>
                  <a:off x="5672" y="9949"/>
                  <a:ext cx="913" cy="275"/>
                  <a:chOff x="5672" y="7765"/>
                  <a:chExt cx="913" cy="275"/>
                </a:xfrm>
              </p:grpSpPr>
              <p:sp>
                <p:nvSpPr>
                  <p:cNvPr id="34864" name="Line 48"/>
                  <p:cNvSpPr>
                    <a:spLocks noChangeShapeType="1"/>
                  </p:cNvSpPr>
                  <p:nvPr/>
                </p:nvSpPr>
                <p:spPr bwMode="auto">
                  <a:xfrm flipV="1">
                    <a:off x="6585" y="7765"/>
                    <a:ext cx="0" cy="253"/>
                  </a:xfrm>
                  <a:prstGeom prst="line">
                    <a:avLst/>
                  </a:prstGeom>
                  <a:noFill/>
                  <a:ln w="9525">
                    <a:solidFill>
                      <a:srgbClr val="000000"/>
                    </a:solidFill>
                    <a:round/>
                    <a:headEnd/>
                    <a:tailEnd/>
                  </a:ln>
                </p:spPr>
                <p:txBody>
                  <a:bodyPr/>
                  <a:lstStyle/>
                  <a:p>
                    <a:endParaRPr lang="zh-CN" altLang="en-US"/>
                  </a:p>
                </p:txBody>
              </p:sp>
              <p:sp>
                <p:nvSpPr>
                  <p:cNvPr id="34865" name="Line 49"/>
                  <p:cNvSpPr>
                    <a:spLocks noChangeShapeType="1"/>
                  </p:cNvSpPr>
                  <p:nvPr/>
                </p:nvSpPr>
                <p:spPr bwMode="auto">
                  <a:xfrm flipV="1">
                    <a:off x="5672" y="7765"/>
                    <a:ext cx="913" cy="275"/>
                  </a:xfrm>
                  <a:prstGeom prst="line">
                    <a:avLst/>
                  </a:prstGeom>
                  <a:noFill/>
                  <a:ln w="9525">
                    <a:solidFill>
                      <a:srgbClr val="000000"/>
                    </a:solidFill>
                    <a:round/>
                    <a:headEnd/>
                    <a:tailEnd/>
                  </a:ln>
                </p:spPr>
                <p:txBody>
                  <a:bodyPr/>
                  <a:lstStyle/>
                  <a:p>
                    <a:endParaRPr lang="zh-CN" altLang="en-US"/>
                  </a:p>
                </p:txBody>
              </p:sp>
            </p:grpSp>
            <p:sp>
              <p:nvSpPr>
                <p:cNvPr id="34866" name="Line 50"/>
                <p:cNvSpPr>
                  <a:spLocks noChangeShapeType="1"/>
                </p:cNvSpPr>
                <p:nvPr/>
              </p:nvSpPr>
              <p:spPr bwMode="auto">
                <a:xfrm flipV="1">
                  <a:off x="7498" y="10015"/>
                  <a:ext cx="0" cy="220"/>
                </a:xfrm>
                <a:prstGeom prst="line">
                  <a:avLst/>
                </a:prstGeom>
                <a:noFill/>
                <a:ln w="9525">
                  <a:solidFill>
                    <a:srgbClr val="000000"/>
                  </a:solidFill>
                  <a:round/>
                  <a:headEnd/>
                  <a:tailEnd/>
                </a:ln>
              </p:spPr>
              <p:txBody>
                <a:bodyPr/>
                <a:lstStyle/>
                <a:p>
                  <a:endParaRPr lang="zh-CN" altLang="en-US"/>
                </a:p>
              </p:txBody>
            </p:sp>
            <p:sp>
              <p:nvSpPr>
                <p:cNvPr id="34867" name="Line 51"/>
                <p:cNvSpPr>
                  <a:spLocks noChangeShapeType="1"/>
                </p:cNvSpPr>
                <p:nvPr/>
              </p:nvSpPr>
              <p:spPr bwMode="auto">
                <a:xfrm flipV="1">
                  <a:off x="6585" y="10015"/>
                  <a:ext cx="913" cy="209"/>
                </a:xfrm>
                <a:prstGeom prst="line">
                  <a:avLst/>
                </a:prstGeom>
                <a:noFill/>
                <a:ln w="9525">
                  <a:solidFill>
                    <a:srgbClr val="000000"/>
                  </a:solidFill>
                  <a:round/>
                  <a:headEnd/>
                  <a:tailEnd/>
                </a:ln>
              </p:spPr>
              <p:txBody>
                <a:bodyPr/>
                <a:lstStyle/>
                <a:p>
                  <a:endParaRPr lang="zh-CN" altLang="en-US"/>
                </a:p>
              </p:txBody>
            </p:sp>
            <p:sp>
              <p:nvSpPr>
                <p:cNvPr id="34868" name="Line 52"/>
                <p:cNvSpPr>
                  <a:spLocks noChangeShapeType="1"/>
                </p:cNvSpPr>
                <p:nvPr/>
              </p:nvSpPr>
              <p:spPr bwMode="auto">
                <a:xfrm flipV="1">
                  <a:off x="8400" y="10081"/>
                  <a:ext cx="0" cy="143"/>
                </a:xfrm>
                <a:prstGeom prst="line">
                  <a:avLst/>
                </a:prstGeom>
                <a:noFill/>
                <a:ln w="9525">
                  <a:solidFill>
                    <a:srgbClr val="000000"/>
                  </a:solidFill>
                  <a:round/>
                  <a:headEnd/>
                  <a:tailEnd/>
                </a:ln>
              </p:spPr>
              <p:txBody>
                <a:bodyPr/>
                <a:lstStyle/>
                <a:p>
                  <a:endParaRPr lang="zh-CN" altLang="en-US"/>
                </a:p>
              </p:txBody>
            </p:sp>
            <p:sp>
              <p:nvSpPr>
                <p:cNvPr id="34869" name="Line 53"/>
                <p:cNvSpPr>
                  <a:spLocks noChangeShapeType="1"/>
                </p:cNvSpPr>
                <p:nvPr/>
              </p:nvSpPr>
              <p:spPr bwMode="auto">
                <a:xfrm flipV="1">
                  <a:off x="7498" y="10070"/>
                  <a:ext cx="913" cy="154"/>
                </a:xfrm>
                <a:prstGeom prst="line">
                  <a:avLst/>
                </a:prstGeom>
                <a:noFill/>
                <a:ln w="9525">
                  <a:solidFill>
                    <a:srgbClr val="000000"/>
                  </a:solidFill>
                  <a:round/>
                  <a:headEnd/>
                  <a:tailEnd/>
                </a:ln>
              </p:spPr>
              <p:txBody>
                <a:bodyPr/>
                <a:lstStyle/>
                <a:p>
                  <a:endParaRPr lang="zh-CN" altLang="en-US"/>
                </a:p>
              </p:txBody>
            </p:sp>
            <p:sp>
              <p:nvSpPr>
                <p:cNvPr id="34870" name="Text Box 54"/>
                <p:cNvSpPr txBox="1">
                  <a:spLocks noChangeArrowheads="1"/>
                </p:cNvSpPr>
                <p:nvPr/>
              </p:nvSpPr>
              <p:spPr bwMode="auto">
                <a:xfrm>
                  <a:off x="2834" y="8673"/>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s</a:t>
                  </a:r>
                  <a:endParaRPr lang="en-US" altLang="zh-CN" sz="3200"/>
                </a:p>
              </p:txBody>
            </p:sp>
          </p:grpSp>
        </p:grpSp>
      </p:grpSp>
      <p:cxnSp>
        <p:nvCxnSpPr>
          <p:cNvPr id="17" name="直接箭头连接符 16"/>
          <p:cNvCxnSpPr/>
          <p:nvPr/>
        </p:nvCxnSpPr>
        <p:spPr>
          <a:xfrm flipH="1">
            <a:off x="2724664" y="1446574"/>
            <a:ext cx="263160" cy="420691"/>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2863944721"/>
              </p:ext>
            </p:extLst>
          </p:nvPr>
        </p:nvGraphicFramePr>
        <p:xfrm>
          <a:off x="2597150" y="188913"/>
          <a:ext cx="1963738" cy="811212"/>
        </p:xfrm>
        <a:graphic>
          <a:graphicData uri="http://schemas.openxmlformats.org/presentationml/2006/ole">
            <mc:AlternateContent xmlns:mc="http://schemas.openxmlformats.org/markup-compatibility/2006">
              <mc:Choice xmlns:v="urn:schemas-microsoft-com:vml" Requires="v">
                <p:oleObj spid="_x0000_s55381" name="公式" r:id="rId3" imgW="939392" imgH="393529" progId="Equation.3">
                  <p:embed/>
                </p:oleObj>
              </mc:Choice>
              <mc:Fallback>
                <p:oleObj name="公式" r:id="rId3" imgW="939392" imgH="393529"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188913"/>
                        <a:ext cx="1963738" cy="8112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9" name="直接连接符 58"/>
          <p:cNvCxnSpPr/>
          <p:nvPr/>
        </p:nvCxnSpPr>
        <p:spPr>
          <a:xfrm>
            <a:off x="3488483" y="1844824"/>
            <a:ext cx="9636" cy="1539549"/>
          </a:xfrm>
          <a:prstGeom prst="line">
            <a:avLst/>
          </a:prstGeom>
          <a:ln>
            <a:solidFill>
              <a:srgbClr val="0000FF"/>
            </a:solidFill>
            <a:prstDash val="sysDot"/>
          </a:ln>
        </p:spPr>
        <p:style>
          <a:lnRef idx="3">
            <a:schemeClr val="accent5"/>
          </a:lnRef>
          <a:fillRef idx="0">
            <a:schemeClr val="accent5"/>
          </a:fillRef>
          <a:effectRef idx="2">
            <a:schemeClr val="accent5"/>
          </a:effectRef>
          <a:fontRef idx="minor">
            <a:schemeClr val="tx1"/>
          </a:fontRef>
        </p:style>
      </p:cxnSp>
      <p:cxnSp>
        <p:nvCxnSpPr>
          <p:cNvPr id="60" name="直接连接符 59"/>
          <p:cNvCxnSpPr/>
          <p:nvPr/>
        </p:nvCxnSpPr>
        <p:spPr>
          <a:xfrm>
            <a:off x="2699792" y="1844824"/>
            <a:ext cx="9636" cy="1539549"/>
          </a:xfrm>
          <a:prstGeom prst="line">
            <a:avLst/>
          </a:prstGeom>
          <a:ln>
            <a:solidFill>
              <a:srgbClr val="0000FF"/>
            </a:solidFill>
            <a:prstDash val="sysDot"/>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247241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4819">
                                            <p:txEl>
                                              <p:pRg st="2" end="2"/>
                                            </p:txEl>
                                          </p:spTgt>
                                        </p:tgtEl>
                                        <p:attrNameLst>
                                          <p:attrName>style.visibility</p:attrName>
                                        </p:attrNameLst>
                                      </p:cBhvr>
                                      <p:to>
                                        <p:strVal val="visible"/>
                                      </p:to>
                                    </p:set>
                                    <p:anim calcmode="lin" valueType="num">
                                      <p:cBhvr additive="base">
                                        <p:cTn id="2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dirty="0"/>
          </a:p>
        </p:txBody>
      </p:sp>
      <p:sp>
        <p:nvSpPr>
          <p:cNvPr id="35843" name="Rectangle 3"/>
          <p:cNvSpPr>
            <a:spLocks noGrp="1" noChangeArrowheads="1"/>
          </p:cNvSpPr>
          <p:nvPr>
            <p:ph type="body" idx="1"/>
          </p:nvPr>
        </p:nvSpPr>
        <p:spPr>
          <a:xfrm>
            <a:off x="539552" y="3573016"/>
            <a:ext cx="8064896" cy="2664296"/>
          </a:xfrm>
        </p:spPr>
        <p:txBody>
          <a:bodyPr>
            <a:normAutofit/>
          </a:bodyPr>
          <a:lstStyle/>
          <a:p>
            <a:pPr>
              <a:lnSpc>
                <a:spcPct val="130000"/>
              </a:lnSpc>
            </a:pPr>
            <a:r>
              <a:rPr lang="zh-CN" altLang="en-US" dirty="0" smtClean="0"/>
              <a:t>由上图可见，</a:t>
            </a:r>
            <a:endParaRPr lang="en-US" altLang="zh-CN" dirty="0" smtClean="0"/>
          </a:p>
          <a:p>
            <a:pPr lvl="1">
              <a:lnSpc>
                <a:spcPct val="130000"/>
              </a:lnSpc>
            </a:pPr>
            <a:r>
              <a:rPr lang="zh-CN" altLang="en-US" dirty="0" smtClean="0">
                <a:solidFill>
                  <a:srgbClr val="0000FF"/>
                </a:solidFill>
              </a:rPr>
              <a:t>当</a:t>
            </a:r>
            <a:r>
              <a:rPr lang="en-US" altLang="zh-CN" i="1" dirty="0" err="1" smtClean="0">
                <a:solidFill>
                  <a:srgbClr val="0000FF"/>
                </a:solidFill>
              </a:rPr>
              <a:t>f</a:t>
            </a:r>
            <a:r>
              <a:rPr lang="en-US" altLang="zh-CN" i="1" baseline="-25000" dirty="0" err="1" smtClean="0">
                <a:solidFill>
                  <a:srgbClr val="0000FF"/>
                </a:solidFill>
              </a:rPr>
              <a:t>L</a:t>
            </a:r>
            <a:r>
              <a:rPr lang="en-US" altLang="zh-CN" dirty="0" smtClean="0">
                <a:solidFill>
                  <a:srgbClr val="0000FF"/>
                </a:solidFill>
              </a:rPr>
              <a:t> = 0</a:t>
            </a:r>
            <a:r>
              <a:rPr lang="zh-CN" altLang="en-US" dirty="0" smtClean="0">
                <a:solidFill>
                  <a:srgbClr val="0000FF"/>
                </a:solidFill>
              </a:rPr>
              <a:t>时</a:t>
            </a:r>
            <a:r>
              <a:rPr lang="zh-CN" altLang="en-US" dirty="0" smtClean="0"/>
              <a:t>，</a:t>
            </a:r>
            <a:r>
              <a:rPr lang="en-US" altLang="zh-CN" i="1" dirty="0" err="1" smtClean="0">
                <a:solidFill>
                  <a:srgbClr val="FF0000"/>
                </a:solidFill>
              </a:rPr>
              <a:t>f</a:t>
            </a:r>
            <a:r>
              <a:rPr lang="en-US" altLang="zh-CN" i="1" baseline="-25000" dirty="0" err="1" smtClean="0">
                <a:solidFill>
                  <a:srgbClr val="FF0000"/>
                </a:solidFill>
              </a:rPr>
              <a:t>s</a:t>
            </a:r>
            <a:r>
              <a:rPr lang="en-US" altLang="zh-CN" dirty="0" smtClean="0">
                <a:solidFill>
                  <a:srgbClr val="FF0000"/>
                </a:solidFill>
              </a:rPr>
              <a:t> </a:t>
            </a:r>
            <a:r>
              <a:rPr lang="zh-CN" altLang="en-US" dirty="0" smtClean="0">
                <a:solidFill>
                  <a:srgbClr val="FF0000"/>
                </a:solidFill>
              </a:rPr>
              <a:t>＝</a:t>
            </a:r>
            <a:r>
              <a:rPr lang="en-US" altLang="zh-CN" dirty="0" smtClean="0">
                <a:solidFill>
                  <a:srgbClr val="FF0000"/>
                </a:solidFill>
              </a:rPr>
              <a:t>2</a:t>
            </a:r>
            <a:r>
              <a:rPr lang="en-US" altLang="zh-CN" i="1" dirty="0" smtClean="0">
                <a:solidFill>
                  <a:srgbClr val="FF0000"/>
                </a:solidFill>
              </a:rPr>
              <a:t>B</a:t>
            </a:r>
            <a:r>
              <a:rPr lang="zh-CN" altLang="en-US" dirty="0" smtClean="0"/>
              <a:t>，就是</a:t>
            </a:r>
            <a:r>
              <a:rPr lang="zh-CN" altLang="en-US" dirty="0" smtClean="0">
                <a:solidFill>
                  <a:srgbClr val="0000FF"/>
                </a:solidFill>
              </a:rPr>
              <a:t>低通模拟信号</a:t>
            </a:r>
            <a:r>
              <a:rPr lang="zh-CN" altLang="en-US" dirty="0" smtClean="0"/>
              <a:t>的抽样情况；</a:t>
            </a:r>
            <a:endParaRPr lang="en-US" altLang="zh-CN" dirty="0" smtClean="0"/>
          </a:p>
          <a:p>
            <a:pPr lvl="1">
              <a:lnSpc>
                <a:spcPct val="130000"/>
              </a:lnSpc>
            </a:pPr>
            <a:r>
              <a:rPr lang="zh-CN" altLang="en-US" dirty="0" smtClean="0">
                <a:solidFill>
                  <a:srgbClr val="0000FF"/>
                </a:solidFill>
              </a:rPr>
              <a:t>当</a:t>
            </a:r>
            <a:r>
              <a:rPr lang="en-US" altLang="zh-CN" i="1" dirty="0" err="1" smtClean="0">
                <a:solidFill>
                  <a:srgbClr val="0000FF"/>
                </a:solidFill>
              </a:rPr>
              <a:t>f</a:t>
            </a:r>
            <a:r>
              <a:rPr lang="en-US" altLang="zh-CN" i="1" baseline="-25000" dirty="0" err="1" smtClean="0">
                <a:solidFill>
                  <a:srgbClr val="0000FF"/>
                </a:solidFill>
              </a:rPr>
              <a:t>L</a:t>
            </a:r>
            <a:r>
              <a:rPr lang="zh-CN" altLang="en-US" dirty="0" smtClean="0">
                <a:solidFill>
                  <a:srgbClr val="0000FF"/>
                </a:solidFill>
              </a:rPr>
              <a:t>很大时</a:t>
            </a:r>
            <a:r>
              <a:rPr lang="zh-CN" altLang="en-US" dirty="0" smtClean="0"/>
              <a:t>，</a:t>
            </a:r>
            <a:r>
              <a:rPr lang="en-US" altLang="zh-CN" i="1" dirty="0" err="1" smtClean="0">
                <a:solidFill>
                  <a:srgbClr val="FF0000"/>
                </a:solidFill>
              </a:rPr>
              <a:t>f</a:t>
            </a:r>
            <a:r>
              <a:rPr lang="en-US" altLang="zh-CN" i="1" baseline="-25000" dirty="0" err="1" smtClean="0">
                <a:solidFill>
                  <a:srgbClr val="FF0000"/>
                </a:solidFill>
              </a:rPr>
              <a:t>s</a:t>
            </a:r>
            <a:r>
              <a:rPr lang="zh-CN" altLang="en-US" dirty="0" smtClean="0">
                <a:solidFill>
                  <a:srgbClr val="FF0000"/>
                </a:solidFill>
              </a:rPr>
              <a:t>趋近于</a:t>
            </a:r>
            <a:r>
              <a:rPr lang="en-US" altLang="zh-CN" dirty="0" smtClean="0">
                <a:solidFill>
                  <a:srgbClr val="FF0000"/>
                </a:solidFill>
              </a:rPr>
              <a:t>2</a:t>
            </a:r>
            <a:r>
              <a:rPr lang="en-US" altLang="zh-CN" i="1" dirty="0" smtClean="0">
                <a:solidFill>
                  <a:srgbClr val="FF0000"/>
                </a:solidFill>
              </a:rPr>
              <a:t>B</a:t>
            </a:r>
            <a:r>
              <a:rPr lang="zh-CN" altLang="en-US" dirty="0" smtClean="0"/>
              <a:t>。</a:t>
            </a:r>
            <a:r>
              <a:rPr lang="en-US" altLang="zh-CN" i="1" dirty="0" err="1" smtClean="0"/>
              <a:t>f</a:t>
            </a:r>
            <a:r>
              <a:rPr lang="en-US" altLang="zh-CN" i="1" baseline="-25000" dirty="0" err="1" smtClean="0"/>
              <a:t>L</a:t>
            </a:r>
            <a:r>
              <a:rPr lang="zh-CN" altLang="en-US" dirty="0" smtClean="0"/>
              <a:t>很大意味着这个信号是一个</a:t>
            </a:r>
            <a:r>
              <a:rPr lang="zh-CN" altLang="en-US" dirty="0" smtClean="0">
                <a:solidFill>
                  <a:srgbClr val="0000FF"/>
                </a:solidFill>
              </a:rPr>
              <a:t>窄带信号</a:t>
            </a:r>
            <a:r>
              <a:rPr lang="zh-CN" altLang="en-US" dirty="0" smtClean="0"/>
              <a:t>。</a:t>
            </a:r>
            <a:endParaRPr lang="en-US" altLang="zh-CN" dirty="0" smtClean="0"/>
          </a:p>
        </p:txBody>
      </p:sp>
      <p:sp>
        <p:nvSpPr>
          <p:cNvPr id="4" name="灯片编号占位符 5"/>
          <p:cNvSpPr>
            <a:spLocks noGrp="1"/>
          </p:cNvSpPr>
          <p:nvPr>
            <p:ph type="sldNum" sz="quarter" idx="12"/>
          </p:nvPr>
        </p:nvSpPr>
        <p:spPr/>
        <p:txBody>
          <a:bodyPr/>
          <a:lstStyle/>
          <a:p>
            <a:fld id="{F990DA25-3EB3-47D9-B682-80617AE94111}" type="slidenum">
              <a:rPr lang="en-US" altLang="zh-CN" smtClean="0"/>
              <a:pPr/>
              <a:t>17</a:t>
            </a:fld>
            <a:endParaRPr lang="en-US" altLang="zh-CN"/>
          </a:p>
        </p:txBody>
      </p:sp>
      <p:grpSp>
        <p:nvGrpSpPr>
          <p:cNvPr id="5" name="Group 4"/>
          <p:cNvGrpSpPr>
            <a:grpSpLocks/>
          </p:cNvGrpSpPr>
          <p:nvPr/>
        </p:nvGrpSpPr>
        <p:grpSpPr bwMode="auto">
          <a:xfrm>
            <a:off x="1569271" y="1052736"/>
            <a:ext cx="6300788" cy="2393950"/>
            <a:chOff x="2512" y="12729"/>
            <a:chExt cx="7193" cy="2942"/>
          </a:xfrm>
        </p:grpSpPr>
        <p:grpSp>
          <p:nvGrpSpPr>
            <p:cNvPr id="6" name="Group 5"/>
            <p:cNvGrpSpPr>
              <a:grpSpLocks/>
            </p:cNvGrpSpPr>
            <p:nvPr/>
          </p:nvGrpSpPr>
          <p:grpSpPr bwMode="auto">
            <a:xfrm>
              <a:off x="2512" y="13026"/>
              <a:ext cx="594" cy="1980"/>
              <a:chOff x="2515" y="6786"/>
              <a:chExt cx="594" cy="1980"/>
            </a:xfrm>
          </p:grpSpPr>
          <p:sp>
            <p:nvSpPr>
              <p:cNvPr id="52" name="Text Box 6"/>
              <p:cNvSpPr txBox="1">
                <a:spLocks noChangeArrowheads="1"/>
              </p:cNvSpPr>
              <p:nvPr/>
            </p:nvSpPr>
            <p:spPr bwMode="auto">
              <a:xfrm>
                <a:off x="2609" y="8359"/>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53" name="Text Box 7"/>
              <p:cNvSpPr txBox="1">
                <a:spLocks noChangeArrowheads="1"/>
              </p:cNvSpPr>
              <p:nvPr/>
            </p:nvSpPr>
            <p:spPr bwMode="auto">
              <a:xfrm>
                <a:off x="2515" y="7853"/>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54" name="Text Box 8"/>
              <p:cNvSpPr txBox="1">
                <a:spLocks noChangeArrowheads="1"/>
              </p:cNvSpPr>
              <p:nvPr/>
            </p:nvSpPr>
            <p:spPr bwMode="auto">
              <a:xfrm>
                <a:off x="2542" y="7325"/>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55" name="Text Box 9"/>
              <p:cNvSpPr txBox="1">
                <a:spLocks noChangeArrowheads="1"/>
              </p:cNvSpPr>
              <p:nvPr/>
            </p:nvSpPr>
            <p:spPr bwMode="auto">
              <a:xfrm>
                <a:off x="2542" y="6786"/>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grpSp>
        <p:grpSp>
          <p:nvGrpSpPr>
            <p:cNvPr id="7" name="Group 10"/>
            <p:cNvGrpSpPr>
              <a:grpSpLocks/>
            </p:cNvGrpSpPr>
            <p:nvPr/>
          </p:nvGrpSpPr>
          <p:grpSpPr bwMode="auto">
            <a:xfrm>
              <a:off x="2753" y="12729"/>
              <a:ext cx="6952" cy="2942"/>
              <a:chOff x="2757" y="8673"/>
              <a:chExt cx="6952" cy="2942"/>
            </a:xfrm>
          </p:grpSpPr>
          <p:grpSp>
            <p:nvGrpSpPr>
              <p:cNvPr id="8" name="Group 11"/>
              <p:cNvGrpSpPr>
                <a:grpSpLocks/>
              </p:cNvGrpSpPr>
              <p:nvPr/>
            </p:nvGrpSpPr>
            <p:grpSpPr bwMode="auto">
              <a:xfrm>
                <a:off x="3604" y="11208"/>
                <a:ext cx="5115" cy="407"/>
                <a:chOff x="3626" y="11148"/>
                <a:chExt cx="5115" cy="407"/>
              </a:xfrm>
            </p:grpSpPr>
            <p:sp>
              <p:nvSpPr>
                <p:cNvPr id="46" name="Text Box 12"/>
                <p:cNvSpPr txBox="1">
                  <a:spLocks noChangeArrowheads="1"/>
                </p:cNvSpPr>
                <p:nvPr/>
              </p:nvSpPr>
              <p:spPr bwMode="auto">
                <a:xfrm>
                  <a:off x="5419" y="11148"/>
                  <a:ext cx="539" cy="407"/>
                </a:xfrm>
                <a:prstGeom prst="rect">
                  <a:avLst/>
                </a:prstGeom>
                <a:noFill/>
                <a:ln w="9525">
                  <a:noFill/>
                  <a:miter lim="800000"/>
                  <a:headEnd/>
                  <a:tailEnd/>
                </a:ln>
              </p:spPr>
              <p:txBody>
                <a:bodyPr/>
                <a:lstStyle/>
                <a:p>
                  <a:pPr algn="just"/>
                  <a:r>
                    <a:rPr lang="en-US" altLang="zh-CN">
                      <a:latin typeface="Times New Roman" pitchFamily="18" charset="0"/>
                    </a:rPr>
                    <a:t>3</a:t>
                  </a:r>
                  <a:r>
                    <a:rPr lang="en-US" altLang="zh-CN" i="1">
                      <a:latin typeface="Times New Roman" pitchFamily="18" charset="0"/>
                    </a:rPr>
                    <a:t>B</a:t>
                  </a:r>
                  <a:endParaRPr lang="en-US" altLang="zh-CN" sz="3200"/>
                </a:p>
              </p:txBody>
            </p:sp>
            <p:sp>
              <p:nvSpPr>
                <p:cNvPr id="47" name="Text Box 13"/>
                <p:cNvSpPr txBox="1">
                  <a:spLocks noChangeArrowheads="1"/>
                </p:cNvSpPr>
                <p:nvPr/>
              </p:nvSpPr>
              <p:spPr bwMode="auto">
                <a:xfrm>
                  <a:off x="3626" y="11148"/>
                  <a:ext cx="407" cy="407"/>
                </a:xfrm>
                <a:prstGeom prst="rect">
                  <a:avLst/>
                </a:prstGeom>
                <a:noFill/>
                <a:ln w="9525">
                  <a:noFill/>
                  <a:miter lim="800000"/>
                  <a:headEnd/>
                  <a:tailEnd/>
                </a:ln>
              </p:spPr>
              <p:txBody>
                <a:bodyPr/>
                <a:lstStyle/>
                <a:p>
                  <a:pPr algn="just"/>
                  <a:r>
                    <a:rPr lang="en-US" altLang="zh-CN" i="1">
                      <a:latin typeface="Times New Roman" pitchFamily="18" charset="0"/>
                    </a:rPr>
                    <a:t>B</a:t>
                  </a:r>
                  <a:endParaRPr lang="en-US" altLang="zh-CN" sz="3200"/>
                </a:p>
              </p:txBody>
            </p:sp>
            <p:sp>
              <p:nvSpPr>
                <p:cNvPr id="48" name="Text Box 14"/>
                <p:cNvSpPr txBox="1">
                  <a:spLocks noChangeArrowheads="1"/>
                </p:cNvSpPr>
                <p:nvPr/>
              </p:nvSpPr>
              <p:spPr bwMode="auto">
                <a:xfrm>
                  <a:off x="4506" y="11148"/>
                  <a:ext cx="594" cy="407"/>
                </a:xfrm>
                <a:prstGeom prst="rect">
                  <a:avLst/>
                </a:prstGeom>
                <a:noFill/>
                <a:ln w="9525">
                  <a:noFill/>
                  <a:miter lim="800000"/>
                  <a:headEnd/>
                  <a:tailEnd/>
                </a:ln>
              </p:spPr>
              <p:txBody>
                <a:bodyPr/>
                <a:lstStyle/>
                <a:p>
                  <a:pPr algn="just"/>
                  <a:r>
                    <a:rPr lang="en-US" altLang="zh-CN">
                      <a:latin typeface="Times New Roman" pitchFamily="18" charset="0"/>
                    </a:rPr>
                    <a:t>2</a:t>
                  </a:r>
                  <a:r>
                    <a:rPr lang="en-US" altLang="zh-CN" i="1">
                      <a:latin typeface="Times New Roman" pitchFamily="18" charset="0"/>
                    </a:rPr>
                    <a:t>B</a:t>
                  </a:r>
                  <a:endParaRPr lang="en-US" altLang="zh-CN" sz="3200"/>
                </a:p>
              </p:txBody>
            </p:sp>
            <p:sp>
              <p:nvSpPr>
                <p:cNvPr id="49" name="Text Box 15"/>
                <p:cNvSpPr txBox="1">
                  <a:spLocks noChangeArrowheads="1"/>
                </p:cNvSpPr>
                <p:nvPr/>
              </p:nvSpPr>
              <p:spPr bwMode="auto">
                <a:xfrm>
                  <a:off x="6354" y="11148"/>
                  <a:ext cx="539" cy="407"/>
                </a:xfrm>
                <a:prstGeom prst="rect">
                  <a:avLst/>
                </a:prstGeom>
                <a:noFill/>
                <a:ln w="9525">
                  <a:noFill/>
                  <a:miter lim="800000"/>
                  <a:headEnd/>
                  <a:tailEnd/>
                </a:ln>
              </p:spPr>
              <p:txBody>
                <a:bodyPr/>
                <a:lstStyle/>
                <a:p>
                  <a:pPr algn="just"/>
                  <a:r>
                    <a:rPr lang="en-US" altLang="zh-CN">
                      <a:latin typeface="Times New Roman" pitchFamily="18" charset="0"/>
                    </a:rPr>
                    <a:t>4</a:t>
                  </a:r>
                  <a:r>
                    <a:rPr lang="en-US" altLang="zh-CN" i="1">
                      <a:latin typeface="Times New Roman" pitchFamily="18" charset="0"/>
                    </a:rPr>
                    <a:t>B</a:t>
                  </a:r>
                  <a:endParaRPr lang="en-US" altLang="zh-CN" sz="3200"/>
                </a:p>
              </p:txBody>
            </p:sp>
            <p:sp>
              <p:nvSpPr>
                <p:cNvPr id="50" name="Text Box 16"/>
                <p:cNvSpPr txBox="1">
                  <a:spLocks noChangeArrowheads="1"/>
                </p:cNvSpPr>
                <p:nvPr/>
              </p:nvSpPr>
              <p:spPr bwMode="auto">
                <a:xfrm>
                  <a:off x="7267" y="11148"/>
                  <a:ext cx="583" cy="407"/>
                </a:xfrm>
                <a:prstGeom prst="rect">
                  <a:avLst/>
                </a:prstGeom>
                <a:noFill/>
                <a:ln w="9525">
                  <a:noFill/>
                  <a:miter lim="800000"/>
                  <a:headEnd/>
                  <a:tailEnd/>
                </a:ln>
              </p:spPr>
              <p:txBody>
                <a:bodyPr/>
                <a:lstStyle/>
                <a:p>
                  <a:pPr algn="just"/>
                  <a:r>
                    <a:rPr lang="en-US" altLang="zh-CN">
                      <a:latin typeface="Times New Roman" pitchFamily="18" charset="0"/>
                    </a:rPr>
                    <a:t>5B</a:t>
                  </a:r>
                  <a:endParaRPr lang="en-US" altLang="zh-CN" sz="3200"/>
                </a:p>
              </p:txBody>
            </p:sp>
            <p:sp>
              <p:nvSpPr>
                <p:cNvPr id="51" name="Text Box 17"/>
                <p:cNvSpPr txBox="1">
                  <a:spLocks noChangeArrowheads="1"/>
                </p:cNvSpPr>
                <p:nvPr/>
              </p:nvSpPr>
              <p:spPr bwMode="auto">
                <a:xfrm>
                  <a:off x="8158" y="11148"/>
                  <a:ext cx="583" cy="407"/>
                </a:xfrm>
                <a:prstGeom prst="rect">
                  <a:avLst/>
                </a:prstGeom>
                <a:noFill/>
                <a:ln w="9525">
                  <a:noFill/>
                  <a:miter lim="800000"/>
                  <a:headEnd/>
                  <a:tailEnd/>
                </a:ln>
              </p:spPr>
              <p:txBody>
                <a:bodyPr/>
                <a:lstStyle/>
                <a:p>
                  <a:pPr algn="just"/>
                  <a:r>
                    <a:rPr lang="en-US" altLang="zh-CN">
                      <a:latin typeface="Times New Roman" pitchFamily="18" charset="0"/>
                    </a:rPr>
                    <a:t>6</a:t>
                  </a:r>
                  <a:r>
                    <a:rPr lang="en-US" altLang="zh-CN" i="1">
                      <a:latin typeface="Times New Roman" pitchFamily="18" charset="0"/>
                    </a:rPr>
                    <a:t>B</a:t>
                  </a:r>
                  <a:endParaRPr lang="en-US" altLang="zh-CN" sz="3200"/>
                </a:p>
              </p:txBody>
            </p:sp>
          </p:grpSp>
          <p:grpSp>
            <p:nvGrpSpPr>
              <p:cNvPr id="9" name="Group 18"/>
              <p:cNvGrpSpPr>
                <a:grpSpLocks/>
              </p:cNvGrpSpPr>
              <p:nvPr/>
            </p:nvGrpSpPr>
            <p:grpSpPr bwMode="auto">
              <a:xfrm>
                <a:off x="2757" y="8673"/>
                <a:ext cx="6952" cy="2904"/>
                <a:chOff x="2757" y="8673"/>
                <a:chExt cx="6952" cy="2904"/>
              </a:xfrm>
            </p:grpSpPr>
            <p:sp>
              <p:nvSpPr>
                <p:cNvPr id="10" name="Text Box 19"/>
                <p:cNvSpPr txBox="1">
                  <a:spLocks noChangeArrowheads="1"/>
                </p:cNvSpPr>
                <p:nvPr/>
              </p:nvSpPr>
              <p:spPr bwMode="auto">
                <a:xfrm>
                  <a:off x="9159" y="11170"/>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L</a:t>
                  </a:r>
                  <a:endParaRPr lang="en-US" altLang="zh-CN" sz="3200"/>
                </a:p>
              </p:txBody>
            </p:sp>
            <p:sp>
              <p:nvSpPr>
                <p:cNvPr id="11" name="Text Box 20"/>
                <p:cNvSpPr txBox="1">
                  <a:spLocks noChangeArrowheads="1"/>
                </p:cNvSpPr>
                <p:nvPr/>
              </p:nvSpPr>
              <p:spPr bwMode="auto">
                <a:xfrm>
                  <a:off x="2757" y="11148"/>
                  <a:ext cx="407" cy="407"/>
                </a:xfrm>
                <a:prstGeom prst="rect">
                  <a:avLst/>
                </a:prstGeom>
                <a:noFill/>
                <a:ln w="9525">
                  <a:noFill/>
                  <a:miter lim="800000"/>
                  <a:headEnd/>
                  <a:tailEnd/>
                </a:ln>
              </p:spPr>
              <p:txBody>
                <a:bodyPr/>
                <a:lstStyle/>
                <a:p>
                  <a:pPr algn="just"/>
                  <a:r>
                    <a:rPr lang="en-US" altLang="zh-CN">
                      <a:latin typeface="Times New Roman" pitchFamily="18" charset="0"/>
                    </a:rPr>
                    <a:t>0</a:t>
                  </a:r>
                  <a:endParaRPr lang="en-US" altLang="zh-CN" sz="3200"/>
                </a:p>
              </p:txBody>
            </p:sp>
            <p:grpSp>
              <p:nvGrpSpPr>
                <p:cNvPr id="12" name="Group 21"/>
                <p:cNvGrpSpPr>
                  <a:grpSpLocks/>
                </p:cNvGrpSpPr>
                <p:nvPr/>
              </p:nvGrpSpPr>
              <p:grpSpPr bwMode="auto">
                <a:xfrm>
                  <a:off x="2922" y="8992"/>
                  <a:ext cx="6391" cy="2244"/>
                  <a:chOff x="3164" y="6137"/>
                  <a:chExt cx="6391" cy="2244"/>
                </a:xfrm>
              </p:grpSpPr>
              <p:grpSp>
                <p:nvGrpSpPr>
                  <p:cNvPr id="33" name="Group 22"/>
                  <p:cNvGrpSpPr>
                    <a:grpSpLocks/>
                  </p:cNvGrpSpPr>
                  <p:nvPr/>
                </p:nvGrpSpPr>
                <p:grpSpPr bwMode="auto">
                  <a:xfrm>
                    <a:off x="3164" y="6137"/>
                    <a:ext cx="6391" cy="2244"/>
                    <a:chOff x="3164" y="6137"/>
                    <a:chExt cx="6391" cy="2244"/>
                  </a:xfrm>
                </p:grpSpPr>
                <p:sp>
                  <p:nvSpPr>
                    <p:cNvPr id="44" name="Line 23"/>
                    <p:cNvSpPr>
                      <a:spLocks noChangeShapeType="1"/>
                    </p:cNvSpPr>
                    <p:nvPr/>
                  </p:nvSpPr>
                  <p:spPr bwMode="auto">
                    <a:xfrm>
                      <a:off x="3164" y="6137"/>
                      <a:ext cx="0" cy="2233"/>
                    </a:xfrm>
                    <a:prstGeom prst="line">
                      <a:avLst/>
                    </a:prstGeom>
                    <a:noFill/>
                    <a:ln w="9525">
                      <a:solidFill>
                        <a:srgbClr val="000000"/>
                      </a:solidFill>
                      <a:round/>
                      <a:headEnd/>
                      <a:tailEnd/>
                    </a:ln>
                  </p:spPr>
                  <p:txBody>
                    <a:bodyPr/>
                    <a:lstStyle/>
                    <a:p>
                      <a:endParaRPr lang="zh-CN" altLang="en-US"/>
                    </a:p>
                  </p:txBody>
                </p:sp>
                <p:sp>
                  <p:nvSpPr>
                    <p:cNvPr id="45" name="Line 24"/>
                    <p:cNvSpPr>
                      <a:spLocks noChangeShapeType="1"/>
                    </p:cNvSpPr>
                    <p:nvPr/>
                  </p:nvSpPr>
                  <p:spPr bwMode="auto">
                    <a:xfrm flipV="1">
                      <a:off x="3164" y="8381"/>
                      <a:ext cx="6391" cy="0"/>
                    </a:xfrm>
                    <a:prstGeom prst="line">
                      <a:avLst/>
                    </a:prstGeom>
                    <a:noFill/>
                    <a:ln w="9525">
                      <a:solidFill>
                        <a:srgbClr val="000000"/>
                      </a:solidFill>
                      <a:round/>
                      <a:headEnd/>
                      <a:tailEnd/>
                    </a:ln>
                  </p:spPr>
                  <p:txBody>
                    <a:bodyPr/>
                    <a:lstStyle/>
                    <a:p>
                      <a:endParaRPr lang="zh-CN" altLang="en-US"/>
                    </a:p>
                  </p:txBody>
                </p:sp>
              </p:grpSp>
              <p:grpSp>
                <p:nvGrpSpPr>
                  <p:cNvPr id="34" name="Group 25"/>
                  <p:cNvGrpSpPr>
                    <a:grpSpLocks/>
                  </p:cNvGrpSpPr>
                  <p:nvPr/>
                </p:nvGrpSpPr>
                <p:grpSpPr bwMode="auto">
                  <a:xfrm>
                    <a:off x="4077" y="8216"/>
                    <a:ext cx="4576" cy="165"/>
                    <a:chOff x="4077" y="8216"/>
                    <a:chExt cx="4576" cy="165"/>
                  </a:xfrm>
                </p:grpSpPr>
                <p:grpSp>
                  <p:nvGrpSpPr>
                    <p:cNvPr id="35" name="Group 26"/>
                    <p:cNvGrpSpPr>
                      <a:grpSpLocks/>
                    </p:cNvGrpSpPr>
                    <p:nvPr/>
                  </p:nvGrpSpPr>
                  <p:grpSpPr bwMode="auto">
                    <a:xfrm>
                      <a:off x="4077" y="8227"/>
                      <a:ext cx="913" cy="154"/>
                      <a:chOff x="4077" y="8227"/>
                      <a:chExt cx="913" cy="154"/>
                    </a:xfrm>
                  </p:grpSpPr>
                  <p:sp>
                    <p:nvSpPr>
                      <p:cNvPr id="42" name="Line 27"/>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43" name="Line 28"/>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36" name="Group 29"/>
                    <p:cNvGrpSpPr>
                      <a:grpSpLocks/>
                    </p:cNvGrpSpPr>
                    <p:nvPr/>
                  </p:nvGrpSpPr>
                  <p:grpSpPr bwMode="auto">
                    <a:xfrm>
                      <a:off x="5914" y="8227"/>
                      <a:ext cx="913" cy="154"/>
                      <a:chOff x="4077" y="8227"/>
                      <a:chExt cx="913" cy="154"/>
                    </a:xfrm>
                  </p:grpSpPr>
                  <p:sp>
                    <p:nvSpPr>
                      <p:cNvPr id="40" name="Line 30"/>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41" name="Line 31"/>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nvGrpSpPr>
                    <p:cNvPr id="37" name="Group 32"/>
                    <p:cNvGrpSpPr>
                      <a:grpSpLocks/>
                    </p:cNvGrpSpPr>
                    <p:nvPr/>
                  </p:nvGrpSpPr>
                  <p:grpSpPr bwMode="auto">
                    <a:xfrm>
                      <a:off x="7740" y="8216"/>
                      <a:ext cx="913" cy="154"/>
                      <a:chOff x="4077" y="8227"/>
                      <a:chExt cx="913" cy="154"/>
                    </a:xfrm>
                  </p:grpSpPr>
                  <p:sp>
                    <p:nvSpPr>
                      <p:cNvPr id="38" name="Line 33"/>
                      <p:cNvSpPr>
                        <a:spLocks noChangeShapeType="1"/>
                      </p:cNvSpPr>
                      <p:nvPr/>
                    </p:nvSpPr>
                    <p:spPr bwMode="auto">
                      <a:xfrm flipH="1" flipV="1">
                        <a:off x="4077" y="8227"/>
                        <a:ext cx="0" cy="154"/>
                      </a:xfrm>
                      <a:prstGeom prst="line">
                        <a:avLst/>
                      </a:prstGeom>
                      <a:noFill/>
                      <a:ln w="9525">
                        <a:solidFill>
                          <a:srgbClr val="000000"/>
                        </a:solidFill>
                        <a:round/>
                        <a:headEnd/>
                        <a:tailEnd/>
                      </a:ln>
                    </p:spPr>
                    <p:txBody>
                      <a:bodyPr/>
                      <a:lstStyle/>
                      <a:p>
                        <a:endParaRPr lang="zh-CN" altLang="en-US"/>
                      </a:p>
                    </p:txBody>
                  </p:sp>
                  <p:sp>
                    <p:nvSpPr>
                      <p:cNvPr id="39" name="Line 34"/>
                      <p:cNvSpPr>
                        <a:spLocks noChangeShapeType="1"/>
                      </p:cNvSpPr>
                      <p:nvPr/>
                    </p:nvSpPr>
                    <p:spPr bwMode="auto">
                      <a:xfrm flipH="1" flipV="1">
                        <a:off x="4990" y="8227"/>
                        <a:ext cx="0" cy="154"/>
                      </a:xfrm>
                      <a:prstGeom prst="line">
                        <a:avLst/>
                      </a:prstGeom>
                      <a:noFill/>
                      <a:ln w="9525">
                        <a:solidFill>
                          <a:srgbClr val="000000"/>
                        </a:solidFill>
                        <a:round/>
                        <a:headEnd/>
                        <a:tailEnd/>
                      </a:ln>
                    </p:spPr>
                    <p:txBody>
                      <a:bodyPr/>
                      <a:lstStyle/>
                      <a:p>
                        <a:endParaRPr lang="zh-CN" altLang="en-US"/>
                      </a:p>
                    </p:txBody>
                  </p:sp>
                </p:grpSp>
              </p:grpSp>
            </p:grpSp>
            <p:grpSp>
              <p:nvGrpSpPr>
                <p:cNvPr id="13" name="Group 35"/>
                <p:cNvGrpSpPr>
                  <a:grpSpLocks/>
                </p:cNvGrpSpPr>
                <p:nvPr/>
              </p:nvGrpSpPr>
              <p:grpSpPr bwMode="auto">
                <a:xfrm>
                  <a:off x="2922" y="9157"/>
                  <a:ext cx="5753" cy="1584"/>
                  <a:chOff x="2911" y="6786"/>
                  <a:chExt cx="5753" cy="1584"/>
                </a:xfrm>
              </p:grpSpPr>
              <p:sp>
                <p:nvSpPr>
                  <p:cNvPr id="29" name="Line 36"/>
                  <p:cNvSpPr>
                    <a:spLocks noChangeShapeType="1"/>
                  </p:cNvSpPr>
                  <p:nvPr/>
                </p:nvSpPr>
                <p:spPr bwMode="auto">
                  <a:xfrm flipV="1">
                    <a:off x="2911" y="8370"/>
                    <a:ext cx="187" cy="0"/>
                  </a:xfrm>
                  <a:prstGeom prst="line">
                    <a:avLst/>
                  </a:prstGeom>
                  <a:noFill/>
                  <a:ln w="9525">
                    <a:solidFill>
                      <a:srgbClr val="000000"/>
                    </a:solidFill>
                    <a:round/>
                    <a:headEnd/>
                    <a:tailEnd/>
                  </a:ln>
                </p:spPr>
                <p:txBody>
                  <a:bodyPr/>
                  <a:lstStyle/>
                  <a:p>
                    <a:endParaRPr lang="zh-CN" altLang="en-US"/>
                  </a:p>
                </p:txBody>
              </p:sp>
              <p:sp>
                <p:nvSpPr>
                  <p:cNvPr id="30" name="Line 37"/>
                  <p:cNvSpPr>
                    <a:spLocks noChangeShapeType="1"/>
                  </p:cNvSpPr>
                  <p:nvPr/>
                </p:nvSpPr>
                <p:spPr bwMode="auto">
                  <a:xfrm>
                    <a:off x="2911" y="7853"/>
                    <a:ext cx="5753" cy="0"/>
                  </a:xfrm>
                  <a:prstGeom prst="line">
                    <a:avLst/>
                  </a:prstGeom>
                  <a:noFill/>
                  <a:ln w="9525">
                    <a:solidFill>
                      <a:srgbClr val="000000"/>
                    </a:solidFill>
                    <a:prstDash val="dash"/>
                    <a:round/>
                    <a:headEnd/>
                    <a:tailEnd/>
                  </a:ln>
                </p:spPr>
                <p:txBody>
                  <a:bodyPr/>
                  <a:lstStyle/>
                  <a:p>
                    <a:endParaRPr lang="zh-CN" altLang="en-US"/>
                  </a:p>
                </p:txBody>
              </p:sp>
              <p:sp>
                <p:nvSpPr>
                  <p:cNvPr id="31" name="Line 38"/>
                  <p:cNvSpPr>
                    <a:spLocks noChangeShapeType="1"/>
                  </p:cNvSpPr>
                  <p:nvPr/>
                </p:nvSpPr>
                <p:spPr bwMode="auto">
                  <a:xfrm>
                    <a:off x="2911" y="7314"/>
                    <a:ext cx="198" cy="0"/>
                  </a:xfrm>
                  <a:prstGeom prst="line">
                    <a:avLst/>
                  </a:prstGeom>
                  <a:noFill/>
                  <a:ln w="9525">
                    <a:solidFill>
                      <a:srgbClr val="000000"/>
                    </a:solidFill>
                    <a:round/>
                    <a:headEnd/>
                    <a:tailEnd/>
                  </a:ln>
                </p:spPr>
                <p:txBody>
                  <a:bodyPr/>
                  <a:lstStyle/>
                  <a:p>
                    <a:endParaRPr lang="zh-CN" altLang="en-US"/>
                  </a:p>
                </p:txBody>
              </p:sp>
              <p:sp>
                <p:nvSpPr>
                  <p:cNvPr id="32" name="Line 39"/>
                  <p:cNvSpPr>
                    <a:spLocks noChangeShapeType="1"/>
                  </p:cNvSpPr>
                  <p:nvPr/>
                </p:nvSpPr>
                <p:spPr bwMode="auto">
                  <a:xfrm>
                    <a:off x="2911" y="6786"/>
                    <a:ext cx="176" cy="0"/>
                  </a:xfrm>
                  <a:prstGeom prst="line">
                    <a:avLst/>
                  </a:prstGeom>
                  <a:noFill/>
                  <a:ln w="9525">
                    <a:solidFill>
                      <a:srgbClr val="000000"/>
                    </a:solidFill>
                    <a:round/>
                    <a:headEnd/>
                    <a:tailEnd/>
                  </a:ln>
                </p:spPr>
                <p:txBody>
                  <a:bodyPr/>
                  <a:lstStyle/>
                  <a:p>
                    <a:endParaRPr lang="zh-CN" altLang="en-US"/>
                  </a:p>
                </p:txBody>
              </p:sp>
            </p:grpSp>
            <p:sp>
              <p:nvSpPr>
                <p:cNvPr id="14" name="Line 40"/>
                <p:cNvSpPr>
                  <a:spLocks noChangeShapeType="1"/>
                </p:cNvSpPr>
                <p:nvPr/>
              </p:nvSpPr>
              <p:spPr bwMode="auto">
                <a:xfrm flipV="1">
                  <a:off x="2922" y="9168"/>
                  <a:ext cx="902" cy="1056"/>
                </a:xfrm>
                <a:prstGeom prst="line">
                  <a:avLst/>
                </a:prstGeom>
                <a:noFill/>
                <a:ln w="9525">
                  <a:solidFill>
                    <a:srgbClr val="000000"/>
                  </a:solidFill>
                  <a:round/>
                  <a:headEnd/>
                  <a:tailEnd/>
                </a:ln>
              </p:spPr>
              <p:txBody>
                <a:bodyPr/>
                <a:lstStyle/>
                <a:p>
                  <a:endParaRPr lang="zh-CN" altLang="en-US"/>
                </a:p>
              </p:txBody>
            </p:sp>
            <p:sp>
              <p:nvSpPr>
                <p:cNvPr id="15" name="Line 41"/>
                <p:cNvSpPr>
                  <a:spLocks noChangeShapeType="1"/>
                </p:cNvSpPr>
                <p:nvPr/>
              </p:nvSpPr>
              <p:spPr bwMode="auto">
                <a:xfrm>
                  <a:off x="3824" y="9179"/>
                  <a:ext cx="0" cy="1045"/>
                </a:xfrm>
                <a:prstGeom prst="line">
                  <a:avLst/>
                </a:prstGeom>
                <a:noFill/>
                <a:ln w="9525">
                  <a:solidFill>
                    <a:srgbClr val="000000"/>
                  </a:solidFill>
                  <a:round/>
                  <a:headEnd/>
                  <a:tailEnd/>
                </a:ln>
              </p:spPr>
              <p:txBody>
                <a:bodyPr/>
                <a:lstStyle/>
                <a:p>
                  <a:endParaRPr lang="zh-CN" altLang="en-US"/>
                </a:p>
              </p:txBody>
            </p:sp>
            <p:grpSp>
              <p:nvGrpSpPr>
                <p:cNvPr id="16" name="Group 42"/>
                <p:cNvGrpSpPr>
                  <a:grpSpLocks/>
                </p:cNvGrpSpPr>
                <p:nvPr/>
              </p:nvGrpSpPr>
              <p:grpSpPr bwMode="auto">
                <a:xfrm>
                  <a:off x="3824" y="9674"/>
                  <a:ext cx="1848" cy="550"/>
                  <a:chOff x="3824" y="7490"/>
                  <a:chExt cx="1848" cy="550"/>
                </a:xfrm>
              </p:grpSpPr>
              <p:sp>
                <p:nvSpPr>
                  <p:cNvPr id="25" name="Line 43"/>
                  <p:cNvSpPr>
                    <a:spLocks noChangeShapeType="1"/>
                  </p:cNvSpPr>
                  <p:nvPr/>
                </p:nvSpPr>
                <p:spPr bwMode="auto">
                  <a:xfrm flipV="1">
                    <a:off x="4759" y="7490"/>
                    <a:ext cx="0" cy="550"/>
                  </a:xfrm>
                  <a:prstGeom prst="line">
                    <a:avLst/>
                  </a:prstGeom>
                  <a:noFill/>
                  <a:ln w="9525">
                    <a:solidFill>
                      <a:srgbClr val="000000"/>
                    </a:solidFill>
                    <a:round/>
                    <a:headEnd/>
                    <a:tailEnd/>
                  </a:ln>
                </p:spPr>
                <p:txBody>
                  <a:bodyPr/>
                  <a:lstStyle/>
                  <a:p>
                    <a:endParaRPr lang="zh-CN" altLang="en-US"/>
                  </a:p>
                </p:txBody>
              </p:sp>
              <p:sp>
                <p:nvSpPr>
                  <p:cNvPr id="26" name="Line 44"/>
                  <p:cNvSpPr>
                    <a:spLocks noChangeShapeType="1"/>
                  </p:cNvSpPr>
                  <p:nvPr/>
                </p:nvSpPr>
                <p:spPr bwMode="auto">
                  <a:xfrm flipV="1">
                    <a:off x="3824" y="7501"/>
                    <a:ext cx="935" cy="539"/>
                  </a:xfrm>
                  <a:prstGeom prst="line">
                    <a:avLst/>
                  </a:prstGeom>
                  <a:noFill/>
                  <a:ln w="9525">
                    <a:solidFill>
                      <a:srgbClr val="000000"/>
                    </a:solidFill>
                    <a:round/>
                    <a:headEnd/>
                    <a:tailEnd/>
                  </a:ln>
                </p:spPr>
                <p:txBody>
                  <a:bodyPr/>
                  <a:lstStyle/>
                  <a:p>
                    <a:endParaRPr lang="zh-CN" altLang="en-US"/>
                  </a:p>
                </p:txBody>
              </p:sp>
              <p:sp>
                <p:nvSpPr>
                  <p:cNvPr id="27" name="Line 45"/>
                  <p:cNvSpPr>
                    <a:spLocks noChangeShapeType="1"/>
                  </p:cNvSpPr>
                  <p:nvPr/>
                </p:nvSpPr>
                <p:spPr bwMode="auto">
                  <a:xfrm flipV="1">
                    <a:off x="5672" y="7677"/>
                    <a:ext cx="0" cy="341"/>
                  </a:xfrm>
                  <a:prstGeom prst="line">
                    <a:avLst/>
                  </a:prstGeom>
                  <a:noFill/>
                  <a:ln w="9525">
                    <a:solidFill>
                      <a:srgbClr val="000000"/>
                    </a:solidFill>
                    <a:round/>
                    <a:headEnd/>
                    <a:tailEnd/>
                  </a:ln>
                </p:spPr>
                <p:txBody>
                  <a:bodyPr/>
                  <a:lstStyle/>
                  <a:p>
                    <a:endParaRPr lang="zh-CN" altLang="en-US"/>
                  </a:p>
                </p:txBody>
              </p:sp>
              <p:sp>
                <p:nvSpPr>
                  <p:cNvPr id="28" name="Line 46"/>
                  <p:cNvSpPr>
                    <a:spLocks noChangeShapeType="1"/>
                  </p:cNvSpPr>
                  <p:nvPr/>
                </p:nvSpPr>
                <p:spPr bwMode="auto">
                  <a:xfrm flipV="1">
                    <a:off x="4759" y="7677"/>
                    <a:ext cx="913" cy="363"/>
                  </a:xfrm>
                  <a:prstGeom prst="line">
                    <a:avLst/>
                  </a:prstGeom>
                  <a:noFill/>
                  <a:ln w="9525">
                    <a:solidFill>
                      <a:srgbClr val="000000"/>
                    </a:solidFill>
                    <a:round/>
                    <a:headEnd/>
                    <a:tailEnd/>
                  </a:ln>
                </p:spPr>
                <p:txBody>
                  <a:bodyPr/>
                  <a:lstStyle/>
                  <a:p>
                    <a:endParaRPr lang="zh-CN" altLang="en-US"/>
                  </a:p>
                </p:txBody>
              </p:sp>
            </p:grpSp>
            <p:grpSp>
              <p:nvGrpSpPr>
                <p:cNvPr id="17" name="Group 47"/>
                <p:cNvGrpSpPr>
                  <a:grpSpLocks/>
                </p:cNvGrpSpPr>
                <p:nvPr/>
              </p:nvGrpSpPr>
              <p:grpSpPr bwMode="auto">
                <a:xfrm>
                  <a:off x="5672" y="9949"/>
                  <a:ext cx="913" cy="275"/>
                  <a:chOff x="5672" y="7765"/>
                  <a:chExt cx="913" cy="275"/>
                </a:xfrm>
              </p:grpSpPr>
              <p:sp>
                <p:nvSpPr>
                  <p:cNvPr id="23" name="Line 48"/>
                  <p:cNvSpPr>
                    <a:spLocks noChangeShapeType="1"/>
                  </p:cNvSpPr>
                  <p:nvPr/>
                </p:nvSpPr>
                <p:spPr bwMode="auto">
                  <a:xfrm flipV="1">
                    <a:off x="6585" y="7765"/>
                    <a:ext cx="0" cy="253"/>
                  </a:xfrm>
                  <a:prstGeom prst="line">
                    <a:avLst/>
                  </a:prstGeom>
                  <a:noFill/>
                  <a:ln w="9525">
                    <a:solidFill>
                      <a:srgbClr val="000000"/>
                    </a:solidFill>
                    <a:round/>
                    <a:headEnd/>
                    <a:tailEnd/>
                  </a:ln>
                </p:spPr>
                <p:txBody>
                  <a:bodyPr/>
                  <a:lstStyle/>
                  <a:p>
                    <a:endParaRPr lang="zh-CN" altLang="en-US"/>
                  </a:p>
                </p:txBody>
              </p:sp>
              <p:sp>
                <p:nvSpPr>
                  <p:cNvPr id="24" name="Line 49"/>
                  <p:cNvSpPr>
                    <a:spLocks noChangeShapeType="1"/>
                  </p:cNvSpPr>
                  <p:nvPr/>
                </p:nvSpPr>
                <p:spPr bwMode="auto">
                  <a:xfrm flipV="1">
                    <a:off x="5672" y="7765"/>
                    <a:ext cx="913" cy="275"/>
                  </a:xfrm>
                  <a:prstGeom prst="line">
                    <a:avLst/>
                  </a:prstGeom>
                  <a:noFill/>
                  <a:ln w="9525">
                    <a:solidFill>
                      <a:srgbClr val="000000"/>
                    </a:solidFill>
                    <a:round/>
                    <a:headEnd/>
                    <a:tailEnd/>
                  </a:ln>
                </p:spPr>
                <p:txBody>
                  <a:bodyPr/>
                  <a:lstStyle/>
                  <a:p>
                    <a:endParaRPr lang="zh-CN" altLang="en-US"/>
                  </a:p>
                </p:txBody>
              </p:sp>
            </p:grpSp>
            <p:sp>
              <p:nvSpPr>
                <p:cNvPr id="18" name="Line 50"/>
                <p:cNvSpPr>
                  <a:spLocks noChangeShapeType="1"/>
                </p:cNvSpPr>
                <p:nvPr/>
              </p:nvSpPr>
              <p:spPr bwMode="auto">
                <a:xfrm flipV="1">
                  <a:off x="7498" y="10015"/>
                  <a:ext cx="0" cy="220"/>
                </a:xfrm>
                <a:prstGeom prst="line">
                  <a:avLst/>
                </a:prstGeom>
                <a:noFill/>
                <a:ln w="9525">
                  <a:solidFill>
                    <a:srgbClr val="000000"/>
                  </a:solidFill>
                  <a:round/>
                  <a:headEnd/>
                  <a:tailEnd/>
                </a:ln>
              </p:spPr>
              <p:txBody>
                <a:bodyPr/>
                <a:lstStyle/>
                <a:p>
                  <a:endParaRPr lang="zh-CN" altLang="en-US"/>
                </a:p>
              </p:txBody>
            </p:sp>
            <p:sp>
              <p:nvSpPr>
                <p:cNvPr id="19" name="Line 51"/>
                <p:cNvSpPr>
                  <a:spLocks noChangeShapeType="1"/>
                </p:cNvSpPr>
                <p:nvPr/>
              </p:nvSpPr>
              <p:spPr bwMode="auto">
                <a:xfrm flipV="1">
                  <a:off x="6585" y="10015"/>
                  <a:ext cx="913" cy="209"/>
                </a:xfrm>
                <a:prstGeom prst="line">
                  <a:avLst/>
                </a:prstGeom>
                <a:noFill/>
                <a:ln w="9525">
                  <a:solidFill>
                    <a:srgbClr val="000000"/>
                  </a:solidFill>
                  <a:round/>
                  <a:headEnd/>
                  <a:tailEnd/>
                </a:ln>
              </p:spPr>
              <p:txBody>
                <a:bodyPr/>
                <a:lstStyle/>
                <a:p>
                  <a:endParaRPr lang="zh-CN" altLang="en-US"/>
                </a:p>
              </p:txBody>
            </p:sp>
            <p:sp>
              <p:nvSpPr>
                <p:cNvPr id="20" name="Line 52"/>
                <p:cNvSpPr>
                  <a:spLocks noChangeShapeType="1"/>
                </p:cNvSpPr>
                <p:nvPr/>
              </p:nvSpPr>
              <p:spPr bwMode="auto">
                <a:xfrm flipV="1">
                  <a:off x="8400" y="10081"/>
                  <a:ext cx="0" cy="143"/>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flipV="1">
                  <a:off x="7498" y="10070"/>
                  <a:ext cx="913" cy="154"/>
                </a:xfrm>
                <a:prstGeom prst="line">
                  <a:avLst/>
                </a:prstGeom>
                <a:noFill/>
                <a:ln w="9525">
                  <a:solidFill>
                    <a:srgbClr val="000000"/>
                  </a:solidFill>
                  <a:round/>
                  <a:headEnd/>
                  <a:tailEnd/>
                </a:ln>
              </p:spPr>
              <p:txBody>
                <a:bodyPr/>
                <a:lstStyle/>
                <a:p>
                  <a:endParaRPr lang="zh-CN" altLang="en-US"/>
                </a:p>
              </p:txBody>
            </p:sp>
            <p:sp>
              <p:nvSpPr>
                <p:cNvPr id="22" name="Text Box 54"/>
                <p:cNvSpPr txBox="1">
                  <a:spLocks noChangeArrowheads="1"/>
                </p:cNvSpPr>
                <p:nvPr/>
              </p:nvSpPr>
              <p:spPr bwMode="auto">
                <a:xfrm>
                  <a:off x="2834" y="8673"/>
                  <a:ext cx="550" cy="407"/>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s</a:t>
                  </a:r>
                  <a:endParaRPr lang="en-US" altLang="zh-CN" sz="3200"/>
                </a:p>
              </p:txBody>
            </p:sp>
          </p:grpSp>
        </p:grpSp>
      </p:grpSp>
      <p:cxnSp>
        <p:nvCxnSpPr>
          <p:cNvPr id="3" name="直接箭头连接符 2"/>
          <p:cNvCxnSpPr/>
          <p:nvPr/>
        </p:nvCxnSpPr>
        <p:spPr>
          <a:xfrm flipV="1">
            <a:off x="683568" y="2323759"/>
            <a:ext cx="885703" cy="4475"/>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9315515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dirty="0"/>
          </a:p>
        </p:txBody>
      </p:sp>
      <p:sp>
        <p:nvSpPr>
          <p:cNvPr id="35843" name="Rectangle 3"/>
          <p:cNvSpPr>
            <a:spLocks noGrp="1" noChangeArrowheads="1"/>
          </p:cNvSpPr>
          <p:nvPr>
            <p:ph type="body" idx="1"/>
          </p:nvPr>
        </p:nvSpPr>
        <p:spPr/>
        <p:txBody>
          <a:bodyPr>
            <a:normAutofit/>
          </a:bodyPr>
          <a:lstStyle/>
          <a:p>
            <a:pPr>
              <a:lnSpc>
                <a:spcPct val="130000"/>
              </a:lnSpc>
            </a:pPr>
            <a:r>
              <a:rPr lang="zh-CN" altLang="en-US" dirty="0" smtClean="0"/>
              <a:t>许多无线电信号，例如在无线电接收机的高频和中频系统中的信号，</a:t>
            </a:r>
            <a:r>
              <a:rPr lang="zh-CN" altLang="en-US" dirty="0" smtClean="0">
                <a:solidFill>
                  <a:srgbClr val="0000FF"/>
                </a:solidFill>
              </a:rPr>
              <a:t>都是这种窄带信号</a:t>
            </a:r>
            <a:r>
              <a:rPr lang="zh-CN" altLang="en-US" dirty="0" smtClean="0"/>
              <a:t>。</a:t>
            </a:r>
            <a:endParaRPr lang="en-US" altLang="zh-CN" dirty="0" smtClean="0"/>
          </a:p>
          <a:p>
            <a:pPr>
              <a:lnSpc>
                <a:spcPct val="130000"/>
              </a:lnSpc>
            </a:pPr>
            <a:r>
              <a:rPr lang="zh-CN" altLang="en-US" dirty="0" smtClean="0"/>
              <a:t>所以对于这种信号抽样，</a:t>
            </a:r>
            <a:r>
              <a:rPr lang="zh-CN" altLang="en-US" dirty="0" smtClean="0">
                <a:solidFill>
                  <a:srgbClr val="0000FF"/>
                </a:solidFill>
              </a:rPr>
              <a:t>无论</a:t>
            </a:r>
            <a:r>
              <a:rPr lang="en-US" altLang="zh-CN" i="1" dirty="0" err="1" smtClean="0">
                <a:solidFill>
                  <a:srgbClr val="0000FF"/>
                </a:solidFill>
              </a:rPr>
              <a:t>f</a:t>
            </a:r>
            <a:r>
              <a:rPr lang="en-US" altLang="zh-CN" i="1" baseline="-25000" dirty="0" err="1" smtClean="0">
                <a:solidFill>
                  <a:srgbClr val="0000FF"/>
                </a:solidFill>
              </a:rPr>
              <a:t>H</a:t>
            </a:r>
            <a:r>
              <a:rPr lang="zh-CN" altLang="en-US" dirty="0" smtClean="0">
                <a:solidFill>
                  <a:srgbClr val="0000FF"/>
                </a:solidFill>
              </a:rPr>
              <a:t>是否为</a:t>
            </a:r>
            <a:r>
              <a:rPr lang="en-US" altLang="zh-CN" i="1" dirty="0" smtClean="0">
                <a:solidFill>
                  <a:srgbClr val="0000FF"/>
                </a:solidFill>
              </a:rPr>
              <a:t>B</a:t>
            </a:r>
            <a:r>
              <a:rPr lang="zh-CN" altLang="en-US" dirty="0" smtClean="0">
                <a:solidFill>
                  <a:srgbClr val="0000FF"/>
                </a:solidFill>
              </a:rPr>
              <a:t>的整数倍，在理论上，都可以近似地将</a:t>
            </a:r>
            <a:r>
              <a:rPr lang="en-US" altLang="zh-CN" i="1" dirty="0" err="1" smtClean="0">
                <a:solidFill>
                  <a:srgbClr val="0000FF"/>
                </a:solidFill>
              </a:rPr>
              <a:t>f</a:t>
            </a:r>
            <a:r>
              <a:rPr lang="en-US" altLang="zh-CN" i="1" baseline="-25000" dirty="0" err="1" smtClean="0">
                <a:solidFill>
                  <a:srgbClr val="0000FF"/>
                </a:solidFill>
              </a:rPr>
              <a:t>s</a:t>
            </a:r>
            <a:r>
              <a:rPr lang="zh-CN" altLang="en-US" dirty="0" smtClean="0">
                <a:solidFill>
                  <a:srgbClr val="0000FF"/>
                </a:solidFill>
              </a:rPr>
              <a:t>取为略大于</a:t>
            </a:r>
            <a:r>
              <a:rPr lang="en-US" altLang="zh-CN" dirty="0" smtClean="0">
                <a:solidFill>
                  <a:srgbClr val="0000FF"/>
                </a:solidFill>
              </a:rPr>
              <a:t>2</a:t>
            </a:r>
            <a:r>
              <a:rPr lang="en-US" altLang="zh-CN" i="1" dirty="0" smtClean="0">
                <a:solidFill>
                  <a:srgbClr val="0000FF"/>
                </a:solidFill>
              </a:rPr>
              <a:t>B</a:t>
            </a:r>
            <a:r>
              <a:rPr lang="zh-CN" altLang="en-US" dirty="0" smtClean="0">
                <a:solidFill>
                  <a:srgbClr val="0000FF"/>
                </a:solidFill>
              </a:rPr>
              <a:t>。 </a:t>
            </a:r>
          </a:p>
          <a:p>
            <a:pPr>
              <a:lnSpc>
                <a:spcPct val="130000"/>
              </a:lnSpc>
            </a:pPr>
            <a:r>
              <a:rPr lang="zh-CN" altLang="en-US" dirty="0" smtClean="0"/>
              <a:t>图中的曲线表示</a:t>
            </a:r>
            <a:r>
              <a:rPr lang="zh-CN" altLang="en-US" dirty="0" smtClean="0">
                <a:solidFill>
                  <a:srgbClr val="0000FF"/>
                </a:solidFill>
              </a:rPr>
              <a:t>要求的最小抽样频率</a:t>
            </a:r>
            <a:r>
              <a:rPr lang="en-US" altLang="zh-CN" i="1" dirty="0" err="1" smtClean="0">
                <a:solidFill>
                  <a:srgbClr val="0000FF"/>
                </a:solidFill>
              </a:rPr>
              <a:t>f</a:t>
            </a:r>
            <a:r>
              <a:rPr lang="en-US" altLang="zh-CN" i="1" baseline="-25000" dirty="0" err="1" smtClean="0">
                <a:solidFill>
                  <a:srgbClr val="0000FF"/>
                </a:solidFill>
              </a:rPr>
              <a:t>s</a:t>
            </a:r>
            <a:r>
              <a:rPr lang="en-US" altLang="zh-CN" i="1" baseline="-25000" dirty="0" smtClean="0">
                <a:solidFill>
                  <a:srgbClr val="0000FF"/>
                </a:solidFill>
              </a:rPr>
              <a:t> </a:t>
            </a:r>
            <a:r>
              <a:rPr lang="zh-CN" altLang="en-US" dirty="0" smtClean="0"/>
              <a:t>，但是这并不意味着用任何大于该值的频率抽样都能保证频谱不混叠。</a:t>
            </a:r>
            <a:endParaRPr lang="zh-CN" altLang="en-US" dirty="0"/>
          </a:p>
        </p:txBody>
      </p:sp>
      <p:sp>
        <p:nvSpPr>
          <p:cNvPr id="4" name="灯片编号占位符 5"/>
          <p:cNvSpPr>
            <a:spLocks noGrp="1"/>
          </p:cNvSpPr>
          <p:nvPr>
            <p:ph type="sldNum" sz="quarter" idx="12"/>
          </p:nvPr>
        </p:nvSpPr>
        <p:spPr/>
        <p:txBody>
          <a:bodyPr/>
          <a:lstStyle/>
          <a:p>
            <a:fld id="{F990DA25-3EB3-47D9-B682-80617AE94111}" type="slidenum">
              <a:rPr lang="en-US" altLang="zh-CN" smtClean="0"/>
              <a:pPr/>
              <a:t>18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solidFill>
                  <a:srgbClr val="FF0000"/>
                </a:solidFill>
              </a:rPr>
              <a:t>9.3 </a:t>
            </a:r>
            <a:r>
              <a:rPr lang="zh-CN" altLang="en-US" dirty="0" smtClean="0">
                <a:solidFill>
                  <a:srgbClr val="FF0000"/>
                </a:solidFill>
              </a:rPr>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19</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800100" y="3165764"/>
            <a:ext cx="8343900" cy="1711037"/>
          </a:xfrm>
        </p:spPr>
        <p:txBody>
          <a:bodyPr/>
          <a:lstStyle/>
          <a:p>
            <a:r>
              <a:rPr lang="zh-CN" altLang="en-US" dirty="0" smtClean="0"/>
              <a:t>第</a:t>
            </a:r>
            <a:r>
              <a:rPr lang="en-US" altLang="zh-CN" dirty="0" smtClean="0"/>
              <a:t>9</a:t>
            </a:r>
            <a:r>
              <a:rPr lang="zh-CN" altLang="en-US" dirty="0" smtClean="0"/>
              <a:t>章模拟信号的数字传输 </a:t>
            </a:r>
            <a:endParaRPr lang="zh-CN" altLang="en-US" dirty="0"/>
          </a:p>
        </p:txBody>
      </p:sp>
      <p:sp>
        <p:nvSpPr>
          <p:cNvPr id="20485" name="Rectangle 5"/>
          <p:cNvSpPr>
            <a:spLocks noGrp="1" noChangeArrowheads="1"/>
          </p:cNvSpPr>
          <p:nvPr>
            <p:ph type="subTitle" idx="1"/>
          </p:nvPr>
        </p:nvSpPr>
        <p:spPr/>
        <p:txBody>
          <a:bodyPr/>
          <a:lstStyle/>
          <a:p>
            <a:endParaRPr lang="zh-CN" altLang="en-US" dirty="0"/>
          </a:p>
        </p:txBody>
      </p:sp>
      <p:sp>
        <p:nvSpPr>
          <p:cNvPr id="4" name="灯片编号占位符 5"/>
          <p:cNvSpPr>
            <a:spLocks noGrp="1"/>
          </p:cNvSpPr>
          <p:nvPr>
            <p:ph type="sldNum" sz="quarter" idx="4294967295"/>
          </p:nvPr>
        </p:nvSpPr>
        <p:spPr>
          <a:xfrm>
            <a:off x="7239000" y="6243638"/>
            <a:ext cx="1905000" cy="457200"/>
          </a:xfrm>
          <a:prstGeom prst="rect">
            <a:avLst/>
          </a:prstGeom>
        </p:spPr>
        <p:txBody>
          <a:bodyPr/>
          <a:lstStyle/>
          <a:p>
            <a:fld id="{D46B4BDE-64B5-4369-8A16-D33A490B1EE6}" type="slidenum">
              <a:rPr lang="en-US" altLang="zh-CN"/>
              <a:pPr/>
              <a:t>2</a:t>
            </a:fld>
            <a:endParaRPr lang="en-US" altLang="zh-C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solidFill>
                  <a:srgbClr val="0000FF"/>
                </a:solidFill>
              </a:rPr>
              <a:t>模拟脉冲调制的种类</a:t>
            </a:r>
          </a:p>
        </p:txBody>
      </p:sp>
      <p:sp>
        <p:nvSpPr>
          <p:cNvPr id="36867" name="Rectangle 3"/>
          <p:cNvSpPr>
            <a:spLocks noGrp="1" noChangeArrowheads="1"/>
          </p:cNvSpPr>
          <p:nvPr>
            <p:ph type="body" idx="1"/>
          </p:nvPr>
        </p:nvSpPr>
        <p:spPr/>
        <p:txBody>
          <a:bodyPr>
            <a:normAutofit lnSpcReduction="10000"/>
          </a:bodyPr>
          <a:lstStyle/>
          <a:p>
            <a:r>
              <a:rPr lang="zh-CN" altLang="en-US" dirty="0" smtClean="0"/>
              <a:t>周期性脉冲序列有</a:t>
            </a:r>
            <a:r>
              <a:rPr lang="en-US" altLang="zh-CN" dirty="0" smtClean="0">
                <a:solidFill>
                  <a:srgbClr val="7030A0"/>
                </a:solidFill>
              </a:rPr>
              <a:t>4</a:t>
            </a:r>
            <a:r>
              <a:rPr lang="zh-CN" altLang="en-US" dirty="0" smtClean="0">
                <a:solidFill>
                  <a:srgbClr val="7030A0"/>
                </a:solidFill>
              </a:rPr>
              <a:t>个参量</a:t>
            </a:r>
            <a:r>
              <a:rPr lang="zh-CN" altLang="en-US" dirty="0" smtClean="0"/>
              <a:t>：</a:t>
            </a:r>
            <a:r>
              <a:rPr lang="zh-CN" altLang="en-US" dirty="0" smtClean="0">
                <a:solidFill>
                  <a:srgbClr val="0000FF"/>
                </a:solidFill>
              </a:rPr>
              <a:t>脉冲重复周期、脉冲振幅、脉冲宽度和脉冲相位（位置）</a:t>
            </a:r>
            <a:r>
              <a:rPr lang="zh-CN" altLang="en-US" dirty="0" smtClean="0"/>
              <a:t>。 </a:t>
            </a:r>
          </a:p>
          <a:p>
            <a:r>
              <a:rPr lang="zh-CN" altLang="en-US" dirty="0" smtClean="0"/>
              <a:t>其中</a:t>
            </a:r>
            <a:r>
              <a:rPr lang="zh-CN" altLang="en-US" dirty="0" smtClean="0">
                <a:solidFill>
                  <a:srgbClr val="0000FF"/>
                </a:solidFill>
              </a:rPr>
              <a:t>脉冲重复周期</a:t>
            </a:r>
            <a:r>
              <a:rPr lang="zh-CN" altLang="en-US" dirty="0" smtClean="0"/>
              <a:t>（抽样周期）一般由</a:t>
            </a:r>
            <a:r>
              <a:rPr lang="zh-CN" altLang="en-US" dirty="0" smtClean="0">
                <a:solidFill>
                  <a:srgbClr val="0000FF"/>
                </a:solidFill>
              </a:rPr>
              <a:t>抽样定理</a:t>
            </a:r>
            <a:r>
              <a:rPr lang="zh-CN" altLang="en-US" dirty="0" smtClean="0"/>
              <a:t>决定，故只有</a:t>
            </a:r>
            <a:r>
              <a:rPr lang="zh-CN" altLang="en-US" dirty="0" smtClean="0">
                <a:solidFill>
                  <a:srgbClr val="0000FF"/>
                </a:solidFill>
              </a:rPr>
              <a:t>其他</a:t>
            </a:r>
            <a:r>
              <a:rPr lang="en-US" altLang="zh-CN" dirty="0" smtClean="0">
                <a:solidFill>
                  <a:srgbClr val="0000FF"/>
                </a:solidFill>
              </a:rPr>
              <a:t>3</a:t>
            </a:r>
            <a:r>
              <a:rPr lang="zh-CN" altLang="en-US" dirty="0" smtClean="0">
                <a:solidFill>
                  <a:srgbClr val="0000FF"/>
                </a:solidFill>
              </a:rPr>
              <a:t>个参量可以受调制</a:t>
            </a:r>
            <a:r>
              <a:rPr lang="zh-CN" altLang="en-US" dirty="0" smtClean="0"/>
              <a:t>。</a:t>
            </a:r>
          </a:p>
          <a:p>
            <a:r>
              <a:rPr lang="en-US" altLang="zh-CN" dirty="0" smtClean="0"/>
              <a:t>3</a:t>
            </a:r>
            <a:r>
              <a:rPr lang="zh-CN" altLang="en-US" dirty="0" smtClean="0"/>
              <a:t>种脉冲调制：</a:t>
            </a:r>
          </a:p>
          <a:p>
            <a:pPr lvl="1"/>
            <a:r>
              <a:rPr lang="zh-CN" altLang="en-US" dirty="0" smtClean="0">
                <a:solidFill>
                  <a:srgbClr val="C00000"/>
                </a:solidFill>
              </a:rPr>
              <a:t>脉冲振幅调制</a:t>
            </a:r>
            <a:r>
              <a:rPr lang="en-US" altLang="zh-CN" dirty="0" smtClean="0">
                <a:solidFill>
                  <a:srgbClr val="C00000"/>
                </a:solidFill>
              </a:rPr>
              <a:t>(PAM)</a:t>
            </a:r>
          </a:p>
          <a:p>
            <a:pPr lvl="1"/>
            <a:r>
              <a:rPr lang="zh-CN" altLang="en-US" dirty="0" smtClean="0">
                <a:solidFill>
                  <a:srgbClr val="C00000"/>
                </a:solidFill>
              </a:rPr>
              <a:t>脉冲宽度调制</a:t>
            </a:r>
            <a:r>
              <a:rPr lang="en-US" altLang="zh-CN" dirty="0" smtClean="0">
                <a:solidFill>
                  <a:srgbClr val="C00000"/>
                </a:solidFill>
              </a:rPr>
              <a:t>(PDM)</a:t>
            </a:r>
          </a:p>
          <a:p>
            <a:pPr lvl="1"/>
            <a:r>
              <a:rPr lang="zh-CN" altLang="en-US" dirty="0" smtClean="0">
                <a:solidFill>
                  <a:srgbClr val="C00000"/>
                </a:solidFill>
              </a:rPr>
              <a:t>脉冲位置调制</a:t>
            </a:r>
            <a:r>
              <a:rPr lang="en-US" altLang="zh-CN" dirty="0" smtClean="0">
                <a:solidFill>
                  <a:srgbClr val="C00000"/>
                </a:solidFill>
              </a:rPr>
              <a:t>(PPM)</a:t>
            </a:r>
          </a:p>
          <a:p>
            <a:r>
              <a:rPr lang="zh-CN" altLang="en-US" dirty="0" smtClean="0"/>
              <a:t>仍然是</a:t>
            </a:r>
            <a:r>
              <a:rPr lang="zh-CN" altLang="en-US" dirty="0" smtClean="0">
                <a:solidFill>
                  <a:srgbClr val="0000FF"/>
                </a:solidFill>
              </a:rPr>
              <a:t>模拟调制</a:t>
            </a:r>
            <a:r>
              <a:rPr lang="zh-CN" altLang="en-US" dirty="0" smtClean="0"/>
              <a:t>，因为其代表信息的参量仍然是可以连续变化的。 </a:t>
            </a:r>
            <a:endParaRPr lang="zh-CN" altLang="en-US" dirty="0"/>
          </a:p>
        </p:txBody>
      </p:sp>
      <p:sp>
        <p:nvSpPr>
          <p:cNvPr id="4" name="灯片编号占位符 5"/>
          <p:cNvSpPr>
            <a:spLocks noGrp="1"/>
          </p:cNvSpPr>
          <p:nvPr>
            <p:ph type="sldNum" sz="quarter" idx="12"/>
          </p:nvPr>
        </p:nvSpPr>
        <p:spPr/>
        <p:txBody>
          <a:bodyPr/>
          <a:lstStyle/>
          <a:p>
            <a:fld id="{E818CE70-0E88-4E4E-BBC8-5E625D2E6B04}" type="slidenum">
              <a:rPr lang="en-US" altLang="zh-CN" smtClean="0"/>
              <a:pPr/>
              <a:t>20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anim calcmode="lin" valueType="num">
                                      <p:cBhvr additive="base">
                                        <p:cTn id="11"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anim calcmode="lin" valueType="num">
                                      <p:cBhvr additive="base">
                                        <p:cTn id="1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anim calcmode="lin" valueType="num">
                                      <p:cBhvr additive="base">
                                        <p:cTn id="19"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 calcmode="lin" valueType="num">
                                      <p:cBhvr additive="base">
                                        <p:cTn id="2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模拟脉冲调制波形</a:t>
            </a:r>
            <a:endParaRPr lang="zh-CN" altLang="en-US" dirty="0"/>
          </a:p>
        </p:txBody>
      </p:sp>
      <p:sp>
        <p:nvSpPr>
          <p:cNvPr id="7" name="灯片编号占位符 5"/>
          <p:cNvSpPr>
            <a:spLocks noGrp="1"/>
          </p:cNvSpPr>
          <p:nvPr>
            <p:ph type="sldNum" sz="quarter" idx="12"/>
          </p:nvPr>
        </p:nvSpPr>
        <p:spPr/>
        <p:txBody>
          <a:bodyPr/>
          <a:lstStyle/>
          <a:p>
            <a:fld id="{548DE793-3B4C-4773-85A8-27B7C34057EB}" type="slidenum">
              <a:rPr lang="en-US" altLang="zh-CN" smtClean="0"/>
              <a:pPr/>
              <a:t>21</a:t>
            </a:fld>
            <a:endParaRPr lang="en-US" altLang="zh-CN"/>
          </a:p>
        </p:txBody>
      </p:sp>
      <p:grpSp>
        <p:nvGrpSpPr>
          <p:cNvPr id="2" name="Group 7"/>
          <p:cNvGrpSpPr>
            <a:grpSpLocks/>
          </p:cNvGrpSpPr>
          <p:nvPr/>
        </p:nvGrpSpPr>
        <p:grpSpPr bwMode="auto">
          <a:xfrm>
            <a:off x="2006600" y="1268760"/>
            <a:ext cx="4860925" cy="5053013"/>
            <a:chOff x="1264" y="998"/>
            <a:chExt cx="3062" cy="3183"/>
          </a:xfrm>
        </p:grpSpPr>
        <p:pic>
          <p:nvPicPr>
            <p:cNvPr id="37893" name="Picture 5" descr="模拟脉冲调制波形"/>
            <p:cNvPicPr>
              <a:picLocks noChangeAspect="1" noChangeArrowheads="1"/>
            </p:cNvPicPr>
            <p:nvPr/>
          </p:nvPicPr>
          <p:blipFill>
            <a:blip r:embed="rId2" cstate="print"/>
            <a:srcRect/>
            <a:stretch>
              <a:fillRect/>
            </a:stretch>
          </p:blipFill>
          <p:spPr bwMode="auto">
            <a:xfrm>
              <a:off x="1264" y="998"/>
              <a:ext cx="2920" cy="2802"/>
            </a:xfrm>
            <a:prstGeom prst="rect">
              <a:avLst/>
            </a:prstGeom>
            <a:noFill/>
            <a:ln w="9525">
              <a:noFill/>
              <a:miter lim="800000"/>
              <a:headEnd/>
              <a:tailEnd/>
            </a:ln>
          </p:spPr>
        </p:pic>
        <p:sp>
          <p:nvSpPr>
            <p:cNvPr id="37894" name="Text Box 6"/>
            <p:cNvSpPr txBox="1">
              <a:spLocks noChangeArrowheads="1"/>
            </p:cNvSpPr>
            <p:nvPr/>
          </p:nvSpPr>
          <p:spPr bwMode="auto">
            <a:xfrm>
              <a:off x="1321" y="3748"/>
              <a:ext cx="3005" cy="433"/>
            </a:xfrm>
            <a:prstGeom prst="rect">
              <a:avLst/>
            </a:prstGeom>
            <a:noFill/>
            <a:ln w="9525">
              <a:noFill/>
              <a:miter lim="800000"/>
              <a:headEnd/>
              <a:tailEnd/>
            </a:ln>
          </p:spPr>
          <p:txBody>
            <a:bodyPr/>
            <a:lstStyle/>
            <a:p>
              <a:pPr algn="just"/>
              <a:r>
                <a:rPr lang="zh-CN" altLang="en-US" sz="2000" b="1" dirty="0">
                  <a:solidFill>
                    <a:srgbClr val="0000FF"/>
                  </a:solidFill>
                  <a:latin typeface="Times New Roman" pitchFamily="18" charset="0"/>
                </a:rPr>
                <a:t>（</a:t>
              </a:r>
              <a:r>
                <a:rPr lang="en-US" altLang="zh-CN" sz="2000" b="1" i="1" dirty="0">
                  <a:solidFill>
                    <a:srgbClr val="0000FF"/>
                  </a:solidFill>
                  <a:latin typeface="Times New Roman" pitchFamily="18" charset="0"/>
                </a:rPr>
                <a:t>a</a:t>
              </a:r>
              <a:r>
                <a:rPr lang="zh-CN" altLang="en-US" sz="2000" b="1" dirty="0">
                  <a:solidFill>
                    <a:srgbClr val="0000FF"/>
                  </a:solidFill>
                  <a:latin typeface="Times New Roman" pitchFamily="18" charset="0"/>
                </a:rPr>
                <a:t>）模拟基带信号	 </a:t>
              </a:r>
              <a:r>
                <a:rPr lang="en-US" altLang="zh-CN" sz="2000" b="1" dirty="0">
                  <a:solidFill>
                    <a:srgbClr val="0000FF"/>
                  </a:solidFill>
                  <a:latin typeface="Times New Roman" pitchFamily="18" charset="0"/>
                </a:rPr>
                <a:t>(</a:t>
              </a:r>
              <a:r>
                <a:rPr lang="en-US" altLang="zh-CN" sz="2000" b="1" i="1" dirty="0">
                  <a:solidFill>
                    <a:srgbClr val="0000FF"/>
                  </a:solidFill>
                  <a:latin typeface="Times New Roman" pitchFamily="18" charset="0"/>
                </a:rPr>
                <a:t>b</a:t>
              </a:r>
              <a:r>
                <a:rPr lang="en-US" altLang="zh-CN" sz="2000" b="1" dirty="0">
                  <a:solidFill>
                    <a:srgbClr val="0000FF"/>
                  </a:solidFill>
                  <a:latin typeface="Times New Roman" pitchFamily="18" charset="0"/>
                </a:rPr>
                <a:t>) PAM</a:t>
              </a:r>
              <a:r>
                <a:rPr lang="zh-CN" altLang="en-US" sz="2000" b="1" dirty="0">
                  <a:solidFill>
                    <a:srgbClr val="0000FF"/>
                  </a:solidFill>
                  <a:latin typeface="Times New Roman" pitchFamily="18" charset="0"/>
                </a:rPr>
                <a:t>信号</a:t>
              </a:r>
            </a:p>
            <a:p>
              <a:pPr algn="just"/>
              <a:r>
                <a:rPr lang="zh-CN" altLang="en-US" sz="2000" b="1" dirty="0">
                  <a:solidFill>
                    <a:srgbClr val="0000FF"/>
                  </a:solidFill>
                  <a:latin typeface="Times New Roman" pitchFamily="18" charset="0"/>
                </a:rPr>
                <a:t>   </a:t>
              </a:r>
              <a:r>
                <a:rPr lang="en-US" altLang="zh-CN" sz="2000" b="1" dirty="0">
                  <a:solidFill>
                    <a:srgbClr val="0000FF"/>
                  </a:solidFill>
                  <a:latin typeface="Times New Roman" pitchFamily="18" charset="0"/>
                </a:rPr>
                <a:t>(</a:t>
              </a:r>
              <a:r>
                <a:rPr lang="en-US" altLang="zh-CN" sz="2000" b="1" i="1" dirty="0">
                  <a:solidFill>
                    <a:srgbClr val="0000FF"/>
                  </a:solidFill>
                  <a:latin typeface="Times New Roman" pitchFamily="18" charset="0"/>
                </a:rPr>
                <a:t>c</a:t>
              </a:r>
              <a:r>
                <a:rPr lang="en-US" altLang="zh-CN" sz="2000" b="1" dirty="0">
                  <a:solidFill>
                    <a:srgbClr val="0000FF"/>
                  </a:solidFill>
                  <a:latin typeface="Times New Roman" pitchFamily="18" charset="0"/>
                </a:rPr>
                <a:t>) PDM</a:t>
              </a:r>
              <a:r>
                <a:rPr lang="zh-CN" altLang="en-US" sz="2000" b="1" dirty="0">
                  <a:solidFill>
                    <a:srgbClr val="0000FF"/>
                  </a:solidFill>
                  <a:latin typeface="Times New Roman" pitchFamily="18" charset="0"/>
                </a:rPr>
                <a:t>信号		 </a:t>
              </a:r>
              <a:r>
                <a:rPr lang="en-US" altLang="zh-CN" sz="2000" b="1" dirty="0">
                  <a:solidFill>
                    <a:srgbClr val="0000FF"/>
                  </a:solidFill>
                  <a:latin typeface="Times New Roman" pitchFamily="18" charset="0"/>
                </a:rPr>
                <a:t>(</a:t>
              </a:r>
              <a:r>
                <a:rPr lang="en-US" altLang="zh-CN" sz="2000" b="1" i="1" dirty="0">
                  <a:solidFill>
                    <a:srgbClr val="0000FF"/>
                  </a:solidFill>
                  <a:latin typeface="Times New Roman" pitchFamily="18" charset="0"/>
                </a:rPr>
                <a:t>d</a:t>
              </a:r>
              <a:r>
                <a:rPr lang="en-US" altLang="zh-CN" sz="2000" b="1" dirty="0">
                  <a:solidFill>
                    <a:srgbClr val="0000FF"/>
                  </a:solidFill>
                  <a:latin typeface="Times New Roman" pitchFamily="18" charset="0"/>
                </a:rPr>
                <a:t>) PPM</a:t>
              </a:r>
              <a:r>
                <a:rPr lang="zh-CN" altLang="en-US" sz="2000" b="1" dirty="0">
                  <a:solidFill>
                    <a:srgbClr val="0000FF"/>
                  </a:solidFill>
                  <a:latin typeface="Times New Roman" pitchFamily="18" charset="0"/>
                </a:rPr>
                <a:t>信号</a:t>
              </a:r>
              <a:endParaRPr lang="zh-CN" altLang="en-US" sz="3600" b="1" dirty="0">
                <a:solidFill>
                  <a:srgbClr val="0000FF"/>
                </a:solidFill>
              </a:endParaRPr>
            </a:p>
          </p:txBody>
        </p:sp>
      </p:grpSp>
      <p:sp>
        <p:nvSpPr>
          <p:cNvPr id="8" name="矩形 7"/>
          <p:cNvSpPr/>
          <p:nvPr/>
        </p:nvSpPr>
        <p:spPr>
          <a:xfrm>
            <a:off x="4716016" y="5589240"/>
            <a:ext cx="208823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solidFill>
                  <a:srgbClr val="C00000"/>
                </a:solidFill>
              </a:rPr>
              <a:t>PAM</a:t>
            </a:r>
            <a:r>
              <a:rPr lang="zh-CN" altLang="en-US" dirty="0" smtClean="0">
                <a:solidFill>
                  <a:srgbClr val="C00000"/>
                </a:solidFill>
              </a:rPr>
              <a:t>调制</a:t>
            </a:r>
          </a:p>
        </p:txBody>
      </p:sp>
      <p:sp>
        <p:nvSpPr>
          <p:cNvPr id="38915" name="Rectangle 3"/>
          <p:cNvSpPr>
            <a:spLocks noGrp="1" noChangeArrowheads="1"/>
          </p:cNvSpPr>
          <p:nvPr>
            <p:ph type="body" idx="1"/>
          </p:nvPr>
        </p:nvSpPr>
        <p:spPr/>
        <p:txBody>
          <a:bodyPr/>
          <a:lstStyle/>
          <a:p>
            <a:r>
              <a:rPr lang="en-US" altLang="zh-CN" dirty="0" smtClean="0">
                <a:solidFill>
                  <a:srgbClr val="0000FF"/>
                </a:solidFill>
              </a:rPr>
              <a:t>PAM</a:t>
            </a:r>
            <a:r>
              <a:rPr lang="zh-CN" altLang="en-US" dirty="0" smtClean="0">
                <a:solidFill>
                  <a:srgbClr val="0000FF"/>
                </a:solidFill>
              </a:rPr>
              <a:t>调制信号的频谱</a:t>
            </a:r>
          </a:p>
          <a:p>
            <a:pPr lvl="1">
              <a:lnSpc>
                <a:spcPct val="120000"/>
              </a:lnSpc>
              <a:buFont typeface="Wingdings" pitchFamily="2" charset="2"/>
              <a:buNone/>
            </a:pPr>
            <a:r>
              <a:rPr lang="zh-CN" altLang="en-US" dirty="0" smtClean="0"/>
              <a:t>	设：基带模拟信号的波形为</a:t>
            </a:r>
            <a:r>
              <a:rPr lang="en-US" altLang="zh-CN" i="1" dirty="0" smtClean="0"/>
              <a:t>m</a:t>
            </a:r>
            <a:r>
              <a:rPr lang="en-US" altLang="zh-CN" dirty="0" smtClean="0"/>
              <a:t>(</a:t>
            </a:r>
            <a:r>
              <a:rPr lang="en-US" altLang="zh-CN" i="1" dirty="0" smtClean="0"/>
              <a:t>t</a:t>
            </a:r>
            <a:r>
              <a:rPr lang="en-US" altLang="zh-CN" dirty="0" smtClean="0"/>
              <a:t>)</a:t>
            </a:r>
            <a:r>
              <a:rPr lang="zh-CN" altLang="en-US" dirty="0" smtClean="0"/>
              <a:t>，其频谱为</a:t>
            </a:r>
            <a:r>
              <a:rPr lang="en-US" altLang="zh-CN" i="1" dirty="0" smtClean="0"/>
              <a:t>M</a:t>
            </a:r>
            <a:r>
              <a:rPr lang="en-US" altLang="zh-CN" dirty="0" smtClean="0"/>
              <a:t>(</a:t>
            </a:r>
            <a:r>
              <a:rPr lang="en-US" altLang="zh-CN" i="1" dirty="0" smtClean="0"/>
              <a:t>f</a:t>
            </a:r>
            <a:r>
              <a:rPr lang="en-US" altLang="zh-CN" dirty="0" smtClean="0"/>
              <a:t>)</a:t>
            </a:r>
            <a:r>
              <a:rPr lang="zh-CN" altLang="en-US" dirty="0" smtClean="0"/>
              <a:t>；用这个信号对一个脉冲载波</a:t>
            </a:r>
            <a:r>
              <a:rPr lang="en-US" altLang="zh-CN" i="1" dirty="0" smtClean="0"/>
              <a:t>s</a:t>
            </a:r>
            <a:r>
              <a:rPr lang="en-US" altLang="zh-CN" dirty="0" smtClean="0"/>
              <a:t>(</a:t>
            </a:r>
            <a:r>
              <a:rPr lang="en-US" altLang="zh-CN" i="1" dirty="0" smtClean="0"/>
              <a:t>t</a:t>
            </a:r>
            <a:r>
              <a:rPr lang="en-US" altLang="zh-CN" dirty="0" smtClean="0"/>
              <a:t>)</a:t>
            </a:r>
            <a:r>
              <a:rPr lang="zh-CN" altLang="en-US" dirty="0" smtClean="0"/>
              <a:t>调幅，</a:t>
            </a:r>
            <a:r>
              <a:rPr lang="en-US" altLang="zh-CN" i="1" dirty="0" smtClean="0"/>
              <a:t>s</a:t>
            </a:r>
            <a:r>
              <a:rPr lang="en-US" altLang="zh-CN" dirty="0" smtClean="0"/>
              <a:t>(</a:t>
            </a:r>
            <a:r>
              <a:rPr lang="en-US" altLang="zh-CN" i="1" dirty="0" smtClean="0"/>
              <a:t>t</a:t>
            </a:r>
            <a:r>
              <a:rPr lang="en-US" altLang="zh-CN" dirty="0" smtClean="0"/>
              <a:t>)</a:t>
            </a:r>
            <a:r>
              <a:rPr lang="zh-CN" altLang="en-US" dirty="0" smtClean="0"/>
              <a:t>的周期为</a:t>
            </a:r>
            <a:r>
              <a:rPr lang="en-US" altLang="zh-CN" i="1" dirty="0" smtClean="0"/>
              <a:t>T</a:t>
            </a:r>
            <a:r>
              <a:rPr lang="zh-CN" altLang="en-US" dirty="0" smtClean="0"/>
              <a:t>，其频谱为</a:t>
            </a:r>
            <a:r>
              <a:rPr lang="en-US" altLang="zh-CN" i="1" dirty="0" smtClean="0"/>
              <a:t>S</a:t>
            </a:r>
            <a:r>
              <a:rPr lang="en-US" altLang="zh-CN" dirty="0" smtClean="0"/>
              <a:t>(</a:t>
            </a:r>
            <a:r>
              <a:rPr lang="en-US" altLang="zh-CN" i="1" dirty="0" smtClean="0"/>
              <a:t>f</a:t>
            </a:r>
            <a:r>
              <a:rPr lang="en-US" altLang="zh-CN" dirty="0" smtClean="0"/>
              <a:t>)</a:t>
            </a:r>
            <a:r>
              <a:rPr lang="zh-CN" altLang="en-US" dirty="0" smtClean="0"/>
              <a:t>；脉冲宽度为</a:t>
            </a:r>
            <a:r>
              <a:rPr lang="zh-CN" altLang="en-US" dirty="0" smtClean="0">
                <a:sym typeface="Symbol" pitchFamily="18" charset="2"/>
              </a:rPr>
              <a:t></a:t>
            </a:r>
            <a:r>
              <a:rPr lang="zh-CN" altLang="en-US" dirty="0" smtClean="0"/>
              <a:t>，幅度为</a:t>
            </a:r>
            <a:r>
              <a:rPr lang="en-US" altLang="zh-CN" i="1" dirty="0" smtClean="0"/>
              <a:t>A</a:t>
            </a:r>
            <a:r>
              <a:rPr lang="zh-CN" altLang="en-US" dirty="0" smtClean="0"/>
              <a:t>；并设抽样信号</a:t>
            </a:r>
            <a:r>
              <a:rPr lang="en-US" altLang="zh-CN" i="1" dirty="0" smtClean="0"/>
              <a:t>m</a:t>
            </a:r>
            <a:r>
              <a:rPr lang="en-US" altLang="zh-CN" i="1" baseline="-25000" dirty="0" smtClean="0"/>
              <a:t>s</a:t>
            </a:r>
            <a:r>
              <a:rPr lang="en-US" altLang="zh-CN" dirty="0" smtClean="0"/>
              <a:t>(</a:t>
            </a:r>
            <a:r>
              <a:rPr lang="en-US" altLang="zh-CN" i="1" dirty="0" smtClean="0"/>
              <a:t>t</a:t>
            </a:r>
            <a:r>
              <a:rPr lang="en-US" altLang="zh-CN" dirty="0" smtClean="0"/>
              <a:t>)</a:t>
            </a:r>
            <a:r>
              <a:rPr lang="zh-CN" altLang="en-US" dirty="0" smtClean="0"/>
              <a:t>是</a:t>
            </a:r>
            <a:r>
              <a:rPr lang="en-US" altLang="zh-CN" i="1" dirty="0" smtClean="0"/>
              <a:t>m</a:t>
            </a:r>
            <a:r>
              <a:rPr lang="en-US" altLang="zh-CN" dirty="0" smtClean="0"/>
              <a:t>(</a:t>
            </a:r>
            <a:r>
              <a:rPr lang="en-US" altLang="zh-CN" i="1" dirty="0" smtClean="0"/>
              <a:t>t</a:t>
            </a:r>
            <a:r>
              <a:rPr lang="en-US" altLang="zh-CN" dirty="0" smtClean="0"/>
              <a:t>)</a:t>
            </a:r>
            <a:r>
              <a:rPr lang="zh-CN" altLang="en-US" dirty="0" smtClean="0"/>
              <a:t>和</a:t>
            </a:r>
            <a:r>
              <a:rPr lang="en-US" altLang="zh-CN" i="1" dirty="0" smtClean="0"/>
              <a:t>s</a:t>
            </a:r>
            <a:r>
              <a:rPr lang="en-US" altLang="zh-CN" dirty="0" smtClean="0"/>
              <a:t>(</a:t>
            </a:r>
            <a:r>
              <a:rPr lang="en-US" altLang="zh-CN" i="1" dirty="0" smtClean="0"/>
              <a:t>t</a:t>
            </a:r>
            <a:r>
              <a:rPr lang="en-US" altLang="zh-CN" dirty="0" smtClean="0"/>
              <a:t>)</a:t>
            </a:r>
            <a:r>
              <a:rPr lang="zh-CN" altLang="en-US" dirty="0" smtClean="0"/>
              <a:t>的乘积。</a:t>
            </a:r>
          </a:p>
          <a:p>
            <a:pPr lvl="1">
              <a:lnSpc>
                <a:spcPct val="120000"/>
              </a:lnSpc>
              <a:buFont typeface="Wingdings" pitchFamily="2" charset="2"/>
              <a:buNone/>
            </a:pPr>
            <a:r>
              <a:rPr lang="zh-CN" altLang="en-US" dirty="0" smtClean="0"/>
              <a:t>	则</a:t>
            </a:r>
            <a:r>
              <a:rPr lang="zh-CN" altLang="en-US" dirty="0" smtClean="0">
                <a:solidFill>
                  <a:srgbClr val="0000FF"/>
                </a:solidFill>
              </a:rPr>
              <a:t>抽样信号</a:t>
            </a:r>
            <a:r>
              <a:rPr lang="en-US" altLang="zh-CN" i="1" dirty="0" smtClean="0">
                <a:solidFill>
                  <a:srgbClr val="0000FF"/>
                </a:solidFill>
              </a:rPr>
              <a:t>m</a:t>
            </a:r>
            <a:r>
              <a:rPr lang="en-US" altLang="zh-CN" i="1" baseline="-25000" dirty="0" smtClean="0">
                <a:solidFill>
                  <a:srgbClr val="0000FF"/>
                </a:solidFill>
              </a:rPr>
              <a:t>s</a:t>
            </a:r>
            <a:r>
              <a:rPr lang="en-US" altLang="zh-CN" dirty="0" smtClean="0">
                <a:solidFill>
                  <a:srgbClr val="0000FF"/>
                </a:solidFill>
              </a:rPr>
              <a:t>(</a:t>
            </a:r>
            <a:r>
              <a:rPr lang="en-US" altLang="zh-CN" i="1" dirty="0" smtClean="0">
                <a:solidFill>
                  <a:srgbClr val="0000FF"/>
                </a:solidFill>
              </a:rPr>
              <a:t>t</a:t>
            </a:r>
            <a:r>
              <a:rPr lang="en-US" altLang="zh-CN" dirty="0" smtClean="0">
                <a:solidFill>
                  <a:srgbClr val="0000FF"/>
                </a:solidFill>
              </a:rPr>
              <a:t>)</a:t>
            </a:r>
            <a:r>
              <a:rPr lang="zh-CN" altLang="en-US" dirty="0" smtClean="0">
                <a:solidFill>
                  <a:srgbClr val="0000FF"/>
                </a:solidFill>
              </a:rPr>
              <a:t>的频谱就是两者频谱的卷积</a:t>
            </a:r>
            <a:r>
              <a:rPr lang="zh-CN" altLang="en-US" dirty="0" smtClean="0"/>
              <a:t>：</a:t>
            </a:r>
          </a:p>
          <a:p>
            <a:pPr lvl="1">
              <a:lnSpc>
                <a:spcPct val="120000"/>
              </a:lnSpc>
              <a:buFont typeface="Wingdings" pitchFamily="2" charset="2"/>
              <a:buNone/>
            </a:pPr>
            <a:endParaRPr lang="zh-CN" altLang="en-US" dirty="0" smtClean="0"/>
          </a:p>
          <a:p>
            <a:pPr lvl="1">
              <a:lnSpc>
                <a:spcPct val="120000"/>
              </a:lnSpc>
              <a:buFont typeface="Wingdings" pitchFamily="2" charset="2"/>
              <a:buNone/>
            </a:pPr>
            <a:endParaRPr lang="zh-CN" altLang="en-US" dirty="0" smtClean="0"/>
          </a:p>
          <a:p>
            <a:pPr lvl="1">
              <a:lnSpc>
                <a:spcPct val="120000"/>
              </a:lnSpc>
              <a:buFont typeface="Wingdings" pitchFamily="2" charset="2"/>
              <a:buNone/>
            </a:pPr>
            <a:r>
              <a:rPr lang="zh-CN" altLang="en-US" dirty="0" smtClean="0"/>
              <a:t>	式中 </a:t>
            </a:r>
            <a:r>
              <a:rPr lang="en-US" altLang="zh-CN" dirty="0" err="1" smtClean="0"/>
              <a:t>sinc</a:t>
            </a:r>
            <a:r>
              <a:rPr lang="en-US" altLang="zh-CN" dirty="0" smtClean="0"/>
              <a:t>(</a:t>
            </a:r>
            <a:r>
              <a:rPr lang="en-US" altLang="zh-CN" i="1" dirty="0" err="1" smtClean="0"/>
              <a:t>n</a:t>
            </a:r>
            <a:r>
              <a:rPr lang="en-US" altLang="zh-CN" i="1" dirty="0" err="1" smtClean="0">
                <a:sym typeface="Symbol" pitchFamily="18" charset="2"/>
              </a:rPr>
              <a:t></a:t>
            </a:r>
            <a:r>
              <a:rPr lang="en-US" altLang="zh-CN" i="1" dirty="0" err="1" smtClean="0"/>
              <a:t>fH</a:t>
            </a:r>
            <a:r>
              <a:rPr lang="en-US" altLang="zh-CN" dirty="0" smtClean="0"/>
              <a:t>) = sin(</a:t>
            </a:r>
            <a:r>
              <a:rPr lang="en-US" altLang="zh-CN" i="1" dirty="0" err="1" smtClean="0"/>
              <a:t>n</a:t>
            </a:r>
            <a:r>
              <a:rPr lang="en-US" altLang="zh-CN" i="1" dirty="0" err="1" smtClean="0">
                <a:sym typeface="Symbol" pitchFamily="18" charset="2"/>
              </a:rPr>
              <a:t></a:t>
            </a:r>
            <a:r>
              <a:rPr lang="en-US" altLang="zh-CN" i="1" dirty="0" err="1" smtClean="0"/>
              <a:t>fH</a:t>
            </a:r>
            <a:r>
              <a:rPr lang="en-US" altLang="zh-CN" dirty="0" smtClean="0"/>
              <a:t>) / (</a:t>
            </a:r>
            <a:r>
              <a:rPr lang="en-US" altLang="zh-CN" i="1" dirty="0" err="1" smtClean="0"/>
              <a:t>n</a:t>
            </a:r>
            <a:r>
              <a:rPr lang="en-US" altLang="zh-CN" i="1" dirty="0" err="1" smtClean="0">
                <a:sym typeface="Symbol" pitchFamily="18" charset="2"/>
              </a:rPr>
              <a:t></a:t>
            </a:r>
            <a:r>
              <a:rPr lang="en-US" altLang="zh-CN" i="1" dirty="0" err="1" smtClean="0"/>
              <a:t>fH</a:t>
            </a:r>
            <a:r>
              <a:rPr lang="en-US" altLang="zh-CN" dirty="0" smtClean="0"/>
              <a:t>)</a:t>
            </a:r>
            <a:endParaRPr lang="en-US" altLang="zh-CN" dirty="0"/>
          </a:p>
        </p:txBody>
      </p:sp>
      <p:sp>
        <p:nvSpPr>
          <p:cNvPr id="5" name="灯片编号占位符 5"/>
          <p:cNvSpPr>
            <a:spLocks noGrp="1"/>
          </p:cNvSpPr>
          <p:nvPr>
            <p:ph type="sldNum" sz="quarter" idx="12"/>
          </p:nvPr>
        </p:nvSpPr>
        <p:spPr/>
        <p:txBody>
          <a:bodyPr/>
          <a:lstStyle/>
          <a:p>
            <a:fld id="{4CC5FC9D-99E8-4BDA-A72A-240017FFFAE3}" type="slidenum">
              <a:rPr lang="en-US" altLang="zh-CN" smtClean="0"/>
              <a:pPr/>
              <a:t>22</a:t>
            </a:fld>
            <a:endParaRPr lang="en-US" altLang="zh-CN"/>
          </a:p>
        </p:txBody>
      </p:sp>
      <p:graphicFrame>
        <p:nvGraphicFramePr>
          <p:cNvPr id="38916" name="Object 4"/>
          <p:cNvGraphicFramePr>
            <a:graphicFrameLocks noChangeAspect="1"/>
          </p:cNvGraphicFramePr>
          <p:nvPr>
            <p:extLst>
              <p:ext uri="{D42A27DB-BD31-4B8C-83A1-F6EECF244321}">
                <p14:modId xmlns:p14="http://schemas.microsoft.com/office/powerpoint/2010/main" val="3581198119"/>
              </p:ext>
            </p:extLst>
          </p:nvPr>
        </p:nvGraphicFramePr>
        <p:xfrm>
          <a:off x="1187624" y="4293096"/>
          <a:ext cx="6435725" cy="777875"/>
        </p:xfrm>
        <a:graphic>
          <a:graphicData uri="http://schemas.openxmlformats.org/presentationml/2006/ole">
            <mc:AlternateContent xmlns:mc="http://schemas.openxmlformats.org/markup-compatibility/2006">
              <mc:Choice xmlns:v="urn:schemas-microsoft-com:vml" Requires="v">
                <p:oleObj spid="_x0000_s6242" name="公式" r:id="rId3" imgW="3543300" imgH="431800" progId="Equation.3">
                  <p:embed/>
                </p:oleObj>
              </mc:Choice>
              <mc:Fallback>
                <p:oleObj name="公式" r:id="rId3" imgW="3543300" imgH="4318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293096"/>
                        <a:ext cx="643572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 calcmode="lin" valueType="num">
                                      <p:cBhvr additive="base">
                                        <p:cTn id="11"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anim calcmode="lin" valueType="num">
                                      <p:cBhvr additive="base">
                                        <p:cTn id="15"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additive="base">
                                        <p:cTn id="19" dur="500" fill="hold"/>
                                        <p:tgtEl>
                                          <p:spTgt spid="38916"/>
                                        </p:tgtEl>
                                        <p:attrNameLst>
                                          <p:attrName>ppt_x</p:attrName>
                                        </p:attrNameLst>
                                      </p:cBhvr>
                                      <p:tavLst>
                                        <p:tav tm="0">
                                          <p:val>
                                            <p:strVal val="#ppt_x"/>
                                          </p:val>
                                        </p:tav>
                                        <p:tav tm="100000">
                                          <p:val>
                                            <p:strVal val="#ppt_x"/>
                                          </p:val>
                                        </p:tav>
                                      </p:tavLst>
                                    </p:anim>
                                    <p:anim calcmode="lin" valueType="num">
                                      <p:cBhvr additive="base">
                                        <p:cTn id="20"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zh-CN" dirty="0"/>
              <a:t>PAM</a:t>
            </a:r>
            <a:r>
              <a:rPr lang="zh-CN" altLang="en-US" dirty="0"/>
              <a:t>调制过程的波形和频谱图 </a:t>
            </a:r>
          </a:p>
        </p:txBody>
      </p:sp>
      <p:sp>
        <p:nvSpPr>
          <p:cNvPr id="171" name="灯片编号占位符 5"/>
          <p:cNvSpPr>
            <a:spLocks noGrp="1"/>
          </p:cNvSpPr>
          <p:nvPr>
            <p:ph type="sldNum" sz="quarter" idx="12"/>
          </p:nvPr>
        </p:nvSpPr>
        <p:spPr/>
        <p:txBody>
          <a:bodyPr/>
          <a:lstStyle/>
          <a:p>
            <a:fld id="{5B826AA5-19A9-49F2-A264-30CB5B49ED82}" type="slidenum">
              <a:rPr lang="en-US" altLang="zh-CN" smtClean="0"/>
              <a:pPr/>
              <a:t>23</a:t>
            </a:fld>
            <a:endParaRPr lang="en-US" altLang="zh-CN"/>
          </a:p>
        </p:txBody>
      </p:sp>
      <p:grpSp>
        <p:nvGrpSpPr>
          <p:cNvPr id="2" name="Group 176"/>
          <p:cNvGrpSpPr>
            <a:grpSpLocks/>
          </p:cNvGrpSpPr>
          <p:nvPr/>
        </p:nvGrpSpPr>
        <p:grpSpPr bwMode="auto">
          <a:xfrm>
            <a:off x="1115616" y="1196752"/>
            <a:ext cx="7403507" cy="4951744"/>
            <a:chOff x="782" y="998"/>
            <a:chExt cx="4479" cy="3093"/>
          </a:xfrm>
        </p:grpSpPr>
        <p:grpSp>
          <p:nvGrpSpPr>
            <p:cNvPr id="3" name="Group 175"/>
            <p:cNvGrpSpPr>
              <a:grpSpLocks/>
            </p:cNvGrpSpPr>
            <p:nvPr/>
          </p:nvGrpSpPr>
          <p:grpSpPr bwMode="auto">
            <a:xfrm>
              <a:off x="782" y="998"/>
              <a:ext cx="2179" cy="3075"/>
              <a:chOff x="782" y="998"/>
              <a:chExt cx="2179" cy="3075"/>
            </a:xfrm>
          </p:grpSpPr>
          <p:sp>
            <p:nvSpPr>
              <p:cNvPr id="39941" name="Text Box 5"/>
              <p:cNvSpPr txBox="1">
                <a:spLocks noChangeArrowheads="1"/>
              </p:cNvSpPr>
              <p:nvPr/>
            </p:nvSpPr>
            <p:spPr bwMode="auto">
              <a:xfrm>
                <a:off x="2392" y="2552"/>
                <a:ext cx="216" cy="277"/>
              </a:xfrm>
              <a:prstGeom prst="rect">
                <a:avLst/>
              </a:prstGeom>
              <a:noFill/>
              <a:ln w="9525">
                <a:noFill/>
                <a:miter lim="800000"/>
                <a:headEnd/>
                <a:tailEnd/>
              </a:ln>
            </p:spPr>
            <p:txBody>
              <a:bodyPr/>
              <a:lstStyle/>
              <a:p>
                <a:pPr algn="just"/>
                <a:r>
                  <a:rPr lang="en-US" altLang="zh-CN" i="1">
                    <a:latin typeface="Times New Roman" pitchFamily="18" charset="0"/>
                  </a:rPr>
                  <a:t>t</a:t>
                </a:r>
                <a:endParaRPr lang="en-US" altLang="zh-CN" sz="3600"/>
              </a:p>
            </p:txBody>
          </p:sp>
          <p:grpSp>
            <p:nvGrpSpPr>
              <p:cNvPr id="4" name="Group 9"/>
              <p:cNvGrpSpPr>
                <a:grpSpLocks/>
              </p:cNvGrpSpPr>
              <p:nvPr/>
            </p:nvGrpSpPr>
            <p:grpSpPr bwMode="auto">
              <a:xfrm>
                <a:off x="1861" y="2266"/>
                <a:ext cx="229" cy="341"/>
                <a:chOff x="2117" y="7566"/>
                <a:chExt cx="464" cy="555"/>
              </a:xfrm>
            </p:grpSpPr>
            <p:sp>
              <p:nvSpPr>
                <p:cNvPr id="39946" name="Text Box 10"/>
                <p:cNvSpPr txBox="1">
                  <a:spLocks noChangeArrowheads="1"/>
                </p:cNvSpPr>
                <p:nvPr/>
              </p:nvSpPr>
              <p:spPr bwMode="auto">
                <a:xfrm>
                  <a:off x="2117" y="7596"/>
                  <a:ext cx="464" cy="450"/>
                </a:xfrm>
                <a:prstGeom prst="rect">
                  <a:avLst/>
                </a:prstGeom>
                <a:noFill/>
                <a:ln w="9525">
                  <a:noFill/>
                  <a:miter lim="800000"/>
                  <a:headEnd/>
                  <a:tailEnd/>
                </a:ln>
              </p:spPr>
              <p:txBody>
                <a:bodyPr/>
                <a:lstStyle/>
                <a:p>
                  <a:pPr algn="just"/>
                  <a:r>
                    <a:rPr lang="en-US" altLang="zh-CN" i="1">
                      <a:latin typeface="Times New Roman" pitchFamily="18" charset="0"/>
                    </a:rPr>
                    <a:t>A</a:t>
                  </a:r>
                  <a:endParaRPr lang="en-US" altLang="zh-CN" sz="3600"/>
                </a:p>
              </p:txBody>
            </p:sp>
            <p:grpSp>
              <p:nvGrpSpPr>
                <p:cNvPr id="5" name="Group 11"/>
                <p:cNvGrpSpPr>
                  <a:grpSpLocks/>
                </p:cNvGrpSpPr>
                <p:nvPr/>
              </p:nvGrpSpPr>
              <p:grpSpPr bwMode="auto">
                <a:xfrm>
                  <a:off x="2249" y="7566"/>
                  <a:ext cx="182" cy="555"/>
                  <a:chOff x="2249" y="7566"/>
                  <a:chExt cx="182" cy="555"/>
                </a:xfrm>
              </p:grpSpPr>
              <p:grpSp>
                <p:nvGrpSpPr>
                  <p:cNvPr id="6" name="Group 12"/>
                  <p:cNvGrpSpPr>
                    <a:grpSpLocks/>
                  </p:cNvGrpSpPr>
                  <p:nvPr/>
                </p:nvGrpSpPr>
                <p:grpSpPr bwMode="auto">
                  <a:xfrm>
                    <a:off x="2355" y="7566"/>
                    <a:ext cx="0" cy="555"/>
                    <a:chOff x="2355" y="7566"/>
                    <a:chExt cx="0" cy="555"/>
                  </a:xfrm>
                </p:grpSpPr>
                <p:sp>
                  <p:nvSpPr>
                    <p:cNvPr id="39949" name="Line 13"/>
                    <p:cNvSpPr>
                      <a:spLocks noChangeShapeType="1"/>
                    </p:cNvSpPr>
                    <p:nvPr/>
                  </p:nvSpPr>
                  <p:spPr bwMode="auto">
                    <a:xfrm flipV="1">
                      <a:off x="2355" y="7566"/>
                      <a:ext cx="0" cy="195"/>
                    </a:xfrm>
                    <a:prstGeom prst="line">
                      <a:avLst/>
                    </a:prstGeom>
                    <a:noFill/>
                    <a:ln w="9525">
                      <a:solidFill>
                        <a:srgbClr val="000000"/>
                      </a:solidFill>
                      <a:round/>
                      <a:headEnd/>
                      <a:tailEnd type="triangle" w="med" len="med"/>
                    </a:ln>
                  </p:spPr>
                  <p:txBody>
                    <a:bodyPr/>
                    <a:lstStyle/>
                    <a:p>
                      <a:endParaRPr lang="zh-CN" altLang="en-US"/>
                    </a:p>
                  </p:txBody>
                </p:sp>
                <p:sp>
                  <p:nvSpPr>
                    <p:cNvPr id="39950" name="Line 14"/>
                    <p:cNvSpPr>
                      <a:spLocks noChangeShapeType="1"/>
                    </p:cNvSpPr>
                    <p:nvPr/>
                  </p:nvSpPr>
                  <p:spPr bwMode="auto">
                    <a:xfrm>
                      <a:off x="2355" y="7911"/>
                      <a:ext cx="0" cy="210"/>
                    </a:xfrm>
                    <a:prstGeom prst="line">
                      <a:avLst/>
                    </a:prstGeom>
                    <a:noFill/>
                    <a:ln w="9525">
                      <a:solidFill>
                        <a:srgbClr val="000000"/>
                      </a:solidFill>
                      <a:round/>
                      <a:headEnd/>
                      <a:tailEnd type="triangle" w="med" len="med"/>
                    </a:ln>
                  </p:spPr>
                  <p:txBody>
                    <a:bodyPr/>
                    <a:lstStyle/>
                    <a:p>
                      <a:endParaRPr lang="zh-CN" altLang="en-US"/>
                    </a:p>
                  </p:txBody>
                </p:sp>
              </p:grpSp>
              <p:sp>
                <p:nvSpPr>
                  <p:cNvPr id="39951" name="Line 15"/>
                  <p:cNvSpPr>
                    <a:spLocks noChangeShapeType="1"/>
                  </p:cNvSpPr>
                  <p:nvPr/>
                </p:nvSpPr>
                <p:spPr bwMode="auto">
                  <a:xfrm flipH="1">
                    <a:off x="2249" y="7581"/>
                    <a:ext cx="182" cy="0"/>
                  </a:xfrm>
                  <a:prstGeom prst="line">
                    <a:avLst/>
                  </a:prstGeom>
                  <a:noFill/>
                  <a:ln w="9525">
                    <a:solidFill>
                      <a:srgbClr val="000000"/>
                    </a:solidFill>
                    <a:round/>
                    <a:headEnd/>
                    <a:tailEnd/>
                  </a:ln>
                </p:spPr>
                <p:txBody>
                  <a:bodyPr/>
                  <a:lstStyle/>
                  <a:p>
                    <a:endParaRPr lang="zh-CN" altLang="en-US"/>
                  </a:p>
                </p:txBody>
              </p:sp>
            </p:grpSp>
          </p:grpSp>
          <p:grpSp>
            <p:nvGrpSpPr>
              <p:cNvPr id="7" name="Group 17"/>
              <p:cNvGrpSpPr>
                <a:grpSpLocks/>
              </p:cNvGrpSpPr>
              <p:nvPr/>
            </p:nvGrpSpPr>
            <p:grpSpPr bwMode="auto">
              <a:xfrm>
                <a:off x="782" y="998"/>
                <a:ext cx="1892" cy="3075"/>
                <a:chOff x="1947" y="1740"/>
                <a:chExt cx="4015" cy="4998"/>
              </a:xfrm>
            </p:grpSpPr>
            <p:grpSp>
              <p:nvGrpSpPr>
                <p:cNvPr id="8" name="Group 18"/>
                <p:cNvGrpSpPr>
                  <a:grpSpLocks/>
                </p:cNvGrpSpPr>
                <p:nvPr/>
              </p:nvGrpSpPr>
              <p:grpSpPr bwMode="auto">
                <a:xfrm>
                  <a:off x="1947" y="1740"/>
                  <a:ext cx="4015" cy="4998"/>
                  <a:chOff x="1947" y="1740"/>
                  <a:chExt cx="4015" cy="4998"/>
                </a:xfrm>
              </p:grpSpPr>
              <p:grpSp>
                <p:nvGrpSpPr>
                  <p:cNvPr id="9" name="Group 19"/>
                  <p:cNvGrpSpPr>
                    <a:grpSpLocks/>
                  </p:cNvGrpSpPr>
                  <p:nvPr/>
                </p:nvGrpSpPr>
                <p:grpSpPr bwMode="auto">
                  <a:xfrm>
                    <a:off x="1947" y="4818"/>
                    <a:ext cx="4015" cy="1920"/>
                    <a:chOff x="1947" y="4818"/>
                    <a:chExt cx="4015" cy="1920"/>
                  </a:xfrm>
                </p:grpSpPr>
                <p:grpSp>
                  <p:nvGrpSpPr>
                    <p:cNvPr id="10" name="Group 20"/>
                    <p:cNvGrpSpPr>
                      <a:grpSpLocks/>
                    </p:cNvGrpSpPr>
                    <p:nvPr/>
                  </p:nvGrpSpPr>
                  <p:grpSpPr bwMode="auto">
                    <a:xfrm>
                      <a:off x="1947" y="4818"/>
                      <a:ext cx="4015" cy="1620"/>
                      <a:chOff x="1961" y="4785"/>
                      <a:chExt cx="4038" cy="1695"/>
                    </a:xfrm>
                  </p:grpSpPr>
                  <p:grpSp>
                    <p:nvGrpSpPr>
                      <p:cNvPr id="11" name="Group 21"/>
                      <p:cNvGrpSpPr>
                        <a:grpSpLocks/>
                      </p:cNvGrpSpPr>
                      <p:nvPr/>
                    </p:nvGrpSpPr>
                    <p:grpSpPr bwMode="auto">
                      <a:xfrm>
                        <a:off x="1961" y="4785"/>
                        <a:ext cx="3810" cy="1695"/>
                        <a:chOff x="3550" y="2369"/>
                        <a:chExt cx="3810" cy="1695"/>
                      </a:xfrm>
                    </p:grpSpPr>
                    <p:pic>
                      <p:nvPicPr>
                        <p:cNvPr id="39958" name="Picture 22" descr="虚模拟信号"/>
                        <p:cNvPicPr>
                          <a:picLocks noChangeAspect="1" noChangeArrowheads="1"/>
                        </p:cNvPicPr>
                        <p:nvPr/>
                      </p:nvPicPr>
                      <p:blipFill>
                        <a:blip r:embed="rId2" cstate="print"/>
                        <a:srcRect/>
                        <a:stretch>
                          <a:fillRect/>
                        </a:stretch>
                      </p:blipFill>
                      <p:spPr bwMode="auto">
                        <a:xfrm>
                          <a:off x="3550" y="2369"/>
                          <a:ext cx="3810" cy="1695"/>
                        </a:xfrm>
                        <a:prstGeom prst="rect">
                          <a:avLst/>
                        </a:prstGeom>
                        <a:noFill/>
                        <a:ln w="9525">
                          <a:noFill/>
                          <a:miter lim="800000"/>
                          <a:headEnd/>
                          <a:tailEnd/>
                        </a:ln>
                      </p:spPr>
                    </p:pic>
                    <p:sp>
                      <p:nvSpPr>
                        <p:cNvPr id="39959" name="Rectangle 23"/>
                        <p:cNvSpPr>
                          <a:spLocks noChangeArrowheads="1"/>
                        </p:cNvSpPr>
                        <p:nvPr/>
                      </p:nvSpPr>
                      <p:spPr bwMode="auto">
                        <a:xfrm>
                          <a:off x="5360" y="3149"/>
                          <a:ext cx="60" cy="61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9960" name="Rectangle 24"/>
                        <p:cNvSpPr>
                          <a:spLocks noChangeArrowheads="1"/>
                        </p:cNvSpPr>
                        <p:nvPr/>
                      </p:nvSpPr>
                      <p:spPr bwMode="auto">
                        <a:xfrm>
                          <a:off x="4446" y="2858"/>
                          <a:ext cx="60" cy="906"/>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12" name="Group 25"/>
                        <p:cNvGrpSpPr>
                          <a:grpSpLocks/>
                        </p:cNvGrpSpPr>
                        <p:nvPr/>
                      </p:nvGrpSpPr>
                      <p:grpSpPr bwMode="auto">
                        <a:xfrm>
                          <a:off x="6682" y="2709"/>
                          <a:ext cx="60" cy="1040"/>
                          <a:chOff x="6690" y="2709"/>
                          <a:chExt cx="60" cy="1040"/>
                        </a:xfrm>
                      </p:grpSpPr>
                      <p:sp>
                        <p:nvSpPr>
                          <p:cNvPr id="39962" name="Line 26"/>
                          <p:cNvSpPr>
                            <a:spLocks noChangeShapeType="1"/>
                          </p:cNvSpPr>
                          <p:nvPr/>
                        </p:nvSpPr>
                        <p:spPr bwMode="auto">
                          <a:xfrm flipV="1">
                            <a:off x="6690" y="2714"/>
                            <a:ext cx="0" cy="1035"/>
                          </a:xfrm>
                          <a:prstGeom prst="line">
                            <a:avLst/>
                          </a:prstGeom>
                          <a:noFill/>
                          <a:ln w="9525">
                            <a:solidFill>
                              <a:srgbClr val="000000"/>
                            </a:solidFill>
                            <a:round/>
                            <a:headEnd/>
                            <a:tailEnd/>
                          </a:ln>
                        </p:spPr>
                        <p:txBody>
                          <a:bodyPr/>
                          <a:lstStyle/>
                          <a:p>
                            <a:endParaRPr lang="zh-CN" altLang="en-US"/>
                          </a:p>
                        </p:txBody>
                      </p:sp>
                      <p:grpSp>
                        <p:nvGrpSpPr>
                          <p:cNvPr id="13" name="Group 27"/>
                          <p:cNvGrpSpPr>
                            <a:grpSpLocks/>
                          </p:cNvGrpSpPr>
                          <p:nvPr/>
                        </p:nvGrpSpPr>
                        <p:grpSpPr bwMode="auto">
                          <a:xfrm>
                            <a:off x="6690" y="2709"/>
                            <a:ext cx="60" cy="1035"/>
                            <a:chOff x="6690" y="2709"/>
                            <a:chExt cx="60" cy="1035"/>
                          </a:xfrm>
                        </p:grpSpPr>
                        <p:sp>
                          <p:nvSpPr>
                            <p:cNvPr id="39964" name="Line 28"/>
                            <p:cNvSpPr>
                              <a:spLocks noChangeShapeType="1"/>
                            </p:cNvSpPr>
                            <p:nvPr/>
                          </p:nvSpPr>
                          <p:spPr bwMode="auto">
                            <a:xfrm flipV="1">
                              <a:off x="6750" y="2760"/>
                              <a:ext cx="0" cy="984"/>
                            </a:xfrm>
                            <a:prstGeom prst="line">
                              <a:avLst/>
                            </a:prstGeom>
                            <a:noFill/>
                            <a:ln w="9525">
                              <a:solidFill>
                                <a:srgbClr val="000000"/>
                              </a:solidFill>
                              <a:round/>
                              <a:headEnd/>
                              <a:tailEnd/>
                            </a:ln>
                          </p:spPr>
                          <p:txBody>
                            <a:bodyPr/>
                            <a:lstStyle/>
                            <a:p>
                              <a:endParaRPr lang="zh-CN" altLang="en-US"/>
                            </a:p>
                          </p:txBody>
                        </p:sp>
                        <p:sp>
                          <p:nvSpPr>
                            <p:cNvPr id="39965" name="Line 29"/>
                            <p:cNvSpPr>
                              <a:spLocks noChangeShapeType="1"/>
                            </p:cNvSpPr>
                            <p:nvPr/>
                          </p:nvSpPr>
                          <p:spPr bwMode="auto">
                            <a:xfrm>
                              <a:off x="6690" y="2709"/>
                              <a:ext cx="60" cy="51"/>
                            </a:xfrm>
                            <a:prstGeom prst="line">
                              <a:avLst/>
                            </a:prstGeom>
                            <a:noFill/>
                            <a:ln w="9525">
                              <a:solidFill>
                                <a:srgbClr val="000000"/>
                              </a:solidFill>
                              <a:round/>
                              <a:headEnd/>
                              <a:tailEnd/>
                            </a:ln>
                          </p:spPr>
                          <p:txBody>
                            <a:bodyPr/>
                            <a:lstStyle/>
                            <a:p>
                              <a:endParaRPr lang="zh-CN" altLang="en-US"/>
                            </a:p>
                          </p:txBody>
                        </p:sp>
                      </p:grpSp>
                    </p:grpSp>
                    <p:grpSp>
                      <p:nvGrpSpPr>
                        <p:cNvPr id="14" name="Group 30"/>
                        <p:cNvGrpSpPr>
                          <a:grpSpLocks/>
                        </p:cNvGrpSpPr>
                        <p:nvPr/>
                      </p:nvGrpSpPr>
                      <p:grpSpPr bwMode="auto">
                        <a:xfrm>
                          <a:off x="6232" y="2625"/>
                          <a:ext cx="68" cy="1149"/>
                          <a:chOff x="6232" y="2625"/>
                          <a:chExt cx="68" cy="1149"/>
                        </a:xfrm>
                      </p:grpSpPr>
                      <p:sp>
                        <p:nvSpPr>
                          <p:cNvPr id="39967" name="Line 31"/>
                          <p:cNvSpPr>
                            <a:spLocks noChangeShapeType="1"/>
                          </p:cNvSpPr>
                          <p:nvPr/>
                        </p:nvSpPr>
                        <p:spPr bwMode="auto">
                          <a:xfrm flipV="1">
                            <a:off x="6300" y="2634"/>
                            <a:ext cx="0" cy="1116"/>
                          </a:xfrm>
                          <a:prstGeom prst="line">
                            <a:avLst/>
                          </a:prstGeom>
                          <a:noFill/>
                          <a:ln w="9525">
                            <a:solidFill>
                              <a:srgbClr val="000000"/>
                            </a:solidFill>
                            <a:round/>
                            <a:headEnd/>
                            <a:tailEnd/>
                          </a:ln>
                        </p:spPr>
                        <p:txBody>
                          <a:bodyPr/>
                          <a:lstStyle/>
                          <a:p>
                            <a:endParaRPr lang="zh-CN" altLang="en-US"/>
                          </a:p>
                        </p:txBody>
                      </p:sp>
                      <p:sp>
                        <p:nvSpPr>
                          <p:cNvPr id="39968" name="Line 32"/>
                          <p:cNvSpPr>
                            <a:spLocks noChangeShapeType="1"/>
                          </p:cNvSpPr>
                          <p:nvPr/>
                        </p:nvSpPr>
                        <p:spPr bwMode="auto">
                          <a:xfrm flipV="1">
                            <a:off x="6232" y="2685"/>
                            <a:ext cx="6" cy="1089"/>
                          </a:xfrm>
                          <a:prstGeom prst="line">
                            <a:avLst/>
                          </a:prstGeom>
                          <a:noFill/>
                          <a:ln w="9525">
                            <a:solidFill>
                              <a:srgbClr val="000000"/>
                            </a:solidFill>
                            <a:round/>
                            <a:headEnd/>
                            <a:tailEnd/>
                          </a:ln>
                        </p:spPr>
                        <p:txBody>
                          <a:bodyPr/>
                          <a:lstStyle/>
                          <a:p>
                            <a:endParaRPr lang="zh-CN" altLang="en-US"/>
                          </a:p>
                        </p:txBody>
                      </p:sp>
                      <p:sp>
                        <p:nvSpPr>
                          <p:cNvPr id="39969" name="Line 33"/>
                          <p:cNvSpPr>
                            <a:spLocks noChangeShapeType="1"/>
                          </p:cNvSpPr>
                          <p:nvPr/>
                        </p:nvSpPr>
                        <p:spPr bwMode="auto">
                          <a:xfrm flipV="1">
                            <a:off x="6232" y="2625"/>
                            <a:ext cx="68" cy="39"/>
                          </a:xfrm>
                          <a:prstGeom prst="line">
                            <a:avLst/>
                          </a:prstGeom>
                          <a:noFill/>
                          <a:ln w="9525">
                            <a:solidFill>
                              <a:srgbClr val="000000"/>
                            </a:solidFill>
                            <a:round/>
                            <a:headEnd/>
                            <a:tailEnd/>
                          </a:ln>
                        </p:spPr>
                        <p:txBody>
                          <a:bodyPr/>
                          <a:lstStyle/>
                          <a:p>
                            <a:endParaRPr lang="zh-CN" altLang="en-US"/>
                          </a:p>
                        </p:txBody>
                      </p:sp>
                    </p:grpSp>
                    <p:grpSp>
                      <p:nvGrpSpPr>
                        <p:cNvPr id="15" name="Group 34"/>
                        <p:cNvGrpSpPr>
                          <a:grpSpLocks/>
                        </p:cNvGrpSpPr>
                        <p:nvPr/>
                      </p:nvGrpSpPr>
                      <p:grpSpPr bwMode="auto">
                        <a:xfrm>
                          <a:off x="5782" y="2925"/>
                          <a:ext cx="74" cy="834"/>
                          <a:chOff x="5782" y="2925"/>
                          <a:chExt cx="74" cy="834"/>
                        </a:xfrm>
                      </p:grpSpPr>
                      <p:sp>
                        <p:nvSpPr>
                          <p:cNvPr id="39971" name="Line 35"/>
                          <p:cNvSpPr>
                            <a:spLocks noChangeShapeType="1"/>
                          </p:cNvSpPr>
                          <p:nvPr/>
                        </p:nvSpPr>
                        <p:spPr bwMode="auto">
                          <a:xfrm flipV="1">
                            <a:off x="5850" y="2925"/>
                            <a:ext cx="6" cy="834"/>
                          </a:xfrm>
                          <a:prstGeom prst="line">
                            <a:avLst/>
                          </a:prstGeom>
                          <a:noFill/>
                          <a:ln w="9525">
                            <a:solidFill>
                              <a:srgbClr val="000000"/>
                            </a:solidFill>
                            <a:round/>
                            <a:headEnd/>
                            <a:tailEnd/>
                          </a:ln>
                        </p:spPr>
                        <p:txBody>
                          <a:bodyPr/>
                          <a:lstStyle/>
                          <a:p>
                            <a:endParaRPr lang="zh-CN" altLang="en-US"/>
                          </a:p>
                        </p:txBody>
                      </p:sp>
                      <p:sp>
                        <p:nvSpPr>
                          <p:cNvPr id="39972" name="Line 36"/>
                          <p:cNvSpPr>
                            <a:spLocks noChangeShapeType="1"/>
                          </p:cNvSpPr>
                          <p:nvPr/>
                        </p:nvSpPr>
                        <p:spPr bwMode="auto">
                          <a:xfrm flipV="1">
                            <a:off x="5790" y="3009"/>
                            <a:ext cx="0" cy="741"/>
                          </a:xfrm>
                          <a:prstGeom prst="line">
                            <a:avLst/>
                          </a:prstGeom>
                          <a:noFill/>
                          <a:ln w="9525">
                            <a:solidFill>
                              <a:srgbClr val="000000"/>
                            </a:solidFill>
                            <a:round/>
                            <a:headEnd/>
                            <a:tailEnd/>
                          </a:ln>
                        </p:spPr>
                        <p:txBody>
                          <a:bodyPr/>
                          <a:lstStyle/>
                          <a:p>
                            <a:endParaRPr lang="zh-CN" altLang="en-US"/>
                          </a:p>
                        </p:txBody>
                      </p:sp>
                      <p:sp>
                        <p:nvSpPr>
                          <p:cNvPr id="39973" name="Line 37"/>
                          <p:cNvSpPr>
                            <a:spLocks noChangeShapeType="1"/>
                          </p:cNvSpPr>
                          <p:nvPr/>
                        </p:nvSpPr>
                        <p:spPr bwMode="auto">
                          <a:xfrm flipV="1">
                            <a:off x="5782" y="2949"/>
                            <a:ext cx="68" cy="60"/>
                          </a:xfrm>
                          <a:prstGeom prst="line">
                            <a:avLst/>
                          </a:prstGeom>
                          <a:noFill/>
                          <a:ln w="9525">
                            <a:solidFill>
                              <a:srgbClr val="000000"/>
                            </a:solidFill>
                            <a:round/>
                            <a:headEnd/>
                            <a:tailEnd/>
                          </a:ln>
                        </p:spPr>
                        <p:txBody>
                          <a:bodyPr/>
                          <a:lstStyle/>
                          <a:p>
                            <a:endParaRPr lang="zh-CN" altLang="en-US"/>
                          </a:p>
                        </p:txBody>
                      </p:sp>
                    </p:grpSp>
                    <p:grpSp>
                      <p:nvGrpSpPr>
                        <p:cNvPr id="16" name="Group 38"/>
                        <p:cNvGrpSpPr>
                          <a:grpSpLocks/>
                        </p:cNvGrpSpPr>
                        <p:nvPr/>
                      </p:nvGrpSpPr>
                      <p:grpSpPr bwMode="auto">
                        <a:xfrm>
                          <a:off x="4904" y="2918"/>
                          <a:ext cx="68" cy="840"/>
                          <a:chOff x="4904" y="2919"/>
                          <a:chExt cx="68" cy="840"/>
                        </a:xfrm>
                      </p:grpSpPr>
                      <p:sp>
                        <p:nvSpPr>
                          <p:cNvPr id="39975" name="Line 39"/>
                          <p:cNvSpPr>
                            <a:spLocks noChangeShapeType="1"/>
                          </p:cNvSpPr>
                          <p:nvPr/>
                        </p:nvSpPr>
                        <p:spPr bwMode="auto">
                          <a:xfrm flipV="1">
                            <a:off x="4904" y="2925"/>
                            <a:ext cx="0" cy="825"/>
                          </a:xfrm>
                          <a:prstGeom prst="line">
                            <a:avLst/>
                          </a:prstGeom>
                          <a:noFill/>
                          <a:ln w="9525">
                            <a:solidFill>
                              <a:srgbClr val="000000"/>
                            </a:solidFill>
                            <a:round/>
                            <a:headEnd/>
                            <a:tailEnd/>
                          </a:ln>
                        </p:spPr>
                        <p:txBody>
                          <a:bodyPr/>
                          <a:lstStyle/>
                          <a:p>
                            <a:endParaRPr lang="zh-CN" altLang="en-US"/>
                          </a:p>
                        </p:txBody>
                      </p:sp>
                      <p:sp>
                        <p:nvSpPr>
                          <p:cNvPr id="39976" name="Line 40"/>
                          <p:cNvSpPr>
                            <a:spLocks noChangeShapeType="1"/>
                          </p:cNvSpPr>
                          <p:nvPr/>
                        </p:nvSpPr>
                        <p:spPr bwMode="auto">
                          <a:xfrm flipV="1">
                            <a:off x="4972" y="2970"/>
                            <a:ext cx="0" cy="789"/>
                          </a:xfrm>
                          <a:prstGeom prst="line">
                            <a:avLst/>
                          </a:prstGeom>
                          <a:noFill/>
                          <a:ln w="9525">
                            <a:solidFill>
                              <a:srgbClr val="000000"/>
                            </a:solidFill>
                            <a:round/>
                            <a:headEnd/>
                            <a:tailEnd/>
                          </a:ln>
                        </p:spPr>
                        <p:txBody>
                          <a:bodyPr/>
                          <a:lstStyle/>
                          <a:p>
                            <a:endParaRPr lang="zh-CN" altLang="en-US"/>
                          </a:p>
                        </p:txBody>
                      </p:sp>
                      <p:sp>
                        <p:nvSpPr>
                          <p:cNvPr id="39977" name="Line 41"/>
                          <p:cNvSpPr>
                            <a:spLocks noChangeShapeType="1"/>
                          </p:cNvSpPr>
                          <p:nvPr/>
                        </p:nvSpPr>
                        <p:spPr bwMode="auto">
                          <a:xfrm flipH="1" flipV="1">
                            <a:off x="4904" y="2919"/>
                            <a:ext cx="68" cy="45"/>
                          </a:xfrm>
                          <a:prstGeom prst="line">
                            <a:avLst/>
                          </a:prstGeom>
                          <a:noFill/>
                          <a:ln w="9525">
                            <a:solidFill>
                              <a:srgbClr val="000000"/>
                            </a:solidFill>
                            <a:round/>
                            <a:headEnd/>
                            <a:tailEnd/>
                          </a:ln>
                        </p:spPr>
                        <p:txBody>
                          <a:bodyPr/>
                          <a:lstStyle/>
                          <a:p>
                            <a:endParaRPr lang="zh-CN" altLang="en-US"/>
                          </a:p>
                        </p:txBody>
                      </p:sp>
                    </p:grpSp>
                    <p:grpSp>
                      <p:nvGrpSpPr>
                        <p:cNvPr id="17" name="Group 42"/>
                        <p:cNvGrpSpPr>
                          <a:grpSpLocks/>
                        </p:cNvGrpSpPr>
                        <p:nvPr/>
                      </p:nvGrpSpPr>
                      <p:grpSpPr bwMode="auto">
                        <a:xfrm>
                          <a:off x="4020" y="3023"/>
                          <a:ext cx="52" cy="741"/>
                          <a:chOff x="4020" y="3024"/>
                          <a:chExt cx="52" cy="741"/>
                        </a:xfrm>
                      </p:grpSpPr>
                      <p:sp>
                        <p:nvSpPr>
                          <p:cNvPr id="39979" name="Line 43"/>
                          <p:cNvSpPr>
                            <a:spLocks noChangeShapeType="1"/>
                          </p:cNvSpPr>
                          <p:nvPr/>
                        </p:nvSpPr>
                        <p:spPr bwMode="auto">
                          <a:xfrm flipV="1">
                            <a:off x="4020" y="3066"/>
                            <a:ext cx="0" cy="699"/>
                          </a:xfrm>
                          <a:prstGeom prst="line">
                            <a:avLst/>
                          </a:prstGeom>
                          <a:noFill/>
                          <a:ln w="9525">
                            <a:solidFill>
                              <a:srgbClr val="000000"/>
                            </a:solidFill>
                            <a:round/>
                            <a:headEnd/>
                            <a:tailEnd/>
                          </a:ln>
                        </p:spPr>
                        <p:txBody>
                          <a:bodyPr/>
                          <a:lstStyle/>
                          <a:p>
                            <a:endParaRPr lang="zh-CN" altLang="en-US"/>
                          </a:p>
                        </p:txBody>
                      </p:sp>
                      <p:sp>
                        <p:nvSpPr>
                          <p:cNvPr id="39980" name="Line 44"/>
                          <p:cNvSpPr>
                            <a:spLocks noChangeShapeType="1"/>
                          </p:cNvSpPr>
                          <p:nvPr/>
                        </p:nvSpPr>
                        <p:spPr bwMode="auto">
                          <a:xfrm flipV="1">
                            <a:off x="4072" y="3024"/>
                            <a:ext cx="0" cy="741"/>
                          </a:xfrm>
                          <a:prstGeom prst="line">
                            <a:avLst/>
                          </a:prstGeom>
                          <a:noFill/>
                          <a:ln w="9525">
                            <a:solidFill>
                              <a:srgbClr val="000000"/>
                            </a:solidFill>
                            <a:round/>
                            <a:headEnd/>
                            <a:tailEnd/>
                          </a:ln>
                        </p:spPr>
                        <p:txBody>
                          <a:bodyPr/>
                          <a:lstStyle/>
                          <a:p>
                            <a:endParaRPr lang="zh-CN" altLang="en-US"/>
                          </a:p>
                        </p:txBody>
                      </p:sp>
                      <p:sp>
                        <p:nvSpPr>
                          <p:cNvPr id="39981" name="Line 45"/>
                          <p:cNvSpPr>
                            <a:spLocks noChangeShapeType="1"/>
                          </p:cNvSpPr>
                          <p:nvPr/>
                        </p:nvSpPr>
                        <p:spPr bwMode="auto">
                          <a:xfrm flipV="1">
                            <a:off x="4036" y="3033"/>
                            <a:ext cx="30" cy="15"/>
                          </a:xfrm>
                          <a:prstGeom prst="line">
                            <a:avLst/>
                          </a:prstGeom>
                          <a:noFill/>
                          <a:ln w="9525">
                            <a:solidFill>
                              <a:srgbClr val="000000"/>
                            </a:solidFill>
                            <a:round/>
                            <a:headEnd/>
                            <a:tailEnd/>
                          </a:ln>
                        </p:spPr>
                        <p:txBody>
                          <a:bodyPr/>
                          <a:lstStyle/>
                          <a:p>
                            <a:endParaRPr lang="zh-CN" altLang="en-US"/>
                          </a:p>
                        </p:txBody>
                      </p:sp>
                    </p:grpSp>
                  </p:grpSp>
                  <p:sp>
                    <p:nvSpPr>
                      <p:cNvPr id="39982" name="Text Box 46"/>
                      <p:cNvSpPr txBox="1">
                        <a:spLocks noChangeArrowheads="1"/>
                      </p:cNvSpPr>
                      <p:nvPr/>
                    </p:nvSpPr>
                    <p:spPr bwMode="auto">
                      <a:xfrm>
                        <a:off x="5521" y="5940"/>
                        <a:ext cx="478" cy="405"/>
                      </a:xfrm>
                      <a:prstGeom prst="rect">
                        <a:avLst/>
                      </a:prstGeom>
                      <a:noFill/>
                      <a:ln w="9525">
                        <a:noFill/>
                        <a:miter lim="800000"/>
                        <a:headEnd/>
                        <a:tailEnd/>
                      </a:ln>
                    </p:spPr>
                    <p:txBody>
                      <a:bodyPr/>
                      <a:lstStyle/>
                      <a:p>
                        <a:pPr algn="just"/>
                        <a:r>
                          <a:rPr lang="en-US" altLang="zh-CN" i="1">
                            <a:latin typeface="Times New Roman" pitchFamily="18" charset="0"/>
                          </a:rPr>
                          <a:t>t</a:t>
                        </a:r>
                        <a:endParaRPr lang="en-US" altLang="zh-CN" sz="3600"/>
                      </a:p>
                    </p:txBody>
                  </p:sp>
                </p:grpSp>
                <p:sp>
                  <p:nvSpPr>
                    <p:cNvPr id="39983" name="Text Box 47"/>
                    <p:cNvSpPr txBox="1">
                      <a:spLocks noChangeArrowheads="1"/>
                    </p:cNvSpPr>
                    <p:nvPr/>
                  </p:nvSpPr>
                  <p:spPr bwMode="auto">
                    <a:xfrm>
                      <a:off x="3501" y="6258"/>
                      <a:ext cx="647" cy="480"/>
                    </a:xfrm>
                    <a:prstGeom prst="rect">
                      <a:avLst/>
                    </a:prstGeom>
                    <a:noFill/>
                    <a:ln w="9525">
                      <a:noFill/>
                      <a:miter lim="800000"/>
                      <a:headEnd/>
                      <a:tailEnd/>
                    </a:ln>
                  </p:spPr>
                  <p:txBody>
                    <a:bodyPr/>
                    <a:lstStyle/>
                    <a:p>
                      <a:pPr algn="just"/>
                      <a:r>
                        <a:rPr lang="en-US" altLang="zh-CN" sz="2000">
                          <a:latin typeface="Times New Roman" pitchFamily="18" charset="0"/>
                        </a:rPr>
                        <a:t>(e)</a:t>
                      </a:r>
                      <a:endParaRPr lang="en-US" altLang="zh-CN" sz="3600"/>
                    </a:p>
                  </p:txBody>
                </p:sp>
              </p:grpSp>
              <p:grpSp>
                <p:nvGrpSpPr>
                  <p:cNvPr id="18" name="Group 48"/>
                  <p:cNvGrpSpPr>
                    <a:grpSpLocks/>
                  </p:cNvGrpSpPr>
                  <p:nvPr/>
                </p:nvGrpSpPr>
                <p:grpSpPr bwMode="auto">
                  <a:xfrm>
                    <a:off x="2078" y="3810"/>
                    <a:ext cx="3518" cy="1110"/>
                    <a:chOff x="2078" y="3810"/>
                    <a:chExt cx="3518" cy="1110"/>
                  </a:xfrm>
                </p:grpSpPr>
                <p:sp>
                  <p:nvSpPr>
                    <p:cNvPr id="39985" name="Text Box 49"/>
                    <p:cNvSpPr txBox="1">
                      <a:spLocks noChangeArrowheads="1"/>
                    </p:cNvSpPr>
                    <p:nvPr/>
                  </p:nvSpPr>
                  <p:spPr bwMode="auto">
                    <a:xfrm>
                      <a:off x="3516" y="4440"/>
                      <a:ext cx="647" cy="480"/>
                    </a:xfrm>
                    <a:prstGeom prst="rect">
                      <a:avLst/>
                    </a:prstGeom>
                    <a:noFill/>
                    <a:ln w="9525">
                      <a:noFill/>
                      <a:miter lim="800000"/>
                      <a:headEnd/>
                      <a:tailEnd/>
                    </a:ln>
                  </p:spPr>
                  <p:txBody>
                    <a:bodyPr/>
                    <a:lstStyle/>
                    <a:p>
                      <a:pPr algn="just"/>
                      <a:r>
                        <a:rPr lang="en-US" altLang="zh-CN" sz="2000">
                          <a:latin typeface="Times New Roman" pitchFamily="18" charset="0"/>
                        </a:rPr>
                        <a:t>(c)</a:t>
                      </a:r>
                      <a:endParaRPr lang="en-US" altLang="zh-CN" sz="3600"/>
                    </a:p>
                  </p:txBody>
                </p:sp>
                <p:grpSp>
                  <p:nvGrpSpPr>
                    <p:cNvPr id="19" name="Group 50"/>
                    <p:cNvGrpSpPr>
                      <a:grpSpLocks/>
                    </p:cNvGrpSpPr>
                    <p:nvPr/>
                  </p:nvGrpSpPr>
                  <p:grpSpPr bwMode="auto">
                    <a:xfrm>
                      <a:off x="2078" y="3810"/>
                      <a:ext cx="3518" cy="810"/>
                      <a:chOff x="2079" y="3810"/>
                      <a:chExt cx="3538" cy="810"/>
                    </a:xfrm>
                  </p:grpSpPr>
                  <p:grpSp>
                    <p:nvGrpSpPr>
                      <p:cNvPr id="20" name="Group 51"/>
                      <p:cNvGrpSpPr>
                        <a:grpSpLocks/>
                      </p:cNvGrpSpPr>
                      <p:nvPr/>
                    </p:nvGrpSpPr>
                    <p:grpSpPr bwMode="auto">
                      <a:xfrm>
                        <a:off x="3129" y="4200"/>
                        <a:ext cx="2272" cy="420"/>
                        <a:chOff x="2851" y="3975"/>
                        <a:chExt cx="2264" cy="420"/>
                      </a:xfrm>
                    </p:grpSpPr>
                    <p:sp>
                      <p:nvSpPr>
                        <p:cNvPr id="39988" name="Text Box 52"/>
                        <p:cNvSpPr txBox="1">
                          <a:spLocks noChangeArrowheads="1"/>
                        </p:cNvSpPr>
                        <p:nvPr/>
                      </p:nvSpPr>
                      <p:spPr bwMode="auto">
                        <a:xfrm>
                          <a:off x="3315" y="3975"/>
                          <a:ext cx="494" cy="405"/>
                        </a:xfrm>
                        <a:prstGeom prst="rect">
                          <a:avLst/>
                        </a:prstGeom>
                        <a:noFill/>
                        <a:ln w="9525">
                          <a:noFill/>
                          <a:miter lim="800000"/>
                          <a:headEnd/>
                          <a:tailEnd/>
                        </a:ln>
                      </p:spPr>
                      <p:txBody>
                        <a:bodyPr/>
                        <a:lstStyle/>
                        <a:p>
                          <a:pPr algn="just"/>
                          <a:r>
                            <a:rPr lang="en-US" altLang="zh-CN" sz="1400">
                              <a:latin typeface="Times New Roman" pitchFamily="18" charset="0"/>
                            </a:rPr>
                            <a:t>0</a:t>
                          </a:r>
                          <a:endParaRPr lang="en-US" altLang="zh-CN" sz="3600"/>
                        </a:p>
                      </p:txBody>
                    </p:sp>
                    <p:sp>
                      <p:nvSpPr>
                        <p:cNvPr id="39989" name="Text Box 53"/>
                        <p:cNvSpPr txBox="1">
                          <a:spLocks noChangeArrowheads="1"/>
                        </p:cNvSpPr>
                        <p:nvPr/>
                      </p:nvSpPr>
                      <p:spPr bwMode="auto">
                        <a:xfrm>
                          <a:off x="3721" y="3990"/>
                          <a:ext cx="494" cy="405"/>
                        </a:xfrm>
                        <a:prstGeom prst="rect">
                          <a:avLst/>
                        </a:prstGeom>
                        <a:noFill/>
                        <a:ln w="9525">
                          <a:noFill/>
                          <a:miter lim="800000"/>
                          <a:headEnd/>
                          <a:tailEnd/>
                        </a:ln>
                      </p:spPr>
                      <p:txBody>
                        <a:bodyPr/>
                        <a:lstStyle/>
                        <a:p>
                          <a:pPr algn="just"/>
                          <a:r>
                            <a:rPr lang="en-US" altLang="zh-CN" sz="1400" i="1">
                              <a:latin typeface="Times New Roman" pitchFamily="18" charset="0"/>
                            </a:rPr>
                            <a:t>T</a:t>
                          </a:r>
                          <a:endParaRPr lang="en-US" altLang="zh-CN" sz="3600"/>
                        </a:p>
                      </p:txBody>
                    </p:sp>
                    <p:sp>
                      <p:nvSpPr>
                        <p:cNvPr id="39990" name="Text Box 54"/>
                        <p:cNvSpPr txBox="1">
                          <a:spLocks noChangeArrowheads="1"/>
                        </p:cNvSpPr>
                        <p:nvPr/>
                      </p:nvSpPr>
                      <p:spPr bwMode="auto">
                        <a:xfrm>
                          <a:off x="4141" y="3990"/>
                          <a:ext cx="494" cy="405"/>
                        </a:xfrm>
                        <a:prstGeom prst="rect">
                          <a:avLst/>
                        </a:prstGeom>
                        <a:noFill/>
                        <a:ln w="9525">
                          <a:noFill/>
                          <a:miter lim="800000"/>
                          <a:headEnd/>
                          <a:tailEnd/>
                        </a:ln>
                      </p:spPr>
                      <p:txBody>
                        <a:bodyPr/>
                        <a:lstStyle/>
                        <a:p>
                          <a:pPr algn="just"/>
                          <a:r>
                            <a:rPr lang="en-US" altLang="zh-CN" sz="1400">
                              <a:latin typeface="Times New Roman" pitchFamily="18" charset="0"/>
                            </a:rPr>
                            <a:t>2</a:t>
                          </a:r>
                          <a:r>
                            <a:rPr lang="en-US" altLang="zh-CN" sz="1400" i="1">
                              <a:latin typeface="Times New Roman" pitchFamily="18" charset="0"/>
                            </a:rPr>
                            <a:t>T</a:t>
                          </a:r>
                          <a:endParaRPr lang="en-US" altLang="zh-CN" sz="3600"/>
                        </a:p>
                      </p:txBody>
                    </p:sp>
                    <p:sp>
                      <p:nvSpPr>
                        <p:cNvPr id="39991" name="Text Box 55"/>
                        <p:cNvSpPr txBox="1">
                          <a:spLocks noChangeArrowheads="1"/>
                        </p:cNvSpPr>
                        <p:nvPr/>
                      </p:nvSpPr>
                      <p:spPr bwMode="auto">
                        <a:xfrm>
                          <a:off x="4621" y="3990"/>
                          <a:ext cx="494" cy="405"/>
                        </a:xfrm>
                        <a:prstGeom prst="rect">
                          <a:avLst/>
                        </a:prstGeom>
                        <a:noFill/>
                        <a:ln w="9525">
                          <a:noFill/>
                          <a:miter lim="800000"/>
                          <a:headEnd/>
                          <a:tailEnd/>
                        </a:ln>
                      </p:spPr>
                      <p:txBody>
                        <a:bodyPr/>
                        <a:lstStyle/>
                        <a:p>
                          <a:pPr algn="just"/>
                          <a:r>
                            <a:rPr lang="en-US" altLang="zh-CN" sz="1400">
                              <a:latin typeface="Times New Roman" pitchFamily="18" charset="0"/>
                            </a:rPr>
                            <a:t>3</a:t>
                          </a:r>
                          <a:r>
                            <a:rPr lang="en-US" altLang="zh-CN" sz="1400" i="1">
                              <a:latin typeface="Times New Roman" pitchFamily="18" charset="0"/>
                            </a:rPr>
                            <a:t>T</a:t>
                          </a:r>
                          <a:endParaRPr lang="en-US" altLang="zh-CN" sz="3600"/>
                        </a:p>
                      </p:txBody>
                    </p:sp>
                    <p:sp>
                      <p:nvSpPr>
                        <p:cNvPr id="39992" name="Text Box 56"/>
                        <p:cNvSpPr txBox="1">
                          <a:spLocks noChangeArrowheads="1"/>
                        </p:cNvSpPr>
                        <p:nvPr/>
                      </p:nvSpPr>
                      <p:spPr bwMode="auto">
                        <a:xfrm>
                          <a:off x="2851" y="3990"/>
                          <a:ext cx="494" cy="405"/>
                        </a:xfrm>
                        <a:prstGeom prst="rect">
                          <a:avLst/>
                        </a:prstGeom>
                        <a:noFill/>
                        <a:ln w="9525">
                          <a:noFill/>
                          <a:miter lim="800000"/>
                          <a:headEnd/>
                          <a:tailEnd/>
                        </a:ln>
                      </p:spPr>
                      <p:txBody>
                        <a:bodyPr/>
                        <a:lstStyle/>
                        <a:p>
                          <a:pPr algn="just"/>
                          <a:r>
                            <a:rPr lang="en-US" altLang="zh-CN" sz="1400">
                              <a:latin typeface="Times New Roman" pitchFamily="18" charset="0"/>
                            </a:rPr>
                            <a:t>-</a:t>
                          </a:r>
                          <a:r>
                            <a:rPr lang="en-US" altLang="zh-CN" sz="1400" i="1">
                              <a:latin typeface="Times New Roman" pitchFamily="18" charset="0"/>
                            </a:rPr>
                            <a:t>T</a:t>
                          </a:r>
                          <a:endParaRPr lang="en-US" altLang="zh-CN" sz="3600"/>
                        </a:p>
                      </p:txBody>
                    </p:sp>
                  </p:grpSp>
                  <p:sp>
                    <p:nvSpPr>
                      <p:cNvPr id="39993" name="Text Box 57"/>
                      <p:cNvSpPr txBox="1">
                        <a:spLocks noChangeArrowheads="1"/>
                      </p:cNvSpPr>
                      <p:nvPr/>
                    </p:nvSpPr>
                    <p:spPr bwMode="auto">
                      <a:xfrm>
                        <a:off x="2631" y="4215"/>
                        <a:ext cx="540" cy="405"/>
                      </a:xfrm>
                      <a:prstGeom prst="rect">
                        <a:avLst/>
                      </a:prstGeom>
                      <a:noFill/>
                      <a:ln w="9525">
                        <a:noFill/>
                        <a:miter lim="800000"/>
                        <a:headEnd/>
                        <a:tailEnd/>
                      </a:ln>
                    </p:spPr>
                    <p:txBody>
                      <a:bodyPr/>
                      <a:lstStyle/>
                      <a:p>
                        <a:pPr algn="just"/>
                        <a:r>
                          <a:rPr lang="en-US" altLang="zh-CN" sz="1400">
                            <a:latin typeface="Times New Roman" pitchFamily="18" charset="0"/>
                          </a:rPr>
                          <a:t>-2</a:t>
                        </a:r>
                        <a:r>
                          <a:rPr lang="en-US" altLang="zh-CN" sz="1400" i="1">
                            <a:latin typeface="Times New Roman" pitchFamily="18" charset="0"/>
                          </a:rPr>
                          <a:t>T</a:t>
                        </a:r>
                        <a:endParaRPr lang="en-US" altLang="zh-CN" sz="3600"/>
                      </a:p>
                    </p:txBody>
                  </p:sp>
                  <p:sp>
                    <p:nvSpPr>
                      <p:cNvPr id="39994" name="Text Box 58"/>
                      <p:cNvSpPr txBox="1">
                        <a:spLocks noChangeArrowheads="1"/>
                      </p:cNvSpPr>
                      <p:nvPr/>
                    </p:nvSpPr>
                    <p:spPr bwMode="auto">
                      <a:xfrm>
                        <a:off x="2166" y="4215"/>
                        <a:ext cx="540" cy="405"/>
                      </a:xfrm>
                      <a:prstGeom prst="rect">
                        <a:avLst/>
                      </a:prstGeom>
                      <a:noFill/>
                      <a:ln w="9525">
                        <a:noFill/>
                        <a:miter lim="800000"/>
                        <a:headEnd/>
                        <a:tailEnd/>
                      </a:ln>
                    </p:spPr>
                    <p:txBody>
                      <a:bodyPr/>
                      <a:lstStyle/>
                      <a:p>
                        <a:pPr algn="just"/>
                        <a:r>
                          <a:rPr lang="en-US" altLang="zh-CN" sz="1400">
                            <a:latin typeface="Times New Roman" pitchFamily="18" charset="0"/>
                          </a:rPr>
                          <a:t>-3</a:t>
                        </a:r>
                        <a:r>
                          <a:rPr lang="en-US" altLang="zh-CN" sz="1400" i="1">
                            <a:latin typeface="Times New Roman" pitchFamily="18" charset="0"/>
                          </a:rPr>
                          <a:t>T</a:t>
                        </a:r>
                        <a:endParaRPr lang="en-US" altLang="zh-CN" sz="3600"/>
                      </a:p>
                    </p:txBody>
                  </p:sp>
                  <p:grpSp>
                    <p:nvGrpSpPr>
                      <p:cNvPr id="21" name="Group 59"/>
                      <p:cNvGrpSpPr>
                        <a:grpSpLocks/>
                      </p:cNvGrpSpPr>
                      <p:nvPr/>
                    </p:nvGrpSpPr>
                    <p:grpSpPr bwMode="auto">
                      <a:xfrm>
                        <a:off x="2079" y="3810"/>
                        <a:ext cx="3538" cy="525"/>
                        <a:chOff x="2079" y="3810"/>
                        <a:chExt cx="3538" cy="525"/>
                      </a:xfrm>
                    </p:grpSpPr>
                    <p:sp>
                      <p:nvSpPr>
                        <p:cNvPr id="39996" name="Line 60"/>
                        <p:cNvSpPr>
                          <a:spLocks noChangeShapeType="1"/>
                        </p:cNvSpPr>
                        <p:nvPr/>
                      </p:nvSpPr>
                      <p:spPr bwMode="auto">
                        <a:xfrm flipV="1">
                          <a:off x="2079" y="4335"/>
                          <a:ext cx="3538" cy="0"/>
                        </a:xfrm>
                        <a:prstGeom prst="line">
                          <a:avLst/>
                        </a:prstGeom>
                        <a:noFill/>
                        <a:ln w="9525">
                          <a:solidFill>
                            <a:srgbClr val="000000"/>
                          </a:solidFill>
                          <a:round/>
                          <a:headEnd/>
                          <a:tailEnd type="triangle" w="med" len="med"/>
                        </a:ln>
                      </p:spPr>
                      <p:txBody>
                        <a:bodyPr/>
                        <a:lstStyle/>
                        <a:p>
                          <a:endParaRPr lang="zh-CN" altLang="en-US"/>
                        </a:p>
                      </p:txBody>
                    </p:sp>
                    <p:grpSp>
                      <p:nvGrpSpPr>
                        <p:cNvPr id="22" name="Group 61"/>
                        <p:cNvGrpSpPr>
                          <a:grpSpLocks/>
                        </p:cNvGrpSpPr>
                        <p:nvPr/>
                      </p:nvGrpSpPr>
                      <p:grpSpPr bwMode="auto">
                        <a:xfrm>
                          <a:off x="2401" y="3810"/>
                          <a:ext cx="2774" cy="525"/>
                          <a:chOff x="2115" y="8925"/>
                          <a:chExt cx="2774" cy="525"/>
                        </a:xfrm>
                      </p:grpSpPr>
                      <p:sp>
                        <p:nvSpPr>
                          <p:cNvPr id="39998" name="Rectangle 62"/>
                          <p:cNvSpPr>
                            <a:spLocks noChangeArrowheads="1"/>
                          </p:cNvSpPr>
                          <p:nvPr/>
                        </p:nvSpPr>
                        <p:spPr bwMode="auto">
                          <a:xfrm>
                            <a:off x="3479"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39999" name="Rectangle 63"/>
                          <p:cNvSpPr>
                            <a:spLocks noChangeArrowheads="1"/>
                          </p:cNvSpPr>
                          <p:nvPr/>
                        </p:nvSpPr>
                        <p:spPr bwMode="auto">
                          <a:xfrm>
                            <a:off x="3929"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000" name="Rectangle 64"/>
                          <p:cNvSpPr>
                            <a:spLocks noChangeArrowheads="1"/>
                          </p:cNvSpPr>
                          <p:nvPr/>
                        </p:nvSpPr>
                        <p:spPr bwMode="auto">
                          <a:xfrm>
                            <a:off x="4379"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001" name="Rectangle 65"/>
                          <p:cNvSpPr>
                            <a:spLocks noChangeArrowheads="1"/>
                          </p:cNvSpPr>
                          <p:nvPr/>
                        </p:nvSpPr>
                        <p:spPr bwMode="auto">
                          <a:xfrm>
                            <a:off x="4829"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002" name="Rectangle 66"/>
                          <p:cNvSpPr>
                            <a:spLocks noChangeArrowheads="1"/>
                          </p:cNvSpPr>
                          <p:nvPr/>
                        </p:nvSpPr>
                        <p:spPr bwMode="auto">
                          <a:xfrm>
                            <a:off x="3029"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003" name="Rectangle 67"/>
                          <p:cNvSpPr>
                            <a:spLocks noChangeArrowheads="1"/>
                          </p:cNvSpPr>
                          <p:nvPr/>
                        </p:nvSpPr>
                        <p:spPr bwMode="auto">
                          <a:xfrm>
                            <a:off x="2565"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004" name="Rectangle 68"/>
                          <p:cNvSpPr>
                            <a:spLocks noChangeArrowheads="1"/>
                          </p:cNvSpPr>
                          <p:nvPr/>
                        </p:nvSpPr>
                        <p:spPr bwMode="auto">
                          <a:xfrm>
                            <a:off x="2115" y="8925"/>
                            <a:ext cx="60" cy="525"/>
                          </a:xfrm>
                          <a:prstGeom prst="rect">
                            <a:avLst/>
                          </a:prstGeom>
                          <a:solidFill>
                            <a:srgbClr val="FFFFFF"/>
                          </a:solidFill>
                          <a:ln w="9525">
                            <a:solidFill>
                              <a:srgbClr val="000000"/>
                            </a:solidFill>
                            <a:miter lim="800000"/>
                            <a:headEnd/>
                            <a:tailEnd/>
                          </a:ln>
                        </p:spPr>
                        <p:txBody>
                          <a:bodyPr/>
                          <a:lstStyle/>
                          <a:p>
                            <a:endParaRPr lang="zh-CN" altLang="en-US"/>
                          </a:p>
                        </p:txBody>
                      </p:sp>
                    </p:grpSp>
                  </p:grpSp>
                </p:grpSp>
              </p:grpSp>
              <p:grpSp>
                <p:nvGrpSpPr>
                  <p:cNvPr id="23" name="Group 69"/>
                  <p:cNvGrpSpPr>
                    <a:grpSpLocks/>
                  </p:cNvGrpSpPr>
                  <p:nvPr/>
                </p:nvGrpSpPr>
                <p:grpSpPr bwMode="auto">
                  <a:xfrm>
                    <a:off x="1981" y="1740"/>
                    <a:ext cx="3750" cy="1890"/>
                    <a:chOff x="1981" y="1740"/>
                    <a:chExt cx="3750" cy="1890"/>
                  </a:xfrm>
                </p:grpSpPr>
                <p:sp>
                  <p:nvSpPr>
                    <p:cNvPr id="40006" name="Text Box 70"/>
                    <p:cNvSpPr txBox="1">
                      <a:spLocks noChangeArrowheads="1"/>
                    </p:cNvSpPr>
                    <p:nvPr/>
                  </p:nvSpPr>
                  <p:spPr bwMode="auto">
                    <a:xfrm>
                      <a:off x="3488" y="3150"/>
                      <a:ext cx="647" cy="480"/>
                    </a:xfrm>
                    <a:prstGeom prst="rect">
                      <a:avLst/>
                    </a:prstGeom>
                    <a:noFill/>
                    <a:ln w="9525">
                      <a:noFill/>
                      <a:miter lim="800000"/>
                      <a:headEnd/>
                      <a:tailEnd/>
                    </a:ln>
                  </p:spPr>
                  <p:txBody>
                    <a:bodyPr/>
                    <a:lstStyle/>
                    <a:p>
                      <a:pPr algn="just"/>
                      <a:r>
                        <a:rPr lang="en-US" altLang="zh-CN" sz="2000">
                          <a:latin typeface="Times New Roman" pitchFamily="18" charset="0"/>
                        </a:rPr>
                        <a:t>(a)</a:t>
                      </a:r>
                      <a:endParaRPr lang="en-US" altLang="zh-CN" sz="3600"/>
                    </a:p>
                  </p:txBody>
                </p:sp>
                <p:grpSp>
                  <p:nvGrpSpPr>
                    <p:cNvPr id="24" name="Group 71"/>
                    <p:cNvGrpSpPr>
                      <a:grpSpLocks/>
                    </p:cNvGrpSpPr>
                    <p:nvPr/>
                  </p:nvGrpSpPr>
                  <p:grpSpPr bwMode="auto">
                    <a:xfrm>
                      <a:off x="1981" y="1740"/>
                      <a:ext cx="3750" cy="1560"/>
                      <a:chOff x="1981" y="1740"/>
                      <a:chExt cx="3750" cy="1560"/>
                    </a:xfrm>
                  </p:grpSpPr>
                  <p:pic>
                    <p:nvPicPr>
                      <p:cNvPr id="40008" name="Picture 72" descr="模拟信号2"/>
                      <p:cNvPicPr>
                        <a:picLocks noChangeAspect="1" noChangeArrowheads="1"/>
                      </p:cNvPicPr>
                      <p:nvPr/>
                    </p:nvPicPr>
                    <p:blipFill>
                      <a:blip r:embed="rId3" cstate="print"/>
                      <a:srcRect/>
                      <a:stretch>
                        <a:fillRect/>
                      </a:stretch>
                    </p:blipFill>
                    <p:spPr bwMode="auto">
                      <a:xfrm>
                        <a:off x="1981" y="1740"/>
                        <a:ext cx="3750" cy="1560"/>
                      </a:xfrm>
                      <a:prstGeom prst="rect">
                        <a:avLst/>
                      </a:prstGeom>
                      <a:noFill/>
                      <a:ln w="9525">
                        <a:noFill/>
                        <a:miter lim="800000"/>
                        <a:headEnd/>
                        <a:tailEnd/>
                      </a:ln>
                    </p:spPr>
                  </p:pic>
                  <p:sp>
                    <p:nvSpPr>
                      <p:cNvPr id="40009" name="Text Box 73"/>
                      <p:cNvSpPr txBox="1">
                        <a:spLocks noChangeArrowheads="1"/>
                      </p:cNvSpPr>
                      <p:nvPr/>
                    </p:nvSpPr>
                    <p:spPr bwMode="auto">
                      <a:xfrm>
                        <a:off x="3251" y="1773"/>
                        <a:ext cx="630" cy="483"/>
                      </a:xfrm>
                      <a:prstGeom prst="rect">
                        <a:avLst/>
                      </a:prstGeom>
                      <a:noFill/>
                      <a:ln w="9525">
                        <a:noFill/>
                        <a:miter lim="800000"/>
                        <a:headEnd/>
                        <a:tailEnd/>
                      </a:ln>
                    </p:spPr>
                    <p:txBody>
                      <a:bodyPr/>
                      <a:lstStyle/>
                      <a:p>
                        <a:pPr algn="just"/>
                        <a:r>
                          <a:rPr lang="en-US" altLang="zh-CN" i="1" noProof="1">
                            <a:latin typeface="Times New Roman" pitchFamily="18" charset="0"/>
                          </a:rPr>
                          <a:t>m</a:t>
                        </a:r>
                        <a:r>
                          <a:rPr lang="en-US" altLang="zh-CN" noProof="1">
                            <a:latin typeface="Times New Roman" pitchFamily="18" charset="0"/>
                          </a:rPr>
                          <a:t>(</a:t>
                        </a:r>
                        <a:r>
                          <a:rPr lang="en-US" altLang="zh-CN" i="1" noProof="1">
                            <a:latin typeface="Times New Roman" pitchFamily="18" charset="0"/>
                          </a:rPr>
                          <a:t>t</a:t>
                        </a:r>
                        <a:r>
                          <a:rPr lang="en-US" altLang="zh-CN" noProof="1">
                            <a:latin typeface="Times New Roman" pitchFamily="18" charset="0"/>
                          </a:rPr>
                          <a:t>)</a:t>
                        </a:r>
                        <a:endParaRPr lang="en-US" altLang="zh-CN" sz="3600"/>
                      </a:p>
                    </p:txBody>
                  </p:sp>
                </p:grpSp>
              </p:grpSp>
            </p:grpSp>
            <p:sp>
              <p:nvSpPr>
                <p:cNvPr id="40010" name="Text Box 74"/>
                <p:cNvSpPr txBox="1">
                  <a:spLocks noChangeArrowheads="1"/>
                </p:cNvSpPr>
                <p:nvPr/>
              </p:nvSpPr>
              <p:spPr bwMode="auto">
                <a:xfrm>
                  <a:off x="3329" y="3465"/>
                  <a:ext cx="586" cy="495"/>
                </a:xfrm>
                <a:prstGeom prst="rect">
                  <a:avLst/>
                </a:prstGeom>
                <a:noFill/>
                <a:ln w="9525">
                  <a:noFill/>
                  <a:miter lim="800000"/>
                  <a:headEnd/>
                  <a:tailEnd/>
                </a:ln>
              </p:spPr>
              <p:txBody>
                <a:bodyPr/>
                <a:lstStyle/>
                <a:p>
                  <a:pPr algn="just"/>
                  <a:r>
                    <a:rPr lang="en-US" altLang="zh-CN" i="1">
                      <a:latin typeface="Times New Roman" pitchFamily="18" charset="0"/>
                    </a:rPr>
                    <a:t>s</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sp>
              <p:nvSpPr>
                <p:cNvPr id="40011" name="Text Box 75"/>
                <p:cNvSpPr txBox="1">
                  <a:spLocks noChangeArrowheads="1"/>
                </p:cNvSpPr>
                <p:nvPr/>
              </p:nvSpPr>
              <p:spPr bwMode="auto">
                <a:xfrm>
                  <a:off x="3239" y="4845"/>
                  <a:ext cx="734" cy="495"/>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i="1" baseline="-25000">
                      <a:latin typeface="Times New Roman" pitchFamily="18" charset="0"/>
                    </a:rPr>
                    <a:t>s</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grpSp>
          <p:grpSp>
            <p:nvGrpSpPr>
              <p:cNvPr id="25" name="Group 76"/>
              <p:cNvGrpSpPr>
                <a:grpSpLocks/>
              </p:cNvGrpSpPr>
              <p:nvPr/>
            </p:nvGrpSpPr>
            <p:grpSpPr bwMode="auto">
              <a:xfrm>
                <a:off x="2637" y="1312"/>
                <a:ext cx="324" cy="2076"/>
                <a:chOff x="5647" y="2355"/>
                <a:chExt cx="688" cy="3375"/>
              </a:xfrm>
            </p:grpSpPr>
            <p:sp>
              <p:nvSpPr>
                <p:cNvPr id="40013" name="AutoShape 77"/>
                <p:cNvSpPr>
                  <a:spLocks noChangeArrowheads="1"/>
                </p:cNvSpPr>
                <p:nvPr/>
              </p:nvSpPr>
              <p:spPr bwMode="auto">
                <a:xfrm>
                  <a:off x="5647" y="3915"/>
                  <a:ext cx="688" cy="195"/>
                </a:xfrm>
                <a:prstGeom prst="leftRightArrow">
                  <a:avLst>
                    <a:gd name="adj1" fmla="val 50000"/>
                    <a:gd name="adj2" fmla="val 70564"/>
                  </a:avLst>
                </a:prstGeom>
                <a:solidFill>
                  <a:srgbClr val="FFFFFF"/>
                </a:solidFill>
                <a:ln w="9525">
                  <a:solidFill>
                    <a:srgbClr val="000000"/>
                  </a:solidFill>
                  <a:miter lim="800000"/>
                  <a:headEnd/>
                  <a:tailEnd/>
                </a:ln>
              </p:spPr>
              <p:txBody>
                <a:bodyPr/>
                <a:lstStyle/>
                <a:p>
                  <a:endParaRPr lang="zh-CN" altLang="en-US"/>
                </a:p>
              </p:txBody>
            </p:sp>
            <p:sp>
              <p:nvSpPr>
                <p:cNvPr id="40014" name="AutoShape 78"/>
                <p:cNvSpPr>
                  <a:spLocks noChangeArrowheads="1"/>
                </p:cNvSpPr>
                <p:nvPr/>
              </p:nvSpPr>
              <p:spPr bwMode="auto">
                <a:xfrm>
                  <a:off x="5647" y="2355"/>
                  <a:ext cx="688" cy="195"/>
                </a:xfrm>
                <a:prstGeom prst="leftRightArrow">
                  <a:avLst>
                    <a:gd name="adj1" fmla="val 50000"/>
                    <a:gd name="adj2" fmla="val 70564"/>
                  </a:avLst>
                </a:prstGeom>
                <a:solidFill>
                  <a:srgbClr val="FFFFFF"/>
                </a:solidFill>
                <a:ln w="9525">
                  <a:solidFill>
                    <a:srgbClr val="000000"/>
                  </a:solidFill>
                  <a:miter lim="800000"/>
                  <a:headEnd/>
                  <a:tailEnd/>
                </a:ln>
              </p:spPr>
              <p:txBody>
                <a:bodyPr/>
                <a:lstStyle/>
                <a:p>
                  <a:endParaRPr lang="zh-CN" altLang="en-US"/>
                </a:p>
              </p:txBody>
            </p:sp>
            <p:sp>
              <p:nvSpPr>
                <p:cNvPr id="40015" name="AutoShape 79"/>
                <p:cNvSpPr>
                  <a:spLocks noChangeArrowheads="1"/>
                </p:cNvSpPr>
                <p:nvPr/>
              </p:nvSpPr>
              <p:spPr bwMode="auto">
                <a:xfrm>
                  <a:off x="5647" y="5535"/>
                  <a:ext cx="688" cy="195"/>
                </a:xfrm>
                <a:prstGeom prst="leftRightArrow">
                  <a:avLst>
                    <a:gd name="adj1" fmla="val 50000"/>
                    <a:gd name="adj2" fmla="val 70564"/>
                  </a:avLst>
                </a:prstGeom>
                <a:solidFill>
                  <a:srgbClr val="FFFFFF"/>
                </a:solidFill>
                <a:ln w="9525">
                  <a:solidFill>
                    <a:srgbClr val="000000"/>
                  </a:solidFill>
                  <a:miter lim="800000"/>
                  <a:headEnd/>
                  <a:tailEnd/>
                </a:ln>
              </p:spPr>
              <p:txBody>
                <a:bodyPr/>
                <a:lstStyle/>
                <a:p>
                  <a:endParaRPr lang="zh-CN" altLang="en-US"/>
                </a:p>
              </p:txBody>
            </p:sp>
          </p:grpSp>
        </p:grpSp>
        <p:grpSp>
          <p:nvGrpSpPr>
            <p:cNvPr id="26" name="Group 173"/>
            <p:cNvGrpSpPr>
              <a:grpSpLocks/>
            </p:cNvGrpSpPr>
            <p:nvPr/>
          </p:nvGrpSpPr>
          <p:grpSpPr bwMode="auto">
            <a:xfrm>
              <a:off x="3051" y="1053"/>
              <a:ext cx="2210" cy="3038"/>
              <a:chOff x="3051" y="1053"/>
              <a:chExt cx="2210" cy="3038"/>
            </a:xfrm>
          </p:grpSpPr>
          <p:grpSp>
            <p:nvGrpSpPr>
              <p:cNvPr id="27" name="Group 80"/>
              <p:cNvGrpSpPr>
                <a:grpSpLocks/>
              </p:cNvGrpSpPr>
              <p:nvPr/>
            </p:nvGrpSpPr>
            <p:grpSpPr bwMode="auto">
              <a:xfrm>
                <a:off x="3051" y="1053"/>
                <a:ext cx="2210" cy="3038"/>
                <a:chOff x="6022" y="1845"/>
                <a:chExt cx="4462" cy="4938"/>
              </a:xfrm>
            </p:grpSpPr>
            <p:grpSp>
              <p:nvGrpSpPr>
                <p:cNvPr id="28" name="Group 81"/>
                <p:cNvGrpSpPr>
                  <a:grpSpLocks/>
                </p:cNvGrpSpPr>
                <p:nvPr/>
              </p:nvGrpSpPr>
              <p:grpSpPr bwMode="auto">
                <a:xfrm>
                  <a:off x="6022" y="1845"/>
                  <a:ext cx="4462" cy="1785"/>
                  <a:chOff x="6022" y="1845"/>
                  <a:chExt cx="4462" cy="1785"/>
                </a:xfrm>
              </p:grpSpPr>
              <p:grpSp>
                <p:nvGrpSpPr>
                  <p:cNvPr id="29" name="Group 82"/>
                  <p:cNvGrpSpPr>
                    <a:grpSpLocks/>
                  </p:cNvGrpSpPr>
                  <p:nvPr/>
                </p:nvGrpSpPr>
                <p:grpSpPr bwMode="auto">
                  <a:xfrm>
                    <a:off x="6022" y="1845"/>
                    <a:ext cx="4462" cy="1785"/>
                    <a:chOff x="6022" y="1845"/>
                    <a:chExt cx="4462" cy="1785"/>
                  </a:xfrm>
                </p:grpSpPr>
                <p:sp>
                  <p:nvSpPr>
                    <p:cNvPr id="40019" name="Text Box 83"/>
                    <p:cNvSpPr txBox="1">
                      <a:spLocks noChangeArrowheads="1"/>
                    </p:cNvSpPr>
                    <p:nvPr/>
                  </p:nvSpPr>
                  <p:spPr bwMode="auto">
                    <a:xfrm>
                      <a:off x="8298" y="2985"/>
                      <a:ext cx="569" cy="480"/>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H</a:t>
                      </a:r>
                      <a:endParaRPr lang="en-US" altLang="zh-CN" sz="3600"/>
                    </a:p>
                  </p:txBody>
                </p:sp>
                <p:grpSp>
                  <p:nvGrpSpPr>
                    <p:cNvPr id="30" name="Group 84"/>
                    <p:cNvGrpSpPr>
                      <a:grpSpLocks/>
                    </p:cNvGrpSpPr>
                    <p:nvPr/>
                  </p:nvGrpSpPr>
                  <p:grpSpPr bwMode="auto">
                    <a:xfrm>
                      <a:off x="6022" y="2100"/>
                      <a:ext cx="4218" cy="984"/>
                      <a:chOff x="6022" y="2100"/>
                      <a:chExt cx="4218" cy="984"/>
                    </a:xfrm>
                  </p:grpSpPr>
                  <p:grpSp>
                    <p:nvGrpSpPr>
                      <p:cNvPr id="31" name="Group 85"/>
                      <p:cNvGrpSpPr>
                        <a:grpSpLocks/>
                      </p:cNvGrpSpPr>
                      <p:nvPr/>
                    </p:nvGrpSpPr>
                    <p:grpSpPr bwMode="auto">
                      <a:xfrm>
                        <a:off x="7776" y="2514"/>
                        <a:ext cx="534" cy="570"/>
                        <a:chOff x="7398" y="2589"/>
                        <a:chExt cx="534" cy="570"/>
                      </a:xfrm>
                    </p:grpSpPr>
                    <p:pic>
                      <p:nvPicPr>
                        <p:cNvPr id="40022" name="Picture 86" descr="半个抽样频谱"/>
                        <p:cNvPicPr>
                          <a:picLocks noChangeAspect="1" noChangeArrowheads="1"/>
                        </p:cNvPicPr>
                        <p:nvPr/>
                      </p:nvPicPr>
                      <p:blipFill>
                        <a:blip r:embed="rId4" cstate="print"/>
                        <a:srcRect/>
                        <a:stretch>
                          <a:fillRect/>
                        </a:stretch>
                      </p:blipFill>
                      <p:spPr bwMode="auto">
                        <a:xfrm>
                          <a:off x="7665" y="2589"/>
                          <a:ext cx="267" cy="570"/>
                        </a:xfrm>
                        <a:prstGeom prst="rect">
                          <a:avLst/>
                        </a:prstGeom>
                        <a:noFill/>
                        <a:ln w="9525">
                          <a:noFill/>
                          <a:miter lim="800000"/>
                          <a:headEnd/>
                          <a:tailEnd/>
                        </a:ln>
                      </p:spPr>
                    </p:pic>
                    <p:pic>
                      <p:nvPicPr>
                        <p:cNvPr id="40023" name="Picture 87" descr="半个抽样频谱"/>
                        <p:cNvPicPr>
                          <a:picLocks noChangeAspect="1" noChangeArrowheads="1"/>
                        </p:cNvPicPr>
                        <p:nvPr/>
                      </p:nvPicPr>
                      <p:blipFill>
                        <a:blip r:embed="rId4" cstate="print"/>
                        <a:srcRect/>
                        <a:stretch>
                          <a:fillRect/>
                        </a:stretch>
                      </p:blipFill>
                      <p:spPr bwMode="auto">
                        <a:xfrm flipH="1">
                          <a:off x="7398" y="2589"/>
                          <a:ext cx="267" cy="570"/>
                        </a:xfrm>
                        <a:prstGeom prst="rect">
                          <a:avLst/>
                        </a:prstGeom>
                        <a:noFill/>
                        <a:ln w="9525">
                          <a:noFill/>
                          <a:miter lim="800000"/>
                          <a:headEnd/>
                          <a:tailEnd/>
                        </a:ln>
                      </p:spPr>
                    </p:pic>
                  </p:grpSp>
                  <p:grpSp>
                    <p:nvGrpSpPr>
                      <p:cNvPr id="40096" name="Group 88"/>
                      <p:cNvGrpSpPr>
                        <a:grpSpLocks/>
                      </p:cNvGrpSpPr>
                      <p:nvPr/>
                    </p:nvGrpSpPr>
                    <p:grpSpPr bwMode="auto">
                      <a:xfrm>
                        <a:off x="6022" y="2100"/>
                        <a:ext cx="4218" cy="975"/>
                        <a:chOff x="6198" y="2205"/>
                        <a:chExt cx="3077" cy="975"/>
                      </a:xfrm>
                    </p:grpSpPr>
                    <p:sp>
                      <p:nvSpPr>
                        <p:cNvPr id="40025" name="Line 89"/>
                        <p:cNvSpPr>
                          <a:spLocks noChangeShapeType="1"/>
                        </p:cNvSpPr>
                        <p:nvPr/>
                      </p:nvSpPr>
                      <p:spPr bwMode="auto">
                        <a:xfrm>
                          <a:off x="6198" y="3180"/>
                          <a:ext cx="3077" cy="0"/>
                        </a:xfrm>
                        <a:prstGeom prst="line">
                          <a:avLst/>
                        </a:prstGeom>
                        <a:noFill/>
                        <a:ln w="9525">
                          <a:solidFill>
                            <a:srgbClr val="000000"/>
                          </a:solidFill>
                          <a:round/>
                          <a:headEnd/>
                          <a:tailEnd type="triangle" w="med" len="med"/>
                        </a:ln>
                      </p:spPr>
                      <p:txBody>
                        <a:bodyPr/>
                        <a:lstStyle/>
                        <a:p>
                          <a:endParaRPr lang="zh-CN" altLang="en-US"/>
                        </a:p>
                      </p:txBody>
                    </p:sp>
                    <p:sp>
                      <p:nvSpPr>
                        <p:cNvPr id="40026" name="Line 90"/>
                        <p:cNvSpPr>
                          <a:spLocks noChangeShapeType="1"/>
                        </p:cNvSpPr>
                        <p:nvPr/>
                      </p:nvSpPr>
                      <p:spPr bwMode="auto">
                        <a:xfrm flipV="1">
                          <a:off x="7674" y="2205"/>
                          <a:ext cx="0" cy="964"/>
                        </a:xfrm>
                        <a:prstGeom prst="line">
                          <a:avLst/>
                        </a:prstGeom>
                        <a:noFill/>
                        <a:ln w="9525">
                          <a:solidFill>
                            <a:srgbClr val="000000"/>
                          </a:solidFill>
                          <a:round/>
                          <a:headEnd/>
                          <a:tailEnd type="triangle" w="med" len="med"/>
                        </a:ln>
                      </p:spPr>
                      <p:txBody>
                        <a:bodyPr/>
                        <a:lstStyle/>
                        <a:p>
                          <a:endParaRPr lang="zh-CN" altLang="en-US"/>
                        </a:p>
                      </p:txBody>
                    </p:sp>
                  </p:grpSp>
                </p:grpSp>
                <p:grpSp>
                  <p:nvGrpSpPr>
                    <p:cNvPr id="40098" name="Group 91"/>
                    <p:cNvGrpSpPr>
                      <a:grpSpLocks/>
                    </p:cNvGrpSpPr>
                    <p:nvPr/>
                  </p:nvGrpSpPr>
                  <p:grpSpPr bwMode="auto">
                    <a:xfrm>
                      <a:off x="7616" y="2925"/>
                      <a:ext cx="870" cy="150"/>
                      <a:chOff x="7785" y="2610"/>
                      <a:chExt cx="900" cy="150"/>
                    </a:xfrm>
                  </p:grpSpPr>
                  <p:sp>
                    <p:nvSpPr>
                      <p:cNvPr id="40028" name="Line 92"/>
                      <p:cNvSpPr>
                        <a:spLocks noChangeShapeType="1"/>
                      </p:cNvSpPr>
                      <p:nvPr/>
                    </p:nvSpPr>
                    <p:spPr bwMode="auto">
                      <a:xfrm flipV="1">
                        <a:off x="7785" y="2610"/>
                        <a:ext cx="0" cy="150"/>
                      </a:xfrm>
                      <a:prstGeom prst="line">
                        <a:avLst/>
                      </a:prstGeom>
                      <a:noFill/>
                      <a:ln w="9525">
                        <a:solidFill>
                          <a:srgbClr val="000000"/>
                        </a:solidFill>
                        <a:round/>
                        <a:headEnd/>
                        <a:tailEnd/>
                      </a:ln>
                    </p:spPr>
                    <p:txBody>
                      <a:bodyPr/>
                      <a:lstStyle/>
                      <a:p>
                        <a:endParaRPr lang="zh-CN" altLang="en-US"/>
                      </a:p>
                    </p:txBody>
                  </p:sp>
                  <p:sp>
                    <p:nvSpPr>
                      <p:cNvPr id="40029" name="Line 93"/>
                      <p:cNvSpPr>
                        <a:spLocks noChangeShapeType="1"/>
                      </p:cNvSpPr>
                      <p:nvPr/>
                    </p:nvSpPr>
                    <p:spPr bwMode="auto">
                      <a:xfrm flipV="1">
                        <a:off x="8685" y="2610"/>
                        <a:ext cx="0" cy="150"/>
                      </a:xfrm>
                      <a:prstGeom prst="line">
                        <a:avLst/>
                      </a:prstGeom>
                      <a:noFill/>
                      <a:ln w="9525">
                        <a:solidFill>
                          <a:srgbClr val="000000"/>
                        </a:solidFill>
                        <a:round/>
                        <a:headEnd/>
                        <a:tailEnd/>
                      </a:ln>
                    </p:spPr>
                    <p:txBody>
                      <a:bodyPr/>
                      <a:lstStyle/>
                      <a:p>
                        <a:endParaRPr lang="zh-CN" altLang="en-US"/>
                      </a:p>
                    </p:txBody>
                  </p:sp>
                </p:grpSp>
                <p:sp>
                  <p:nvSpPr>
                    <p:cNvPr id="40030" name="Text Box 94"/>
                    <p:cNvSpPr txBox="1">
                      <a:spLocks noChangeArrowheads="1"/>
                    </p:cNvSpPr>
                    <p:nvPr/>
                  </p:nvSpPr>
                  <p:spPr bwMode="auto">
                    <a:xfrm>
                      <a:off x="7318" y="2985"/>
                      <a:ext cx="569" cy="480"/>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i="1" baseline="-25000">
                          <a:latin typeface="Times New Roman" pitchFamily="18" charset="0"/>
                        </a:rPr>
                        <a:t>H</a:t>
                      </a:r>
                      <a:endParaRPr lang="en-US" altLang="zh-CN" sz="3600"/>
                    </a:p>
                  </p:txBody>
                </p:sp>
                <p:sp>
                  <p:nvSpPr>
                    <p:cNvPr id="40031" name="Text Box 95"/>
                    <p:cNvSpPr txBox="1">
                      <a:spLocks noChangeArrowheads="1"/>
                    </p:cNvSpPr>
                    <p:nvPr/>
                  </p:nvSpPr>
                  <p:spPr bwMode="auto">
                    <a:xfrm>
                      <a:off x="10061" y="3107"/>
                      <a:ext cx="423" cy="349"/>
                    </a:xfrm>
                    <a:prstGeom prst="rect">
                      <a:avLst/>
                    </a:prstGeom>
                    <a:noFill/>
                    <a:ln w="9525">
                      <a:noFill/>
                      <a:miter lim="800000"/>
                      <a:headEnd/>
                      <a:tailEnd/>
                    </a:ln>
                  </p:spPr>
                  <p:txBody>
                    <a:bodyPr>
                      <a:spAutoFit/>
                    </a:bodyPr>
                    <a:lstStyle/>
                    <a:p>
                      <a:pPr algn="just"/>
                      <a:r>
                        <a:rPr lang="en-US" altLang="zh-CN" i="1">
                          <a:latin typeface="Times New Roman" pitchFamily="18" charset="0"/>
                        </a:rPr>
                        <a:t>f</a:t>
                      </a:r>
                      <a:endParaRPr lang="en-US" altLang="zh-CN" sz="3600"/>
                    </a:p>
                  </p:txBody>
                </p:sp>
                <p:sp>
                  <p:nvSpPr>
                    <p:cNvPr id="40032" name="Text Box 96"/>
                    <p:cNvSpPr txBox="1">
                      <a:spLocks noChangeArrowheads="1"/>
                    </p:cNvSpPr>
                    <p:nvPr/>
                  </p:nvSpPr>
                  <p:spPr bwMode="auto">
                    <a:xfrm>
                      <a:off x="7487" y="1845"/>
                      <a:ext cx="693" cy="435"/>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endParaRPr lang="en-US" altLang="zh-CN" sz="3600"/>
                    </a:p>
                  </p:txBody>
                </p:sp>
                <p:sp>
                  <p:nvSpPr>
                    <p:cNvPr id="40033" name="Text Box 97"/>
                    <p:cNvSpPr txBox="1">
                      <a:spLocks noChangeArrowheads="1"/>
                    </p:cNvSpPr>
                    <p:nvPr/>
                  </p:nvSpPr>
                  <p:spPr bwMode="auto">
                    <a:xfrm>
                      <a:off x="7793" y="3150"/>
                      <a:ext cx="686" cy="480"/>
                    </a:xfrm>
                    <a:prstGeom prst="rect">
                      <a:avLst/>
                    </a:prstGeom>
                    <a:noFill/>
                    <a:ln w="9525">
                      <a:noFill/>
                      <a:miter lim="800000"/>
                      <a:headEnd/>
                      <a:tailEnd/>
                    </a:ln>
                  </p:spPr>
                  <p:txBody>
                    <a:bodyPr/>
                    <a:lstStyle/>
                    <a:p>
                      <a:pPr algn="just"/>
                      <a:r>
                        <a:rPr lang="en-US" altLang="zh-CN" sz="2000">
                          <a:latin typeface="Times New Roman" pitchFamily="18" charset="0"/>
                        </a:rPr>
                        <a:t>(b)</a:t>
                      </a:r>
                      <a:endParaRPr lang="en-US" altLang="zh-CN" sz="3600"/>
                    </a:p>
                  </p:txBody>
                </p:sp>
              </p:grpSp>
              <p:sp>
                <p:nvSpPr>
                  <p:cNvPr id="40034" name="Text Box 98"/>
                  <p:cNvSpPr txBox="1">
                    <a:spLocks noChangeArrowheads="1"/>
                  </p:cNvSpPr>
                  <p:nvPr/>
                </p:nvSpPr>
                <p:spPr bwMode="auto">
                  <a:xfrm>
                    <a:off x="7868" y="2955"/>
                    <a:ext cx="416" cy="480"/>
                  </a:xfrm>
                  <a:prstGeom prst="rect">
                    <a:avLst/>
                  </a:prstGeom>
                  <a:noFill/>
                  <a:ln w="9525">
                    <a:noFill/>
                    <a:miter lim="800000"/>
                    <a:headEnd/>
                    <a:tailEnd/>
                  </a:ln>
                </p:spPr>
                <p:txBody>
                  <a:bodyPr/>
                  <a:lstStyle/>
                  <a:p>
                    <a:pPr algn="just"/>
                    <a:r>
                      <a:rPr lang="en-US" altLang="zh-CN">
                        <a:latin typeface="Times New Roman" pitchFamily="18" charset="0"/>
                      </a:rPr>
                      <a:t>0</a:t>
                    </a:r>
                    <a:endParaRPr lang="en-US" altLang="zh-CN" sz="3600"/>
                  </a:p>
                </p:txBody>
              </p:sp>
            </p:grpSp>
            <p:grpSp>
              <p:nvGrpSpPr>
                <p:cNvPr id="40099" name="Group 99"/>
                <p:cNvGrpSpPr>
                  <a:grpSpLocks/>
                </p:cNvGrpSpPr>
                <p:nvPr/>
              </p:nvGrpSpPr>
              <p:grpSpPr bwMode="auto">
                <a:xfrm>
                  <a:off x="6036" y="3432"/>
                  <a:ext cx="4288" cy="1578"/>
                  <a:chOff x="6226" y="3402"/>
                  <a:chExt cx="4288" cy="1578"/>
                </a:xfrm>
              </p:grpSpPr>
              <p:grpSp>
                <p:nvGrpSpPr>
                  <p:cNvPr id="40109" name="Group 100"/>
                  <p:cNvGrpSpPr>
                    <a:grpSpLocks/>
                  </p:cNvGrpSpPr>
                  <p:nvPr/>
                </p:nvGrpSpPr>
                <p:grpSpPr bwMode="auto">
                  <a:xfrm>
                    <a:off x="6226" y="3402"/>
                    <a:ext cx="4126" cy="1578"/>
                    <a:chOff x="6226" y="3402"/>
                    <a:chExt cx="4126" cy="1578"/>
                  </a:xfrm>
                </p:grpSpPr>
                <p:grpSp>
                  <p:nvGrpSpPr>
                    <p:cNvPr id="40110" name="Group 101"/>
                    <p:cNvGrpSpPr>
                      <a:grpSpLocks/>
                    </p:cNvGrpSpPr>
                    <p:nvPr/>
                  </p:nvGrpSpPr>
                  <p:grpSpPr bwMode="auto">
                    <a:xfrm>
                      <a:off x="6226" y="3402"/>
                      <a:ext cx="4126" cy="1308"/>
                      <a:chOff x="6226" y="3402"/>
                      <a:chExt cx="4126" cy="1308"/>
                    </a:xfrm>
                  </p:grpSpPr>
                  <p:grpSp>
                    <p:nvGrpSpPr>
                      <p:cNvPr id="40111" name="Group 102"/>
                      <p:cNvGrpSpPr>
                        <a:grpSpLocks/>
                      </p:cNvGrpSpPr>
                      <p:nvPr/>
                    </p:nvGrpSpPr>
                    <p:grpSpPr bwMode="auto">
                      <a:xfrm>
                        <a:off x="6226" y="3402"/>
                        <a:ext cx="4126" cy="1308"/>
                        <a:chOff x="6226" y="3402"/>
                        <a:chExt cx="4126" cy="1308"/>
                      </a:xfrm>
                    </p:grpSpPr>
                    <p:pic>
                      <p:nvPicPr>
                        <p:cNvPr id="40039" name="Picture 103" descr="Sa4"/>
                        <p:cNvPicPr>
                          <a:picLocks noChangeAspect="1" noChangeArrowheads="1"/>
                        </p:cNvPicPr>
                        <p:nvPr/>
                      </p:nvPicPr>
                      <p:blipFill>
                        <a:blip r:embed="rId5" cstate="print"/>
                        <a:srcRect/>
                        <a:stretch>
                          <a:fillRect/>
                        </a:stretch>
                      </p:blipFill>
                      <p:spPr bwMode="auto">
                        <a:xfrm>
                          <a:off x="6480" y="3708"/>
                          <a:ext cx="3600" cy="690"/>
                        </a:xfrm>
                        <a:prstGeom prst="rect">
                          <a:avLst/>
                        </a:prstGeom>
                        <a:noFill/>
                        <a:ln w="9525">
                          <a:noFill/>
                          <a:miter lim="800000"/>
                          <a:headEnd/>
                          <a:tailEnd/>
                        </a:ln>
                      </p:spPr>
                    </p:pic>
                    <p:sp>
                      <p:nvSpPr>
                        <p:cNvPr id="40040" name="Text Box 104"/>
                        <p:cNvSpPr txBox="1">
                          <a:spLocks noChangeArrowheads="1"/>
                        </p:cNvSpPr>
                        <p:nvPr/>
                      </p:nvSpPr>
                      <p:spPr bwMode="auto">
                        <a:xfrm>
                          <a:off x="8458" y="4290"/>
                          <a:ext cx="570" cy="420"/>
                        </a:xfrm>
                        <a:prstGeom prst="rect">
                          <a:avLst/>
                        </a:prstGeom>
                        <a:noFill/>
                        <a:ln w="9525">
                          <a:noFill/>
                          <a:miter lim="800000"/>
                          <a:headEnd/>
                          <a:tailEnd/>
                        </a:ln>
                      </p:spPr>
                      <p:txBody>
                        <a:bodyPr/>
                        <a:lstStyle/>
                        <a:p>
                          <a:pPr algn="just"/>
                          <a:r>
                            <a:rPr lang="en-US" altLang="zh-CN" sz="1400">
                              <a:latin typeface="Times New Roman" pitchFamily="18" charset="0"/>
                            </a:rPr>
                            <a:t>1/</a:t>
                          </a:r>
                          <a:r>
                            <a:rPr lang="en-US" altLang="zh-CN" sz="1400" i="1">
                              <a:latin typeface="Times New Roman" pitchFamily="18" charset="0"/>
                            </a:rPr>
                            <a:t>T</a:t>
                          </a:r>
                          <a:endParaRPr lang="en-US" altLang="zh-CN" sz="3600"/>
                        </a:p>
                      </p:txBody>
                    </p:sp>
                    <p:sp>
                      <p:nvSpPr>
                        <p:cNvPr id="40041" name="Text Box 105"/>
                        <p:cNvSpPr txBox="1">
                          <a:spLocks noChangeArrowheads="1"/>
                        </p:cNvSpPr>
                        <p:nvPr/>
                      </p:nvSpPr>
                      <p:spPr bwMode="auto">
                        <a:xfrm>
                          <a:off x="8068" y="4290"/>
                          <a:ext cx="450" cy="420"/>
                        </a:xfrm>
                        <a:prstGeom prst="rect">
                          <a:avLst/>
                        </a:prstGeom>
                        <a:noFill/>
                        <a:ln w="9525">
                          <a:noFill/>
                          <a:miter lim="800000"/>
                          <a:headEnd/>
                          <a:tailEnd/>
                        </a:ln>
                      </p:spPr>
                      <p:txBody>
                        <a:bodyPr/>
                        <a:lstStyle/>
                        <a:p>
                          <a:pPr algn="just"/>
                          <a:r>
                            <a:rPr lang="en-US" altLang="zh-CN" sz="1400">
                              <a:latin typeface="Times New Roman" pitchFamily="18" charset="0"/>
                            </a:rPr>
                            <a:t>0</a:t>
                          </a:r>
                          <a:endParaRPr lang="en-US" altLang="zh-CN" sz="3600"/>
                        </a:p>
                      </p:txBody>
                    </p:sp>
                    <p:sp>
                      <p:nvSpPr>
                        <p:cNvPr id="40042" name="Text Box 106"/>
                        <p:cNvSpPr txBox="1">
                          <a:spLocks noChangeArrowheads="1"/>
                        </p:cNvSpPr>
                        <p:nvPr/>
                      </p:nvSpPr>
                      <p:spPr bwMode="auto">
                        <a:xfrm>
                          <a:off x="7480" y="4260"/>
                          <a:ext cx="575" cy="405"/>
                        </a:xfrm>
                        <a:prstGeom prst="rect">
                          <a:avLst/>
                        </a:prstGeom>
                        <a:noFill/>
                        <a:ln w="9525">
                          <a:noFill/>
                          <a:miter lim="800000"/>
                          <a:headEnd/>
                          <a:tailEnd/>
                        </a:ln>
                      </p:spPr>
                      <p:txBody>
                        <a:bodyPr/>
                        <a:lstStyle/>
                        <a:p>
                          <a:pPr algn="just"/>
                          <a:r>
                            <a:rPr lang="en-US" altLang="zh-CN" sz="1400">
                              <a:latin typeface="Times New Roman" pitchFamily="18" charset="0"/>
                            </a:rPr>
                            <a:t>-1/</a:t>
                          </a:r>
                          <a:r>
                            <a:rPr lang="en-US" altLang="zh-CN" sz="1400" i="1">
                              <a:latin typeface="Times New Roman" pitchFamily="18" charset="0"/>
                            </a:rPr>
                            <a:t>T</a:t>
                          </a:r>
                          <a:endParaRPr lang="en-US" altLang="zh-CN" sz="3600"/>
                        </a:p>
                      </p:txBody>
                    </p:sp>
                    <p:grpSp>
                      <p:nvGrpSpPr>
                        <p:cNvPr id="40112" name="Group 107"/>
                        <p:cNvGrpSpPr>
                          <a:grpSpLocks/>
                        </p:cNvGrpSpPr>
                        <p:nvPr/>
                      </p:nvGrpSpPr>
                      <p:grpSpPr bwMode="auto">
                        <a:xfrm>
                          <a:off x="8056" y="3948"/>
                          <a:ext cx="806" cy="450"/>
                          <a:chOff x="8083" y="3885"/>
                          <a:chExt cx="946" cy="450"/>
                        </a:xfrm>
                      </p:grpSpPr>
                      <p:sp>
                        <p:nvSpPr>
                          <p:cNvPr id="40044" name="Text Box 108"/>
                          <p:cNvSpPr txBox="1">
                            <a:spLocks noChangeArrowheads="1"/>
                          </p:cNvSpPr>
                          <p:nvPr/>
                        </p:nvSpPr>
                        <p:spPr bwMode="auto">
                          <a:xfrm>
                            <a:off x="8359" y="3885"/>
                            <a:ext cx="467" cy="450"/>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baseline="-25000">
                                <a:latin typeface="Times New Roman" pitchFamily="18" charset="0"/>
                              </a:rPr>
                              <a:t>s</a:t>
                            </a:r>
                            <a:endParaRPr lang="en-US" altLang="zh-CN" sz="3600"/>
                          </a:p>
                        </p:txBody>
                      </p:sp>
                      <p:sp>
                        <p:nvSpPr>
                          <p:cNvPr id="40045" name="Line 109"/>
                          <p:cNvSpPr>
                            <a:spLocks noChangeShapeType="1"/>
                          </p:cNvSpPr>
                          <p:nvPr/>
                        </p:nvSpPr>
                        <p:spPr bwMode="auto">
                          <a:xfrm>
                            <a:off x="8083" y="4140"/>
                            <a:ext cx="256" cy="0"/>
                          </a:xfrm>
                          <a:prstGeom prst="line">
                            <a:avLst/>
                          </a:prstGeom>
                          <a:noFill/>
                          <a:ln w="9525">
                            <a:solidFill>
                              <a:srgbClr val="000000"/>
                            </a:solidFill>
                            <a:round/>
                            <a:headEnd/>
                            <a:tailEnd type="triangle" w="med" len="med"/>
                          </a:ln>
                        </p:spPr>
                        <p:txBody>
                          <a:bodyPr/>
                          <a:lstStyle/>
                          <a:p>
                            <a:endParaRPr lang="zh-CN" altLang="en-US"/>
                          </a:p>
                        </p:txBody>
                      </p:sp>
                      <p:sp>
                        <p:nvSpPr>
                          <p:cNvPr id="40046" name="Line 110"/>
                          <p:cNvSpPr>
                            <a:spLocks noChangeShapeType="1"/>
                          </p:cNvSpPr>
                          <p:nvPr/>
                        </p:nvSpPr>
                        <p:spPr bwMode="auto">
                          <a:xfrm>
                            <a:off x="8773" y="4140"/>
                            <a:ext cx="256" cy="0"/>
                          </a:xfrm>
                          <a:prstGeom prst="line">
                            <a:avLst/>
                          </a:prstGeom>
                          <a:noFill/>
                          <a:ln w="9525">
                            <a:solidFill>
                              <a:srgbClr val="000000"/>
                            </a:solidFill>
                            <a:round/>
                            <a:headEnd type="triangle" w="med" len="med"/>
                            <a:tailEnd/>
                          </a:ln>
                        </p:spPr>
                        <p:txBody>
                          <a:bodyPr/>
                          <a:lstStyle/>
                          <a:p>
                            <a:endParaRPr lang="zh-CN" altLang="en-US"/>
                          </a:p>
                        </p:txBody>
                      </p:sp>
                    </p:grpSp>
                    <p:sp>
                      <p:nvSpPr>
                        <p:cNvPr id="40047" name="Text Box 111"/>
                        <p:cNvSpPr txBox="1">
                          <a:spLocks noChangeArrowheads="1"/>
                        </p:cNvSpPr>
                        <p:nvPr/>
                      </p:nvSpPr>
                      <p:spPr bwMode="auto">
                        <a:xfrm>
                          <a:off x="7680" y="3402"/>
                          <a:ext cx="670" cy="495"/>
                        </a:xfrm>
                        <a:prstGeom prst="rect">
                          <a:avLst/>
                        </a:prstGeom>
                        <a:noFill/>
                        <a:ln w="9525">
                          <a:noFill/>
                          <a:miter lim="800000"/>
                          <a:headEnd/>
                          <a:tailEnd/>
                        </a:ln>
                      </p:spPr>
                      <p:txBody>
                        <a:bodyPr/>
                        <a:lstStyle/>
                        <a:p>
                          <a:pPr algn="just"/>
                          <a:r>
                            <a:rPr lang="en-US" altLang="zh-CN">
                              <a:latin typeface="Times New Roman" pitchFamily="18" charset="0"/>
                            </a:rPr>
                            <a:t>|</a:t>
                          </a:r>
                          <a:r>
                            <a:rPr lang="en-US" altLang="zh-CN" i="1">
                              <a:latin typeface="Times New Roman" pitchFamily="18" charset="0"/>
                            </a:rPr>
                            <a:t>S</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endParaRPr lang="en-US" altLang="zh-CN" sz="3600"/>
                        </a:p>
                      </p:txBody>
                    </p:sp>
                    <p:grpSp>
                      <p:nvGrpSpPr>
                        <p:cNvPr id="40113" name="Group 112"/>
                        <p:cNvGrpSpPr>
                          <a:grpSpLocks/>
                        </p:cNvGrpSpPr>
                        <p:nvPr/>
                      </p:nvGrpSpPr>
                      <p:grpSpPr bwMode="auto">
                        <a:xfrm>
                          <a:off x="6226" y="3558"/>
                          <a:ext cx="4126" cy="840"/>
                          <a:chOff x="6226" y="3558"/>
                          <a:chExt cx="4126" cy="840"/>
                        </a:xfrm>
                      </p:grpSpPr>
                      <p:sp>
                        <p:nvSpPr>
                          <p:cNvPr id="40049" name="Line 113"/>
                          <p:cNvSpPr>
                            <a:spLocks noChangeShapeType="1"/>
                          </p:cNvSpPr>
                          <p:nvPr/>
                        </p:nvSpPr>
                        <p:spPr bwMode="auto">
                          <a:xfrm flipV="1">
                            <a:off x="6226" y="4398"/>
                            <a:ext cx="4126" cy="0"/>
                          </a:xfrm>
                          <a:prstGeom prst="line">
                            <a:avLst/>
                          </a:prstGeom>
                          <a:noFill/>
                          <a:ln w="9525">
                            <a:solidFill>
                              <a:srgbClr val="000000"/>
                            </a:solidFill>
                            <a:round/>
                            <a:headEnd/>
                            <a:tailEnd type="triangle" w="med" len="med"/>
                          </a:ln>
                        </p:spPr>
                        <p:txBody>
                          <a:bodyPr/>
                          <a:lstStyle/>
                          <a:p>
                            <a:endParaRPr lang="zh-CN" altLang="en-US"/>
                          </a:p>
                        </p:txBody>
                      </p:sp>
                      <p:sp>
                        <p:nvSpPr>
                          <p:cNvPr id="40050" name="Line 114"/>
                          <p:cNvSpPr>
                            <a:spLocks noChangeShapeType="1"/>
                          </p:cNvSpPr>
                          <p:nvPr/>
                        </p:nvSpPr>
                        <p:spPr bwMode="auto">
                          <a:xfrm flipH="1" flipV="1">
                            <a:off x="8236" y="3558"/>
                            <a:ext cx="4" cy="780"/>
                          </a:xfrm>
                          <a:prstGeom prst="line">
                            <a:avLst/>
                          </a:prstGeom>
                          <a:noFill/>
                          <a:ln w="9525">
                            <a:solidFill>
                              <a:srgbClr val="000000"/>
                            </a:solidFill>
                            <a:round/>
                            <a:headEnd/>
                            <a:tailEnd type="triangle" w="med" len="med"/>
                          </a:ln>
                        </p:spPr>
                        <p:txBody>
                          <a:bodyPr/>
                          <a:lstStyle/>
                          <a:p>
                            <a:endParaRPr lang="zh-CN" altLang="en-US"/>
                          </a:p>
                        </p:txBody>
                      </p:sp>
                    </p:grpSp>
                  </p:grpSp>
                  <p:grpSp>
                    <p:nvGrpSpPr>
                      <p:cNvPr id="40114" name="Group 115"/>
                      <p:cNvGrpSpPr>
                        <a:grpSpLocks/>
                      </p:cNvGrpSpPr>
                      <p:nvPr/>
                    </p:nvGrpSpPr>
                    <p:grpSpPr bwMode="auto">
                      <a:xfrm>
                        <a:off x="6406" y="3771"/>
                        <a:ext cx="3662" cy="645"/>
                        <a:chOff x="2446" y="7461"/>
                        <a:chExt cx="3662" cy="645"/>
                      </a:xfrm>
                    </p:grpSpPr>
                    <p:sp>
                      <p:nvSpPr>
                        <p:cNvPr id="40052" name="Line 116"/>
                        <p:cNvSpPr>
                          <a:spLocks noChangeShapeType="1"/>
                        </p:cNvSpPr>
                        <p:nvPr/>
                      </p:nvSpPr>
                      <p:spPr bwMode="auto">
                        <a:xfrm flipV="1">
                          <a:off x="6108" y="7854"/>
                          <a:ext cx="0" cy="252"/>
                        </a:xfrm>
                        <a:prstGeom prst="line">
                          <a:avLst/>
                        </a:prstGeom>
                        <a:noFill/>
                        <a:ln w="9525">
                          <a:solidFill>
                            <a:srgbClr val="000000"/>
                          </a:solidFill>
                          <a:round/>
                          <a:headEnd/>
                          <a:tailEnd type="triangle" w="med" len="med"/>
                        </a:ln>
                      </p:spPr>
                      <p:txBody>
                        <a:bodyPr/>
                        <a:lstStyle/>
                        <a:p>
                          <a:endParaRPr lang="zh-CN" altLang="en-US"/>
                        </a:p>
                      </p:txBody>
                    </p:sp>
                    <p:sp>
                      <p:nvSpPr>
                        <p:cNvPr id="40053" name="Line 117"/>
                        <p:cNvSpPr>
                          <a:spLocks noChangeShapeType="1"/>
                        </p:cNvSpPr>
                        <p:nvPr/>
                      </p:nvSpPr>
                      <p:spPr bwMode="auto">
                        <a:xfrm flipV="1">
                          <a:off x="4292" y="7461"/>
                          <a:ext cx="0" cy="628"/>
                        </a:xfrm>
                        <a:prstGeom prst="line">
                          <a:avLst/>
                        </a:prstGeom>
                        <a:noFill/>
                        <a:ln w="9525">
                          <a:solidFill>
                            <a:srgbClr val="000000"/>
                          </a:solidFill>
                          <a:round/>
                          <a:headEnd/>
                          <a:tailEnd type="triangle" w="med" len="med"/>
                        </a:ln>
                      </p:spPr>
                      <p:txBody>
                        <a:bodyPr/>
                        <a:lstStyle/>
                        <a:p>
                          <a:endParaRPr lang="zh-CN" altLang="en-US"/>
                        </a:p>
                      </p:txBody>
                    </p:sp>
                    <p:sp>
                      <p:nvSpPr>
                        <p:cNvPr id="40054" name="Line 118"/>
                        <p:cNvSpPr>
                          <a:spLocks noChangeShapeType="1"/>
                        </p:cNvSpPr>
                        <p:nvPr/>
                      </p:nvSpPr>
                      <p:spPr bwMode="auto">
                        <a:xfrm flipV="1">
                          <a:off x="2866" y="7944"/>
                          <a:ext cx="14" cy="159"/>
                        </a:xfrm>
                        <a:prstGeom prst="line">
                          <a:avLst/>
                        </a:prstGeom>
                        <a:noFill/>
                        <a:ln w="9525">
                          <a:solidFill>
                            <a:srgbClr val="000000"/>
                          </a:solidFill>
                          <a:round/>
                          <a:headEnd/>
                          <a:tailEnd type="triangle" w="med" len="med"/>
                        </a:ln>
                      </p:spPr>
                      <p:txBody>
                        <a:bodyPr/>
                        <a:lstStyle/>
                        <a:p>
                          <a:endParaRPr lang="zh-CN" altLang="en-US"/>
                        </a:p>
                      </p:txBody>
                    </p:sp>
                    <p:sp>
                      <p:nvSpPr>
                        <p:cNvPr id="40055" name="Line 119"/>
                        <p:cNvSpPr>
                          <a:spLocks noChangeShapeType="1"/>
                        </p:cNvSpPr>
                        <p:nvPr/>
                      </p:nvSpPr>
                      <p:spPr bwMode="auto">
                        <a:xfrm flipV="1">
                          <a:off x="3344" y="7868"/>
                          <a:ext cx="17" cy="221"/>
                        </a:xfrm>
                        <a:prstGeom prst="line">
                          <a:avLst/>
                        </a:prstGeom>
                        <a:noFill/>
                        <a:ln w="9525">
                          <a:solidFill>
                            <a:srgbClr val="000000"/>
                          </a:solidFill>
                          <a:round/>
                          <a:headEnd/>
                          <a:tailEnd type="triangle" w="med" len="med"/>
                        </a:ln>
                      </p:spPr>
                      <p:txBody>
                        <a:bodyPr/>
                        <a:lstStyle/>
                        <a:p>
                          <a:endParaRPr lang="zh-CN" altLang="en-US"/>
                        </a:p>
                      </p:txBody>
                    </p:sp>
                    <p:sp>
                      <p:nvSpPr>
                        <p:cNvPr id="40056" name="Line 120"/>
                        <p:cNvSpPr>
                          <a:spLocks noChangeShapeType="1"/>
                        </p:cNvSpPr>
                        <p:nvPr/>
                      </p:nvSpPr>
                      <p:spPr bwMode="auto">
                        <a:xfrm flipH="1" flipV="1">
                          <a:off x="3806" y="7597"/>
                          <a:ext cx="1" cy="492"/>
                        </a:xfrm>
                        <a:prstGeom prst="line">
                          <a:avLst/>
                        </a:prstGeom>
                        <a:noFill/>
                        <a:ln w="9525">
                          <a:solidFill>
                            <a:srgbClr val="000000"/>
                          </a:solidFill>
                          <a:round/>
                          <a:headEnd/>
                          <a:tailEnd type="triangle" w="med" len="med"/>
                        </a:ln>
                      </p:spPr>
                      <p:txBody>
                        <a:bodyPr/>
                        <a:lstStyle/>
                        <a:p>
                          <a:endParaRPr lang="zh-CN" altLang="en-US"/>
                        </a:p>
                      </p:txBody>
                    </p:sp>
                    <p:sp>
                      <p:nvSpPr>
                        <p:cNvPr id="40057" name="Line 121"/>
                        <p:cNvSpPr>
                          <a:spLocks noChangeShapeType="1"/>
                        </p:cNvSpPr>
                        <p:nvPr/>
                      </p:nvSpPr>
                      <p:spPr bwMode="auto">
                        <a:xfrm flipH="1" flipV="1">
                          <a:off x="4718" y="7529"/>
                          <a:ext cx="0" cy="560"/>
                        </a:xfrm>
                        <a:prstGeom prst="line">
                          <a:avLst/>
                        </a:prstGeom>
                        <a:noFill/>
                        <a:ln w="9525">
                          <a:solidFill>
                            <a:srgbClr val="000000"/>
                          </a:solidFill>
                          <a:round/>
                          <a:headEnd/>
                          <a:tailEnd type="triangle" w="med" len="med"/>
                        </a:ln>
                      </p:spPr>
                      <p:txBody>
                        <a:bodyPr/>
                        <a:lstStyle/>
                        <a:p>
                          <a:endParaRPr lang="zh-CN" altLang="en-US"/>
                        </a:p>
                      </p:txBody>
                    </p:sp>
                    <p:sp>
                      <p:nvSpPr>
                        <p:cNvPr id="40058" name="Line 122"/>
                        <p:cNvSpPr>
                          <a:spLocks noChangeShapeType="1"/>
                        </p:cNvSpPr>
                        <p:nvPr/>
                      </p:nvSpPr>
                      <p:spPr bwMode="auto">
                        <a:xfrm flipH="1" flipV="1">
                          <a:off x="5196" y="7773"/>
                          <a:ext cx="0" cy="316"/>
                        </a:xfrm>
                        <a:prstGeom prst="line">
                          <a:avLst/>
                        </a:prstGeom>
                        <a:noFill/>
                        <a:ln w="9525">
                          <a:solidFill>
                            <a:srgbClr val="000000"/>
                          </a:solidFill>
                          <a:round/>
                          <a:headEnd/>
                          <a:tailEnd type="triangle" w="med" len="med"/>
                        </a:ln>
                      </p:spPr>
                      <p:txBody>
                        <a:bodyPr/>
                        <a:lstStyle/>
                        <a:p>
                          <a:endParaRPr lang="zh-CN" altLang="en-US"/>
                        </a:p>
                      </p:txBody>
                    </p:sp>
                    <p:sp>
                      <p:nvSpPr>
                        <p:cNvPr id="40059" name="Line 123"/>
                        <p:cNvSpPr>
                          <a:spLocks noChangeShapeType="1"/>
                        </p:cNvSpPr>
                        <p:nvPr/>
                      </p:nvSpPr>
                      <p:spPr bwMode="auto">
                        <a:xfrm flipV="1">
                          <a:off x="5646" y="7953"/>
                          <a:ext cx="1" cy="136"/>
                        </a:xfrm>
                        <a:prstGeom prst="line">
                          <a:avLst/>
                        </a:prstGeom>
                        <a:noFill/>
                        <a:ln w="9525">
                          <a:solidFill>
                            <a:srgbClr val="000000"/>
                          </a:solidFill>
                          <a:round/>
                          <a:headEnd/>
                          <a:tailEnd type="triangle" w="med" len="med"/>
                        </a:ln>
                      </p:spPr>
                      <p:txBody>
                        <a:bodyPr/>
                        <a:lstStyle/>
                        <a:p>
                          <a:endParaRPr lang="zh-CN" altLang="en-US"/>
                        </a:p>
                      </p:txBody>
                    </p:sp>
                    <p:sp>
                      <p:nvSpPr>
                        <p:cNvPr id="40060" name="Line 124"/>
                        <p:cNvSpPr>
                          <a:spLocks noChangeShapeType="1"/>
                        </p:cNvSpPr>
                        <p:nvPr/>
                      </p:nvSpPr>
                      <p:spPr bwMode="auto">
                        <a:xfrm flipV="1">
                          <a:off x="2446" y="7824"/>
                          <a:ext cx="0" cy="265"/>
                        </a:xfrm>
                        <a:prstGeom prst="line">
                          <a:avLst/>
                        </a:prstGeom>
                        <a:noFill/>
                        <a:ln w="9525">
                          <a:solidFill>
                            <a:srgbClr val="000000"/>
                          </a:solidFill>
                          <a:round/>
                          <a:headEnd/>
                          <a:tailEnd type="triangle" w="med" len="med"/>
                        </a:ln>
                      </p:spPr>
                      <p:txBody>
                        <a:bodyPr/>
                        <a:lstStyle/>
                        <a:p>
                          <a:endParaRPr lang="zh-CN" altLang="en-US"/>
                        </a:p>
                      </p:txBody>
                    </p:sp>
                  </p:grpSp>
                </p:grpSp>
                <p:sp>
                  <p:nvSpPr>
                    <p:cNvPr id="40061" name="Text Box 125"/>
                    <p:cNvSpPr txBox="1">
                      <a:spLocks noChangeArrowheads="1"/>
                    </p:cNvSpPr>
                    <p:nvPr/>
                  </p:nvSpPr>
                  <p:spPr bwMode="auto">
                    <a:xfrm>
                      <a:off x="7942" y="4500"/>
                      <a:ext cx="764" cy="480"/>
                    </a:xfrm>
                    <a:prstGeom prst="rect">
                      <a:avLst/>
                    </a:prstGeom>
                    <a:noFill/>
                    <a:ln w="9525">
                      <a:noFill/>
                      <a:miter lim="800000"/>
                      <a:headEnd/>
                      <a:tailEnd/>
                    </a:ln>
                  </p:spPr>
                  <p:txBody>
                    <a:bodyPr/>
                    <a:lstStyle/>
                    <a:p>
                      <a:pPr algn="just"/>
                      <a:r>
                        <a:rPr lang="en-US" altLang="zh-CN" sz="2000">
                          <a:latin typeface="Times New Roman" pitchFamily="18" charset="0"/>
                        </a:rPr>
                        <a:t>(d)</a:t>
                      </a:r>
                      <a:endParaRPr lang="en-US" altLang="zh-CN" sz="3600"/>
                    </a:p>
                  </p:txBody>
                </p:sp>
              </p:grpSp>
              <p:sp>
                <p:nvSpPr>
                  <p:cNvPr id="40062" name="Text Box 126"/>
                  <p:cNvSpPr txBox="1">
                    <a:spLocks noChangeArrowheads="1"/>
                  </p:cNvSpPr>
                  <p:nvPr/>
                </p:nvSpPr>
                <p:spPr bwMode="auto">
                  <a:xfrm>
                    <a:off x="10020" y="4320"/>
                    <a:ext cx="494" cy="465"/>
                  </a:xfrm>
                  <a:prstGeom prst="rect">
                    <a:avLst/>
                  </a:prstGeom>
                  <a:noFill/>
                  <a:ln w="9525">
                    <a:noFill/>
                    <a:miter lim="800000"/>
                    <a:headEnd/>
                    <a:tailEnd/>
                  </a:ln>
                </p:spPr>
                <p:txBody>
                  <a:bodyPr/>
                  <a:lstStyle/>
                  <a:p>
                    <a:pPr algn="just"/>
                    <a:r>
                      <a:rPr lang="en-US" altLang="zh-CN" i="1">
                        <a:latin typeface="Times New Roman" pitchFamily="18" charset="0"/>
                      </a:rPr>
                      <a:t>f</a:t>
                    </a:r>
                    <a:endParaRPr lang="en-US" altLang="zh-CN" sz="3600"/>
                  </a:p>
                </p:txBody>
              </p:sp>
            </p:grpSp>
            <p:grpSp>
              <p:nvGrpSpPr>
                <p:cNvPr id="40115" name="Group 127"/>
                <p:cNvGrpSpPr>
                  <a:grpSpLocks/>
                </p:cNvGrpSpPr>
                <p:nvPr/>
              </p:nvGrpSpPr>
              <p:grpSpPr bwMode="auto">
                <a:xfrm>
                  <a:off x="6032" y="5010"/>
                  <a:ext cx="4320" cy="1773"/>
                  <a:chOff x="5970" y="5175"/>
                  <a:chExt cx="4904" cy="1773"/>
                </a:xfrm>
              </p:grpSpPr>
              <p:sp>
                <p:nvSpPr>
                  <p:cNvPr id="40064" name="Text Box 128"/>
                  <p:cNvSpPr txBox="1">
                    <a:spLocks noChangeArrowheads="1"/>
                  </p:cNvSpPr>
                  <p:nvPr/>
                </p:nvSpPr>
                <p:spPr bwMode="auto">
                  <a:xfrm>
                    <a:off x="8066" y="6447"/>
                    <a:ext cx="766" cy="501"/>
                  </a:xfrm>
                  <a:prstGeom prst="rect">
                    <a:avLst/>
                  </a:prstGeom>
                  <a:noFill/>
                  <a:ln w="9525">
                    <a:noFill/>
                    <a:miter lim="800000"/>
                    <a:headEnd/>
                    <a:tailEnd/>
                  </a:ln>
                </p:spPr>
                <p:txBody>
                  <a:bodyPr/>
                  <a:lstStyle/>
                  <a:p>
                    <a:pPr algn="just"/>
                    <a:r>
                      <a:rPr lang="en-US" altLang="zh-CN" sz="2000">
                        <a:latin typeface="Times New Roman" pitchFamily="18" charset="0"/>
                      </a:rPr>
                      <a:t>(f)</a:t>
                    </a:r>
                    <a:endParaRPr lang="en-US" altLang="zh-CN" sz="3600"/>
                  </a:p>
                </p:txBody>
              </p:sp>
              <p:grpSp>
                <p:nvGrpSpPr>
                  <p:cNvPr id="40116" name="Group 129"/>
                  <p:cNvGrpSpPr>
                    <a:grpSpLocks/>
                  </p:cNvGrpSpPr>
                  <p:nvPr/>
                </p:nvGrpSpPr>
                <p:grpSpPr bwMode="auto">
                  <a:xfrm>
                    <a:off x="5970" y="5175"/>
                    <a:ext cx="4904" cy="1545"/>
                    <a:chOff x="5970" y="5175"/>
                    <a:chExt cx="4904" cy="1545"/>
                  </a:xfrm>
                </p:grpSpPr>
                <p:grpSp>
                  <p:nvGrpSpPr>
                    <p:cNvPr id="40117" name="Group 130"/>
                    <p:cNvGrpSpPr>
                      <a:grpSpLocks/>
                    </p:cNvGrpSpPr>
                    <p:nvPr/>
                  </p:nvGrpSpPr>
                  <p:grpSpPr bwMode="auto">
                    <a:xfrm>
                      <a:off x="5970" y="5295"/>
                      <a:ext cx="4904" cy="1080"/>
                      <a:chOff x="5250" y="6585"/>
                      <a:chExt cx="4904" cy="1080"/>
                    </a:xfrm>
                  </p:grpSpPr>
                  <p:grpSp>
                    <p:nvGrpSpPr>
                      <p:cNvPr id="40118" name="Group 131"/>
                      <p:cNvGrpSpPr>
                        <a:grpSpLocks/>
                      </p:cNvGrpSpPr>
                      <p:nvPr/>
                    </p:nvGrpSpPr>
                    <p:grpSpPr bwMode="auto">
                      <a:xfrm>
                        <a:off x="5374" y="7093"/>
                        <a:ext cx="4432" cy="564"/>
                        <a:chOff x="5388" y="7023"/>
                        <a:chExt cx="4416" cy="633"/>
                      </a:xfrm>
                    </p:grpSpPr>
                    <p:grpSp>
                      <p:nvGrpSpPr>
                        <p:cNvPr id="40119" name="Group 132"/>
                        <p:cNvGrpSpPr>
                          <a:grpSpLocks/>
                        </p:cNvGrpSpPr>
                        <p:nvPr/>
                      </p:nvGrpSpPr>
                      <p:grpSpPr bwMode="auto">
                        <a:xfrm>
                          <a:off x="6299" y="7023"/>
                          <a:ext cx="3505" cy="633"/>
                          <a:chOff x="7211" y="5574"/>
                          <a:chExt cx="3000" cy="570"/>
                        </a:xfrm>
                      </p:grpSpPr>
                      <p:grpSp>
                        <p:nvGrpSpPr>
                          <p:cNvPr id="40120" name="Group 133"/>
                          <p:cNvGrpSpPr>
                            <a:grpSpLocks/>
                          </p:cNvGrpSpPr>
                          <p:nvPr/>
                        </p:nvGrpSpPr>
                        <p:grpSpPr bwMode="auto">
                          <a:xfrm>
                            <a:off x="9057" y="5904"/>
                            <a:ext cx="270" cy="240"/>
                            <a:chOff x="8673" y="6009"/>
                            <a:chExt cx="660" cy="570"/>
                          </a:xfrm>
                        </p:grpSpPr>
                        <p:pic>
                          <p:nvPicPr>
                            <p:cNvPr id="40070" name="Picture 134"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71" name="Picture 135"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nvGrpSpPr>
                          <p:cNvPr id="40121" name="Group 136"/>
                          <p:cNvGrpSpPr>
                            <a:grpSpLocks/>
                          </p:cNvGrpSpPr>
                          <p:nvPr/>
                        </p:nvGrpSpPr>
                        <p:grpSpPr bwMode="auto">
                          <a:xfrm>
                            <a:off x="7211" y="5964"/>
                            <a:ext cx="300" cy="180"/>
                            <a:chOff x="8673" y="6009"/>
                            <a:chExt cx="660" cy="570"/>
                          </a:xfrm>
                        </p:grpSpPr>
                        <p:pic>
                          <p:nvPicPr>
                            <p:cNvPr id="40073" name="Picture 137"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74" name="Picture 138"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nvGrpSpPr>
                          <p:cNvPr id="40122" name="Group 139"/>
                          <p:cNvGrpSpPr>
                            <a:grpSpLocks/>
                          </p:cNvGrpSpPr>
                          <p:nvPr/>
                        </p:nvGrpSpPr>
                        <p:grpSpPr bwMode="auto">
                          <a:xfrm>
                            <a:off x="7663" y="5694"/>
                            <a:ext cx="316" cy="450"/>
                            <a:chOff x="8673" y="6009"/>
                            <a:chExt cx="660" cy="570"/>
                          </a:xfrm>
                        </p:grpSpPr>
                        <p:pic>
                          <p:nvPicPr>
                            <p:cNvPr id="40076" name="Picture 140"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77" name="Picture 141"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nvGrpSpPr>
                          <p:cNvPr id="40123" name="Group 142"/>
                          <p:cNvGrpSpPr>
                            <a:grpSpLocks/>
                          </p:cNvGrpSpPr>
                          <p:nvPr/>
                        </p:nvGrpSpPr>
                        <p:grpSpPr bwMode="auto">
                          <a:xfrm>
                            <a:off x="8577" y="5649"/>
                            <a:ext cx="302" cy="495"/>
                            <a:chOff x="8673" y="6009"/>
                            <a:chExt cx="660" cy="570"/>
                          </a:xfrm>
                        </p:grpSpPr>
                        <p:pic>
                          <p:nvPicPr>
                            <p:cNvPr id="40079" name="Picture 143"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80" name="Picture 144"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nvGrpSpPr>
                          <p:cNvPr id="40124" name="Group 145"/>
                          <p:cNvGrpSpPr>
                            <a:grpSpLocks/>
                          </p:cNvGrpSpPr>
                          <p:nvPr/>
                        </p:nvGrpSpPr>
                        <p:grpSpPr bwMode="auto">
                          <a:xfrm>
                            <a:off x="8134" y="5574"/>
                            <a:ext cx="301" cy="570"/>
                            <a:chOff x="8673" y="6009"/>
                            <a:chExt cx="660" cy="570"/>
                          </a:xfrm>
                        </p:grpSpPr>
                        <p:pic>
                          <p:nvPicPr>
                            <p:cNvPr id="40082" name="Picture 146"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83" name="Picture 147"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nvGrpSpPr>
                          <p:cNvPr id="40125" name="Group 148"/>
                          <p:cNvGrpSpPr>
                            <a:grpSpLocks/>
                          </p:cNvGrpSpPr>
                          <p:nvPr/>
                        </p:nvGrpSpPr>
                        <p:grpSpPr bwMode="auto">
                          <a:xfrm>
                            <a:off x="9941" y="5964"/>
                            <a:ext cx="270" cy="180"/>
                            <a:chOff x="8673" y="6009"/>
                            <a:chExt cx="660" cy="570"/>
                          </a:xfrm>
                        </p:grpSpPr>
                        <p:pic>
                          <p:nvPicPr>
                            <p:cNvPr id="40085" name="Picture 149"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86" name="Picture 150"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grpSp>
                      <p:nvGrpSpPr>
                        <p:cNvPr id="40126" name="Group 151"/>
                        <p:cNvGrpSpPr>
                          <a:grpSpLocks/>
                        </p:cNvGrpSpPr>
                        <p:nvPr/>
                      </p:nvGrpSpPr>
                      <p:grpSpPr bwMode="auto">
                        <a:xfrm>
                          <a:off x="5388" y="7456"/>
                          <a:ext cx="315" cy="200"/>
                          <a:chOff x="8673" y="6009"/>
                          <a:chExt cx="660" cy="570"/>
                        </a:xfrm>
                      </p:grpSpPr>
                      <p:pic>
                        <p:nvPicPr>
                          <p:cNvPr id="40088" name="Picture 152" descr="半个抽样频谱"/>
                          <p:cNvPicPr>
                            <a:picLocks noChangeAspect="1" noChangeArrowheads="1"/>
                          </p:cNvPicPr>
                          <p:nvPr/>
                        </p:nvPicPr>
                        <p:blipFill>
                          <a:blip r:embed="rId4" cstate="print"/>
                          <a:srcRect/>
                          <a:stretch>
                            <a:fillRect/>
                          </a:stretch>
                        </p:blipFill>
                        <p:spPr bwMode="auto">
                          <a:xfrm>
                            <a:off x="9003" y="6009"/>
                            <a:ext cx="330" cy="570"/>
                          </a:xfrm>
                          <a:prstGeom prst="rect">
                            <a:avLst/>
                          </a:prstGeom>
                          <a:noFill/>
                          <a:ln w="9525">
                            <a:noFill/>
                            <a:miter lim="800000"/>
                            <a:headEnd/>
                            <a:tailEnd/>
                          </a:ln>
                        </p:spPr>
                      </p:pic>
                      <p:pic>
                        <p:nvPicPr>
                          <p:cNvPr id="40089" name="Picture 153" descr="半个抽样频谱"/>
                          <p:cNvPicPr>
                            <a:picLocks noChangeAspect="1" noChangeArrowheads="1"/>
                          </p:cNvPicPr>
                          <p:nvPr/>
                        </p:nvPicPr>
                        <p:blipFill>
                          <a:blip r:embed="rId4" cstate="print"/>
                          <a:srcRect/>
                          <a:stretch>
                            <a:fillRect/>
                          </a:stretch>
                        </p:blipFill>
                        <p:spPr bwMode="auto">
                          <a:xfrm flipH="1">
                            <a:off x="8673" y="6009"/>
                            <a:ext cx="330" cy="570"/>
                          </a:xfrm>
                          <a:prstGeom prst="rect">
                            <a:avLst/>
                          </a:prstGeom>
                          <a:noFill/>
                          <a:ln w="9525">
                            <a:noFill/>
                            <a:miter lim="800000"/>
                            <a:headEnd/>
                            <a:tailEnd/>
                          </a:ln>
                        </p:spPr>
                      </p:pic>
                    </p:grpSp>
                  </p:grpSp>
                  <p:grpSp>
                    <p:nvGrpSpPr>
                      <p:cNvPr id="40127" name="Group 154"/>
                      <p:cNvGrpSpPr>
                        <a:grpSpLocks/>
                      </p:cNvGrpSpPr>
                      <p:nvPr/>
                    </p:nvGrpSpPr>
                    <p:grpSpPr bwMode="auto">
                      <a:xfrm>
                        <a:off x="5250" y="6585"/>
                        <a:ext cx="4904" cy="1080"/>
                        <a:chOff x="5250" y="6585"/>
                        <a:chExt cx="4904" cy="1080"/>
                      </a:xfrm>
                    </p:grpSpPr>
                    <p:grpSp>
                      <p:nvGrpSpPr>
                        <p:cNvPr id="39936" name="Group 155"/>
                        <p:cNvGrpSpPr>
                          <a:grpSpLocks/>
                        </p:cNvGrpSpPr>
                        <p:nvPr/>
                      </p:nvGrpSpPr>
                      <p:grpSpPr bwMode="auto">
                        <a:xfrm>
                          <a:off x="5250" y="6585"/>
                          <a:ext cx="4904" cy="1080"/>
                          <a:chOff x="5250" y="6195"/>
                          <a:chExt cx="4904" cy="1470"/>
                        </a:xfrm>
                      </p:grpSpPr>
                      <p:sp>
                        <p:nvSpPr>
                          <p:cNvPr id="40092" name="Line 156"/>
                          <p:cNvSpPr>
                            <a:spLocks noChangeShapeType="1"/>
                          </p:cNvSpPr>
                          <p:nvPr/>
                        </p:nvSpPr>
                        <p:spPr bwMode="auto">
                          <a:xfrm flipV="1">
                            <a:off x="7548" y="6195"/>
                            <a:ext cx="0" cy="1470"/>
                          </a:xfrm>
                          <a:prstGeom prst="line">
                            <a:avLst/>
                          </a:prstGeom>
                          <a:noFill/>
                          <a:ln w="12700">
                            <a:solidFill>
                              <a:srgbClr val="000000"/>
                            </a:solidFill>
                            <a:round/>
                            <a:headEnd/>
                            <a:tailEnd type="triangle" w="med" len="med"/>
                          </a:ln>
                        </p:spPr>
                        <p:txBody>
                          <a:bodyPr/>
                          <a:lstStyle/>
                          <a:p>
                            <a:endParaRPr lang="zh-CN" altLang="en-US"/>
                          </a:p>
                        </p:txBody>
                      </p:sp>
                      <p:sp>
                        <p:nvSpPr>
                          <p:cNvPr id="40093" name="Line 157"/>
                          <p:cNvSpPr>
                            <a:spLocks noChangeShapeType="1"/>
                          </p:cNvSpPr>
                          <p:nvPr/>
                        </p:nvSpPr>
                        <p:spPr bwMode="auto">
                          <a:xfrm>
                            <a:off x="5250" y="7638"/>
                            <a:ext cx="4904" cy="0"/>
                          </a:xfrm>
                          <a:prstGeom prst="line">
                            <a:avLst/>
                          </a:prstGeom>
                          <a:noFill/>
                          <a:ln w="12700">
                            <a:solidFill>
                              <a:srgbClr val="000000"/>
                            </a:solidFill>
                            <a:round/>
                            <a:headEnd/>
                            <a:tailEnd type="triangle" w="med" len="med"/>
                          </a:ln>
                        </p:spPr>
                        <p:txBody>
                          <a:bodyPr/>
                          <a:lstStyle/>
                          <a:p>
                            <a:endParaRPr lang="zh-CN" altLang="en-US"/>
                          </a:p>
                        </p:txBody>
                      </p:sp>
                    </p:grpSp>
                    <p:grpSp>
                      <p:nvGrpSpPr>
                        <p:cNvPr id="39937" name="Group 158"/>
                        <p:cNvGrpSpPr>
                          <a:grpSpLocks/>
                        </p:cNvGrpSpPr>
                        <p:nvPr/>
                      </p:nvGrpSpPr>
                      <p:grpSpPr bwMode="auto">
                        <a:xfrm>
                          <a:off x="5378" y="6775"/>
                          <a:ext cx="4312" cy="874"/>
                          <a:chOff x="5378" y="6775"/>
                          <a:chExt cx="4312" cy="874"/>
                        </a:xfrm>
                      </p:grpSpPr>
                      <p:sp>
                        <p:nvSpPr>
                          <p:cNvPr id="40095" name="Rectangle 159"/>
                          <p:cNvSpPr>
                            <a:spLocks noChangeArrowheads="1"/>
                          </p:cNvSpPr>
                          <p:nvPr/>
                        </p:nvSpPr>
                        <p:spPr bwMode="auto">
                          <a:xfrm>
                            <a:off x="7290" y="6943"/>
                            <a:ext cx="565" cy="706"/>
                          </a:xfrm>
                          <a:prstGeom prst="rect">
                            <a:avLst/>
                          </a:prstGeom>
                          <a:noFill/>
                          <a:ln w="9525">
                            <a:solidFill>
                              <a:srgbClr val="000000"/>
                            </a:solidFill>
                            <a:prstDash val="dash"/>
                            <a:miter lim="800000"/>
                            <a:headEnd/>
                            <a:tailEnd/>
                          </a:ln>
                        </p:spPr>
                        <p:txBody>
                          <a:bodyPr/>
                          <a:lstStyle/>
                          <a:p>
                            <a:endParaRPr lang="zh-CN" altLang="en-US"/>
                          </a:p>
                        </p:txBody>
                      </p:sp>
                      <p:grpSp>
                        <p:nvGrpSpPr>
                          <p:cNvPr id="39940" name="Group 160"/>
                          <p:cNvGrpSpPr>
                            <a:grpSpLocks/>
                          </p:cNvGrpSpPr>
                          <p:nvPr/>
                        </p:nvGrpSpPr>
                        <p:grpSpPr bwMode="auto">
                          <a:xfrm>
                            <a:off x="8058" y="6775"/>
                            <a:ext cx="581" cy="414"/>
                            <a:chOff x="8074" y="6666"/>
                            <a:chExt cx="581" cy="465"/>
                          </a:xfrm>
                        </p:grpSpPr>
                        <p:sp>
                          <p:nvSpPr>
                            <p:cNvPr id="40097" name="Text Box 161"/>
                            <p:cNvSpPr txBox="1">
                              <a:spLocks noChangeArrowheads="1"/>
                            </p:cNvSpPr>
                            <p:nvPr/>
                          </p:nvSpPr>
                          <p:spPr bwMode="auto">
                            <a:xfrm>
                              <a:off x="8202" y="6666"/>
                              <a:ext cx="448" cy="465"/>
                            </a:xfrm>
                            <a:prstGeom prst="rect">
                              <a:avLst/>
                            </a:prstGeom>
                            <a:noFill/>
                            <a:ln w="9525">
                              <a:noFill/>
                              <a:miter lim="800000"/>
                              <a:headEnd/>
                              <a:tailEnd/>
                            </a:ln>
                          </p:spPr>
                          <p:txBody>
                            <a:bodyPr/>
                            <a:lstStyle/>
                            <a:p>
                              <a:pPr algn="just"/>
                              <a:r>
                                <a:rPr lang="en-US" altLang="zh-CN" i="1">
                                  <a:latin typeface="Times New Roman" pitchFamily="18" charset="0"/>
                                </a:rPr>
                                <a:t>f</a:t>
                              </a:r>
                              <a:r>
                                <a:rPr lang="en-US" altLang="zh-CN" baseline="-25000">
                                  <a:latin typeface="Times New Roman" pitchFamily="18" charset="0"/>
                                </a:rPr>
                                <a:t>s</a:t>
                              </a:r>
                            </a:p>
                            <a:p>
                              <a:endParaRPr lang="en-US" altLang="zh-CN" sz="3600"/>
                            </a:p>
                          </p:txBody>
                        </p:sp>
                        <p:grpSp>
                          <p:nvGrpSpPr>
                            <p:cNvPr id="39942" name="Group 162"/>
                            <p:cNvGrpSpPr>
                              <a:grpSpLocks/>
                            </p:cNvGrpSpPr>
                            <p:nvPr/>
                          </p:nvGrpSpPr>
                          <p:grpSpPr bwMode="auto">
                            <a:xfrm>
                              <a:off x="8074" y="6792"/>
                              <a:ext cx="581" cy="186"/>
                              <a:chOff x="8088" y="6762"/>
                              <a:chExt cx="581" cy="186"/>
                            </a:xfrm>
                          </p:grpSpPr>
                          <p:grpSp>
                            <p:nvGrpSpPr>
                              <p:cNvPr id="39943" name="Group 163"/>
                              <p:cNvGrpSpPr>
                                <a:grpSpLocks/>
                              </p:cNvGrpSpPr>
                              <p:nvPr/>
                            </p:nvGrpSpPr>
                            <p:grpSpPr bwMode="auto">
                              <a:xfrm>
                                <a:off x="8088" y="6762"/>
                                <a:ext cx="564" cy="186"/>
                                <a:chOff x="8715" y="5073"/>
                                <a:chExt cx="480" cy="270"/>
                              </a:xfrm>
                            </p:grpSpPr>
                            <p:sp>
                              <p:nvSpPr>
                                <p:cNvPr id="40100" name="Line 164"/>
                                <p:cNvSpPr>
                                  <a:spLocks noChangeShapeType="1"/>
                                </p:cNvSpPr>
                                <p:nvPr/>
                              </p:nvSpPr>
                              <p:spPr bwMode="auto">
                                <a:xfrm flipV="1">
                                  <a:off x="8715" y="5073"/>
                                  <a:ext cx="0" cy="270"/>
                                </a:xfrm>
                                <a:prstGeom prst="line">
                                  <a:avLst/>
                                </a:prstGeom>
                                <a:noFill/>
                                <a:ln w="9525">
                                  <a:solidFill>
                                    <a:srgbClr val="000000"/>
                                  </a:solidFill>
                                  <a:round/>
                                  <a:headEnd/>
                                  <a:tailEnd/>
                                </a:ln>
                              </p:spPr>
                              <p:txBody>
                                <a:bodyPr/>
                                <a:lstStyle/>
                                <a:p>
                                  <a:endParaRPr lang="zh-CN" altLang="en-US"/>
                                </a:p>
                              </p:txBody>
                            </p:sp>
                            <p:sp>
                              <p:nvSpPr>
                                <p:cNvPr id="40101" name="Line 165"/>
                                <p:cNvSpPr>
                                  <a:spLocks noChangeShapeType="1"/>
                                </p:cNvSpPr>
                                <p:nvPr/>
                              </p:nvSpPr>
                              <p:spPr bwMode="auto">
                                <a:xfrm flipV="1">
                                  <a:off x="9195" y="5073"/>
                                  <a:ext cx="0" cy="270"/>
                                </a:xfrm>
                                <a:prstGeom prst="line">
                                  <a:avLst/>
                                </a:prstGeom>
                                <a:noFill/>
                                <a:ln w="9525">
                                  <a:solidFill>
                                    <a:srgbClr val="000000"/>
                                  </a:solidFill>
                                  <a:round/>
                                  <a:headEnd/>
                                  <a:tailEnd/>
                                </a:ln>
                              </p:spPr>
                              <p:txBody>
                                <a:bodyPr/>
                                <a:lstStyle/>
                                <a:p>
                                  <a:endParaRPr lang="zh-CN" altLang="en-US"/>
                                </a:p>
                              </p:txBody>
                            </p:sp>
                          </p:grpSp>
                          <p:sp>
                            <p:nvSpPr>
                              <p:cNvPr id="40102" name="Line 166"/>
                              <p:cNvSpPr>
                                <a:spLocks noChangeShapeType="1"/>
                              </p:cNvSpPr>
                              <p:nvPr/>
                            </p:nvSpPr>
                            <p:spPr bwMode="auto">
                              <a:xfrm>
                                <a:off x="8476" y="6876"/>
                                <a:ext cx="193" cy="0"/>
                              </a:xfrm>
                              <a:prstGeom prst="line">
                                <a:avLst/>
                              </a:prstGeom>
                              <a:noFill/>
                              <a:ln w="9525">
                                <a:solidFill>
                                  <a:srgbClr val="000000"/>
                                </a:solidFill>
                                <a:round/>
                                <a:headEnd/>
                                <a:tailEnd type="triangle" w="med" len="med"/>
                              </a:ln>
                            </p:spPr>
                            <p:txBody>
                              <a:bodyPr/>
                              <a:lstStyle/>
                              <a:p>
                                <a:endParaRPr lang="zh-CN" altLang="en-US"/>
                              </a:p>
                            </p:txBody>
                          </p:sp>
                          <p:sp>
                            <p:nvSpPr>
                              <p:cNvPr id="40103" name="Line 167"/>
                              <p:cNvSpPr>
                                <a:spLocks noChangeShapeType="1"/>
                              </p:cNvSpPr>
                              <p:nvPr/>
                            </p:nvSpPr>
                            <p:spPr bwMode="auto">
                              <a:xfrm>
                                <a:off x="8090" y="6876"/>
                                <a:ext cx="233" cy="0"/>
                              </a:xfrm>
                              <a:prstGeom prst="line">
                                <a:avLst/>
                              </a:prstGeom>
                              <a:noFill/>
                              <a:ln w="9525">
                                <a:solidFill>
                                  <a:srgbClr val="000000"/>
                                </a:solidFill>
                                <a:round/>
                                <a:headEnd type="triangle" w="med" len="med"/>
                                <a:tailEnd/>
                              </a:ln>
                            </p:spPr>
                            <p:txBody>
                              <a:bodyPr/>
                              <a:lstStyle/>
                              <a:p>
                                <a:endParaRPr lang="zh-CN" altLang="en-US"/>
                              </a:p>
                            </p:txBody>
                          </p:sp>
                        </p:grpSp>
                      </p:grpSp>
                      <p:pic>
                        <p:nvPicPr>
                          <p:cNvPr id="40104" name="Picture 168" descr="Sa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78" y="7008"/>
                            <a:ext cx="4312" cy="625"/>
                          </a:xfrm>
                          <a:prstGeom prst="rect">
                            <a:avLst/>
                          </a:prstGeom>
                          <a:noFill/>
                          <a:ln w="9525">
                            <a:noFill/>
                            <a:miter lim="800000"/>
                            <a:headEnd/>
                            <a:tailEnd/>
                          </a:ln>
                        </p:spPr>
                      </p:pic>
                    </p:grpSp>
                  </p:grpSp>
                </p:grpSp>
                <p:sp>
                  <p:nvSpPr>
                    <p:cNvPr id="40105" name="Text Box 169"/>
                    <p:cNvSpPr txBox="1">
                      <a:spLocks noChangeArrowheads="1"/>
                    </p:cNvSpPr>
                    <p:nvPr/>
                  </p:nvSpPr>
                  <p:spPr bwMode="auto">
                    <a:xfrm>
                      <a:off x="7920" y="6300"/>
                      <a:ext cx="404" cy="420"/>
                    </a:xfrm>
                    <a:prstGeom prst="rect">
                      <a:avLst/>
                    </a:prstGeom>
                    <a:noFill/>
                    <a:ln w="9525">
                      <a:noFill/>
                      <a:miter lim="800000"/>
                      <a:headEnd/>
                      <a:tailEnd/>
                    </a:ln>
                  </p:spPr>
                  <p:txBody>
                    <a:bodyPr lIns="0" tIns="0" rIns="0" bIns="0"/>
                    <a:lstStyle/>
                    <a:p>
                      <a:pPr algn="just"/>
                      <a:r>
                        <a:rPr lang="en-US" altLang="zh-CN">
                          <a:latin typeface="Times New Roman" pitchFamily="18" charset="0"/>
                        </a:rPr>
                        <a:t>-</a:t>
                      </a:r>
                      <a:r>
                        <a:rPr lang="en-US" altLang="zh-CN" i="1">
                          <a:latin typeface="Times New Roman" pitchFamily="18" charset="0"/>
                        </a:rPr>
                        <a:t>f</a:t>
                      </a:r>
                      <a:r>
                        <a:rPr lang="en-US" altLang="zh-CN" baseline="-25000">
                          <a:latin typeface="Times New Roman" pitchFamily="18" charset="0"/>
                        </a:rPr>
                        <a:t>H</a:t>
                      </a:r>
                      <a:endParaRPr lang="en-US" altLang="zh-CN" sz="3600"/>
                    </a:p>
                  </p:txBody>
                </p:sp>
                <p:sp>
                  <p:nvSpPr>
                    <p:cNvPr id="40106" name="Text Box 170"/>
                    <p:cNvSpPr txBox="1">
                      <a:spLocks noChangeArrowheads="1"/>
                    </p:cNvSpPr>
                    <p:nvPr/>
                  </p:nvSpPr>
                  <p:spPr bwMode="auto">
                    <a:xfrm>
                      <a:off x="8460" y="6300"/>
                      <a:ext cx="404" cy="420"/>
                    </a:xfrm>
                    <a:prstGeom prst="rect">
                      <a:avLst/>
                    </a:prstGeom>
                    <a:noFill/>
                    <a:ln w="9525">
                      <a:noFill/>
                      <a:miter lim="800000"/>
                      <a:headEnd/>
                      <a:tailEnd/>
                    </a:ln>
                  </p:spPr>
                  <p:txBody>
                    <a:bodyPr lIns="0" tIns="0" rIns="0" bIns="0"/>
                    <a:lstStyle/>
                    <a:p>
                      <a:endParaRPr lang="zh-CN" altLang="zh-CN" sz="3600"/>
                    </a:p>
                  </p:txBody>
                </p:sp>
                <p:sp>
                  <p:nvSpPr>
                    <p:cNvPr id="40107" name="Text Box 171"/>
                    <p:cNvSpPr txBox="1">
                      <a:spLocks noChangeArrowheads="1"/>
                    </p:cNvSpPr>
                    <p:nvPr/>
                  </p:nvSpPr>
                  <p:spPr bwMode="auto">
                    <a:xfrm>
                      <a:off x="7754" y="5175"/>
                      <a:ext cx="568" cy="420"/>
                    </a:xfrm>
                    <a:prstGeom prst="rect">
                      <a:avLst/>
                    </a:prstGeom>
                    <a:noFill/>
                    <a:ln w="9525">
                      <a:noFill/>
                      <a:miter lim="800000"/>
                      <a:headEnd/>
                      <a:tailEnd/>
                    </a:ln>
                  </p:spPr>
                  <p:txBody>
                    <a:bodyPr lIns="0" tIns="0" rIns="0" bIns="0"/>
                    <a:lstStyle/>
                    <a:p>
                      <a:endParaRPr lang="zh-CN" altLang="en-US"/>
                    </a:p>
                  </p:txBody>
                </p:sp>
              </p:grpSp>
            </p:grpSp>
          </p:grpSp>
          <p:sp>
            <p:nvSpPr>
              <p:cNvPr id="40108" name="Text Box 172"/>
              <p:cNvSpPr txBox="1">
                <a:spLocks noChangeArrowheads="1"/>
              </p:cNvSpPr>
              <p:nvPr/>
            </p:nvSpPr>
            <p:spPr bwMode="auto">
              <a:xfrm>
                <a:off x="4999" y="3687"/>
                <a:ext cx="216" cy="277"/>
              </a:xfrm>
              <a:prstGeom prst="rect">
                <a:avLst/>
              </a:prstGeom>
              <a:noFill/>
              <a:ln w="9525">
                <a:noFill/>
                <a:miter lim="800000"/>
                <a:headEnd/>
                <a:tailEnd/>
              </a:ln>
            </p:spPr>
            <p:txBody>
              <a:bodyPr/>
              <a:lstStyle/>
              <a:p>
                <a:pPr algn="just"/>
                <a:r>
                  <a:rPr lang="en-US" altLang="zh-CN" i="1">
                    <a:latin typeface="Times New Roman" pitchFamily="18" charset="0"/>
                  </a:rPr>
                  <a:t>f</a:t>
                </a:r>
                <a:endParaRPr lang="en-US" altLang="zh-CN" sz="3600"/>
              </a:p>
            </p:txBody>
          </p:sp>
        </p:grpSp>
      </p:grpSp>
      <p:sp>
        <p:nvSpPr>
          <p:cNvPr id="39944" name="矩形 39943"/>
          <p:cNvSpPr/>
          <p:nvPr/>
        </p:nvSpPr>
        <p:spPr>
          <a:xfrm>
            <a:off x="779946" y="5945175"/>
            <a:ext cx="811253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由图</a:t>
            </a:r>
            <a:r>
              <a:rPr lang="zh-CN" altLang="en-US" sz="2400" b="1" dirty="0">
                <a:latin typeface="+mj-ea"/>
                <a:ea typeface="+mj-ea"/>
              </a:rPr>
              <a:t>看出，若</a:t>
            </a:r>
            <a:r>
              <a:rPr lang="en-US" altLang="zh-CN" sz="2400" b="1" i="1" dirty="0">
                <a:latin typeface="+mj-ea"/>
                <a:ea typeface="+mj-ea"/>
              </a:rPr>
              <a:t>s</a:t>
            </a:r>
            <a:r>
              <a:rPr lang="en-US" altLang="zh-CN" sz="2400" b="1" dirty="0">
                <a:latin typeface="+mj-ea"/>
                <a:ea typeface="+mj-ea"/>
              </a:rPr>
              <a:t>(</a:t>
            </a:r>
            <a:r>
              <a:rPr lang="en-US" altLang="zh-CN" sz="2400" b="1" i="1" dirty="0">
                <a:latin typeface="+mj-ea"/>
                <a:ea typeface="+mj-ea"/>
              </a:rPr>
              <a:t>t</a:t>
            </a:r>
            <a:r>
              <a:rPr lang="en-US" altLang="zh-CN" sz="2400" b="1" dirty="0">
                <a:latin typeface="+mj-ea"/>
                <a:ea typeface="+mj-ea"/>
              </a:rPr>
              <a:t>)</a:t>
            </a:r>
            <a:r>
              <a:rPr lang="zh-CN" altLang="en-US" sz="2400" b="1" dirty="0">
                <a:latin typeface="+mj-ea"/>
                <a:ea typeface="+mj-ea"/>
              </a:rPr>
              <a:t>的周期</a:t>
            </a:r>
            <a:r>
              <a:rPr lang="en-US" altLang="zh-CN" sz="2400" b="1" i="1" dirty="0">
                <a:latin typeface="+mj-ea"/>
                <a:ea typeface="+mj-ea"/>
              </a:rPr>
              <a:t>T</a:t>
            </a:r>
            <a:r>
              <a:rPr lang="en-US" altLang="zh-CN" sz="2400" b="1" dirty="0">
                <a:latin typeface="+mj-ea"/>
                <a:ea typeface="+mj-ea"/>
              </a:rPr>
              <a:t> </a:t>
            </a:r>
            <a:r>
              <a:rPr lang="en-US" altLang="zh-CN" sz="2400" b="1" dirty="0">
                <a:latin typeface="+mj-ea"/>
                <a:ea typeface="+mj-ea"/>
                <a:sym typeface="Symbol" pitchFamily="18" charset="2"/>
              </a:rPr>
              <a:t></a:t>
            </a:r>
            <a:r>
              <a:rPr lang="en-US" altLang="zh-CN" sz="2400" b="1" dirty="0">
                <a:latin typeface="+mj-ea"/>
                <a:ea typeface="+mj-ea"/>
              </a:rPr>
              <a:t> (1/2</a:t>
            </a:r>
            <a:r>
              <a:rPr lang="en-US" altLang="zh-CN" sz="2400" b="1" i="1" dirty="0">
                <a:latin typeface="+mj-ea"/>
                <a:ea typeface="+mj-ea"/>
              </a:rPr>
              <a:t>f</a:t>
            </a:r>
            <a:r>
              <a:rPr lang="en-US" altLang="zh-CN" sz="2400" b="1" i="1" baseline="-25000" dirty="0">
                <a:latin typeface="+mj-ea"/>
                <a:ea typeface="+mj-ea"/>
              </a:rPr>
              <a:t>H</a:t>
            </a:r>
            <a:r>
              <a:rPr lang="en-US" altLang="zh-CN" sz="2400" b="1" dirty="0">
                <a:latin typeface="+mj-ea"/>
                <a:ea typeface="+mj-ea"/>
              </a:rPr>
              <a:t>)</a:t>
            </a:r>
            <a:r>
              <a:rPr lang="zh-CN" altLang="en-US" sz="2400" b="1" dirty="0">
                <a:latin typeface="+mj-ea"/>
                <a:ea typeface="+mj-ea"/>
              </a:rPr>
              <a:t>，</a:t>
            </a:r>
            <a:r>
              <a:rPr lang="zh-CN" altLang="en-US" sz="2400" b="1" dirty="0" smtClean="0">
                <a:latin typeface="+mj-ea"/>
                <a:ea typeface="+mj-ea"/>
              </a:rPr>
              <a:t>或重复</a:t>
            </a:r>
            <a:r>
              <a:rPr lang="zh-CN" altLang="en-US" sz="2400" b="1" dirty="0">
                <a:latin typeface="+mj-ea"/>
                <a:ea typeface="+mj-ea"/>
              </a:rPr>
              <a:t>频率</a:t>
            </a:r>
            <a:r>
              <a:rPr lang="en-US" altLang="zh-CN" sz="2400" b="1" i="1" dirty="0" err="1">
                <a:latin typeface="+mj-ea"/>
                <a:ea typeface="+mj-ea"/>
              </a:rPr>
              <a:t>f</a:t>
            </a:r>
            <a:r>
              <a:rPr lang="en-US" altLang="zh-CN" sz="2400" b="1" i="1" baseline="-25000" dirty="0" err="1">
                <a:latin typeface="+mj-ea"/>
                <a:ea typeface="+mj-ea"/>
              </a:rPr>
              <a:t>s</a:t>
            </a:r>
            <a:r>
              <a:rPr lang="en-US" altLang="zh-CN" sz="2400" b="1" dirty="0">
                <a:latin typeface="+mj-ea"/>
                <a:ea typeface="+mj-ea"/>
              </a:rPr>
              <a:t> </a:t>
            </a:r>
            <a:r>
              <a:rPr lang="en-US" altLang="zh-CN" sz="2400" b="1" dirty="0">
                <a:latin typeface="+mj-ea"/>
                <a:ea typeface="+mj-ea"/>
                <a:sym typeface="Symbol" pitchFamily="18" charset="2"/>
              </a:rPr>
              <a:t></a:t>
            </a:r>
            <a:r>
              <a:rPr lang="en-US" altLang="zh-CN" sz="2400" b="1" dirty="0">
                <a:latin typeface="+mj-ea"/>
                <a:ea typeface="+mj-ea"/>
              </a:rPr>
              <a:t> 2</a:t>
            </a:r>
            <a:r>
              <a:rPr lang="en-US" altLang="zh-CN" sz="2400" b="1" i="1" dirty="0">
                <a:latin typeface="+mj-ea"/>
                <a:ea typeface="+mj-ea"/>
              </a:rPr>
              <a:t>f</a:t>
            </a:r>
            <a:r>
              <a:rPr lang="en-US" altLang="zh-CN" sz="2400" b="1" i="1" baseline="-25000" dirty="0">
                <a:latin typeface="+mj-ea"/>
                <a:ea typeface="+mj-ea"/>
              </a:rPr>
              <a:t>H</a:t>
            </a:r>
            <a:r>
              <a:rPr lang="zh-CN" altLang="en-US" sz="2400" b="1" dirty="0">
                <a:latin typeface="+mj-ea"/>
                <a:ea typeface="+mj-ea"/>
              </a:rPr>
              <a:t>，</a:t>
            </a:r>
            <a:r>
              <a:rPr lang="zh-CN" altLang="en-US" sz="2400" b="1" dirty="0" smtClean="0">
                <a:latin typeface="+mj-ea"/>
                <a:ea typeface="+mj-ea"/>
              </a:rPr>
              <a:t>则用截止频率</a:t>
            </a:r>
            <a:r>
              <a:rPr lang="zh-CN" altLang="en-US" sz="2400" b="1" dirty="0">
                <a:latin typeface="+mj-ea"/>
                <a:ea typeface="+mj-ea"/>
              </a:rPr>
              <a:t>为</a:t>
            </a:r>
            <a:r>
              <a:rPr lang="en-US" altLang="zh-CN" sz="2400" b="1" i="1" dirty="0" err="1">
                <a:latin typeface="+mj-ea"/>
                <a:ea typeface="+mj-ea"/>
              </a:rPr>
              <a:t>f</a:t>
            </a:r>
            <a:r>
              <a:rPr lang="en-US" altLang="zh-CN" sz="2400" b="1" i="1" baseline="-25000" dirty="0" err="1">
                <a:latin typeface="+mj-ea"/>
                <a:ea typeface="+mj-ea"/>
              </a:rPr>
              <a:t>H</a:t>
            </a:r>
            <a:r>
              <a:rPr lang="zh-CN" altLang="en-US" sz="2400" b="1" dirty="0">
                <a:latin typeface="+mj-ea"/>
                <a:ea typeface="+mj-ea"/>
              </a:rPr>
              <a:t>的</a:t>
            </a:r>
            <a:r>
              <a:rPr lang="zh-CN" altLang="en-US" sz="2400" b="1" dirty="0" smtClean="0">
                <a:latin typeface="+mj-ea"/>
                <a:ea typeface="+mj-ea"/>
              </a:rPr>
              <a:t>低通滤波器可以</a:t>
            </a:r>
            <a:r>
              <a:rPr lang="zh-CN" altLang="en-US" sz="2400" b="1" dirty="0">
                <a:latin typeface="+mj-ea"/>
                <a:ea typeface="+mj-ea"/>
              </a:rPr>
              <a:t>分离出原模拟信号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 calcmode="lin" valueType="num">
                                      <p:cBhvr additive="base">
                                        <p:cTn id="7" dur="500" fill="hold"/>
                                        <p:tgtEl>
                                          <p:spTgt spid="39944"/>
                                        </p:tgtEl>
                                        <p:attrNameLst>
                                          <p:attrName>ppt_x</p:attrName>
                                        </p:attrNameLst>
                                      </p:cBhvr>
                                      <p:tavLst>
                                        <p:tav tm="0">
                                          <p:val>
                                            <p:strVal val="#ppt_x"/>
                                          </p:val>
                                        </p:tav>
                                        <p:tav tm="100000">
                                          <p:val>
                                            <p:strVal val="#ppt_x"/>
                                          </p:val>
                                        </p:tav>
                                      </p:tavLst>
                                    </p:anim>
                                    <p:anim calcmode="lin" valueType="num">
                                      <p:cBhvr additive="base">
                                        <p:cTn id="8"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zh-CN" altLang="en-US" dirty="0"/>
              <a:t>自然抽样和平顶</a:t>
            </a:r>
            <a:r>
              <a:rPr lang="zh-CN" altLang="en-US" dirty="0" smtClean="0"/>
              <a:t>抽样</a:t>
            </a:r>
            <a:endParaRPr lang="zh-CN" altLang="en-US" dirty="0"/>
          </a:p>
        </p:txBody>
      </p:sp>
      <p:sp>
        <p:nvSpPr>
          <p:cNvPr id="41987" name="Rectangle 3"/>
          <p:cNvSpPr>
            <a:spLocks noGrp="1" noChangeArrowheads="1"/>
          </p:cNvSpPr>
          <p:nvPr>
            <p:ph type="body" idx="1"/>
          </p:nvPr>
        </p:nvSpPr>
        <p:spPr/>
        <p:txBody>
          <a:bodyPr/>
          <a:lstStyle/>
          <a:p>
            <a:pPr>
              <a:lnSpc>
                <a:spcPct val="130000"/>
              </a:lnSpc>
            </a:pPr>
            <a:r>
              <a:rPr lang="zh-CN" altLang="en-US" dirty="0" smtClean="0"/>
              <a:t>在上述</a:t>
            </a:r>
            <a:r>
              <a:rPr lang="en-US" altLang="zh-CN" dirty="0" smtClean="0"/>
              <a:t>PAM</a:t>
            </a:r>
            <a:r>
              <a:rPr lang="zh-CN" altLang="en-US" dirty="0" smtClean="0"/>
              <a:t>调制中，得到的已调信号</a:t>
            </a:r>
            <a:r>
              <a:rPr lang="en-US" altLang="zh-CN" i="1" dirty="0" smtClean="0"/>
              <a:t>m</a:t>
            </a:r>
            <a:r>
              <a:rPr lang="en-US" altLang="zh-CN" i="1" baseline="-25000" dirty="0" smtClean="0"/>
              <a:t>s</a:t>
            </a:r>
            <a:r>
              <a:rPr lang="en-US" altLang="zh-CN" dirty="0" smtClean="0"/>
              <a:t>(</a:t>
            </a:r>
            <a:r>
              <a:rPr lang="en-US" altLang="zh-CN" i="1" dirty="0" smtClean="0"/>
              <a:t>t</a:t>
            </a:r>
            <a:r>
              <a:rPr lang="en-US" altLang="zh-CN" dirty="0" smtClean="0"/>
              <a:t>)</a:t>
            </a:r>
            <a:r>
              <a:rPr lang="zh-CN" altLang="en-US" dirty="0" smtClean="0"/>
              <a:t>的脉冲顶部和原模拟信号波形相同。这种</a:t>
            </a:r>
            <a:r>
              <a:rPr lang="en-US" altLang="zh-CN" dirty="0" smtClean="0"/>
              <a:t>PAM</a:t>
            </a:r>
            <a:r>
              <a:rPr lang="zh-CN" altLang="en-US" dirty="0" smtClean="0"/>
              <a:t>常称为</a:t>
            </a:r>
            <a:r>
              <a:rPr lang="zh-CN" altLang="en-US" dirty="0" smtClean="0">
                <a:solidFill>
                  <a:srgbClr val="0000FF"/>
                </a:solidFill>
              </a:rPr>
              <a:t>自然抽样</a:t>
            </a:r>
            <a:r>
              <a:rPr lang="zh-CN" altLang="en-US" dirty="0" smtClean="0"/>
              <a:t>。</a:t>
            </a:r>
            <a:endParaRPr lang="en-US" altLang="zh-CN" dirty="0" smtClean="0"/>
          </a:p>
          <a:p>
            <a:pPr>
              <a:lnSpc>
                <a:spcPct val="130000"/>
              </a:lnSpc>
            </a:pPr>
            <a:r>
              <a:rPr lang="zh-CN" altLang="en-US" dirty="0">
                <a:solidFill>
                  <a:srgbClr val="0000FF"/>
                </a:solidFill>
              </a:rPr>
              <a:t>平顶</a:t>
            </a:r>
            <a:r>
              <a:rPr lang="zh-CN" altLang="en-US" dirty="0" smtClean="0">
                <a:solidFill>
                  <a:srgbClr val="0000FF"/>
                </a:solidFill>
              </a:rPr>
              <a:t>抽样</a:t>
            </a:r>
            <a:r>
              <a:rPr lang="en-US" altLang="zh-CN" dirty="0" smtClean="0"/>
              <a:t>: </a:t>
            </a:r>
            <a:r>
              <a:rPr lang="zh-CN" altLang="en-US" dirty="0" smtClean="0"/>
              <a:t>在实际应用中，则常用“</a:t>
            </a:r>
            <a:r>
              <a:rPr lang="zh-CN" altLang="en-US" dirty="0" smtClean="0">
                <a:solidFill>
                  <a:srgbClr val="0000FF"/>
                </a:solidFill>
              </a:rPr>
              <a:t>抽样保持电路</a:t>
            </a:r>
            <a:r>
              <a:rPr lang="zh-CN" altLang="en-US" dirty="0" smtClean="0"/>
              <a:t>”产生</a:t>
            </a:r>
            <a:r>
              <a:rPr lang="en-US" altLang="zh-CN" dirty="0" smtClean="0"/>
              <a:t>PAM</a:t>
            </a:r>
            <a:r>
              <a:rPr lang="zh-CN" altLang="en-US" dirty="0" smtClean="0"/>
              <a:t>信号。电路的原理方框图： </a:t>
            </a:r>
            <a:endParaRPr lang="zh-CN" altLang="en-US" dirty="0"/>
          </a:p>
        </p:txBody>
      </p:sp>
      <p:sp>
        <p:nvSpPr>
          <p:cNvPr id="21" name="灯片编号占位符 5"/>
          <p:cNvSpPr>
            <a:spLocks noGrp="1"/>
          </p:cNvSpPr>
          <p:nvPr>
            <p:ph type="sldNum" sz="quarter" idx="12"/>
          </p:nvPr>
        </p:nvSpPr>
        <p:spPr/>
        <p:txBody>
          <a:bodyPr/>
          <a:lstStyle/>
          <a:p>
            <a:fld id="{F8832364-1F96-497F-A997-4CD17956DECA}" type="slidenum">
              <a:rPr lang="en-US" altLang="zh-CN" smtClean="0"/>
              <a:pPr/>
              <a:t>24</a:t>
            </a:fld>
            <a:endParaRPr lang="en-US" altLang="zh-CN"/>
          </a:p>
        </p:txBody>
      </p:sp>
      <p:grpSp>
        <p:nvGrpSpPr>
          <p:cNvPr id="2" name="Group 24"/>
          <p:cNvGrpSpPr>
            <a:grpSpLocks/>
          </p:cNvGrpSpPr>
          <p:nvPr/>
        </p:nvGrpSpPr>
        <p:grpSpPr bwMode="auto">
          <a:xfrm>
            <a:off x="395536" y="4584993"/>
            <a:ext cx="4240411" cy="1817444"/>
            <a:chOff x="2511" y="2812"/>
            <a:chExt cx="2942" cy="1238"/>
          </a:xfrm>
        </p:grpSpPr>
        <p:grpSp>
          <p:nvGrpSpPr>
            <p:cNvPr id="3" name="Group 7"/>
            <p:cNvGrpSpPr>
              <a:grpSpLocks/>
            </p:cNvGrpSpPr>
            <p:nvPr/>
          </p:nvGrpSpPr>
          <p:grpSpPr bwMode="auto">
            <a:xfrm>
              <a:off x="2511" y="2869"/>
              <a:ext cx="2920" cy="1181"/>
              <a:chOff x="4709" y="11880"/>
              <a:chExt cx="4158" cy="1470"/>
            </a:xfrm>
          </p:grpSpPr>
          <p:grpSp>
            <p:nvGrpSpPr>
              <p:cNvPr id="4" name="Group 8"/>
              <p:cNvGrpSpPr>
                <a:grpSpLocks/>
              </p:cNvGrpSpPr>
              <p:nvPr/>
            </p:nvGrpSpPr>
            <p:grpSpPr bwMode="auto">
              <a:xfrm>
                <a:off x="5279" y="12135"/>
                <a:ext cx="3120" cy="825"/>
                <a:chOff x="5279" y="12135"/>
                <a:chExt cx="3120" cy="825"/>
              </a:xfrm>
            </p:grpSpPr>
            <p:sp>
              <p:nvSpPr>
                <p:cNvPr id="41993" name="AutoShape 9"/>
                <p:cNvSpPr>
                  <a:spLocks noChangeArrowheads="1"/>
                </p:cNvSpPr>
                <p:nvPr/>
              </p:nvSpPr>
              <p:spPr bwMode="auto">
                <a:xfrm>
                  <a:off x="5775" y="12150"/>
                  <a:ext cx="540" cy="495"/>
                </a:xfrm>
                <a:prstGeom prst="flowChartSummingJunction">
                  <a:avLst/>
                </a:prstGeom>
                <a:solidFill>
                  <a:srgbClr val="FFFFFF"/>
                </a:solidFill>
                <a:ln w="9525">
                  <a:solidFill>
                    <a:srgbClr val="000000"/>
                  </a:solidFill>
                  <a:round/>
                  <a:headEnd/>
                  <a:tailEnd/>
                </a:ln>
              </p:spPr>
              <p:txBody>
                <a:bodyPr/>
                <a:lstStyle/>
                <a:p>
                  <a:endParaRPr lang="zh-CN" altLang="en-US"/>
                </a:p>
              </p:txBody>
            </p:sp>
            <p:sp>
              <p:nvSpPr>
                <p:cNvPr id="41994" name="Text Box 10"/>
                <p:cNvSpPr txBox="1">
                  <a:spLocks noChangeArrowheads="1"/>
                </p:cNvSpPr>
                <p:nvPr/>
              </p:nvSpPr>
              <p:spPr bwMode="auto">
                <a:xfrm>
                  <a:off x="6929" y="12135"/>
                  <a:ext cx="960" cy="510"/>
                </a:xfrm>
                <a:prstGeom prst="rect">
                  <a:avLst/>
                </a:prstGeom>
                <a:solidFill>
                  <a:srgbClr val="FFFFFF"/>
                </a:solidFill>
                <a:ln w="9525">
                  <a:solidFill>
                    <a:srgbClr val="000000"/>
                  </a:solidFill>
                  <a:miter lim="800000"/>
                  <a:headEnd/>
                  <a:tailEnd/>
                </a:ln>
              </p:spPr>
              <p:txBody>
                <a:bodyPr/>
                <a:lstStyle/>
                <a:p>
                  <a:pPr algn="ctr"/>
                  <a:r>
                    <a:rPr lang="en-US" altLang="zh-CN" sz="2000">
                      <a:latin typeface="Times New Roman" pitchFamily="18" charset="0"/>
                    </a:rPr>
                    <a:t>H(</a:t>
                  </a:r>
                  <a:r>
                    <a:rPr lang="en-US" altLang="zh-CN" sz="2000" i="1">
                      <a:latin typeface="Times New Roman" pitchFamily="18" charset="0"/>
                    </a:rPr>
                    <a:t>f</a:t>
                  </a:r>
                  <a:r>
                    <a:rPr lang="en-US" altLang="zh-CN" sz="2000">
                      <a:latin typeface="Times New Roman" pitchFamily="18" charset="0"/>
                    </a:rPr>
                    <a:t>)</a:t>
                  </a:r>
                  <a:endParaRPr lang="en-US" altLang="zh-CN" sz="3600"/>
                </a:p>
              </p:txBody>
            </p:sp>
            <p:sp>
              <p:nvSpPr>
                <p:cNvPr id="41995" name="Line 11"/>
                <p:cNvSpPr>
                  <a:spLocks noChangeShapeType="1"/>
                </p:cNvSpPr>
                <p:nvPr/>
              </p:nvSpPr>
              <p:spPr bwMode="auto">
                <a:xfrm>
                  <a:off x="5279" y="12420"/>
                  <a:ext cx="496" cy="0"/>
                </a:xfrm>
                <a:prstGeom prst="line">
                  <a:avLst/>
                </a:prstGeom>
                <a:noFill/>
                <a:ln w="9525">
                  <a:solidFill>
                    <a:srgbClr val="000000"/>
                  </a:solidFill>
                  <a:round/>
                  <a:headEnd/>
                  <a:tailEnd type="triangle" w="med" len="med"/>
                </a:ln>
              </p:spPr>
              <p:txBody>
                <a:bodyPr/>
                <a:lstStyle/>
                <a:p>
                  <a:endParaRPr lang="zh-CN" altLang="en-US"/>
                </a:p>
              </p:txBody>
            </p:sp>
            <p:sp>
              <p:nvSpPr>
                <p:cNvPr id="41996" name="Line 12"/>
                <p:cNvSpPr>
                  <a:spLocks noChangeShapeType="1"/>
                </p:cNvSpPr>
                <p:nvPr/>
              </p:nvSpPr>
              <p:spPr bwMode="auto">
                <a:xfrm>
                  <a:off x="6343" y="12390"/>
                  <a:ext cx="600" cy="0"/>
                </a:xfrm>
                <a:prstGeom prst="line">
                  <a:avLst/>
                </a:prstGeom>
                <a:noFill/>
                <a:ln w="9525">
                  <a:solidFill>
                    <a:srgbClr val="000000"/>
                  </a:solidFill>
                  <a:round/>
                  <a:headEnd/>
                  <a:tailEnd type="triangle" w="med" len="med"/>
                </a:ln>
              </p:spPr>
              <p:txBody>
                <a:bodyPr/>
                <a:lstStyle/>
                <a:p>
                  <a:endParaRPr lang="zh-CN" altLang="en-US"/>
                </a:p>
              </p:txBody>
            </p:sp>
            <p:sp>
              <p:nvSpPr>
                <p:cNvPr id="41997" name="Line 13"/>
                <p:cNvSpPr>
                  <a:spLocks noChangeShapeType="1"/>
                </p:cNvSpPr>
                <p:nvPr/>
              </p:nvSpPr>
              <p:spPr bwMode="auto">
                <a:xfrm>
                  <a:off x="7903" y="12390"/>
                  <a:ext cx="496" cy="0"/>
                </a:xfrm>
                <a:prstGeom prst="line">
                  <a:avLst/>
                </a:prstGeom>
                <a:noFill/>
                <a:ln w="9525">
                  <a:solidFill>
                    <a:srgbClr val="000000"/>
                  </a:solidFill>
                  <a:round/>
                  <a:headEnd/>
                  <a:tailEnd type="triangle" w="med" len="med"/>
                </a:ln>
              </p:spPr>
              <p:txBody>
                <a:bodyPr/>
                <a:lstStyle/>
                <a:p>
                  <a:endParaRPr lang="zh-CN" altLang="en-US"/>
                </a:p>
              </p:txBody>
            </p:sp>
            <p:sp>
              <p:nvSpPr>
                <p:cNvPr id="41998" name="Line 14"/>
                <p:cNvSpPr>
                  <a:spLocks noChangeShapeType="1"/>
                </p:cNvSpPr>
                <p:nvPr/>
              </p:nvSpPr>
              <p:spPr bwMode="auto">
                <a:xfrm flipV="1">
                  <a:off x="6031" y="12645"/>
                  <a:ext cx="0" cy="315"/>
                </a:xfrm>
                <a:prstGeom prst="line">
                  <a:avLst/>
                </a:prstGeom>
                <a:noFill/>
                <a:ln w="9525">
                  <a:solidFill>
                    <a:srgbClr val="000000"/>
                  </a:solidFill>
                  <a:round/>
                  <a:headEnd/>
                  <a:tailEnd type="triangle" w="med" len="med"/>
                </a:ln>
              </p:spPr>
              <p:txBody>
                <a:bodyPr/>
                <a:lstStyle/>
                <a:p>
                  <a:endParaRPr lang="zh-CN" altLang="en-US"/>
                </a:p>
              </p:txBody>
            </p:sp>
          </p:grpSp>
          <p:sp>
            <p:nvSpPr>
              <p:cNvPr id="41999" name="Text Box 15"/>
              <p:cNvSpPr txBox="1">
                <a:spLocks noChangeArrowheads="1"/>
              </p:cNvSpPr>
              <p:nvPr/>
            </p:nvSpPr>
            <p:spPr bwMode="auto">
              <a:xfrm>
                <a:off x="4709" y="12195"/>
                <a:ext cx="752" cy="525"/>
              </a:xfrm>
              <a:prstGeom prst="rect">
                <a:avLst/>
              </a:prstGeom>
              <a:noFill/>
              <a:ln w="9525">
                <a:noFill/>
                <a:miter lim="800000"/>
                <a:headEnd/>
                <a:tailEnd/>
              </a:ln>
            </p:spPr>
            <p:txBody>
              <a:bodyPr/>
              <a:lstStyle/>
              <a:p>
                <a:pPr algn="just"/>
                <a:r>
                  <a:rPr lang="en-US" altLang="zh-CN" sz="2400" i="1" dirty="0">
                    <a:latin typeface="Times New Roman" pitchFamily="18" charset="0"/>
                  </a:rPr>
                  <a:t>m</a:t>
                </a:r>
                <a:r>
                  <a:rPr lang="en-US" altLang="zh-CN" sz="2400" dirty="0">
                    <a:latin typeface="Times New Roman" pitchFamily="18" charset="0"/>
                  </a:rPr>
                  <a:t>(</a:t>
                </a:r>
                <a:r>
                  <a:rPr lang="en-US" altLang="zh-CN" sz="2400" i="1" dirty="0">
                    <a:latin typeface="Times New Roman" pitchFamily="18" charset="0"/>
                  </a:rPr>
                  <a:t>t</a:t>
                </a:r>
                <a:r>
                  <a:rPr lang="en-US" altLang="zh-CN" sz="2400" dirty="0">
                    <a:latin typeface="Times New Roman" pitchFamily="18" charset="0"/>
                  </a:rPr>
                  <a:t>)</a:t>
                </a:r>
                <a:endParaRPr lang="en-US" altLang="zh-CN" sz="4400" dirty="0"/>
              </a:p>
            </p:txBody>
          </p:sp>
          <p:sp>
            <p:nvSpPr>
              <p:cNvPr id="42000" name="Text Box 16"/>
              <p:cNvSpPr txBox="1">
                <a:spLocks noChangeArrowheads="1"/>
              </p:cNvSpPr>
              <p:nvPr/>
            </p:nvSpPr>
            <p:spPr bwMode="auto">
              <a:xfrm>
                <a:off x="5715" y="12870"/>
                <a:ext cx="706" cy="480"/>
              </a:xfrm>
              <a:prstGeom prst="rect">
                <a:avLst/>
              </a:prstGeom>
              <a:noFill/>
              <a:ln w="9525">
                <a:noFill/>
                <a:miter lim="800000"/>
                <a:headEnd/>
                <a:tailEnd/>
              </a:ln>
            </p:spPr>
            <p:txBody>
              <a:bodyPr/>
              <a:lstStyle/>
              <a:p>
                <a:pPr algn="just"/>
                <a:r>
                  <a:rPr lang="en-US" altLang="zh-CN" sz="2400" i="1">
                    <a:latin typeface="Times New Roman" pitchFamily="18" charset="0"/>
                    <a:sym typeface="Symbol" pitchFamily="18" charset="2"/>
                  </a:rPr>
                  <a:t></a:t>
                </a:r>
                <a:r>
                  <a:rPr lang="en-US" altLang="zh-CN" sz="2400" i="1" baseline="-25000">
                    <a:latin typeface="Times New Roman" pitchFamily="18" charset="0"/>
                  </a:rPr>
                  <a:t>T</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p>
              <a:p>
                <a:endParaRPr lang="en-US" altLang="zh-CN" sz="3600"/>
              </a:p>
            </p:txBody>
          </p:sp>
          <p:sp>
            <p:nvSpPr>
              <p:cNvPr id="42001" name="Text Box 17"/>
              <p:cNvSpPr txBox="1">
                <a:spLocks noChangeArrowheads="1"/>
              </p:cNvSpPr>
              <p:nvPr/>
            </p:nvSpPr>
            <p:spPr bwMode="auto">
              <a:xfrm>
                <a:off x="7981" y="11880"/>
                <a:ext cx="886" cy="480"/>
              </a:xfrm>
              <a:prstGeom prst="rect">
                <a:avLst/>
              </a:prstGeom>
              <a:noFill/>
              <a:ln w="9525">
                <a:noFill/>
                <a:miter lim="800000"/>
                <a:headEnd/>
                <a:tailEnd/>
              </a:ln>
            </p:spPr>
            <p:txBody>
              <a:bodyPr/>
              <a:lstStyle/>
              <a:p>
                <a:pPr algn="just"/>
                <a:r>
                  <a:rPr lang="en-US" altLang="zh-CN" sz="2400" i="1">
                    <a:latin typeface="Times New Roman" pitchFamily="18" charset="0"/>
                  </a:rPr>
                  <a:t>m</a:t>
                </a:r>
                <a:r>
                  <a:rPr lang="en-US" altLang="zh-CN" sz="2400" i="1" baseline="-25000">
                    <a:latin typeface="Times New Roman" pitchFamily="18" charset="0"/>
                  </a:rPr>
                  <a:t>H</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2000">
                  <a:latin typeface="Times New Roman" pitchFamily="18" charset="0"/>
                </a:endParaRPr>
              </a:p>
              <a:p>
                <a:endParaRPr lang="en-US" altLang="zh-CN" sz="4000"/>
              </a:p>
            </p:txBody>
          </p:sp>
          <p:sp>
            <p:nvSpPr>
              <p:cNvPr id="42002" name="Text Box 18"/>
              <p:cNvSpPr txBox="1">
                <a:spLocks noChangeArrowheads="1"/>
              </p:cNvSpPr>
              <p:nvPr/>
            </p:nvSpPr>
            <p:spPr bwMode="auto">
              <a:xfrm>
                <a:off x="6181" y="11925"/>
                <a:ext cx="886" cy="480"/>
              </a:xfrm>
              <a:prstGeom prst="rect">
                <a:avLst/>
              </a:prstGeom>
              <a:noFill/>
              <a:ln w="9525">
                <a:noFill/>
                <a:miter lim="800000"/>
                <a:headEnd/>
                <a:tailEnd/>
              </a:ln>
            </p:spPr>
            <p:txBody>
              <a:bodyPr/>
              <a:lstStyle/>
              <a:p>
                <a:pPr algn="just"/>
                <a:r>
                  <a:rPr lang="en-US" altLang="zh-CN" sz="2400" i="1">
                    <a:latin typeface="Times New Roman" pitchFamily="18" charset="0"/>
                  </a:rPr>
                  <a:t>m</a:t>
                </a:r>
                <a:r>
                  <a:rPr lang="en-US" altLang="zh-CN" sz="2400" i="1" baseline="-25000">
                    <a:latin typeface="Times New Roman" pitchFamily="18" charset="0"/>
                  </a:rPr>
                  <a:t>s</a:t>
                </a:r>
                <a:r>
                  <a:rPr lang="en-US" altLang="zh-CN" sz="2400">
                    <a:latin typeface="Times New Roman" pitchFamily="18" charset="0"/>
                  </a:rPr>
                  <a:t>(</a:t>
                </a:r>
                <a:r>
                  <a:rPr lang="en-US" altLang="zh-CN" sz="2400" i="1">
                    <a:latin typeface="Times New Roman" pitchFamily="18" charset="0"/>
                  </a:rPr>
                  <a:t>t</a:t>
                </a:r>
                <a:r>
                  <a:rPr lang="en-US" altLang="zh-CN" sz="2400">
                    <a:latin typeface="Times New Roman" pitchFamily="18" charset="0"/>
                  </a:rPr>
                  <a:t>)</a:t>
                </a:r>
                <a:endParaRPr lang="en-US" altLang="zh-CN" sz="2000">
                  <a:latin typeface="Times New Roman" pitchFamily="18" charset="0"/>
                </a:endParaRPr>
              </a:p>
              <a:p>
                <a:endParaRPr lang="en-US" altLang="zh-CN" sz="3600"/>
              </a:p>
            </p:txBody>
          </p:sp>
          <p:sp>
            <p:nvSpPr>
              <p:cNvPr id="42003" name="Text Box 19"/>
              <p:cNvSpPr txBox="1">
                <a:spLocks noChangeArrowheads="1"/>
              </p:cNvSpPr>
              <p:nvPr/>
            </p:nvSpPr>
            <p:spPr bwMode="auto">
              <a:xfrm>
                <a:off x="6211" y="12285"/>
                <a:ext cx="930" cy="480"/>
              </a:xfrm>
              <a:prstGeom prst="rect">
                <a:avLst/>
              </a:prstGeom>
              <a:noFill/>
              <a:ln w="9525">
                <a:noFill/>
                <a:miter lim="800000"/>
                <a:headEnd/>
                <a:tailEnd/>
              </a:ln>
            </p:spPr>
            <p:txBody>
              <a:bodyPr/>
              <a:lstStyle/>
              <a:p>
                <a:pPr algn="just"/>
                <a:r>
                  <a:rPr lang="en-US" altLang="zh-CN" i="1" dirty="0" err="1">
                    <a:latin typeface="Times New Roman" pitchFamily="18" charset="0"/>
                  </a:rPr>
                  <a:t>M</a:t>
                </a:r>
                <a:r>
                  <a:rPr lang="en-US" altLang="zh-CN" i="1" baseline="-25000" dirty="0" err="1">
                    <a:latin typeface="Times New Roman" pitchFamily="18" charset="0"/>
                  </a:rPr>
                  <a:t>s</a:t>
                </a:r>
                <a:r>
                  <a:rPr lang="en-US" altLang="zh-CN" dirty="0">
                    <a:latin typeface="Times New Roman" pitchFamily="18" charset="0"/>
                  </a:rPr>
                  <a:t>(</a:t>
                </a:r>
                <a:r>
                  <a:rPr lang="en-US" altLang="zh-CN" i="1" dirty="0">
                    <a:latin typeface="Times New Roman" pitchFamily="18" charset="0"/>
                  </a:rPr>
                  <a:t>f </a:t>
                </a:r>
                <a:r>
                  <a:rPr lang="en-US" altLang="zh-CN" dirty="0">
                    <a:latin typeface="Times New Roman" pitchFamily="18" charset="0"/>
                  </a:rPr>
                  <a:t>)</a:t>
                </a:r>
              </a:p>
              <a:p>
                <a:endParaRPr lang="en-US" altLang="zh-CN" sz="3600" dirty="0"/>
              </a:p>
            </p:txBody>
          </p:sp>
        </p:grpSp>
        <p:grpSp>
          <p:nvGrpSpPr>
            <p:cNvPr id="5" name="Group 23"/>
            <p:cNvGrpSpPr>
              <a:grpSpLocks/>
            </p:cNvGrpSpPr>
            <p:nvPr/>
          </p:nvGrpSpPr>
          <p:grpSpPr bwMode="auto">
            <a:xfrm>
              <a:off x="4093" y="2812"/>
              <a:ext cx="1360" cy="792"/>
              <a:chOff x="4093" y="2812"/>
              <a:chExt cx="1360" cy="792"/>
            </a:xfrm>
          </p:grpSpPr>
          <p:sp>
            <p:nvSpPr>
              <p:cNvPr id="42005" name="Text Box 21"/>
              <p:cNvSpPr txBox="1">
                <a:spLocks noChangeArrowheads="1"/>
              </p:cNvSpPr>
              <p:nvPr/>
            </p:nvSpPr>
            <p:spPr bwMode="auto">
              <a:xfrm>
                <a:off x="4905" y="3250"/>
                <a:ext cx="548" cy="354"/>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i="1" baseline="-25000">
                    <a:latin typeface="Times New Roman" pitchFamily="18" charset="0"/>
                  </a:rPr>
                  <a:t>H</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endParaRPr lang="en-US" altLang="zh-CN" sz="3600"/>
              </a:p>
            </p:txBody>
          </p:sp>
          <p:sp>
            <p:nvSpPr>
              <p:cNvPr id="42006" name="Text Box 22"/>
              <p:cNvSpPr txBox="1">
                <a:spLocks noChangeArrowheads="1"/>
              </p:cNvSpPr>
              <p:nvPr/>
            </p:nvSpPr>
            <p:spPr bwMode="auto">
              <a:xfrm>
                <a:off x="4093" y="2812"/>
                <a:ext cx="778" cy="332"/>
              </a:xfrm>
              <a:prstGeom prst="rect">
                <a:avLst/>
              </a:prstGeom>
              <a:noFill/>
              <a:ln w="9525">
                <a:noFill/>
                <a:miter lim="800000"/>
                <a:headEnd/>
                <a:tailEnd/>
              </a:ln>
            </p:spPr>
            <p:txBody>
              <a:bodyPr/>
              <a:lstStyle/>
              <a:p>
                <a:pPr algn="just"/>
                <a:r>
                  <a:rPr lang="zh-CN" altLang="en-US">
                    <a:latin typeface="Times New Roman" pitchFamily="18" charset="0"/>
                  </a:rPr>
                  <a:t>保持电路</a:t>
                </a:r>
                <a:endParaRPr lang="zh-CN" altLang="en-US" sz="3600"/>
              </a:p>
            </p:txBody>
          </p:sp>
        </p:grpSp>
      </p:grpSp>
      <p:grpSp>
        <p:nvGrpSpPr>
          <p:cNvPr id="22" name="Group 6"/>
          <p:cNvGrpSpPr>
            <a:grpSpLocks/>
          </p:cNvGrpSpPr>
          <p:nvPr/>
        </p:nvGrpSpPr>
        <p:grpSpPr bwMode="auto">
          <a:xfrm>
            <a:off x="4608512" y="4390012"/>
            <a:ext cx="4572000" cy="1631276"/>
            <a:chOff x="6339" y="2169"/>
            <a:chExt cx="3996" cy="1695"/>
          </a:xfrm>
        </p:grpSpPr>
        <p:grpSp>
          <p:nvGrpSpPr>
            <p:cNvPr id="23" name="Group 7"/>
            <p:cNvGrpSpPr>
              <a:grpSpLocks/>
            </p:cNvGrpSpPr>
            <p:nvPr/>
          </p:nvGrpSpPr>
          <p:grpSpPr bwMode="auto">
            <a:xfrm>
              <a:off x="6339" y="2169"/>
              <a:ext cx="3810" cy="1695"/>
              <a:chOff x="6339" y="2169"/>
              <a:chExt cx="3810" cy="1695"/>
            </a:xfrm>
          </p:grpSpPr>
          <p:pic>
            <p:nvPicPr>
              <p:cNvPr id="25" name="Picture 8" descr="虚模拟信号"/>
              <p:cNvPicPr>
                <a:picLocks noChangeAspect="1" noChangeArrowheads="1"/>
              </p:cNvPicPr>
              <p:nvPr/>
            </p:nvPicPr>
            <p:blipFill>
              <a:blip r:embed="rId2" cstate="print"/>
              <a:srcRect/>
              <a:stretch>
                <a:fillRect/>
              </a:stretch>
            </p:blipFill>
            <p:spPr bwMode="auto">
              <a:xfrm>
                <a:off x="6339" y="2169"/>
                <a:ext cx="3810" cy="1695"/>
              </a:xfrm>
              <a:prstGeom prst="rect">
                <a:avLst/>
              </a:prstGeom>
              <a:noFill/>
              <a:ln w="9525">
                <a:noFill/>
                <a:miter lim="800000"/>
                <a:headEnd/>
                <a:tailEnd/>
              </a:ln>
            </p:spPr>
          </p:pic>
          <p:grpSp>
            <p:nvGrpSpPr>
              <p:cNvPr id="26" name="Group 9"/>
              <p:cNvGrpSpPr>
                <a:grpSpLocks/>
              </p:cNvGrpSpPr>
              <p:nvPr/>
            </p:nvGrpSpPr>
            <p:grpSpPr bwMode="auto">
              <a:xfrm>
                <a:off x="6771" y="2499"/>
                <a:ext cx="2774" cy="1080"/>
                <a:chOff x="6771" y="2469"/>
                <a:chExt cx="2774" cy="1080"/>
              </a:xfrm>
            </p:grpSpPr>
            <p:sp>
              <p:nvSpPr>
                <p:cNvPr id="27" name="Rectangle 10"/>
                <p:cNvSpPr>
                  <a:spLocks noChangeArrowheads="1"/>
                </p:cNvSpPr>
                <p:nvPr/>
              </p:nvSpPr>
              <p:spPr bwMode="auto">
                <a:xfrm>
                  <a:off x="8135" y="2934"/>
                  <a:ext cx="60" cy="615"/>
                </a:xfrm>
                <a:prstGeom prst="rect">
                  <a:avLst/>
                </a:prstGeom>
                <a:solidFill>
                  <a:srgbClr val="FFFFFF"/>
                </a:solidFill>
                <a:ln w="9525">
                  <a:solidFill>
                    <a:srgbClr val="000000"/>
                  </a:solidFill>
                  <a:miter lim="800000"/>
                  <a:headEnd/>
                  <a:tailEnd/>
                </a:ln>
              </p:spPr>
              <p:txBody>
                <a:bodyPr/>
                <a:lstStyle/>
                <a:p>
                  <a:endParaRPr lang="zh-CN" altLang="en-US"/>
                </a:p>
              </p:txBody>
            </p:sp>
            <p:sp>
              <p:nvSpPr>
                <p:cNvPr id="28" name="Rectangle 11"/>
                <p:cNvSpPr>
                  <a:spLocks noChangeArrowheads="1"/>
                </p:cNvSpPr>
                <p:nvPr/>
              </p:nvSpPr>
              <p:spPr bwMode="auto">
                <a:xfrm>
                  <a:off x="8585" y="2799"/>
                  <a:ext cx="60" cy="7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9" name="Rectangle 12"/>
                <p:cNvSpPr>
                  <a:spLocks noChangeArrowheads="1"/>
                </p:cNvSpPr>
                <p:nvPr/>
              </p:nvSpPr>
              <p:spPr bwMode="auto">
                <a:xfrm>
                  <a:off x="9035" y="2469"/>
                  <a:ext cx="6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0" name="Rectangle 13"/>
                <p:cNvSpPr>
                  <a:spLocks noChangeArrowheads="1"/>
                </p:cNvSpPr>
                <p:nvPr/>
              </p:nvSpPr>
              <p:spPr bwMode="auto">
                <a:xfrm>
                  <a:off x="9485" y="2529"/>
                  <a:ext cx="60" cy="10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 name="Rectangle 14"/>
                <p:cNvSpPr>
                  <a:spLocks noChangeArrowheads="1"/>
                </p:cNvSpPr>
                <p:nvPr/>
              </p:nvSpPr>
              <p:spPr bwMode="auto">
                <a:xfrm>
                  <a:off x="7685" y="2739"/>
                  <a:ext cx="74" cy="81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2" name="Rectangle 15"/>
                <p:cNvSpPr>
                  <a:spLocks noChangeArrowheads="1"/>
                </p:cNvSpPr>
                <p:nvPr/>
              </p:nvSpPr>
              <p:spPr bwMode="auto">
                <a:xfrm>
                  <a:off x="7221" y="2679"/>
                  <a:ext cx="60" cy="87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3" name="Rectangle 16"/>
                <p:cNvSpPr>
                  <a:spLocks noChangeArrowheads="1"/>
                </p:cNvSpPr>
                <p:nvPr/>
              </p:nvSpPr>
              <p:spPr bwMode="auto">
                <a:xfrm>
                  <a:off x="6771" y="2874"/>
                  <a:ext cx="60" cy="675"/>
                </a:xfrm>
                <a:prstGeom prst="rect">
                  <a:avLst/>
                </a:prstGeom>
                <a:solidFill>
                  <a:srgbClr val="FFFFFF"/>
                </a:solidFill>
                <a:ln w="9525">
                  <a:solidFill>
                    <a:srgbClr val="000000"/>
                  </a:solidFill>
                  <a:miter lim="800000"/>
                  <a:headEnd/>
                  <a:tailEnd/>
                </a:ln>
              </p:spPr>
              <p:txBody>
                <a:bodyPr/>
                <a:lstStyle/>
                <a:p>
                  <a:endParaRPr lang="zh-CN" altLang="en-US"/>
                </a:p>
              </p:txBody>
            </p:sp>
          </p:grpSp>
        </p:grpSp>
        <p:sp>
          <p:nvSpPr>
            <p:cNvPr id="24" name="Text Box 17"/>
            <p:cNvSpPr txBox="1">
              <a:spLocks noChangeArrowheads="1"/>
            </p:cNvSpPr>
            <p:nvPr/>
          </p:nvSpPr>
          <p:spPr bwMode="auto">
            <a:xfrm>
              <a:off x="9885" y="3300"/>
              <a:ext cx="450" cy="450"/>
            </a:xfrm>
            <a:prstGeom prst="rect">
              <a:avLst/>
            </a:prstGeom>
            <a:noFill/>
            <a:ln w="9525">
              <a:noFill/>
              <a:miter lim="800000"/>
              <a:headEnd/>
              <a:tailEnd/>
            </a:ln>
          </p:spPr>
          <p:txBody>
            <a:bodyPr/>
            <a:lstStyle/>
            <a:p>
              <a:pPr algn="just"/>
              <a:r>
                <a:rPr lang="en-US" altLang="zh-CN" sz="2800" i="1">
                  <a:latin typeface="Times New Roman" pitchFamily="18" charset="0"/>
                </a:rPr>
                <a:t>t</a:t>
              </a:r>
              <a:endParaRPr lang="en-US" altLang="zh-CN" sz="4800"/>
            </a:p>
          </p:txBody>
        </p:sp>
      </p:grpSp>
      <p:sp>
        <p:nvSpPr>
          <p:cNvPr id="6" name="矩形 5"/>
          <p:cNvSpPr/>
          <p:nvPr/>
        </p:nvSpPr>
        <p:spPr>
          <a:xfrm>
            <a:off x="5583872" y="6119373"/>
            <a:ext cx="2236510" cy="400110"/>
          </a:xfrm>
          <a:prstGeom prst="rect">
            <a:avLst/>
          </a:prstGeom>
        </p:spPr>
        <p:txBody>
          <a:bodyPr wrap="none">
            <a:spAutoFit/>
          </a:bodyPr>
          <a:lstStyle/>
          <a:p>
            <a:r>
              <a:rPr lang="zh-CN" altLang="en-US" sz="2000" b="1" dirty="0">
                <a:solidFill>
                  <a:srgbClr val="0000FF"/>
                </a:solidFill>
                <a:latin typeface="+mj-ea"/>
                <a:ea typeface="+mj-ea"/>
              </a:rPr>
              <a:t>平顶抽样输出波形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zh-CN" altLang="en-US" dirty="0">
                <a:solidFill>
                  <a:srgbClr val="0000FF"/>
                </a:solidFill>
              </a:rPr>
              <a:t>平顶抽样输出</a:t>
            </a:r>
            <a:r>
              <a:rPr lang="zh-CN" altLang="en-US" dirty="0" smtClean="0">
                <a:solidFill>
                  <a:srgbClr val="0000FF"/>
                </a:solidFill>
              </a:rPr>
              <a:t>频谱</a:t>
            </a:r>
            <a:endParaRPr lang="zh-CN" altLang="en-US" dirty="0">
              <a:solidFill>
                <a:srgbClr val="0000FF"/>
              </a:solidFill>
            </a:endParaRPr>
          </a:p>
        </p:txBody>
      </p:sp>
      <p:sp>
        <p:nvSpPr>
          <p:cNvPr id="43011" name="Rectangle 3"/>
          <p:cNvSpPr>
            <a:spLocks noGrp="1" noChangeArrowheads="1"/>
          </p:cNvSpPr>
          <p:nvPr>
            <p:ph type="body" idx="1"/>
          </p:nvPr>
        </p:nvSpPr>
        <p:spPr/>
        <p:txBody>
          <a:bodyPr>
            <a:normAutofit/>
          </a:bodyPr>
          <a:lstStyle/>
          <a:p>
            <a:r>
              <a:rPr lang="zh-CN" altLang="en-US" dirty="0" smtClean="0"/>
              <a:t>设保持电路的传输函数为</a:t>
            </a:r>
            <a:r>
              <a:rPr lang="en-US" altLang="zh-CN" dirty="0" smtClean="0"/>
              <a:t>H(</a:t>
            </a:r>
            <a:r>
              <a:rPr lang="en-US" altLang="zh-CN" i="1" dirty="0" smtClean="0"/>
              <a:t>f</a:t>
            </a:r>
            <a:r>
              <a:rPr lang="en-US" altLang="zh-CN" dirty="0" smtClean="0"/>
              <a:t>)</a:t>
            </a:r>
            <a:r>
              <a:rPr lang="zh-CN" altLang="en-US" dirty="0" smtClean="0"/>
              <a:t>，则其输出信号的频谱</a:t>
            </a:r>
            <a:r>
              <a:rPr lang="en-US" altLang="zh-CN" i="1" dirty="0" smtClean="0"/>
              <a:t>M</a:t>
            </a:r>
            <a:r>
              <a:rPr lang="en-US" altLang="zh-CN" i="1" baseline="-25000" dirty="0" smtClean="0"/>
              <a:t>H</a:t>
            </a:r>
            <a:r>
              <a:rPr lang="en-US" altLang="zh-CN" dirty="0" smtClean="0"/>
              <a:t>(</a:t>
            </a:r>
            <a:r>
              <a:rPr lang="en-US" altLang="zh-CN" i="1" dirty="0" smtClean="0"/>
              <a:t>f</a:t>
            </a:r>
            <a:r>
              <a:rPr lang="en-US" altLang="zh-CN" dirty="0" smtClean="0"/>
              <a:t>)</a:t>
            </a:r>
            <a:r>
              <a:rPr lang="zh-CN" altLang="en-US" dirty="0" smtClean="0"/>
              <a:t>为：</a:t>
            </a:r>
          </a:p>
          <a:p>
            <a:pPr lvl="1">
              <a:lnSpc>
                <a:spcPct val="90000"/>
              </a:lnSpc>
            </a:pPr>
            <a:endParaRPr lang="en-US" altLang="zh-CN" dirty="0" smtClean="0"/>
          </a:p>
          <a:p>
            <a:pPr lvl="1">
              <a:lnSpc>
                <a:spcPct val="90000"/>
              </a:lnSpc>
            </a:pPr>
            <a:r>
              <a:rPr lang="zh-CN" altLang="en-US" dirty="0" smtClean="0"/>
              <a:t>上式中的</a:t>
            </a:r>
            <a:r>
              <a:rPr lang="en-US" altLang="zh-CN" i="1" dirty="0" smtClean="0"/>
              <a:t>M</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用</a:t>
            </a:r>
          </a:p>
          <a:p>
            <a:pPr lvl="1"/>
            <a:r>
              <a:rPr lang="zh-CN" altLang="en-US" dirty="0" smtClean="0"/>
              <a:t>代入，得到</a:t>
            </a:r>
            <a:endParaRPr lang="en-US" altLang="zh-CN" dirty="0" smtClean="0"/>
          </a:p>
        </p:txBody>
      </p:sp>
      <p:sp>
        <p:nvSpPr>
          <p:cNvPr id="22" name="灯片编号占位符 5"/>
          <p:cNvSpPr>
            <a:spLocks noGrp="1"/>
          </p:cNvSpPr>
          <p:nvPr>
            <p:ph type="sldNum" sz="quarter" idx="12"/>
          </p:nvPr>
        </p:nvSpPr>
        <p:spPr/>
        <p:txBody>
          <a:bodyPr/>
          <a:lstStyle/>
          <a:p>
            <a:fld id="{D437F89E-9758-406D-9E44-899DFC5D7CCB}" type="slidenum">
              <a:rPr lang="en-US" altLang="zh-CN" smtClean="0"/>
              <a:pPr/>
              <a:t>25</a:t>
            </a:fld>
            <a:endParaRPr lang="en-US" altLang="zh-CN"/>
          </a:p>
        </p:txBody>
      </p:sp>
      <p:sp>
        <p:nvSpPr>
          <p:cNvPr id="43027" name="Rectangle 1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26" name="Object 18"/>
          <p:cNvGraphicFramePr>
            <a:graphicFrameLocks noChangeAspect="1"/>
          </p:cNvGraphicFramePr>
          <p:nvPr>
            <p:extLst>
              <p:ext uri="{D42A27DB-BD31-4B8C-83A1-F6EECF244321}">
                <p14:modId xmlns:p14="http://schemas.microsoft.com/office/powerpoint/2010/main" val="417558142"/>
              </p:ext>
            </p:extLst>
          </p:nvPr>
        </p:nvGraphicFramePr>
        <p:xfrm>
          <a:off x="3347864" y="1916832"/>
          <a:ext cx="3218643" cy="504056"/>
        </p:xfrm>
        <a:graphic>
          <a:graphicData uri="http://schemas.openxmlformats.org/presentationml/2006/ole">
            <mc:AlternateContent xmlns:mc="http://schemas.openxmlformats.org/markup-compatibility/2006">
              <mc:Choice xmlns:v="urn:schemas-microsoft-com:vml" Requires="v">
                <p:oleObj spid="_x0000_s7458" name="公式" r:id="rId3" imgW="1460500" imgH="228600" progId="Equation.3">
                  <p:embed/>
                </p:oleObj>
              </mc:Choice>
              <mc:Fallback>
                <p:oleObj name="公式" r:id="rId3" imgW="1460500" imgH="2286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916832"/>
                        <a:ext cx="321864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9" name="Rectangle 2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28" name="Object 20"/>
          <p:cNvGraphicFramePr>
            <a:graphicFrameLocks noChangeAspect="1"/>
          </p:cNvGraphicFramePr>
          <p:nvPr>
            <p:extLst>
              <p:ext uri="{D42A27DB-BD31-4B8C-83A1-F6EECF244321}">
                <p14:modId xmlns:p14="http://schemas.microsoft.com/office/powerpoint/2010/main" val="2577167947"/>
              </p:ext>
            </p:extLst>
          </p:nvPr>
        </p:nvGraphicFramePr>
        <p:xfrm>
          <a:off x="3707904" y="2348880"/>
          <a:ext cx="3149600" cy="800100"/>
        </p:xfrm>
        <a:graphic>
          <a:graphicData uri="http://schemas.openxmlformats.org/presentationml/2006/ole">
            <mc:AlternateContent xmlns:mc="http://schemas.openxmlformats.org/markup-compatibility/2006">
              <mc:Choice xmlns:v="urn:schemas-microsoft-com:vml" Requires="v">
                <p:oleObj spid="_x0000_s7459" name="公式" r:id="rId5" imgW="1688367" imgH="431613" progId="Equation.3">
                  <p:embed/>
                </p:oleObj>
              </mc:Choice>
              <mc:Fallback>
                <p:oleObj name="公式" r:id="rId5" imgW="1688367" imgH="431613"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348880"/>
                        <a:ext cx="3149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1" name="Rectangle 2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30" name="Object 22"/>
          <p:cNvGraphicFramePr>
            <a:graphicFrameLocks noChangeAspect="1"/>
          </p:cNvGraphicFramePr>
          <p:nvPr>
            <p:extLst>
              <p:ext uri="{D42A27DB-BD31-4B8C-83A1-F6EECF244321}">
                <p14:modId xmlns:p14="http://schemas.microsoft.com/office/powerpoint/2010/main" val="1023678551"/>
              </p:ext>
            </p:extLst>
          </p:nvPr>
        </p:nvGraphicFramePr>
        <p:xfrm>
          <a:off x="2843808" y="2949044"/>
          <a:ext cx="4206697" cy="864096"/>
        </p:xfrm>
        <a:graphic>
          <a:graphicData uri="http://schemas.openxmlformats.org/presentationml/2006/ole">
            <mc:AlternateContent xmlns:mc="http://schemas.openxmlformats.org/markup-compatibility/2006">
              <mc:Choice xmlns:v="urn:schemas-microsoft-com:vml" Requires="v">
                <p:oleObj spid="_x0000_s7460" name="公式" r:id="rId7" imgW="2082800" imgH="431800" progId="Equation.3">
                  <p:embed/>
                </p:oleObj>
              </mc:Choice>
              <mc:Fallback>
                <p:oleObj name="公式" r:id="rId7" imgW="2082800" imgH="4318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2949044"/>
                        <a:ext cx="4206697"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7452320" y="2363396"/>
            <a:ext cx="1426310" cy="1569660"/>
          </a:xfrm>
          <a:prstGeom prst="rect">
            <a:avLst/>
          </a:prstGeom>
        </p:spPr>
        <p:txBody>
          <a:bodyPr wrap="square">
            <a:spAutoFit/>
          </a:bodyPr>
          <a:lstStyle/>
          <a:p>
            <a:r>
              <a:rPr lang="zh-CN" altLang="en-US" sz="2400" b="1" dirty="0" smtClean="0">
                <a:solidFill>
                  <a:srgbClr val="0000FF"/>
                </a:solidFill>
                <a:latin typeface="+mj-ea"/>
                <a:ea typeface="+mj-ea"/>
              </a:rPr>
              <a:t>比较</a:t>
            </a:r>
            <a:r>
              <a:rPr lang="en-US" altLang="zh-CN" sz="2400" b="1" dirty="0" smtClean="0">
                <a:solidFill>
                  <a:srgbClr val="0000FF"/>
                </a:solidFill>
                <a:latin typeface="+mj-ea"/>
                <a:ea typeface="+mj-ea"/>
              </a:rPr>
              <a:t>:</a:t>
            </a:r>
            <a:r>
              <a:rPr lang="en-US" altLang="zh-CN" sz="2400" b="1" dirty="0" smtClean="0">
                <a:latin typeface="+mj-ea"/>
                <a:ea typeface="+mj-ea"/>
              </a:rPr>
              <a:t> </a:t>
            </a:r>
            <a:r>
              <a:rPr lang="zh-CN" altLang="en-US" sz="2400" b="1" dirty="0" smtClean="0">
                <a:latin typeface="+mj-ea"/>
                <a:ea typeface="+mj-ea"/>
              </a:rPr>
              <a:t>和</a:t>
            </a:r>
            <a:r>
              <a:rPr lang="zh-CN" altLang="en-US" sz="2400" b="1" dirty="0">
                <a:latin typeface="+mj-ea"/>
                <a:ea typeface="+mj-ea"/>
              </a:rPr>
              <a:t>式中的每一项都被</a:t>
            </a:r>
            <a:r>
              <a:rPr lang="en-US" altLang="zh-CN" sz="2400" b="1" i="1" dirty="0">
                <a:latin typeface="+mj-ea"/>
                <a:ea typeface="+mj-ea"/>
              </a:rPr>
              <a:t>H</a:t>
            </a:r>
            <a:r>
              <a:rPr lang="en-US" altLang="zh-CN" sz="2400" b="1" dirty="0">
                <a:latin typeface="+mj-ea"/>
                <a:ea typeface="+mj-ea"/>
              </a:rPr>
              <a:t>(</a:t>
            </a:r>
            <a:r>
              <a:rPr lang="en-US" altLang="zh-CN" sz="2400" b="1" i="1" dirty="0">
                <a:latin typeface="+mj-ea"/>
                <a:ea typeface="+mj-ea"/>
              </a:rPr>
              <a:t>f</a:t>
            </a:r>
            <a:r>
              <a:rPr lang="en-US" altLang="zh-CN" sz="2400" b="1" dirty="0">
                <a:latin typeface="+mj-ea"/>
                <a:ea typeface="+mj-ea"/>
              </a:rPr>
              <a:t>)</a:t>
            </a:r>
            <a:r>
              <a:rPr lang="zh-CN" altLang="en-US" sz="2400" b="1" dirty="0">
                <a:latin typeface="+mj-ea"/>
                <a:ea typeface="+mj-ea"/>
              </a:rPr>
              <a:t>加权</a:t>
            </a:r>
            <a:r>
              <a:rPr lang="zh-CN" altLang="en-US" sz="2400" b="1" dirty="0" smtClean="0">
                <a:latin typeface="+mj-ea"/>
                <a:ea typeface="+mj-ea"/>
              </a:rPr>
              <a:t>。</a:t>
            </a:r>
            <a:endParaRPr lang="zh-CN" altLang="en-US" sz="2400" b="1" dirty="0">
              <a:latin typeface="+mj-ea"/>
              <a:ea typeface="+mj-ea"/>
            </a:endParaRPr>
          </a:p>
        </p:txBody>
      </p:sp>
      <p:sp>
        <p:nvSpPr>
          <p:cNvPr id="24" name="矩形 23"/>
          <p:cNvSpPr/>
          <p:nvPr/>
        </p:nvSpPr>
        <p:spPr>
          <a:xfrm>
            <a:off x="827584" y="4221088"/>
            <a:ext cx="7727419" cy="2246769"/>
          </a:xfrm>
          <a:prstGeom prst="rect">
            <a:avLst/>
          </a:prstGeom>
        </p:spPr>
        <p:txBody>
          <a:bodyPr wrap="square">
            <a:spAutoFit/>
          </a:bodyPr>
          <a:lstStyle/>
          <a:p>
            <a:r>
              <a:rPr lang="zh-CN" altLang="en-US" sz="2800" b="1" dirty="0" smtClean="0">
                <a:latin typeface="+mj-ea"/>
                <a:ea typeface="+mj-ea"/>
              </a:rPr>
              <a:t>因此</a:t>
            </a:r>
            <a:r>
              <a:rPr lang="zh-CN" altLang="en-US" sz="2800" b="1" dirty="0">
                <a:latin typeface="+mj-ea"/>
                <a:ea typeface="+mj-ea"/>
              </a:rPr>
              <a:t>，不能用低通滤波器恢复（解调）原始模拟信号了</a:t>
            </a:r>
            <a:r>
              <a:rPr lang="zh-CN" altLang="en-US" sz="2800" b="1" dirty="0" smtClean="0">
                <a:latin typeface="+mj-ea"/>
                <a:ea typeface="+mj-ea"/>
              </a:rPr>
              <a:t>。</a:t>
            </a:r>
            <a:endParaRPr lang="en-US" altLang="zh-CN" sz="2800" b="1" dirty="0" smtClean="0">
              <a:latin typeface="+mj-ea"/>
              <a:ea typeface="+mj-ea"/>
            </a:endParaRPr>
          </a:p>
          <a:p>
            <a:r>
              <a:rPr lang="zh-CN" altLang="en-US" sz="2800" b="1" dirty="0" smtClean="0">
                <a:latin typeface="+mj-ea"/>
                <a:ea typeface="+mj-ea"/>
              </a:rPr>
              <a:t>但从</a:t>
            </a:r>
            <a:r>
              <a:rPr lang="zh-CN" altLang="en-US" sz="2800" b="1" dirty="0">
                <a:latin typeface="+mj-ea"/>
                <a:ea typeface="+mj-ea"/>
              </a:rPr>
              <a:t>原理上看，若在低通滤波器之前</a:t>
            </a:r>
            <a:r>
              <a:rPr lang="zh-CN" altLang="en-US" sz="2800" b="1" dirty="0">
                <a:solidFill>
                  <a:srgbClr val="0000FF"/>
                </a:solidFill>
                <a:latin typeface="+mj-ea"/>
                <a:ea typeface="+mj-ea"/>
              </a:rPr>
              <a:t>加一个传输函数为</a:t>
            </a:r>
            <a:r>
              <a:rPr lang="en-US" altLang="zh-CN" sz="2800" b="1" dirty="0">
                <a:solidFill>
                  <a:srgbClr val="0000FF"/>
                </a:solidFill>
                <a:latin typeface="+mj-ea"/>
                <a:ea typeface="+mj-ea"/>
              </a:rPr>
              <a:t>1/</a:t>
            </a:r>
            <a:r>
              <a:rPr lang="en-US" altLang="zh-CN" sz="2800" b="1" i="1" dirty="0">
                <a:solidFill>
                  <a:srgbClr val="0000FF"/>
                </a:solidFill>
                <a:latin typeface="+mj-ea"/>
                <a:ea typeface="+mj-ea"/>
              </a:rPr>
              <a:t>H</a:t>
            </a:r>
            <a:r>
              <a:rPr lang="en-US" altLang="zh-CN" sz="2800" b="1" dirty="0">
                <a:solidFill>
                  <a:srgbClr val="0000FF"/>
                </a:solidFill>
                <a:latin typeface="+mj-ea"/>
                <a:ea typeface="+mj-ea"/>
              </a:rPr>
              <a:t>(</a:t>
            </a:r>
            <a:r>
              <a:rPr lang="en-US" altLang="zh-CN" sz="2800" b="1" i="1" dirty="0">
                <a:solidFill>
                  <a:srgbClr val="0000FF"/>
                </a:solidFill>
                <a:latin typeface="+mj-ea"/>
                <a:ea typeface="+mj-ea"/>
              </a:rPr>
              <a:t>f</a:t>
            </a:r>
            <a:r>
              <a:rPr lang="en-US" altLang="zh-CN" sz="2800" b="1" dirty="0">
                <a:solidFill>
                  <a:srgbClr val="0000FF"/>
                </a:solidFill>
                <a:latin typeface="+mj-ea"/>
                <a:ea typeface="+mj-ea"/>
              </a:rPr>
              <a:t>)</a:t>
            </a:r>
            <a:r>
              <a:rPr lang="zh-CN" altLang="en-US" sz="2800" b="1" dirty="0">
                <a:solidFill>
                  <a:srgbClr val="0000FF"/>
                </a:solidFill>
                <a:latin typeface="+mj-ea"/>
                <a:ea typeface="+mj-ea"/>
              </a:rPr>
              <a:t>的修正滤波器</a:t>
            </a:r>
            <a:r>
              <a:rPr lang="zh-CN" altLang="en-US" sz="2800" b="1" dirty="0">
                <a:latin typeface="+mj-ea"/>
                <a:ea typeface="+mj-ea"/>
              </a:rPr>
              <a:t>，就能无失真地恢复原模拟信号了。</a:t>
            </a:r>
          </a:p>
        </p:txBody>
      </p:sp>
      <p:sp>
        <p:nvSpPr>
          <p:cNvPr id="6" name="椭圆 5"/>
          <p:cNvSpPr/>
          <p:nvPr/>
        </p:nvSpPr>
        <p:spPr>
          <a:xfrm>
            <a:off x="4716016" y="3140968"/>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大括号 6"/>
          <p:cNvSpPr/>
          <p:nvPr/>
        </p:nvSpPr>
        <p:spPr>
          <a:xfrm flipH="1" flipV="1">
            <a:off x="7020272" y="2636912"/>
            <a:ext cx="288032" cy="1008112"/>
          </a:xfrm>
          <a:prstGeom prst="lef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28"/>
                                        </p:tgtEl>
                                        <p:attrNameLst>
                                          <p:attrName>style.visibility</p:attrName>
                                        </p:attrNameLst>
                                      </p:cBhvr>
                                      <p:to>
                                        <p:strVal val="visible"/>
                                      </p:to>
                                    </p:set>
                                    <p:anim calcmode="lin" valueType="num">
                                      <p:cBhvr additive="base">
                                        <p:cTn id="11" dur="500" fill="hold"/>
                                        <p:tgtEl>
                                          <p:spTgt spid="43028"/>
                                        </p:tgtEl>
                                        <p:attrNameLst>
                                          <p:attrName>ppt_x</p:attrName>
                                        </p:attrNameLst>
                                      </p:cBhvr>
                                      <p:tavLst>
                                        <p:tav tm="0">
                                          <p:val>
                                            <p:strVal val="#ppt_x"/>
                                          </p:val>
                                        </p:tav>
                                        <p:tav tm="100000">
                                          <p:val>
                                            <p:strVal val="#ppt_x"/>
                                          </p:val>
                                        </p:tav>
                                      </p:tavLst>
                                    </p:anim>
                                    <p:anim calcmode="lin" valueType="num">
                                      <p:cBhvr additive="base">
                                        <p:cTn id="12" dur="500" fill="hold"/>
                                        <p:tgtEl>
                                          <p:spTgt spid="430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 calcmode="lin" valueType="num">
                                      <p:cBhvr additive="base">
                                        <p:cTn id="15"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30"/>
                                        </p:tgtEl>
                                        <p:attrNameLst>
                                          <p:attrName>style.visibility</p:attrName>
                                        </p:attrNameLst>
                                      </p:cBhvr>
                                      <p:to>
                                        <p:strVal val="visible"/>
                                      </p:to>
                                    </p:set>
                                    <p:anim calcmode="lin" valueType="num">
                                      <p:cBhvr additive="base">
                                        <p:cTn id="19" dur="500" fill="hold"/>
                                        <p:tgtEl>
                                          <p:spTgt spid="43030"/>
                                        </p:tgtEl>
                                        <p:attrNameLst>
                                          <p:attrName>ppt_x</p:attrName>
                                        </p:attrNameLst>
                                      </p:cBhvr>
                                      <p:tavLst>
                                        <p:tav tm="0">
                                          <p:val>
                                            <p:strVal val="#ppt_x"/>
                                          </p:val>
                                        </p:tav>
                                        <p:tav tm="100000">
                                          <p:val>
                                            <p:strVal val="#ppt_x"/>
                                          </p:val>
                                        </p:tav>
                                      </p:tavLst>
                                    </p:anim>
                                    <p:anim calcmode="lin" valueType="num">
                                      <p:cBhvr additive="base">
                                        <p:cTn id="20" dur="500" fill="hold"/>
                                        <p:tgtEl>
                                          <p:spTgt spid="430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additive="base">
                                        <p:cTn id="3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4">
                                            <p:txEl>
                                              <p:pRg st="1" end="1"/>
                                            </p:txEl>
                                          </p:spTgt>
                                        </p:tgtEl>
                                        <p:attrNameLst>
                                          <p:attrName>style.visibility</p:attrName>
                                        </p:attrNameLst>
                                      </p:cBhvr>
                                      <p:to>
                                        <p:strVal val="visible"/>
                                      </p:to>
                                    </p:set>
                                    <p:anim calcmode="lin" valueType="num">
                                      <p:cBhvr additive="base">
                                        <p:cTn id="41"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solidFill>
                  <a:srgbClr val="FF0000"/>
                </a:solidFill>
              </a:rPr>
              <a:t>9.4 </a:t>
            </a:r>
            <a:r>
              <a:rPr lang="zh-CN" altLang="en-US" dirty="0" smtClean="0">
                <a:solidFill>
                  <a:srgbClr val="FF0000"/>
                </a:solidFill>
              </a:rPr>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26</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t>9.4.1 </a:t>
            </a:r>
            <a:r>
              <a:rPr lang="zh-CN" altLang="en-US" dirty="0"/>
              <a:t>量化原理</a:t>
            </a:r>
          </a:p>
        </p:txBody>
      </p:sp>
      <p:sp>
        <p:nvSpPr>
          <p:cNvPr id="45059" name="Rectangle 3"/>
          <p:cNvSpPr>
            <a:spLocks noGrp="1" noChangeArrowheads="1"/>
          </p:cNvSpPr>
          <p:nvPr>
            <p:ph type="body" idx="1"/>
          </p:nvPr>
        </p:nvSpPr>
        <p:spPr/>
        <p:txBody>
          <a:bodyPr>
            <a:normAutofit lnSpcReduction="10000"/>
          </a:bodyPr>
          <a:lstStyle/>
          <a:p>
            <a:r>
              <a:rPr lang="zh-CN" altLang="en-US" dirty="0" smtClean="0"/>
              <a:t>设模拟信号的抽样值为</a:t>
            </a:r>
            <a:r>
              <a:rPr lang="en-US" altLang="zh-CN" i="1" dirty="0" smtClean="0"/>
              <a:t>m</a:t>
            </a:r>
            <a:r>
              <a:rPr lang="en-US" altLang="zh-CN" dirty="0" smtClean="0"/>
              <a:t>(</a:t>
            </a:r>
            <a:r>
              <a:rPr lang="en-US" altLang="zh-CN" i="1" dirty="0" err="1" smtClean="0"/>
              <a:t>kT</a:t>
            </a:r>
            <a:r>
              <a:rPr lang="en-US" altLang="zh-CN" dirty="0" smtClean="0"/>
              <a:t>)</a:t>
            </a:r>
            <a:r>
              <a:rPr lang="zh-CN" altLang="en-US" dirty="0" smtClean="0"/>
              <a:t>，其中</a:t>
            </a:r>
            <a:r>
              <a:rPr lang="en-US" altLang="zh-CN" i="1" dirty="0" smtClean="0"/>
              <a:t>T</a:t>
            </a:r>
            <a:r>
              <a:rPr lang="zh-CN" altLang="en-US" dirty="0" smtClean="0"/>
              <a:t>是抽样周期，</a:t>
            </a:r>
            <a:r>
              <a:rPr lang="en-US" altLang="zh-CN" i="1" dirty="0" smtClean="0"/>
              <a:t>k</a:t>
            </a:r>
            <a:r>
              <a:rPr lang="zh-CN" altLang="en-US" dirty="0" smtClean="0"/>
              <a:t>是整数。</a:t>
            </a:r>
            <a:r>
              <a:rPr lang="zh-CN" altLang="en-US" dirty="0" smtClean="0">
                <a:solidFill>
                  <a:srgbClr val="0000FF"/>
                </a:solidFill>
              </a:rPr>
              <a:t>此抽样值仍然是一个</a:t>
            </a:r>
            <a:r>
              <a:rPr lang="zh-CN" altLang="en-US" dirty="0" smtClean="0">
                <a:solidFill>
                  <a:srgbClr val="FF0000"/>
                </a:solidFill>
              </a:rPr>
              <a:t>取值连续的</a:t>
            </a:r>
            <a:r>
              <a:rPr lang="zh-CN" altLang="en-US" dirty="0" smtClean="0">
                <a:solidFill>
                  <a:srgbClr val="0000FF"/>
                </a:solidFill>
              </a:rPr>
              <a:t>变量</a:t>
            </a:r>
            <a:r>
              <a:rPr lang="zh-CN" altLang="en-US" dirty="0" smtClean="0"/>
              <a:t>。</a:t>
            </a:r>
            <a:endParaRPr lang="en-US" altLang="zh-CN" dirty="0" smtClean="0"/>
          </a:p>
          <a:p>
            <a:r>
              <a:rPr lang="zh-CN" altLang="en-US" dirty="0" smtClean="0"/>
              <a:t>若</a:t>
            </a:r>
            <a:r>
              <a:rPr lang="zh-CN" altLang="en-US" dirty="0" smtClean="0">
                <a:solidFill>
                  <a:srgbClr val="0000FF"/>
                </a:solidFill>
              </a:rPr>
              <a:t>仅用</a:t>
            </a:r>
            <a:r>
              <a:rPr lang="en-US" altLang="zh-CN" i="1" dirty="0" smtClean="0">
                <a:solidFill>
                  <a:srgbClr val="0000FF"/>
                </a:solidFill>
              </a:rPr>
              <a:t>N</a:t>
            </a:r>
            <a:r>
              <a:rPr lang="zh-CN" altLang="en-US" dirty="0" smtClean="0">
                <a:solidFill>
                  <a:srgbClr val="0000FF"/>
                </a:solidFill>
              </a:rPr>
              <a:t>个不同的二进制数字码元</a:t>
            </a:r>
            <a:r>
              <a:rPr lang="zh-CN" altLang="en-US" dirty="0" smtClean="0"/>
              <a:t>来代表此抽样值的大小，则</a:t>
            </a:r>
            <a:r>
              <a:rPr lang="en-US" altLang="zh-CN" i="1" dirty="0" smtClean="0"/>
              <a:t>N</a:t>
            </a:r>
            <a:r>
              <a:rPr lang="zh-CN" altLang="en-US" dirty="0" smtClean="0"/>
              <a:t>个不同的二进制码元</a:t>
            </a:r>
            <a:r>
              <a:rPr lang="zh-CN" altLang="en-US" dirty="0" smtClean="0">
                <a:solidFill>
                  <a:srgbClr val="0000FF"/>
                </a:solidFill>
              </a:rPr>
              <a:t>只能代表</a:t>
            </a:r>
            <a:r>
              <a:rPr lang="en-US" altLang="zh-CN" i="1" dirty="0" smtClean="0">
                <a:solidFill>
                  <a:srgbClr val="0000FF"/>
                </a:solidFill>
              </a:rPr>
              <a:t>M</a:t>
            </a:r>
            <a:r>
              <a:rPr lang="en-US" altLang="zh-CN" dirty="0" smtClean="0">
                <a:solidFill>
                  <a:srgbClr val="0000FF"/>
                </a:solidFill>
              </a:rPr>
              <a:t> = 2</a:t>
            </a:r>
            <a:r>
              <a:rPr lang="en-US" altLang="zh-CN" i="1" baseline="30000" dirty="0" smtClean="0">
                <a:solidFill>
                  <a:srgbClr val="0000FF"/>
                </a:solidFill>
              </a:rPr>
              <a:t>N</a:t>
            </a:r>
            <a:r>
              <a:rPr lang="zh-CN" altLang="en-US" dirty="0" smtClean="0">
                <a:solidFill>
                  <a:srgbClr val="0000FF"/>
                </a:solidFill>
              </a:rPr>
              <a:t>个不同的抽样值</a:t>
            </a:r>
            <a:r>
              <a:rPr lang="zh-CN" altLang="en-US" dirty="0" smtClean="0"/>
              <a:t>。</a:t>
            </a:r>
            <a:endParaRPr lang="en-US" altLang="zh-CN" dirty="0" smtClean="0"/>
          </a:p>
          <a:p>
            <a:r>
              <a:rPr lang="zh-CN" altLang="en-US" dirty="0" smtClean="0"/>
              <a:t>因此，必须将抽样值的范围划分成</a:t>
            </a:r>
            <a:r>
              <a:rPr lang="en-US" altLang="zh-CN" i="1" dirty="0" smtClean="0"/>
              <a:t>M</a:t>
            </a:r>
            <a:r>
              <a:rPr lang="zh-CN" altLang="en-US" dirty="0" smtClean="0"/>
              <a:t>个区间，</a:t>
            </a:r>
            <a:r>
              <a:rPr lang="zh-CN" altLang="en-US" dirty="0" smtClean="0">
                <a:solidFill>
                  <a:srgbClr val="0000FF"/>
                </a:solidFill>
              </a:rPr>
              <a:t>每个区间用一个电平表示</a:t>
            </a:r>
            <a:r>
              <a:rPr lang="zh-CN" altLang="en-US" dirty="0" smtClean="0"/>
              <a:t>。这样，共有</a:t>
            </a:r>
            <a:r>
              <a:rPr lang="en-US" altLang="zh-CN" i="1" dirty="0" smtClean="0"/>
              <a:t>M</a:t>
            </a:r>
            <a:r>
              <a:rPr lang="zh-CN" altLang="en-US" dirty="0" smtClean="0"/>
              <a:t>个离散电平，它们称为</a:t>
            </a:r>
            <a:r>
              <a:rPr lang="zh-CN" altLang="en-US" dirty="0" smtClean="0">
                <a:solidFill>
                  <a:srgbClr val="0000FF"/>
                </a:solidFill>
              </a:rPr>
              <a:t>量化电平</a:t>
            </a:r>
            <a:r>
              <a:rPr lang="zh-CN" altLang="en-US" dirty="0" smtClean="0"/>
              <a:t>。</a:t>
            </a:r>
            <a:endParaRPr lang="en-US" altLang="zh-CN" dirty="0" smtClean="0"/>
          </a:p>
          <a:p>
            <a:r>
              <a:rPr lang="zh-CN" altLang="en-US" dirty="0" smtClean="0">
                <a:solidFill>
                  <a:srgbClr val="0000FF"/>
                </a:solidFill>
              </a:rPr>
              <a:t>用</a:t>
            </a:r>
            <a:r>
              <a:rPr lang="en-US" altLang="zh-CN" dirty="0" smtClean="0">
                <a:solidFill>
                  <a:srgbClr val="0000FF"/>
                </a:solidFill>
              </a:rPr>
              <a:t>M</a:t>
            </a:r>
            <a:r>
              <a:rPr lang="zh-CN" altLang="en-US" dirty="0" smtClean="0">
                <a:solidFill>
                  <a:srgbClr val="0000FF"/>
                </a:solidFill>
              </a:rPr>
              <a:t>个量化电平表示连续抽样值的方法</a:t>
            </a:r>
            <a:r>
              <a:rPr lang="zh-CN" altLang="en-US" dirty="0" smtClean="0"/>
              <a:t>称为</a:t>
            </a:r>
            <a:r>
              <a:rPr lang="zh-CN" altLang="en-US" dirty="0" smtClean="0">
                <a:solidFill>
                  <a:srgbClr val="FF0000"/>
                </a:solidFill>
              </a:rPr>
              <a:t>量化</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59243D30-3D1A-4BCA-A92D-915BE4872850}" type="slidenum">
              <a:rPr lang="en-US" altLang="zh-CN" smtClean="0"/>
              <a:pPr/>
              <a:t>27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zh-CN" altLang="en-US" dirty="0">
                <a:solidFill>
                  <a:srgbClr val="0000FF"/>
                </a:solidFill>
              </a:rPr>
              <a:t>量化过程</a:t>
            </a:r>
            <a:r>
              <a:rPr lang="zh-CN" altLang="en-US" dirty="0" smtClean="0">
                <a:solidFill>
                  <a:srgbClr val="0000FF"/>
                </a:solidFill>
              </a:rPr>
              <a:t>图</a:t>
            </a:r>
            <a:endParaRPr lang="zh-CN" altLang="en-US" dirty="0">
              <a:solidFill>
                <a:srgbClr val="0000FF"/>
              </a:solidFill>
            </a:endParaRPr>
          </a:p>
        </p:txBody>
      </p:sp>
      <p:sp>
        <p:nvSpPr>
          <p:cNvPr id="107" name="灯片编号占位符 5"/>
          <p:cNvSpPr>
            <a:spLocks noGrp="1"/>
          </p:cNvSpPr>
          <p:nvPr>
            <p:ph type="sldNum" sz="quarter" idx="12"/>
          </p:nvPr>
        </p:nvSpPr>
        <p:spPr/>
        <p:txBody>
          <a:bodyPr/>
          <a:lstStyle/>
          <a:p>
            <a:fld id="{6B43EF57-5C98-40EF-8159-5CF739D9B323}" type="slidenum">
              <a:rPr lang="en-US" altLang="zh-CN" smtClean="0"/>
              <a:pPr/>
              <a:t>28</a:t>
            </a:fld>
            <a:endParaRPr lang="en-US" altLang="zh-CN"/>
          </a:p>
        </p:txBody>
      </p:sp>
      <p:grpSp>
        <p:nvGrpSpPr>
          <p:cNvPr id="2" name="Group 6"/>
          <p:cNvGrpSpPr>
            <a:grpSpLocks/>
          </p:cNvGrpSpPr>
          <p:nvPr/>
        </p:nvGrpSpPr>
        <p:grpSpPr bwMode="auto">
          <a:xfrm>
            <a:off x="611560" y="1196752"/>
            <a:ext cx="8352782" cy="3945017"/>
            <a:chOff x="4437" y="10800"/>
            <a:chExt cx="8274" cy="4080"/>
          </a:xfrm>
        </p:grpSpPr>
        <p:sp>
          <p:nvSpPr>
            <p:cNvPr id="46087" name="Rectangle 7"/>
            <p:cNvSpPr>
              <a:spLocks noChangeArrowheads="1"/>
            </p:cNvSpPr>
            <p:nvPr/>
          </p:nvSpPr>
          <p:spPr bwMode="auto">
            <a:xfrm>
              <a:off x="10477" y="10899"/>
              <a:ext cx="2234" cy="720"/>
            </a:xfrm>
            <a:prstGeom prst="rect">
              <a:avLst/>
            </a:prstGeom>
            <a:solidFill>
              <a:srgbClr val="FFFFFF"/>
            </a:solidFill>
            <a:ln w="9525">
              <a:solidFill>
                <a:srgbClr val="000000"/>
              </a:solidFill>
              <a:miter lim="800000"/>
              <a:headEnd/>
              <a:tailEnd/>
            </a:ln>
          </p:spPr>
          <p:txBody>
            <a:bodyPr/>
            <a:lstStyle/>
            <a:p>
              <a:endParaRPr lang="zh-CN" altLang="zh-CN" sz="600" b="1"/>
            </a:p>
          </p:txBody>
        </p:sp>
        <p:grpSp>
          <p:nvGrpSpPr>
            <p:cNvPr id="3" name="Group 8"/>
            <p:cNvGrpSpPr>
              <a:grpSpLocks/>
            </p:cNvGrpSpPr>
            <p:nvPr/>
          </p:nvGrpSpPr>
          <p:grpSpPr bwMode="auto">
            <a:xfrm>
              <a:off x="4437" y="10800"/>
              <a:ext cx="8274" cy="4080"/>
              <a:chOff x="4437" y="10800"/>
              <a:chExt cx="8274" cy="4080"/>
            </a:xfrm>
          </p:grpSpPr>
          <p:grpSp>
            <p:nvGrpSpPr>
              <p:cNvPr id="4" name="Group 9"/>
              <p:cNvGrpSpPr>
                <a:grpSpLocks/>
              </p:cNvGrpSpPr>
              <p:nvPr/>
            </p:nvGrpSpPr>
            <p:grpSpPr bwMode="auto">
              <a:xfrm>
                <a:off x="4437" y="10800"/>
                <a:ext cx="5930" cy="4080"/>
                <a:chOff x="4364" y="975"/>
                <a:chExt cx="5930" cy="4080"/>
              </a:xfrm>
            </p:grpSpPr>
            <p:sp>
              <p:nvSpPr>
                <p:cNvPr id="46090" name="Text Box 10"/>
                <p:cNvSpPr txBox="1">
                  <a:spLocks noChangeArrowheads="1"/>
                </p:cNvSpPr>
                <p:nvPr/>
              </p:nvSpPr>
              <p:spPr bwMode="auto">
                <a:xfrm>
                  <a:off x="4366" y="421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1</a:t>
                  </a:r>
                  <a:endParaRPr lang="en-US" altLang="zh-CN" sz="3600" b="1"/>
                </a:p>
              </p:txBody>
            </p:sp>
            <p:sp>
              <p:nvSpPr>
                <p:cNvPr id="46091" name="Text Box 11"/>
                <p:cNvSpPr txBox="1">
                  <a:spLocks noChangeArrowheads="1"/>
                </p:cNvSpPr>
                <p:nvPr/>
              </p:nvSpPr>
              <p:spPr bwMode="auto">
                <a:xfrm>
                  <a:off x="4366" y="358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2</a:t>
                  </a:r>
                  <a:endParaRPr lang="en-US" altLang="zh-CN" sz="3600" b="1"/>
                </a:p>
              </p:txBody>
            </p:sp>
            <p:sp>
              <p:nvSpPr>
                <p:cNvPr id="46092" name="Text Box 12"/>
                <p:cNvSpPr txBox="1">
                  <a:spLocks noChangeArrowheads="1"/>
                </p:cNvSpPr>
                <p:nvPr/>
              </p:nvSpPr>
              <p:spPr bwMode="auto">
                <a:xfrm>
                  <a:off x="4366" y="226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4</a:t>
                  </a:r>
                  <a:endParaRPr lang="en-US" altLang="zh-CN" sz="3600" b="1"/>
                </a:p>
              </p:txBody>
            </p:sp>
            <p:sp>
              <p:nvSpPr>
                <p:cNvPr id="46093" name="Text Box 13"/>
                <p:cNvSpPr txBox="1">
                  <a:spLocks noChangeArrowheads="1"/>
                </p:cNvSpPr>
                <p:nvPr/>
              </p:nvSpPr>
              <p:spPr bwMode="auto">
                <a:xfrm>
                  <a:off x="4366" y="2910"/>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3</a:t>
                  </a:r>
                  <a:endParaRPr lang="en-US" altLang="zh-CN" sz="3600" b="1"/>
                </a:p>
              </p:txBody>
            </p:sp>
            <p:grpSp>
              <p:nvGrpSpPr>
                <p:cNvPr id="5" name="Group 14"/>
                <p:cNvGrpSpPr>
                  <a:grpSpLocks/>
                </p:cNvGrpSpPr>
                <p:nvPr/>
              </p:nvGrpSpPr>
              <p:grpSpPr bwMode="auto">
                <a:xfrm>
                  <a:off x="4384" y="975"/>
                  <a:ext cx="5910" cy="4080"/>
                  <a:chOff x="4384" y="975"/>
                  <a:chExt cx="5910" cy="4080"/>
                </a:xfrm>
              </p:grpSpPr>
              <p:grpSp>
                <p:nvGrpSpPr>
                  <p:cNvPr id="6" name="Group 15"/>
                  <p:cNvGrpSpPr>
                    <a:grpSpLocks/>
                  </p:cNvGrpSpPr>
                  <p:nvPr/>
                </p:nvGrpSpPr>
                <p:grpSpPr bwMode="auto">
                  <a:xfrm>
                    <a:off x="4384" y="975"/>
                    <a:ext cx="5910" cy="4080"/>
                    <a:chOff x="4204" y="930"/>
                    <a:chExt cx="5910" cy="4080"/>
                  </a:xfrm>
                </p:grpSpPr>
                <p:grpSp>
                  <p:nvGrpSpPr>
                    <p:cNvPr id="7" name="Group 16"/>
                    <p:cNvGrpSpPr>
                      <a:grpSpLocks/>
                    </p:cNvGrpSpPr>
                    <p:nvPr/>
                  </p:nvGrpSpPr>
                  <p:grpSpPr bwMode="auto">
                    <a:xfrm>
                      <a:off x="4204" y="930"/>
                      <a:ext cx="5910" cy="4080"/>
                      <a:chOff x="4204" y="930"/>
                      <a:chExt cx="5910" cy="4080"/>
                    </a:xfrm>
                  </p:grpSpPr>
                  <p:grpSp>
                    <p:nvGrpSpPr>
                      <p:cNvPr id="8" name="Group 17"/>
                      <p:cNvGrpSpPr>
                        <a:grpSpLocks/>
                      </p:cNvGrpSpPr>
                      <p:nvPr/>
                    </p:nvGrpSpPr>
                    <p:grpSpPr bwMode="auto">
                      <a:xfrm>
                        <a:off x="4204" y="930"/>
                        <a:ext cx="5910" cy="4080"/>
                        <a:chOff x="4204" y="930"/>
                        <a:chExt cx="5910" cy="4080"/>
                      </a:xfrm>
                    </p:grpSpPr>
                    <p:grpSp>
                      <p:nvGrpSpPr>
                        <p:cNvPr id="9" name="Group 18"/>
                        <p:cNvGrpSpPr>
                          <a:grpSpLocks/>
                        </p:cNvGrpSpPr>
                        <p:nvPr/>
                      </p:nvGrpSpPr>
                      <p:grpSpPr bwMode="auto">
                        <a:xfrm>
                          <a:off x="4204" y="930"/>
                          <a:ext cx="5910" cy="4080"/>
                          <a:chOff x="4204" y="930"/>
                          <a:chExt cx="5910" cy="4080"/>
                        </a:xfrm>
                      </p:grpSpPr>
                      <p:grpSp>
                        <p:nvGrpSpPr>
                          <p:cNvPr id="10" name="Group 19"/>
                          <p:cNvGrpSpPr>
                            <a:grpSpLocks/>
                          </p:cNvGrpSpPr>
                          <p:nvPr/>
                        </p:nvGrpSpPr>
                        <p:grpSpPr bwMode="auto">
                          <a:xfrm>
                            <a:off x="4204" y="930"/>
                            <a:ext cx="5910" cy="4080"/>
                            <a:chOff x="4204" y="930"/>
                            <a:chExt cx="5910" cy="4080"/>
                          </a:xfrm>
                        </p:grpSpPr>
                        <p:grpSp>
                          <p:nvGrpSpPr>
                            <p:cNvPr id="11" name="Group 20"/>
                            <p:cNvGrpSpPr>
                              <a:grpSpLocks/>
                            </p:cNvGrpSpPr>
                            <p:nvPr/>
                          </p:nvGrpSpPr>
                          <p:grpSpPr bwMode="auto">
                            <a:xfrm>
                              <a:off x="4204" y="930"/>
                              <a:ext cx="5910" cy="4080"/>
                              <a:chOff x="4396" y="975"/>
                              <a:chExt cx="5910" cy="4080"/>
                            </a:xfrm>
                          </p:grpSpPr>
                          <p:grpSp>
                            <p:nvGrpSpPr>
                              <p:cNvPr id="12" name="Group 21"/>
                              <p:cNvGrpSpPr>
                                <a:grpSpLocks/>
                              </p:cNvGrpSpPr>
                              <p:nvPr/>
                            </p:nvGrpSpPr>
                            <p:grpSpPr bwMode="auto">
                              <a:xfrm>
                                <a:off x="4396" y="975"/>
                                <a:ext cx="5910" cy="4080"/>
                                <a:chOff x="4396" y="975"/>
                                <a:chExt cx="5910" cy="4080"/>
                              </a:xfrm>
                            </p:grpSpPr>
                            <p:pic>
                              <p:nvPicPr>
                                <p:cNvPr id="46102" name="Picture 22" descr="模拟信号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30" y="1356"/>
                                  <a:ext cx="5280" cy="3219"/>
                                </a:xfrm>
                                <a:prstGeom prst="rect">
                                  <a:avLst/>
                                </a:prstGeom>
                                <a:noFill/>
                                <a:ln w="9525">
                                  <a:noFill/>
                                  <a:miter lim="800000"/>
                                  <a:headEnd/>
                                  <a:tailEnd/>
                                </a:ln>
                              </p:spPr>
                            </p:pic>
                            <p:sp>
                              <p:nvSpPr>
                                <p:cNvPr id="46103" name="Line 23"/>
                                <p:cNvSpPr>
                                  <a:spLocks noChangeShapeType="1"/>
                                </p:cNvSpPr>
                                <p:nvPr/>
                              </p:nvSpPr>
                              <p:spPr bwMode="auto">
                                <a:xfrm flipH="1" flipV="1">
                                  <a:off x="4754" y="1200"/>
                                  <a:ext cx="14" cy="3855"/>
                                </a:xfrm>
                                <a:prstGeom prst="line">
                                  <a:avLst/>
                                </a:prstGeom>
                                <a:noFill/>
                                <a:ln w="19050">
                                  <a:solidFill>
                                    <a:srgbClr val="000000"/>
                                  </a:solidFill>
                                  <a:round/>
                                  <a:headEnd/>
                                  <a:tailEnd type="triangle" w="med" len="med"/>
                                </a:ln>
                              </p:spPr>
                              <p:txBody>
                                <a:bodyPr/>
                                <a:lstStyle/>
                                <a:p>
                                  <a:endParaRPr lang="zh-CN" altLang="en-US" b="1"/>
                                </a:p>
                              </p:txBody>
                            </p:sp>
                            <p:grpSp>
                              <p:nvGrpSpPr>
                                <p:cNvPr id="13" name="Group 24"/>
                                <p:cNvGrpSpPr>
                                  <a:grpSpLocks/>
                                </p:cNvGrpSpPr>
                                <p:nvPr/>
                              </p:nvGrpSpPr>
                              <p:grpSpPr bwMode="auto">
                                <a:xfrm>
                                  <a:off x="4396" y="1590"/>
                                  <a:ext cx="598" cy="3345"/>
                                  <a:chOff x="4396" y="1590"/>
                                  <a:chExt cx="598" cy="3345"/>
                                </a:xfrm>
                              </p:grpSpPr>
                              <p:sp>
                                <p:nvSpPr>
                                  <p:cNvPr id="46105" name="Text Box 25"/>
                                  <p:cNvSpPr txBox="1">
                                    <a:spLocks noChangeArrowheads="1"/>
                                  </p:cNvSpPr>
                                  <p:nvPr/>
                                </p:nvSpPr>
                                <p:spPr bwMode="auto">
                                  <a:xfrm>
                                    <a:off x="4396" y="1590"/>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5</a:t>
                                    </a:r>
                                    <a:endParaRPr lang="en-US" altLang="zh-CN" sz="3600" b="1"/>
                                  </a:p>
                                </p:txBody>
                              </p:sp>
                              <p:sp>
                                <p:nvSpPr>
                                  <p:cNvPr id="46106" name="Text Box 26"/>
                                  <p:cNvSpPr txBox="1">
                                    <a:spLocks noChangeArrowheads="1"/>
                                  </p:cNvSpPr>
                                  <p:nvPr/>
                                </p:nvSpPr>
                                <p:spPr bwMode="auto">
                                  <a:xfrm>
                                    <a:off x="4396" y="190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5</a:t>
                                    </a:r>
                                    <a:endParaRPr lang="en-US" altLang="zh-CN" sz="3600" b="1"/>
                                  </a:p>
                                </p:txBody>
                              </p:sp>
                              <p:sp>
                                <p:nvSpPr>
                                  <p:cNvPr id="46107" name="Text Box 27"/>
                                  <p:cNvSpPr txBox="1">
                                    <a:spLocks noChangeArrowheads="1"/>
                                  </p:cNvSpPr>
                                  <p:nvPr/>
                                </p:nvSpPr>
                                <p:spPr bwMode="auto">
                                  <a:xfrm>
                                    <a:off x="4396" y="256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4</a:t>
                                    </a:r>
                                    <a:endParaRPr lang="en-US" altLang="zh-CN" sz="3600" b="1"/>
                                  </a:p>
                                </p:txBody>
                              </p:sp>
                              <p:sp>
                                <p:nvSpPr>
                                  <p:cNvPr id="46108" name="Text Box 28"/>
                                  <p:cNvSpPr txBox="1">
                                    <a:spLocks noChangeArrowheads="1"/>
                                  </p:cNvSpPr>
                                  <p:nvPr/>
                                </p:nvSpPr>
                                <p:spPr bwMode="auto">
                                  <a:xfrm>
                                    <a:off x="4396" y="3240"/>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3</a:t>
                                    </a:r>
                                    <a:endParaRPr lang="en-US" altLang="zh-CN" sz="3600" b="1"/>
                                  </a:p>
                                </p:txBody>
                              </p:sp>
                              <p:sp>
                                <p:nvSpPr>
                                  <p:cNvPr id="46109" name="Text Box 29"/>
                                  <p:cNvSpPr txBox="1">
                                    <a:spLocks noChangeArrowheads="1"/>
                                  </p:cNvSpPr>
                                  <p:nvPr/>
                                </p:nvSpPr>
                                <p:spPr bwMode="auto">
                                  <a:xfrm>
                                    <a:off x="4396" y="388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2</a:t>
                                    </a:r>
                                    <a:endParaRPr lang="en-US" altLang="zh-CN" sz="3600" b="1"/>
                                  </a:p>
                                </p:txBody>
                              </p:sp>
                              <p:sp>
                                <p:nvSpPr>
                                  <p:cNvPr id="46110" name="Text Box 30"/>
                                  <p:cNvSpPr txBox="1">
                                    <a:spLocks noChangeArrowheads="1"/>
                                  </p:cNvSpPr>
                                  <p:nvPr/>
                                </p:nvSpPr>
                                <p:spPr bwMode="auto">
                                  <a:xfrm>
                                    <a:off x="4396" y="4500"/>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1</a:t>
                                    </a:r>
                                    <a:endParaRPr lang="en-US" altLang="zh-CN" sz="3600" b="1"/>
                                  </a:p>
                                </p:txBody>
                              </p:sp>
                            </p:grpSp>
                            <p:grpSp>
                              <p:nvGrpSpPr>
                                <p:cNvPr id="14" name="Group 31"/>
                                <p:cNvGrpSpPr>
                                  <a:grpSpLocks/>
                                </p:cNvGrpSpPr>
                                <p:nvPr/>
                              </p:nvGrpSpPr>
                              <p:grpSpPr bwMode="auto">
                                <a:xfrm>
                                  <a:off x="5190" y="3045"/>
                                  <a:ext cx="4152" cy="435"/>
                                  <a:chOff x="5190" y="3045"/>
                                  <a:chExt cx="4152" cy="435"/>
                                </a:xfrm>
                              </p:grpSpPr>
                              <p:sp>
                                <p:nvSpPr>
                                  <p:cNvPr id="46112" name="Text Box 32"/>
                                  <p:cNvSpPr txBox="1">
                                    <a:spLocks noChangeArrowheads="1"/>
                                  </p:cNvSpPr>
                                  <p:nvPr/>
                                </p:nvSpPr>
                                <p:spPr bwMode="auto">
                                  <a:xfrm>
                                    <a:off x="5190" y="3045"/>
                                    <a:ext cx="598" cy="435"/>
                                  </a:xfrm>
                                  <a:prstGeom prst="rect">
                                    <a:avLst/>
                                  </a:prstGeom>
                                  <a:noFill/>
                                  <a:ln w="9525">
                                    <a:noFill/>
                                    <a:miter lim="800000"/>
                                    <a:headEnd/>
                                    <a:tailEnd/>
                                  </a:ln>
                                </p:spPr>
                                <p:txBody>
                                  <a:bodyPr/>
                                  <a:lstStyle/>
                                  <a:p>
                                    <a:pPr algn="just"/>
                                    <a:r>
                                      <a:rPr lang="en-US" altLang="zh-CN" b="1" i="1">
                                        <a:latin typeface="Times New Roman" pitchFamily="18" charset="0"/>
                                      </a:rPr>
                                      <a:t>T</a:t>
                                    </a:r>
                                    <a:endParaRPr lang="en-US" altLang="zh-CN" sz="3600" b="1"/>
                                  </a:p>
                                </p:txBody>
                              </p:sp>
                              <p:sp>
                                <p:nvSpPr>
                                  <p:cNvPr id="46113" name="Text Box 33"/>
                                  <p:cNvSpPr txBox="1">
                                    <a:spLocks noChangeArrowheads="1"/>
                                  </p:cNvSpPr>
                                  <p:nvPr/>
                                </p:nvSpPr>
                                <p:spPr bwMode="auto">
                                  <a:xfrm>
                                    <a:off x="5730" y="3045"/>
                                    <a:ext cx="598" cy="435"/>
                                  </a:xfrm>
                                  <a:prstGeom prst="rect">
                                    <a:avLst/>
                                  </a:prstGeom>
                                  <a:noFill/>
                                  <a:ln w="9525">
                                    <a:noFill/>
                                    <a:miter lim="800000"/>
                                    <a:headEnd/>
                                    <a:tailEnd/>
                                  </a:ln>
                                </p:spPr>
                                <p:txBody>
                                  <a:bodyPr/>
                                  <a:lstStyle/>
                                  <a:p>
                                    <a:pPr algn="just"/>
                                    <a:r>
                                      <a:rPr lang="en-US" altLang="zh-CN" b="1" i="1">
                                        <a:latin typeface="Times New Roman" pitchFamily="18" charset="0"/>
                                      </a:rPr>
                                      <a:t>2T</a:t>
                                    </a:r>
                                    <a:endParaRPr lang="en-US" altLang="zh-CN" sz="3600" b="1"/>
                                  </a:p>
                                </p:txBody>
                              </p:sp>
                              <p:sp>
                                <p:nvSpPr>
                                  <p:cNvPr id="46114" name="Text Box 34"/>
                                  <p:cNvSpPr txBox="1">
                                    <a:spLocks noChangeArrowheads="1"/>
                                  </p:cNvSpPr>
                                  <p:nvPr/>
                                </p:nvSpPr>
                                <p:spPr bwMode="auto">
                                  <a:xfrm>
                                    <a:off x="6346" y="3045"/>
                                    <a:ext cx="598" cy="435"/>
                                  </a:xfrm>
                                  <a:prstGeom prst="rect">
                                    <a:avLst/>
                                  </a:prstGeom>
                                  <a:noFill/>
                                  <a:ln w="9525">
                                    <a:noFill/>
                                    <a:miter lim="800000"/>
                                    <a:headEnd/>
                                    <a:tailEnd/>
                                  </a:ln>
                                </p:spPr>
                                <p:txBody>
                                  <a:bodyPr/>
                                  <a:lstStyle/>
                                  <a:p>
                                    <a:pPr algn="just"/>
                                    <a:r>
                                      <a:rPr lang="en-US" altLang="zh-CN" b="1" i="1">
                                        <a:latin typeface="Times New Roman" pitchFamily="18" charset="0"/>
                                      </a:rPr>
                                      <a:t>3T</a:t>
                                    </a:r>
                                    <a:endParaRPr lang="en-US" altLang="zh-CN" sz="3600" b="1"/>
                                  </a:p>
                                </p:txBody>
                              </p:sp>
                              <p:sp>
                                <p:nvSpPr>
                                  <p:cNvPr id="46115" name="Text Box 35"/>
                                  <p:cNvSpPr txBox="1">
                                    <a:spLocks noChangeArrowheads="1"/>
                                  </p:cNvSpPr>
                                  <p:nvPr/>
                                </p:nvSpPr>
                                <p:spPr bwMode="auto">
                                  <a:xfrm>
                                    <a:off x="6916" y="3045"/>
                                    <a:ext cx="598" cy="435"/>
                                  </a:xfrm>
                                  <a:prstGeom prst="rect">
                                    <a:avLst/>
                                  </a:prstGeom>
                                  <a:noFill/>
                                  <a:ln w="9525">
                                    <a:noFill/>
                                    <a:miter lim="800000"/>
                                    <a:headEnd/>
                                    <a:tailEnd/>
                                  </a:ln>
                                </p:spPr>
                                <p:txBody>
                                  <a:bodyPr/>
                                  <a:lstStyle/>
                                  <a:p>
                                    <a:pPr algn="just"/>
                                    <a:r>
                                      <a:rPr lang="en-US" altLang="zh-CN" b="1" i="1">
                                        <a:latin typeface="Times New Roman" pitchFamily="18" charset="0"/>
                                      </a:rPr>
                                      <a:t>4T</a:t>
                                    </a:r>
                                    <a:endParaRPr lang="en-US" altLang="zh-CN" sz="3600" b="1"/>
                                  </a:p>
                                </p:txBody>
                              </p:sp>
                              <p:sp>
                                <p:nvSpPr>
                                  <p:cNvPr id="46116" name="Text Box 36"/>
                                  <p:cNvSpPr txBox="1">
                                    <a:spLocks noChangeArrowheads="1"/>
                                  </p:cNvSpPr>
                                  <p:nvPr/>
                                </p:nvSpPr>
                                <p:spPr bwMode="auto">
                                  <a:xfrm>
                                    <a:off x="7514" y="3045"/>
                                    <a:ext cx="598" cy="435"/>
                                  </a:xfrm>
                                  <a:prstGeom prst="rect">
                                    <a:avLst/>
                                  </a:prstGeom>
                                  <a:noFill/>
                                  <a:ln w="9525">
                                    <a:noFill/>
                                    <a:miter lim="800000"/>
                                    <a:headEnd/>
                                    <a:tailEnd/>
                                  </a:ln>
                                </p:spPr>
                                <p:txBody>
                                  <a:bodyPr/>
                                  <a:lstStyle/>
                                  <a:p>
                                    <a:pPr algn="just"/>
                                    <a:r>
                                      <a:rPr lang="en-US" altLang="zh-CN" b="1" i="1">
                                        <a:latin typeface="Times New Roman" pitchFamily="18" charset="0"/>
                                      </a:rPr>
                                      <a:t>5T</a:t>
                                    </a:r>
                                    <a:endParaRPr lang="en-US" altLang="zh-CN" sz="3600" b="1"/>
                                  </a:p>
                                </p:txBody>
                              </p:sp>
                              <p:sp>
                                <p:nvSpPr>
                                  <p:cNvPr id="46117" name="Text Box 37"/>
                                  <p:cNvSpPr txBox="1">
                                    <a:spLocks noChangeArrowheads="1"/>
                                  </p:cNvSpPr>
                                  <p:nvPr/>
                                </p:nvSpPr>
                                <p:spPr bwMode="auto">
                                  <a:xfrm>
                                    <a:off x="8146" y="3045"/>
                                    <a:ext cx="598" cy="435"/>
                                  </a:xfrm>
                                  <a:prstGeom prst="rect">
                                    <a:avLst/>
                                  </a:prstGeom>
                                  <a:noFill/>
                                  <a:ln w="9525">
                                    <a:noFill/>
                                    <a:miter lim="800000"/>
                                    <a:headEnd/>
                                    <a:tailEnd/>
                                  </a:ln>
                                </p:spPr>
                                <p:txBody>
                                  <a:bodyPr/>
                                  <a:lstStyle/>
                                  <a:p>
                                    <a:pPr algn="just"/>
                                    <a:r>
                                      <a:rPr lang="en-US" altLang="zh-CN" b="1" i="1">
                                        <a:latin typeface="Times New Roman" pitchFamily="18" charset="0"/>
                                      </a:rPr>
                                      <a:t>6T</a:t>
                                    </a:r>
                                    <a:endParaRPr lang="en-US" altLang="zh-CN" sz="3600" b="1"/>
                                  </a:p>
                                </p:txBody>
                              </p:sp>
                              <p:sp>
                                <p:nvSpPr>
                                  <p:cNvPr id="46118" name="Text Box 38"/>
                                  <p:cNvSpPr txBox="1">
                                    <a:spLocks noChangeArrowheads="1"/>
                                  </p:cNvSpPr>
                                  <p:nvPr/>
                                </p:nvSpPr>
                                <p:spPr bwMode="auto">
                                  <a:xfrm>
                                    <a:off x="8744" y="3045"/>
                                    <a:ext cx="598" cy="435"/>
                                  </a:xfrm>
                                  <a:prstGeom prst="rect">
                                    <a:avLst/>
                                  </a:prstGeom>
                                  <a:noFill/>
                                  <a:ln w="9525">
                                    <a:noFill/>
                                    <a:miter lim="800000"/>
                                    <a:headEnd/>
                                    <a:tailEnd/>
                                  </a:ln>
                                </p:spPr>
                                <p:txBody>
                                  <a:bodyPr/>
                                  <a:lstStyle/>
                                  <a:p>
                                    <a:pPr algn="just"/>
                                    <a:r>
                                      <a:rPr lang="en-US" altLang="zh-CN" b="1" i="1">
                                        <a:latin typeface="Times New Roman" pitchFamily="18" charset="0"/>
                                      </a:rPr>
                                      <a:t>7T</a:t>
                                    </a:r>
                                    <a:endParaRPr lang="en-US" altLang="zh-CN" sz="3600" b="1"/>
                                  </a:p>
                                </p:txBody>
                              </p:sp>
                            </p:grpSp>
                            <p:sp>
                              <p:nvSpPr>
                                <p:cNvPr id="46119" name="Text Box 39"/>
                                <p:cNvSpPr txBox="1">
                                  <a:spLocks noChangeArrowheads="1"/>
                                </p:cNvSpPr>
                                <p:nvPr/>
                              </p:nvSpPr>
                              <p:spPr bwMode="auto">
                                <a:xfrm>
                                  <a:off x="9496" y="2895"/>
                                  <a:ext cx="540" cy="525"/>
                                </a:xfrm>
                                <a:prstGeom prst="rect">
                                  <a:avLst/>
                                </a:prstGeom>
                                <a:noFill/>
                                <a:ln w="9525">
                                  <a:noFill/>
                                  <a:miter lim="800000"/>
                                  <a:headEnd/>
                                  <a:tailEnd/>
                                </a:ln>
                              </p:spPr>
                              <p:txBody>
                                <a:bodyPr/>
                                <a:lstStyle/>
                                <a:p>
                                  <a:pPr algn="just"/>
                                  <a:r>
                                    <a:rPr lang="en-US" altLang="zh-CN" b="1" i="1">
                                      <a:latin typeface="Times New Roman" pitchFamily="18" charset="0"/>
                                    </a:rPr>
                                    <a:t>t</a:t>
                                  </a:r>
                                  <a:endParaRPr lang="en-US" altLang="zh-CN" sz="3600" b="1"/>
                                </a:p>
                              </p:txBody>
                            </p:sp>
                            <p:grpSp>
                              <p:nvGrpSpPr>
                                <p:cNvPr id="15" name="Group 40"/>
                                <p:cNvGrpSpPr>
                                  <a:grpSpLocks/>
                                </p:cNvGrpSpPr>
                                <p:nvPr/>
                              </p:nvGrpSpPr>
                              <p:grpSpPr bwMode="auto">
                                <a:xfrm>
                                  <a:off x="9076" y="1845"/>
                                  <a:ext cx="1230" cy="390"/>
                                  <a:chOff x="9076" y="1845"/>
                                  <a:chExt cx="1230" cy="390"/>
                                </a:xfrm>
                              </p:grpSpPr>
                              <p:sp>
                                <p:nvSpPr>
                                  <p:cNvPr id="46121" name="AutoShape 41"/>
                                  <p:cNvSpPr>
                                    <a:spLocks/>
                                  </p:cNvSpPr>
                                  <p:nvPr/>
                                </p:nvSpPr>
                                <p:spPr bwMode="auto">
                                  <a:xfrm>
                                    <a:off x="9076" y="1935"/>
                                    <a:ext cx="150" cy="255"/>
                                  </a:xfrm>
                                  <a:prstGeom prst="rightBrace">
                                    <a:avLst>
                                      <a:gd name="adj1" fmla="val 14167"/>
                                      <a:gd name="adj2" fmla="val 50194"/>
                                    </a:avLst>
                                  </a:prstGeom>
                                  <a:noFill/>
                                  <a:ln w="9525">
                                    <a:solidFill>
                                      <a:srgbClr val="000000"/>
                                    </a:solidFill>
                                    <a:round/>
                                    <a:headEnd/>
                                    <a:tailEnd/>
                                  </a:ln>
                                </p:spPr>
                                <p:txBody>
                                  <a:bodyPr/>
                                  <a:lstStyle/>
                                  <a:p>
                                    <a:endParaRPr lang="zh-CN" altLang="en-US" b="1"/>
                                  </a:p>
                                </p:txBody>
                              </p:sp>
                              <p:sp>
                                <p:nvSpPr>
                                  <p:cNvPr id="46122" name="Text Box 42"/>
                                  <p:cNvSpPr txBox="1">
                                    <a:spLocks noChangeArrowheads="1"/>
                                  </p:cNvSpPr>
                                  <p:nvPr/>
                                </p:nvSpPr>
                                <p:spPr bwMode="auto">
                                  <a:xfrm>
                                    <a:off x="9120" y="1845"/>
                                    <a:ext cx="1186" cy="390"/>
                                  </a:xfrm>
                                  <a:prstGeom prst="rect">
                                    <a:avLst/>
                                  </a:prstGeom>
                                  <a:noFill/>
                                  <a:ln w="9525">
                                    <a:noFill/>
                                    <a:miter lim="800000"/>
                                    <a:headEnd/>
                                    <a:tailEnd/>
                                  </a:ln>
                                </p:spPr>
                                <p:txBody>
                                  <a:bodyPr/>
                                  <a:lstStyle/>
                                  <a:p>
                                    <a:pPr algn="just"/>
                                    <a:r>
                                      <a:rPr lang="zh-CN" altLang="en-US" b="1" dirty="0">
                                        <a:latin typeface="Times New Roman" pitchFamily="18" charset="0"/>
                                      </a:rPr>
                                      <a:t>量化误差</a:t>
                                    </a:r>
                                    <a:endParaRPr lang="zh-CN" altLang="en-US" sz="3600" b="1" dirty="0"/>
                                  </a:p>
                                </p:txBody>
                              </p:sp>
                            </p:grpSp>
                            <p:grpSp>
                              <p:nvGrpSpPr>
                                <p:cNvPr id="16" name="Group 43"/>
                                <p:cNvGrpSpPr>
                                  <a:grpSpLocks/>
                                </p:cNvGrpSpPr>
                                <p:nvPr/>
                              </p:nvGrpSpPr>
                              <p:grpSpPr bwMode="auto">
                                <a:xfrm>
                                  <a:off x="7594" y="975"/>
                                  <a:ext cx="1526" cy="960"/>
                                  <a:chOff x="7594" y="975"/>
                                  <a:chExt cx="1526" cy="960"/>
                                </a:xfrm>
                              </p:grpSpPr>
                              <p:sp>
                                <p:nvSpPr>
                                  <p:cNvPr id="46124" name="Text Box 44"/>
                                  <p:cNvSpPr txBox="1">
                                    <a:spLocks noChangeArrowheads="1"/>
                                  </p:cNvSpPr>
                                  <p:nvPr/>
                                </p:nvSpPr>
                                <p:spPr bwMode="auto">
                                  <a:xfrm>
                                    <a:off x="7594" y="975"/>
                                    <a:ext cx="1526" cy="390"/>
                                  </a:xfrm>
                                  <a:prstGeom prst="rect">
                                    <a:avLst/>
                                  </a:prstGeom>
                                  <a:noFill/>
                                  <a:ln w="9525">
                                    <a:noFill/>
                                    <a:miter lim="800000"/>
                                    <a:headEnd/>
                                    <a:tailEnd/>
                                  </a:ln>
                                </p:spPr>
                                <p:txBody>
                                  <a:bodyPr/>
                                  <a:lstStyle/>
                                  <a:p>
                                    <a:pPr algn="just"/>
                                    <a:r>
                                      <a:rPr lang="zh-CN" altLang="en-US" b="1" dirty="0">
                                        <a:solidFill>
                                          <a:srgbClr val="C00000"/>
                                        </a:solidFill>
                                        <a:latin typeface="Times New Roman" pitchFamily="18" charset="0"/>
                                      </a:rPr>
                                      <a:t>信号实际值</a:t>
                                    </a:r>
                                    <a:endParaRPr lang="zh-CN" altLang="en-US" sz="3600" b="1" dirty="0">
                                      <a:solidFill>
                                        <a:srgbClr val="C00000"/>
                                      </a:solidFill>
                                    </a:endParaRPr>
                                  </a:p>
                                </p:txBody>
                              </p:sp>
                              <p:sp>
                                <p:nvSpPr>
                                  <p:cNvPr id="46125" name="Line 45"/>
                                  <p:cNvSpPr>
                                    <a:spLocks noChangeShapeType="1"/>
                                  </p:cNvSpPr>
                                  <p:nvPr/>
                                </p:nvSpPr>
                                <p:spPr bwMode="auto">
                                  <a:xfrm>
                                    <a:off x="8208" y="1275"/>
                                    <a:ext cx="192" cy="660"/>
                                  </a:xfrm>
                                  <a:prstGeom prst="line">
                                    <a:avLst/>
                                  </a:prstGeom>
                                  <a:noFill/>
                                  <a:ln w="9525">
                                    <a:solidFill>
                                      <a:srgbClr val="000000"/>
                                    </a:solidFill>
                                    <a:round/>
                                    <a:headEnd/>
                                    <a:tailEnd type="triangle" w="med" len="med"/>
                                  </a:ln>
                                </p:spPr>
                                <p:txBody>
                                  <a:bodyPr/>
                                  <a:lstStyle/>
                                  <a:p>
                                    <a:endParaRPr lang="zh-CN" altLang="en-US" b="1"/>
                                  </a:p>
                                </p:txBody>
                              </p:sp>
                            </p:grpSp>
                            <p:grpSp>
                              <p:nvGrpSpPr>
                                <p:cNvPr id="17" name="Group 46"/>
                                <p:cNvGrpSpPr>
                                  <a:grpSpLocks/>
                                </p:cNvGrpSpPr>
                                <p:nvPr/>
                              </p:nvGrpSpPr>
                              <p:grpSpPr bwMode="auto">
                                <a:xfrm>
                                  <a:off x="8414" y="1275"/>
                                  <a:ext cx="1767" cy="900"/>
                                  <a:chOff x="8414" y="1275"/>
                                  <a:chExt cx="1767" cy="900"/>
                                </a:xfrm>
                              </p:grpSpPr>
                              <p:sp>
                                <p:nvSpPr>
                                  <p:cNvPr id="46127" name="Text Box 47"/>
                                  <p:cNvSpPr txBox="1">
                                    <a:spLocks noChangeArrowheads="1"/>
                                  </p:cNvSpPr>
                                  <p:nvPr/>
                                </p:nvSpPr>
                                <p:spPr bwMode="auto">
                                  <a:xfrm>
                                    <a:off x="8732" y="1275"/>
                                    <a:ext cx="1449" cy="390"/>
                                  </a:xfrm>
                                  <a:prstGeom prst="rect">
                                    <a:avLst/>
                                  </a:prstGeom>
                                  <a:noFill/>
                                  <a:ln w="9525">
                                    <a:noFill/>
                                    <a:miter lim="800000"/>
                                    <a:headEnd/>
                                    <a:tailEnd/>
                                  </a:ln>
                                </p:spPr>
                                <p:txBody>
                                  <a:bodyPr/>
                                  <a:lstStyle/>
                                  <a:p>
                                    <a:pPr algn="just"/>
                                    <a:r>
                                      <a:rPr lang="zh-CN" altLang="en-US" b="1" dirty="0">
                                        <a:solidFill>
                                          <a:srgbClr val="0000FF"/>
                                        </a:solidFill>
                                        <a:latin typeface="Times New Roman" pitchFamily="18" charset="0"/>
                                      </a:rPr>
                                      <a:t>信号量化值</a:t>
                                    </a:r>
                                    <a:endParaRPr lang="zh-CN" altLang="en-US" sz="3600" b="1" dirty="0">
                                      <a:solidFill>
                                        <a:srgbClr val="0000FF"/>
                                      </a:solidFill>
                                    </a:endParaRPr>
                                  </a:p>
                                </p:txBody>
                              </p:sp>
                              <p:sp>
                                <p:nvSpPr>
                                  <p:cNvPr id="46128" name="Line 48"/>
                                  <p:cNvSpPr>
                                    <a:spLocks noChangeShapeType="1"/>
                                  </p:cNvSpPr>
                                  <p:nvPr/>
                                </p:nvSpPr>
                                <p:spPr bwMode="auto">
                                  <a:xfrm flipV="1">
                                    <a:off x="8414" y="1620"/>
                                    <a:ext cx="928" cy="555"/>
                                  </a:xfrm>
                                  <a:prstGeom prst="line">
                                    <a:avLst/>
                                  </a:prstGeom>
                                  <a:noFill/>
                                  <a:ln w="9525">
                                    <a:solidFill>
                                      <a:srgbClr val="000000"/>
                                    </a:solidFill>
                                    <a:round/>
                                    <a:headEnd type="triangle" w="med" len="med"/>
                                    <a:tailEnd/>
                                  </a:ln>
                                </p:spPr>
                                <p:txBody>
                                  <a:bodyPr/>
                                  <a:lstStyle/>
                                  <a:p>
                                    <a:endParaRPr lang="zh-CN" altLang="en-US" b="1"/>
                                  </a:p>
                                </p:txBody>
                              </p:sp>
                            </p:grpSp>
                            <p:grpSp>
                              <p:nvGrpSpPr>
                                <p:cNvPr id="18" name="Group 49"/>
                                <p:cNvGrpSpPr>
                                  <a:grpSpLocks/>
                                </p:cNvGrpSpPr>
                                <p:nvPr/>
                              </p:nvGrpSpPr>
                              <p:grpSpPr bwMode="auto">
                                <a:xfrm>
                                  <a:off x="5790" y="2601"/>
                                  <a:ext cx="720" cy="465"/>
                                  <a:chOff x="6509" y="11820"/>
                                  <a:chExt cx="720" cy="465"/>
                                </a:xfrm>
                              </p:grpSpPr>
                              <p:sp>
                                <p:nvSpPr>
                                  <p:cNvPr id="46130" name="Text Box 50"/>
                                  <p:cNvSpPr txBox="1">
                                    <a:spLocks noChangeArrowheads="1"/>
                                  </p:cNvSpPr>
                                  <p:nvPr/>
                                </p:nvSpPr>
                                <p:spPr bwMode="auto">
                                  <a:xfrm>
                                    <a:off x="6509" y="11820"/>
                                    <a:ext cx="72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600" b="1"/>
                                  </a:p>
                                </p:txBody>
                              </p:sp>
                              <p:sp>
                                <p:nvSpPr>
                                  <p:cNvPr id="46131" name="Line 51"/>
                                  <p:cNvSpPr>
                                    <a:spLocks noChangeShapeType="1"/>
                                  </p:cNvSpPr>
                                  <p:nvPr/>
                                </p:nvSpPr>
                                <p:spPr bwMode="auto">
                                  <a:xfrm>
                                    <a:off x="6959" y="12120"/>
                                    <a:ext cx="226" cy="105"/>
                                  </a:xfrm>
                                  <a:prstGeom prst="line">
                                    <a:avLst/>
                                  </a:prstGeom>
                                  <a:noFill/>
                                  <a:ln w="9525">
                                    <a:solidFill>
                                      <a:srgbClr val="000000"/>
                                    </a:solidFill>
                                    <a:round/>
                                    <a:headEnd/>
                                    <a:tailEnd type="triangle" w="med" len="med"/>
                                  </a:ln>
                                </p:spPr>
                                <p:txBody>
                                  <a:bodyPr/>
                                  <a:lstStyle/>
                                  <a:p>
                                    <a:endParaRPr lang="zh-CN" altLang="en-US" b="1"/>
                                  </a:p>
                                </p:txBody>
                              </p:sp>
                            </p:grpSp>
                          </p:grpSp>
                          <p:grpSp>
                            <p:nvGrpSpPr>
                              <p:cNvPr id="19" name="Group 52"/>
                              <p:cNvGrpSpPr>
                                <a:grpSpLocks/>
                              </p:cNvGrpSpPr>
                              <p:nvPr/>
                            </p:nvGrpSpPr>
                            <p:grpSpPr bwMode="auto">
                              <a:xfrm>
                                <a:off x="4756" y="1860"/>
                                <a:ext cx="4786" cy="2595"/>
                                <a:chOff x="4756" y="1860"/>
                                <a:chExt cx="4396" cy="2595"/>
                              </a:xfrm>
                            </p:grpSpPr>
                            <p:grpSp>
                              <p:nvGrpSpPr>
                                <p:cNvPr id="20" name="Group 53"/>
                                <p:cNvGrpSpPr>
                                  <a:grpSpLocks/>
                                </p:cNvGrpSpPr>
                                <p:nvPr/>
                              </p:nvGrpSpPr>
                              <p:grpSpPr bwMode="auto">
                                <a:xfrm>
                                  <a:off x="4756" y="3810"/>
                                  <a:ext cx="4394" cy="645"/>
                                  <a:chOff x="4756" y="3720"/>
                                  <a:chExt cx="4394" cy="645"/>
                                </a:xfrm>
                              </p:grpSpPr>
                              <p:sp>
                                <p:nvSpPr>
                                  <p:cNvPr id="46134" name="Line 54"/>
                                  <p:cNvSpPr>
                                    <a:spLocks noChangeShapeType="1"/>
                                  </p:cNvSpPr>
                                  <p:nvPr/>
                                </p:nvSpPr>
                                <p:spPr bwMode="auto">
                                  <a:xfrm>
                                    <a:off x="4770" y="4365"/>
                                    <a:ext cx="4380" cy="0"/>
                                  </a:xfrm>
                                  <a:prstGeom prst="line">
                                    <a:avLst/>
                                  </a:prstGeom>
                                  <a:noFill/>
                                  <a:ln w="19050">
                                    <a:solidFill>
                                      <a:srgbClr val="000000"/>
                                    </a:solidFill>
                                    <a:prstDash val="dash"/>
                                    <a:round/>
                                    <a:headEnd/>
                                    <a:tailEnd/>
                                  </a:ln>
                                </p:spPr>
                                <p:txBody>
                                  <a:bodyPr/>
                                  <a:lstStyle/>
                                  <a:p>
                                    <a:endParaRPr lang="zh-CN" altLang="en-US" b="1"/>
                                  </a:p>
                                </p:txBody>
                              </p:sp>
                              <p:sp>
                                <p:nvSpPr>
                                  <p:cNvPr id="46135" name="Line 55"/>
                                  <p:cNvSpPr>
                                    <a:spLocks noChangeShapeType="1"/>
                                  </p:cNvSpPr>
                                  <p:nvPr/>
                                </p:nvSpPr>
                                <p:spPr bwMode="auto">
                                  <a:xfrm>
                                    <a:off x="4756" y="3720"/>
                                    <a:ext cx="4380" cy="0"/>
                                  </a:xfrm>
                                  <a:prstGeom prst="line">
                                    <a:avLst/>
                                  </a:prstGeom>
                                  <a:noFill/>
                                  <a:ln w="19050">
                                    <a:solidFill>
                                      <a:srgbClr val="000000"/>
                                    </a:solidFill>
                                    <a:prstDash val="dash"/>
                                    <a:round/>
                                    <a:headEnd/>
                                    <a:tailEnd/>
                                  </a:ln>
                                </p:spPr>
                                <p:txBody>
                                  <a:bodyPr/>
                                  <a:lstStyle/>
                                  <a:p>
                                    <a:endParaRPr lang="zh-CN" altLang="en-US" b="1"/>
                                  </a:p>
                                </p:txBody>
                              </p:sp>
                            </p:grpSp>
                            <p:sp>
                              <p:nvSpPr>
                                <p:cNvPr id="46136" name="Line 56"/>
                                <p:cNvSpPr>
                                  <a:spLocks noChangeShapeType="1"/>
                                </p:cNvSpPr>
                                <p:nvPr/>
                              </p:nvSpPr>
                              <p:spPr bwMode="auto">
                                <a:xfrm>
                                  <a:off x="4770" y="3135"/>
                                  <a:ext cx="4380" cy="0"/>
                                </a:xfrm>
                                <a:prstGeom prst="line">
                                  <a:avLst/>
                                </a:prstGeom>
                                <a:noFill/>
                                <a:ln w="19050">
                                  <a:solidFill>
                                    <a:srgbClr val="000000"/>
                                  </a:solidFill>
                                  <a:round/>
                                  <a:headEnd/>
                                  <a:tailEnd type="triangle" w="med" len="med"/>
                                </a:ln>
                              </p:spPr>
                              <p:txBody>
                                <a:bodyPr/>
                                <a:lstStyle/>
                                <a:p>
                                  <a:endParaRPr lang="zh-CN" altLang="en-US" b="1"/>
                                </a:p>
                              </p:txBody>
                            </p:sp>
                            <p:sp>
                              <p:nvSpPr>
                                <p:cNvPr id="46137" name="Line 57"/>
                                <p:cNvSpPr>
                                  <a:spLocks noChangeShapeType="1"/>
                                </p:cNvSpPr>
                                <p:nvPr/>
                              </p:nvSpPr>
                              <p:spPr bwMode="auto">
                                <a:xfrm>
                                  <a:off x="4756" y="2490"/>
                                  <a:ext cx="4380" cy="0"/>
                                </a:xfrm>
                                <a:prstGeom prst="line">
                                  <a:avLst/>
                                </a:prstGeom>
                                <a:noFill/>
                                <a:ln w="19050">
                                  <a:solidFill>
                                    <a:srgbClr val="000000"/>
                                  </a:solidFill>
                                  <a:prstDash val="dash"/>
                                  <a:round/>
                                  <a:headEnd/>
                                  <a:tailEnd/>
                                </a:ln>
                              </p:spPr>
                              <p:txBody>
                                <a:bodyPr/>
                                <a:lstStyle/>
                                <a:p>
                                  <a:endParaRPr lang="zh-CN" altLang="en-US" b="1"/>
                                </a:p>
                              </p:txBody>
                            </p:sp>
                            <p:sp>
                              <p:nvSpPr>
                                <p:cNvPr id="46138" name="Line 58"/>
                                <p:cNvSpPr>
                                  <a:spLocks noChangeShapeType="1"/>
                                </p:cNvSpPr>
                                <p:nvPr/>
                              </p:nvSpPr>
                              <p:spPr bwMode="auto">
                                <a:xfrm>
                                  <a:off x="4772" y="1860"/>
                                  <a:ext cx="4380" cy="0"/>
                                </a:xfrm>
                                <a:prstGeom prst="line">
                                  <a:avLst/>
                                </a:prstGeom>
                                <a:noFill/>
                                <a:ln w="19050">
                                  <a:solidFill>
                                    <a:srgbClr val="000000"/>
                                  </a:solidFill>
                                  <a:prstDash val="dash"/>
                                  <a:round/>
                                  <a:headEnd/>
                                  <a:tailEnd/>
                                </a:ln>
                              </p:spPr>
                              <p:txBody>
                                <a:bodyPr/>
                                <a:lstStyle/>
                                <a:p>
                                  <a:endParaRPr lang="zh-CN" altLang="en-US" b="1"/>
                                </a:p>
                              </p:txBody>
                            </p:sp>
                          </p:grpSp>
                        </p:grpSp>
                        <p:sp>
                          <p:nvSpPr>
                            <p:cNvPr id="46139" name="Oval 59"/>
                            <p:cNvSpPr>
                              <a:spLocks noChangeArrowheads="1"/>
                            </p:cNvSpPr>
                            <p:nvPr/>
                          </p:nvSpPr>
                          <p:spPr bwMode="auto">
                            <a:xfrm>
                              <a:off x="5180" y="4065"/>
                              <a:ext cx="74" cy="75"/>
                            </a:xfrm>
                            <a:prstGeom prst="ellipse">
                              <a:avLst/>
                            </a:prstGeom>
                            <a:solidFill>
                              <a:srgbClr val="FFFFFF"/>
                            </a:solidFill>
                            <a:ln w="9525">
                              <a:solidFill>
                                <a:srgbClr val="000000"/>
                              </a:solidFill>
                              <a:round/>
                              <a:headEnd/>
                              <a:tailEnd/>
                            </a:ln>
                          </p:spPr>
                          <p:txBody>
                            <a:bodyPr/>
                            <a:lstStyle/>
                            <a:p>
                              <a:endParaRPr lang="zh-CN" altLang="en-US" b="1"/>
                            </a:p>
                          </p:txBody>
                        </p:sp>
                        <p:grpSp>
                          <p:nvGrpSpPr>
                            <p:cNvPr id="21" name="Group 60"/>
                            <p:cNvGrpSpPr>
                              <a:grpSpLocks/>
                            </p:cNvGrpSpPr>
                            <p:nvPr/>
                          </p:nvGrpSpPr>
                          <p:grpSpPr bwMode="auto">
                            <a:xfrm>
                              <a:off x="4698" y="1365"/>
                              <a:ext cx="4126" cy="2730"/>
                              <a:chOff x="4698" y="1365"/>
                              <a:chExt cx="4126" cy="2730"/>
                            </a:xfrm>
                          </p:grpSpPr>
                          <p:grpSp>
                            <p:nvGrpSpPr>
                              <p:cNvPr id="22" name="Group 61"/>
                              <p:cNvGrpSpPr>
                                <a:grpSpLocks/>
                              </p:cNvGrpSpPr>
                              <p:nvPr/>
                            </p:nvGrpSpPr>
                            <p:grpSpPr bwMode="auto">
                              <a:xfrm>
                                <a:off x="4698" y="2115"/>
                                <a:ext cx="4126" cy="75"/>
                                <a:chOff x="4890" y="2160"/>
                                <a:chExt cx="4126" cy="75"/>
                              </a:xfrm>
                            </p:grpSpPr>
                            <p:sp>
                              <p:nvSpPr>
                                <p:cNvPr id="46142" name="Line 62"/>
                                <p:cNvSpPr>
                                  <a:spLocks noChangeShapeType="1"/>
                                </p:cNvSpPr>
                                <p:nvPr/>
                              </p:nvSpPr>
                              <p:spPr bwMode="auto">
                                <a:xfrm>
                                  <a:off x="4890" y="2190"/>
                                  <a:ext cx="4126" cy="0"/>
                                </a:xfrm>
                                <a:prstGeom prst="line">
                                  <a:avLst/>
                                </a:prstGeom>
                                <a:noFill/>
                                <a:ln w="9525">
                                  <a:solidFill>
                                    <a:srgbClr val="000000"/>
                                  </a:solidFill>
                                  <a:prstDash val="dash"/>
                                  <a:round/>
                                  <a:headEnd/>
                                  <a:tailEnd/>
                                </a:ln>
                              </p:spPr>
                              <p:txBody>
                                <a:bodyPr/>
                                <a:lstStyle/>
                                <a:p>
                                  <a:endParaRPr lang="zh-CN" altLang="en-US" b="1"/>
                                </a:p>
                              </p:txBody>
                            </p:sp>
                            <p:sp>
                              <p:nvSpPr>
                                <p:cNvPr id="46143" name="Oval 63"/>
                                <p:cNvSpPr>
                                  <a:spLocks noChangeArrowheads="1"/>
                                </p:cNvSpPr>
                                <p:nvPr/>
                              </p:nvSpPr>
                              <p:spPr bwMode="auto">
                                <a:xfrm>
                                  <a:off x="8356" y="2160"/>
                                  <a:ext cx="74" cy="75"/>
                                </a:xfrm>
                                <a:prstGeom prst="ellipse">
                                  <a:avLst/>
                                </a:prstGeom>
                                <a:solidFill>
                                  <a:srgbClr val="FFFFFF"/>
                                </a:solidFill>
                                <a:ln w="9525">
                                  <a:solidFill>
                                    <a:srgbClr val="000000"/>
                                  </a:solidFill>
                                  <a:round/>
                                  <a:headEnd/>
                                  <a:tailEnd/>
                                </a:ln>
                              </p:spPr>
                              <p:txBody>
                                <a:bodyPr/>
                                <a:lstStyle/>
                                <a:p>
                                  <a:endParaRPr lang="zh-CN" altLang="en-US" b="1"/>
                                </a:p>
                              </p:txBody>
                            </p:sp>
                          </p:grpSp>
                          <p:sp>
                            <p:nvSpPr>
                              <p:cNvPr id="46144" name="Oval 64"/>
                              <p:cNvSpPr>
                                <a:spLocks noChangeArrowheads="1"/>
                              </p:cNvSpPr>
                              <p:nvPr/>
                            </p:nvSpPr>
                            <p:spPr bwMode="auto">
                              <a:xfrm>
                                <a:off x="6978" y="2115"/>
                                <a:ext cx="74" cy="75"/>
                              </a:xfrm>
                              <a:prstGeom prst="ellipse">
                                <a:avLst/>
                              </a:prstGeom>
                              <a:solidFill>
                                <a:srgbClr val="FFFFFF"/>
                              </a:solidFill>
                              <a:ln w="9525">
                                <a:solidFill>
                                  <a:srgbClr val="000000"/>
                                </a:solidFill>
                                <a:round/>
                                <a:headEnd/>
                                <a:tailEnd/>
                              </a:ln>
                            </p:spPr>
                            <p:txBody>
                              <a:bodyPr/>
                              <a:lstStyle/>
                              <a:p>
                                <a:endParaRPr lang="zh-CN" altLang="en-US" b="1"/>
                              </a:p>
                            </p:txBody>
                          </p:sp>
                          <p:sp>
                            <p:nvSpPr>
                              <p:cNvPr id="46145" name="Oval 65"/>
                              <p:cNvSpPr>
                                <a:spLocks noChangeArrowheads="1"/>
                              </p:cNvSpPr>
                              <p:nvPr/>
                            </p:nvSpPr>
                            <p:spPr bwMode="auto">
                              <a:xfrm>
                                <a:off x="7578" y="1410"/>
                                <a:ext cx="74" cy="75"/>
                              </a:xfrm>
                              <a:prstGeom prst="ellipse">
                                <a:avLst/>
                              </a:prstGeom>
                              <a:solidFill>
                                <a:srgbClr val="FFFFFF"/>
                              </a:solidFill>
                              <a:ln w="9525">
                                <a:solidFill>
                                  <a:srgbClr val="000000"/>
                                </a:solidFill>
                                <a:round/>
                                <a:headEnd/>
                                <a:tailEnd/>
                              </a:ln>
                            </p:spPr>
                            <p:txBody>
                              <a:bodyPr/>
                              <a:lstStyle/>
                              <a:p>
                                <a:endParaRPr lang="zh-CN" altLang="en-US" b="1"/>
                              </a:p>
                            </p:txBody>
                          </p:sp>
                          <p:sp>
                            <p:nvSpPr>
                              <p:cNvPr id="46146" name="Oval 66"/>
                              <p:cNvSpPr>
                                <a:spLocks noChangeArrowheads="1"/>
                              </p:cNvSpPr>
                              <p:nvPr/>
                            </p:nvSpPr>
                            <p:spPr bwMode="auto">
                              <a:xfrm>
                                <a:off x="5764" y="3390"/>
                                <a:ext cx="74" cy="75"/>
                              </a:xfrm>
                              <a:prstGeom prst="ellipse">
                                <a:avLst/>
                              </a:prstGeom>
                              <a:solidFill>
                                <a:srgbClr val="FFFFFF"/>
                              </a:solidFill>
                              <a:ln w="9525">
                                <a:solidFill>
                                  <a:srgbClr val="000000"/>
                                </a:solidFill>
                                <a:round/>
                                <a:headEnd/>
                                <a:tailEnd/>
                              </a:ln>
                            </p:spPr>
                            <p:txBody>
                              <a:bodyPr/>
                              <a:lstStyle/>
                              <a:p>
                                <a:endParaRPr lang="zh-CN" altLang="en-US" b="1"/>
                              </a:p>
                            </p:txBody>
                          </p:sp>
                          <p:grpSp>
                            <p:nvGrpSpPr>
                              <p:cNvPr id="23" name="Group 67"/>
                              <p:cNvGrpSpPr>
                                <a:grpSpLocks/>
                              </p:cNvGrpSpPr>
                              <p:nvPr/>
                            </p:nvGrpSpPr>
                            <p:grpSpPr bwMode="auto">
                              <a:xfrm>
                                <a:off x="5014" y="1365"/>
                                <a:ext cx="3448" cy="2730"/>
                                <a:chOff x="5206" y="1410"/>
                                <a:chExt cx="3448" cy="2730"/>
                              </a:xfrm>
                            </p:grpSpPr>
                            <p:sp>
                              <p:nvSpPr>
                                <p:cNvPr id="46148" name="Text Box 68"/>
                                <p:cNvSpPr txBox="1">
                                  <a:spLocks noChangeArrowheads="1"/>
                                </p:cNvSpPr>
                                <p:nvPr/>
                              </p:nvSpPr>
                              <p:spPr bwMode="auto">
                                <a:xfrm>
                                  <a:off x="5206" y="376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49" name="Text Box 69"/>
                                <p:cNvSpPr txBox="1">
                                  <a:spLocks noChangeArrowheads="1"/>
                                </p:cNvSpPr>
                                <p:nvPr/>
                              </p:nvSpPr>
                              <p:spPr bwMode="auto">
                                <a:xfrm>
                                  <a:off x="5774" y="342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0" name="Text Box 70"/>
                                <p:cNvSpPr txBox="1">
                                  <a:spLocks noChangeArrowheads="1"/>
                                </p:cNvSpPr>
                                <p:nvPr/>
                              </p:nvSpPr>
                              <p:spPr bwMode="auto">
                                <a:xfrm>
                                  <a:off x="6392" y="262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1" name="Text Box 71"/>
                                <p:cNvSpPr txBox="1">
                                  <a:spLocks noChangeArrowheads="1"/>
                                </p:cNvSpPr>
                                <p:nvPr/>
                              </p:nvSpPr>
                              <p:spPr bwMode="auto">
                                <a:xfrm>
                                  <a:off x="7004" y="181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2" name="Text Box 72"/>
                                <p:cNvSpPr txBox="1">
                                  <a:spLocks noChangeArrowheads="1"/>
                                </p:cNvSpPr>
                                <p:nvPr/>
                              </p:nvSpPr>
                              <p:spPr bwMode="auto">
                                <a:xfrm>
                                  <a:off x="7606" y="141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3" name="Text Box 73"/>
                                <p:cNvSpPr txBox="1">
                                  <a:spLocks noChangeArrowheads="1"/>
                                </p:cNvSpPr>
                                <p:nvPr/>
                              </p:nvSpPr>
                              <p:spPr bwMode="auto">
                                <a:xfrm>
                                  <a:off x="8190" y="171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grpSp>
                        </p:grpSp>
                        <p:sp>
                          <p:nvSpPr>
                            <p:cNvPr id="46154" name="Line 74"/>
                            <p:cNvSpPr>
                              <a:spLocks noChangeShapeType="1"/>
                            </p:cNvSpPr>
                            <p:nvPr/>
                          </p:nvSpPr>
                          <p:spPr bwMode="auto">
                            <a:xfrm flipH="1">
                              <a:off x="5192" y="3315"/>
                              <a:ext cx="14" cy="630"/>
                            </a:xfrm>
                            <a:prstGeom prst="line">
                              <a:avLst/>
                            </a:prstGeom>
                            <a:noFill/>
                            <a:ln w="9525">
                              <a:solidFill>
                                <a:srgbClr val="000000"/>
                              </a:solidFill>
                              <a:prstDash val="dash"/>
                              <a:round/>
                              <a:headEnd/>
                              <a:tailEnd/>
                            </a:ln>
                          </p:spPr>
                          <p:txBody>
                            <a:bodyPr/>
                            <a:lstStyle/>
                            <a:p>
                              <a:endParaRPr lang="zh-CN" altLang="en-US" b="1"/>
                            </a:p>
                          </p:txBody>
                        </p:sp>
                        <p:sp>
                          <p:nvSpPr>
                            <p:cNvPr id="46155" name="Line 75"/>
                            <p:cNvSpPr>
                              <a:spLocks noChangeShapeType="1"/>
                            </p:cNvSpPr>
                            <p:nvPr/>
                          </p:nvSpPr>
                          <p:spPr bwMode="auto">
                            <a:xfrm flipH="1">
                              <a:off x="5790" y="2925"/>
                              <a:ext cx="14" cy="630"/>
                            </a:xfrm>
                            <a:prstGeom prst="line">
                              <a:avLst/>
                            </a:prstGeom>
                            <a:noFill/>
                            <a:ln w="9525">
                              <a:solidFill>
                                <a:srgbClr val="000000"/>
                              </a:solidFill>
                              <a:prstDash val="dash"/>
                              <a:round/>
                              <a:headEnd/>
                              <a:tailEnd/>
                            </a:ln>
                          </p:spPr>
                          <p:txBody>
                            <a:bodyPr/>
                            <a:lstStyle/>
                            <a:p>
                              <a:endParaRPr lang="zh-CN" altLang="en-US" b="1"/>
                            </a:p>
                          </p:txBody>
                        </p:sp>
                        <p:sp>
                          <p:nvSpPr>
                            <p:cNvPr id="46156" name="Line 76"/>
                            <p:cNvSpPr>
                              <a:spLocks noChangeShapeType="1"/>
                            </p:cNvSpPr>
                            <p:nvPr/>
                          </p:nvSpPr>
                          <p:spPr bwMode="auto">
                            <a:xfrm flipH="1">
                              <a:off x="7006" y="1950"/>
                              <a:ext cx="14" cy="1110"/>
                            </a:xfrm>
                            <a:prstGeom prst="line">
                              <a:avLst/>
                            </a:prstGeom>
                            <a:noFill/>
                            <a:ln w="9525">
                              <a:solidFill>
                                <a:srgbClr val="000000"/>
                              </a:solidFill>
                              <a:prstDash val="dash"/>
                              <a:round/>
                              <a:headEnd/>
                              <a:tailEnd/>
                            </a:ln>
                          </p:spPr>
                          <p:txBody>
                            <a:bodyPr/>
                            <a:lstStyle/>
                            <a:p>
                              <a:endParaRPr lang="zh-CN" altLang="en-US" b="1"/>
                            </a:p>
                          </p:txBody>
                        </p:sp>
                        <p:sp>
                          <p:nvSpPr>
                            <p:cNvPr id="46157" name="Line 77"/>
                            <p:cNvSpPr>
                              <a:spLocks noChangeShapeType="1"/>
                            </p:cNvSpPr>
                            <p:nvPr/>
                          </p:nvSpPr>
                          <p:spPr bwMode="auto">
                            <a:xfrm flipH="1">
                              <a:off x="8206" y="1860"/>
                              <a:ext cx="0" cy="1200"/>
                            </a:xfrm>
                            <a:prstGeom prst="line">
                              <a:avLst/>
                            </a:prstGeom>
                            <a:noFill/>
                            <a:ln w="9525">
                              <a:solidFill>
                                <a:srgbClr val="000000"/>
                              </a:solidFill>
                              <a:prstDash val="dash"/>
                              <a:round/>
                              <a:headEnd/>
                              <a:tailEnd/>
                            </a:ln>
                          </p:spPr>
                          <p:txBody>
                            <a:bodyPr/>
                            <a:lstStyle/>
                            <a:p>
                              <a:endParaRPr lang="zh-CN" altLang="en-US" b="1"/>
                            </a:p>
                          </p:txBody>
                        </p:sp>
                      </p:grpSp>
                      <p:grpSp>
                        <p:nvGrpSpPr>
                          <p:cNvPr id="24" name="Group 78"/>
                          <p:cNvGrpSpPr>
                            <a:grpSpLocks/>
                          </p:cNvGrpSpPr>
                          <p:nvPr/>
                        </p:nvGrpSpPr>
                        <p:grpSpPr bwMode="auto">
                          <a:xfrm>
                            <a:off x="7190" y="1890"/>
                            <a:ext cx="1002" cy="1185"/>
                            <a:chOff x="7382" y="1935"/>
                            <a:chExt cx="1002" cy="1185"/>
                          </a:xfrm>
                        </p:grpSpPr>
                        <p:sp>
                          <p:nvSpPr>
                            <p:cNvPr id="46159" name="AutoShape 79"/>
                            <p:cNvSpPr>
                              <a:spLocks/>
                            </p:cNvSpPr>
                            <p:nvPr/>
                          </p:nvSpPr>
                          <p:spPr bwMode="auto">
                            <a:xfrm>
                              <a:off x="8054" y="1935"/>
                              <a:ext cx="330" cy="1185"/>
                            </a:xfrm>
                            <a:prstGeom prst="leftBrace">
                              <a:avLst>
                                <a:gd name="adj1" fmla="val 29924"/>
                                <a:gd name="adj2" fmla="val 50000"/>
                              </a:avLst>
                            </a:prstGeom>
                            <a:noFill/>
                            <a:ln w="9525">
                              <a:solidFill>
                                <a:srgbClr val="000000"/>
                              </a:solidFill>
                              <a:round/>
                              <a:headEnd/>
                              <a:tailEnd/>
                            </a:ln>
                          </p:spPr>
                          <p:txBody>
                            <a:bodyPr/>
                            <a:lstStyle/>
                            <a:p>
                              <a:endParaRPr lang="zh-CN" altLang="en-US" b="1"/>
                            </a:p>
                          </p:txBody>
                        </p:sp>
                        <p:sp>
                          <p:nvSpPr>
                            <p:cNvPr id="46160" name="Text Box 80"/>
                            <p:cNvSpPr txBox="1">
                              <a:spLocks noChangeArrowheads="1"/>
                            </p:cNvSpPr>
                            <p:nvPr/>
                          </p:nvSpPr>
                          <p:spPr bwMode="auto">
                            <a:xfrm>
                              <a:off x="7382" y="2376"/>
                              <a:ext cx="87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a:latin typeface="Times New Roman" pitchFamily="18" charset="0"/>
                                </a:rPr>
                                <a:t>(6</a:t>
                              </a:r>
                              <a:r>
                                <a:rPr lang="en-US" altLang="zh-CN" b="1" i="1">
                                  <a:latin typeface="Times New Roman" pitchFamily="18" charset="0"/>
                                </a:rPr>
                                <a:t>T</a:t>
                              </a:r>
                              <a:r>
                                <a:rPr lang="en-US" altLang="zh-CN" b="1">
                                  <a:latin typeface="Times New Roman" pitchFamily="18" charset="0"/>
                                </a:rPr>
                                <a:t>)</a:t>
                              </a:r>
                              <a:endParaRPr lang="en-US" altLang="zh-CN" sz="3600" b="1"/>
                            </a:p>
                          </p:txBody>
                        </p:sp>
                      </p:grpSp>
                      <p:grpSp>
                        <p:nvGrpSpPr>
                          <p:cNvPr id="25" name="Group 81"/>
                          <p:cNvGrpSpPr>
                            <a:grpSpLocks/>
                          </p:cNvGrpSpPr>
                          <p:nvPr/>
                        </p:nvGrpSpPr>
                        <p:grpSpPr bwMode="auto">
                          <a:xfrm>
                            <a:off x="8208" y="2145"/>
                            <a:ext cx="992" cy="915"/>
                            <a:chOff x="8400" y="2190"/>
                            <a:chExt cx="992" cy="915"/>
                          </a:xfrm>
                        </p:grpSpPr>
                        <p:sp>
                          <p:nvSpPr>
                            <p:cNvPr id="46162" name="AutoShape 82"/>
                            <p:cNvSpPr>
                              <a:spLocks/>
                            </p:cNvSpPr>
                            <p:nvPr/>
                          </p:nvSpPr>
                          <p:spPr bwMode="auto">
                            <a:xfrm>
                              <a:off x="8400" y="2190"/>
                              <a:ext cx="240" cy="915"/>
                            </a:xfrm>
                            <a:prstGeom prst="rightBrace">
                              <a:avLst>
                                <a:gd name="adj1" fmla="val 31771"/>
                                <a:gd name="adj2" fmla="val 50000"/>
                              </a:avLst>
                            </a:prstGeom>
                            <a:noFill/>
                            <a:ln w="9525">
                              <a:solidFill>
                                <a:srgbClr val="000000"/>
                              </a:solidFill>
                              <a:round/>
                              <a:headEnd/>
                              <a:tailEnd/>
                            </a:ln>
                          </p:spPr>
                          <p:txBody>
                            <a:bodyPr/>
                            <a:lstStyle/>
                            <a:p>
                              <a:endParaRPr lang="zh-CN" altLang="en-US" b="1"/>
                            </a:p>
                          </p:txBody>
                        </p:sp>
                        <p:sp>
                          <p:nvSpPr>
                            <p:cNvPr id="46163" name="Text Box 83"/>
                            <p:cNvSpPr txBox="1">
                              <a:spLocks noChangeArrowheads="1"/>
                            </p:cNvSpPr>
                            <p:nvPr/>
                          </p:nvSpPr>
                          <p:spPr bwMode="auto">
                            <a:xfrm>
                              <a:off x="8522" y="2421"/>
                              <a:ext cx="87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i="1" baseline="-25000">
                                  <a:latin typeface="Times New Roman" pitchFamily="18" charset="0"/>
                                </a:rPr>
                                <a:t>q</a:t>
                              </a:r>
                              <a:r>
                                <a:rPr lang="en-US" altLang="zh-CN" b="1">
                                  <a:latin typeface="Times New Roman" pitchFamily="18" charset="0"/>
                                </a:rPr>
                                <a:t>(6</a:t>
                              </a:r>
                              <a:r>
                                <a:rPr lang="en-US" altLang="zh-CN" b="1" i="1">
                                  <a:latin typeface="Times New Roman" pitchFamily="18" charset="0"/>
                                </a:rPr>
                                <a:t>T</a:t>
                              </a:r>
                              <a:r>
                                <a:rPr lang="en-US" altLang="zh-CN" b="1">
                                  <a:latin typeface="Times New Roman" pitchFamily="18" charset="0"/>
                                </a:rPr>
                                <a:t>)</a:t>
                              </a:r>
                              <a:endParaRPr lang="en-US" altLang="zh-CN" sz="3600" b="1"/>
                            </a:p>
                          </p:txBody>
                        </p:sp>
                      </p:grpSp>
                    </p:grpSp>
                    <p:sp>
                      <p:nvSpPr>
                        <p:cNvPr id="46164" name="Line 84"/>
                        <p:cNvSpPr>
                          <a:spLocks noChangeShapeType="1"/>
                        </p:cNvSpPr>
                        <p:nvPr/>
                      </p:nvSpPr>
                      <p:spPr bwMode="auto">
                        <a:xfrm>
                          <a:off x="8236" y="1890"/>
                          <a:ext cx="616" cy="0"/>
                        </a:xfrm>
                        <a:prstGeom prst="line">
                          <a:avLst/>
                        </a:prstGeom>
                        <a:noFill/>
                        <a:ln w="9525">
                          <a:solidFill>
                            <a:srgbClr val="000000"/>
                          </a:solidFill>
                          <a:prstDash val="dash"/>
                          <a:round/>
                          <a:headEnd/>
                          <a:tailEnd/>
                        </a:ln>
                      </p:spPr>
                      <p:txBody>
                        <a:bodyPr/>
                        <a:lstStyle/>
                        <a:p>
                          <a:endParaRPr lang="zh-CN" altLang="en-US" b="1"/>
                        </a:p>
                      </p:txBody>
                    </p:sp>
                  </p:grpSp>
                  <p:sp>
                    <p:nvSpPr>
                      <p:cNvPr id="46165" name="Line 85"/>
                      <p:cNvSpPr>
                        <a:spLocks noChangeShapeType="1"/>
                      </p:cNvSpPr>
                      <p:nvPr/>
                    </p:nvSpPr>
                    <p:spPr bwMode="auto">
                      <a:xfrm flipH="1">
                        <a:off x="7606" y="1410"/>
                        <a:ext cx="14" cy="1650"/>
                      </a:xfrm>
                      <a:prstGeom prst="line">
                        <a:avLst/>
                      </a:prstGeom>
                      <a:noFill/>
                      <a:ln w="9525">
                        <a:solidFill>
                          <a:srgbClr val="000000"/>
                        </a:solidFill>
                        <a:prstDash val="dash"/>
                        <a:round/>
                        <a:headEnd/>
                        <a:tailEnd/>
                      </a:ln>
                    </p:spPr>
                    <p:txBody>
                      <a:bodyPr/>
                      <a:lstStyle/>
                      <a:p>
                        <a:endParaRPr lang="zh-CN" altLang="en-US" b="1"/>
                      </a:p>
                    </p:txBody>
                  </p:sp>
                </p:grpSp>
                <p:grpSp>
                  <p:nvGrpSpPr>
                    <p:cNvPr id="26" name="Group 86"/>
                    <p:cNvGrpSpPr>
                      <a:grpSpLocks/>
                    </p:cNvGrpSpPr>
                    <p:nvPr/>
                  </p:nvGrpSpPr>
                  <p:grpSpPr bwMode="auto">
                    <a:xfrm>
                      <a:off x="5208" y="2967"/>
                      <a:ext cx="3570" cy="123"/>
                      <a:chOff x="5294" y="3012"/>
                      <a:chExt cx="3390" cy="123"/>
                    </a:xfrm>
                  </p:grpSpPr>
                  <p:grpSp>
                    <p:nvGrpSpPr>
                      <p:cNvPr id="27" name="Group 87"/>
                      <p:cNvGrpSpPr>
                        <a:grpSpLocks/>
                      </p:cNvGrpSpPr>
                      <p:nvPr/>
                    </p:nvGrpSpPr>
                    <p:grpSpPr bwMode="auto">
                      <a:xfrm>
                        <a:off x="5294" y="3012"/>
                        <a:ext cx="567" cy="123"/>
                        <a:chOff x="5370" y="2925"/>
                        <a:chExt cx="600" cy="210"/>
                      </a:xfrm>
                    </p:grpSpPr>
                    <p:sp>
                      <p:nvSpPr>
                        <p:cNvPr id="46168" name="Line 88"/>
                        <p:cNvSpPr>
                          <a:spLocks noChangeShapeType="1"/>
                        </p:cNvSpPr>
                        <p:nvPr/>
                      </p:nvSpPr>
                      <p:spPr bwMode="auto">
                        <a:xfrm flipV="1">
                          <a:off x="5970" y="2940"/>
                          <a:ext cx="0" cy="195"/>
                        </a:xfrm>
                        <a:prstGeom prst="line">
                          <a:avLst/>
                        </a:prstGeom>
                        <a:noFill/>
                        <a:ln w="19050">
                          <a:solidFill>
                            <a:srgbClr val="000000"/>
                          </a:solidFill>
                          <a:round/>
                          <a:headEnd/>
                          <a:tailEnd/>
                        </a:ln>
                      </p:spPr>
                      <p:txBody>
                        <a:bodyPr/>
                        <a:lstStyle/>
                        <a:p>
                          <a:endParaRPr lang="zh-CN" altLang="en-US" b="1"/>
                        </a:p>
                      </p:txBody>
                    </p:sp>
                    <p:sp>
                      <p:nvSpPr>
                        <p:cNvPr id="46169" name="Line 89"/>
                        <p:cNvSpPr>
                          <a:spLocks noChangeShapeType="1"/>
                        </p:cNvSpPr>
                        <p:nvPr/>
                      </p:nvSpPr>
                      <p:spPr bwMode="auto">
                        <a:xfrm flipV="1">
                          <a:off x="5370" y="2925"/>
                          <a:ext cx="0" cy="195"/>
                        </a:xfrm>
                        <a:prstGeom prst="line">
                          <a:avLst/>
                        </a:prstGeom>
                        <a:noFill/>
                        <a:ln w="19050">
                          <a:solidFill>
                            <a:srgbClr val="000000"/>
                          </a:solidFill>
                          <a:round/>
                          <a:headEnd/>
                          <a:tailEnd/>
                        </a:ln>
                      </p:spPr>
                      <p:txBody>
                        <a:bodyPr/>
                        <a:lstStyle/>
                        <a:p>
                          <a:endParaRPr lang="zh-CN" altLang="en-US" b="1"/>
                        </a:p>
                      </p:txBody>
                    </p:sp>
                  </p:grpSp>
                  <p:grpSp>
                    <p:nvGrpSpPr>
                      <p:cNvPr id="28" name="Group 90"/>
                      <p:cNvGrpSpPr>
                        <a:grpSpLocks/>
                      </p:cNvGrpSpPr>
                      <p:nvPr/>
                    </p:nvGrpSpPr>
                    <p:grpSpPr bwMode="auto">
                      <a:xfrm>
                        <a:off x="6427" y="3012"/>
                        <a:ext cx="567" cy="123"/>
                        <a:chOff x="5370" y="2925"/>
                        <a:chExt cx="600" cy="210"/>
                      </a:xfrm>
                    </p:grpSpPr>
                    <p:sp>
                      <p:nvSpPr>
                        <p:cNvPr id="46171" name="Line 91"/>
                        <p:cNvSpPr>
                          <a:spLocks noChangeShapeType="1"/>
                        </p:cNvSpPr>
                        <p:nvPr/>
                      </p:nvSpPr>
                      <p:spPr bwMode="auto">
                        <a:xfrm flipV="1">
                          <a:off x="5970" y="2940"/>
                          <a:ext cx="0" cy="195"/>
                        </a:xfrm>
                        <a:prstGeom prst="line">
                          <a:avLst/>
                        </a:prstGeom>
                        <a:noFill/>
                        <a:ln w="19050">
                          <a:solidFill>
                            <a:srgbClr val="000000"/>
                          </a:solidFill>
                          <a:round/>
                          <a:headEnd/>
                          <a:tailEnd/>
                        </a:ln>
                      </p:spPr>
                      <p:txBody>
                        <a:bodyPr/>
                        <a:lstStyle/>
                        <a:p>
                          <a:endParaRPr lang="zh-CN" altLang="en-US" b="1"/>
                        </a:p>
                      </p:txBody>
                    </p:sp>
                    <p:sp>
                      <p:nvSpPr>
                        <p:cNvPr id="46172" name="Line 92"/>
                        <p:cNvSpPr>
                          <a:spLocks noChangeShapeType="1"/>
                        </p:cNvSpPr>
                        <p:nvPr/>
                      </p:nvSpPr>
                      <p:spPr bwMode="auto">
                        <a:xfrm flipV="1">
                          <a:off x="5370" y="2925"/>
                          <a:ext cx="0" cy="195"/>
                        </a:xfrm>
                        <a:prstGeom prst="line">
                          <a:avLst/>
                        </a:prstGeom>
                        <a:noFill/>
                        <a:ln w="19050">
                          <a:solidFill>
                            <a:srgbClr val="000000"/>
                          </a:solidFill>
                          <a:round/>
                          <a:headEnd/>
                          <a:tailEnd/>
                        </a:ln>
                      </p:spPr>
                      <p:txBody>
                        <a:bodyPr/>
                        <a:lstStyle/>
                        <a:p>
                          <a:endParaRPr lang="zh-CN" altLang="en-US" b="1"/>
                        </a:p>
                      </p:txBody>
                    </p:sp>
                  </p:grpSp>
                  <p:sp>
                    <p:nvSpPr>
                      <p:cNvPr id="46173" name="Line 93"/>
                      <p:cNvSpPr>
                        <a:spLocks noChangeShapeType="1"/>
                      </p:cNvSpPr>
                      <p:nvPr/>
                    </p:nvSpPr>
                    <p:spPr bwMode="auto">
                      <a:xfrm flipV="1">
                        <a:off x="7562" y="3021"/>
                        <a:ext cx="1" cy="114"/>
                      </a:xfrm>
                      <a:prstGeom prst="line">
                        <a:avLst/>
                      </a:prstGeom>
                      <a:noFill/>
                      <a:ln w="19050">
                        <a:solidFill>
                          <a:srgbClr val="000000"/>
                        </a:solidFill>
                        <a:round/>
                        <a:headEnd/>
                        <a:tailEnd/>
                      </a:ln>
                    </p:spPr>
                    <p:txBody>
                      <a:bodyPr/>
                      <a:lstStyle/>
                      <a:p>
                        <a:endParaRPr lang="zh-CN" altLang="en-US" b="1"/>
                      </a:p>
                    </p:txBody>
                  </p:sp>
                  <p:grpSp>
                    <p:nvGrpSpPr>
                      <p:cNvPr id="29" name="Group 94"/>
                      <p:cNvGrpSpPr>
                        <a:grpSpLocks/>
                      </p:cNvGrpSpPr>
                      <p:nvPr/>
                    </p:nvGrpSpPr>
                    <p:grpSpPr bwMode="auto">
                      <a:xfrm>
                        <a:off x="8129" y="3021"/>
                        <a:ext cx="555" cy="114"/>
                        <a:chOff x="8129" y="3021"/>
                        <a:chExt cx="555" cy="114"/>
                      </a:xfrm>
                    </p:grpSpPr>
                    <p:sp>
                      <p:nvSpPr>
                        <p:cNvPr id="46175" name="Line 95"/>
                        <p:cNvSpPr>
                          <a:spLocks noChangeShapeType="1"/>
                        </p:cNvSpPr>
                        <p:nvPr/>
                      </p:nvSpPr>
                      <p:spPr bwMode="auto">
                        <a:xfrm flipV="1">
                          <a:off x="8129" y="3021"/>
                          <a:ext cx="1" cy="114"/>
                        </a:xfrm>
                        <a:prstGeom prst="line">
                          <a:avLst/>
                        </a:prstGeom>
                        <a:noFill/>
                        <a:ln w="19050">
                          <a:solidFill>
                            <a:srgbClr val="000000"/>
                          </a:solidFill>
                          <a:round/>
                          <a:headEnd/>
                          <a:tailEnd/>
                        </a:ln>
                      </p:spPr>
                      <p:txBody>
                        <a:bodyPr/>
                        <a:lstStyle/>
                        <a:p>
                          <a:endParaRPr lang="zh-CN" altLang="en-US" b="1"/>
                        </a:p>
                      </p:txBody>
                    </p:sp>
                    <p:sp>
                      <p:nvSpPr>
                        <p:cNvPr id="46176" name="Line 96"/>
                        <p:cNvSpPr>
                          <a:spLocks noChangeShapeType="1"/>
                        </p:cNvSpPr>
                        <p:nvPr/>
                      </p:nvSpPr>
                      <p:spPr bwMode="auto">
                        <a:xfrm flipV="1">
                          <a:off x="8683" y="3021"/>
                          <a:ext cx="1" cy="114"/>
                        </a:xfrm>
                        <a:prstGeom prst="line">
                          <a:avLst/>
                        </a:prstGeom>
                        <a:noFill/>
                        <a:ln w="19050">
                          <a:solidFill>
                            <a:srgbClr val="000000"/>
                          </a:solidFill>
                          <a:round/>
                          <a:headEnd/>
                          <a:tailEnd/>
                        </a:ln>
                      </p:spPr>
                      <p:txBody>
                        <a:bodyPr/>
                        <a:lstStyle/>
                        <a:p>
                          <a:endParaRPr lang="zh-CN" altLang="en-US" b="1"/>
                        </a:p>
                      </p:txBody>
                    </p:sp>
                  </p:grpSp>
                </p:grpSp>
              </p:grpSp>
              <p:grpSp>
                <p:nvGrpSpPr>
                  <p:cNvPr id="30" name="Group 97"/>
                  <p:cNvGrpSpPr>
                    <a:grpSpLocks/>
                  </p:cNvGrpSpPr>
                  <p:nvPr/>
                </p:nvGrpSpPr>
                <p:grpSpPr bwMode="auto">
                  <a:xfrm>
                    <a:off x="4770" y="1560"/>
                    <a:ext cx="134" cy="3195"/>
                    <a:chOff x="4770" y="1560"/>
                    <a:chExt cx="134" cy="3195"/>
                  </a:xfrm>
                </p:grpSpPr>
                <p:grpSp>
                  <p:nvGrpSpPr>
                    <p:cNvPr id="31" name="Group 98"/>
                    <p:cNvGrpSpPr>
                      <a:grpSpLocks/>
                    </p:cNvGrpSpPr>
                    <p:nvPr/>
                  </p:nvGrpSpPr>
                  <p:grpSpPr bwMode="auto">
                    <a:xfrm>
                      <a:off x="4770" y="3480"/>
                      <a:ext cx="134" cy="645"/>
                      <a:chOff x="4756" y="3720"/>
                      <a:chExt cx="4394" cy="645"/>
                    </a:xfrm>
                  </p:grpSpPr>
                  <p:sp>
                    <p:nvSpPr>
                      <p:cNvPr id="46179" name="Line 99"/>
                      <p:cNvSpPr>
                        <a:spLocks noChangeShapeType="1"/>
                      </p:cNvSpPr>
                      <p:nvPr/>
                    </p:nvSpPr>
                    <p:spPr bwMode="auto">
                      <a:xfrm>
                        <a:off x="4770" y="4365"/>
                        <a:ext cx="4380" cy="0"/>
                      </a:xfrm>
                      <a:prstGeom prst="line">
                        <a:avLst/>
                      </a:prstGeom>
                      <a:noFill/>
                      <a:ln w="19050">
                        <a:solidFill>
                          <a:srgbClr val="000000"/>
                        </a:solidFill>
                        <a:round/>
                        <a:headEnd/>
                        <a:tailEnd/>
                      </a:ln>
                    </p:spPr>
                    <p:txBody>
                      <a:bodyPr/>
                      <a:lstStyle/>
                      <a:p>
                        <a:endParaRPr lang="zh-CN" altLang="en-US" b="1"/>
                      </a:p>
                    </p:txBody>
                  </p:sp>
                  <p:sp>
                    <p:nvSpPr>
                      <p:cNvPr id="46180" name="Line 100"/>
                      <p:cNvSpPr>
                        <a:spLocks noChangeShapeType="1"/>
                      </p:cNvSpPr>
                      <p:nvPr/>
                    </p:nvSpPr>
                    <p:spPr bwMode="auto">
                      <a:xfrm>
                        <a:off x="4756" y="3720"/>
                        <a:ext cx="4380" cy="0"/>
                      </a:xfrm>
                      <a:prstGeom prst="line">
                        <a:avLst/>
                      </a:prstGeom>
                      <a:noFill/>
                      <a:ln w="19050">
                        <a:solidFill>
                          <a:srgbClr val="000000"/>
                        </a:solidFill>
                        <a:round/>
                        <a:headEnd/>
                        <a:tailEnd/>
                      </a:ln>
                    </p:spPr>
                    <p:txBody>
                      <a:bodyPr/>
                      <a:lstStyle/>
                      <a:p>
                        <a:endParaRPr lang="zh-CN" altLang="en-US" b="1"/>
                      </a:p>
                    </p:txBody>
                  </p:sp>
                </p:grpSp>
                <p:sp>
                  <p:nvSpPr>
                    <p:cNvPr id="46181" name="Line 101"/>
                    <p:cNvSpPr>
                      <a:spLocks noChangeShapeType="1"/>
                    </p:cNvSpPr>
                    <p:nvPr/>
                  </p:nvSpPr>
                  <p:spPr bwMode="auto">
                    <a:xfrm>
                      <a:off x="4770" y="2835"/>
                      <a:ext cx="134" cy="0"/>
                    </a:xfrm>
                    <a:prstGeom prst="line">
                      <a:avLst/>
                    </a:prstGeom>
                    <a:noFill/>
                    <a:ln w="19050">
                      <a:solidFill>
                        <a:srgbClr val="000000"/>
                      </a:solidFill>
                      <a:round/>
                      <a:headEnd/>
                      <a:tailEnd/>
                    </a:ln>
                  </p:spPr>
                  <p:txBody>
                    <a:bodyPr/>
                    <a:lstStyle/>
                    <a:p>
                      <a:endParaRPr lang="zh-CN" altLang="en-US" b="1"/>
                    </a:p>
                  </p:txBody>
                </p:sp>
                <p:sp>
                  <p:nvSpPr>
                    <p:cNvPr id="46182" name="Line 102"/>
                    <p:cNvSpPr>
                      <a:spLocks noChangeShapeType="1"/>
                    </p:cNvSpPr>
                    <p:nvPr/>
                  </p:nvSpPr>
                  <p:spPr bwMode="auto">
                    <a:xfrm>
                      <a:off x="4770" y="2190"/>
                      <a:ext cx="134" cy="0"/>
                    </a:xfrm>
                    <a:prstGeom prst="line">
                      <a:avLst/>
                    </a:prstGeom>
                    <a:noFill/>
                    <a:ln w="19050">
                      <a:solidFill>
                        <a:srgbClr val="000000"/>
                      </a:solidFill>
                      <a:round/>
                      <a:headEnd/>
                      <a:tailEnd/>
                    </a:ln>
                  </p:spPr>
                  <p:txBody>
                    <a:bodyPr/>
                    <a:lstStyle/>
                    <a:p>
                      <a:endParaRPr lang="zh-CN" altLang="en-US" b="1"/>
                    </a:p>
                  </p:txBody>
                </p:sp>
                <p:sp>
                  <p:nvSpPr>
                    <p:cNvPr id="46183" name="Line 103"/>
                    <p:cNvSpPr>
                      <a:spLocks noChangeShapeType="1"/>
                    </p:cNvSpPr>
                    <p:nvPr/>
                  </p:nvSpPr>
                  <p:spPr bwMode="auto">
                    <a:xfrm>
                      <a:off x="4770" y="1560"/>
                      <a:ext cx="134" cy="0"/>
                    </a:xfrm>
                    <a:prstGeom prst="line">
                      <a:avLst/>
                    </a:prstGeom>
                    <a:noFill/>
                    <a:ln w="19050">
                      <a:solidFill>
                        <a:srgbClr val="000000"/>
                      </a:solidFill>
                      <a:round/>
                      <a:headEnd/>
                      <a:tailEnd/>
                    </a:ln>
                  </p:spPr>
                  <p:txBody>
                    <a:bodyPr/>
                    <a:lstStyle/>
                    <a:p>
                      <a:endParaRPr lang="zh-CN" altLang="en-US" b="1"/>
                    </a:p>
                  </p:txBody>
                </p:sp>
                <p:sp>
                  <p:nvSpPr>
                    <p:cNvPr id="46184" name="Line 104"/>
                    <p:cNvSpPr>
                      <a:spLocks noChangeShapeType="1"/>
                    </p:cNvSpPr>
                    <p:nvPr/>
                  </p:nvSpPr>
                  <p:spPr bwMode="auto">
                    <a:xfrm>
                      <a:off x="4770" y="4755"/>
                      <a:ext cx="134" cy="0"/>
                    </a:xfrm>
                    <a:prstGeom prst="line">
                      <a:avLst/>
                    </a:prstGeom>
                    <a:noFill/>
                    <a:ln w="19050">
                      <a:solidFill>
                        <a:srgbClr val="000000"/>
                      </a:solidFill>
                      <a:round/>
                      <a:headEnd/>
                      <a:tailEnd/>
                    </a:ln>
                  </p:spPr>
                  <p:txBody>
                    <a:bodyPr/>
                    <a:lstStyle/>
                    <a:p>
                      <a:endParaRPr lang="zh-CN" altLang="en-US" b="1"/>
                    </a:p>
                  </p:txBody>
                </p:sp>
              </p:grpSp>
            </p:grpSp>
            <p:sp>
              <p:nvSpPr>
                <p:cNvPr id="46185" name="Text Box 105"/>
                <p:cNvSpPr txBox="1">
                  <a:spLocks noChangeArrowheads="1"/>
                </p:cNvSpPr>
                <p:nvPr/>
              </p:nvSpPr>
              <p:spPr bwMode="auto">
                <a:xfrm>
                  <a:off x="4364" y="1305"/>
                  <a:ext cx="598" cy="435"/>
                </a:xfrm>
                <a:prstGeom prst="rect">
                  <a:avLst/>
                </a:prstGeom>
                <a:noFill/>
                <a:ln w="9525">
                  <a:noFill/>
                  <a:miter lim="800000"/>
                  <a:headEnd/>
                  <a:tailEnd/>
                </a:ln>
              </p:spPr>
              <p:txBody>
                <a:bodyPr/>
                <a:lstStyle/>
                <a:p>
                  <a:pPr algn="just"/>
                  <a:r>
                    <a:rPr lang="en-US" altLang="zh-CN" b="1" i="1" dirty="0">
                      <a:latin typeface="Times New Roman" pitchFamily="18" charset="0"/>
                    </a:rPr>
                    <a:t>q</a:t>
                  </a:r>
                  <a:r>
                    <a:rPr lang="en-US" altLang="zh-CN" b="1" baseline="-25000" dirty="0">
                      <a:latin typeface="Times New Roman" pitchFamily="18" charset="0"/>
                    </a:rPr>
                    <a:t>6</a:t>
                  </a:r>
                  <a:endParaRPr lang="en-US" altLang="zh-CN" sz="3600" b="1" dirty="0"/>
                </a:p>
              </p:txBody>
            </p:sp>
          </p:grpSp>
          <p:grpSp>
            <p:nvGrpSpPr>
              <p:cNvPr id="46147" name="Group 106"/>
              <p:cNvGrpSpPr>
                <a:grpSpLocks/>
              </p:cNvGrpSpPr>
              <p:nvPr/>
            </p:nvGrpSpPr>
            <p:grpSpPr bwMode="auto">
              <a:xfrm>
                <a:off x="10499" y="10874"/>
                <a:ext cx="2212" cy="886"/>
                <a:chOff x="10499" y="10874"/>
                <a:chExt cx="2212" cy="886"/>
              </a:xfrm>
            </p:grpSpPr>
            <p:sp>
              <p:nvSpPr>
                <p:cNvPr id="46187" name="Text Box 107"/>
                <p:cNvSpPr txBox="1">
                  <a:spLocks noChangeArrowheads="1"/>
                </p:cNvSpPr>
                <p:nvPr/>
              </p:nvSpPr>
              <p:spPr bwMode="auto">
                <a:xfrm>
                  <a:off x="10499" y="10874"/>
                  <a:ext cx="2212" cy="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just"/>
                  <a:r>
                    <a:rPr lang="en-US" altLang="zh-CN" sz="2000" b="1" dirty="0">
                      <a:latin typeface="Times New Roman" pitchFamily="18" charset="0"/>
                      <a:sym typeface="Symbol" pitchFamily="18" charset="2"/>
                    </a:rPr>
                    <a:t></a:t>
                  </a:r>
                  <a:r>
                    <a:rPr lang="en-US" altLang="zh-CN" sz="2000" b="1" dirty="0">
                      <a:latin typeface="Times New Roman" pitchFamily="18" charset="0"/>
                    </a:rPr>
                    <a:t> </a:t>
                  </a:r>
                  <a:r>
                    <a:rPr lang="zh-CN" altLang="en-US" sz="2000" b="1" i="1" dirty="0">
                      <a:latin typeface="Times New Roman" pitchFamily="18" charset="0"/>
                    </a:rPr>
                    <a:t>－</a:t>
                  </a:r>
                  <a:r>
                    <a:rPr lang="zh-CN" altLang="en-US" sz="2000" b="1" dirty="0">
                      <a:latin typeface="Times New Roman" pitchFamily="18" charset="0"/>
                    </a:rPr>
                    <a:t> </a:t>
                  </a:r>
                  <a:r>
                    <a:rPr lang="zh-CN" altLang="en-US" sz="2000" b="1" dirty="0">
                      <a:solidFill>
                        <a:srgbClr val="C00000"/>
                      </a:solidFill>
                      <a:latin typeface="Times New Roman" pitchFamily="18" charset="0"/>
                    </a:rPr>
                    <a:t>信号实际值</a:t>
                  </a:r>
                </a:p>
                <a:p>
                  <a:pPr algn="just"/>
                  <a:r>
                    <a:rPr lang="zh-CN" altLang="en-US" sz="2400" b="1" dirty="0">
                      <a:latin typeface="Times New Roman" pitchFamily="18" charset="0"/>
                    </a:rPr>
                    <a:t>  </a:t>
                  </a:r>
                  <a:r>
                    <a:rPr lang="zh-CN" altLang="en-US" sz="2000" b="1" i="1" dirty="0">
                      <a:latin typeface="Times New Roman" pitchFamily="18" charset="0"/>
                    </a:rPr>
                    <a:t>－</a:t>
                  </a:r>
                  <a:r>
                    <a:rPr lang="zh-CN" altLang="en-US" sz="2000" b="1" dirty="0">
                      <a:latin typeface="Times New Roman" pitchFamily="18" charset="0"/>
                    </a:rPr>
                    <a:t> </a:t>
                  </a:r>
                  <a:r>
                    <a:rPr lang="zh-CN" altLang="en-US" sz="2000" b="1" dirty="0">
                      <a:solidFill>
                        <a:srgbClr val="0000FF"/>
                      </a:solidFill>
                      <a:latin typeface="Times New Roman" pitchFamily="18" charset="0"/>
                    </a:rPr>
                    <a:t>信号量化值</a:t>
                  </a:r>
                  <a:endParaRPr lang="zh-CN" altLang="en-US" sz="3600" b="1" dirty="0">
                    <a:solidFill>
                      <a:srgbClr val="0000FF"/>
                    </a:solidFill>
                  </a:endParaRPr>
                </a:p>
              </p:txBody>
            </p:sp>
            <p:sp>
              <p:nvSpPr>
                <p:cNvPr id="46188" name="Oval 108"/>
                <p:cNvSpPr>
                  <a:spLocks noChangeArrowheads="1"/>
                </p:cNvSpPr>
                <p:nvPr/>
              </p:nvSpPr>
              <p:spPr bwMode="auto">
                <a:xfrm>
                  <a:off x="10663" y="11441"/>
                  <a:ext cx="74" cy="75"/>
                </a:xfrm>
                <a:prstGeom prst="ellipse">
                  <a:avLst/>
                </a:prstGeom>
                <a:solidFill>
                  <a:srgbClr val="FFFFFF"/>
                </a:solidFill>
                <a:ln w="9525">
                  <a:solidFill>
                    <a:srgbClr val="000000"/>
                  </a:solidFill>
                  <a:round/>
                  <a:headEnd/>
                  <a:tailEnd/>
                </a:ln>
              </p:spPr>
              <p:txBody>
                <a:bodyPr/>
                <a:lstStyle/>
                <a:p>
                  <a:endParaRPr lang="zh-CN" altLang="en-US" b="1"/>
                </a:p>
              </p:txBody>
            </p:sp>
          </p:grpSp>
        </p:grpSp>
      </p:grpSp>
      <p:sp>
        <p:nvSpPr>
          <p:cNvPr id="108" name="Rectangle 3"/>
          <p:cNvSpPr txBox="1">
            <a:spLocks noChangeArrowheads="1"/>
          </p:cNvSpPr>
          <p:nvPr/>
        </p:nvSpPr>
        <p:spPr>
          <a:xfrm>
            <a:off x="683568" y="5295266"/>
            <a:ext cx="8064896" cy="115807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8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altLang="zh-CN" sz="2400" i="1" dirty="0" smtClean="0"/>
              <a:t>q</a:t>
            </a:r>
            <a:r>
              <a:rPr lang="en-US" altLang="zh-CN" sz="2400" baseline="-25000" dirty="0" smtClean="0"/>
              <a:t>1</a:t>
            </a:r>
            <a:r>
              <a:rPr lang="en-US" altLang="zh-CN" sz="2400" dirty="0" smtClean="0"/>
              <a:t>, </a:t>
            </a:r>
            <a:r>
              <a:rPr lang="en-US" altLang="zh-CN" sz="2400" i="1" dirty="0" smtClean="0"/>
              <a:t>q</a:t>
            </a:r>
            <a:r>
              <a:rPr lang="en-US" altLang="zh-CN" sz="2400" baseline="-25000" dirty="0" smtClean="0"/>
              <a:t>2</a:t>
            </a:r>
            <a:r>
              <a:rPr lang="en-US" altLang="zh-CN" sz="2400" dirty="0" smtClean="0"/>
              <a:t>,…,</a:t>
            </a:r>
            <a:r>
              <a:rPr lang="en-US" altLang="zh-CN" sz="2400" i="1" dirty="0" smtClean="0"/>
              <a:t>q</a:t>
            </a:r>
            <a:r>
              <a:rPr lang="en-US" altLang="zh-CN" sz="2400" i="1" baseline="-25000" dirty="0" smtClean="0"/>
              <a:t>i</a:t>
            </a:r>
            <a:r>
              <a:rPr lang="en-US" altLang="zh-CN" sz="2400" dirty="0" smtClean="0"/>
              <a:t>, …, </a:t>
            </a:r>
            <a:r>
              <a:rPr lang="en-US" altLang="zh-CN" sz="2400" i="1" dirty="0" smtClean="0"/>
              <a:t>q</a:t>
            </a:r>
            <a:r>
              <a:rPr lang="en-US" altLang="zh-CN" sz="2400" baseline="-25000" dirty="0" smtClean="0"/>
              <a:t>6</a:t>
            </a:r>
            <a:r>
              <a:rPr lang="zh-CN" altLang="en-US" sz="2400" dirty="0" smtClean="0"/>
              <a:t>是量化后信号的</a:t>
            </a:r>
            <a:r>
              <a:rPr lang="en-US" altLang="zh-CN" sz="2400" dirty="0" smtClean="0"/>
              <a:t>6</a:t>
            </a:r>
            <a:r>
              <a:rPr lang="zh-CN" altLang="en-US" sz="2400" dirty="0" smtClean="0"/>
              <a:t>个可能输出电平</a:t>
            </a:r>
            <a:endParaRPr lang="en-US" altLang="zh-CN" sz="2400" dirty="0" smtClean="0"/>
          </a:p>
          <a:p>
            <a:r>
              <a:rPr lang="en-US" altLang="zh-CN" sz="2400" i="1" dirty="0" smtClean="0"/>
              <a:t>m</a:t>
            </a:r>
            <a:r>
              <a:rPr lang="en-US" altLang="zh-CN" sz="2400" baseline="-25000" dirty="0" smtClean="0"/>
              <a:t>1</a:t>
            </a:r>
            <a:r>
              <a:rPr lang="en-US" altLang="zh-CN" sz="2400" dirty="0" smtClean="0"/>
              <a:t>, </a:t>
            </a:r>
            <a:r>
              <a:rPr lang="en-US" altLang="zh-CN" sz="2400" i="1" dirty="0" smtClean="0"/>
              <a:t>m</a:t>
            </a:r>
            <a:r>
              <a:rPr lang="en-US" altLang="zh-CN" sz="2400" baseline="-25000" dirty="0" smtClean="0"/>
              <a:t>2</a:t>
            </a:r>
            <a:r>
              <a:rPr lang="en-US" altLang="zh-CN" sz="2400" dirty="0" smtClean="0"/>
              <a:t>, …,</a:t>
            </a:r>
            <a:r>
              <a:rPr lang="en-US" altLang="zh-CN" sz="2400" i="1" dirty="0" smtClean="0"/>
              <a:t>m</a:t>
            </a:r>
            <a:r>
              <a:rPr lang="en-US" altLang="zh-CN" sz="2400" i="1" baseline="-25000" dirty="0" smtClean="0"/>
              <a:t>i</a:t>
            </a:r>
            <a:r>
              <a:rPr lang="en-US" altLang="zh-CN" sz="2400" dirty="0" smtClean="0"/>
              <a:t>, …, </a:t>
            </a:r>
            <a:r>
              <a:rPr lang="en-US" altLang="zh-CN" sz="2400" i="1" dirty="0" smtClean="0"/>
              <a:t>m</a:t>
            </a:r>
            <a:r>
              <a:rPr lang="en-US" altLang="zh-CN" sz="2400" baseline="-25000" dirty="0" smtClean="0"/>
              <a:t>5</a:t>
            </a:r>
            <a:r>
              <a:rPr lang="zh-CN" altLang="en-US" sz="2400" dirty="0" smtClean="0"/>
              <a:t>为量化区间的端点。</a:t>
            </a:r>
            <a:endParaRPr lang="zh-CN" altLang="en-US" sz="2400" dirty="0"/>
          </a:p>
        </p:txBody>
      </p:sp>
      <p:sp>
        <p:nvSpPr>
          <p:cNvPr id="46158" name="内容占位符 46157"/>
          <p:cNvSpPr>
            <a:spLocks noGrp="1"/>
          </p:cNvSpPr>
          <p:nvPr>
            <p:ph idx="1"/>
          </p:nvPr>
        </p:nvSpPr>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 calcmode="lin" valueType="num">
                                      <p:cBhvr additive="base">
                                        <p:cTn id="7" dur="500" fill="hold"/>
                                        <p:tgtEl>
                                          <p:spTgt spid="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anim calcmode="lin" valueType="num">
                                      <p:cBhvr additive="base">
                                        <p:cTn id="11" dur="500" fill="hold"/>
                                        <p:tgtEl>
                                          <p:spTgt spid="10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zh-CN" altLang="en-US" dirty="0">
                <a:solidFill>
                  <a:srgbClr val="0000FF"/>
                </a:solidFill>
              </a:rPr>
              <a:t>量化过程</a:t>
            </a:r>
            <a:r>
              <a:rPr lang="zh-CN" altLang="en-US" dirty="0" smtClean="0">
                <a:solidFill>
                  <a:srgbClr val="0000FF"/>
                </a:solidFill>
              </a:rPr>
              <a:t>图</a:t>
            </a:r>
            <a:endParaRPr lang="zh-CN" altLang="en-US" dirty="0">
              <a:solidFill>
                <a:srgbClr val="0000FF"/>
              </a:solidFill>
            </a:endParaRPr>
          </a:p>
        </p:txBody>
      </p:sp>
      <p:sp>
        <p:nvSpPr>
          <p:cNvPr id="46083" name="Rectangle 3"/>
          <p:cNvSpPr>
            <a:spLocks noGrp="1" noChangeArrowheads="1"/>
          </p:cNvSpPr>
          <p:nvPr>
            <p:ph type="body" idx="1"/>
          </p:nvPr>
        </p:nvSpPr>
        <p:spPr>
          <a:xfrm>
            <a:off x="539552" y="5367274"/>
            <a:ext cx="8064896" cy="115807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altLang="zh-CN" dirty="0" smtClean="0">
                <a:latin typeface="+mj-ea"/>
                <a:ea typeface="+mj-ea"/>
              </a:rPr>
              <a:t>M</a:t>
            </a:r>
            <a:r>
              <a:rPr lang="zh-CN" altLang="en-US" dirty="0" smtClean="0">
                <a:latin typeface="+mj-ea"/>
                <a:ea typeface="+mj-ea"/>
              </a:rPr>
              <a:t>个抽样值区间是等间隔划分的，称为</a:t>
            </a:r>
            <a:r>
              <a:rPr lang="zh-CN" altLang="en-US" dirty="0" smtClean="0">
                <a:solidFill>
                  <a:srgbClr val="0000FF"/>
                </a:solidFill>
                <a:latin typeface="+mj-ea"/>
                <a:ea typeface="+mj-ea"/>
              </a:rPr>
              <a:t>均匀量化</a:t>
            </a:r>
            <a:r>
              <a:rPr lang="zh-CN" altLang="en-US" dirty="0" smtClean="0">
                <a:latin typeface="+mj-ea"/>
                <a:ea typeface="+mj-ea"/>
              </a:rPr>
              <a:t>。</a:t>
            </a:r>
            <a:endParaRPr lang="en-US" altLang="zh-CN" dirty="0" smtClean="0">
              <a:latin typeface="+mj-ea"/>
              <a:ea typeface="+mj-ea"/>
            </a:endParaRPr>
          </a:p>
          <a:p>
            <a:r>
              <a:rPr lang="en-US" altLang="zh-CN" dirty="0" smtClean="0">
                <a:latin typeface="+mj-ea"/>
                <a:ea typeface="+mj-ea"/>
              </a:rPr>
              <a:t>M</a:t>
            </a:r>
            <a:r>
              <a:rPr lang="zh-CN" altLang="en-US" dirty="0" smtClean="0">
                <a:latin typeface="+mj-ea"/>
                <a:ea typeface="+mj-ea"/>
              </a:rPr>
              <a:t>个抽样值区间也可以不均匀划分，称为</a:t>
            </a:r>
            <a:r>
              <a:rPr lang="zh-CN" altLang="en-US" dirty="0" smtClean="0">
                <a:solidFill>
                  <a:srgbClr val="0000FF"/>
                </a:solidFill>
                <a:latin typeface="+mj-ea"/>
                <a:ea typeface="+mj-ea"/>
              </a:rPr>
              <a:t>非均匀量化</a:t>
            </a:r>
            <a:r>
              <a:rPr lang="zh-CN" altLang="en-US" dirty="0" smtClean="0">
                <a:latin typeface="+mj-ea"/>
                <a:ea typeface="+mj-ea"/>
              </a:rPr>
              <a:t>。 </a:t>
            </a:r>
            <a:endParaRPr lang="zh-CN" altLang="en-US" dirty="0">
              <a:latin typeface="+mj-ea"/>
              <a:ea typeface="+mj-ea"/>
            </a:endParaRPr>
          </a:p>
        </p:txBody>
      </p:sp>
      <p:sp>
        <p:nvSpPr>
          <p:cNvPr id="107" name="灯片编号占位符 5"/>
          <p:cNvSpPr>
            <a:spLocks noGrp="1"/>
          </p:cNvSpPr>
          <p:nvPr>
            <p:ph type="sldNum" sz="quarter" idx="12"/>
          </p:nvPr>
        </p:nvSpPr>
        <p:spPr/>
        <p:txBody>
          <a:bodyPr/>
          <a:lstStyle/>
          <a:p>
            <a:fld id="{6B43EF57-5C98-40EF-8159-5CF739D9B323}" type="slidenum">
              <a:rPr lang="en-US" altLang="zh-CN" smtClean="0"/>
              <a:pPr/>
              <a:t>29</a:t>
            </a:fld>
            <a:endParaRPr lang="en-US" altLang="zh-CN"/>
          </a:p>
        </p:txBody>
      </p:sp>
      <p:grpSp>
        <p:nvGrpSpPr>
          <p:cNvPr id="2" name="Group 6"/>
          <p:cNvGrpSpPr>
            <a:grpSpLocks/>
          </p:cNvGrpSpPr>
          <p:nvPr/>
        </p:nvGrpSpPr>
        <p:grpSpPr bwMode="auto">
          <a:xfrm>
            <a:off x="1187624" y="1268762"/>
            <a:ext cx="8497143" cy="3945017"/>
            <a:chOff x="4437" y="10800"/>
            <a:chExt cx="8417" cy="4080"/>
          </a:xfrm>
        </p:grpSpPr>
        <p:sp>
          <p:nvSpPr>
            <p:cNvPr id="46087" name="Rectangle 7"/>
            <p:cNvSpPr>
              <a:spLocks noChangeArrowheads="1"/>
            </p:cNvSpPr>
            <p:nvPr/>
          </p:nvSpPr>
          <p:spPr bwMode="auto">
            <a:xfrm>
              <a:off x="10100" y="12418"/>
              <a:ext cx="2234" cy="720"/>
            </a:xfrm>
            <a:prstGeom prst="rect">
              <a:avLst/>
            </a:prstGeom>
            <a:solidFill>
              <a:srgbClr val="FFFFFF"/>
            </a:solidFill>
            <a:ln w="9525">
              <a:solidFill>
                <a:srgbClr val="000000"/>
              </a:solidFill>
              <a:miter lim="800000"/>
              <a:headEnd/>
              <a:tailEnd/>
            </a:ln>
          </p:spPr>
          <p:txBody>
            <a:bodyPr/>
            <a:lstStyle/>
            <a:p>
              <a:endParaRPr lang="zh-CN" altLang="zh-CN" sz="600" b="1"/>
            </a:p>
          </p:txBody>
        </p:sp>
        <p:grpSp>
          <p:nvGrpSpPr>
            <p:cNvPr id="3" name="Group 8"/>
            <p:cNvGrpSpPr>
              <a:grpSpLocks/>
            </p:cNvGrpSpPr>
            <p:nvPr/>
          </p:nvGrpSpPr>
          <p:grpSpPr bwMode="auto">
            <a:xfrm>
              <a:off x="4437" y="10800"/>
              <a:ext cx="8417" cy="4080"/>
              <a:chOff x="4437" y="10800"/>
              <a:chExt cx="8417" cy="4080"/>
            </a:xfrm>
          </p:grpSpPr>
          <p:grpSp>
            <p:nvGrpSpPr>
              <p:cNvPr id="4" name="Group 9"/>
              <p:cNvGrpSpPr>
                <a:grpSpLocks/>
              </p:cNvGrpSpPr>
              <p:nvPr/>
            </p:nvGrpSpPr>
            <p:grpSpPr bwMode="auto">
              <a:xfrm>
                <a:off x="4437" y="10800"/>
                <a:ext cx="5930" cy="4080"/>
                <a:chOff x="4364" y="975"/>
                <a:chExt cx="5930" cy="4080"/>
              </a:xfrm>
            </p:grpSpPr>
            <p:sp>
              <p:nvSpPr>
                <p:cNvPr id="46090" name="Text Box 10"/>
                <p:cNvSpPr txBox="1">
                  <a:spLocks noChangeArrowheads="1"/>
                </p:cNvSpPr>
                <p:nvPr/>
              </p:nvSpPr>
              <p:spPr bwMode="auto">
                <a:xfrm>
                  <a:off x="4366" y="421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1</a:t>
                  </a:r>
                  <a:endParaRPr lang="en-US" altLang="zh-CN" sz="3600" b="1"/>
                </a:p>
              </p:txBody>
            </p:sp>
            <p:sp>
              <p:nvSpPr>
                <p:cNvPr id="46091" name="Text Box 11"/>
                <p:cNvSpPr txBox="1">
                  <a:spLocks noChangeArrowheads="1"/>
                </p:cNvSpPr>
                <p:nvPr/>
              </p:nvSpPr>
              <p:spPr bwMode="auto">
                <a:xfrm>
                  <a:off x="4366" y="358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2</a:t>
                  </a:r>
                  <a:endParaRPr lang="en-US" altLang="zh-CN" sz="3600" b="1"/>
                </a:p>
              </p:txBody>
            </p:sp>
            <p:sp>
              <p:nvSpPr>
                <p:cNvPr id="46092" name="Text Box 12"/>
                <p:cNvSpPr txBox="1">
                  <a:spLocks noChangeArrowheads="1"/>
                </p:cNvSpPr>
                <p:nvPr/>
              </p:nvSpPr>
              <p:spPr bwMode="auto">
                <a:xfrm>
                  <a:off x="4366" y="2265"/>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4</a:t>
                  </a:r>
                  <a:endParaRPr lang="en-US" altLang="zh-CN" sz="3600" b="1"/>
                </a:p>
              </p:txBody>
            </p:sp>
            <p:sp>
              <p:nvSpPr>
                <p:cNvPr id="46093" name="Text Box 13"/>
                <p:cNvSpPr txBox="1">
                  <a:spLocks noChangeArrowheads="1"/>
                </p:cNvSpPr>
                <p:nvPr/>
              </p:nvSpPr>
              <p:spPr bwMode="auto">
                <a:xfrm>
                  <a:off x="4366" y="2910"/>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3</a:t>
                  </a:r>
                  <a:endParaRPr lang="en-US" altLang="zh-CN" sz="3600" b="1"/>
                </a:p>
              </p:txBody>
            </p:sp>
            <p:grpSp>
              <p:nvGrpSpPr>
                <p:cNvPr id="5" name="Group 14"/>
                <p:cNvGrpSpPr>
                  <a:grpSpLocks/>
                </p:cNvGrpSpPr>
                <p:nvPr/>
              </p:nvGrpSpPr>
              <p:grpSpPr bwMode="auto">
                <a:xfrm>
                  <a:off x="4384" y="975"/>
                  <a:ext cx="5910" cy="4080"/>
                  <a:chOff x="4384" y="975"/>
                  <a:chExt cx="5910" cy="4080"/>
                </a:xfrm>
              </p:grpSpPr>
              <p:grpSp>
                <p:nvGrpSpPr>
                  <p:cNvPr id="6" name="Group 15"/>
                  <p:cNvGrpSpPr>
                    <a:grpSpLocks/>
                  </p:cNvGrpSpPr>
                  <p:nvPr/>
                </p:nvGrpSpPr>
                <p:grpSpPr bwMode="auto">
                  <a:xfrm>
                    <a:off x="4384" y="975"/>
                    <a:ext cx="5910" cy="4080"/>
                    <a:chOff x="4204" y="930"/>
                    <a:chExt cx="5910" cy="4080"/>
                  </a:xfrm>
                </p:grpSpPr>
                <p:grpSp>
                  <p:nvGrpSpPr>
                    <p:cNvPr id="7" name="Group 16"/>
                    <p:cNvGrpSpPr>
                      <a:grpSpLocks/>
                    </p:cNvGrpSpPr>
                    <p:nvPr/>
                  </p:nvGrpSpPr>
                  <p:grpSpPr bwMode="auto">
                    <a:xfrm>
                      <a:off x="4204" y="930"/>
                      <a:ext cx="5910" cy="4080"/>
                      <a:chOff x="4204" y="930"/>
                      <a:chExt cx="5910" cy="4080"/>
                    </a:xfrm>
                  </p:grpSpPr>
                  <p:grpSp>
                    <p:nvGrpSpPr>
                      <p:cNvPr id="8" name="Group 17"/>
                      <p:cNvGrpSpPr>
                        <a:grpSpLocks/>
                      </p:cNvGrpSpPr>
                      <p:nvPr/>
                    </p:nvGrpSpPr>
                    <p:grpSpPr bwMode="auto">
                      <a:xfrm>
                        <a:off x="4204" y="930"/>
                        <a:ext cx="5910" cy="4080"/>
                        <a:chOff x="4204" y="930"/>
                        <a:chExt cx="5910" cy="4080"/>
                      </a:xfrm>
                    </p:grpSpPr>
                    <p:grpSp>
                      <p:nvGrpSpPr>
                        <p:cNvPr id="9" name="Group 18"/>
                        <p:cNvGrpSpPr>
                          <a:grpSpLocks/>
                        </p:cNvGrpSpPr>
                        <p:nvPr/>
                      </p:nvGrpSpPr>
                      <p:grpSpPr bwMode="auto">
                        <a:xfrm>
                          <a:off x="4204" y="930"/>
                          <a:ext cx="5910" cy="4080"/>
                          <a:chOff x="4204" y="930"/>
                          <a:chExt cx="5910" cy="4080"/>
                        </a:xfrm>
                      </p:grpSpPr>
                      <p:grpSp>
                        <p:nvGrpSpPr>
                          <p:cNvPr id="10" name="Group 19"/>
                          <p:cNvGrpSpPr>
                            <a:grpSpLocks/>
                          </p:cNvGrpSpPr>
                          <p:nvPr/>
                        </p:nvGrpSpPr>
                        <p:grpSpPr bwMode="auto">
                          <a:xfrm>
                            <a:off x="4204" y="930"/>
                            <a:ext cx="5910" cy="4080"/>
                            <a:chOff x="4204" y="930"/>
                            <a:chExt cx="5910" cy="4080"/>
                          </a:xfrm>
                        </p:grpSpPr>
                        <p:grpSp>
                          <p:nvGrpSpPr>
                            <p:cNvPr id="11" name="Group 20"/>
                            <p:cNvGrpSpPr>
                              <a:grpSpLocks/>
                            </p:cNvGrpSpPr>
                            <p:nvPr/>
                          </p:nvGrpSpPr>
                          <p:grpSpPr bwMode="auto">
                            <a:xfrm>
                              <a:off x="4204" y="930"/>
                              <a:ext cx="5910" cy="4080"/>
                              <a:chOff x="4396" y="975"/>
                              <a:chExt cx="5910" cy="4080"/>
                            </a:xfrm>
                          </p:grpSpPr>
                          <p:grpSp>
                            <p:nvGrpSpPr>
                              <p:cNvPr id="12" name="Group 21"/>
                              <p:cNvGrpSpPr>
                                <a:grpSpLocks/>
                              </p:cNvGrpSpPr>
                              <p:nvPr/>
                            </p:nvGrpSpPr>
                            <p:grpSpPr bwMode="auto">
                              <a:xfrm>
                                <a:off x="4396" y="975"/>
                                <a:ext cx="5910" cy="4080"/>
                                <a:chOff x="4396" y="975"/>
                                <a:chExt cx="5910" cy="4080"/>
                              </a:xfrm>
                            </p:grpSpPr>
                            <p:pic>
                              <p:nvPicPr>
                                <p:cNvPr id="46102" name="Picture 22" descr="模拟信号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30" y="1356"/>
                                  <a:ext cx="5280" cy="3219"/>
                                </a:xfrm>
                                <a:prstGeom prst="rect">
                                  <a:avLst/>
                                </a:prstGeom>
                                <a:noFill/>
                                <a:ln w="9525">
                                  <a:noFill/>
                                  <a:miter lim="800000"/>
                                  <a:headEnd/>
                                  <a:tailEnd/>
                                </a:ln>
                              </p:spPr>
                            </p:pic>
                            <p:sp>
                              <p:nvSpPr>
                                <p:cNvPr id="46103" name="Line 23"/>
                                <p:cNvSpPr>
                                  <a:spLocks noChangeShapeType="1"/>
                                </p:cNvSpPr>
                                <p:nvPr/>
                              </p:nvSpPr>
                              <p:spPr bwMode="auto">
                                <a:xfrm flipH="1" flipV="1">
                                  <a:off x="4754" y="1200"/>
                                  <a:ext cx="14" cy="3855"/>
                                </a:xfrm>
                                <a:prstGeom prst="line">
                                  <a:avLst/>
                                </a:prstGeom>
                                <a:noFill/>
                                <a:ln w="19050">
                                  <a:solidFill>
                                    <a:srgbClr val="000000"/>
                                  </a:solidFill>
                                  <a:round/>
                                  <a:headEnd/>
                                  <a:tailEnd type="triangle" w="med" len="med"/>
                                </a:ln>
                              </p:spPr>
                              <p:txBody>
                                <a:bodyPr/>
                                <a:lstStyle/>
                                <a:p>
                                  <a:endParaRPr lang="zh-CN" altLang="en-US" b="1"/>
                                </a:p>
                              </p:txBody>
                            </p:sp>
                            <p:grpSp>
                              <p:nvGrpSpPr>
                                <p:cNvPr id="13" name="Group 24"/>
                                <p:cNvGrpSpPr>
                                  <a:grpSpLocks/>
                                </p:cNvGrpSpPr>
                                <p:nvPr/>
                              </p:nvGrpSpPr>
                              <p:grpSpPr bwMode="auto">
                                <a:xfrm>
                                  <a:off x="4396" y="1590"/>
                                  <a:ext cx="598" cy="3345"/>
                                  <a:chOff x="4396" y="1590"/>
                                  <a:chExt cx="598" cy="3345"/>
                                </a:xfrm>
                              </p:grpSpPr>
                              <p:sp>
                                <p:nvSpPr>
                                  <p:cNvPr id="46105" name="Text Box 25"/>
                                  <p:cNvSpPr txBox="1">
                                    <a:spLocks noChangeArrowheads="1"/>
                                  </p:cNvSpPr>
                                  <p:nvPr/>
                                </p:nvSpPr>
                                <p:spPr bwMode="auto">
                                  <a:xfrm>
                                    <a:off x="4396" y="1590"/>
                                    <a:ext cx="598" cy="43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baseline="-25000">
                                        <a:latin typeface="Times New Roman" pitchFamily="18" charset="0"/>
                                      </a:rPr>
                                      <a:t>5</a:t>
                                    </a:r>
                                    <a:endParaRPr lang="en-US" altLang="zh-CN" sz="3600" b="1"/>
                                  </a:p>
                                </p:txBody>
                              </p:sp>
                              <p:sp>
                                <p:nvSpPr>
                                  <p:cNvPr id="46106" name="Text Box 26"/>
                                  <p:cNvSpPr txBox="1">
                                    <a:spLocks noChangeArrowheads="1"/>
                                  </p:cNvSpPr>
                                  <p:nvPr/>
                                </p:nvSpPr>
                                <p:spPr bwMode="auto">
                                  <a:xfrm>
                                    <a:off x="4396" y="190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5</a:t>
                                    </a:r>
                                    <a:endParaRPr lang="en-US" altLang="zh-CN" sz="3600" b="1"/>
                                  </a:p>
                                </p:txBody>
                              </p:sp>
                              <p:sp>
                                <p:nvSpPr>
                                  <p:cNvPr id="46107" name="Text Box 27"/>
                                  <p:cNvSpPr txBox="1">
                                    <a:spLocks noChangeArrowheads="1"/>
                                  </p:cNvSpPr>
                                  <p:nvPr/>
                                </p:nvSpPr>
                                <p:spPr bwMode="auto">
                                  <a:xfrm>
                                    <a:off x="4396" y="256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4</a:t>
                                    </a:r>
                                    <a:endParaRPr lang="en-US" altLang="zh-CN" sz="3600" b="1"/>
                                  </a:p>
                                </p:txBody>
                              </p:sp>
                              <p:sp>
                                <p:nvSpPr>
                                  <p:cNvPr id="46108" name="Text Box 28"/>
                                  <p:cNvSpPr txBox="1">
                                    <a:spLocks noChangeArrowheads="1"/>
                                  </p:cNvSpPr>
                                  <p:nvPr/>
                                </p:nvSpPr>
                                <p:spPr bwMode="auto">
                                  <a:xfrm>
                                    <a:off x="4396" y="3240"/>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3</a:t>
                                    </a:r>
                                    <a:endParaRPr lang="en-US" altLang="zh-CN" sz="3600" b="1"/>
                                  </a:p>
                                </p:txBody>
                              </p:sp>
                              <p:sp>
                                <p:nvSpPr>
                                  <p:cNvPr id="46109" name="Text Box 29"/>
                                  <p:cNvSpPr txBox="1">
                                    <a:spLocks noChangeArrowheads="1"/>
                                  </p:cNvSpPr>
                                  <p:nvPr/>
                                </p:nvSpPr>
                                <p:spPr bwMode="auto">
                                  <a:xfrm>
                                    <a:off x="4396" y="388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2</a:t>
                                    </a:r>
                                    <a:endParaRPr lang="en-US" altLang="zh-CN" sz="3600" b="1"/>
                                  </a:p>
                                </p:txBody>
                              </p:sp>
                              <p:sp>
                                <p:nvSpPr>
                                  <p:cNvPr id="46110" name="Text Box 30"/>
                                  <p:cNvSpPr txBox="1">
                                    <a:spLocks noChangeArrowheads="1"/>
                                  </p:cNvSpPr>
                                  <p:nvPr/>
                                </p:nvSpPr>
                                <p:spPr bwMode="auto">
                                  <a:xfrm>
                                    <a:off x="4396" y="4500"/>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1</a:t>
                                    </a:r>
                                    <a:endParaRPr lang="en-US" altLang="zh-CN" sz="3600" b="1"/>
                                  </a:p>
                                </p:txBody>
                              </p:sp>
                            </p:grpSp>
                            <p:grpSp>
                              <p:nvGrpSpPr>
                                <p:cNvPr id="14" name="Group 31"/>
                                <p:cNvGrpSpPr>
                                  <a:grpSpLocks/>
                                </p:cNvGrpSpPr>
                                <p:nvPr/>
                              </p:nvGrpSpPr>
                              <p:grpSpPr bwMode="auto">
                                <a:xfrm>
                                  <a:off x="5190" y="3045"/>
                                  <a:ext cx="4152" cy="435"/>
                                  <a:chOff x="5190" y="3045"/>
                                  <a:chExt cx="4152" cy="435"/>
                                </a:xfrm>
                              </p:grpSpPr>
                              <p:sp>
                                <p:nvSpPr>
                                  <p:cNvPr id="46112" name="Text Box 32"/>
                                  <p:cNvSpPr txBox="1">
                                    <a:spLocks noChangeArrowheads="1"/>
                                  </p:cNvSpPr>
                                  <p:nvPr/>
                                </p:nvSpPr>
                                <p:spPr bwMode="auto">
                                  <a:xfrm>
                                    <a:off x="5190" y="3045"/>
                                    <a:ext cx="598" cy="435"/>
                                  </a:xfrm>
                                  <a:prstGeom prst="rect">
                                    <a:avLst/>
                                  </a:prstGeom>
                                  <a:noFill/>
                                  <a:ln w="9525">
                                    <a:noFill/>
                                    <a:miter lim="800000"/>
                                    <a:headEnd/>
                                    <a:tailEnd/>
                                  </a:ln>
                                </p:spPr>
                                <p:txBody>
                                  <a:bodyPr/>
                                  <a:lstStyle/>
                                  <a:p>
                                    <a:pPr algn="just"/>
                                    <a:r>
                                      <a:rPr lang="en-US" altLang="zh-CN" b="1" i="1">
                                        <a:latin typeface="Times New Roman" pitchFamily="18" charset="0"/>
                                      </a:rPr>
                                      <a:t>T</a:t>
                                    </a:r>
                                    <a:endParaRPr lang="en-US" altLang="zh-CN" sz="3600" b="1"/>
                                  </a:p>
                                </p:txBody>
                              </p:sp>
                              <p:sp>
                                <p:nvSpPr>
                                  <p:cNvPr id="46113" name="Text Box 33"/>
                                  <p:cNvSpPr txBox="1">
                                    <a:spLocks noChangeArrowheads="1"/>
                                  </p:cNvSpPr>
                                  <p:nvPr/>
                                </p:nvSpPr>
                                <p:spPr bwMode="auto">
                                  <a:xfrm>
                                    <a:off x="5730" y="3045"/>
                                    <a:ext cx="598" cy="435"/>
                                  </a:xfrm>
                                  <a:prstGeom prst="rect">
                                    <a:avLst/>
                                  </a:prstGeom>
                                  <a:noFill/>
                                  <a:ln w="9525">
                                    <a:noFill/>
                                    <a:miter lim="800000"/>
                                    <a:headEnd/>
                                    <a:tailEnd/>
                                  </a:ln>
                                </p:spPr>
                                <p:txBody>
                                  <a:bodyPr/>
                                  <a:lstStyle/>
                                  <a:p>
                                    <a:pPr algn="just"/>
                                    <a:r>
                                      <a:rPr lang="en-US" altLang="zh-CN" b="1" i="1">
                                        <a:latin typeface="Times New Roman" pitchFamily="18" charset="0"/>
                                      </a:rPr>
                                      <a:t>2T</a:t>
                                    </a:r>
                                    <a:endParaRPr lang="en-US" altLang="zh-CN" sz="3600" b="1"/>
                                  </a:p>
                                </p:txBody>
                              </p:sp>
                              <p:sp>
                                <p:nvSpPr>
                                  <p:cNvPr id="46114" name="Text Box 34"/>
                                  <p:cNvSpPr txBox="1">
                                    <a:spLocks noChangeArrowheads="1"/>
                                  </p:cNvSpPr>
                                  <p:nvPr/>
                                </p:nvSpPr>
                                <p:spPr bwMode="auto">
                                  <a:xfrm>
                                    <a:off x="6346" y="3045"/>
                                    <a:ext cx="598" cy="435"/>
                                  </a:xfrm>
                                  <a:prstGeom prst="rect">
                                    <a:avLst/>
                                  </a:prstGeom>
                                  <a:noFill/>
                                  <a:ln w="9525">
                                    <a:noFill/>
                                    <a:miter lim="800000"/>
                                    <a:headEnd/>
                                    <a:tailEnd/>
                                  </a:ln>
                                </p:spPr>
                                <p:txBody>
                                  <a:bodyPr/>
                                  <a:lstStyle/>
                                  <a:p>
                                    <a:pPr algn="just"/>
                                    <a:r>
                                      <a:rPr lang="en-US" altLang="zh-CN" b="1" i="1">
                                        <a:latin typeface="Times New Roman" pitchFamily="18" charset="0"/>
                                      </a:rPr>
                                      <a:t>3T</a:t>
                                    </a:r>
                                    <a:endParaRPr lang="en-US" altLang="zh-CN" sz="3600" b="1"/>
                                  </a:p>
                                </p:txBody>
                              </p:sp>
                              <p:sp>
                                <p:nvSpPr>
                                  <p:cNvPr id="46115" name="Text Box 35"/>
                                  <p:cNvSpPr txBox="1">
                                    <a:spLocks noChangeArrowheads="1"/>
                                  </p:cNvSpPr>
                                  <p:nvPr/>
                                </p:nvSpPr>
                                <p:spPr bwMode="auto">
                                  <a:xfrm>
                                    <a:off x="6916" y="3045"/>
                                    <a:ext cx="598" cy="435"/>
                                  </a:xfrm>
                                  <a:prstGeom prst="rect">
                                    <a:avLst/>
                                  </a:prstGeom>
                                  <a:noFill/>
                                  <a:ln w="9525">
                                    <a:noFill/>
                                    <a:miter lim="800000"/>
                                    <a:headEnd/>
                                    <a:tailEnd/>
                                  </a:ln>
                                </p:spPr>
                                <p:txBody>
                                  <a:bodyPr/>
                                  <a:lstStyle/>
                                  <a:p>
                                    <a:pPr algn="just"/>
                                    <a:r>
                                      <a:rPr lang="en-US" altLang="zh-CN" b="1" i="1">
                                        <a:latin typeface="Times New Roman" pitchFamily="18" charset="0"/>
                                      </a:rPr>
                                      <a:t>4T</a:t>
                                    </a:r>
                                    <a:endParaRPr lang="en-US" altLang="zh-CN" sz="3600" b="1"/>
                                  </a:p>
                                </p:txBody>
                              </p:sp>
                              <p:sp>
                                <p:nvSpPr>
                                  <p:cNvPr id="46116" name="Text Box 36"/>
                                  <p:cNvSpPr txBox="1">
                                    <a:spLocks noChangeArrowheads="1"/>
                                  </p:cNvSpPr>
                                  <p:nvPr/>
                                </p:nvSpPr>
                                <p:spPr bwMode="auto">
                                  <a:xfrm>
                                    <a:off x="7514" y="3045"/>
                                    <a:ext cx="598" cy="435"/>
                                  </a:xfrm>
                                  <a:prstGeom prst="rect">
                                    <a:avLst/>
                                  </a:prstGeom>
                                  <a:noFill/>
                                  <a:ln w="9525">
                                    <a:noFill/>
                                    <a:miter lim="800000"/>
                                    <a:headEnd/>
                                    <a:tailEnd/>
                                  </a:ln>
                                </p:spPr>
                                <p:txBody>
                                  <a:bodyPr/>
                                  <a:lstStyle/>
                                  <a:p>
                                    <a:pPr algn="just"/>
                                    <a:r>
                                      <a:rPr lang="en-US" altLang="zh-CN" b="1" i="1">
                                        <a:latin typeface="Times New Roman" pitchFamily="18" charset="0"/>
                                      </a:rPr>
                                      <a:t>5T</a:t>
                                    </a:r>
                                    <a:endParaRPr lang="en-US" altLang="zh-CN" sz="3600" b="1"/>
                                  </a:p>
                                </p:txBody>
                              </p:sp>
                              <p:sp>
                                <p:nvSpPr>
                                  <p:cNvPr id="46117" name="Text Box 37"/>
                                  <p:cNvSpPr txBox="1">
                                    <a:spLocks noChangeArrowheads="1"/>
                                  </p:cNvSpPr>
                                  <p:nvPr/>
                                </p:nvSpPr>
                                <p:spPr bwMode="auto">
                                  <a:xfrm>
                                    <a:off x="8146" y="3045"/>
                                    <a:ext cx="598" cy="435"/>
                                  </a:xfrm>
                                  <a:prstGeom prst="rect">
                                    <a:avLst/>
                                  </a:prstGeom>
                                  <a:noFill/>
                                  <a:ln w="9525">
                                    <a:noFill/>
                                    <a:miter lim="800000"/>
                                    <a:headEnd/>
                                    <a:tailEnd/>
                                  </a:ln>
                                </p:spPr>
                                <p:txBody>
                                  <a:bodyPr/>
                                  <a:lstStyle/>
                                  <a:p>
                                    <a:pPr algn="just"/>
                                    <a:r>
                                      <a:rPr lang="en-US" altLang="zh-CN" b="1" i="1">
                                        <a:latin typeface="Times New Roman" pitchFamily="18" charset="0"/>
                                      </a:rPr>
                                      <a:t>6T</a:t>
                                    </a:r>
                                    <a:endParaRPr lang="en-US" altLang="zh-CN" sz="3600" b="1"/>
                                  </a:p>
                                </p:txBody>
                              </p:sp>
                              <p:sp>
                                <p:nvSpPr>
                                  <p:cNvPr id="46118" name="Text Box 38"/>
                                  <p:cNvSpPr txBox="1">
                                    <a:spLocks noChangeArrowheads="1"/>
                                  </p:cNvSpPr>
                                  <p:nvPr/>
                                </p:nvSpPr>
                                <p:spPr bwMode="auto">
                                  <a:xfrm>
                                    <a:off x="8744" y="3045"/>
                                    <a:ext cx="598" cy="435"/>
                                  </a:xfrm>
                                  <a:prstGeom prst="rect">
                                    <a:avLst/>
                                  </a:prstGeom>
                                  <a:noFill/>
                                  <a:ln w="9525">
                                    <a:noFill/>
                                    <a:miter lim="800000"/>
                                    <a:headEnd/>
                                    <a:tailEnd/>
                                  </a:ln>
                                </p:spPr>
                                <p:txBody>
                                  <a:bodyPr/>
                                  <a:lstStyle/>
                                  <a:p>
                                    <a:pPr algn="just"/>
                                    <a:r>
                                      <a:rPr lang="en-US" altLang="zh-CN" b="1" i="1">
                                        <a:latin typeface="Times New Roman" pitchFamily="18" charset="0"/>
                                      </a:rPr>
                                      <a:t>7T</a:t>
                                    </a:r>
                                    <a:endParaRPr lang="en-US" altLang="zh-CN" sz="3600" b="1"/>
                                  </a:p>
                                </p:txBody>
                              </p:sp>
                            </p:grpSp>
                            <p:sp>
                              <p:nvSpPr>
                                <p:cNvPr id="46119" name="Text Box 39"/>
                                <p:cNvSpPr txBox="1">
                                  <a:spLocks noChangeArrowheads="1"/>
                                </p:cNvSpPr>
                                <p:nvPr/>
                              </p:nvSpPr>
                              <p:spPr bwMode="auto">
                                <a:xfrm>
                                  <a:off x="9496" y="2895"/>
                                  <a:ext cx="540" cy="525"/>
                                </a:xfrm>
                                <a:prstGeom prst="rect">
                                  <a:avLst/>
                                </a:prstGeom>
                                <a:noFill/>
                                <a:ln w="9525">
                                  <a:noFill/>
                                  <a:miter lim="800000"/>
                                  <a:headEnd/>
                                  <a:tailEnd/>
                                </a:ln>
                              </p:spPr>
                              <p:txBody>
                                <a:bodyPr/>
                                <a:lstStyle/>
                                <a:p>
                                  <a:pPr algn="just"/>
                                  <a:r>
                                    <a:rPr lang="en-US" altLang="zh-CN" b="1" i="1">
                                      <a:latin typeface="Times New Roman" pitchFamily="18" charset="0"/>
                                    </a:rPr>
                                    <a:t>t</a:t>
                                  </a:r>
                                  <a:endParaRPr lang="en-US" altLang="zh-CN" sz="3600" b="1"/>
                                </a:p>
                              </p:txBody>
                            </p:sp>
                            <p:grpSp>
                              <p:nvGrpSpPr>
                                <p:cNvPr id="15" name="Group 40"/>
                                <p:cNvGrpSpPr>
                                  <a:grpSpLocks/>
                                </p:cNvGrpSpPr>
                                <p:nvPr/>
                              </p:nvGrpSpPr>
                              <p:grpSpPr bwMode="auto">
                                <a:xfrm>
                                  <a:off x="9076" y="1845"/>
                                  <a:ext cx="1230" cy="390"/>
                                  <a:chOff x="9076" y="1845"/>
                                  <a:chExt cx="1230" cy="390"/>
                                </a:xfrm>
                              </p:grpSpPr>
                              <p:sp>
                                <p:nvSpPr>
                                  <p:cNvPr id="46121" name="AutoShape 41"/>
                                  <p:cNvSpPr>
                                    <a:spLocks/>
                                  </p:cNvSpPr>
                                  <p:nvPr/>
                                </p:nvSpPr>
                                <p:spPr bwMode="auto">
                                  <a:xfrm>
                                    <a:off x="9076" y="1935"/>
                                    <a:ext cx="150" cy="255"/>
                                  </a:xfrm>
                                  <a:prstGeom prst="rightBrace">
                                    <a:avLst>
                                      <a:gd name="adj1" fmla="val 14167"/>
                                      <a:gd name="adj2" fmla="val 50194"/>
                                    </a:avLst>
                                  </a:prstGeom>
                                  <a:noFill/>
                                  <a:ln w="9525">
                                    <a:solidFill>
                                      <a:srgbClr val="000000"/>
                                    </a:solidFill>
                                    <a:round/>
                                    <a:headEnd/>
                                    <a:tailEnd/>
                                  </a:ln>
                                </p:spPr>
                                <p:txBody>
                                  <a:bodyPr/>
                                  <a:lstStyle/>
                                  <a:p>
                                    <a:endParaRPr lang="zh-CN" altLang="en-US" b="1"/>
                                  </a:p>
                                </p:txBody>
                              </p:sp>
                              <p:sp>
                                <p:nvSpPr>
                                  <p:cNvPr id="46122" name="Text Box 42"/>
                                  <p:cNvSpPr txBox="1">
                                    <a:spLocks noChangeArrowheads="1"/>
                                  </p:cNvSpPr>
                                  <p:nvPr/>
                                </p:nvSpPr>
                                <p:spPr bwMode="auto">
                                  <a:xfrm>
                                    <a:off x="9120" y="1845"/>
                                    <a:ext cx="1186" cy="390"/>
                                  </a:xfrm>
                                  <a:prstGeom prst="rect">
                                    <a:avLst/>
                                  </a:prstGeom>
                                  <a:noFill/>
                                  <a:ln w="9525">
                                    <a:noFill/>
                                    <a:miter lim="800000"/>
                                    <a:headEnd/>
                                    <a:tailEnd/>
                                  </a:ln>
                                </p:spPr>
                                <p:txBody>
                                  <a:bodyPr/>
                                  <a:lstStyle/>
                                  <a:p>
                                    <a:pPr algn="just"/>
                                    <a:r>
                                      <a:rPr lang="zh-CN" altLang="en-US" b="1" dirty="0">
                                        <a:latin typeface="Times New Roman" pitchFamily="18" charset="0"/>
                                      </a:rPr>
                                      <a:t>量化误差</a:t>
                                    </a:r>
                                    <a:endParaRPr lang="zh-CN" altLang="en-US" sz="3600" b="1" dirty="0"/>
                                  </a:p>
                                </p:txBody>
                              </p:sp>
                            </p:grpSp>
                            <p:grpSp>
                              <p:nvGrpSpPr>
                                <p:cNvPr id="16" name="Group 43"/>
                                <p:cNvGrpSpPr>
                                  <a:grpSpLocks/>
                                </p:cNvGrpSpPr>
                                <p:nvPr/>
                              </p:nvGrpSpPr>
                              <p:grpSpPr bwMode="auto">
                                <a:xfrm>
                                  <a:off x="7594" y="975"/>
                                  <a:ext cx="1526" cy="960"/>
                                  <a:chOff x="7594" y="975"/>
                                  <a:chExt cx="1526" cy="960"/>
                                </a:xfrm>
                              </p:grpSpPr>
                              <p:sp>
                                <p:nvSpPr>
                                  <p:cNvPr id="46124" name="Text Box 44"/>
                                  <p:cNvSpPr txBox="1">
                                    <a:spLocks noChangeArrowheads="1"/>
                                  </p:cNvSpPr>
                                  <p:nvPr/>
                                </p:nvSpPr>
                                <p:spPr bwMode="auto">
                                  <a:xfrm>
                                    <a:off x="7594" y="975"/>
                                    <a:ext cx="1526" cy="390"/>
                                  </a:xfrm>
                                  <a:prstGeom prst="rect">
                                    <a:avLst/>
                                  </a:prstGeom>
                                  <a:noFill/>
                                  <a:ln w="9525">
                                    <a:noFill/>
                                    <a:miter lim="800000"/>
                                    <a:headEnd/>
                                    <a:tailEnd/>
                                  </a:ln>
                                </p:spPr>
                                <p:txBody>
                                  <a:bodyPr/>
                                  <a:lstStyle/>
                                  <a:p>
                                    <a:pPr algn="just"/>
                                    <a:r>
                                      <a:rPr lang="zh-CN" altLang="en-US" b="1" dirty="0">
                                        <a:latin typeface="Times New Roman" pitchFamily="18" charset="0"/>
                                      </a:rPr>
                                      <a:t>信号实际值</a:t>
                                    </a:r>
                                    <a:endParaRPr lang="zh-CN" altLang="en-US" sz="3600" b="1" dirty="0"/>
                                  </a:p>
                                </p:txBody>
                              </p:sp>
                              <p:sp>
                                <p:nvSpPr>
                                  <p:cNvPr id="46125" name="Line 45"/>
                                  <p:cNvSpPr>
                                    <a:spLocks noChangeShapeType="1"/>
                                  </p:cNvSpPr>
                                  <p:nvPr/>
                                </p:nvSpPr>
                                <p:spPr bwMode="auto">
                                  <a:xfrm>
                                    <a:off x="8208" y="1275"/>
                                    <a:ext cx="192" cy="660"/>
                                  </a:xfrm>
                                  <a:prstGeom prst="line">
                                    <a:avLst/>
                                  </a:prstGeom>
                                  <a:noFill/>
                                  <a:ln w="9525">
                                    <a:solidFill>
                                      <a:srgbClr val="000000"/>
                                    </a:solidFill>
                                    <a:round/>
                                    <a:headEnd/>
                                    <a:tailEnd type="triangle" w="med" len="med"/>
                                  </a:ln>
                                </p:spPr>
                                <p:txBody>
                                  <a:bodyPr/>
                                  <a:lstStyle/>
                                  <a:p>
                                    <a:endParaRPr lang="zh-CN" altLang="en-US" b="1"/>
                                  </a:p>
                                </p:txBody>
                              </p:sp>
                            </p:grpSp>
                            <p:grpSp>
                              <p:nvGrpSpPr>
                                <p:cNvPr id="17" name="Group 46"/>
                                <p:cNvGrpSpPr>
                                  <a:grpSpLocks/>
                                </p:cNvGrpSpPr>
                                <p:nvPr/>
                              </p:nvGrpSpPr>
                              <p:grpSpPr bwMode="auto">
                                <a:xfrm>
                                  <a:off x="8414" y="1275"/>
                                  <a:ext cx="1767" cy="900"/>
                                  <a:chOff x="8414" y="1275"/>
                                  <a:chExt cx="1767" cy="900"/>
                                </a:xfrm>
                              </p:grpSpPr>
                              <p:sp>
                                <p:nvSpPr>
                                  <p:cNvPr id="46127" name="Text Box 47"/>
                                  <p:cNvSpPr txBox="1">
                                    <a:spLocks noChangeArrowheads="1"/>
                                  </p:cNvSpPr>
                                  <p:nvPr/>
                                </p:nvSpPr>
                                <p:spPr bwMode="auto">
                                  <a:xfrm>
                                    <a:off x="8732" y="1275"/>
                                    <a:ext cx="1449" cy="390"/>
                                  </a:xfrm>
                                  <a:prstGeom prst="rect">
                                    <a:avLst/>
                                  </a:prstGeom>
                                  <a:noFill/>
                                  <a:ln w="9525">
                                    <a:noFill/>
                                    <a:miter lim="800000"/>
                                    <a:headEnd/>
                                    <a:tailEnd/>
                                  </a:ln>
                                </p:spPr>
                                <p:txBody>
                                  <a:bodyPr/>
                                  <a:lstStyle/>
                                  <a:p>
                                    <a:pPr algn="just"/>
                                    <a:r>
                                      <a:rPr lang="zh-CN" altLang="en-US" b="1" dirty="0">
                                        <a:latin typeface="Times New Roman" pitchFamily="18" charset="0"/>
                                      </a:rPr>
                                      <a:t>信号量化值</a:t>
                                    </a:r>
                                    <a:endParaRPr lang="zh-CN" altLang="en-US" sz="3600" b="1" dirty="0"/>
                                  </a:p>
                                </p:txBody>
                              </p:sp>
                              <p:sp>
                                <p:nvSpPr>
                                  <p:cNvPr id="46128" name="Line 48"/>
                                  <p:cNvSpPr>
                                    <a:spLocks noChangeShapeType="1"/>
                                  </p:cNvSpPr>
                                  <p:nvPr/>
                                </p:nvSpPr>
                                <p:spPr bwMode="auto">
                                  <a:xfrm flipV="1">
                                    <a:off x="8414" y="1620"/>
                                    <a:ext cx="928" cy="555"/>
                                  </a:xfrm>
                                  <a:prstGeom prst="line">
                                    <a:avLst/>
                                  </a:prstGeom>
                                  <a:noFill/>
                                  <a:ln w="9525">
                                    <a:solidFill>
                                      <a:srgbClr val="000000"/>
                                    </a:solidFill>
                                    <a:round/>
                                    <a:headEnd type="triangle" w="med" len="med"/>
                                    <a:tailEnd/>
                                  </a:ln>
                                </p:spPr>
                                <p:txBody>
                                  <a:bodyPr/>
                                  <a:lstStyle/>
                                  <a:p>
                                    <a:endParaRPr lang="zh-CN" altLang="en-US" b="1"/>
                                  </a:p>
                                </p:txBody>
                              </p:sp>
                            </p:grpSp>
                            <p:grpSp>
                              <p:nvGrpSpPr>
                                <p:cNvPr id="18" name="Group 49"/>
                                <p:cNvGrpSpPr>
                                  <a:grpSpLocks/>
                                </p:cNvGrpSpPr>
                                <p:nvPr/>
                              </p:nvGrpSpPr>
                              <p:grpSpPr bwMode="auto">
                                <a:xfrm>
                                  <a:off x="5790" y="2601"/>
                                  <a:ext cx="720" cy="465"/>
                                  <a:chOff x="6509" y="11820"/>
                                  <a:chExt cx="720" cy="465"/>
                                </a:xfrm>
                              </p:grpSpPr>
                              <p:sp>
                                <p:nvSpPr>
                                  <p:cNvPr id="46130" name="Text Box 50"/>
                                  <p:cNvSpPr txBox="1">
                                    <a:spLocks noChangeArrowheads="1"/>
                                  </p:cNvSpPr>
                                  <p:nvPr/>
                                </p:nvSpPr>
                                <p:spPr bwMode="auto">
                                  <a:xfrm>
                                    <a:off x="6509" y="11820"/>
                                    <a:ext cx="72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a:latin typeface="Times New Roman" pitchFamily="18" charset="0"/>
                                      </a:rPr>
                                      <a:t>(</a:t>
                                    </a:r>
                                    <a:r>
                                      <a:rPr lang="en-US" altLang="zh-CN" b="1" i="1">
                                        <a:latin typeface="Times New Roman" pitchFamily="18" charset="0"/>
                                      </a:rPr>
                                      <a:t>t</a:t>
                                    </a:r>
                                    <a:r>
                                      <a:rPr lang="en-US" altLang="zh-CN" b="1">
                                        <a:latin typeface="Times New Roman" pitchFamily="18" charset="0"/>
                                      </a:rPr>
                                      <a:t>)</a:t>
                                    </a:r>
                                    <a:endParaRPr lang="en-US" altLang="zh-CN" sz="3600" b="1"/>
                                  </a:p>
                                </p:txBody>
                              </p:sp>
                              <p:sp>
                                <p:nvSpPr>
                                  <p:cNvPr id="46131" name="Line 51"/>
                                  <p:cNvSpPr>
                                    <a:spLocks noChangeShapeType="1"/>
                                  </p:cNvSpPr>
                                  <p:nvPr/>
                                </p:nvSpPr>
                                <p:spPr bwMode="auto">
                                  <a:xfrm>
                                    <a:off x="6959" y="12120"/>
                                    <a:ext cx="226" cy="105"/>
                                  </a:xfrm>
                                  <a:prstGeom prst="line">
                                    <a:avLst/>
                                  </a:prstGeom>
                                  <a:noFill/>
                                  <a:ln w="9525">
                                    <a:solidFill>
                                      <a:srgbClr val="000000"/>
                                    </a:solidFill>
                                    <a:round/>
                                    <a:headEnd/>
                                    <a:tailEnd type="triangle" w="med" len="med"/>
                                  </a:ln>
                                </p:spPr>
                                <p:txBody>
                                  <a:bodyPr/>
                                  <a:lstStyle/>
                                  <a:p>
                                    <a:endParaRPr lang="zh-CN" altLang="en-US" b="1"/>
                                  </a:p>
                                </p:txBody>
                              </p:sp>
                            </p:grpSp>
                          </p:grpSp>
                          <p:grpSp>
                            <p:nvGrpSpPr>
                              <p:cNvPr id="19" name="Group 52"/>
                              <p:cNvGrpSpPr>
                                <a:grpSpLocks/>
                              </p:cNvGrpSpPr>
                              <p:nvPr/>
                            </p:nvGrpSpPr>
                            <p:grpSpPr bwMode="auto">
                              <a:xfrm>
                                <a:off x="4756" y="1860"/>
                                <a:ext cx="4786" cy="2595"/>
                                <a:chOff x="4756" y="1860"/>
                                <a:chExt cx="4396" cy="2595"/>
                              </a:xfrm>
                            </p:grpSpPr>
                            <p:grpSp>
                              <p:nvGrpSpPr>
                                <p:cNvPr id="20" name="Group 53"/>
                                <p:cNvGrpSpPr>
                                  <a:grpSpLocks/>
                                </p:cNvGrpSpPr>
                                <p:nvPr/>
                              </p:nvGrpSpPr>
                              <p:grpSpPr bwMode="auto">
                                <a:xfrm>
                                  <a:off x="4756" y="3810"/>
                                  <a:ext cx="4394" cy="645"/>
                                  <a:chOff x="4756" y="3720"/>
                                  <a:chExt cx="4394" cy="645"/>
                                </a:xfrm>
                              </p:grpSpPr>
                              <p:sp>
                                <p:nvSpPr>
                                  <p:cNvPr id="46134" name="Line 54"/>
                                  <p:cNvSpPr>
                                    <a:spLocks noChangeShapeType="1"/>
                                  </p:cNvSpPr>
                                  <p:nvPr/>
                                </p:nvSpPr>
                                <p:spPr bwMode="auto">
                                  <a:xfrm>
                                    <a:off x="4770" y="4365"/>
                                    <a:ext cx="4380" cy="0"/>
                                  </a:xfrm>
                                  <a:prstGeom prst="line">
                                    <a:avLst/>
                                  </a:prstGeom>
                                  <a:noFill/>
                                  <a:ln w="19050">
                                    <a:solidFill>
                                      <a:srgbClr val="000000"/>
                                    </a:solidFill>
                                    <a:prstDash val="dash"/>
                                    <a:round/>
                                    <a:headEnd/>
                                    <a:tailEnd/>
                                  </a:ln>
                                </p:spPr>
                                <p:txBody>
                                  <a:bodyPr/>
                                  <a:lstStyle/>
                                  <a:p>
                                    <a:endParaRPr lang="zh-CN" altLang="en-US" b="1"/>
                                  </a:p>
                                </p:txBody>
                              </p:sp>
                              <p:sp>
                                <p:nvSpPr>
                                  <p:cNvPr id="46135" name="Line 55"/>
                                  <p:cNvSpPr>
                                    <a:spLocks noChangeShapeType="1"/>
                                  </p:cNvSpPr>
                                  <p:nvPr/>
                                </p:nvSpPr>
                                <p:spPr bwMode="auto">
                                  <a:xfrm>
                                    <a:off x="4756" y="3720"/>
                                    <a:ext cx="4380" cy="0"/>
                                  </a:xfrm>
                                  <a:prstGeom prst="line">
                                    <a:avLst/>
                                  </a:prstGeom>
                                  <a:noFill/>
                                  <a:ln w="19050">
                                    <a:solidFill>
                                      <a:srgbClr val="000000"/>
                                    </a:solidFill>
                                    <a:prstDash val="dash"/>
                                    <a:round/>
                                    <a:headEnd/>
                                    <a:tailEnd/>
                                  </a:ln>
                                </p:spPr>
                                <p:txBody>
                                  <a:bodyPr/>
                                  <a:lstStyle/>
                                  <a:p>
                                    <a:endParaRPr lang="zh-CN" altLang="en-US" b="1"/>
                                  </a:p>
                                </p:txBody>
                              </p:sp>
                            </p:grpSp>
                            <p:sp>
                              <p:nvSpPr>
                                <p:cNvPr id="46136" name="Line 56"/>
                                <p:cNvSpPr>
                                  <a:spLocks noChangeShapeType="1"/>
                                </p:cNvSpPr>
                                <p:nvPr/>
                              </p:nvSpPr>
                              <p:spPr bwMode="auto">
                                <a:xfrm>
                                  <a:off x="4770" y="3135"/>
                                  <a:ext cx="4380" cy="0"/>
                                </a:xfrm>
                                <a:prstGeom prst="line">
                                  <a:avLst/>
                                </a:prstGeom>
                                <a:noFill/>
                                <a:ln w="19050">
                                  <a:solidFill>
                                    <a:srgbClr val="000000"/>
                                  </a:solidFill>
                                  <a:round/>
                                  <a:headEnd/>
                                  <a:tailEnd type="triangle" w="med" len="med"/>
                                </a:ln>
                              </p:spPr>
                              <p:txBody>
                                <a:bodyPr/>
                                <a:lstStyle/>
                                <a:p>
                                  <a:endParaRPr lang="zh-CN" altLang="en-US" b="1"/>
                                </a:p>
                              </p:txBody>
                            </p:sp>
                            <p:sp>
                              <p:nvSpPr>
                                <p:cNvPr id="46137" name="Line 57"/>
                                <p:cNvSpPr>
                                  <a:spLocks noChangeShapeType="1"/>
                                </p:cNvSpPr>
                                <p:nvPr/>
                              </p:nvSpPr>
                              <p:spPr bwMode="auto">
                                <a:xfrm>
                                  <a:off x="4756" y="2490"/>
                                  <a:ext cx="4380" cy="0"/>
                                </a:xfrm>
                                <a:prstGeom prst="line">
                                  <a:avLst/>
                                </a:prstGeom>
                                <a:noFill/>
                                <a:ln w="19050">
                                  <a:solidFill>
                                    <a:srgbClr val="000000"/>
                                  </a:solidFill>
                                  <a:prstDash val="dash"/>
                                  <a:round/>
                                  <a:headEnd/>
                                  <a:tailEnd/>
                                </a:ln>
                              </p:spPr>
                              <p:txBody>
                                <a:bodyPr/>
                                <a:lstStyle/>
                                <a:p>
                                  <a:endParaRPr lang="zh-CN" altLang="en-US" b="1"/>
                                </a:p>
                              </p:txBody>
                            </p:sp>
                            <p:sp>
                              <p:nvSpPr>
                                <p:cNvPr id="46138" name="Line 58"/>
                                <p:cNvSpPr>
                                  <a:spLocks noChangeShapeType="1"/>
                                </p:cNvSpPr>
                                <p:nvPr/>
                              </p:nvSpPr>
                              <p:spPr bwMode="auto">
                                <a:xfrm>
                                  <a:off x="4772" y="1860"/>
                                  <a:ext cx="4380" cy="0"/>
                                </a:xfrm>
                                <a:prstGeom prst="line">
                                  <a:avLst/>
                                </a:prstGeom>
                                <a:noFill/>
                                <a:ln w="19050">
                                  <a:solidFill>
                                    <a:srgbClr val="000000"/>
                                  </a:solidFill>
                                  <a:prstDash val="dash"/>
                                  <a:round/>
                                  <a:headEnd/>
                                  <a:tailEnd/>
                                </a:ln>
                              </p:spPr>
                              <p:txBody>
                                <a:bodyPr/>
                                <a:lstStyle/>
                                <a:p>
                                  <a:endParaRPr lang="zh-CN" altLang="en-US" b="1"/>
                                </a:p>
                              </p:txBody>
                            </p:sp>
                          </p:grpSp>
                        </p:grpSp>
                        <p:sp>
                          <p:nvSpPr>
                            <p:cNvPr id="46139" name="Oval 59"/>
                            <p:cNvSpPr>
                              <a:spLocks noChangeArrowheads="1"/>
                            </p:cNvSpPr>
                            <p:nvPr/>
                          </p:nvSpPr>
                          <p:spPr bwMode="auto">
                            <a:xfrm>
                              <a:off x="5180" y="4065"/>
                              <a:ext cx="74" cy="75"/>
                            </a:xfrm>
                            <a:prstGeom prst="ellipse">
                              <a:avLst/>
                            </a:prstGeom>
                            <a:solidFill>
                              <a:srgbClr val="FFFFFF"/>
                            </a:solidFill>
                            <a:ln w="9525">
                              <a:solidFill>
                                <a:srgbClr val="000000"/>
                              </a:solidFill>
                              <a:round/>
                              <a:headEnd/>
                              <a:tailEnd/>
                            </a:ln>
                          </p:spPr>
                          <p:txBody>
                            <a:bodyPr/>
                            <a:lstStyle/>
                            <a:p>
                              <a:endParaRPr lang="zh-CN" altLang="en-US" b="1"/>
                            </a:p>
                          </p:txBody>
                        </p:sp>
                        <p:grpSp>
                          <p:nvGrpSpPr>
                            <p:cNvPr id="21" name="Group 60"/>
                            <p:cNvGrpSpPr>
                              <a:grpSpLocks/>
                            </p:cNvGrpSpPr>
                            <p:nvPr/>
                          </p:nvGrpSpPr>
                          <p:grpSpPr bwMode="auto">
                            <a:xfrm>
                              <a:off x="4698" y="1365"/>
                              <a:ext cx="4126" cy="2730"/>
                              <a:chOff x="4698" y="1365"/>
                              <a:chExt cx="4126" cy="2730"/>
                            </a:xfrm>
                          </p:grpSpPr>
                          <p:grpSp>
                            <p:nvGrpSpPr>
                              <p:cNvPr id="22" name="Group 61"/>
                              <p:cNvGrpSpPr>
                                <a:grpSpLocks/>
                              </p:cNvGrpSpPr>
                              <p:nvPr/>
                            </p:nvGrpSpPr>
                            <p:grpSpPr bwMode="auto">
                              <a:xfrm>
                                <a:off x="4698" y="2115"/>
                                <a:ext cx="4126" cy="75"/>
                                <a:chOff x="4890" y="2160"/>
                                <a:chExt cx="4126" cy="75"/>
                              </a:xfrm>
                            </p:grpSpPr>
                            <p:sp>
                              <p:nvSpPr>
                                <p:cNvPr id="46142" name="Line 62"/>
                                <p:cNvSpPr>
                                  <a:spLocks noChangeShapeType="1"/>
                                </p:cNvSpPr>
                                <p:nvPr/>
                              </p:nvSpPr>
                              <p:spPr bwMode="auto">
                                <a:xfrm>
                                  <a:off x="4890" y="2190"/>
                                  <a:ext cx="4126" cy="0"/>
                                </a:xfrm>
                                <a:prstGeom prst="line">
                                  <a:avLst/>
                                </a:prstGeom>
                                <a:noFill/>
                                <a:ln w="9525">
                                  <a:solidFill>
                                    <a:srgbClr val="000000"/>
                                  </a:solidFill>
                                  <a:prstDash val="dash"/>
                                  <a:round/>
                                  <a:headEnd/>
                                  <a:tailEnd/>
                                </a:ln>
                              </p:spPr>
                              <p:txBody>
                                <a:bodyPr/>
                                <a:lstStyle/>
                                <a:p>
                                  <a:endParaRPr lang="zh-CN" altLang="en-US" b="1"/>
                                </a:p>
                              </p:txBody>
                            </p:sp>
                            <p:sp>
                              <p:nvSpPr>
                                <p:cNvPr id="46143" name="Oval 63"/>
                                <p:cNvSpPr>
                                  <a:spLocks noChangeArrowheads="1"/>
                                </p:cNvSpPr>
                                <p:nvPr/>
                              </p:nvSpPr>
                              <p:spPr bwMode="auto">
                                <a:xfrm>
                                  <a:off x="8356" y="2160"/>
                                  <a:ext cx="74" cy="75"/>
                                </a:xfrm>
                                <a:prstGeom prst="ellipse">
                                  <a:avLst/>
                                </a:prstGeom>
                                <a:solidFill>
                                  <a:srgbClr val="FFFFFF"/>
                                </a:solidFill>
                                <a:ln w="9525">
                                  <a:solidFill>
                                    <a:srgbClr val="000000"/>
                                  </a:solidFill>
                                  <a:round/>
                                  <a:headEnd/>
                                  <a:tailEnd/>
                                </a:ln>
                              </p:spPr>
                              <p:txBody>
                                <a:bodyPr/>
                                <a:lstStyle/>
                                <a:p>
                                  <a:endParaRPr lang="zh-CN" altLang="en-US" b="1"/>
                                </a:p>
                              </p:txBody>
                            </p:sp>
                          </p:grpSp>
                          <p:sp>
                            <p:nvSpPr>
                              <p:cNvPr id="46144" name="Oval 64"/>
                              <p:cNvSpPr>
                                <a:spLocks noChangeArrowheads="1"/>
                              </p:cNvSpPr>
                              <p:nvPr/>
                            </p:nvSpPr>
                            <p:spPr bwMode="auto">
                              <a:xfrm>
                                <a:off x="6978" y="2115"/>
                                <a:ext cx="74" cy="75"/>
                              </a:xfrm>
                              <a:prstGeom prst="ellipse">
                                <a:avLst/>
                              </a:prstGeom>
                              <a:solidFill>
                                <a:srgbClr val="FFFFFF"/>
                              </a:solidFill>
                              <a:ln w="9525">
                                <a:solidFill>
                                  <a:srgbClr val="000000"/>
                                </a:solidFill>
                                <a:round/>
                                <a:headEnd/>
                                <a:tailEnd/>
                              </a:ln>
                            </p:spPr>
                            <p:txBody>
                              <a:bodyPr/>
                              <a:lstStyle/>
                              <a:p>
                                <a:endParaRPr lang="zh-CN" altLang="en-US" b="1"/>
                              </a:p>
                            </p:txBody>
                          </p:sp>
                          <p:sp>
                            <p:nvSpPr>
                              <p:cNvPr id="46145" name="Oval 65"/>
                              <p:cNvSpPr>
                                <a:spLocks noChangeArrowheads="1"/>
                              </p:cNvSpPr>
                              <p:nvPr/>
                            </p:nvSpPr>
                            <p:spPr bwMode="auto">
                              <a:xfrm>
                                <a:off x="7578" y="1410"/>
                                <a:ext cx="74" cy="75"/>
                              </a:xfrm>
                              <a:prstGeom prst="ellipse">
                                <a:avLst/>
                              </a:prstGeom>
                              <a:solidFill>
                                <a:srgbClr val="FFFFFF"/>
                              </a:solidFill>
                              <a:ln w="9525">
                                <a:solidFill>
                                  <a:srgbClr val="000000"/>
                                </a:solidFill>
                                <a:round/>
                                <a:headEnd/>
                                <a:tailEnd/>
                              </a:ln>
                            </p:spPr>
                            <p:txBody>
                              <a:bodyPr/>
                              <a:lstStyle/>
                              <a:p>
                                <a:endParaRPr lang="zh-CN" altLang="en-US" b="1"/>
                              </a:p>
                            </p:txBody>
                          </p:sp>
                          <p:sp>
                            <p:nvSpPr>
                              <p:cNvPr id="46146" name="Oval 66"/>
                              <p:cNvSpPr>
                                <a:spLocks noChangeArrowheads="1"/>
                              </p:cNvSpPr>
                              <p:nvPr/>
                            </p:nvSpPr>
                            <p:spPr bwMode="auto">
                              <a:xfrm>
                                <a:off x="5764" y="3390"/>
                                <a:ext cx="74" cy="75"/>
                              </a:xfrm>
                              <a:prstGeom prst="ellipse">
                                <a:avLst/>
                              </a:prstGeom>
                              <a:solidFill>
                                <a:srgbClr val="FFFFFF"/>
                              </a:solidFill>
                              <a:ln w="9525">
                                <a:solidFill>
                                  <a:srgbClr val="000000"/>
                                </a:solidFill>
                                <a:round/>
                                <a:headEnd/>
                                <a:tailEnd/>
                              </a:ln>
                            </p:spPr>
                            <p:txBody>
                              <a:bodyPr/>
                              <a:lstStyle/>
                              <a:p>
                                <a:endParaRPr lang="zh-CN" altLang="en-US" b="1"/>
                              </a:p>
                            </p:txBody>
                          </p:sp>
                          <p:grpSp>
                            <p:nvGrpSpPr>
                              <p:cNvPr id="23" name="Group 67"/>
                              <p:cNvGrpSpPr>
                                <a:grpSpLocks/>
                              </p:cNvGrpSpPr>
                              <p:nvPr/>
                            </p:nvGrpSpPr>
                            <p:grpSpPr bwMode="auto">
                              <a:xfrm>
                                <a:off x="5014" y="1365"/>
                                <a:ext cx="3448" cy="2730"/>
                                <a:chOff x="5206" y="1410"/>
                                <a:chExt cx="3448" cy="2730"/>
                              </a:xfrm>
                            </p:grpSpPr>
                            <p:sp>
                              <p:nvSpPr>
                                <p:cNvPr id="46148" name="Text Box 68"/>
                                <p:cNvSpPr txBox="1">
                                  <a:spLocks noChangeArrowheads="1"/>
                                </p:cNvSpPr>
                                <p:nvPr/>
                              </p:nvSpPr>
                              <p:spPr bwMode="auto">
                                <a:xfrm>
                                  <a:off x="5206" y="376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49" name="Text Box 69"/>
                                <p:cNvSpPr txBox="1">
                                  <a:spLocks noChangeArrowheads="1"/>
                                </p:cNvSpPr>
                                <p:nvPr/>
                              </p:nvSpPr>
                              <p:spPr bwMode="auto">
                                <a:xfrm>
                                  <a:off x="5774" y="342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0" name="Text Box 70"/>
                                <p:cNvSpPr txBox="1">
                                  <a:spLocks noChangeArrowheads="1"/>
                                </p:cNvSpPr>
                                <p:nvPr/>
                              </p:nvSpPr>
                              <p:spPr bwMode="auto">
                                <a:xfrm>
                                  <a:off x="6392" y="262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1" name="Text Box 71"/>
                                <p:cNvSpPr txBox="1">
                                  <a:spLocks noChangeArrowheads="1"/>
                                </p:cNvSpPr>
                                <p:nvPr/>
                              </p:nvSpPr>
                              <p:spPr bwMode="auto">
                                <a:xfrm>
                                  <a:off x="7004" y="1815"/>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2" name="Text Box 72"/>
                                <p:cNvSpPr txBox="1">
                                  <a:spLocks noChangeArrowheads="1"/>
                                </p:cNvSpPr>
                                <p:nvPr/>
                              </p:nvSpPr>
                              <p:spPr bwMode="auto">
                                <a:xfrm>
                                  <a:off x="7606" y="141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sp>
                              <p:nvSpPr>
                                <p:cNvPr id="46153" name="Text Box 73"/>
                                <p:cNvSpPr txBox="1">
                                  <a:spLocks noChangeArrowheads="1"/>
                                </p:cNvSpPr>
                                <p:nvPr/>
                              </p:nvSpPr>
                              <p:spPr bwMode="auto">
                                <a:xfrm>
                                  <a:off x="8190" y="1710"/>
                                  <a:ext cx="464" cy="375"/>
                                </a:xfrm>
                                <a:prstGeom prst="rect">
                                  <a:avLst/>
                                </a:prstGeom>
                                <a:noFill/>
                                <a:ln w="9525">
                                  <a:noFill/>
                                  <a:miter lim="800000"/>
                                  <a:headEnd/>
                                  <a:tailEnd/>
                                </a:ln>
                              </p:spPr>
                              <p:txBody>
                                <a:bodyPr/>
                                <a:lstStyle/>
                                <a:p>
                                  <a:pPr algn="just"/>
                                  <a:r>
                                    <a:rPr lang="en-US" altLang="zh-CN" sz="2000" b="1">
                                      <a:latin typeface="Times New Roman" pitchFamily="18" charset="0"/>
                                      <a:sym typeface="Symbol" pitchFamily="18" charset="2"/>
                                    </a:rPr>
                                    <a:t></a:t>
                                  </a:r>
                                  <a:endParaRPr lang="en-US" altLang="zh-CN" sz="3600" b="1"/>
                                </a:p>
                              </p:txBody>
                            </p:sp>
                          </p:grpSp>
                        </p:grpSp>
                        <p:sp>
                          <p:nvSpPr>
                            <p:cNvPr id="46154" name="Line 74"/>
                            <p:cNvSpPr>
                              <a:spLocks noChangeShapeType="1"/>
                            </p:cNvSpPr>
                            <p:nvPr/>
                          </p:nvSpPr>
                          <p:spPr bwMode="auto">
                            <a:xfrm flipH="1">
                              <a:off x="5192" y="3315"/>
                              <a:ext cx="14" cy="630"/>
                            </a:xfrm>
                            <a:prstGeom prst="line">
                              <a:avLst/>
                            </a:prstGeom>
                            <a:noFill/>
                            <a:ln w="9525">
                              <a:solidFill>
                                <a:srgbClr val="000000"/>
                              </a:solidFill>
                              <a:prstDash val="dash"/>
                              <a:round/>
                              <a:headEnd/>
                              <a:tailEnd/>
                            </a:ln>
                          </p:spPr>
                          <p:txBody>
                            <a:bodyPr/>
                            <a:lstStyle/>
                            <a:p>
                              <a:endParaRPr lang="zh-CN" altLang="en-US" b="1"/>
                            </a:p>
                          </p:txBody>
                        </p:sp>
                        <p:sp>
                          <p:nvSpPr>
                            <p:cNvPr id="46155" name="Line 75"/>
                            <p:cNvSpPr>
                              <a:spLocks noChangeShapeType="1"/>
                            </p:cNvSpPr>
                            <p:nvPr/>
                          </p:nvSpPr>
                          <p:spPr bwMode="auto">
                            <a:xfrm flipH="1">
                              <a:off x="5790" y="2925"/>
                              <a:ext cx="14" cy="630"/>
                            </a:xfrm>
                            <a:prstGeom prst="line">
                              <a:avLst/>
                            </a:prstGeom>
                            <a:noFill/>
                            <a:ln w="9525">
                              <a:solidFill>
                                <a:srgbClr val="000000"/>
                              </a:solidFill>
                              <a:prstDash val="dash"/>
                              <a:round/>
                              <a:headEnd/>
                              <a:tailEnd/>
                            </a:ln>
                          </p:spPr>
                          <p:txBody>
                            <a:bodyPr/>
                            <a:lstStyle/>
                            <a:p>
                              <a:endParaRPr lang="zh-CN" altLang="en-US" b="1"/>
                            </a:p>
                          </p:txBody>
                        </p:sp>
                        <p:sp>
                          <p:nvSpPr>
                            <p:cNvPr id="46156" name="Line 76"/>
                            <p:cNvSpPr>
                              <a:spLocks noChangeShapeType="1"/>
                            </p:cNvSpPr>
                            <p:nvPr/>
                          </p:nvSpPr>
                          <p:spPr bwMode="auto">
                            <a:xfrm flipH="1">
                              <a:off x="7006" y="1950"/>
                              <a:ext cx="14" cy="1110"/>
                            </a:xfrm>
                            <a:prstGeom prst="line">
                              <a:avLst/>
                            </a:prstGeom>
                            <a:noFill/>
                            <a:ln w="9525">
                              <a:solidFill>
                                <a:srgbClr val="000000"/>
                              </a:solidFill>
                              <a:prstDash val="dash"/>
                              <a:round/>
                              <a:headEnd/>
                              <a:tailEnd/>
                            </a:ln>
                          </p:spPr>
                          <p:txBody>
                            <a:bodyPr/>
                            <a:lstStyle/>
                            <a:p>
                              <a:endParaRPr lang="zh-CN" altLang="en-US" b="1"/>
                            </a:p>
                          </p:txBody>
                        </p:sp>
                        <p:sp>
                          <p:nvSpPr>
                            <p:cNvPr id="46157" name="Line 77"/>
                            <p:cNvSpPr>
                              <a:spLocks noChangeShapeType="1"/>
                            </p:cNvSpPr>
                            <p:nvPr/>
                          </p:nvSpPr>
                          <p:spPr bwMode="auto">
                            <a:xfrm flipH="1">
                              <a:off x="8206" y="1860"/>
                              <a:ext cx="0" cy="1200"/>
                            </a:xfrm>
                            <a:prstGeom prst="line">
                              <a:avLst/>
                            </a:prstGeom>
                            <a:noFill/>
                            <a:ln w="9525">
                              <a:solidFill>
                                <a:srgbClr val="000000"/>
                              </a:solidFill>
                              <a:prstDash val="dash"/>
                              <a:round/>
                              <a:headEnd/>
                              <a:tailEnd/>
                            </a:ln>
                          </p:spPr>
                          <p:txBody>
                            <a:bodyPr/>
                            <a:lstStyle/>
                            <a:p>
                              <a:endParaRPr lang="zh-CN" altLang="en-US" b="1"/>
                            </a:p>
                          </p:txBody>
                        </p:sp>
                      </p:grpSp>
                      <p:grpSp>
                        <p:nvGrpSpPr>
                          <p:cNvPr id="24" name="Group 78"/>
                          <p:cNvGrpSpPr>
                            <a:grpSpLocks/>
                          </p:cNvGrpSpPr>
                          <p:nvPr/>
                        </p:nvGrpSpPr>
                        <p:grpSpPr bwMode="auto">
                          <a:xfrm>
                            <a:off x="7190" y="1890"/>
                            <a:ext cx="1002" cy="1185"/>
                            <a:chOff x="7382" y="1935"/>
                            <a:chExt cx="1002" cy="1185"/>
                          </a:xfrm>
                        </p:grpSpPr>
                        <p:sp>
                          <p:nvSpPr>
                            <p:cNvPr id="46159" name="AutoShape 79"/>
                            <p:cNvSpPr>
                              <a:spLocks/>
                            </p:cNvSpPr>
                            <p:nvPr/>
                          </p:nvSpPr>
                          <p:spPr bwMode="auto">
                            <a:xfrm>
                              <a:off x="8054" y="1935"/>
                              <a:ext cx="330" cy="1185"/>
                            </a:xfrm>
                            <a:prstGeom prst="leftBrace">
                              <a:avLst>
                                <a:gd name="adj1" fmla="val 29924"/>
                                <a:gd name="adj2" fmla="val 50000"/>
                              </a:avLst>
                            </a:prstGeom>
                            <a:noFill/>
                            <a:ln w="9525">
                              <a:solidFill>
                                <a:srgbClr val="000000"/>
                              </a:solidFill>
                              <a:round/>
                              <a:headEnd/>
                              <a:tailEnd/>
                            </a:ln>
                          </p:spPr>
                          <p:txBody>
                            <a:bodyPr/>
                            <a:lstStyle/>
                            <a:p>
                              <a:endParaRPr lang="zh-CN" altLang="en-US" b="1"/>
                            </a:p>
                          </p:txBody>
                        </p:sp>
                        <p:sp>
                          <p:nvSpPr>
                            <p:cNvPr id="46160" name="Text Box 80"/>
                            <p:cNvSpPr txBox="1">
                              <a:spLocks noChangeArrowheads="1"/>
                            </p:cNvSpPr>
                            <p:nvPr/>
                          </p:nvSpPr>
                          <p:spPr bwMode="auto">
                            <a:xfrm>
                              <a:off x="7382" y="2376"/>
                              <a:ext cx="87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a:latin typeface="Times New Roman" pitchFamily="18" charset="0"/>
                                </a:rPr>
                                <a:t>(6</a:t>
                              </a:r>
                              <a:r>
                                <a:rPr lang="en-US" altLang="zh-CN" b="1" i="1">
                                  <a:latin typeface="Times New Roman" pitchFamily="18" charset="0"/>
                                </a:rPr>
                                <a:t>T</a:t>
                              </a:r>
                              <a:r>
                                <a:rPr lang="en-US" altLang="zh-CN" b="1">
                                  <a:latin typeface="Times New Roman" pitchFamily="18" charset="0"/>
                                </a:rPr>
                                <a:t>)</a:t>
                              </a:r>
                              <a:endParaRPr lang="en-US" altLang="zh-CN" sz="3600" b="1"/>
                            </a:p>
                          </p:txBody>
                        </p:sp>
                      </p:grpSp>
                      <p:grpSp>
                        <p:nvGrpSpPr>
                          <p:cNvPr id="25" name="Group 81"/>
                          <p:cNvGrpSpPr>
                            <a:grpSpLocks/>
                          </p:cNvGrpSpPr>
                          <p:nvPr/>
                        </p:nvGrpSpPr>
                        <p:grpSpPr bwMode="auto">
                          <a:xfrm>
                            <a:off x="8208" y="2145"/>
                            <a:ext cx="992" cy="915"/>
                            <a:chOff x="8400" y="2190"/>
                            <a:chExt cx="992" cy="915"/>
                          </a:xfrm>
                        </p:grpSpPr>
                        <p:sp>
                          <p:nvSpPr>
                            <p:cNvPr id="46162" name="AutoShape 82"/>
                            <p:cNvSpPr>
                              <a:spLocks/>
                            </p:cNvSpPr>
                            <p:nvPr/>
                          </p:nvSpPr>
                          <p:spPr bwMode="auto">
                            <a:xfrm>
                              <a:off x="8400" y="2190"/>
                              <a:ext cx="240" cy="915"/>
                            </a:xfrm>
                            <a:prstGeom prst="rightBrace">
                              <a:avLst>
                                <a:gd name="adj1" fmla="val 31771"/>
                                <a:gd name="adj2" fmla="val 50000"/>
                              </a:avLst>
                            </a:prstGeom>
                            <a:noFill/>
                            <a:ln w="9525">
                              <a:solidFill>
                                <a:srgbClr val="000000"/>
                              </a:solidFill>
                              <a:round/>
                              <a:headEnd/>
                              <a:tailEnd/>
                            </a:ln>
                          </p:spPr>
                          <p:txBody>
                            <a:bodyPr/>
                            <a:lstStyle/>
                            <a:p>
                              <a:endParaRPr lang="zh-CN" altLang="en-US" b="1"/>
                            </a:p>
                          </p:txBody>
                        </p:sp>
                        <p:sp>
                          <p:nvSpPr>
                            <p:cNvPr id="46163" name="Text Box 83"/>
                            <p:cNvSpPr txBox="1">
                              <a:spLocks noChangeArrowheads="1"/>
                            </p:cNvSpPr>
                            <p:nvPr/>
                          </p:nvSpPr>
                          <p:spPr bwMode="auto">
                            <a:xfrm>
                              <a:off x="8522" y="2421"/>
                              <a:ext cx="870" cy="465"/>
                            </a:xfrm>
                            <a:prstGeom prst="rect">
                              <a:avLst/>
                            </a:prstGeom>
                            <a:noFill/>
                            <a:ln w="9525">
                              <a:noFill/>
                              <a:miter lim="800000"/>
                              <a:headEnd/>
                              <a:tailEnd/>
                            </a:ln>
                          </p:spPr>
                          <p:txBody>
                            <a:bodyPr/>
                            <a:lstStyle/>
                            <a:p>
                              <a:pPr algn="just"/>
                              <a:r>
                                <a:rPr lang="en-US" altLang="zh-CN" b="1" i="1">
                                  <a:latin typeface="Times New Roman" pitchFamily="18" charset="0"/>
                                </a:rPr>
                                <a:t>m</a:t>
                              </a:r>
                              <a:r>
                                <a:rPr lang="en-US" altLang="zh-CN" b="1" i="1" baseline="-25000">
                                  <a:latin typeface="Times New Roman" pitchFamily="18" charset="0"/>
                                </a:rPr>
                                <a:t>q</a:t>
                              </a:r>
                              <a:r>
                                <a:rPr lang="en-US" altLang="zh-CN" b="1">
                                  <a:latin typeface="Times New Roman" pitchFamily="18" charset="0"/>
                                </a:rPr>
                                <a:t>(6</a:t>
                              </a:r>
                              <a:r>
                                <a:rPr lang="en-US" altLang="zh-CN" b="1" i="1">
                                  <a:latin typeface="Times New Roman" pitchFamily="18" charset="0"/>
                                </a:rPr>
                                <a:t>T</a:t>
                              </a:r>
                              <a:r>
                                <a:rPr lang="en-US" altLang="zh-CN" b="1">
                                  <a:latin typeface="Times New Roman" pitchFamily="18" charset="0"/>
                                </a:rPr>
                                <a:t>)</a:t>
                              </a:r>
                              <a:endParaRPr lang="en-US" altLang="zh-CN" sz="3600" b="1"/>
                            </a:p>
                          </p:txBody>
                        </p:sp>
                      </p:grpSp>
                    </p:grpSp>
                    <p:sp>
                      <p:nvSpPr>
                        <p:cNvPr id="46164" name="Line 84"/>
                        <p:cNvSpPr>
                          <a:spLocks noChangeShapeType="1"/>
                        </p:cNvSpPr>
                        <p:nvPr/>
                      </p:nvSpPr>
                      <p:spPr bwMode="auto">
                        <a:xfrm>
                          <a:off x="8236" y="1890"/>
                          <a:ext cx="616" cy="0"/>
                        </a:xfrm>
                        <a:prstGeom prst="line">
                          <a:avLst/>
                        </a:prstGeom>
                        <a:noFill/>
                        <a:ln w="9525">
                          <a:solidFill>
                            <a:srgbClr val="000000"/>
                          </a:solidFill>
                          <a:prstDash val="dash"/>
                          <a:round/>
                          <a:headEnd/>
                          <a:tailEnd/>
                        </a:ln>
                      </p:spPr>
                      <p:txBody>
                        <a:bodyPr/>
                        <a:lstStyle/>
                        <a:p>
                          <a:endParaRPr lang="zh-CN" altLang="en-US" b="1"/>
                        </a:p>
                      </p:txBody>
                    </p:sp>
                  </p:grpSp>
                  <p:sp>
                    <p:nvSpPr>
                      <p:cNvPr id="46165" name="Line 85"/>
                      <p:cNvSpPr>
                        <a:spLocks noChangeShapeType="1"/>
                      </p:cNvSpPr>
                      <p:nvPr/>
                    </p:nvSpPr>
                    <p:spPr bwMode="auto">
                      <a:xfrm flipH="1">
                        <a:off x="7606" y="1410"/>
                        <a:ext cx="14" cy="1650"/>
                      </a:xfrm>
                      <a:prstGeom prst="line">
                        <a:avLst/>
                      </a:prstGeom>
                      <a:noFill/>
                      <a:ln w="9525">
                        <a:solidFill>
                          <a:srgbClr val="000000"/>
                        </a:solidFill>
                        <a:prstDash val="dash"/>
                        <a:round/>
                        <a:headEnd/>
                        <a:tailEnd/>
                      </a:ln>
                    </p:spPr>
                    <p:txBody>
                      <a:bodyPr/>
                      <a:lstStyle/>
                      <a:p>
                        <a:endParaRPr lang="zh-CN" altLang="en-US" b="1"/>
                      </a:p>
                    </p:txBody>
                  </p:sp>
                </p:grpSp>
                <p:grpSp>
                  <p:nvGrpSpPr>
                    <p:cNvPr id="26" name="Group 86"/>
                    <p:cNvGrpSpPr>
                      <a:grpSpLocks/>
                    </p:cNvGrpSpPr>
                    <p:nvPr/>
                  </p:nvGrpSpPr>
                  <p:grpSpPr bwMode="auto">
                    <a:xfrm>
                      <a:off x="5208" y="2967"/>
                      <a:ext cx="3570" cy="123"/>
                      <a:chOff x="5294" y="3012"/>
                      <a:chExt cx="3390" cy="123"/>
                    </a:xfrm>
                  </p:grpSpPr>
                  <p:grpSp>
                    <p:nvGrpSpPr>
                      <p:cNvPr id="27" name="Group 87"/>
                      <p:cNvGrpSpPr>
                        <a:grpSpLocks/>
                      </p:cNvGrpSpPr>
                      <p:nvPr/>
                    </p:nvGrpSpPr>
                    <p:grpSpPr bwMode="auto">
                      <a:xfrm>
                        <a:off x="5294" y="3012"/>
                        <a:ext cx="567" cy="123"/>
                        <a:chOff x="5370" y="2925"/>
                        <a:chExt cx="600" cy="210"/>
                      </a:xfrm>
                    </p:grpSpPr>
                    <p:sp>
                      <p:nvSpPr>
                        <p:cNvPr id="46168" name="Line 88"/>
                        <p:cNvSpPr>
                          <a:spLocks noChangeShapeType="1"/>
                        </p:cNvSpPr>
                        <p:nvPr/>
                      </p:nvSpPr>
                      <p:spPr bwMode="auto">
                        <a:xfrm flipV="1">
                          <a:off x="5970" y="2940"/>
                          <a:ext cx="0" cy="195"/>
                        </a:xfrm>
                        <a:prstGeom prst="line">
                          <a:avLst/>
                        </a:prstGeom>
                        <a:noFill/>
                        <a:ln w="19050">
                          <a:solidFill>
                            <a:srgbClr val="000000"/>
                          </a:solidFill>
                          <a:round/>
                          <a:headEnd/>
                          <a:tailEnd/>
                        </a:ln>
                      </p:spPr>
                      <p:txBody>
                        <a:bodyPr/>
                        <a:lstStyle/>
                        <a:p>
                          <a:endParaRPr lang="zh-CN" altLang="en-US" b="1"/>
                        </a:p>
                      </p:txBody>
                    </p:sp>
                    <p:sp>
                      <p:nvSpPr>
                        <p:cNvPr id="46169" name="Line 89"/>
                        <p:cNvSpPr>
                          <a:spLocks noChangeShapeType="1"/>
                        </p:cNvSpPr>
                        <p:nvPr/>
                      </p:nvSpPr>
                      <p:spPr bwMode="auto">
                        <a:xfrm flipV="1">
                          <a:off x="5370" y="2925"/>
                          <a:ext cx="0" cy="195"/>
                        </a:xfrm>
                        <a:prstGeom prst="line">
                          <a:avLst/>
                        </a:prstGeom>
                        <a:noFill/>
                        <a:ln w="19050">
                          <a:solidFill>
                            <a:srgbClr val="000000"/>
                          </a:solidFill>
                          <a:round/>
                          <a:headEnd/>
                          <a:tailEnd/>
                        </a:ln>
                      </p:spPr>
                      <p:txBody>
                        <a:bodyPr/>
                        <a:lstStyle/>
                        <a:p>
                          <a:endParaRPr lang="zh-CN" altLang="en-US" b="1"/>
                        </a:p>
                      </p:txBody>
                    </p:sp>
                  </p:grpSp>
                  <p:grpSp>
                    <p:nvGrpSpPr>
                      <p:cNvPr id="28" name="Group 90"/>
                      <p:cNvGrpSpPr>
                        <a:grpSpLocks/>
                      </p:cNvGrpSpPr>
                      <p:nvPr/>
                    </p:nvGrpSpPr>
                    <p:grpSpPr bwMode="auto">
                      <a:xfrm>
                        <a:off x="6427" y="3012"/>
                        <a:ext cx="567" cy="123"/>
                        <a:chOff x="5370" y="2925"/>
                        <a:chExt cx="600" cy="210"/>
                      </a:xfrm>
                    </p:grpSpPr>
                    <p:sp>
                      <p:nvSpPr>
                        <p:cNvPr id="46171" name="Line 91"/>
                        <p:cNvSpPr>
                          <a:spLocks noChangeShapeType="1"/>
                        </p:cNvSpPr>
                        <p:nvPr/>
                      </p:nvSpPr>
                      <p:spPr bwMode="auto">
                        <a:xfrm flipV="1">
                          <a:off x="5970" y="2940"/>
                          <a:ext cx="0" cy="195"/>
                        </a:xfrm>
                        <a:prstGeom prst="line">
                          <a:avLst/>
                        </a:prstGeom>
                        <a:noFill/>
                        <a:ln w="19050">
                          <a:solidFill>
                            <a:srgbClr val="000000"/>
                          </a:solidFill>
                          <a:round/>
                          <a:headEnd/>
                          <a:tailEnd/>
                        </a:ln>
                      </p:spPr>
                      <p:txBody>
                        <a:bodyPr/>
                        <a:lstStyle/>
                        <a:p>
                          <a:endParaRPr lang="zh-CN" altLang="en-US" b="1"/>
                        </a:p>
                      </p:txBody>
                    </p:sp>
                    <p:sp>
                      <p:nvSpPr>
                        <p:cNvPr id="46172" name="Line 92"/>
                        <p:cNvSpPr>
                          <a:spLocks noChangeShapeType="1"/>
                        </p:cNvSpPr>
                        <p:nvPr/>
                      </p:nvSpPr>
                      <p:spPr bwMode="auto">
                        <a:xfrm flipV="1">
                          <a:off x="5370" y="2925"/>
                          <a:ext cx="0" cy="195"/>
                        </a:xfrm>
                        <a:prstGeom prst="line">
                          <a:avLst/>
                        </a:prstGeom>
                        <a:noFill/>
                        <a:ln w="19050">
                          <a:solidFill>
                            <a:srgbClr val="000000"/>
                          </a:solidFill>
                          <a:round/>
                          <a:headEnd/>
                          <a:tailEnd/>
                        </a:ln>
                      </p:spPr>
                      <p:txBody>
                        <a:bodyPr/>
                        <a:lstStyle/>
                        <a:p>
                          <a:endParaRPr lang="zh-CN" altLang="en-US" b="1"/>
                        </a:p>
                      </p:txBody>
                    </p:sp>
                  </p:grpSp>
                  <p:sp>
                    <p:nvSpPr>
                      <p:cNvPr id="46173" name="Line 93"/>
                      <p:cNvSpPr>
                        <a:spLocks noChangeShapeType="1"/>
                      </p:cNvSpPr>
                      <p:nvPr/>
                    </p:nvSpPr>
                    <p:spPr bwMode="auto">
                      <a:xfrm flipV="1">
                        <a:off x="7562" y="3021"/>
                        <a:ext cx="1" cy="114"/>
                      </a:xfrm>
                      <a:prstGeom prst="line">
                        <a:avLst/>
                      </a:prstGeom>
                      <a:noFill/>
                      <a:ln w="19050">
                        <a:solidFill>
                          <a:srgbClr val="000000"/>
                        </a:solidFill>
                        <a:round/>
                        <a:headEnd/>
                        <a:tailEnd/>
                      </a:ln>
                    </p:spPr>
                    <p:txBody>
                      <a:bodyPr/>
                      <a:lstStyle/>
                      <a:p>
                        <a:endParaRPr lang="zh-CN" altLang="en-US" b="1"/>
                      </a:p>
                    </p:txBody>
                  </p:sp>
                  <p:grpSp>
                    <p:nvGrpSpPr>
                      <p:cNvPr id="29" name="Group 94"/>
                      <p:cNvGrpSpPr>
                        <a:grpSpLocks/>
                      </p:cNvGrpSpPr>
                      <p:nvPr/>
                    </p:nvGrpSpPr>
                    <p:grpSpPr bwMode="auto">
                      <a:xfrm>
                        <a:off x="8129" y="3021"/>
                        <a:ext cx="555" cy="114"/>
                        <a:chOff x="8129" y="3021"/>
                        <a:chExt cx="555" cy="114"/>
                      </a:xfrm>
                    </p:grpSpPr>
                    <p:sp>
                      <p:nvSpPr>
                        <p:cNvPr id="46175" name="Line 95"/>
                        <p:cNvSpPr>
                          <a:spLocks noChangeShapeType="1"/>
                        </p:cNvSpPr>
                        <p:nvPr/>
                      </p:nvSpPr>
                      <p:spPr bwMode="auto">
                        <a:xfrm flipV="1">
                          <a:off x="8129" y="3021"/>
                          <a:ext cx="1" cy="114"/>
                        </a:xfrm>
                        <a:prstGeom prst="line">
                          <a:avLst/>
                        </a:prstGeom>
                        <a:noFill/>
                        <a:ln w="19050">
                          <a:solidFill>
                            <a:srgbClr val="000000"/>
                          </a:solidFill>
                          <a:round/>
                          <a:headEnd/>
                          <a:tailEnd/>
                        </a:ln>
                      </p:spPr>
                      <p:txBody>
                        <a:bodyPr/>
                        <a:lstStyle/>
                        <a:p>
                          <a:endParaRPr lang="zh-CN" altLang="en-US" b="1"/>
                        </a:p>
                      </p:txBody>
                    </p:sp>
                    <p:sp>
                      <p:nvSpPr>
                        <p:cNvPr id="46176" name="Line 96"/>
                        <p:cNvSpPr>
                          <a:spLocks noChangeShapeType="1"/>
                        </p:cNvSpPr>
                        <p:nvPr/>
                      </p:nvSpPr>
                      <p:spPr bwMode="auto">
                        <a:xfrm flipV="1">
                          <a:off x="8683" y="3021"/>
                          <a:ext cx="1" cy="114"/>
                        </a:xfrm>
                        <a:prstGeom prst="line">
                          <a:avLst/>
                        </a:prstGeom>
                        <a:noFill/>
                        <a:ln w="19050">
                          <a:solidFill>
                            <a:srgbClr val="000000"/>
                          </a:solidFill>
                          <a:round/>
                          <a:headEnd/>
                          <a:tailEnd/>
                        </a:ln>
                      </p:spPr>
                      <p:txBody>
                        <a:bodyPr/>
                        <a:lstStyle/>
                        <a:p>
                          <a:endParaRPr lang="zh-CN" altLang="en-US" b="1"/>
                        </a:p>
                      </p:txBody>
                    </p:sp>
                  </p:grpSp>
                </p:grpSp>
              </p:grpSp>
              <p:grpSp>
                <p:nvGrpSpPr>
                  <p:cNvPr id="30" name="Group 97"/>
                  <p:cNvGrpSpPr>
                    <a:grpSpLocks/>
                  </p:cNvGrpSpPr>
                  <p:nvPr/>
                </p:nvGrpSpPr>
                <p:grpSpPr bwMode="auto">
                  <a:xfrm>
                    <a:off x="4770" y="1560"/>
                    <a:ext cx="134" cy="3195"/>
                    <a:chOff x="4770" y="1560"/>
                    <a:chExt cx="134" cy="3195"/>
                  </a:xfrm>
                </p:grpSpPr>
                <p:grpSp>
                  <p:nvGrpSpPr>
                    <p:cNvPr id="31" name="Group 98"/>
                    <p:cNvGrpSpPr>
                      <a:grpSpLocks/>
                    </p:cNvGrpSpPr>
                    <p:nvPr/>
                  </p:nvGrpSpPr>
                  <p:grpSpPr bwMode="auto">
                    <a:xfrm>
                      <a:off x="4770" y="3480"/>
                      <a:ext cx="134" cy="645"/>
                      <a:chOff x="4756" y="3720"/>
                      <a:chExt cx="4394" cy="645"/>
                    </a:xfrm>
                  </p:grpSpPr>
                  <p:sp>
                    <p:nvSpPr>
                      <p:cNvPr id="46179" name="Line 99"/>
                      <p:cNvSpPr>
                        <a:spLocks noChangeShapeType="1"/>
                      </p:cNvSpPr>
                      <p:nvPr/>
                    </p:nvSpPr>
                    <p:spPr bwMode="auto">
                      <a:xfrm>
                        <a:off x="4770" y="4365"/>
                        <a:ext cx="4380" cy="0"/>
                      </a:xfrm>
                      <a:prstGeom prst="line">
                        <a:avLst/>
                      </a:prstGeom>
                      <a:noFill/>
                      <a:ln w="19050">
                        <a:solidFill>
                          <a:srgbClr val="000000"/>
                        </a:solidFill>
                        <a:round/>
                        <a:headEnd/>
                        <a:tailEnd/>
                      </a:ln>
                    </p:spPr>
                    <p:txBody>
                      <a:bodyPr/>
                      <a:lstStyle/>
                      <a:p>
                        <a:endParaRPr lang="zh-CN" altLang="en-US" b="1"/>
                      </a:p>
                    </p:txBody>
                  </p:sp>
                  <p:sp>
                    <p:nvSpPr>
                      <p:cNvPr id="46180" name="Line 100"/>
                      <p:cNvSpPr>
                        <a:spLocks noChangeShapeType="1"/>
                      </p:cNvSpPr>
                      <p:nvPr/>
                    </p:nvSpPr>
                    <p:spPr bwMode="auto">
                      <a:xfrm>
                        <a:off x="4756" y="3720"/>
                        <a:ext cx="4380" cy="0"/>
                      </a:xfrm>
                      <a:prstGeom prst="line">
                        <a:avLst/>
                      </a:prstGeom>
                      <a:noFill/>
                      <a:ln w="19050">
                        <a:solidFill>
                          <a:srgbClr val="000000"/>
                        </a:solidFill>
                        <a:round/>
                        <a:headEnd/>
                        <a:tailEnd/>
                      </a:ln>
                    </p:spPr>
                    <p:txBody>
                      <a:bodyPr/>
                      <a:lstStyle/>
                      <a:p>
                        <a:endParaRPr lang="zh-CN" altLang="en-US" b="1"/>
                      </a:p>
                    </p:txBody>
                  </p:sp>
                </p:grpSp>
                <p:sp>
                  <p:nvSpPr>
                    <p:cNvPr id="46181" name="Line 101"/>
                    <p:cNvSpPr>
                      <a:spLocks noChangeShapeType="1"/>
                    </p:cNvSpPr>
                    <p:nvPr/>
                  </p:nvSpPr>
                  <p:spPr bwMode="auto">
                    <a:xfrm>
                      <a:off x="4770" y="2835"/>
                      <a:ext cx="134" cy="0"/>
                    </a:xfrm>
                    <a:prstGeom prst="line">
                      <a:avLst/>
                    </a:prstGeom>
                    <a:noFill/>
                    <a:ln w="19050">
                      <a:solidFill>
                        <a:srgbClr val="000000"/>
                      </a:solidFill>
                      <a:round/>
                      <a:headEnd/>
                      <a:tailEnd/>
                    </a:ln>
                  </p:spPr>
                  <p:txBody>
                    <a:bodyPr/>
                    <a:lstStyle/>
                    <a:p>
                      <a:endParaRPr lang="zh-CN" altLang="en-US" b="1"/>
                    </a:p>
                  </p:txBody>
                </p:sp>
                <p:sp>
                  <p:nvSpPr>
                    <p:cNvPr id="46182" name="Line 102"/>
                    <p:cNvSpPr>
                      <a:spLocks noChangeShapeType="1"/>
                    </p:cNvSpPr>
                    <p:nvPr/>
                  </p:nvSpPr>
                  <p:spPr bwMode="auto">
                    <a:xfrm>
                      <a:off x="4770" y="2190"/>
                      <a:ext cx="134" cy="0"/>
                    </a:xfrm>
                    <a:prstGeom prst="line">
                      <a:avLst/>
                    </a:prstGeom>
                    <a:noFill/>
                    <a:ln w="19050">
                      <a:solidFill>
                        <a:srgbClr val="000000"/>
                      </a:solidFill>
                      <a:round/>
                      <a:headEnd/>
                      <a:tailEnd/>
                    </a:ln>
                  </p:spPr>
                  <p:txBody>
                    <a:bodyPr/>
                    <a:lstStyle/>
                    <a:p>
                      <a:endParaRPr lang="zh-CN" altLang="en-US" b="1"/>
                    </a:p>
                  </p:txBody>
                </p:sp>
                <p:sp>
                  <p:nvSpPr>
                    <p:cNvPr id="46183" name="Line 103"/>
                    <p:cNvSpPr>
                      <a:spLocks noChangeShapeType="1"/>
                    </p:cNvSpPr>
                    <p:nvPr/>
                  </p:nvSpPr>
                  <p:spPr bwMode="auto">
                    <a:xfrm>
                      <a:off x="4770" y="1560"/>
                      <a:ext cx="134" cy="0"/>
                    </a:xfrm>
                    <a:prstGeom prst="line">
                      <a:avLst/>
                    </a:prstGeom>
                    <a:noFill/>
                    <a:ln w="19050">
                      <a:solidFill>
                        <a:srgbClr val="000000"/>
                      </a:solidFill>
                      <a:round/>
                      <a:headEnd/>
                      <a:tailEnd/>
                    </a:ln>
                  </p:spPr>
                  <p:txBody>
                    <a:bodyPr/>
                    <a:lstStyle/>
                    <a:p>
                      <a:endParaRPr lang="zh-CN" altLang="en-US" b="1"/>
                    </a:p>
                  </p:txBody>
                </p:sp>
                <p:sp>
                  <p:nvSpPr>
                    <p:cNvPr id="46184" name="Line 104"/>
                    <p:cNvSpPr>
                      <a:spLocks noChangeShapeType="1"/>
                    </p:cNvSpPr>
                    <p:nvPr/>
                  </p:nvSpPr>
                  <p:spPr bwMode="auto">
                    <a:xfrm>
                      <a:off x="4770" y="4755"/>
                      <a:ext cx="134" cy="0"/>
                    </a:xfrm>
                    <a:prstGeom prst="line">
                      <a:avLst/>
                    </a:prstGeom>
                    <a:noFill/>
                    <a:ln w="19050">
                      <a:solidFill>
                        <a:srgbClr val="000000"/>
                      </a:solidFill>
                      <a:round/>
                      <a:headEnd/>
                      <a:tailEnd/>
                    </a:ln>
                  </p:spPr>
                  <p:txBody>
                    <a:bodyPr/>
                    <a:lstStyle/>
                    <a:p>
                      <a:endParaRPr lang="zh-CN" altLang="en-US" b="1"/>
                    </a:p>
                  </p:txBody>
                </p:sp>
              </p:grpSp>
            </p:grpSp>
            <p:sp>
              <p:nvSpPr>
                <p:cNvPr id="46185" name="Text Box 105"/>
                <p:cNvSpPr txBox="1">
                  <a:spLocks noChangeArrowheads="1"/>
                </p:cNvSpPr>
                <p:nvPr/>
              </p:nvSpPr>
              <p:spPr bwMode="auto">
                <a:xfrm>
                  <a:off x="4364" y="1305"/>
                  <a:ext cx="598" cy="435"/>
                </a:xfrm>
                <a:prstGeom prst="rect">
                  <a:avLst/>
                </a:prstGeom>
                <a:noFill/>
                <a:ln w="9525">
                  <a:noFill/>
                  <a:miter lim="800000"/>
                  <a:headEnd/>
                  <a:tailEnd/>
                </a:ln>
              </p:spPr>
              <p:txBody>
                <a:bodyPr/>
                <a:lstStyle/>
                <a:p>
                  <a:pPr algn="just"/>
                  <a:r>
                    <a:rPr lang="en-US" altLang="zh-CN" b="1" i="1">
                      <a:latin typeface="Times New Roman" pitchFamily="18" charset="0"/>
                    </a:rPr>
                    <a:t>q</a:t>
                  </a:r>
                  <a:r>
                    <a:rPr lang="en-US" altLang="zh-CN" b="1" baseline="-25000">
                      <a:latin typeface="Times New Roman" pitchFamily="18" charset="0"/>
                    </a:rPr>
                    <a:t>6</a:t>
                  </a:r>
                  <a:endParaRPr lang="en-US" altLang="zh-CN" sz="3600" b="1"/>
                </a:p>
              </p:txBody>
            </p:sp>
          </p:grpSp>
          <p:grpSp>
            <p:nvGrpSpPr>
              <p:cNvPr id="46147" name="Group 106"/>
              <p:cNvGrpSpPr>
                <a:grpSpLocks/>
              </p:cNvGrpSpPr>
              <p:nvPr/>
            </p:nvGrpSpPr>
            <p:grpSpPr bwMode="auto">
              <a:xfrm>
                <a:off x="10143" y="12417"/>
                <a:ext cx="2711" cy="990"/>
                <a:chOff x="10143" y="12417"/>
                <a:chExt cx="2711" cy="990"/>
              </a:xfrm>
            </p:grpSpPr>
            <p:sp>
              <p:nvSpPr>
                <p:cNvPr id="46187" name="Text Box 107"/>
                <p:cNvSpPr txBox="1">
                  <a:spLocks noChangeArrowheads="1"/>
                </p:cNvSpPr>
                <p:nvPr/>
              </p:nvSpPr>
              <p:spPr bwMode="auto">
                <a:xfrm>
                  <a:off x="10143" y="12417"/>
                  <a:ext cx="2711" cy="990"/>
                </a:xfrm>
                <a:prstGeom prst="rect">
                  <a:avLst/>
                </a:prstGeom>
                <a:noFill/>
                <a:ln w="9525">
                  <a:noFill/>
                  <a:miter lim="800000"/>
                  <a:headEnd/>
                  <a:tailEnd/>
                </a:ln>
              </p:spPr>
              <p:txBody>
                <a:bodyPr/>
                <a:lstStyle/>
                <a:p>
                  <a:pPr algn="just"/>
                  <a:r>
                    <a:rPr lang="en-US" altLang="zh-CN" sz="2000" b="1" dirty="0">
                      <a:latin typeface="Times New Roman" pitchFamily="18" charset="0"/>
                      <a:sym typeface="Symbol" pitchFamily="18" charset="2"/>
                    </a:rPr>
                    <a:t></a:t>
                  </a:r>
                  <a:r>
                    <a:rPr lang="en-US" altLang="zh-CN" sz="2000" b="1" dirty="0">
                      <a:latin typeface="Times New Roman" pitchFamily="18" charset="0"/>
                    </a:rPr>
                    <a:t> </a:t>
                  </a:r>
                  <a:r>
                    <a:rPr lang="zh-CN" altLang="en-US" sz="2000" b="1" i="1" dirty="0">
                      <a:latin typeface="Times New Roman" pitchFamily="18" charset="0"/>
                    </a:rPr>
                    <a:t>－</a:t>
                  </a:r>
                  <a:r>
                    <a:rPr lang="zh-CN" altLang="en-US" sz="2000" b="1" dirty="0">
                      <a:latin typeface="Times New Roman" pitchFamily="18" charset="0"/>
                    </a:rPr>
                    <a:t> 信号实际值</a:t>
                  </a:r>
                </a:p>
                <a:p>
                  <a:pPr algn="just"/>
                  <a:r>
                    <a:rPr lang="zh-CN" altLang="en-US" sz="2400" b="1" dirty="0">
                      <a:latin typeface="Times New Roman" pitchFamily="18" charset="0"/>
                    </a:rPr>
                    <a:t>  </a:t>
                  </a:r>
                  <a:r>
                    <a:rPr lang="zh-CN" altLang="en-US" sz="2000" b="1" i="1" dirty="0">
                      <a:latin typeface="Times New Roman" pitchFamily="18" charset="0"/>
                    </a:rPr>
                    <a:t>－</a:t>
                  </a:r>
                  <a:r>
                    <a:rPr lang="zh-CN" altLang="en-US" sz="2000" b="1" dirty="0">
                      <a:latin typeface="Times New Roman" pitchFamily="18" charset="0"/>
                    </a:rPr>
                    <a:t> 信号量化值</a:t>
                  </a:r>
                  <a:endParaRPr lang="zh-CN" altLang="en-US" sz="3600" b="1" dirty="0"/>
                </a:p>
              </p:txBody>
            </p:sp>
            <p:sp>
              <p:nvSpPr>
                <p:cNvPr id="46188" name="Oval 108"/>
                <p:cNvSpPr>
                  <a:spLocks noChangeArrowheads="1"/>
                </p:cNvSpPr>
                <p:nvPr/>
              </p:nvSpPr>
              <p:spPr bwMode="auto">
                <a:xfrm>
                  <a:off x="10286" y="12960"/>
                  <a:ext cx="74" cy="75"/>
                </a:xfrm>
                <a:prstGeom prst="ellipse">
                  <a:avLst/>
                </a:prstGeom>
                <a:solidFill>
                  <a:srgbClr val="FFFFFF"/>
                </a:solidFill>
                <a:ln w="9525">
                  <a:solidFill>
                    <a:srgbClr val="000000"/>
                  </a:solidFill>
                  <a:round/>
                  <a:headEnd/>
                  <a:tailEnd/>
                </a:ln>
              </p:spPr>
              <p:txBody>
                <a:bodyPr/>
                <a:lstStyle/>
                <a:p>
                  <a:endParaRPr lang="zh-CN" altLang="en-US" b="1"/>
                </a:p>
              </p:txBody>
            </p:sp>
          </p:grpSp>
        </p:grpSp>
      </p:grpSp>
    </p:spTree>
    <p:extLst>
      <p:ext uri="{BB962C8B-B14F-4D97-AF65-F5344CB8AC3E}">
        <p14:creationId xmlns:p14="http://schemas.microsoft.com/office/powerpoint/2010/main" val="15574657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solidFill>
                  <a:srgbClr val="FF0000"/>
                </a:solidFill>
              </a:rPr>
              <a:t>9.1 </a:t>
            </a:r>
            <a:r>
              <a:rPr lang="zh-CN" altLang="en-US" dirty="0" smtClean="0">
                <a:solidFill>
                  <a:srgbClr val="FF0000"/>
                </a:solidFill>
              </a:rPr>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zh-CN" altLang="en-US" dirty="0">
                <a:solidFill>
                  <a:srgbClr val="0000FF"/>
                </a:solidFill>
              </a:rPr>
              <a:t>量化一般</a:t>
            </a:r>
            <a:r>
              <a:rPr lang="zh-CN" altLang="en-US" dirty="0" smtClean="0">
                <a:solidFill>
                  <a:srgbClr val="0000FF"/>
                </a:solidFill>
              </a:rPr>
              <a:t>公式</a:t>
            </a:r>
            <a:endParaRPr lang="zh-CN" altLang="en-US" dirty="0">
              <a:solidFill>
                <a:srgbClr val="0000FF"/>
              </a:solidFill>
            </a:endParaRPr>
          </a:p>
        </p:txBody>
      </p:sp>
      <p:sp>
        <p:nvSpPr>
          <p:cNvPr id="47107" name="Rectangle 3"/>
          <p:cNvSpPr>
            <a:spLocks noGrp="1" noChangeArrowheads="1"/>
          </p:cNvSpPr>
          <p:nvPr>
            <p:ph type="body" idx="1"/>
          </p:nvPr>
        </p:nvSpPr>
        <p:spPr/>
        <p:txBody>
          <a:bodyPr/>
          <a:lstStyle/>
          <a:p>
            <a:r>
              <a:rPr lang="zh-CN" altLang="en-US" dirty="0" smtClean="0"/>
              <a:t>设：</a:t>
            </a:r>
            <a:r>
              <a:rPr lang="en-US" altLang="zh-CN" i="1" dirty="0" smtClean="0"/>
              <a:t> m</a:t>
            </a:r>
            <a:r>
              <a:rPr lang="en-US" altLang="zh-CN" dirty="0" smtClean="0"/>
              <a:t>(</a:t>
            </a:r>
            <a:r>
              <a:rPr lang="en-US" altLang="zh-CN" i="1" dirty="0" err="1" smtClean="0"/>
              <a:t>kT</a:t>
            </a:r>
            <a:r>
              <a:rPr lang="en-US" altLang="zh-CN" dirty="0" smtClean="0"/>
              <a:t>)</a:t>
            </a:r>
            <a:r>
              <a:rPr lang="zh-CN" altLang="en-US" dirty="0" smtClean="0"/>
              <a:t>表示模拟信号抽样值，</a:t>
            </a:r>
            <a:r>
              <a:rPr lang="en-US" altLang="zh-CN" i="1" dirty="0" err="1" smtClean="0"/>
              <a:t>m</a:t>
            </a:r>
            <a:r>
              <a:rPr lang="en-US" altLang="zh-CN" i="1" baseline="-25000" dirty="0" err="1" smtClean="0"/>
              <a:t>q</a:t>
            </a:r>
            <a:r>
              <a:rPr lang="en-US" altLang="zh-CN" dirty="0" smtClean="0"/>
              <a:t>(</a:t>
            </a:r>
            <a:r>
              <a:rPr lang="en-US" altLang="zh-CN" i="1" dirty="0" err="1" smtClean="0"/>
              <a:t>kT</a:t>
            </a:r>
            <a:r>
              <a:rPr lang="en-US" altLang="zh-CN" dirty="0" smtClean="0"/>
              <a:t>)</a:t>
            </a:r>
            <a:r>
              <a:rPr lang="zh-CN" altLang="en-US" dirty="0" smtClean="0"/>
              <a:t>表示量化后的量化信号值，</a:t>
            </a:r>
            <a:r>
              <a:rPr lang="en-US" altLang="zh-CN" i="1" dirty="0" smtClean="0"/>
              <a:t>q</a:t>
            </a:r>
            <a:r>
              <a:rPr lang="en-US" altLang="zh-CN" baseline="-25000" dirty="0" smtClean="0"/>
              <a:t>1</a:t>
            </a:r>
            <a:r>
              <a:rPr lang="en-US" altLang="zh-CN" dirty="0" smtClean="0"/>
              <a:t>, </a:t>
            </a:r>
            <a:r>
              <a:rPr lang="en-US" altLang="zh-CN" i="1" dirty="0" smtClean="0"/>
              <a:t>q</a:t>
            </a:r>
            <a:r>
              <a:rPr lang="en-US" altLang="zh-CN" baseline="-25000" dirty="0" smtClean="0"/>
              <a:t>2</a:t>
            </a:r>
            <a:r>
              <a:rPr lang="en-US" altLang="zh-CN" dirty="0" smtClean="0"/>
              <a:t>,…,</a:t>
            </a:r>
            <a:r>
              <a:rPr lang="en-US" altLang="zh-CN" i="1" dirty="0" err="1" smtClean="0"/>
              <a:t>q</a:t>
            </a:r>
            <a:r>
              <a:rPr lang="en-US" altLang="zh-CN" i="1" baseline="-25000" dirty="0" err="1" smtClean="0"/>
              <a:t>i</a:t>
            </a:r>
            <a:r>
              <a:rPr lang="en-US" altLang="zh-CN" dirty="0" smtClean="0"/>
              <a:t>, …, </a:t>
            </a:r>
            <a:r>
              <a:rPr lang="en-US" altLang="zh-CN" i="1" dirty="0" smtClean="0"/>
              <a:t>q</a:t>
            </a:r>
            <a:r>
              <a:rPr lang="en-US" altLang="zh-CN" baseline="-25000" dirty="0" smtClean="0"/>
              <a:t>6</a:t>
            </a:r>
            <a:r>
              <a:rPr lang="zh-CN" altLang="en-US" dirty="0" smtClean="0"/>
              <a:t>是量化后信号的</a:t>
            </a:r>
            <a:r>
              <a:rPr lang="en-US" altLang="zh-CN" dirty="0" smtClean="0"/>
              <a:t>6</a:t>
            </a:r>
            <a:r>
              <a:rPr lang="zh-CN" altLang="en-US" dirty="0" smtClean="0"/>
              <a:t>个可能输出电平，</a:t>
            </a:r>
            <a:r>
              <a:rPr lang="en-US" altLang="zh-CN" i="1" dirty="0" smtClean="0"/>
              <a:t>m</a:t>
            </a:r>
            <a:r>
              <a:rPr lang="en-US" altLang="zh-CN" baseline="-25000" dirty="0" smtClean="0"/>
              <a:t>1</a:t>
            </a:r>
            <a:r>
              <a:rPr lang="en-US" altLang="zh-CN" dirty="0" smtClean="0"/>
              <a:t>, </a:t>
            </a:r>
            <a:r>
              <a:rPr lang="en-US" altLang="zh-CN" i="1" dirty="0" smtClean="0"/>
              <a:t>m</a:t>
            </a:r>
            <a:r>
              <a:rPr lang="en-US" altLang="zh-CN" baseline="-25000" dirty="0" smtClean="0"/>
              <a:t>2</a:t>
            </a:r>
            <a:r>
              <a:rPr lang="en-US" altLang="zh-CN" dirty="0" smtClean="0"/>
              <a:t>, …,</a:t>
            </a:r>
            <a:r>
              <a:rPr lang="en-US" altLang="zh-CN" i="1" dirty="0" smtClean="0"/>
              <a:t>m</a:t>
            </a:r>
            <a:r>
              <a:rPr lang="en-US" altLang="zh-CN" i="1" baseline="-25000" dirty="0" smtClean="0"/>
              <a:t>i</a:t>
            </a:r>
            <a:r>
              <a:rPr lang="en-US" altLang="zh-CN" dirty="0" smtClean="0"/>
              <a:t>, …, </a:t>
            </a:r>
            <a:r>
              <a:rPr lang="en-US" altLang="zh-CN" i="1" dirty="0" smtClean="0"/>
              <a:t>m</a:t>
            </a:r>
            <a:r>
              <a:rPr lang="en-US" altLang="zh-CN" baseline="-25000" dirty="0" smtClean="0"/>
              <a:t>5</a:t>
            </a:r>
            <a:r>
              <a:rPr lang="zh-CN" altLang="en-US" dirty="0" smtClean="0"/>
              <a:t>为量化区间的端点。</a:t>
            </a:r>
          </a:p>
          <a:p>
            <a:r>
              <a:rPr lang="zh-CN" altLang="en-US" dirty="0" smtClean="0"/>
              <a:t>则可以写出一般公式： </a:t>
            </a:r>
          </a:p>
          <a:p>
            <a:pPr lvl="1"/>
            <a:endParaRPr lang="zh-CN" altLang="en-US" dirty="0" smtClean="0"/>
          </a:p>
          <a:p>
            <a:pPr lvl="1"/>
            <a:endParaRPr lang="zh-CN" altLang="en-US" dirty="0" smtClean="0"/>
          </a:p>
          <a:p>
            <a:r>
              <a:rPr lang="zh-CN" altLang="en-US" dirty="0" smtClean="0"/>
              <a:t>按照上式作变换，就把模拟抽样信号</a:t>
            </a:r>
            <a:r>
              <a:rPr lang="en-US" altLang="zh-CN" dirty="0" smtClean="0"/>
              <a:t>m(</a:t>
            </a:r>
            <a:r>
              <a:rPr lang="en-US" altLang="zh-CN" dirty="0" err="1" smtClean="0"/>
              <a:t>kT</a:t>
            </a:r>
            <a:r>
              <a:rPr lang="en-US" altLang="zh-CN" dirty="0" smtClean="0"/>
              <a:t>)</a:t>
            </a:r>
            <a:r>
              <a:rPr lang="zh-CN" altLang="en-US" dirty="0" smtClean="0"/>
              <a:t>变换成了量化后的离散抽样信号，即量化信号。</a:t>
            </a:r>
            <a:endParaRPr lang="zh-CN" altLang="en-US" dirty="0"/>
          </a:p>
        </p:txBody>
      </p:sp>
      <p:sp>
        <p:nvSpPr>
          <p:cNvPr id="6" name="灯片编号占位符 5"/>
          <p:cNvSpPr>
            <a:spLocks noGrp="1"/>
          </p:cNvSpPr>
          <p:nvPr>
            <p:ph type="sldNum" sz="quarter" idx="12"/>
          </p:nvPr>
        </p:nvSpPr>
        <p:spPr/>
        <p:txBody>
          <a:bodyPr/>
          <a:lstStyle/>
          <a:p>
            <a:fld id="{832D8B39-4CAA-4677-A213-F0B738EC9929}" type="slidenum">
              <a:rPr lang="en-US" altLang="zh-CN" smtClean="0"/>
              <a:pPr/>
              <a:t>30</a:t>
            </a:fld>
            <a:endParaRPr lang="en-US" altLang="zh-CN"/>
          </a:p>
        </p:txBody>
      </p:sp>
      <p:sp>
        <p:nvSpPr>
          <p:cNvPr id="47109"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08" name="Object 4"/>
          <p:cNvGraphicFramePr>
            <a:graphicFrameLocks noChangeAspect="1"/>
          </p:cNvGraphicFramePr>
          <p:nvPr>
            <p:extLst>
              <p:ext uri="{D42A27DB-BD31-4B8C-83A1-F6EECF244321}">
                <p14:modId xmlns:p14="http://schemas.microsoft.com/office/powerpoint/2010/main" val="2344759064"/>
              </p:ext>
            </p:extLst>
          </p:nvPr>
        </p:nvGraphicFramePr>
        <p:xfrm>
          <a:off x="1907704" y="3789040"/>
          <a:ext cx="5251744" cy="576064"/>
        </p:xfrm>
        <a:graphic>
          <a:graphicData uri="http://schemas.openxmlformats.org/presentationml/2006/ole">
            <mc:AlternateContent xmlns:mc="http://schemas.openxmlformats.org/markup-compatibility/2006">
              <mc:Choice xmlns:v="urn:schemas-microsoft-com:vml" Requires="v">
                <p:oleObj spid="_x0000_s9315" name="公式" r:id="rId3" imgW="2171700" imgH="241300" progId="Equation.3">
                  <p:embed/>
                </p:oleObj>
              </mc:Choice>
              <mc:Fallback>
                <p:oleObj name="公式" r:id="rId3" imgW="2171700" imgH="241300"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789040"/>
                        <a:ext cx="525174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8"/>
                                        </p:tgtEl>
                                        <p:attrNameLst>
                                          <p:attrName>style.visibility</p:attrName>
                                        </p:attrNameLst>
                                      </p:cBhvr>
                                      <p:to>
                                        <p:strVal val="visible"/>
                                      </p:to>
                                    </p:set>
                                    <p:anim calcmode="lin" valueType="num">
                                      <p:cBhvr additive="base">
                                        <p:cTn id="11" dur="500" fill="hold"/>
                                        <p:tgtEl>
                                          <p:spTgt spid="47108"/>
                                        </p:tgtEl>
                                        <p:attrNameLst>
                                          <p:attrName>ppt_x</p:attrName>
                                        </p:attrNameLst>
                                      </p:cBhvr>
                                      <p:tavLst>
                                        <p:tav tm="0">
                                          <p:val>
                                            <p:strVal val="#ppt_x"/>
                                          </p:val>
                                        </p:tav>
                                        <p:tav tm="100000">
                                          <p:val>
                                            <p:strVal val="#ppt_x"/>
                                          </p:val>
                                        </p:tav>
                                      </p:tavLst>
                                    </p:anim>
                                    <p:anim calcmode="lin" valueType="num">
                                      <p:cBhvr additive="base">
                                        <p:cTn id="12" dur="500" fill="hold"/>
                                        <p:tgtEl>
                                          <p:spTgt spid="4710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anim calcmode="lin" valueType="num">
                                      <p:cBhvr additive="base">
                                        <p:cTn id="15"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zh-CN" altLang="en-US" dirty="0" smtClean="0">
                <a:solidFill>
                  <a:srgbClr val="0000FF"/>
                </a:solidFill>
              </a:rPr>
              <a:t>量化器</a:t>
            </a:r>
            <a:endParaRPr lang="zh-CN" altLang="en-US" dirty="0">
              <a:solidFill>
                <a:srgbClr val="0000FF"/>
              </a:solidFill>
            </a:endParaRPr>
          </a:p>
        </p:txBody>
      </p:sp>
      <p:sp>
        <p:nvSpPr>
          <p:cNvPr id="48131" name="Rectangle 3"/>
          <p:cNvSpPr>
            <a:spLocks noGrp="1" noChangeArrowheads="1"/>
          </p:cNvSpPr>
          <p:nvPr>
            <p:ph type="body" idx="1"/>
          </p:nvPr>
        </p:nvSpPr>
        <p:spPr/>
        <p:txBody>
          <a:bodyPr/>
          <a:lstStyle/>
          <a:p>
            <a:r>
              <a:rPr lang="zh-CN" altLang="en-US" dirty="0" smtClean="0"/>
              <a:t>在原理上，量化过程可以认为是在一个量化器中完成的。</a:t>
            </a:r>
            <a:endParaRPr lang="en-US" altLang="zh-CN" dirty="0" smtClean="0"/>
          </a:p>
          <a:p>
            <a:r>
              <a:rPr lang="zh-CN" altLang="en-US" dirty="0" smtClean="0"/>
              <a:t>量化器的输入信号为</a:t>
            </a:r>
            <a:r>
              <a:rPr lang="en-US" altLang="zh-CN" i="1" dirty="0" smtClean="0"/>
              <a:t>m</a:t>
            </a:r>
            <a:r>
              <a:rPr lang="en-US" altLang="zh-CN" dirty="0" smtClean="0"/>
              <a:t>(</a:t>
            </a:r>
            <a:r>
              <a:rPr lang="en-US" altLang="zh-CN" i="1" dirty="0" err="1" smtClean="0"/>
              <a:t>kT</a:t>
            </a:r>
            <a:r>
              <a:rPr lang="en-US" altLang="zh-CN" dirty="0" smtClean="0"/>
              <a:t>)</a:t>
            </a:r>
            <a:r>
              <a:rPr lang="zh-CN" altLang="en-US" dirty="0" smtClean="0"/>
              <a:t>，输出信号为</a:t>
            </a:r>
            <a:r>
              <a:rPr lang="en-US" altLang="zh-CN" i="1" dirty="0" err="1" smtClean="0"/>
              <a:t>m</a:t>
            </a:r>
            <a:r>
              <a:rPr lang="en-US" altLang="zh-CN" i="1" baseline="-25000" dirty="0" err="1" smtClean="0"/>
              <a:t>q</a:t>
            </a:r>
            <a:r>
              <a:rPr lang="en-US" altLang="zh-CN" dirty="0" smtClean="0"/>
              <a:t>(</a:t>
            </a:r>
            <a:r>
              <a:rPr lang="en-US" altLang="zh-CN" i="1" dirty="0" err="1" smtClean="0"/>
              <a:t>kT</a:t>
            </a:r>
            <a:r>
              <a:rPr lang="en-US" altLang="zh-CN" dirty="0" smtClean="0"/>
              <a:t>) </a:t>
            </a:r>
            <a:r>
              <a:rPr lang="zh-CN" altLang="en-US" dirty="0" smtClean="0"/>
              <a:t>，如下图所示。</a:t>
            </a:r>
          </a:p>
          <a:p>
            <a:pPr lvl="1"/>
            <a:endParaRPr lang="zh-CN" altLang="en-US" dirty="0" smtClean="0"/>
          </a:p>
          <a:p>
            <a:pPr lvl="1"/>
            <a:endParaRPr lang="zh-CN" altLang="en-US" dirty="0" smtClean="0"/>
          </a:p>
          <a:p>
            <a:pPr lvl="1"/>
            <a:endParaRPr lang="zh-CN" altLang="en-US" dirty="0" smtClean="0"/>
          </a:p>
          <a:p>
            <a:r>
              <a:rPr lang="zh-CN" altLang="en-US" dirty="0" smtClean="0">
                <a:solidFill>
                  <a:srgbClr val="0000FF"/>
                </a:solidFill>
              </a:rPr>
              <a:t>在实际中</a:t>
            </a:r>
            <a:r>
              <a:rPr lang="zh-CN" altLang="en-US" dirty="0" smtClean="0"/>
              <a:t>，</a:t>
            </a:r>
            <a:r>
              <a:rPr lang="zh-CN" altLang="en-US" dirty="0" smtClean="0">
                <a:solidFill>
                  <a:srgbClr val="0000FF"/>
                </a:solidFill>
              </a:rPr>
              <a:t>量化过程常是和后续的编码过程结合在一起完成的，不一定存在独立的量化器</a:t>
            </a:r>
            <a:r>
              <a:rPr lang="zh-CN" altLang="en-US" dirty="0" smtClean="0"/>
              <a:t>。</a:t>
            </a:r>
            <a:endParaRPr lang="zh-CN" altLang="en-US" dirty="0"/>
          </a:p>
        </p:txBody>
      </p:sp>
      <p:sp>
        <p:nvSpPr>
          <p:cNvPr id="11" name="灯片编号占位符 5"/>
          <p:cNvSpPr>
            <a:spLocks noGrp="1"/>
          </p:cNvSpPr>
          <p:nvPr>
            <p:ph type="sldNum" sz="quarter" idx="12"/>
          </p:nvPr>
        </p:nvSpPr>
        <p:spPr/>
        <p:txBody>
          <a:bodyPr/>
          <a:lstStyle/>
          <a:p>
            <a:fld id="{C01CF460-4565-48E9-A2C4-0899DFD808B1}" type="slidenum">
              <a:rPr lang="en-US" altLang="zh-CN" smtClean="0"/>
              <a:pPr/>
              <a:t>31</a:t>
            </a:fld>
            <a:endParaRPr lang="en-US" altLang="zh-CN"/>
          </a:p>
        </p:txBody>
      </p:sp>
      <p:grpSp>
        <p:nvGrpSpPr>
          <p:cNvPr id="2" name="Group 5"/>
          <p:cNvGrpSpPr>
            <a:grpSpLocks/>
          </p:cNvGrpSpPr>
          <p:nvPr/>
        </p:nvGrpSpPr>
        <p:grpSpPr bwMode="auto">
          <a:xfrm>
            <a:off x="2483768" y="3455913"/>
            <a:ext cx="3690938" cy="765175"/>
            <a:chOff x="5577" y="1887"/>
            <a:chExt cx="4242" cy="705"/>
          </a:xfrm>
        </p:grpSpPr>
        <p:grpSp>
          <p:nvGrpSpPr>
            <p:cNvPr id="3" name="Group 6"/>
            <p:cNvGrpSpPr>
              <a:grpSpLocks/>
            </p:cNvGrpSpPr>
            <p:nvPr/>
          </p:nvGrpSpPr>
          <p:grpSpPr bwMode="auto">
            <a:xfrm>
              <a:off x="6405" y="1887"/>
              <a:ext cx="2488" cy="705"/>
              <a:chOff x="6405" y="1575"/>
              <a:chExt cx="2488" cy="705"/>
            </a:xfrm>
          </p:grpSpPr>
          <p:sp>
            <p:nvSpPr>
              <p:cNvPr id="48135" name="Text Box 7"/>
              <p:cNvSpPr txBox="1">
                <a:spLocks noChangeArrowheads="1"/>
              </p:cNvSpPr>
              <p:nvPr/>
            </p:nvSpPr>
            <p:spPr bwMode="auto">
              <a:xfrm>
                <a:off x="6945" y="1575"/>
                <a:ext cx="1380" cy="705"/>
              </a:xfrm>
              <a:prstGeom prst="rect">
                <a:avLst/>
              </a:prstGeom>
              <a:solidFill>
                <a:srgbClr val="FFFFFF"/>
              </a:solidFill>
              <a:ln w="9525">
                <a:solidFill>
                  <a:srgbClr val="000000"/>
                </a:solidFill>
                <a:miter lim="800000"/>
                <a:headEnd/>
                <a:tailEnd/>
              </a:ln>
            </p:spPr>
            <p:txBody>
              <a:bodyPr anchor="ctr" anchorCtr="1"/>
              <a:lstStyle/>
              <a:p>
                <a:pPr algn="ctr">
                  <a:spcBef>
                    <a:spcPts val="775"/>
                  </a:spcBef>
                </a:pPr>
                <a:r>
                  <a:rPr lang="zh-CN" altLang="en-US" sz="2000">
                    <a:latin typeface="Times New Roman" pitchFamily="18" charset="0"/>
                  </a:rPr>
                  <a:t>量化器</a:t>
                </a:r>
                <a:endParaRPr lang="zh-CN" altLang="en-US" sz="3600"/>
              </a:p>
            </p:txBody>
          </p:sp>
          <p:sp>
            <p:nvSpPr>
              <p:cNvPr id="48136" name="Line 8"/>
              <p:cNvSpPr>
                <a:spLocks noChangeShapeType="1"/>
              </p:cNvSpPr>
              <p:nvPr/>
            </p:nvSpPr>
            <p:spPr bwMode="auto">
              <a:xfrm>
                <a:off x="6405" y="1950"/>
                <a:ext cx="554" cy="0"/>
              </a:xfrm>
              <a:prstGeom prst="line">
                <a:avLst/>
              </a:prstGeom>
              <a:noFill/>
              <a:ln w="9525">
                <a:solidFill>
                  <a:srgbClr val="000000"/>
                </a:solidFill>
                <a:round/>
                <a:headEnd/>
                <a:tailEnd type="triangle" w="med" len="med"/>
              </a:ln>
            </p:spPr>
            <p:txBody>
              <a:bodyPr/>
              <a:lstStyle/>
              <a:p>
                <a:endParaRPr lang="zh-CN" altLang="en-US"/>
              </a:p>
            </p:txBody>
          </p:sp>
          <p:sp>
            <p:nvSpPr>
              <p:cNvPr id="48137" name="Line 9"/>
              <p:cNvSpPr>
                <a:spLocks noChangeShapeType="1"/>
              </p:cNvSpPr>
              <p:nvPr/>
            </p:nvSpPr>
            <p:spPr bwMode="auto">
              <a:xfrm>
                <a:off x="8339" y="1950"/>
                <a:ext cx="554" cy="0"/>
              </a:xfrm>
              <a:prstGeom prst="line">
                <a:avLst/>
              </a:prstGeom>
              <a:noFill/>
              <a:ln w="9525">
                <a:solidFill>
                  <a:srgbClr val="000000"/>
                </a:solidFill>
                <a:round/>
                <a:headEnd/>
                <a:tailEnd type="triangle" w="med" len="med"/>
              </a:ln>
            </p:spPr>
            <p:txBody>
              <a:bodyPr/>
              <a:lstStyle/>
              <a:p>
                <a:endParaRPr lang="zh-CN" altLang="en-US"/>
              </a:p>
            </p:txBody>
          </p:sp>
        </p:grpSp>
        <p:sp>
          <p:nvSpPr>
            <p:cNvPr id="48138" name="Text Box 10"/>
            <p:cNvSpPr txBox="1">
              <a:spLocks noChangeArrowheads="1"/>
            </p:cNvSpPr>
            <p:nvPr/>
          </p:nvSpPr>
          <p:spPr bwMode="auto">
            <a:xfrm>
              <a:off x="5577" y="2034"/>
              <a:ext cx="862" cy="513"/>
            </a:xfrm>
            <a:prstGeom prst="rect">
              <a:avLst/>
            </a:prstGeom>
            <a:noFill/>
            <a:ln w="9525">
              <a:noFill/>
              <a:miter lim="800000"/>
              <a:headEnd/>
              <a:tailEnd/>
            </a:ln>
          </p:spPr>
          <p:txBody>
            <a:bodyPr wrap="none"/>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kT</a:t>
              </a:r>
              <a:r>
                <a:rPr lang="en-US" altLang="zh-CN" sz="2000">
                  <a:latin typeface="Times New Roman" pitchFamily="18" charset="0"/>
                </a:rPr>
                <a:t>)</a:t>
              </a:r>
              <a:endParaRPr lang="en-US" altLang="zh-CN" sz="3600"/>
            </a:p>
          </p:txBody>
        </p:sp>
        <p:sp>
          <p:nvSpPr>
            <p:cNvPr id="48139" name="Text Box 11"/>
            <p:cNvSpPr txBox="1">
              <a:spLocks noChangeArrowheads="1"/>
            </p:cNvSpPr>
            <p:nvPr/>
          </p:nvSpPr>
          <p:spPr bwMode="auto">
            <a:xfrm>
              <a:off x="8877" y="2019"/>
              <a:ext cx="942" cy="513"/>
            </a:xfrm>
            <a:prstGeom prst="rect">
              <a:avLst/>
            </a:prstGeom>
            <a:noFill/>
            <a:ln w="9525">
              <a:noFill/>
              <a:miter lim="800000"/>
              <a:headEnd/>
              <a:tailEnd/>
            </a:ln>
          </p:spPr>
          <p:txBody>
            <a:bodyPr wrap="none"/>
            <a:lstStyle/>
            <a:p>
              <a:pPr algn="just"/>
              <a:r>
                <a:rPr lang="en-US" altLang="zh-CN" sz="2000" i="1">
                  <a:latin typeface="Times New Roman" pitchFamily="18" charset="0"/>
                </a:rPr>
                <a:t>m</a:t>
              </a:r>
              <a:r>
                <a:rPr lang="en-US" altLang="zh-CN" sz="2000" i="1" baseline="-25000">
                  <a:latin typeface="Times New Roman" pitchFamily="18" charset="0"/>
                </a:rPr>
                <a:t>q</a:t>
              </a:r>
              <a:r>
                <a:rPr lang="en-US" altLang="zh-CN" sz="2000">
                  <a:latin typeface="Times New Roman" pitchFamily="18" charset="0"/>
                </a:rPr>
                <a:t>(</a:t>
              </a:r>
              <a:r>
                <a:rPr lang="en-US" altLang="zh-CN" sz="2000" i="1">
                  <a:latin typeface="Times New Roman" pitchFamily="18" charset="0"/>
                </a:rPr>
                <a:t>kT</a:t>
              </a:r>
              <a:r>
                <a:rPr lang="en-US" altLang="zh-CN" sz="2000">
                  <a:latin typeface="Times New Roman" pitchFamily="18" charset="0"/>
                </a:rPr>
                <a:t>)</a:t>
              </a:r>
              <a:endParaRPr lang="en-US" altLang="zh-CN" sz="36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5" end="5"/>
                                            </p:txEl>
                                          </p:spTgt>
                                        </p:tgtEl>
                                        <p:attrNameLst>
                                          <p:attrName>style.visibility</p:attrName>
                                        </p:attrNameLst>
                                      </p:cBhvr>
                                      <p:to>
                                        <p:strVal val="visible"/>
                                      </p:to>
                                    </p:set>
                                    <p:anim calcmode="lin" valueType="num">
                                      <p:cBhvr additive="base">
                                        <p:cTn id="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smtClean="0">
                <a:solidFill>
                  <a:srgbClr val="0000FF"/>
                </a:solidFill>
              </a:rPr>
              <a:t>9.4.2 </a:t>
            </a:r>
            <a:r>
              <a:rPr lang="zh-CN" altLang="en-US" dirty="0" smtClean="0">
                <a:solidFill>
                  <a:srgbClr val="0000FF"/>
                </a:solidFill>
              </a:rPr>
              <a:t>均匀量化</a:t>
            </a:r>
          </a:p>
        </p:txBody>
      </p:sp>
      <p:sp>
        <p:nvSpPr>
          <p:cNvPr id="49155" name="Rectangle 3"/>
          <p:cNvSpPr>
            <a:spLocks noGrp="1" noChangeArrowheads="1"/>
          </p:cNvSpPr>
          <p:nvPr>
            <p:ph type="body" idx="1"/>
          </p:nvPr>
        </p:nvSpPr>
        <p:spPr>
          <a:xfrm>
            <a:off x="539552" y="1196752"/>
            <a:ext cx="8064896" cy="5328592"/>
          </a:xfrm>
        </p:spPr>
        <p:txBody>
          <a:bodyPr>
            <a:normAutofit/>
          </a:bodyPr>
          <a:lstStyle/>
          <a:p>
            <a:r>
              <a:rPr lang="zh-CN" altLang="en-US" dirty="0" smtClean="0">
                <a:solidFill>
                  <a:srgbClr val="0000FF"/>
                </a:solidFill>
              </a:rPr>
              <a:t>均匀量化的表示式</a:t>
            </a:r>
          </a:p>
          <a:p>
            <a:pPr lvl="1"/>
            <a:r>
              <a:rPr lang="zh-CN" altLang="en-US" dirty="0" smtClean="0"/>
              <a:t>设模拟抽样信号的取值范围在</a:t>
            </a:r>
            <a:r>
              <a:rPr lang="en-US" altLang="zh-CN" dirty="0" smtClean="0"/>
              <a:t>a</a:t>
            </a:r>
            <a:r>
              <a:rPr lang="zh-CN" altLang="en-US" dirty="0" smtClean="0"/>
              <a:t>和</a:t>
            </a:r>
            <a:r>
              <a:rPr lang="en-US" altLang="zh-CN" dirty="0" smtClean="0"/>
              <a:t>b</a:t>
            </a:r>
            <a:r>
              <a:rPr lang="zh-CN" altLang="en-US" dirty="0" smtClean="0"/>
              <a:t>之间，量化电平数为</a:t>
            </a:r>
            <a:r>
              <a:rPr lang="en-US" altLang="zh-CN" dirty="0" smtClean="0"/>
              <a:t>M</a:t>
            </a:r>
            <a:r>
              <a:rPr lang="zh-CN" altLang="en-US" dirty="0" smtClean="0"/>
              <a:t>，则在均匀量化时的量化间隔为</a:t>
            </a:r>
          </a:p>
          <a:p>
            <a:pPr lvl="1"/>
            <a:endParaRPr lang="zh-CN" altLang="en-US" dirty="0" smtClean="0"/>
          </a:p>
          <a:p>
            <a:pPr lvl="1"/>
            <a:r>
              <a:rPr lang="zh-CN" altLang="en-US" dirty="0" smtClean="0"/>
              <a:t>且量化区间的</a:t>
            </a:r>
            <a:r>
              <a:rPr lang="zh-CN" altLang="en-US" dirty="0" smtClean="0">
                <a:solidFill>
                  <a:srgbClr val="0000FF"/>
                </a:solidFill>
              </a:rPr>
              <a:t>端点</a:t>
            </a:r>
            <a:r>
              <a:rPr lang="zh-CN" altLang="en-US" dirty="0" smtClean="0"/>
              <a:t>为</a:t>
            </a:r>
          </a:p>
          <a:p>
            <a:pPr lvl="1"/>
            <a:r>
              <a:rPr lang="zh-CN" altLang="en-US" dirty="0" smtClean="0"/>
              <a:t>若</a:t>
            </a:r>
            <a:r>
              <a:rPr lang="zh-CN" altLang="en-US" dirty="0" smtClean="0">
                <a:solidFill>
                  <a:srgbClr val="0000FF"/>
                </a:solidFill>
              </a:rPr>
              <a:t>量化输出电平</a:t>
            </a:r>
            <a:r>
              <a:rPr lang="en-US" altLang="zh-CN" i="1" dirty="0" err="1" smtClean="0">
                <a:solidFill>
                  <a:srgbClr val="0000FF"/>
                </a:solidFill>
              </a:rPr>
              <a:t>q</a:t>
            </a:r>
            <a:r>
              <a:rPr lang="en-US" altLang="zh-CN" i="1" baseline="-25000" dirty="0" err="1" smtClean="0">
                <a:solidFill>
                  <a:srgbClr val="0000FF"/>
                </a:solidFill>
              </a:rPr>
              <a:t>i</a:t>
            </a:r>
            <a:r>
              <a:rPr lang="zh-CN" altLang="en-US" dirty="0" smtClean="0"/>
              <a:t>取为量化间隔的</a:t>
            </a:r>
            <a:r>
              <a:rPr lang="zh-CN" altLang="en-US" dirty="0" smtClean="0">
                <a:solidFill>
                  <a:srgbClr val="0000FF"/>
                </a:solidFill>
              </a:rPr>
              <a:t>中点</a:t>
            </a:r>
            <a:r>
              <a:rPr lang="zh-CN" altLang="en-US" dirty="0" smtClean="0"/>
              <a:t>，则</a:t>
            </a:r>
          </a:p>
          <a:p>
            <a:endParaRPr lang="zh-CN" altLang="en-US" dirty="0" smtClean="0"/>
          </a:p>
          <a:p>
            <a:pPr lvl="1"/>
            <a:r>
              <a:rPr lang="zh-CN" altLang="en-US" dirty="0" smtClean="0"/>
              <a:t>显然，</a:t>
            </a:r>
            <a:r>
              <a:rPr lang="zh-CN" altLang="en-US" dirty="0" smtClean="0">
                <a:solidFill>
                  <a:srgbClr val="0000FF"/>
                </a:solidFill>
              </a:rPr>
              <a:t>量化输出电平和量化前信号的抽样值一般不同</a:t>
            </a:r>
            <a:r>
              <a:rPr lang="zh-CN" altLang="en-US" dirty="0" smtClean="0"/>
              <a:t>，即量化输出电平有</a:t>
            </a:r>
            <a:r>
              <a:rPr lang="zh-CN" altLang="en-US" dirty="0" smtClean="0">
                <a:solidFill>
                  <a:srgbClr val="0000FF"/>
                </a:solidFill>
              </a:rPr>
              <a:t>误差</a:t>
            </a:r>
            <a:r>
              <a:rPr lang="zh-CN" altLang="en-US" dirty="0" smtClean="0"/>
              <a:t>。</a:t>
            </a:r>
            <a:endParaRPr lang="en-US" altLang="zh-CN" dirty="0" smtClean="0"/>
          </a:p>
          <a:p>
            <a:pPr lvl="1"/>
            <a:r>
              <a:rPr lang="zh-CN" altLang="en-US" dirty="0" smtClean="0"/>
              <a:t>这个误差常称为</a:t>
            </a:r>
            <a:r>
              <a:rPr lang="zh-CN" altLang="en-US" dirty="0" smtClean="0">
                <a:solidFill>
                  <a:srgbClr val="FF0000"/>
                </a:solidFill>
              </a:rPr>
              <a:t>量化噪声</a:t>
            </a:r>
            <a:r>
              <a:rPr lang="zh-CN" altLang="en-US" dirty="0" smtClean="0"/>
              <a:t>，并用</a:t>
            </a:r>
            <a:r>
              <a:rPr lang="zh-CN" altLang="en-US" dirty="0" smtClean="0">
                <a:solidFill>
                  <a:srgbClr val="0000FF"/>
                </a:solidFill>
              </a:rPr>
              <a:t>信号功率与量化噪声之比</a:t>
            </a:r>
            <a:r>
              <a:rPr lang="zh-CN" altLang="en-US" dirty="0" smtClean="0"/>
              <a:t>衡量其对信号影响的大小。</a:t>
            </a:r>
            <a:endParaRPr lang="zh-CN" altLang="en-US" dirty="0"/>
          </a:p>
        </p:txBody>
      </p:sp>
      <p:sp>
        <p:nvSpPr>
          <p:cNvPr id="12" name="灯片编号占位符 5"/>
          <p:cNvSpPr>
            <a:spLocks noGrp="1"/>
          </p:cNvSpPr>
          <p:nvPr>
            <p:ph type="sldNum" sz="quarter" idx="12"/>
          </p:nvPr>
        </p:nvSpPr>
        <p:spPr/>
        <p:txBody>
          <a:bodyPr/>
          <a:lstStyle/>
          <a:p>
            <a:fld id="{3FC150D4-F219-45FB-B59A-CDB07E47CC0D}" type="slidenum">
              <a:rPr lang="en-US" altLang="zh-CN" smtClean="0"/>
              <a:pPr/>
              <a:t>32</a:t>
            </a:fld>
            <a:endParaRPr lang="en-US" altLang="zh-CN"/>
          </a:p>
        </p:txBody>
      </p:sp>
      <p:sp>
        <p:nvSpPr>
          <p:cNvPr id="49157"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56" name="Object 4"/>
          <p:cNvGraphicFramePr>
            <a:graphicFrameLocks noChangeAspect="1"/>
          </p:cNvGraphicFramePr>
          <p:nvPr>
            <p:extLst>
              <p:ext uri="{D42A27DB-BD31-4B8C-83A1-F6EECF244321}">
                <p14:modId xmlns:p14="http://schemas.microsoft.com/office/powerpoint/2010/main" val="3859694479"/>
              </p:ext>
            </p:extLst>
          </p:nvPr>
        </p:nvGraphicFramePr>
        <p:xfrm>
          <a:off x="6245374" y="2166119"/>
          <a:ext cx="1350962" cy="758825"/>
        </p:xfrm>
        <a:graphic>
          <a:graphicData uri="http://schemas.openxmlformats.org/presentationml/2006/ole">
            <mc:AlternateContent xmlns:mc="http://schemas.openxmlformats.org/markup-compatibility/2006">
              <mc:Choice xmlns:v="urn:schemas-microsoft-com:vml" Requires="v">
                <p:oleObj spid="_x0000_s10530" name="公式" r:id="rId3" imgW="698197" imgH="393529" progId="Equation.3">
                  <p:embed/>
                </p:oleObj>
              </mc:Choice>
              <mc:Fallback>
                <p:oleObj name="公式" r:id="rId3" imgW="698197" imgH="393529"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374" y="2166119"/>
                        <a:ext cx="1350962"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9"/>
          <p:cNvGrpSpPr>
            <a:grpSpLocks/>
          </p:cNvGrpSpPr>
          <p:nvPr/>
        </p:nvGrpSpPr>
        <p:grpSpPr bwMode="auto">
          <a:xfrm>
            <a:off x="4139952" y="3134866"/>
            <a:ext cx="3735388" cy="438150"/>
            <a:chOff x="1973" y="2449"/>
            <a:chExt cx="2353" cy="276"/>
          </a:xfrm>
        </p:grpSpPr>
        <p:graphicFrame>
          <p:nvGraphicFramePr>
            <p:cNvPr id="49158" name="Object 6"/>
            <p:cNvGraphicFramePr>
              <a:graphicFrameLocks noChangeAspect="1"/>
            </p:cNvGraphicFramePr>
            <p:nvPr/>
          </p:nvGraphicFramePr>
          <p:xfrm>
            <a:off x="1973" y="2449"/>
            <a:ext cx="964" cy="276"/>
          </p:xfrm>
          <a:graphic>
            <a:graphicData uri="http://schemas.openxmlformats.org/presentationml/2006/ole">
              <mc:AlternateContent xmlns:mc="http://schemas.openxmlformats.org/markup-compatibility/2006">
                <mc:Choice xmlns:v="urn:schemas-microsoft-com:vml" Requires="v">
                  <p:oleObj spid="_x0000_s10531" name="公式" r:id="rId5" imgW="800100" imgH="228600" progId="Equation.3">
                    <p:embed/>
                  </p:oleObj>
                </mc:Choice>
                <mc:Fallback>
                  <p:oleObj name="公式" r:id="rId5" imgW="800100" imgH="228600"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2449"/>
                          <a:ext cx="964"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p:cNvSpPr txBox="1">
              <a:spLocks noChangeArrowheads="1"/>
            </p:cNvSpPr>
            <p:nvPr/>
          </p:nvSpPr>
          <p:spPr bwMode="auto">
            <a:xfrm>
              <a:off x="3249" y="2458"/>
              <a:ext cx="1077" cy="231"/>
            </a:xfrm>
            <a:prstGeom prst="rect">
              <a:avLst/>
            </a:prstGeom>
            <a:noFill/>
            <a:ln w="9525">
              <a:noFill/>
              <a:miter lim="800000"/>
              <a:headEnd/>
              <a:tailEnd/>
            </a:ln>
            <a:effectLst/>
          </p:spPr>
          <p:txBody>
            <a:bodyPr>
              <a:spAutoFit/>
            </a:bodyPr>
            <a:lstStyle/>
            <a:p>
              <a:pPr>
                <a:spcBef>
                  <a:spcPct val="50000"/>
                </a:spcBef>
              </a:pPr>
              <a:r>
                <a:rPr lang="en-US" altLang="zh-CN" i="1" dirty="0" err="1">
                  <a:latin typeface="Times New Roman" pitchFamily="18" charset="0"/>
                </a:rPr>
                <a:t>i</a:t>
              </a:r>
              <a:r>
                <a:rPr lang="en-US" altLang="zh-CN" dirty="0">
                  <a:latin typeface="Times New Roman" pitchFamily="18" charset="0"/>
                </a:rPr>
                <a:t> = 0, 1, …, </a:t>
              </a:r>
              <a:r>
                <a:rPr lang="en-US" altLang="zh-CN" i="1" dirty="0">
                  <a:latin typeface="Times New Roman" pitchFamily="18" charset="0"/>
                </a:rPr>
                <a:t>M</a:t>
              </a:r>
              <a:r>
                <a:rPr lang="en-US" altLang="zh-CN" dirty="0"/>
                <a:t> </a:t>
              </a:r>
            </a:p>
          </p:txBody>
        </p:sp>
      </p:grpSp>
      <p:sp>
        <p:nvSpPr>
          <p:cNvPr id="49163" name="Rectangle 11"/>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2" name="Object 10"/>
          <p:cNvGraphicFramePr>
            <a:graphicFrameLocks noChangeAspect="1"/>
          </p:cNvGraphicFramePr>
          <p:nvPr>
            <p:extLst>
              <p:ext uri="{D42A27DB-BD31-4B8C-83A1-F6EECF244321}">
                <p14:modId xmlns:p14="http://schemas.microsoft.com/office/powerpoint/2010/main" val="3632967073"/>
              </p:ext>
            </p:extLst>
          </p:nvPr>
        </p:nvGraphicFramePr>
        <p:xfrm>
          <a:off x="2546350" y="3977432"/>
          <a:ext cx="4051300" cy="747712"/>
        </p:xfrm>
        <a:graphic>
          <a:graphicData uri="http://schemas.openxmlformats.org/presentationml/2006/ole">
            <mc:AlternateContent xmlns:mc="http://schemas.openxmlformats.org/markup-compatibility/2006">
              <mc:Choice xmlns:v="urn:schemas-microsoft-com:vml" Requires="v">
                <p:oleObj spid="_x0000_s10532" name="公式" r:id="rId7" imgW="2222500" imgH="406400" progId="Equation.3">
                  <p:embed/>
                </p:oleObj>
              </mc:Choice>
              <mc:Fallback>
                <p:oleObj name="公式" r:id="rId7" imgW="2222500" imgH="4064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6350" y="3977432"/>
                        <a:ext cx="405130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 calcmode="lin" valueType="num">
                                      <p:cBhvr additive="base">
                                        <p:cTn id="7"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 calcmode="lin" valueType="num">
                                      <p:cBhvr additive="base">
                                        <p:cTn id="17"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62"/>
                                        </p:tgtEl>
                                        <p:attrNameLst>
                                          <p:attrName>style.visibility</p:attrName>
                                        </p:attrNameLst>
                                      </p:cBhvr>
                                      <p:to>
                                        <p:strVal val="visible"/>
                                      </p:to>
                                    </p:set>
                                    <p:anim calcmode="lin" valueType="num">
                                      <p:cBhvr additive="base">
                                        <p:cTn id="21" dur="500" fill="hold"/>
                                        <p:tgtEl>
                                          <p:spTgt spid="49162"/>
                                        </p:tgtEl>
                                        <p:attrNameLst>
                                          <p:attrName>ppt_x</p:attrName>
                                        </p:attrNameLst>
                                      </p:cBhvr>
                                      <p:tavLst>
                                        <p:tav tm="0">
                                          <p:val>
                                            <p:strVal val="#ppt_x"/>
                                          </p:val>
                                        </p:tav>
                                        <p:tav tm="100000">
                                          <p:val>
                                            <p:strVal val="#ppt_x"/>
                                          </p:val>
                                        </p:tav>
                                      </p:tavLst>
                                    </p:anim>
                                    <p:anim calcmode="lin" valueType="num">
                                      <p:cBhvr additive="base">
                                        <p:cTn id="22"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anim calcmode="lin" valueType="num">
                                      <p:cBhvr additive="base">
                                        <p:cTn id="27"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9155">
                                            <p:txEl>
                                              <p:pRg st="7" end="7"/>
                                            </p:txEl>
                                          </p:spTgt>
                                        </p:tgtEl>
                                        <p:attrNameLst>
                                          <p:attrName>style.visibility</p:attrName>
                                        </p:attrNameLst>
                                      </p:cBhvr>
                                      <p:to>
                                        <p:strVal val="visible"/>
                                      </p:to>
                                    </p:set>
                                    <p:anim calcmode="lin" valueType="num">
                                      <p:cBhvr additive="base">
                                        <p:cTn id="33"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zh-CN" altLang="en-US" dirty="0">
                <a:solidFill>
                  <a:srgbClr val="0000FF"/>
                </a:solidFill>
              </a:rPr>
              <a:t>均匀量化的平均信号量噪</a:t>
            </a:r>
            <a:r>
              <a:rPr lang="zh-CN" altLang="en-US" dirty="0" smtClean="0">
                <a:solidFill>
                  <a:srgbClr val="0000FF"/>
                </a:solidFill>
              </a:rPr>
              <a:t>比</a:t>
            </a:r>
            <a:endParaRPr lang="zh-CN" altLang="en-US" dirty="0">
              <a:solidFill>
                <a:srgbClr val="0000FF"/>
              </a:solidFill>
            </a:endParaRPr>
          </a:p>
        </p:txBody>
      </p:sp>
      <p:sp>
        <p:nvSpPr>
          <p:cNvPr id="50179" name="Rectangle 3"/>
          <p:cNvSpPr>
            <a:spLocks noGrp="1" noChangeArrowheads="1"/>
          </p:cNvSpPr>
          <p:nvPr>
            <p:ph type="body" idx="1"/>
          </p:nvPr>
        </p:nvSpPr>
        <p:spPr/>
        <p:txBody>
          <a:bodyPr>
            <a:normAutofit/>
          </a:bodyPr>
          <a:lstStyle/>
          <a:p>
            <a:r>
              <a:rPr lang="zh-CN" altLang="en-US" dirty="0" smtClean="0"/>
              <a:t>均匀量化时，量化噪声功率的平均值</a:t>
            </a:r>
            <a:r>
              <a:rPr lang="en-US" altLang="zh-CN" dirty="0" err="1" smtClean="0"/>
              <a:t>Nq</a:t>
            </a:r>
            <a:r>
              <a:rPr lang="zh-CN" altLang="en-US" dirty="0" smtClean="0"/>
              <a:t>下式表示</a:t>
            </a:r>
          </a:p>
          <a:p>
            <a:pPr lvl="1"/>
            <a:endParaRPr lang="zh-CN" altLang="en-US" dirty="0" smtClean="0"/>
          </a:p>
          <a:p>
            <a:pPr lvl="1"/>
            <a:endParaRPr lang="zh-CN" altLang="en-US" dirty="0" smtClean="0"/>
          </a:p>
          <a:p>
            <a:pPr lvl="1">
              <a:lnSpc>
                <a:spcPct val="120000"/>
              </a:lnSpc>
            </a:pPr>
            <a:r>
              <a:rPr lang="zh-CN" altLang="en-US" dirty="0" smtClean="0"/>
              <a:t>式中，</a:t>
            </a:r>
            <a:r>
              <a:rPr lang="en-US" altLang="zh-CN" i="1" dirty="0" err="1" smtClean="0"/>
              <a:t>m</a:t>
            </a:r>
            <a:r>
              <a:rPr lang="en-US" altLang="zh-CN" i="1" baseline="-25000" dirty="0" err="1" smtClean="0"/>
              <a:t>k</a:t>
            </a:r>
            <a:r>
              <a:rPr lang="zh-CN" altLang="en-US" dirty="0" smtClean="0"/>
              <a:t>为模拟信号的抽样值，即</a:t>
            </a:r>
            <a:r>
              <a:rPr lang="en-US" altLang="zh-CN" i="1" dirty="0" smtClean="0"/>
              <a:t>m</a:t>
            </a:r>
            <a:r>
              <a:rPr lang="en-US" altLang="zh-CN" dirty="0" smtClean="0"/>
              <a:t>(</a:t>
            </a:r>
            <a:r>
              <a:rPr lang="en-US" altLang="zh-CN" i="1" dirty="0" err="1" smtClean="0"/>
              <a:t>kT</a:t>
            </a:r>
            <a:r>
              <a:rPr lang="en-US" altLang="zh-CN" dirty="0" smtClean="0"/>
              <a:t>)</a:t>
            </a:r>
            <a:r>
              <a:rPr lang="zh-CN" altLang="en-US" dirty="0" smtClean="0"/>
              <a:t>；</a:t>
            </a:r>
          </a:p>
          <a:p>
            <a:pPr lvl="1">
              <a:lnSpc>
                <a:spcPct val="120000"/>
              </a:lnSpc>
            </a:pPr>
            <a:r>
              <a:rPr lang="zh-CN" altLang="en-US" dirty="0" smtClean="0"/>
              <a:t>	    </a:t>
            </a:r>
            <a:r>
              <a:rPr lang="en-US" altLang="zh-CN" i="1" dirty="0" err="1" smtClean="0"/>
              <a:t>m</a:t>
            </a:r>
            <a:r>
              <a:rPr lang="en-US" altLang="zh-CN" i="1" baseline="-25000" dirty="0" err="1" smtClean="0"/>
              <a:t>q</a:t>
            </a:r>
            <a:r>
              <a:rPr lang="zh-CN" altLang="en-US" dirty="0" smtClean="0"/>
              <a:t>为量化信号值，即</a:t>
            </a:r>
            <a:r>
              <a:rPr lang="en-US" altLang="zh-CN" i="1" dirty="0" err="1" smtClean="0"/>
              <a:t>m</a:t>
            </a:r>
            <a:r>
              <a:rPr lang="en-US" altLang="zh-CN" i="1" baseline="-25000" dirty="0" err="1" smtClean="0"/>
              <a:t>q</a:t>
            </a:r>
            <a:r>
              <a:rPr lang="en-US" altLang="zh-CN" dirty="0" smtClean="0"/>
              <a:t>(</a:t>
            </a:r>
            <a:r>
              <a:rPr lang="en-US" altLang="zh-CN" i="1" dirty="0" err="1" smtClean="0"/>
              <a:t>kT</a:t>
            </a:r>
            <a:r>
              <a:rPr lang="en-US" altLang="zh-CN" dirty="0" smtClean="0"/>
              <a:t>)</a:t>
            </a:r>
            <a:r>
              <a:rPr lang="zh-CN" altLang="en-US" dirty="0" smtClean="0"/>
              <a:t>；</a:t>
            </a:r>
          </a:p>
          <a:p>
            <a:pPr lvl="1">
              <a:lnSpc>
                <a:spcPct val="120000"/>
              </a:lnSpc>
            </a:pPr>
            <a:r>
              <a:rPr lang="zh-CN" altLang="en-US" dirty="0" smtClean="0"/>
              <a:t>	    </a:t>
            </a:r>
            <a:r>
              <a:rPr lang="en-US" altLang="zh-CN" i="1" dirty="0" smtClean="0"/>
              <a:t>f</a:t>
            </a:r>
            <a:r>
              <a:rPr lang="en-US" altLang="zh-CN" dirty="0" smtClean="0"/>
              <a:t>(</a:t>
            </a:r>
            <a:r>
              <a:rPr lang="en-US" altLang="zh-CN" i="1" dirty="0" err="1" smtClean="0"/>
              <a:t>m</a:t>
            </a:r>
            <a:r>
              <a:rPr lang="en-US" altLang="zh-CN" i="1" baseline="-25000" dirty="0" err="1" smtClean="0"/>
              <a:t>k</a:t>
            </a:r>
            <a:r>
              <a:rPr lang="en-US" altLang="zh-CN" dirty="0" smtClean="0"/>
              <a:t>)</a:t>
            </a:r>
            <a:r>
              <a:rPr lang="zh-CN" altLang="en-US" dirty="0" smtClean="0"/>
              <a:t>为信号抽样值</a:t>
            </a:r>
            <a:r>
              <a:rPr lang="en-US" altLang="zh-CN" i="1" dirty="0" err="1" smtClean="0"/>
              <a:t>m</a:t>
            </a:r>
            <a:r>
              <a:rPr lang="en-US" altLang="zh-CN" i="1" baseline="-25000" dirty="0" err="1" smtClean="0"/>
              <a:t>k</a:t>
            </a:r>
            <a:r>
              <a:rPr lang="zh-CN" altLang="en-US" dirty="0" smtClean="0"/>
              <a:t>的概率密度；</a:t>
            </a:r>
          </a:p>
          <a:p>
            <a:pPr lvl="1">
              <a:lnSpc>
                <a:spcPct val="120000"/>
              </a:lnSpc>
            </a:pPr>
            <a:r>
              <a:rPr lang="zh-CN" altLang="en-US" dirty="0" smtClean="0"/>
              <a:t>	   </a:t>
            </a:r>
            <a:r>
              <a:rPr lang="en-US" altLang="zh-CN" i="1" dirty="0" smtClean="0"/>
              <a:t>M</a:t>
            </a:r>
            <a:r>
              <a:rPr lang="zh-CN" altLang="en-US" dirty="0" smtClean="0"/>
              <a:t>为量化电平数；</a:t>
            </a:r>
            <a:endParaRPr lang="zh-CN" altLang="en-US" dirty="0"/>
          </a:p>
        </p:txBody>
      </p:sp>
      <p:sp>
        <p:nvSpPr>
          <p:cNvPr id="8" name="灯片编号占位符 5"/>
          <p:cNvSpPr>
            <a:spLocks noGrp="1"/>
          </p:cNvSpPr>
          <p:nvPr>
            <p:ph type="sldNum" sz="quarter" idx="12"/>
          </p:nvPr>
        </p:nvSpPr>
        <p:spPr/>
        <p:txBody>
          <a:bodyPr/>
          <a:lstStyle/>
          <a:p>
            <a:fld id="{C58F0D04-8D71-4279-B9AC-6281389AFBA9}" type="slidenum">
              <a:rPr lang="en-US" altLang="zh-CN" smtClean="0"/>
              <a:pPr/>
              <a:t>33</a:t>
            </a:fld>
            <a:endParaRPr lang="en-US" altLang="zh-CN"/>
          </a:p>
        </p:txBody>
      </p:sp>
      <p:graphicFrame>
        <p:nvGraphicFramePr>
          <p:cNvPr id="50180" name="Object 4"/>
          <p:cNvGraphicFramePr>
            <a:graphicFrameLocks noChangeAspect="1"/>
          </p:cNvGraphicFramePr>
          <p:nvPr>
            <p:extLst>
              <p:ext uri="{D42A27DB-BD31-4B8C-83A1-F6EECF244321}">
                <p14:modId xmlns:p14="http://schemas.microsoft.com/office/powerpoint/2010/main" val="2942042128"/>
              </p:ext>
            </p:extLst>
          </p:nvPr>
        </p:nvGraphicFramePr>
        <p:xfrm>
          <a:off x="226474" y="1719585"/>
          <a:ext cx="8666701" cy="773311"/>
        </p:xfrm>
        <a:graphic>
          <a:graphicData uri="http://schemas.openxmlformats.org/presentationml/2006/ole">
            <mc:AlternateContent xmlns:mc="http://schemas.openxmlformats.org/markup-compatibility/2006">
              <mc:Choice xmlns:v="urn:schemas-microsoft-com:vml" Requires="v">
                <p:oleObj spid="_x0000_s11554" name="公式" r:id="rId3" imgW="4813300" imgH="431800" progId="Equation.3">
                  <p:embed/>
                </p:oleObj>
              </mc:Choice>
              <mc:Fallback>
                <p:oleObj name="公式" r:id="rId3" imgW="4813300" imgH="4318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74" y="1719585"/>
                        <a:ext cx="8666701" cy="773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2" name="Object 6"/>
          <p:cNvGraphicFramePr>
            <a:graphicFrameLocks noChangeAspect="1"/>
          </p:cNvGraphicFramePr>
          <p:nvPr>
            <p:extLst>
              <p:ext uri="{D42A27DB-BD31-4B8C-83A1-F6EECF244321}">
                <p14:modId xmlns:p14="http://schemas.microsoft.com/office/powerpoint/2010/main" val="5660494"/>
              </p:ext>
            </p:extLst>
          </p:nvPr>
        </p:nvGraphicFramePr>
        <p:xfrm>
          <a:off x="1835696" y="5085184"/>
          <a:ext cx="1576387" cy="450850"/>
        </p:xfrm>
        <a:graphic>
          <a:graphicData uri="http://schemas.openxmlformats.org/presentationml/2006/ole">
            <mc:AlternateContent xmlns:mc="http://schemas.openxmlformats.org/markup-compatibility/2006">
              <mc:Choice xmlns:v="urn:schemas-microsoft-com:vml" Requires="v">
                <p:oleObj spid="_x0000_s11555" name="公式" r:id="rId5" imgW="800100" imgH="228600" progId="Equation.3">
                  <p:embed/>
                </p:oleObj>
              </mc:Choice>
              <mc:Fallback>
                <p:oleObj name="公式" r:id="rId5" imgW="800100" imgH="228600"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5085184"/>
                        <a:ext cx="15763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8"/>
          <p:cNvGraphicFramePr>
            <a:graphicFrameLocks noChangeAspect="1"/>
          </p:cNvGraphicFramePr>
          <p:nvPr>
            <p:extLst>
              <p:ext uri="{D42A27DB-BD31-4B8C-83A1-F6EECF244321}">
                <p14:modId xmlns:p14="http://schemas.microsoft.com/office/powerpoint/2010/main" val="3509316490"/>
              </p:ext>
            </p:extLst>
          </p:nvPr>
        </p:nvGraphicFramePr>
        <p:xfrm>
          <a:off x="1835696" y="5517232"/>
          <a:ext cx="2160588" cy="763588"/>
        </p:xfrm>
        <a:graphic>
          <a:graphicData uri="http://schemas.openxmlformats.org/presentationml/2006/ole">
            <mc:AlternateContent xmlns:mc="http://schemas.openxmlformats.org/markup-compatibility/2006">
              <mc:Choice xmlns:v="urn:schemas-microsoft-com:vml" Requires="v">
                <p:oleObj spid="_x0000_s11556" name="公式" r:id="rId7" imgW="1104900" imgH="393700" progId="Equation.3">
                  <p:embed/>
                </p:oleObj>
              </mc:Choice>
              <mc:Fallback>
                <p:oleObj name="公式" r:id="rId7" imgW="1104900" imgH="3937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5517232"/>
                        <a:ext cx="2160588"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anim calcmode="lin" valueType="num">
                                      <p:cBhvr additive="base">
                                        <p:cTn id="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pRg st="4" end="4"/>
                                            </p:txEl>
                                          </p:spTgt>
                                        </p:tgtEl>
                                        <p:attrNameLst>
                                          <p:attrName>style.visibility</p:attrName>
                                        </p:attrNameLst>
                                      </p:cBhvr>
                                      <p:to>
                                        <p:strVal val="visible"/>
                                      </p:to>
                                    </p:set>
                                    <p:anim calcmode="lin" valueType="num">
                                      <p:cBhvr additive="base">
                                        <p:cTn id="1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79">
                                            <p:txEl>
                                              <p:pRg st="5" end="5"/>
                                            </p:txEl>
                                          </p:spTgt>
                                        </p:tgtEl>
                                        <p:attrNameLst>
                                          <p:attrName>style.visibility</p:attrName>
                                        </p:attrNameLst>
                                      </p:cBhvr>
                                      <p:to>
                                        <p:strVal val="visible"/>
                                      </p:to>
                                    </p:set>
                                    <p:anim calcmode="lin" valueType="num">
                                      <p:cBhvr additive="base">
                                        <p:cTn id="15"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anim calcmode="lin" valueType="num">
                                      <p:cBhvr additive="base">
                                        <p:cTn id="19"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82"/>
                                        </p:tgtEl>
                                        <p:attrNameLst>
                                          <p:attrName>style.visibility</p:attrName>
                                        </p:attrNameLst>
                                      </p:cBhvr>
                                      <p:to>
                                        <p:strVal val="visible"/>
                                      </p:to>
                                    </p:set>
                                    <p:anim calcmode="lin" valueType="num">
                                      <p:cBhvr additive="base">
                                        <p:cTn id="23" dur="500" fill="hold"/>
                                        <p:tgtEl>
                                          <p:spTgt spid="50182"/>
                                        </p:tgtEl>
                                        <p:attrNameLst>
                                          <p:attrName>ppt_x</p:attrName>
                                        </p:attrNameLst>
                                      </p:cBhvr>
                                      <p:tavLst>
                                        <p:tav tm="0">
                                          <p:val>
                                            <p:strVal val="#ppt_x"/>
                                          </p:val>
                                        </p:tav>
                                        <p:tav tm="100000">
                                          <p:val>
                                            <p:strVal val="#ppt_x"/>
                                          </p:val>
                                        </p:tav>
                                      </p:tavLst>
                                    </p:anim>
                                    <p:anim calcmode="lin" valueType="num">
                                      <p:cBhvr additive="base">
                                        <p:cTn id="24" dur="500" fill="hold"/>
                                        <p:tgtEl>
                                          <p:spTgt spid="5018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84"/>
                                        </p:tgtEl>
                                        <p:attrNameLst>
                                          <p:attrName>style.visibility</p:attrName>
                                        </p:attrNameLst>
                                      </p:cBhvr>
                                      <p:to>
                                        <p:strVal val="visible"/>
                                      </p:to>
                                    </p:set>
                                    <p:anim calcmode="lin" valueType="num">
                                      <p:cBhvr additive="base">
                                        <p:cTn id="27" dur="500" fill="hold"/>
                                        <p:tgtEl>
                                          <p:spTgt spid="50184"/>
                                        </p:tgtEl>
                                        <p:attrNameLst>
                                          <p:attrName>ppt_x</p:attrName>
                                        </p:attrNameLst>
                                      </p:cBhvr>
                                      <p:tavLst>
                                        <p:tav tm="0">
                                          <p:val>
                                            <p:strVal val="#ppt_x"/>
                                          </p:val>
                                        </p:tav>
                                        <p:tav tm="100000">
                                          <p:val>
                                            <p:strVal val="#ppt_x"/>
                                          </p:val>
                                        </p:tav>
                                      </p:tavLst>
                                    </p:anim>
                                    <p:anim calcmode="lin" valueType="num">
                                      <p:cBhvr additive="base">
                                        <p:cTn id="28"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zh-CN" altLang="en-US" dirty="0"/>
          </a:p>
        </p:txBody>
      </p:sp>
      <p:sp>
        <p:nvSpPr>
          <p:cNvPr id="51203" name="Rectangle 3"/>
          <p:cNvSpPr>
            <a:spLocks noGrp="1" noChangeArrowheads="1"/>
          </p:cNvSpPr>
          <p:nvPr>
            <p:ph type="body" idx="1"/>
          </p:nvPr>
        </p:nvSpPr>
        <p:spPr/>
        <p:txBody>
          <a:bodyPr/>
          <a:lstStyle/>
          <a:p>
            <a:r>
              <a:rPr lang="zh-CN" altLang="en-US" dirty="0" smtClean="0"/>
              <a:t>信号</a:t>
            </a:r>
            <a:r>
              <a:rPr lang="en-US" altLang="zh-CN" i="1" dirty="0" err="1" smtClean="0"/>
              <a:t>m</a:t>
            </a:r>
            <a:r>
              <a:rPr lang="en-US" altLang="zh-CN" i="1" baseline="-25000" dirty="0" err="1" smtClean="0"/>
              <a:t>k</a:t>
            </a:r>
            <a:r>
              <a:rPr lang="zh-CN" altLang="en-US" dirty="0" smtClean="0"/>
              <a:t>的平均功率可以表示为 </a:t>
            </a:r>
          </a:p>
          <a:p>
            <a:endParaRPr lang="zh-CN" altLang="en-US" dirty="0" smtClean="0"/>
          </a:p>
          <a:p>
            <a:r>
              <a:rPr lang="zh-CN" altLang="en-US" dirty="0" smtClean="0"/>
              <a:t>若已知</a:t>
            </a:r>
            <a:r>
              <a:rPr lang="zh-CN" altLang="en-US" dirty="0" smtClean="0">
                <a:solidFill>
                  <a:srgbClr val="0000FF"/>
                </a:solidFill>
              </a:rPr>
              <a:t>信号</a:t>
            </a:r>
            <a:r>
              <a:rPr lang="en-US" altLang="zh-CN" i="1" dirty="0" err="1" smtClean="0">
                <a:solidFill>
                  <a:srgbClr val="0000FF"/>
                </a:solidFill>
              </a:rPr>
              <a:t>m</a:t>
            </a:r>
            <a:r>
              <a:rPr lang="en-US" altLang="zh-CN" i="1" baseline="-25000" dirty="0" err="1" smtClean="0">
                <a:solidFill>
                  <a:srgbClr val="0000FF"/>
                </a:solidFill>
              </a:rPr>
              <a:t>k</a:t>
            </a:r>
            <a:r>
              <a:rPr lang="zh-CN" altLang="en-US" dirty="0" smtClean="0">
                <a:solidFill>
                  <a:srgbClr val="0000FF"/>
                </a:solidFill>
              </a:rPr>
              <a:t>的功率密度函数</a:t>
            </a:r>
            <a:r>
              <a:rPr lang="zh-CN" altLang="en-US" dirty="0" smtClean="0"/>
              <a:t>，则由上两式可以计算出平均信号量噪比。</a:t>
            </a:r>
            <a:endParaRPr lang="zh-CN" altLang="en-US" dirty="0"/>
          </a:p>
        </p:txBody>
      </p:sp>
      <p:sp>
        <p:nvSpPr>
          <p:cNvPr id="6" name="灯片编号占位符 5"/>
          <p:cNvSpPr>
            <a:spLocks noGrp="1"/>
          </p:cNvSpPr>
          <p:nvPr>
            <p:ph type="sldNum" sz="quarter" idx="12"/>
          </p:nvPr>
        </p:nvSpPr>
        <p:spPr/>
        <p:txBody>
          <a:bodyPr/>
          <a:lstStyle/>
          <a:p>
            <a:fld id="{2A3CA66B-5543-4F87-AB72-7EDDE0D2A2C5}" type="slidenum">
              <a:rPr lang="en-US" altLang="zh-CN" smtClean="0"/>
              <a:pPr/>
              <a:t>34</a:t>
            </a:fld>
            <a:endParaRPr lang="en-US" altLang="zh-CN"/>
          </a:p>
        </p:txBody>
      </p:sp>
      <p:sp>
        <p:nvSpPr>
          <p:cNvPr id="51205"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1204" name="Object 4"/>
          <p:cNvGraphicFramePr>
            <a:graphicFrameLocks noChangeAspect="1"/>
          </p:cNvGraphicFramePr>
          <p:nvPr>
            <p:extLst>
              <p:ext uri="{D42A27DB-BD31-4B8C-83A1-F6EECF244321}">
                <p14:modId xmlns:p14="http://schemas.microsoft.com/office/powerpoint/2010/main" val="365681957"/>
              </p:ext>
            </p:extLst>
          </p:nvPr>
        </p:nvGraphicFramePr>
        <p:xfrm>
          <a:off x="2411760" y="1700808"/>
          <a:ext cx="3646487" cy="604838"/>
        </p:xfrm>
        <a:graphic>
          <a:graphicData uri="http://schemas.openxmlformats.org/presentationml/2006/ole">
            <mc:AlternateContent xmlns:mc="http://schemas.openxmlformats.org/markup-compatibility/2006">
              <mc:Choice xmlns:v="urn:schemas-microsoft-com:vml" Requires="v">
                <p:oleObj spid="_x0000_s12386" name="公式" r:id="rId3" imgW="2006600" imgH="330200" progId="Equation.3">
                  <p:embed/>
                </p:oleObj>
              </mc:Choice>
              <mc:Fallback>
                <p:oleObj name="公式" r:id="rId3" imgW="2006600" imgH="330200"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700808"/>
                        <a:ext cx="364648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smtClean="0"/>
              <a:t>例</a:t>
            </a:r>
            <a:r>
              <a:rPr lang="en-US" altLang="zh-CN" dirty="0" smtClean="0"/>
              <a:t>9.1</a:t>
            </a:r>
            <a:endParaRPr lang="zh-CN" altLang="en-US" dirty="0"/>
          </a:p>
        </p:txBody>
      </p:sp>
      <p:sp>
        <p:nvSpPr>
          <p:cNvPr id="52227" name="Rectangle 3"/>
          <p:cNvSpPr>
            <a:spLocks noGrp="1" noChangeArrowheads="1"/>
          </p:cNvSpPr>
          <p:nvPr>
            <p:ph type="body" idx="1"/>
          </p:nvPr>
        </p:nvSpPr>
        <p:spPr/>
        <p:txBody>
          <a:bodyPr>
            <a:normAutofit/>
          </a:bodyPr>
          <a:lstStyle/>
          <a:p>
            <a:r>
              <a:rPr lang="zh-CN" altLang="en-US" dirty="0" smtClean="0"/>
              <a:t>设一个均匀量化器的量化电平数为</a:t>
            </a:r>
            <a:r>
              <a:rPr lang="en-US" altLang="zh-CN" dirty="0" smtClean="0"/>
              <a:t>M</a:t>
            </a:r>
            <a:r>
              <a:rPr lang="zh-CN" altLang="en-US" dirty="0" smtClean="0"/>
              <a:t>，其输入信号抽样值在区间</a:t>
            </a:r>
            <a:r>
              <a:rPr lang="en-US" altLang="zh-CN" dirty="0" smtClean="0"/>
              <a:t>[-a, a]</a:t>
            </a:r>
            <a:r>
              <a:rPr lang="zh-CN" altLang="en-US" dirty="0" smtClean="0"/>
              <a:t>内具有均匀的概率密度。试求该量化器的平均信号量噪比。</a:t>
            </a:r>
          </a:p>
          <a:p>
            <a:r>
              <a:rPr lang="zh-CN" altLang="en-US" dirty="0" smtClean="0"/>
              <a:t>解</a:t>
            </a:r>
            <a:r>
              <a:rPr lang="en-US" altLang="zh-CN" dirty="0" smtClean="0"/>
              <a:t>: </a:t>
            </a:r>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因为                 </a:t>
            </a:r>
            <a:r>
              <a:rPr lang="en-US" altLang="zh-CN" dirty="0" smtClean="0"/>
              <a:t>,</a:t>
            </a:r>
            <a:r>
              <a:rPr lang="zh-CN" altLang="en-US" dirty="0" smtClean="0"/>
              <a:t>    所以有</a:t>
            </a:r>
            <a:endParaRPr lang="zh-CN" altLang="en-US" dirty="0"/>
          </a:p>
        </p:txBody>
      </p:sp>
      <p:sp>
        <p:nvSpPr>
          <p:cNvPr id="10" name="灯片编号占位符 5"/>
          <p:cNvSpPr>
            <a:spLocks noGrp="1"/>
          </p:cNvSpPr>
          <p:nvPr>
            <p:ph type="sldNum" sz="quarter" idx="12"/>
          </p:nvPr>
        </p:nvSpPr>
        <p:spPr/>
        <p:txBody>
          <a:bodyPr/>
          <a:lstStyle/>
          <a:p>
            <a:fld id="{CA9BD913-5E56-424A-9DA7-79DDFC4C25D8}" type="slidenum">
              <a:rPr lang="en-US" altLang="zh-CN" smtClean="0"/>
              <a:pPr/>
              <a:t>35</a:t>
            </a:fld>
            <a:endParaRPr lang="en-US" altLang="zh-CN"/>
          </a:p>
        </p:txBody>
      </p:sp>
      <p:sp>
        <p:nvSpPr>
          <p:cNvPr id="52229" name="Rectangle 5"/>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28" name="Object 4"/>
          <p:cNvGraphicFramePr>
            <a:graphicFrameLocks noChangeAspect="1"/>
          </p:cNvGraphicFramePr>
          <p:nvPr>
            <p:extLst>
              <p:ext uri="{D42A27DB-BD31-4B8C-83A1-F6EECF244321}">
                <p14:modId xmlns:p14="http://schemas.microsoft.com/office/powerpoint/2010/main" val="1553152589"/>
              </p:ext>
            </p:extLst>
          </p:nvPr>
        </p:nvGraphicFramePr>
        <p:xfrm>
          <a:off x="1475657" y="2619375"/>
          <a:ext cx="7219082" cy="2541654"/>
        </p:xfrm>
        <a:graphic>
          <a:graphicData uri="http://schemas.openxmlformats.org/presentationml/2006/ole">
            <mc:AlternateContent xmlns:mc="http://schemas.openxmlformats.org/markup-compatibility/2006">
              <mc:Choice xmlns:v="urn:schemas-microsoft-com:vml" Requires="v">
                <p:oleObj spid="_x0000_s13602" name="公式" r:id="rId3" imgW="3924300" imgH="1384300" progId="Equation.3">
                  <p:embed/>
                </p:oleObj>
              </mc:Choice>
              <mc:Fallback>
                <p:oleObj name="公式" r:id="rId3" imgW="3924300" imgH="13843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7" y="2619375"/>
                        <a:ext cx="7219082" cy="2541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30" name="Object 6"/>
          <p:cNvGraphicFramePr>
            <a:graphicFrameLocks noChangeAspect="1"/>
          </p:cNvGraphicFramePr>
          <p:nvPr>
            <p:extLst>
              <p:ext uri="{D42A27DB-BD31-4B8C-83A1-F6EECF244321}">
                <p14:modId xmlns:p14="http://schemas.microsoft.com/office/powerpoint/2010/main" val="2916817346"/>
              </p:ext>
            </p:extLst>
          </p:nvPr>
        </p:nvGraphicFramePr>
        <p:xfrm>
          <a:off x="1691680" y="5373216"/>
          <a:ext cx="1570884" cy="432048"/>
        </p:xfrm>
        <a:graphic>
          <a:graphicData uri="http://schemas.openxmlformats.org/presentationml/2006/ole">
            <mc:AlternateContent xmlns:mc="http://schemas.openxmlformats.org/markup-compatibility/2006">
              <mc:Choice xmlns:v="urn:schemas-microsoft-com:vml" Requires="v">
                <p:oleObj spid="_x0000_s13603" name="公式" r:id="rId5" imgW="660113" imgH="177723" progId="Equation.3">
                  <p:embed/>
                </p:oleObj>
              </mc:Choice>
              <mc:Fallback>
                <p:oleObj name="公式" r:id="rId5" imgW="660113" imgH="177723"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5373216"/>
                        <a:ext cx="157088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32" name="Object 8"/>
          <p:cNvGraphicFramePr>
            <a:graphicFrameLocks noChangeAspect="1"/>
          </p:cNvGraphicFramePr>
          <p:nvPr>
            <p:extLst>
              <p:ext uri="{D42A27DB-BD31-4B8C-83A1-F6EECF244321}">
                <p14:modId xmlns:p14="http://schemas.microsoft.com/office/powerpoint/2010/main" val="3166427080"/>
              </p:ext>
            </p:extLst>
          </p:nvPr>
        </p:nvGraphicFramePr>
        <p:xfrm>
          <a:off x="5004048" y="5085184"/>
          <a:ext cx="1485900" cy="836613"/>
        </p:xfrm>
        <a:graphic>
          <a:graphicData uri="http://schemas.openxmlformats.org/presentationml/2006/ole">
            <mc:AlternateContent xmlns:mc="http://schemas.openxmlformats.org/markup-compatibility/2006">
              <mc:Choice xmlns:v="urn:schemas-microsoft-com:vml" Requires="v">
                <p:oleObj spid="_x0000_s13604" name="公式" r:id="rId7" imgW="761669" imgH="431613" progId="Equation.3">
                  <p:embed/>
                </p:oleObj>
              </mc:Choice>
              <mc:Fallback>
                <p:oleObj name="公式" r:id="rId7" imgW="761669" imgH="431613"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5085184"/>
                        <a:ext cx="14859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755576" y="2564904"/>
            <a:ext cx="756084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 name="直接连接符 4"/>
          <p:cNvCxnSpPr/>
          <p:nvPr/>
        </p:nvCxnSpPr>
        <p:spPr>
          <a:xfrm>
            <a:off x="4139952" y="3214688"/>
            <a:ext cx="64807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a:off x="7452320" y="3367088"/>
            <a:ext cx="648072"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矩形 5"/>
          <p:cNvSpPr/>
          <p:nvPr/>
        </p:nvSpPr>
        <p:spPr>
          <a:xfrm>
            <a:off x="7572002" y="3429000"/>
            <a:ext cx="1107996" cy="369332"/>
          </a:xfrm>
          <a:prstGeom prst="rect">
            <a:avLst/>
          </a:prstGeom>
        </p:spPr>
        <p:txBody>
          <a:bodyPr wrap="none">
            <a:spAutoFit/>
          </a:bodyPr>
          <a:lstStyle/>
          <a:p>
            <a:r>
              <a:rPr lang="zh-CN" altLang="en-US" b="1" dirty="0" smtClean="0">
                <a:solidFill>
                  <a:srgbClr val="0000FF"/>
                </a:solidFill>
              </a:rPr>
              <a:t>均匀分布</a:t>
            </a:r>
            <a:endParaRPr lang="zh-CN" altLang="en-US" b="1" dirty="0">
              <a:solidFill>
                <a:srgbClr val="0000FF"/>
              </a:solidFill>
            </a:endParaRPr>
          </a:p>
        </p:txBody>
      </p:sp>
      <p:cxnSp>
        <p:nvCxnSpPr>
          <p:cNvPr id="17" name="直接连接符 16"/>
          <p:cNvCxnSpPr/>
          <p:nvPr/>
        </p:nvCxnSpPr>
        <p:spPr>
          <a:xfrm>
            <a:off x="2843808" y="4141500"/>
            <a:ext cx="64807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连接符 17"/>
          <p:cNvCxnSpPr/>
          <p:nvPr/>
        </p:nvCxnSpPr>
        <p:spPr>
          <a:xfrm>
            <a:off x="4247964" y="4141500"/>
            <a:ext cx="1404156" cy="0"/>
          </a:xfrm>
          <a:prstGeom prst="line">
            <a:avLst/>
          </a:prstGeom>
        </p:spPr>
        <p:style>
          <a:lnRef idx="3">
            <a:schemeClr val="accent2"/>
          </a:lnRef>
          <a:fillRef idx="0">
            <a:schemeClr val="accent2"/>
          </a:fillRef>
          <a:effectRef idx="2">
            <a:schemeClr val="accent2"/>
          </a:effectRef>
          <a:fontRef idx="minor">
            <a:schemeClr val="tx1"/>
          </a:fontRef>
        </p:style>
      </p:cxnSp>
      <p:sp>
        <p:nvSpPr>
          <p:cNvPr id="19" name="矩形 18"/>
          <p:cNvSpPr/>
          <p:nvPr/>
        </p:nvSpPr>
        <p:spPr>
          <a:xfrm>
            <a:off x="5740472" y="4151906"/>
            <a:ext cx="1567831" cy="646331"/>
          </a:xfrm>
          <a:prstGeom prst="rect">
            <a:avLst/>
          </a:prstGeom>
        </p:spPr>
        <p:txBody>
          <a:bodyPr wrap="square">
            <a:spAutoFit/>
          </a:bodyPr>
          <a:lstStyle/>
          <a:p>
            <a:r>
              <a:rPr lang="zh-CN" altLang="en-US" b="1" dirty="0" smtClean="0">
                <a:solidFill>
                  <a:srgbClr val="0000FF"/>
                </a:solidFill>
              </a:rPr>
              <a:t>代入量化间隔端点和电平值</a:t>
            </a:r>
            <a:endParaRPr lang="zh-CN" altLang="en-US"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8"/>
                                        </p:tgtEl>
                                        <p:attrNameLst>
                                          <p:attrName>style.visibility</p:attrName>
                                        </p:attrNameLst>
                                      </p:cBhvr>
                                      <p:to>
                                        <p:strVal val="visible"/>
                                      </p:to>
                                    </p:set>
                                    <p:anim calcmode="lin" valueType="num">
                                      <p:cBhvr additive="base">
                                        <p:cTn id="11" dur="500" fill="hold"/>
                                        <p:tgtEl>
                                          <p:spTgt spid="52228"/>
                                        </p:tgtEl>
                                        <p:attrNameLst>
                                          <p:attrName>ppt_x</p:attrName>
                                        </p:attrNameLst>
                                      </p:cBhvr>
                                      <p:tavLst>
                                        <p:tav tm="0">
                                          <p:val>
                                            <p:strVal val="#ppt_x"/>
                                          </p:val>
                                        </p:tav>
                                        <p:tav tm="100000">
                                          <p:val>
                                            <p:strVal val="#ppt_x"/>
                                          </p:val>
                                        </p:tav>
                                      </p:tavLst>
                                    </p:anim>
                                    <p:anim calcmode="lin" valueType="num">
                                      <p:cBhvr additive="base">
                                        <p:cTn id="12"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2227">
                                            <p:txEl>
                                              <p:pRg st="6" end="6"/>
                                            </p:txEl>
                                          </p:spTgt>
                                        </p:tgtEl>
                                        <p:attrNameLst>
                                          <p:attrName>style.visibility</p:attrName>
                                        </p:attrNameLst>
                                      </p:cBhvr>
                                      <p:to>
                                        <p:strVal val="visible"/>
                                      </p:to>
                                    </p:set>
                                    <p:anim calcmode="lin" valueType="num">
                                      <p:cBhvr additive="base">
                                        <p:cTn id="45"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2227">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2230"/>
                                        </p:tgtEl>
                                        <p:attrNameLst>
                                          <p:attrName>style.visibility</p:attrName>
                                        </p:attrNameLst>
                                      </p:cBhvr>
                                      <p:to>
                                        <p:strVal val="visible"/>
                                      </p:to>
                                    </p:set>
                                    <p:anim calcmode="lin" valueType="num">
                                      <p:cBhvr additive="base">
                                        <p:cTn id="49" dur="500" fill="hold"/>
                                        <p:tgtEl>
                                          <p:spTgt spid="52230"/>
                                        </p:tgtEl>
                                        <p:attrNameLst>
                                          <p:attrName>ppt_x</p:attrName>
                                        </p:attrNameLst>
                                      </p:cBhvr>
                                      <p:tavLst>
                                        <p:tav tm="0">
                                          <p:val>
                                            <p:strVal val="#ppt_x"/>
                                          </p:val>
                                        </p:tav>
                                        <p:tav tm="100000">
                                          <p:val>
                                            <p:strVal val="#ppt_x"/>
                                          </p:val>
                                        </p:tav>
                                      </p:tavLst>
                                    </p:anim>
                                    <p:anim calcmode="lin" valueType="num">
                                      <p:cBhvr additive="base">
                                        <p:cTn id="50" dur="500" fill="hold"/>
                                        <p:tgtEl>
                                          <p:spTgt spid="5223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2232"/>
                                        </p:tgtEl>
                                        <p:attrNameLst>
                                          <p:attrName>style.visibility</p:attrName>
                                        </p:attrNameLst>
                                      </p:cBhvr>
                                      <p:to>
                                        <p:strVal val="visible"/>
                                      </p:to>
                                    </p:set>
                                    <p:anim calcmode="lin" valueType="num">
                                      <p:cBhvr additive="base">
                                        <p:cTn id="53" dur="500" fill="hold"/>
                                        <p:tgtEl>
                                          <p:spTgt spid="52232"/>
                                        </p:tgtEl>
                                        <p:attrNameLst>
                                          <p:attrName>ppt_x</p:attrName>
                                        </p:attrNameLst>
                                      </p:cBhvr>
                                      <p:tavLst>
                                        <p:tav tm="0">
                                          <p:val>
                                            <p:strVal val="#ppt_x"/>
                                          </p:val>
                                        </p:tav>
                                        <p:tav tm="100000">
                                          <p:val>
                                            <p:strVal val="#ppt_x"/>
                                          </p:val>
                                        </p:tav>
                                      </p:tavLst>
                                    </p:anim>
                                    <p:anim calcmode="lin" valueType="num">
                                      <p:cBhvr additive="base">
                                        <p:cTn id="54"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zh-CN" altLang="en-US" dirty="0"/>
          </a:p>
        </p:txBody>
      </p:sp>
      <p:sp>
        <p:nvSpPr>
          <p:cNvPr id="53251" name="Rectangle 3"/>
          <p:cNvSpPr>
            <a:spLocks noGrp="1" noChangeArrowheads="1"/>
          </p:cNvSpPr>
          <p:nvPr>
            <p:ph type="body" idx="1"/>
          </p:nvPr>
        </p:nvSpPr>
        <p:spPr/>
        <p:txBody>
          <a:bodyPr>
            <a:normAutofit/>
          </a:bodyPr>
          <a:lstStyle/>
          <a:p>
            <a:r>
              <a:rPr lang="zh-CN" altLang="en-US" dirty="0" smtClean="0"/>
              <a:t>由于信号具均匀的概率密度，故信号功率等于</a:t>
            </a:r>
          </a:p>
          <a:p>
            <a:endParaRPr lang="zh-CN" altLang="en-US" dirty="0" smtClean="0"/>
          </a:p>
          <a:p>
            <a:r>
              <a:rPr lang="zh-CN" altLang="en-US" dirty="0" smtClean="0"/>
              <a:t>所以，</a:t>
            </a:r>
            <a:r>
              <a:rPr lang="zh-CN" altLang="en-US" dirty="0" smtClean="0">
                <a:solidFill>
                  <a:srgbClr val="0000FF"/>
                </a:solidFill>
              </a:rPr>
              <a:t>平均信号量噪比</a:t>
            </a:r>
            <a:r>
              <a:rPr lang="zh-CN" altLang="en-US" dirty="0" smtClean="0"/>
              <a:t>为</a:t>
            </a:r>
          </a:p>
          <a:p>
            <a:pPr lvl="1"/>
            <a:endParaRPr lang="zh-CN" altLang="en-US" dirty="0" smtClean="0"/>
          </a:p>
          <a:p>
            <a:r>
              <a:rPr lang="zh-CN" altLang="en-US" dirty="0" smtClean="0"/>
              <a:t>或写成</a:t>
            </a:r>
          </a:p>
          <a:p>
            <a:pPr lvl="1"/>
            <a:endParaRPr lang="zh-CN" altLang="en-US" dirty="0" smtClean="0"/>
          </a:p>
          <a:p>
            <a:r>
              <a:rPr lang="zh-CN" altLang="en-US" dirty="0" smtClean="0"/>
              <a:t>由上式可以看出，</a:t>
            </a:r>
            <a:r>
              <a:rPr lang="zh-CN" altLang="en-US" dirty="0" smtClean="0">
                <a:solidFill>
                  <a:srgbClr val="0000FF"/>
                </a:solidFill>
              </a:rPr>
              <a:t>量化器的平均输出信号量噪比随量化电平数</a:t>
            </a:r>
            <a:r>
              <a:rPr lang="en-US" altLang="zh-CN" dirty="0" smtClean="0">
                <a:solidFill>
                  <a:srgbClr val="0000FF"/>
                </a:solidFill>
              </a:rPr>
              <a:t>M</a:t>
            </a:r>
            <a:r>
              <a:rPr lang="zh-CN" altLang="en-US" dirty="0" smtClean="0">
                <a:solidFill>
                  <a:srgbClr val="0000FF"/>
                </a:solidFill>
              </a:rPr>
              <a:t>的增大而提高</a:t>
            </a:r>
            <a:r>
              <a:rPr lang="zh-CN" altLang="en-US" dirty="0" smtClean="0"/>
              <a:t>。</a:t>
            </a:r>
            <a:endParaRPr lang="zh-CN" altLang="en-US" dirty="0"/>
          </a:p>
        </p:txBody>
      </p:sp>
      <p:sp>
        <p:nvSpPr>
          <p:cNvPr id="11" name="灯片编号占位符 5"/>
          <p:cNvSpPr>
            <a:spLocks noGrp="1"/>
          </p:cNvSpPr>
          <p:nvPr>
            <p:ph type="sldNum" sz="quarter" idx="12"/>
          </p:nvPr>
        </p:nvSpPr>
        <p:spPr/>
        <p:txBody>
          <a:bodyPr/>
          <a:lstStyle/>
          <a:p>
            <a:fld id="{E70CBB4D-3682-4534-A003-440858FEC963}" type="slidenum">
              <a:rPr lang="en-US" altLang="zh-CN" smtClean="0"/>
              <a:pPr/>
              <a:t>36</a:t>
            </a:fld>
            <a:endParaRPr lang="en-US" altLang="zh-CN"/>
          </a:p>
        </p:txBody>
      </p:sp>
      <p:graphicFrame>
        <p:nvGraphicFramePr>
          <p:cNvPr id="53252" name="Object 4"/>
          <p:cNvGraphicFramePr>
            <a:graphicFrameLocks noChangeAspect="1"/>
          </p:cNvGraphicFramePr>
          <p:nvPr>
            <p:extLst>
              <p:ext uri="{D42A27DB-BD31-4B8C-83A1-F6EECF244321}">
                <p14:modId xmlns:p14="http://schemas.microsoft.com/office/powerpoint/2010/main" val="1879485852"/>
              </p:ext>
            </p:extLst>
          </p:nvPr>
        </p:nvGraphicFramePr>
        <p:xfrm>
          <a:off x="2267744" y="1700808"/>
          <a:ext cx="3870325" cy="801688"/>
        </p:xfrm>
        <a:graphic>
          <a:graphicData uri="http://schemas.openxmlformats.org/presentationml/2006/ole">
            <mc:AlternateContent xmlns:mc="http://schemas.openxmlformats.org/markup-compatibility/2006">
              <mc:Choice xmlns:v="urn:schemas-microsoft-com:vml" Requires="v">
                <p:oleObj spid="_x0000_s14626" name="公式" r:id="rId3" imgW="2159000" imgH="444500" progId="Equation.3">
                  <p:embed/>
                </p:oleObj>
              </mc:Choice>
              <mc:Fallback>
                <p:oleObj name="公式" r:id="rId3" imgW="2159000" imgH="444500"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700808"/>
                        <a:ext cx="3870325"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5"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54" name="Object 6"/>
          <p:cNvGraphicFramePr>
            <a:graphicFrameLocks noChangeAspect="1"/>
          </p:cNvGraphicFramePr>
          <p:nvPr>
            <p:extLst>
              <p:ext uri="{D42A27DB-BD31-4B8C-83A1-F6EECF244321}">
                <p14:modId xmlns:p14="http://schemas.microsoft.com/office/powerpoint/2010/main" val="3022400168"/>
              </p:ext>
            </p:extLst>
          </p:nvPr>
        </p:nvGraphicFramePr>
        <p:xfrm>
          <a:off x="4907865" y="2564904"/>
          <a:ext cx="1169988" cy="838200"/>
        </p:xfrm>
        <a:graphic>
          <a:graphicData uri="http://schemas.openxmlformats.org/presentationml/2006/ole">
            <mc:AlternateContent xmlns:mc="http://schemas.openxmlformats.org/markup-compatibility/2006">
              <mc:Choice xmlns:v="urn:schemas-microsoft-com:vml" Requires="v">
                <p:oleObj spid="_x0000_s14627" name="公式" r:id="rId5" imgW="634725" imgH="457002" progId="Equation.3">
                  <p:embed/>
                </p:oleObj>
              </mc:Choice>
              <mc:Fallback>
                <p:oleObj name="公式" r:id="rId5" imgW="634725" imgH="457002"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865" y="2564904"/>
                        <a:ext cx="11699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Rectangle 9"/>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1"/>
          <p:cNvGrpSpPr>
            <a:grpSpLocks/>
          </p:cNvGrpSpPr>
          <p:nvPr/>
        </p:nvGrpSpPr>
        <p:grpSpPr bwMode="auto">
          <a:xfrm>
            <a:off x="2267744" y="3645024"/>
            <a:ext cx="3059113" cy="906462"/>
            <a:chOff x="1718" y="2755"/>
            <a:chExt cx="1927" cy="571"/>
          </a:xfrm>
        </p:grpSpPr>
        <p:graphicFrame>
          <p:nvGraphicFramePr>
            <p:cNvPr id="53256" name="Object 8"/>
            <p:cNvGraphicFramePr>
              <a:graphicFrameLocks noChangeAspect="1"/>
            </p:cNvGraphicFramePr>
            <p:nvPr/>
          </p:nvGraphicFramePr>
          <p:xfrm>
            <a:off x="1718" y="2755"/>
            <a:ext cx="1275" cy="571"/>
          </p:xfrm>
          <a:graphic>
            <a:graphicData uri="http://schemas.openxmlformats.org/presentationml/2006/ole">
              <mc:AlternateContent xmlns:mc="http://schemas.openxmlformats.org/markup-compatibility/2006">
                <mc:Choice xmlns:v="urn:schemas-microsoft-com:vml" Requires="v">
                  <p:oleObj spid="_x0000_s14628" name="公式" r:id="rId7" imgW="1168400" imgH="520700" progId="Equation.3">
                    <p:embed/>
                  </p:oleObj>
                </mc:Choice>
                <mc:Fallback>
                  <p:oleObj name="公式" r:id="rId7" imgW="1168400" imgH="520700"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8" y="2755"/>
                          <a:ext cx="1275"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8" name="Text Box 10"/>
            <p:cNvSpPr txBox="1">
              <a:spLocks noChangeArrowheads="1"/>
            </p:cNvSpPr>
            <p:nvPr/>
          </p:nvSpPr>
          <p:spPr bwMode="auto">
            <a:xfrm>
              <a:off x="3163" y="2925"/>
              <a:ext cx="482" cy="231"/>
            </a:xfrm>
            <a:prstGeom prst="rect">
              <a:avLst/>
            </a:prstGeom>
            <a:noFill/>
            <a:ln w="9525">
              <a:noFill/>
              <a:miter lim="800000"/>
              <a:headEnd/>
              <a:tailEnd/>
            </a:ln>
            <a:effectLst/>
          </p:spPr>
          <p:txBody>
            <a:bodyPr>
              <a:spAutoFit/>
            </a:bodyPr>
            <a:lstStyle/>
            <a:p>
              <a:pPr>
                <a:spcBef>
                  <a:spcPct val="50000"/>
                </a:spcBef>
              </a:pPr>
              <a:r>
                <a:rPr lang="en-US" altLang="zh-CN"/>
                <a:t>dB</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4"/>
                                        </p:tgtEl>
                                        <p:attrNameLst>
                                          <p:attrName>style.visibility</p:attrName>
                                        </p:attrNameLst>
                                      </p:cBhvr>
                                      <p:to>
                                        <p:strVal val="visible"/>
                                      </p:to>
                                    </p:set>
                                    <p:anim calcmode="lin" valueType="num">
                                      <p:cBhvr additive="base">
                                        <p:cTn id="11" dur="500" fill="hold"/>
                                        <p:tgtEl>
                                          <p:spTgt spid="53254"/>
                                        </p:tgtEl>
                                        <p:attrNameLst>
                                          <p:attrName>ppt_x</p:attrName>
                                        </p:attrNameLst>
                                      </p:cBhvr>
                                      <p:tavLst>
                                        <p:tav tm="0">
                                          <p:val>
                                            <p:strVal val="#ppt_x"/>
                                          </p:val>
                                        </p:tav>
                                        <p:tav tm="100000">
                                          <p:val>
                                            <p:strVal val="#ppt_x"/>
                                          </p:val>
                                        </p:tav>
                                      </p:tavLst>
                                    </p:anim>
                                    <p:anim calcmode="lin" valueType="num">
                                      <p:cBhvr additive="base">
                                        <p:cTn id="12"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anim calcmode="lin" valueType="num">
                                      <p:cBhvr additive="base">
                                        <p:cTn id="17"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anim calcmode="lin" valueType="num">
                                      <p:cBhvr additive="base">
                                        <p:cTn id="27"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solidFill>
                  <a:srgbClr val="0000FF"/>
                </a:solidFill>
              </a:rPr>
              <a:t>9.4.3 </a:t>
            </a:r>
            <a:r>
              <a:rPr lang="zh-CN" altLang="en-US" dirty="0" smtClean="0">
                <a:solidFill>
                  <a:srgbClr val="0000FF"/>
                </a:solidFill>
              </a:rPr>
              <a:t>非均匀量化 </a:t>
            </a:r>
          </a:p>
        </p:txBody>
      </p:sp>
      <p:sp>
        <p:nvSpPr>
          <p:cNvPr id="54275" name="Rectangle 3"/>
          <p:cNvSpPr>
            <a:spLocks noGrp="1" noChangeArrowheads="1"/>
          </p:cNvSpPr>
          <p:nvPr>
            <p:ph type="body" idx="1"/>
          </p:nvPr>
        </p:nvSpPr>
        <p:spPr>
          <a:xfrm>
            <a:off x="539552" y="1196752"/>
            <a:ext cx="8064896" cy="5184576"/>
          </a:xfrm>
        </p:spPr>
        <p:txBody>
          <a:bodyPr>
            <a:normAutofit lnSpcReduction="10000"/>
          </a:bodyPr>
          <a:lstStyle/>
          <a:p>
            <a:r>
              <a:rPr lang="zh-CN" altLang="en-US" dirty="0" smtClean="0">
                <a:solidFill>
                  <a:srgbClr val="0000FF"/>
                </a:solidFill>
              </a:rPr>
              <a:t>问题存在</a:t>
            </a:r>
            <a:r>
              <a:rPr lang="zh-CN" altLang="en-US" dirty="0" smtClean="0"/>
              <a:t>：</a:t>
            </a:r>
            <a:endParaRPr lang="en-US" altLang="zh-CN" dirty="0" smtClean="0"/>
          </a:p>
          <a:p>
            <a:pPr lvl="1"/>
            <a:r>
              <a:rPr lang="zh-CN" altLang="en-US" dirty="0" smtClean="0"/>
              <a:t>在实际应用中，对于给定的量化器，量化电平数</a:t>
            </a:r>
            <a:r>
              <a:rPr lang="en-US" altLang="zh-CN" i="1" dirty="0" smtClean="0"/>
              <a:t>M</a:t>
            </a:r>
            <a:r>
              <a:rPr lang="zh-CN" altLang="en-US" dirty="0" smtClean="0"/>
              <a:t>和量化间隔</a:t>
            </a:r>
            <a:r>
              <a:rPr lang="zh-CN" altLang="en-US" i="1" dirty="0" smtClean="0">
                <a:sym typeface="Symbol" pitchFamily="18" charset="2"/>
              </a:rPr>
              <a:t></a:t>
            </a:r>
            <a:r>
              <a:rPr lang="en-US" altLang="zh-CN" i="1" dirty="0" smtClean="0"/>
              <a:t>v</a:t>
            </a:r>
            <a:r>
              <a:rPr lang="zh-CN" altLang="en-US" dirty="0" smtClean="0"/>
              <a:t>都是确定的，</a:t>
            </a:r>
            <a:r>
              <a:rPr lang="zh-CN" altLang="en-US" dirty="0" smtClean="0">
                <a:solidFill>
                  <a:srgbClr val="0000FF"/>
                </a:solidFill>
              </a:rPr>
              <a:t>量化噪声</a:t>
            </a:r>
            <a:r>
              <a:rPr lang="en-US" altLang="zh-CN" i="1" dirty="0" err="1" smtClean="0">
                <a:solidFill>
                  <a:srgbClr val="0000FF"/>
                </a:solidFill>
              </a:rPr>
              <a:t>N</a:t>
            </a:r>
            <a:r>
              <a:rPr lang="en-US" altLang="zh-CN" i="1" baseline="-25000" dirty="0" err="1" smtClean="0">
                <a:solidFill>
                  <a:srgbClr val="0000FF"/>
                </a:solidFill>
              </a:rPr>
              <a:t>q</a:t>
            </a:r>
            <a:r>
              <a:rPr lang="zh-CN" altLang="en-US" dirty="0" smtClean="0">
                <a:solidFill>
                  <a:srgbClr val="0000FF"/>
                </a:solidFill>
              </a:rPr>
              <a:t>也是确定</a:t>
            </a:r>
            <a:r>
              <a:rPr lang="zh-CN" altLang="en-US" dirty="0" smtClean="0"/>
              <a:t>的。</a:t>
            </a:r>
            <a:endParaRPr lang="en-US" altLang="zh-CN" dirty="0" smtClean="0"/>
          </a:p>
          <a:p>
            <a:pPr lvl="1"/>
            <a:r>
              <a:rPr lang="zh-CN" altLang="en-US" dirty="0" smtClean="0"/>
              <a:t>但是，</a:t>
            </a:r>
            <a:r>
              <a:rPr lang="zh-CN" altLang="en-US" dirty="0" smtClean="0">
                <a:solidFill>
                  <a:srgbClr val="0000FF"/>
                </a:solidFill>
              </a:rPr>
              <a:t>信号的强度可能随时间变化</a:t>
            </a:r>
            <a:r>
              <a:rPr lang="zh-CN" altLang="en-US" dirty="0" smtClean="0"/>
              <a:t>（例如，语音信号）。当信号小时，信号量噪比也小。</a:t>
            </a:r>
            <a:endParaRPr lang="en-US" altLang="zh-CN" dirty="0" smtClean="0"/>
          </a:p>
          <a:p>
            <a:pPr lvl="1"/>
            <a:r>
              <a:rPr lang="zh-CN" altLang="en-US" dirty="0" smtClean="0"/>
              <a:t>所以，这种</a:t>
            </a:r>
            <a:r>
              <a:rPr lang="zh-CN" altLang="en-US" dirty="0" smtClean="0">
                <a:solidFill>
                  <a:srgbClr val="0000FF"/>
                </a:solidFill>
              </a:rPr>
              <a:t>均匀量化器对于小输入信号很不利</a:t>
            </a:r>
            <a:r>
              <a:rPr lang="zh-CN" altLang="en-US" dirty="0" smtClean="0"/>
              <a:t>。</a:t>
            </a:r>
            <a:endParaRPr lang="en-US" altLang="zh-CN" dirty="0" smtClean="0"/>
          </a:p>
          <a:p>
            <a:r>
              <a:rPr lang="zh-CN" altLang="en-US" dirty="0" smtClean="0"/>
              <a:t>为了克服这个缺点，改善小信号时的信号量噪比，在实际应用中常采用</a:t>
            </a:r>
            <a:r>
              <a:rPr lang="zh-CN" altLang="en-US" dirty="0" smtClean="0">
                <a:solidFill>
                  <a:srgbClr val="FF0000"/>
                </a:solidFill>
              </a:rPr>
              <a:t>非均匀量化</a:t>
            </a:r>
            <a:r>
              <a:rPr lang="zh-CN" altLang="en-US" dirty="0" smtClean="0">
                <a:solidFill>
                  <a:srgbClr val="0000FF"/>
                </a:solidFill>
              </a:rPr>
              <a:t>：量化</a:t>
            </a:r>
            <a:r>
              <a:rPr lang="zh-CN" altLang="en-US" dirty="0">
                <a:solidFill>
                  <a:srgbClr val="0000FF"/>
                </a:solidFill>
              </a:rPr>
              <a:t>间隔随信号抽样值的不同而</a:t>
            </a:r>
            <a:r>
              <a:rPr lang="zh-CN" altLang="en-US" dirty="0" smtClean="0">
                <a:solidFill>
                  <a:srgbClr val="0000FF"/>
                </a:solidFill>
              </a:rPr>
              <a:t>变化</a:t>
            </a:r>
            <a:r>
              <a:rPr lang="zh-CN" altLang="en-US" dirty="0" smtClean="0"/>
              <a:t>：</a:t>
            </a:r>
            <a:endParaRPr lang="en-US" altLang="zh-CN" dirty="0" smtClean="0"/>
          </a:p>
          <a:p>
            <a:pPr lvl="1"/>
            <a:r>
              <a:rPr lang="zh-CN" altLang="en-US" dirty="0" smtClean="0"/>
              <a:t>信号</a:t>
            </a:r>
            <a:r>
              <a:rPr lang="zh-CN" altLang="en-US" dirty="0"/>
              <a:t>抽样值小时，量化间隔</a:t>
            </a:r>
            <a:r>
              <a:rPr lang="zh-CN" altLang="en-US" i="1" dirty="0">
                <a:sym typeface="Symbol" pitchFamily="18" charset="2"/>
              </a:rPr>
              <a:t></a:t>
            </a:r>
            <a:r>
              <a:rPr lang="en-US" altLang="zh-CN" i="1" dirty="0"/>
              <a:t>v</a:t>
            </a:r>
            <a:r>
              <a:rPr lang="zh-CN" altLang="en-US" dirty="0"/>
              <a:t>也</a:t>
            </a:r>
            <a:r>
              <a:rPr lang="zh-CN" altLang="en-US" dirty="0" smtClean="0"/>
              <a:t>小</a:t>
            </a:r>
            <a:endParaRPr lang="en-US" altLang="zh-CN" dirty="0" smtClean="0"/>
          </a:p>
          <a:p>
            <a:pPr lvl="1"/>
            <a:r>
              <a:rPr lang="zh-CN" altLang="en-US" dirty="0" smtClean="0"/>
              <a:t>信号</a:t>
            </a:r>
            <a:r>
              <a:rPr lang="zh-CN" altLang="en-US" dirty="0"/>
              <a:t>抽样值大时，量化间隔</a:t>
            </a:r>
            <a:r>
              <a:rPr lang="zh-CN" altLang="en-US" i="1" dirty="0">
                <a:sym typeface="Symbol" pitchFamily="18" charset="2"/>
              </a:rPr>
              <a:t></a:t>
            </a:r>
            <a:r>
              <a:rPr lang="en-US" altLang="zh-CN" i="1" dirty="0"/>
              <a:t>v</a:t>
            </a:r>
            <a:r>
              <a:rPr lang="zh-CN" altLang="en-US" dirty="0"/>
              <a:t>也变大。</a:t>
            </a:r>
          </a:p>
          <a:p>
            <a:endParaRPr lang="zh-CN" altLang="en-US" dirty="0"/>
          </a:p>
        </p:txBody>
      </p:sp>
      <p:sp>
        <p:nvSpPr>
          <p:cNvPr id="4" name="灯片编号占位符 5"/>
          <p:cNvSpPr>
            <a:spLocks noGrp="1"/>
          </p:cNvSpPr>
          <p:nvPr>
            <p:ph type="sldNum" sz="quarter" idx="12"/>
          </p:nvPr>
        </p:nvSpPr>
        <p:spPr/>
        <p:txBody>
          <a:bodyPr/>
          <a:lstStyle/>
          <a:p>
            <a:fld id="{BA1DD7D7-E2B9-4485-9369-6685E9EAB115}" type="slidenum">
              <a:rPr lang="en-US" altLang="zh-CN" smtClean="0"/>
              <a:pPr/>
              <a:t>37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 calcmode="lin" valueType="num">
                                      <p:cBhvr additive="base">
                                        <p:cTn id="7"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anim calcmode="lin" valueType="num">
                                      <p:cBhvr additive="base">
                                        <p:cTn id="13"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anim calcmode="lin" valueType="num">
                                      <p:cBhvr additive="base">
                                        <p:cTn id="17"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solidFill>
                  <a:srgbClr val="0000FF"/>
                </a:solidFill>
              </a:rPr>
              <a:t>非均匀量化原理</a:t>
            </a:r>
          </a:p>
        </p:txBody>
      </p:sp>
      <p:sp>
        <p:nvSpPr>
          <p:cNvPr id="55299" name="Rectangle 3"/>
          <p:cNvSpPr>
            <a:spLocks noGrp="1" noChangeArrowheads="1"/>
          </p:cNvSpPr>
          <p:nvPr>
            <p:ph type="body" idx="1"/>
          </p:nvPr>
        </p:nvSpPr>
        <p:spPr/>
        <p:txBody>
          <a:bodyPr>
            <a:normAutofit/>
          </a:bodyPr>
          <a:lstStyle/>
          <a:p>
            <a:r>
              <a:rPr lang="zh-CN" altLang="en-US" dirty="0" smtClean="0"/>
              <a:t>实际中，非均匀量化的实现方法通常是在进行量化之前，先将信号抽样值压缩，再进行均匀量化。</a:t>
            </a:r>
            <a:endParaRPr lang="en-US" altLang="zh-CN" dirty="0" smtClean="0"/>
          </a:p>
          <a:p>
            <a:pPr marL="228600" lvl="1">
              <a:spcBef>
                <a:spcPts val="1800"/>
              </a:spcBef>
            </a:pPr>
            <a:r>
              <a:rPr lang="zh-CN" altLang="en-US" dirty="0" smtClean="0">
                <a:solidFill>
                  <a:schemeClr val="hlink"/>
                </a:solidFill>
              </a:rPr>
              <a:t>非</a:t>
            </a:r>
            <a:r>
              <a:rPr lang="zh-CN" altLang="en-US" dirty="0">
                <a:solidFill>
                  <a:schemeClr val="hlink"/>
                </a:solidFill>
              </a:rPr>
              <a:t>均匀量化＝</a:t>
            </a:r>
            <a:r>
              <a:rPr lang="zh-CN" altLang="en-US" dirty="0">
                <a:solidFill>
                  <a:srgbClr val="C00000"/>
                </a:solidFill>
              </a:rPr>
              <a:t>信号抽样值压缩</a:t>
            </a:r>
            <a:r>
              <a:rPr lang="zh-CN" altLang="en-US" dirty="0">
                <a:solidFill>
                  <a:schemeClr val="hlink"/>
                </a:solidFill>
              </a:rPr>
              <a:t>＋均匀量化</a:t>
            </a:r>
            <a:endParaRPr lang="en-US" altLang="zh-CN" dirty="0">
              <a:solidFill>
                <a:schemeClr val="hlink"/>
              </a:solidFill>
            </a:endParaRPr>
          </a:p>
          <a:p>
            <a:r>
              <a:rPr lang="zh-CN" altLang="en-US" dirty="0" smtClean="0"/>
              <a:t>这里的</a:t>
            </a:r>
            <a:r>
              <a:rPr lang="zh-CN" altLang="en-US" dirty="0" smtClean="0">
                <a:solidFill>
                  <a:srgbClr val="C00000"/>
                </a:solidFill>
              </a:rPr>
              <a:t>压缩</a:t>
            </a:r>
            <a:r>
              <a:rPr lang="zh-CN" altLang="en-US" dirty="0" smtClean="0"/>
              <a:t>：是用一个非线性电路将输入电压</a:t>
            </a:r>
            <a:r>
              <a:rPr lang="en-US" altLang="zh-CN" i="1" dirty="0" smtClean="0"/>
              <a:t>x</a:t>
            </a:r>
            <a:r>
              <a:rPr lang="zh-CN" altLang="en-US" dirty="0" smtClean="0"/>
              <a:t>变换成输出电压</a:t>
            </a:r>
            <a:r>
              <a:rPr lang="en-US" altLang="zh-CN" dirty="0" smtClean="0"/>
              <a:t>y</a:t>
            </a:r>
            <a:r>
              <a:rPr lang="zh-CN" altLang="en-US" dirty="0" smtClean="0"/>
              <a:t>：</a:t>
            </a:r>
            <a:r>
              <a:rPr lang="en-US" altLang="zh-CN" i="1" dirty="0" smtClean="0"/>
              <a:t>y = f(x)</a:t>
            </a:r>
          </a:p>
          <a:p>
            <a:endParaRPr lang="zh-CN" altLang="en-US" dirty="0"/>
          </a:p>
        </p:txBody>
      </p:sp>
      <p:sp>
        <p:nvSpPr>
          <p:cNvPr id="11" name="灯片编号占位符 5"/>
          <p:cNvSpPr>
            <a:spLocks noGrp="1"/>
          </p:cNvSpPr>
          <p:nvPr>
            <p:ph type="sldNum" sz="quarter" idx="12"/>
          </p:nvPr>
        </p:nvSpPr>
        <p:spPr/>
        <p:txBody>
          <a:bodyPr/>
          <a:lstStyle/>
          <a:p>
            <a:fld id="{6FD41594-AC47-4492-95EE-E4AC4948DE7C}" type="slidenum">
              <a:rPr lang="en-US" altLang="zh-CN" smtClean="0"/>
              <a:pPr/>
              <a:t>38</a:t>
            </a:fld>
            <a:endParaRPr lang="en-US" altLang="zh-CN"/>
          </a:p>
        </p:txBody>
      </p:sp>
      <p:grpSp>
        <p:nvGrpSpPr>
          <p:cNvPr id="2" name="Group 6"/>
          <p:cNvGrpSpPr>
            <a:grpSpLocks/>
          </p:cNvGrpSpPr>
          <p:nvPr/>
        </p:nvGrpSpPr>
        <p:grpSpPr bwMode="auto">
          <a:xfrm>
            <a:off x="5580112" y="3429000"/>
            <a:ext cx="3421063" cy="2843212"/>
            <a:chOff x="5673" y="2988"/>
            <a:chExt cx="3795" cy="3120"/>
          </a:xfrm>
        </p:grpSpPr>
        <p:pic>
          <p:nvPicPr>
            <p:cNvPr id="55303" name="Picture 7" descr="对数压缩"/>
            <p:cNvPicPr>
              <a:picLocks noChangeAspect="1" noChangeArrowheads="1"/>
            </p:cNvPicPr>
            <p:nvPr/>
          </p:nvPicPr>
          <p:blipFill>
            <a:blip r:embed="rId2" cstate="print"/>
            <a:srcRect/>
            <a:stretch>
              <a:fillRect/>
            </a:stretch>
          </p:blipFill>
          <p:spPr bwMode="auto">
            <a:xfrm>
              <a:off x="5673" y="2988"/>
              <a:ext cx="3795" cy="3120"/>
            </a:xfrm>
            <a:prstGeom prst="rect">
              <a:avLst/>
            </a:prstGeom>
            <a:noFill/>
            <a:ln w="9525">
              <a:noFill/>
              <a:miter lim="800000"/>
              <a:headEnd/>
              <a:tailEnd/>
            </a:ln>
          </p:spPr>
        </p:pic>
        <p:grpSp>
          <p:nvGrpSpPr>
            <p:cNvPr id="3" name="Group 8"/>
            <p:cNvGrpSpPr>
              <a:grpSpLocks/>
            </p:cNvGrpSpPr>
            <p:nvPr/>
          </p:nvGrpSpPr>
          <p:grpSpPr bwMode="auto">
            <a:xfrm>
              <a:off x="6433" y="3285"/>
              <a:ext cx="902" cy="1680"/>
              <a:chOff x="6433" y="3285"/>
              <a:chExt cx="902" cy="1680"/>
            </a:xfrm>
          </p:grpSpPr>
          <p:sp>
            <p:nvSpPr>
              <p:cNvPr id="55305" name="Line 9"/>
              <p:cNvSpPr>
                <a:spLocks noChangeShapeType="1"/>
              </p:cNvSpPr>
              <p:nvPr/>
            </p:nvSpPr>
            <p:spPr bwMode="auto">
              <a:xfrm>
                <a:off x="6479" y="4965"/>
                <a:ext cx="240" cy="0"/>
              </a:xfrm>
              <a:prstGeom prst="line">
                <a:avLst/>
              </a:prstGeom>
              <a:noFill/>
              <a:ln w="9525">
                <a:solidFill>
                  <a:srgbClr val="000000"/>
                </a:solidFill>
                <a:round/>
                <a:headEnd/>
                <a:tailEnd type="triangle" w="med" len="med"/>
              </a:ln>
            </p:spPr>
            <p:txBody>
              <a:bodyPr/>
              <a:lstStyle/>
              <a:p>
                <a:endParaRPr lang="zh-CN" altLang="en-US"/>
              </a:p>
            </p:txBody>
          </p:sp>
          <p:sp>
            <p:nvSpPr>
              <p:cNvPr id="55306" name="Line 10"/>
              <p:cNvSpPr>
                <a:spLocks noChangeShapeType="1"/>
              </p:cNvSpPr>
              <p:nvPr/>
            </p:nvSpPr>
            <p:spPr bwMode="auto">
              <a:xfrm>
                <a:off x="7095" y="4965"/>
                <a:ext cx="240" cy="0"/>
              </a:xfrm>
              <a:prstGeom prst="line">
                <a:avLst/>
              </a:prstGeom>
              <a:noFill/>
              <a:ln w="9525">
                <a:solidFill>
                  <a:srgbClr val="000000"/>
                </a:solidFill>
                <a:round/>
                <a:headEnd type="triangle" w="med" len="med"/>
                <a:tailEnd/>
              </a:ln>
            </p:spPr>
            <p:txBody>
              <a:bodyPr/>
              <a:lstStyle/>
              <a:p>
                <a:endParaRPr lang="zh-CN" altLang="en-US"/>
              </a:p>
            </p:txBody>
          </p:sp>
          <p:sp>
            <p:nvSpPr>
              <p:cNvPr id="55307" name="Line 11"/>
              <p:cNvSpPr>
                <a:spLocks noChangeShapeType="1"/>
              </p:cNvSpPr>
              <p:nvPr/>
            </p:nvSpPr>
            <p:spPr bwMode="auto">
              <a:xfrm flipV="1">
                <a:off x="6435" y="3690"/>
                <a:ext cx="14" cy="195"/>
              </a:xfrm>
              <a:prstGeom prst="line">
                <a:avLst/>
              </a:prstGeom>
              <a:noFill/>
              <a:ln w="9525">
                <a:solidFill>
                  <a:srgbClr val="000000"/>
                </a:solidFill>
                <a:round/>
                <a:headEnd/>
                <a:tailEnd type="triangle" w="med" len="med"/>
              </a:ln>
            </p:spPr>
            <p:txBody>
              <a:bodyPr/>
              <a:lstStyle/>
              <a:p>
                <a:endParaRPr lang="zh-CN" altLang="en-US"/>
              </a:p>
            </p:txBody>
          </p:sp>
          <p:sp>
            <p:nvSpPr>
              <p:cNvPr id="55308" name="Line 12"/>
              <p:cNvSpPr>
                <a:spLocks noChangeShapeType="1"/>
              </p:cNvSpPr>
              <p:nvPr/>
            </p:nvSpPr>
            <p:spPr bwMode="auto">
              <a:xfrm flipH="1" flipV="1">
                <a:off x="6433" y="3285"/>
                <a:ext cx="2" cy="240"/>
              </a:xfrm>
              <a:prstGeom prst="line">
                <a:avLst/>
              </a:prstGeom>
              <a:noFill/>
              <a:ln w="9525">
                <a:solidFill>
                  <a:srgbClr val="000000"/>
                </a:solidFill>
                <a:round/>
                <a:headEnd type="triangle" w="med" len="med"/>
                <a:tailEnd/>
              </a:ln>
            </p:spPr>
            <p:txBody>
              <a:bodyPr/>
              <a:lstStyle/>
              <a:p>
                <a:endParaRPr lang="zh-CN" altLang="en-US"/>
              </a:p>
            </p:txBody>
          </p:sp>
        </p:grpSp>
      </p:grpSp>
      <p:sp>
        <p:nvSpPr>
          <p:cNvPr id="4" name="矩形 3"/>
          <p:cNvSpPr/>
          <p:nvPr/>
        </p:nvSpPr>
        <p:spPr>
          <a:xfrm>
            <a:off x="683568" y="4157573"/>
            <a:ext cx="4752528" cy="2092881"/>
          </a:xfrm>
          <a:prstGeom prst="rect">
            <a:avLst/>
          </a:prstGeom>
        </p:spPr>
        <p:txBody>
          <a:bodyPr wrap="square">
            <a:spAutoFit/>
          </a:bodyPr>
          <a:lstStyle/>
          <a:p>
            <a:pPr>
              <a:spcBef>
                <a:spcPts val="1200"/>
              </a:spcBef>
            </a:pPr>
            <a:r>
              <a:rPr lang="zh-CN" altLang="en-US" sz="2400" b="1" dirty="0">
                <a:latin typeface="+mj-ea"/>
                <a:ea typeface="+mj-ea"/>
              </a:rPr>
              <a:t>图中纵坐标</a:t>
            </a:r>
            <a:r>
              <a:rPr lang="en-US" altLang="zh-CN" sz="2400" b="1" i="1" dirty="0">
                <a:solidFill>
                  <a:srgbClr val="0000FF"/>
                </a:solidFill>
                <a:latin typeface="+mj-ea"/>
                <a:ea typeface="+mj-ea"/>
              </a:rPr>
              <a:t>y</a:t>
            </a:r>
            <a:r>
              <a:rPr lang="en-US" altLang="zh-CN" sz="2400" b="1" dirty="0">
                <a:solidFill>
                  <a:srgbClr val="0000FF"/>
                </a:solidFill>
                <a:latin typeface="+mj-ea"/>
                <a:ea typeface="+mj-ea"/>
              </a:rPr>
              <a:t> </a:t>
            </a:r>
            <a:r>
              <a:rPr lang="zh-CN" altLang="en-US" sz="2400" b="1" dirty="0">
                <a:solidFill>
                  <a:srgbClr val="0000FF"/>
                </a:solidFill>
                <a:latin typeface="+mj-ea"/>
                <a:ea typeface="+mj-ea"/>
              </a:rPr>
              <a:t>是均匀</a:t>
            </a:r>
            <a:r>
              <a:rPr lang="zh-CN" altLang="en-US" sz="2400" b="1" dirty="0" smtClean="0">
                <a:solidFill>
                  <a:srgbClr val="0000FF"/>
                </a:solidFill>
                <a:latin typeface="+mj-ea"/>
                <a:ea typeface="+mj-ea"/>
              </a:rPr>
              <a:t>刻度</a:t>
            </a:r>
            <a:r>
              <a:rPr lang="zh-CN" altLang="en-US" sz="2400" b="1" dirty="0">
                <a:latin typeface="+mj-ea"/>
                <a:ea typeface="+mj-ea"/>
              </a:rPr>
              <a:t>的，横坐标</a:t>
            </a:r>
            <a:r>
              <a:rPr lang="en-US" altLang="zh-CN" sz="2400" b="1" i="1" dirty="0">
                <a:solidFill>
                  <a:srgbClr val="0000FF"/>
                </a:solidFill>
                <a:latin typeface="+mj-ea"/>
                <a:ea typeface="+mj-ea"/>
              </a:rPr>
              <a:t>x</a:t>
            </a:r>
            <a:r>
              <a:rPr lang="en-US" altLang="zh-CN" sz="2400" b="1" dirty="0">
                <a:solidFill>
                  <a:srgbClr val="0000FF"/>
                </a:solidFill>
                <a:latin typeface="+mj-ea"/>
                <a:ea typeface="+mj-ea"/>
              </a:rPr>
              <a:t> </a:t>
            </a:r>
            <a:r>
              <a:rPr lang="zh-CN" altLang="en-US" sz="2400" b="1" dirty="0">
                <a:solidFill>
                  <a:srgbClr val="0000FF"/>
                </a:solidFill>
                <a:latin typeface="+mj-ea"/>
                <a:ea typeface="+mj-ea"/>
              </a:rPr>
              <a:t>是非</a:t>
            </a:r>
            <a:r>
              <a:rPr lang="zh-CN" altLang="en-US" sz="2400" b="1" dirty="0" smtClean="0">
                <a:solidFill>
                  <a:srgbClr val="0000FF"/>
                </a:solidFill>
                <a:latin typeface="+mj-ea"/>
                <a:ea typeface="+mj-ea"/>
              </a:rPr>
              <a:t>均匀</a:t>
            </a:r>
            <a:r>
              <a:rPr lang="zh-CN" altLang="en-US" sz="2400" b="1" dirty="0">
                <a:solidFill>
                  <a:srgbClr val="0000FF"/>
                </a:solidFill>
                <a:latin typeface="+mj-ea"/>
                <a:ea typeface="+mj-ea"/>
              </a:rPr>
              <a:t>刻度</a:t>
            </a:r>
            <a:r>
              <a:rPr lang="zh-CN" altLang="en-US" sz="2400" b="1" dirty="0">
                <a:latin typeface="+mj-ea"/>
                <a:ea typeface="+mj-ea"/>
              </a:rPr>
              <a:t>的</a:t>
            </a:r>
            <a:r>
              <a:rPr lang="zh-CN" altLang="en-US" sz="2400" b="1" dirty="0" smtClean="0">
                <a:latin typeface="+mj-ea"/>
                <a:ea typeface="+mj-ea"/>
              </a:rPr>
              <a:t>。</a:t>
            </a:r>
            <a:endParaRPr lang="en-US" altLang="zh-CN" sz="2400" b="1" dirty="0" smtClean="0">
              <a:latin typeface="+mj-ea"/>
              <a:ea typeface="+mj-ea"/>
            </a:endParaRPr>
          </a:p>
          <a:p>
            <a:pPr>
              <a:spcBef>
                <a:spcPts val="1200"/>
              </a:spcBef>
            </a:pPr>
            <a:r>
              <a:rPr lang="zh-CN" altLang="en-US" sz="2400" b="1" dirty="0" smtClean="0">
                <a:solidFill>
                  <a:srgbClr val="0000FF"/>
                </a:solidFill>
                <a:latin typeface="+mj-ea"/>
                <a:ea typeface="+mj-ea"/>
              </a:rPr>
              <a:t>所以</a:t>
            </a:r>
            <a:r>
              <a:rPr lang="zh-CN" altLang="en-US" sz="2400" b="1" dirty="0">
                <a:solidFill>
                  <a:srgbClr val="0000FF"/>
                </a:solidFill>
                <a:latin typeface="+mj-ea"/>
                <a:ea typeface="+mj-ea"/>
              </a:rPr>
              <a:t>输入</a:t>
            </a:r>
            <a:r>
              <a:rPr lang="zh-CN" altLang="en-US" sz="2400" b="1" dirty="0" smtClean="0">
                <a:solidFill>
                  <a:srgbClr val="0000FF"/>
                </a:solidFill>
                <a:latin typeface="+mj-ea"/>
                <a:ea typeface="+mj-ea"/>
              </a:rPr>
              <a:t>电压</a:t>
            </a:r>
            <a:r>
              <a:rPr lang="en-US" altLang="zh-CN" sz="2400" b="1" i="1" dirty="0">
                <a:solidFill>
                  <a:srgbClr val="0000FF"/>
                </a:solidFill>
                <a:latin typeface="+mj-ea"/>
                <a:ea typeface="+mj-ea"/>
              </a:rPr>
              <a:t>x</a:t>
            </a:r>
            <a:r>
              <a:rPr lang="zh-CN" altLang="en-US" sz="2400" b="1" dirty="0">
                <a:solidFill>
                  <a:srgbClr val="0000FF"/>
                </a:solidFill>
                <a:latin typeface="+mj-ea"/>
                <a:ea typeface="+mj-ea"/>
              </a:rPr>
              <a:t>越小，量化间隔也</a:t>
            </a:r>
            <a:r>
              <a:rPr lang="zh-CN" altLang="en-US" sz="2400" b="1" dirty="0" smtClean="0">
                <a:solidFill>
                  <a:srgbClr val="0000FF"/>
                </a:solidFill>
                <a:latin typeface="+mj-ea"/>
                <a:ea typeface="+mj-ea"/>
              </a:rPr>
              <a:t>就越</a:t>
            </a:r>
            <a:r>
              <a:rPr lang="zh-CN" altLang="en-US" sz="2400" b="1" dirty="0">
                <a:solidFill>
                  <a:srgbClr val="0000FF"/>
                </a:solidFill>
                <a:latin typeface="+mj-ea"/>
                <a:ea typeface="+mj-ea"/>
              </a:rPr>
              <a:t>小。也就是说，小</a:t>
            </a:r>
            <a:r>
              <a:rPr lang="zh-CN" altLang="en-US" sz="2400" b="1" dirty="0" smtClean="0">
                <a:solidFill>
                  <a:srgbClr val="0000FF"/>
                </a:solidFill>
                <a:latin typeface="+mj-ea"/>
                <a:ea typeface="+mj-ea"/>
              </a:rPr>
              <a:t>信号的</a:t>
            </a:r>
            <a:r>
              <a:rPr lang="zh-CN" altLang="en-US" sz="2400" b="1" dirty="0">
                <a:solidFill>
                  <a:srgbClr val="0000FF"/>
                </a:solidFill>
                <a:latin typeface="+mj-ea"/>
                <a:ea typeface="+mj-ea"/>
              </a:rPr>
              <a:t>量化误差也小。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 calcmode="lin" valueType="num">
                                      <p:cBhvr additive="base">
                                        <p:cTn id="7"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6"/>
          <p:cNvGrpSpPr>
            <a:grpSpLocks/>
          </p:cNvGrpSpPr>
          <p:nvPr/>
        </p:nvGrpSpPr>
        <p:grpSpPr bwMode="auto">
          <a:xfrm>
            <a:off x="5930320" y="1909749"/>
            <a:ext cx="2586306" cy="2025788"/>
            <a:chOff x="5673" y="2988"/>
            <a:chExt cx="3795" cy="3120"/>
          </a:xfrm>
        </p:grpSpPr>
        <p:pic>
          <p:nvPicPr>
            <p:cNvPr id="16" name="Picture 7" descr="对数压缩"/>
            <p:cNvPicPr>
              <a:picLocks noChangeAspect="1" noChangeArrowheads="1"/>
            </p:cNvPicPr>
            <p:nvPr/>
          </p:nvPicPr>
          <p:blipFill>
            <a:blip r:embed="rId3" cstate="print"/>
            <a:srcRect/>
            <a:stretch>
              <a:fillRect/>
            </a:stretch>
          </p:blipFill>
          <p:spPr bwMode="auto">
            <a:xfrm>
              <a:off x="5673" y="2988"/>
              <a:ext cx="3795" cy="3120"/>
            </a:xfrm>
            <a:prstGeom prst="rect">
              <a:avLst/>
            </a:prstGeom>
            <a:noFill/>
            <a:ln w="9525">
              <a:noFill/>
              <a:miter lim="800000"/>
              <a:headEnd/>
              <a:tailEnd/>
            </a:ln>
          </p:spPr>
        </p:pic>
        <p:grpSp>
          <p:nvGrpSpPr>
            <p:cNvPr id="17" name="Group 8"/>
            <p:cNvGrpSpPr>
              <a:grpSpLocks/>
            </p:cNvGrpSpPr>
            <p:nvPr/>
          </p:nvGrpSpPr>
          <p:grpSpPr bwMode="auto">
            <a:xfrm>
              <a:off x="6433" y="3285"/>
              <a:ext cx="902" cy="1680"/>
              <a:chOff x="6433" y="3285"/>
              <a:chExt cx="902" cy="1680"/>
            </a:xfrm>
          </p:grpSpPr>
          <p:sp>
            <p:nvSpPr>
              <p:cNvPr id="18" name="Line 9"/>
              <p:cNvSpPr>
                <a:spLocks noChangeShapeType="1"/>
              </p:cNvSpPr>
              <p:nvPr/>
            </p:nvSpPr>
            <p:spPr bwMode="auto">
              <a:xfrm>
                <a:off x="6479" y="4965"/>
                <a:ext cx="240" cy="0"/>
              </a:xfrm>
              <a:prstGeom prst="line">
                <a:avLst/>
              </a:prstGeom>
              <a:noFill/>
              <a:ln w="9525">
                <a:solidFill>
                  <a:srgbClr val="000000"/>
                </a:solidFill>
                <a:round/>
                <a:headEnd/>
                <a:tailEnd type="triangle" w="med" len="med"/>
              </a:ln>
            </p:spPr>
            <p:txBody>
              <a:bodyPr/>
              <a:lstStyle/>
              <a:p>
                <a:endParaRPr lang="zh-CN" altLang="en-US"/>
              </a:p>
            </p:txBody>
          </p:sp>
          <p:sp>
            <p:nvSpPr>
              <p:cNvPr id="19" name="Line 10"/>
              <p:cNvSpPr>
                <a:spLocks noChangeShapeType="1"/>
              </p:cNvSpPr>
              <p:nvPr/>
            </p:nvSpPr>
            <p:spPr bwMode="auto">
              <a:xfrm>
                <a:off x="7095" y="4965"/>
                <a:ext cx="240" cy="0"/>
              </a:xfrm>
              <a:prstGeom prst="line">
                <a:avLst/>
              </a:prstGeom>
              <a:noFill/>
              <a:ln w="9525">
                <a:solidFill>
                  <a:srgbClr val="000000"/>
                </a:solidFill>
                <a:round/>
                <a:headEnd type="triangle" w="med" len="med"/>
                <a:tailEnd/>
              </a:ln>
            </p:spPr>
            <p:txBody>
              <a:bodyPr/>
              <a:lstStyle/>
              <a:p>
                <a:endParaRPr lang="zh-CN" altLang="en-US"/>
              </a:p>
            </p:txBody>
          </p:sp>
          <p:sp>
            <p:nvSpPr>
              <p:cNvPr id="20" name="Line 11"/>
              <p:cNvSpPr>
                <a:spLocks noChangeShapeType="1"/>
              </p:cNvSpPr>
              <p:nvPr/>
            </p:nvSpPr>
            <p:spPr bwMode="auto">
              <a:xfrm flipV="1">
                <a:off x="6435" y="3690"/>
                <a:ext cx="14" cy="195"/>
              </a:xfrm>
              <a:prstGeom prst="line">
                <a:avLst/>
              </a:prstGeom>
              <a:noFill/>
              <a:ln w="9525">
                <a:solidFill>
                  <a:srgbClr val="000000"/>
                </a:solidFill>
                <a:round/>
                <a:headEnd/>
                <a:tailEnd type="triangle" w="med" len="med"/>
              </a:ln>
            </p:spPr>
            <p:txBody>
              <a:bodyPr/>
              <a:lstStyle/>
              <a:p>
                <a:endParaRPr lang="zh-CN" altLang="en-US"/>
              </a:p>
            </p:txBody>
          </p:sp>
          <p:sp>
            <p:nvSpPr>
              <p:cNvPr id="21" name="Line 12"/>
              <p:cNvSpPr>
                <a:spLocks noChangeShapeType="1"/>
              </p:cNvSpPr>
              <p:nvPr/>
            </p:nvSpPr>
            <p:spPr bwMode="auto">
              <a:xfrm flipH="1" flipV="1">
                <a:off x="6433" y="3285"/>
                <a:ext cx="2" cy="240"/>
              </a:xfrm>
              <a:prstGeom prst="line">
                <a:avLst/>
              </a:prstGeom>
              <a:noFill/>
              <a:ln w="9525">
                <a:solidFill>
                  <a:srgbClr val="000000"/>
                </a:solidFill>
                <a:round/>
                <a:headEnd type="triangle" w="med" len="med"/>
                <a:tailEnd/>
              </a:ln>
            </p:spPr>
            <p:txBody>
              <a:bodyPr/>
              <a:lstStyle/>
              <a:p>
                <a:endParaRPr lang="zh-CN" altLang="en-US"/>
              </a:p>
            </p:txBody>
          </p:sp>
        </p:grpSp>
      </p:grpSp>
      <p:sp>
        <p:nvSpPr>
          <p:cNvPr id="56322" name="Rectangle 2"/>
          <p:cNvSpPr>
            <a:spLocks noGrp="1" noChangeArrowheads="1"/>
          </p:cNvSpPr>
          <p:nvPr>
            <p:ph type="title"/>
          </p:nvPr>
        </p:nvSpPr>
        <p:spPr/>
        <p:txBody>
          <a:bodyPr>
            <a:normAutofit/>
          </a:bodyPr>
          <a:lstStyle/>
          <a:p>
            <a:r>
              <a:rPr lang="zh-CN" altLang="en-US" dirty="0" smtClean="0">
                <a:solidFill>
                  <a:srgbClr val="0000FF"/>
                </a:solidFill>
              </a:rPr>
              <a:t>非均匀量化的数学分析</a:t>
            </a:r>
            <a:endParaRPr lang="zh-CN" altLang="en-US" dirty="0">
              <a:solidFill>
                <a:srgbClr val="0000FF"/>
              </a:solidFill>
            </a:endParaRPr>
          </a:p>
        </p:txBody>
      </p:sp>
      <p:sp>
        <p:nvSpPr>
          <p:cNvPr id="56323" name="Rectangle 3"/>
          <p:cNvSpPr>
            <a:spLocks noGrp="1" noChangeArrowheads="1"/>
          </p:cNvSpPr>
          <p:nvPr>
            <p:ph type="body" idx="1"/>
          </p:nvPr>
        </p:nvSpPr>
        <p:spPr>
          <a:xfrm>
            <a:off x="539552" y="1196752"/>
            <a:ext cx="8064896" cy="5112568"/>
          </a:xfrm>
        </p:spPr>
        <p:txBody>
          <a:bodyPr>
            <a:normAutofit/>
          </a:bodyPr>
          <a:lstStyle/>
          <a:p>
            <a:r>
              <a:rPr lang="zh-CN" altLang="en-US" dirty="0" smtClean="0"/>
              <a:t>当量化区间划分很多时，在每一量化区间内压缩特性曲线可以</a:t>
            </a:r>
            <a:r>
              <a:rPr lang="zh-CN" altLang="en-US" dirty="0" smtClean="0">
                <a:solidFill>
                  <a:srgbClr val="0000FF"/>
                </a:solidFill>
              </a:rPr>
              <a:t>近似看作为一段直线</a:t>
            </a:r>
            <a:r>
              <a:rPr lang="zh-CN" altLang="en-US" dirty="0" smtClean="0"/>
              <a:t>。因此，这段直线的斜率可以写为：</a:t>
            </a:r>
          </a:p>
          <a:p>
            <a:pPr lvl="3"/>
            <a:endParaRPr lang="zh-CN" altLang="en-US" dirty="0" smtClean="0"/>
          </a:p>
          <a:p>
            <a:r>
              <a:rPr lang="zh-CN" altLang="en-US" dirty="0" smtClean="0"/>
              <a:t>所以有</a:t>
            </a:r>
          </a:p>
          <a:p>
            <a:r>
              <a:rPr lang="zh-CN" altLang="en-US" dirty="0" smtClean="0"/>
              <a:t>设压缩器的输入和输出电压限制在</a:t>
            </a:r>
            <a:r>
              <a:rPr lang="en-US" altLang="zh-CN" dirty="0" smtClean="0"/>
              <a:t>0</a:t>
            </a:r>
            <a:r>
              <a:rPr lang="zh-CN" altLang="en-US" dirty="0" smtClean="0"/>
              <a:t>和</a:t>
            </a:r>
            <a:r>
              <a:rPr lang="en-US" altLang="zh-CN" dirty="0" smtClean="0"/>
              <a:t>1</a:t>
            </a:r>
            <a:r>
              <a:rPr lang="zh-CN" altLang="en-US" dirty="0" smtClean="0"/>
              <a:t>之间，即作</a:t>
            </a:r>
            <a:r>
              <a:rPr lang="zh-CN" altLang="en-US" dirty="0" smtClean="0">
                <a:solidFill>
                  <a:srgbClr val="0000FF"/>
                </a:solidFill>
              </a:rPr>
              <a:t>归一化</a:t>
            </a:r>
            <a:r>
              <a:rPr lang="zh-CN" altLang="en-US" dirty="0" smtClean="0"/>
              <a:t>，且纵坐标</a:t>
            </a:r>
            <a:r>
              <a:rPr lang="en-US" altLang="zh-CN" dirty="0" smtClean="0"/>
              <a:t>y </a:t>
            </a:r>
            <a:r>
              <a:rPr lang="zh-CN" altLang="en-US" dirty="0" smtClean="0"/>
              <a:t>在</a:t>
            </a:r>
            <a:r>
              <a:rPr lang="en-US" altLang="zh-CN" dirty="0" smtClean="0"/>
              <a:t>0</a:t>
            </a:r>
            <a:r>
              <a:rPr lang="zh-CN" altLang="en-US" dirty="0" smtClean="0"/>
              <a:t>和</a:t>
            </a:r>
            <a:r>
              <a:rPr lang="en-US" altLang="zh-CN" dirty="0" smtClean="0"/>
              <a:t>1</a:t>
            </a:r>
            <a:r>
              <a:rPr lang="zh-CN" altLang="en-US" dirty="0" smtClean="0"/>
              <a:t>之间均匀划分成</a:t>
            </a:r>
            <a:r>
              <a:rPr lang="en-US" altLang="zh-CN" dirty="0" smtClean="0"/>
              <a:t>N</a:t>
            </a:r>
            <a:r>
              <a:rPr lang="zh-CN" altLang="en-US" dirty="0" smtClean="0"/>
              <a:t>个量化区间，则量化区间隔应等于</a:t>
            </a:r>
            <a:endParaRPr lang="en-US" altLang="zh-CN" dirty="0" smtClean="0"/>
          </a:p>
          <a:p>
            <a:r>
              <a:rPr lang="zh-CN" altLang="en-US" dirty="0" smtClean="0"/>
              <a:t>代入上式，得到</a:t>
            </a:r>
            <a:endParaRPr lang="zh-CN" altLang="en-US" dirty="0"/>
          </a:p>
        </p:txBody>
      </p:sp>
      <p:sp>
        <p:nvSpPr>
          <p:cNvPr id="14" name="灯片编号占位符 5"/>
          <p:cNvSpPr>
            <a:spLocks noGrp="1"/>
          </p:cNvSpPr>
          <p:nvPr>
            <p:ph type="sldNum" sz="quarter" idx="12"/>
          </p:nvPr>
        </p:nvSpPr>
        <p:spPr/>
        <p:txBody>
          <a:bodyPr/>
          <a:lstStyle/>
          <a:p>
            <a:fld id="{2071E9A4-2567-407D-BE0C-67CE14867665}" type="slidenum">
              <a:rPr lang="en-US" altLang="zh-CN" smtClean="0"/>
              <a:pPr/>
              <a:t>39</a:t>
            </a:fld>
            <a:endParaRPr lang="en-US" altLang="zh-CN"/>
          </a:p>
        </p:txBody>
      </p:sp>
      <p:sp>
        <p:nvSpPr>
          <p:cNvPr id="56325"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4" name="Object 4"/>
          <p:cNvGraphicFramePr>
            <a:graphicFrameLocks noChangeAspect="1"/>
          </p:cNvGraphicFramePr>
          <p:nvPr>
            <p:extLst>
              <p:ext uri="{D42A27DB-BD31-4B8C-83A1-F6EECF244321}">
                <p14:modId xmlns:p14="http://schemas.microsoft.com/office/powerpoint/2010/main" val="1559904795"/>
              </p:ext>
            </p:extLst>
          </p:nvPr>
        </p:nvGraphicFramePr>
        <p:xfrm>
          <a:off x="4283968" y="2254305"/>
          <a:ext cx="1485900" cy="668338"/>
        </p:xfrm>
        <a:graphic>
          <a:graphicData uri="http://schemas.openxmlformats.org/presentationml/2006/ole">
            <mc:AlternateContent xmlns:mc="http://schemas.openxmlformats.org/markup-compatibility/2006">
              <mc:Choice xmlns:v="urn:schemas-microsoft-com:vml" Requires="v">
                <p:oleObj spid="_x0000_s56628" name="公式" r:id="rId4" imgW="863225" imgH="393529" progId="Equation.3">
                  <p:embed/>
                </p:oleObj>
              </mc:Choice>
              <mc:Fallback>
                <p:oleObj name="公式" r:id="rId4" imgW="863225" imgH="393529" progId="Equation.3">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54305"/>
                        <a:ext cx="148590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6" name="Object 6"/>
          <p:cNvGraphicFramePr>
            <a:graphicFrameLocks noChangeAspect="1"/>
          </p:cNvGraphicFramePr>
          <p:nvPr>
            <p:extLst>
              <p:ext uri="{D42A27DB-BD31-4B8C-83A1-F6EECF244321}">
                <p14:modId xmlns:p14="http://schemas.microsoft.com/office/powerpoint/2010/main" val="735207840"/>
              </p:ext>
            </p:extLst>
          </p:nvPr>
        </p:nvGraphicFramePr>
        <p:xfrm>
          <a:off x="2051720" y="2922643"/>
          <a:ext cx="1349375" cy="769937"/>
        </p:xfrm>
        <a:graphic>
          <a:graphicData uri="http://schemas.openxmlformats.org/presentationml/2006/ole">
            <mc:AlternateContent xmlns:mc="http://schemas.openxmlformats.org/markup-compatibility/2006">
              <mc:Choice xmlns:v="urn:schemas-microsoft-com:vml" Requires="v">
                <p:oleObj spid="_x0000_s56629" name="公式" r:id="rId6" imgW="736600" imgH="419100" progId="Equation.3">
                  <p:embed/>
                </p:oleObj>
              </mc:Choice>
              <mc:Fallback>
                <p:oleObj name="公式" r:id="rId6" imgW="736600" imgH="419100" progId="Equation.3">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2922643"/>
                        <a:ext cx="1349375"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9"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8" name="Object 8"/>
          <p:cNvGraphicFramePr>
            <a:graphicFrameLocks noChangeAspect="1"/>
          </p:cNvGraphicFramePr>
          <p:nvPr>
            <p:extLst>
              <p:ext uri="{D42A27DB-BD31-4B8C-83A1-F6EECF244321}">
                <p14:modId xmlns:p14="http://schemas.microsoft.com/office/powerpoint/2010/main" val="1241320870"/>
              </p:ext>
            </p:extLst>
          </p:nvPr>
        </p:nvGraphicFramePr>
        <p:xfrm>
          <a:off x="6239143" y="4581128"/>
          <a:ext cx="984330" cy="720080"/>
        </p:xfrm>
        <a:graphic>
          <a:graphicData uri="http://schemas.openxmlformats.org/presentationml/2006/ole">
            <mc:AlternateContent xmlns:mc="http://schemas.openxmlformats.org/markup-compatibility/2006">
              <mc:Choice xmlns:v="urn:schemas-microsoft-com:vml" Requires="v">
                <p:oleObj spid="_x0000_s56630" name="公式" r:id="rId8" imgW="533169" imgH="393529" progId="Equation.3">
                  <p:embed/>
                </p:oleObj>
              </mc:Choice>
              <mc:Fallback>
                <p:oleObj name="公式" r:id="rId8" imgW="533169" imgH="393529" progId="Equation.3">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9143" y="4581128"/>
                        <a:ext cx="984330"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1"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30" name="Object 10"/>
          <p:cNvGraphicFramePr>
            <a:graphicFrameLocks noChangeAspect="1"/>
          </p:cNvGraphicFramePr>
          <p:nvPr>
            <p:extLst>
              <p:ext uri="{D42A27DB-BD31-4B8C-83A1-F6EECF244321}">
                <p14:modId xmlns:p14="http://schemas.microsoft.com/office/powerpoint/2010/main" val="3482173470"/>
              </p:ext>
            </p:extLst>
          </p:nvPr>
        </p:nvGraphicFramePr>
        <p:xfrm>
          <a:off x="1691680" y="5805264"/>
          <a:ext cx="2251075" cy="757237"/>
        </p:xfrm>
        <a:graphic>
          <a:graphicData uri="http://schemas.openxmlformats.org/presentationml/2006/ole">
            <mc:AlternateContent xmlns:mc="http://schemas.openxmlformats.org/markup-compatibility/2006">
              <mc:Choice xmlns:v="urn:schemas-microsoft-com:vml" Requires="v">
                <p:oleObj spid="_x0000_s56631" name="公式" r:id="rId10" imgW="1244600" imgH="419100" progId="Equation.3">
                  <p:embed/>
                </p:oleObj>
              </mc:Choice>
              <mc:Fallback>
                <p:oleObj name="公式" r:id="rId10" imgW="1244600" imgH="419100" progId="Equation.3">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1680" y="5805264"/>
                        <a:ext cx="225107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3" name="Rectangle 1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32" name="Object 12"/>
          <p:cNvGraphicFramePr>
            <a:graphicFrameLocks noChangeAspect="1"/>
          </p:cNvGraphicFramePr>
          <p:nvPr>
            <p:extLst>
              <p:ext uri="{D42A27DB-BD31-4B8C-83A1-F6EECF244321}">
                <p14:modId xmlns:p14="http://schemas.microsoft.com/office/powerpoint/2010/main" val="1436917244"/>
              </p:ext>
            </p:extLst>
          </p:nvPr>
        </p:nvGraphicFramePr>
        <p:xfrm>
          <a:off x="5028277" y="5805264"/>
          <a:ext cx="1260475" cy="803275"/>
        </p:xfrm>
        <a:graphic>
          <a:graphicData uri="http://schemas.openxmlformats.org/presentationml/2006/ole">
            <mc:AlternateContent xmlns:mc="http://schemas.openxmlformats.org/markup-compatibility/2006">
              <mc:Choice xmlns:v="urn:schemas-microsoft-com:vml" Requires="v">
                <p:oleObj spid="_x0000_s56632" name="公式" r:id="rId12" imgW="660400" imgH="419100" progId="Equation.3">
                  <p:embed/>
                </p:oleObj>
              </mc:Choice>
              <mc:Fallback>
                <p:oleObj name="公式" r:id="rId12" imgW="660400" imgH="419100" progId="Equation.3">
                  <p:embed/>
                  <p:pic>
                    <p:nvPicPr>
                      <p:cNvPr id="0"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277" y="5805264"/>
                        <a:ext cx="12604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箭头连接符 2"/>
          <p:cNvCxnSpPr/>
          <p:nvPr/>
        </p:nvCxnSpPr>
        <p:spPr>
          <a:xfrm flipH="1" flipV="1">
            <a:off x="3419872" y="3429000"/>
            <a:ext cx="2880320" cy="15121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 name="右箭头 3"/>
          <p:cNvSpPr/>
          <p:nvPr/>
        </p:nvSpPr>
        <p:spPr>
          <a:xfrm>
            <a:off x="4211960" y="5926469"/>
            <a:ext cx="648072" cy="5760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183165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 calcmode="lin" valueType="num">
                                      <p:cBhvr additive="base">
                                        <p:cTn id="7"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 calcmode="lin" valueType="num">
                                      <p:cBhvr additive="base">
                                        <p:cTn id="11" dur="500" fill="hold"/>
                                        <p:tgtEl>
                                          <p:spTgt spid="56326"/>
                                        </p:tgtEl>
                                        <p:attrNameLst>
                                          <p:attrName>ppt_x</p:attrName>
                                        </p:attrNameLst>
                                      </p:cBhvr>
                                      <p:tavLst>
                                        <p:tav tm="0">
                                          <p:val>
                                            <p:strVal val="#ppt_x"/>
                                          </p:val>
                                        </p:tav>
                                        <p:tav tm="100000">
                                          <p:val>
                                            <p:strVal val="#ppt_x"/>
                                          </p:val>
                                        </p:tav>
                                      </p:tavLst>
                                    </p:anim>
                                    <p:anim calcmode="lin" valueType="num">
                                      <p:cBhvr additive="base">
                                        <p:cTn id="12"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 calcmode="lin" valueType="num">
                                      <p:cBhvr additive="base">
                                        <p:cTn id="1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28"/>
                                        </p:tgtEl>
                                        <p:attrNameLst>
                                          <p:attrName>style.visibility</p:attrName>
                                        </p:attrNameLst>
                                      </p:cBhvr>
                                      <p:to>
                                        <p:strVal val="visible"/>
                                      </p:to>
                                    </p:set>
                                    <p:anim calcmode="lin" valueType="num">
                                      <p:cBhvr additive="base">
                                        <p:cTn id="21" dur="500" fill="hold"/>
                                        <p:tgtEl>
                                          <p:spTgt spid="56328"/>
                                        </p:tgtEl>
                                        <p:attrNameLst>
                                          <p:attrName>ppt_x</p:attrName>
                                        </p:attrNameLst>
                                      </p:cBhvr>
                                      <p:tavLst>
                                        <p:tav tm="0">
                                          <p:val>
                                            <p:strVal val="#ppt_x"/>
                                          </p:val>
                                        </p:tav>
                                        <p:tav tm="100000">
                                          <p:val>
                                            <p:strVal val="#ppt_x"/>
                                          </p:val>
                                        </p:tav>
                                      </p:tavLst>
                                    </p:anim>
                                    <p:anim calcmode="lin" valueType="num">
                                      <p:cBhvr additive="base">
                                        <p:cTn id="22" dur="500" fill="hold"/>
                                        <p:tgtEl>
                                          <p:spTgt spid="563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 calcmode="lin" valueType="num">
                                      <p:cBhvr additive="base">
                                        <p:cTn id="27"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56330"/>
                                        </p:tgtEl>
                                        <p:attrNameLst>
                                          <p:attrName>style.visibility</p:attrName>
                                        </p:attrNameLst>
                                      </p:cBhvr>
                                      <p:to>
                                        <p:strVal val="visible"/>
                                      </p:to>
                                    </p:set>
                                    <p:anim calcmode="lin" valueType="num">
                                      <p:cBhvr additive="base">
                                        <p:cTn id="36" dur="500" fill="hold"/>
                                        <p:tgtEl>
                                          <p:spTgt spid="56330"/>
                                        </p:tgtEl>
                                        <p:attrNameLst>
                                          <p:attrName>ppt_x</p:attrName>
                                        </p:attrNameLst>
                                      </p:cBhvr>
                                      <p:tavLst>
                                        <p:tav tm="0">
                                          <p:val>
                                            <p:strVal val="#ppt_x"/>
                                          </p:val>
                                        </p:tav>
                                        <p:tav tm="100000">
                                          <p:val>
                                            <p:strVal val="#ppt_x"/>
                                          </p:val>
                                        </p:tav>
                                      </p:tavLst>
                                    </p:anim>
                                    <p:anim calcmode="lin" valueType="num">
                                      <p:cBhvr additive="base">
                                        <p:cTn id="37" dur="500" fill="hold"/>
                                        <p:tgtEl>
                                          <p:spTgt spid="5633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nodeType="afterEffect">
                                  <p:stCondLst>
                                    <p:cond delay="0"/>
                                  </p:stCondLst>
                                  <p:childTnLst>
                                    <p:set>
                                      <p:cBhvr>
                                        <p:cTn id="44" dur="1" fill="hold">
                                          <p:stCondLst>
                                            <p:cond delay="0"/>
                                          </p:stCondLst>
                                        </p:cTn>
                                        <p:tgtEl>
                                          <p:spTgt spid="56332"/>
                                        </p:tgtEl>
                                        <p:attrNameLst>
                                          <p:attrName>style.visibility</p:attrName>
                                        </p:attrNameLst>
                                      </p:cBhvr>
                                      <p:to>
                                        <p:strVal val="visible"/>
                                      </p:to>
                                    </p:set>
                                    <p:anim calcmode="lin" valueType="num">
                                      <p:cBhvr additive="base">
                                        <p:cTn id="45" dur="500" fill="hold"/>
                                        <p:tgtEl>
                                          <p:spTgt spid="56332"/>
                                        </p:tgtEl>
                                        <p:attrNameLst>
                                          <p:attrName>ppt_x</p:attrName>
                                        </p:attrNameLst>
                                      </p:cBhvr>
                                      <p:tavLst>
                                        <p:tav tm="0">
                                          <p:val>
                                            <p:strVal val="#ppt_x"/>
                                          </p:val>
                                        </p:tav>
                                        <p:tav tm="100000">
                                          <p:val>
                                            <p:strVal val="#ppt_x"/>
                                          </p:val>
                                        </p:tav>
                                      </p:tavLst>
                                    </p:anim>
                                    <p:anim calcmode="lin" valueType="num">
                                      <p:cBhvr additive="base">
                                        <p:cTn id="46"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smtClean="0"/>
              <a:t>9.1 </a:t>
            </a:r>
            <a:r>
              <a:rPr lang="zh-CN" altLang="en-US" dirty="0" smtClean="0"/>
              <a:t>引言</a:t>
            </a:r>
          </a:p>
        </p:txBody>
      </p:sp>
      <p:sp>
        <p:nvSpPr>
          <p:cNvPr id="22531" name="Rectangle 3"/>
          <p:cNvSpPr>
            <a:spLocks noGrp="1" noChangeArrowheads="1"/>
          </p:cNvSpPr>
          <p:nvPr>
            <p:ph type="body" idx="1"/>
          </p:nvPr>
        </p:nvSpPr>
        <p:spPr/>
        <p:txBody>
          <a:bodyPr/>
          <a:lstStyle/>
          <a:p>
            <a:pPr lvl="1"/>
            <a:r>
              <a:rPr lang="zh-CN" altLang="en-US" dirty="0" smtClean="0"/>
              <a:t>数字化</a:t>
            </a:r>
            <a:r>
              <a:rPr lang="en-US" altLang="zh-CN" dirty="0" smtClean="0"/>
              <a:t>3</a:t>
            </a:r>
            <a:r>
              <a:rPr lang="zh-CN" altLang="en-US" dirty="0" smtClean="0"/>
              <a:t>步骤：</a:t>
            </a:r>
            <a:r>
              <a:rPr lang="zh-CN" altLang="en-US" dirty="0" smtClean="0">
                <a:solidFill>
                  <a:srgbClr val="0000FF"/>
                </a:solidFill>
              </a:rPr>
              <a:t>抽样、量化和编码</a:t>
            </a:r>
            <a:endParaRPr lang="zh-CN" altLang="en-US" dirty="0">
              <a:solidFill>
                <a:srgbClr val="0000FF"/>
              </a:solidFill>
            </a:endParaRPr>
          </a:p>
        </p:txBody>
      </p:sp>
      <p:sp>
        <p:nvSpPr>
          <p:cNvPr id="80" name="灯片编号占位符 5"/>
          <p:cNvSpPr>
            <a:spLocks noGrp="1"/>
          </p:cNvSpPr>
          <p:nvPr>
            <p:ph type="sldNum" sz="quarter" idx="12"/>
          </p:nvPr>
        </p:nvSpPr>
        <p:spPr/>
        <p:txBody>
          <a:bodyPr/>
          <a:lstStyle/>
          <a:p>
            <a:fld id="{AF9DDC97-AE75-4442-AA74-3794712C784D}" type="slidenum">
              <a:rPr lang="en-US" altLang="zh-CN" smtClean="0"/>
              <a:pPr/>
              <a:t>4</a:t>
            </a:fld>
            <a:endParaRPr lang="en-US" altLang="zh-CN"/>
          </a:p>
        </p:txBody>
      </p:sp>
      <p:grpSp>
        <p:nvGrpSpPr>
          <p:cNvPr id="2" name="Group 89"/>
          <p:cNvGrpSpPr>
            <a:grpSpLocks/>
          </p:cNvGrpSpPr>
          <p:nvPr/>
        </p:nvGrpSpPr>
        <p:grpSpPr bwMode="auto">
          <a:xfrm>
            <a:off x="1150938" y="1916832"/>
            <a:ext cx="7516812" cy="4349750"/>
            <a:chOff x="584" y="1395"/>
            <a:chExt cx="4933" cy="2740"/>
          </a:xfrm>
        </p:grpSpPr>
        <p:grpSp>
          <p:nvGrpSpPr>
            <p:cNvPr id="3" name="Group 9"/>
            <p:cNvGrpSpPr>
              <a:grpSpLocks/>
            </p:cNvGrpSpPr>
            <p:nvPr/>
          </p:nvGrpSpPr>
          <p:grpSpPr bwMode="auto">
            <a:xfrm>
              <a:off x="593" y="1395"/>
              <a:ext cx="4693" cy="1119"/>
              <a:chOff x="1803" y="6620"/>
              <a:chExt cx="6462" cy="2145"/>
            </a:xfrm>
          </p:grpSpPr>
          <p:pic>
            <p:nvPicPr>
              <p:cNvPr id="22538" name="Picture 10" descr="抽样信号"/>
              <p:cNvPicPr>
                <a:picLocks noChangeAspect="1" noChangeArrowheads="1"/>
              </p:cNvPicPr>
              <p:nvPr/>
            </p:nvPicPr>
            <p:blipFill>
              <a:blip r:embed="rId3" cstate="print"/>
              <a:srcRect/>
              <a:stretch>
                <a:fillRect/>
              </a:stretch>
            </p:blipFill>
            <p:spPr bwMode="auto">
              <a:xfrm>
                <a:off x="1803" y="6620"/>
                <a:ext cx="6405" cy="2145"/>
              </a:xfrm>
              <a:prstGeom prst="rect">
                <a:avLst/>
              </a:prstGeom>
              <a:noFill/>
              <a:ln w="9525">
                <a:noFill/>
                <a:miter lim="800000"/>
                <a:headEnd/>
                <a:tailEnd/>
              </a:ln>
            </p:spPr>
          </p:pic>
          <p:sp>
            <p:nvSpPr>
              <p:cNvPr id="22539" name="Text Box 11"/>
              <p:cNvSpPr txBox="1">
                <a:spLocks noChangeArrowheads="1"/>
              </p:cNvSpPr>
              <p:nvPr/>
            </p:nvSpPr>
            <p:spPr bwMode="auto">
              <a:xfrm>
                <a:off x="7215" y="7381"/>
                <a:ext cx="1050" cy="435"/>
              </a:xfrm>
              <a:prstGeom prst="rect">
                <a:avLst/>
              </a:prstGeom>
              <a:noFill/>
              <a:ln w="9525">
                <a:noFill/>
                <a:miter lim="800000"/>
                <a:headEnd/>
                <a:tailEnd/>
              </a:ln>
            </p:spPr>
            <p:txBody>
              <a:bodyPr/>
              <a:lstStyle/>
              <a:p>
                <a:pPr algn="just"/>
                <a:r>
                  <a:rPr lang="zh-CN" altLang="en-US" sz="1600">
                    <a:latin typeface="Times New Roman" pitchFamily="18" charset="0"/>
                  </a:rPr>
                  <a:t>抽样信号</a:t>
                </a:r>
                <a:endParaRPr lang="zh-CN" altLang="en-US" sz="3200"/>
              </a:p>
            </p:txBody>
          </p:sp>
          <p:sp>
            <p:nvSpPr>
              <p:cNvPr id="22540" name="Line 12"/>
              <p:cNvSpPr>
                <a:spLocks noChangeShapeType="1"/>
              </p:cNvSpPr>
              <p:nvPr/>
            </p:nvSpPr>
            <p:spPr bwMode="auto">
              <a:xfrm flipH="1">
                <a:off x="7139" y="7696"/>
                <a:ext cx="196" cy="210"/>
              </a:xfrm>
              <a:prstGeom prst="line">
                <a:avLst/>
              </a:prstGeom>
              <a:noFill/>
              <a:ln w="9525">
                <a:solidFill>
                  <a:srgbClr val="000000"/>
                </a:solidFill>
                <a:round/>
                <a:headEnd/>
                <a:tailEnd type="triangle" w="med" len="med"/>
              </a:ln>
            </p:spPr>
            <p:txBody>
              <a:bodyPr/>
              <a:lstStyle/>
              <a:p>
                <a:endParaRPr lang="zh-CN" altLang="en-US"/>
              </a:p>
            </p:txBody>
          </p:sp>
        </p:grpSp>
        <p:grpSp>
          <p:nvGrpSpPr>
            <p:cNvPr id="4" name="Group 87"/>
            <p:cNvGrpSpPr>
              <a:grpSpLocks/>
            </p:cNvGrpSpPr>
            <p:nvPr/>
          </p:nvGrpSpPr>
          <p:grpSpPr bwMode="auto">
            <a:xfrm>
              <a:off x="584" y="2360"/>
              <a:ext cx="4868" cy="1181"/>
              <a:chOff x="919" y="2305"/>
              <a:chExt cx="2680" cy="905"/>
            </a:xfrm>
          </p:grpSpPr>
          <p:pic>
            <p:nvPicPr>
              <p:cNvPr id="22541" name="Picture 13" descr="量化信号"/>
              <p:cNvPicPr>
                <a:picLocks noChangeAspect="1" noChangeArrowheads="1"/>
              </p:cNvPicPr>
              <p:nvPr/>
            </p:nvPicPr>
            <p:blipFill>
              <a:blip r:embed="rId4" cstate="print"/>
              <a:srcRect/>
              <a:stretch>
                <a:fillRect/>
              </a:stretch>
            </p:blipFill>
            <p:spPr bwMode="auto">
              <a:xfrm>
                <a:off x="919" y="2352"/>
                <a:ext cx="2561" cy="858"/>
              </a:xfrm>
              <a:prstGeom prst="rect">
                <a:avLst/>
              </a:prstGeom>
              <a:noFill/>
              <a:ln w="9525">
                <a:noFill/>
                <a:miter lim="800000"/>
                <a:headEnd/>
                <a:tailEnd/>
              </a:ln>
            </p:spPr>
          </p:pic>
          <p:grpSp>
            <p:nvGrpSpPr>
              <p:cNvPr id="5" name="Group 15"/>
              <p:cNvGrpSpPr>
                <a:grpSpLocks/>
              </p:cNvGrpSpPr>
              <p:nvPr/>
            </p:nvGrpSpPr>
            <p:grpSpPr bwMode="auto">
              <a:xfrm>
                <a:off x="1063" y="2305"/>
                <a:ext cx="2536" cy="756"/>
                <a:chOff x="2221" y="9315"/>
                <a:chExt cx="6342" cy="1890"/>
              </a:xfrm>
            </p:grpSpPr>
            <p:grpSp>
              <p:nvGrpSpPr>
                <p:cNvPr id="6" name="Group 16"/>
                <p:cNvGrpSpPr>
                  <a:grpSpLocks/>
                </p:cNvGrpSpPr>
                <p:nvPr/>
              </p:nvGrpSpPr>
              <p:grpSpPr bwMode="auto">
                <a:xfrm>
                  <a:off x="7215" y="9315"/>
                  <a:ext cx="1274" cy="525"/>
                  <a:chOff x="7185" y="9750"/>
                  <a:chExt cx="1274" cy="525"/>
                </a:xfrm>
              </p:grpSpPr>
              <p:sp>
                <p:nvSpPr>
                  <p:cNvPr id="22545" name="Text Box 17"/>
                  <p:cNvSpPr txBox="1">
                    <a:spLocks noChangeArrowheads="1"/>
                  </p:cNvSpPr>
                  <p:nvPr/>
                </p:nvSpPr>
                <p:spPr bwMode="auto">
                  <a:xfrm>
                    <a:off x="7379" y="9750"/>
                    <a:ext cx="1080" cy="390"/>
                  </a:xfrm>
                  <a:prstGeom prst="rect">
                    <a:avLst/>
                  </a:prstGeom>
                  <a:noFill/>
                  <a:ln w="9525">
                    <a:noFill/>
                    <a:miter lim="800000"/>
                    <a:headEnd/>
                    <a:tailEnd/>
                  </a:ln>
                </p:spPr>
                <p:txBody>
                  <a:bodyPr/>
                  <a:lstStyle/>
                  <a:p>
                    <a:pPr algn="just"/>
                    <a:r>
                      <a:rPr lang="zh-CN" altLang="en-US" sz="1600">
                        <a:latin typeface="Times New Roman" pitchFamily="18" charset="0"/>
                      </a:rPr>
                      <a:t>抽样信号</a:t>
                    </a:r>
                    <a:endParaRPr lang="zh-CN" altLang="en-US" sz="3200"/>
                  </a:p>
                </p:txBody>
              </p:sp>
              <p:sp>
                <p:nvSpPr>
                  <p:cNvPr id="22546" name="Line 18"/>
                  <p:cNvSpPr>
                    <a:spLocks noChangeShapeType="1"/>
                  </p:cNvSpPr>
                  <p:nvPr/>
                </p:nvSpPr>
                <p:spPr bwMode="auto">
                  <a:xfrm flipH="1">
                    <a:off x="7185" y="10020"/>
                    <a:ext cx="254" cy="255"/>
                  </a:xfrm>
                  <a:prstGeom prst="line">
                    <a:avLst/>
                  </a:prstGeom>
                  <a:noFill/>
                  <a:ln w="9525">
                    <a:solidFill>
                      <a:srgbClr val="000000"/>
                    </a:solidFill>
                    <a:round/>
                    <a:headEnd/>
                    <a:tailEnd type="triangle" w="med" len="med"/>
                  </a:ln>
                </p:spPr>
                <p:txBody>
                  <a:bodyPr/>
                  <a:lstStyle/>
                  <a:p>
                    <a:endParaRPr lang="zh-CN" altLang="en-US"/>
                  </a:p>
                </p:txBody>
              </p:sp>
            </p:grpSp>
            <p:sp>
              <p:nvSpPr>
                <p:cNvPr id="22547" name="Rectangle 19"/>
                <p:cNvSpPr>
                  <a:spLocks noChangeArrowheads="1"/>
                </p:cNvSpPr>
                <p:nvPr/>
              </p:nvSpPr>
              <p:spPr bwMode="auto">
                <a:xfrm>
                  <a:off x="2713" y="10335"/>
                  <a:ext cx="62" cy="855"/>
                </a:xfrm>
                <a:prstGeom prst="rect">
                  <a:avLst/>
                </a:prstGeom>
                <a:noFill/>
                <a:ln w="19050">
                  <a:solidFill>
                    <a:srgbClr val="000000"/>
                  </a:solidFill>
                  <a:miter lim="800000"/>
                  <a:headEnd/>
                  <a:tailEnd/>
                </a:ln>
              </p:spPr>
              <p:txBody>
                <a:bodyPr/>
                <a:lstStyle/>
                <a:p>
                  <a:endParaRPr lang="zh-CN" altLang="en-US"/>
                </a:p>
              </p:txBody>
            </p:sp>
            <p:grpSp>
              <p:nvGrpSpPr>
                <p:cNvPr id="7" name="Group 20"/>
                <p:cNvGrpSpPr>
                  <a:grpSpLocks/>
                </p:cNvGrpSpPr>
                <p:nvPr/>
              </p:nvGrpSpPr>
              <p:grpSpPr bwMode="auto">
                <a:xfrm>
                  <a:off x="2221" y="10050"/>
                  <a:ext cx="5370" cy="870"/>
                  <a:chOff x="2235" y="10050"/>
                  <a:chExt cx="5370" cy="870"/>
                </a:xfrm>
              </p:grpSpPr>
              <p:sp>
                <p:nvSpPr>
                  <p:cNvPr id="22549" name="Line 21"/>
                  <p:cNvSpPr>
                    <a:spLocks noChangeShapeType="1"/>
                  </p:cNvSpPr>
                  <p:nvPr/>
                </p:nvSpPr>
                <p:spPr bwMode="auto">
                  <a:xfrm>
                    <a:off x="2235" y="10920"/>
                    <a:ext cx="5370" cy="0"/>
                  </a:xfrm>
                  <a:prstGeom prst="line">
                    <a:avLst/>
                  </a:prstGeom>
                  <a:noFill/>
                  <a:ln w="9525">
                    <a:solidFill>
                      <a:srgbClr val="000000"/>
                    </a:solidFill>
                    <a:prstDash val="dash"/>
                    <a:round/>
                    <a:headEnd/>
                    <a:tailEnd/>
                  </a:ln>
                </p:spPr>
                <p:txBody>
                  <a:bodyPr/>
                  <a:lstStyle/>
                  <a:p>
                    <a:endParaRPr lang="zh-CN" altLang="en-US"/>
                  </a:p>
                </p:txBody>
              </p:sp>
              <p:sp>
                <p:nvSpPr>
                  <p:cNvPr id="22550" name="Line 22"/>
                  <p:cNvSpPr>
                    <a:spLocks noChangeShapeType="1"/>
                  </p:cNvSpPr>
                  <p:nvPr/>
                </p:nvSpPr>
                <p:spPr bwMode="auto">
                  <a:xfrm>
                    <a:off x="2235" y="10620"/>
                    <a:ext cx="5370" cy="0"/>
                  </a:xfrm>
                  <a:prstGeom prst="line">
                    <a:avLst/>
                  </a:prstGeom>
                  <a:noFill/>
                  <a:ln w="9525">
                    <a:solidFill>
                      <a:srgbClr val="000000"/>
                    </a:solidFill>
                    <a:prstDash val="dash"/>
                    <a:round/>
                    <a:headEnd/>
                    <a:tailEnd/>
                  </a:ln>
                </p:spPr>
                <p:txBody>
                  <a:bodyPr/>
                  <a:lstStyle/>
                  <a:p>
                    <a:endParaRPr lang="zh-CN" altLang="en-US"/>
                  </a:p>
                </p:txBody>
              </p:sp>
              <p:sp>
                <p:nvSpPr>
                  <p:cNvPr id="22551" name="Line 23"/>
                  <p:cNvSpPr>
                    <a:spLocks noChangeShapeType="1"/>
                  </p:cNvSpPr>
                  <p:nvPr/>
                </p:nvSpPr>
                <p:spPr bwMode="auto">
                  <a:xfrm>
                    <a:off x="2235" y="10335"/>
                    <a:ext cx="5370" cy="0"/>
                  </a:xfrm>
                  <a:prstGeom prst="line">
                    <a:avLst/>
                  </a:prstGeom>
                  <a:noFill/>
                  <a:ln w="9525">
                    <a:solidFill>
                      <a:srgbClr val="000000"/>
                    </a:solidFill>
                    <a:prstDash val="dash"/>
                    <a:round/>
                    <a:headEnd/>
                    <a:tailEnd/>
                  </a:ln>
                </p:spPr>
                <p:txBody>
                  <a:bodyPr/>
                  <a:lstStyle/>
                  <a:p>
                    <a:endParaRPr lang="zh-CN" altLang="en-US"/>
                  </a:p>
                </p:txBody>
              </p:sp>
              <p:sp>
                <p:nvSpPr>
                  <p:cNvPr id="22552" name="Line 24"/>
                  <p:cNvSpPr>
                    <a:spLocks noChangeShapeType="1"/>
                  </p:cNvSpPr>
                  <p:nvPr/>
                </p:nvSpPr>
                <p:spPr bwMode="auto">
                  <a:xfrm>
                    <a:off x="2235" y="10050"/>
                    <a:ext cx="5370" cy="0"/>
                  </a:xfrm>
                  <a:prstGeom prst="line">
                    <a:avLst/>
                  </a:prstGeom>
                  <a:noFill/>
                  <a:ln w="9525">
                    <a:solidFill>
                      <a:srgbClr val="000000"/>
                    </a:solidFill>
                    <a:prstDash val="dash"/>
                    <a:round/>
                    <a:headEnd/>
                    <a:tailEnd/>
                  </a:ln>
                </p:spPr>
                <p:txBody>
                  <a:bodyPr/>
                  <a:lstStyle/>
                  <a:p>
                    <a:endParaRPr lang="zh-CN" altLang="en-US"/>
                  </a:p>
                </p:txBody>
              </p:sp>
            </p:grpSp>
            <p:sp>
              <p:nvSpPr>
                <p:cNvPr id="22553" name="Rectangle 25"/>
                <p:cNvSpPr>
                  <a:spLocks noChangeArrowheads="1"/>
                </p:cNvSpPr>
                <p:nvPr/>
              </p:nvSpPr>
              <p:spPr bwMode="auto">
                <a:xfrm>
                  <a:off x="3449" y="10050"/>
                  <a:ext cx="74" cy="1155"/>
                </a:xfrm>
                <a:prstGeom prst="rect">
                  <a:avLst/>
                </a:prstGeom>
                <a:noFill/>
                <a:ln w="19050">
                  <a:solidFill>
                    <a:srgbClr val="000000"/>
                  </a:solidFill>
                  <a:miter lim="800000"/>
                  <a:headEnd/>
                  <a:tailEnd/>
                </a:ln>
              </p:spPr>
              <p:txBody>
                <a:bodyPr/>
                <a:lstStyle/>
                <a:p>
                  <a:endParaRPr lang="zh-CN" altLang="en-US"/>
                </a:p>
              </p:txBody>
            </p:sp>
            <p:sp>
              <p:nvSpPr>
                <p:cNvPr id="22554" name="Rectangle 26"/>
                <p:cNvSpPr>
                  <a:spLocks noChangeArrowheads="1"/>
                </p:cNvSpPr>
                <p:nvPr/>
              </p:nvSpPr>
              <p:spPr bwMode="auto">
                <a:xfrm>
                  <a:off x="4215" y="10050"/>
                  <a:ext cx="76" cy="1155"/>
                </a:xfrm>
                <a:prstGeom prst="rect">
                  <a:avLst/>
                </a:prstGeom>
                <a:noFill/>
                <a:ln w="19050">
                  <a:solidFill>
                    <a:srgbClr val="000000"/>
                  </a:solidFill>
                  <a:miter lim="800000"/>
                  <a:headEnd/>
                  <a:tailEnd/>
                </a:ln>
              </p:spPr>
              <p:txBody>
                <a:bodyPr/>
                <a:lstStyle/>
                <a:p>
                  <a:endParaRPr lang="zh-CN" altLang="en-US"/>
                </a:p>
              </p:txBody>
            </p:sp>
            <p:sp>
              <p:nvSpPr>
                <p:cNvPr id="22555" name="Rectangle 27"/>
                <p:cNvSpPr>
                  <a:spLocks noChangeArrowheads="1"/>
                </p:cNvSpPr>
                <p:nvPr/>
              </p:nvSpPr>
              <p:spPr bwMode="auto">
                <a:xfrm flipH="1">
                  <a:off x="4981" y="10335"/>
                  <a:ext cx="88" cy="870"/>
                </a:xfrm>
                <a:prstGeom prst="rect">
                  <a:avLst/>
                </a:prstGeom>
                <a:noFill/>
                <a:ln w="19050">
                  <a:solidFill>
                    <a:srgbClr val="000000"/>
                  </a:solidFill>
                  <a:miter lim="800000"/>
                  <a:headEnd/>
                  <a:tailEnd/>
                </a:ln>
              </p:spPr>
              <p:txBody>
                <a:bodyPr/>
                <a:lstStyle/>
                <a:p>
                  <a:endParaRPr lang="zh-CN" altLang="en-US"/>
                </a:p>
              </p:txBody>
            </p:sp>
            <p:sp>
              <p:nvSpPr>
                <p:cNvPr id="22556" name="Rectangle 28"/>
                <p:cNvSpPr>
                  <a:spLocks noChangeArrowheads="1"/>
                </p:cNvSpPr>
                <p:nvPr/>
              </p:nvSpPr>
              <p:spPr bwMode="auto">
                <a:xfrm flipH="1">
                  <a:off x="5701" y="10335"/>
                  <a:ext cx="88" cy="870"/>
                </a:xfrm>
                <a:prstGeom prst="rect">
                  <a:avLst/>
                </a:prstGeom>
                <a:noFill/>
                <a:ln w="19050">
                  <a:solidFill>
                    <a:srgbClr val="000000"/>
                  </a:solidFill>
                  <a:miter lim="800000"/>
                  <a:headEnd/>
                  <a:tailEnd/>
                </a:ln>
              </p:spPr>
              <p:txBody>
                <a:bodyPr/>
                <a:lstStyle/>
                <a:p>
                  <a:endParaRPr lang="zh-CN" altLang="en-US"/>
                </a:p>
              </p:txBody>
            </p:sp>
            <p:sp>
              <p:nvSpPr>
                <p:cNvPr id="22557" name="Rectangle 29"/>
                <p:cNvSpPr>
                  <a:spLocks noChangeArrowheads="1"/>
                </p:cNvSpPr>
                <p:nvPr/>
              </p:nvSpPr>
              <p:spPr bwMode="auto">
                <a:xfrm flipH="1">
                  <a:off x="6451" y="10050"/>
                  <a:ext cx="88" cy="1155"/>
                </a:xfrm>
                <a:prstGeom prst="rect">
                  <a:avLst/>
                </a:prstGeom>
                <a:noFill/>
                <a:ln w="19050">
                  <a:solidFill>
                    <a:srgbClr val="000000"/>
                  </a:solidFill>
                  <a:miter lim="800000"/>
                  <a:headEnd/>
                  <a:tailEnd/>
                </a:ln>
              </p:spPr>
              <p:txBody>
                <a:bodyPr/>
                <a:lstStyle/>
                <a:p>
                  <a:endParaRPr lang="zh-CN" altLang="en-US"/>
                </a:p>
              </p:txBody>
            </p:sp>
            <p:sp>
              <p:nvSpPr>
                <p:cNvPr id="22558" name="Rectangle 30"/>
                <p:cNvSpPr>
                  <a:spLocks noChangeArrowheads="1"/>
                </p:cNvSpPr>
                <p:nvPr/>
              </p:nvSpPr>
              <p:spPr bwMode="auto">
                <a:xfrm flipH="1">
                  <a:off x="7215" y="10050"/>
                  <a:ext cx="88" cy="1155"/>
                </a:xfrm>
                <a:prstGeom prst="rect">
                  <a:avLst/>
                </a:prstGeom>
                <a:noFill/>
                <a:ln w="19050">
                  <a:solidFill>
                    <a:srgbClr val="000000"/>
                  </a:solidFill>
                  <a:miter lim="800000"/>
                  <a:headEnd/>
                  <a:tailEnd/>
                </a:ln>
              </p:spPr>
              <p:txBody>
                <a:bodyPr/>
                <a:lstStyle/>
                <a:p>
                  <a:endParaRPr lang="zh-CN" altLang="en-US"/>
                </a:p>
              </p:txBody>
            </p:sp>
            <p:grpSp>
              <p:nvGrpSpPr>
                <p:cNvPr id="8" name="Group 31"/>
                <p:cNvGrpSpPr>
                  <a:grpSpLocks/>
                </p:cNvGrpSpPr>
                <p:nvPr/>
              </p:nvGrpSpPr>
              <p:grpSpPr bwMode="auto">
                <a:xfrm>
                  <a:off x="7289" y="9720"/>
                  <a:ext cx="1274" cy="525"/>
                  <a:chOff x="7185" y="9750"/>
                  <a:chExt cx="1274" cy="525"/>
                </a:xfrm>
              </p:grpSpPr>
              <p:sp>
                <p:nvSpPr>
                  <p:cNvPr id="22560" name="Text Box 32"/>
                  <p:cNvSpPr txBox="1">
                    <a:spLocks noChangeArrowheads="1"/>
                  </p:cNvSpPr>
                  <p:nvPr/>
                </p:nvSpPr>
                <p:spPr bwMode="auto">
                  <a:xfrm>
                    <a:off x="7379" y="9750"/>
                    <a:ext cx="1080" cy="390"/>
                  </a:xfrm>
                  <a:prstGeom prst="rect">
                    <a:avLst/>
                  </a:prstGeom>
                  <a:noFill/>
                  <a:ln w="9525">
                    <a:noFill/>
                    <a:miter lim="800000"/>
                    <a:headEnd/>
                    <a:tailEnd/>
                  </a:ln>
                </p:spPr>
                <p:txBody>
                  <a:bodyPr/>
                  <a:lstStyle/>
                  <a:p>
                    <a:pPr algn="just"/>
                    <a:r>
                      <a:rPr lang="zh-CN" altLang="en-US" sz="1600">
                        <a:latin typeface="Times New Roman" pitchFamily="18" charset="0"/>
                      </a:rPr>
                      <a:t>量化信号</a:t>
                    </a:r>
                    <a:endParaRPr lang="zh-CN" altLang="en-US" sz="3200"/>
                  </a:p>
                </p:txBody>
              </p:sp>
              <p:sp>
                <p:nvSpPr>
                  <p:cNvPr id="22561" name="Line 33"/>
                  <p:cNvSpPr>
                    <a:spLocks noChangeShapeType="1"/>
                  </p:cNvSpPr>
                  <p:nvPr/>
                </p:nvSpPr>
                <p:spPr bwMode="auto">
                  <a:xfrm flipH="1">
                    <a:off x="7185" y="10020"/>
                    <a:ext cx="254" cy="255"/>
                  </a:xfrm>
                  <a:prstGeom prst="line">
                    <a:avLst/>
                  </a:prstGeom>
                  <a:noFill/>
                  <a:ln w="9525">
                    <a:solidFill>
                      <a:srgbClr val="000000"/>
                    </a:solidFill>
                    <a:round/>
                    <a:headEnd/>
                    <a:tailEnd type="triangle" w="med" len="med"/>
                  </a:ln>
                </p:spPr>
                <p:txBody>
                  <a:bodyPr/>
                  <a:lstStyle/>
                  <a:p>
                    <a:endParaRPr lang="zh-CN" altLang="en-US"/>
                  </a:p>
                </p:txBody>
              </p:sp>
            </p:grpSp>
          </p:grpSp>
        </p:grpSp>
        <p:grpSp>
          <p:nvGrpSpPr>
            <p:cNvPr id="9" name="Group 36"/>
            <p:cNvGrpSpPr>
              <a:grpSpLocks/>
            </p:cNvGrpSpPr>
            <p:nvPr/>
          </p:nvGrpSpPr>
          <p:grpSpPr bwMode="auto">
            <a:xfrm>
              <a:off x="747" y="3540"/>
              <a:ext cx="4770" cy="595"/>
              <a:chOff x="3228" y="10128"/>
              <a:chExt cx="6566" cy="1140"/>
            </a:xfrm>
          </p:grpSpPr>
          <p:sp>
            <p:nvSpPr>
              <p:cNvPr id="22565" name="Text Box 37"/>
              <p:cNvSpPr txBox="1">
                <a:spLocks noChangeArrowheads="1"/>
              </p:cNvSpPr>
              <p:nvPr/>
            </p:nvSpPr>
            <p:spPr bwMode="auto">
              <a:xfrm>
                <a:off x="9108" y="10893"/>
                <a:ext cx="554" cy="375"/>
              </a:xfrm>
              <a:prstGeom prst="rect">
                <a:avLst/>
              </a:prstGeom>
              <a:noFill/>
              <a:ln w="9525">
                <a:noFill/>
                <a:miter lim="800000"/>
                <a:headEnd/>
                <a:tailEnd/>
              </a:ln>
            </p:spPr>
            <p:txBody>
              <a:bodyPr/>
              <a:lstStyle/>
              <a:p>
                <a:pPr algn="just"/>
                <a:r>
                  <a:rPr lang="en-US" altLang="zh-CN">
                    <a:latin typeface="Times New Roman" pitchFamily="18" charset="0"/>
                  </a:rPr>
                  <a:t>t</a:t>
                </a:r>
                <a:endParaRPr lang="en-US" altLang="zh-CN" sz="3200"/>
              </a:p>
            </p:txBody>
          </p:sp>
          <p:grpSp>
            <p:nvGrpSpPr>
              <p:cNvPr id="10" name="Group 38"/>
              <p:cNvGrpSpPr>
                <a:grpSpLocks/>
              </p:cNvGrpSpPr>
              <p:nvPr/>
            </p:nvGrpSpPr>
            <p:grpSpPr bwMode="auto">
              <a:xfrm>
                <a:off x="3572" y="10128"/>
                <a:ext cx="5116" cy="420"/>
                <a:chOff x="2459" y="12450"/>
                <a:chExt cx="5116" cy="420"/>
              </a:xfrm>
            </p:grpSpPr>
            <p:sp>
              <p:nvSpPr>
                <p:cNvPr id="22567" name="Text Box 39"/>
                <p:cNvSpPr txBox="1">
                  <a:spLocks noChangeArrowheads="1"/>
                </p:cNvSpPr>
                <p:nvPr/>
              </p:nvSpPr>
              <p:spPr bwMode="auto">
                <a:xfrm>
                  <a:off x="2459" y="12450"/>
                  <a:ext cx="674" cy="420"/>
                </a:xfrm>
                <a:prstGeom prst="rect">
                  <a:avLst/>
                </a:prstGeom>
                <a:noFill/>
                <a:ln w="9525">
                  <a:noFill/>
                  <a:miter lim="800000"/>
                  <a:headEnd/>
                  <a:tailEnd/>
                </a:ln>
              </p:spPr>
              <p:txBody>
                <a:bodyPr/>
                <a:lstStyle/>
                <a:p>
                  <a:pPr algn="just"/>
                  <a:r>
                    <a:rPr lang="en-US" altLang="zh-CN" sz="1600">
                      <a:latin typeface="Times New Roman" pitchFamily="18" charset="0"/>
                    </a:rPr>
                    <a:t>011</a:t>
                  </a:r>
                  <a:endParaRPr lang="en-US" altLang="zh-CN" sz="3200"/>
                </a:p>
              </p:txBody>
            </p:sp>
            <p:sp>
              <p:nvSpPr>
                <p:cNvPr id="22568" name="Text Box 40"/>
                <p:cNvSpPr txBox="1">
                  <a:spLocks noChangeArrowheads="1"/>
                </p:cNvSpPr>
                <p:nvPr/>
              </p:nvSpPr>
              <p:spPr bwMode="auto">
                <a:xfrm>
                  <a:off x="4767" y="12450"/>
                  <a:ext cx="674" cy="420"/>
                </a:xfrm>
                <a:prstGeom prst="rect">
                  <a:avLst/>
                </a:prstGeom>
                <a:noFill/>
                <a:ln w="9525">
                  <a:noFill/>
                  <a:miter lim="800000"/>
                  <a:headEnd/>
                  <a:tailEnd/>
                </a:ln>
              </p:spPr>
              <p:txBody>
                <a:bodyPr/>
                <a:lstStyle/>
                <a:p>
                  <a:pPr algn="just"/>
                  <a:r>
                    <a:rPr lang="en-US" altLang="zh-CN" sz="1600">
                      <a:latin typeface="Times New Roman" pitchFamily="18" charset="0"/>
                    </a:rPr>
                    <a:t>011</a:t>
                  </a:r>
                  <a:endParaRPr lang="en-US" altLang="zh-CN" sz="3200"/>
                </a:p>
              </p:txBody>
            </p:sp>
            <p:sp>
              <p:nvSpPr>
                <p:cNvPr id="22569" name="Text Box 41"/>
                <p:cNvSpPr txBox="1">
                  <a:spLocks noChangeArrowheads="1"/>
                </p:cNvSpPr>
                <p:nvPr/>
              </p:nvSpPr>
              <p:spPr bwMode="auto">
                <a:xfrm>
                  <a:off x="5441" y="12450"/>
                  <a:ext cx="674" cy="420"/>
                </a:xfrm>
                <a:prstGeom prst="rect">
                  <a:avLst/>
                </a:prstGeom>
                <a:noFill/>
                <a:ln w="9525">
                  <a:noFill/>
                  <a:miter lim="800000"/>
                  <a:headEnd/>
                  <a:tailEnd/>
                </a:ln>
              </p:spPr>
              <p:txBody>
                <a:bodyPr/>
                <a:lstStyle/>
                <a:p>
                  <a:pPr algn="just"/>
                  <a:r>
                    <a:rPr lang="en-US" altLang="zh-CN" sz="1600">
                      <a:latin typeface="Times New Roman" pitchFamily="18" charset="0"/>
                    </a:rPr>
                    <a:t>011</a:t>
                  </a:r>
                  <a:endParaRPr lang="en-US" altLang="zh-CN" sz="3200"/>
                </a:p>
              </p:txBody>
            </p:sp>
            <p:sp>
              <p:nvSpPr>
                <p:cNvPr id="22570" name="Text Box 42"/>
                <p:cNvSpPr txBox="1">
                  <a:spLocks noChangeArrowheads="1"/>
                </p:cNvSpPr>
                <p:nvPr/>
              </p:nvSpPr>
              <p:spPr bwMode="auto">
                <a:xfrm>
                  <a:off x="3207" y="12450"/>
                  <a:ext cx="572" cy="420"/>
                </a:xfrm>
                <a:prstGeom prst="rect">
                  <a:avLst/>
                </a:prstGeom>
                <a:noFill/>
                <a:ln w="9525">
                  <a:noFill/>
                  <a:miter lim="800000"/>
                  <a:headEnd/>
                  <a:tailEnd/>
                </a:ln>
              </p:spPr>
              <p:txBody>
                <a:bodyPr/>
                <a:lstStyle/>
                <a:p>
                  <a:pPr algn="just"/>
                  <a:r>
                    <a:rPr lang="en-US" altLang="zh-CN" sz="1600">
                      <a:latin typeface="Times New Roman" pitchFamily="18" charset="0"/>
                    </a:rPr>
                    <a:t>100</a:t>
                  </a:r>
                  <a:endParaRPr lang="en-US" altLang="zh-CN" sz="3200"/>
                </a:p>
              </p:txBody>
            </p:sp>
            <p:sp>
              <p:nvSpPr>
                <p:cNvPr id="22571" name="Text Box 43"/>
                <p:cNvSpPr txBox="1">
                  <a:spLocks noChangeArrowheads="1"/>
                </p:cNvSpPr>
                <p:nvPr/>
              </p:nvSpPr>
              <p:spPr bwMode="auto">
                <a:xfrm>
                  <a:off x="3973" y="12450"/>
                  <a:ext cx="572" cy="420"/>
                </a:xfrm>
                <a:prstGeom prst="rect">
                  <a:avLst/>
                </a:prstGeom>
                <a:noFill/>
                <a:ln w="9525">
                  <a:noFill/>
                  <a:miter lim="800000"/>
                  <a:headEnd/>
                  <a:tailEnd/>
                </a:ln>
              </p:spPr>
              <p:txBody>
                <a:bodyPr/>
                <a:lstStyle/>
                <a:p>
                  <a:pPr algn="just"/>
                  <a:r>
                    <a:rPr lang="en-US" altLang="zh-CN" sz="1600">
                      <a:latin typeface="Times New Roman" pitchFamily="18" charset="0"/>
                    </a:rPr>
                    <a:t>100</a:t>
                  </a:r>
                  <a:endParaRPr lang="en-US" altLang="zh-CN" sz="3200"/>
                </a:p>
              </p:txBody>
            </p:sp>
            <p:sp>
              <p:nvSpPr>
                <p:cNvPr id="22572" name="Text Box 44"/>
                <p:cNvSpPr txBox="1">
                  <a:spLocks noChangeArrowheads="1"/>
                </p:cNvSpPr>
                <p:nvPr/>
              </p:nvSpPr>
              <p:spPr bwMode="auto">
                <a:xfrm>
                  <a:off x="6209" y="12450"/>
                  <a:ext cx="572" cy="420"/>
                </a:xfrm>
                <a:prstGeom prst="rect">
                  <a:avLst/>
                </a:prstGeom>
                <a:noFill/>
                <a:ln w="9525">
                  <a:noFill/>
                  <a:miter lim="800000"/>
                  <a:headEnd/>
                  <a:tailEnd/>
                </a:ln>
              </p:spPr>
              <p:txBody>
                <a:bodyPr/>
                <a:lstStyle/>
                <a:p>
                  <a:pPr algn="just"/>
                  <a:r>
                    <a:rPr lang="en-US" altLang="zh-CN" sz="1600">
                      <a:latin typeface="Times New Roman" pitchFamily="18" charset="0"/>
                    </a:rPr>
                    <a:t>100</a:t>
                  </a:r>
                  <a:endParaRPr lang="en-US" altLang="zh-CN" sz="3200"/>
                </a:p>
              </p:txBody>
            </p:sp>
            <p:sp>
              <p:nvSpPr>
                <p:cNvPr id="22573" name="Text Box 45"/>
                <p:cNvSpPr txBox="1">
                  <a:spLocks noChangeArrowheads="1"/>
                </p:cNvSpPr>
                <p:nvPr/>
              </p:nvSpPr>
              <p:spPr bwMode="auto">
                <a:xfrm>
                  <a:off x="7003" y="12450"/>
                  <a:ext cx="572" cy="420"/>
                </a:xfrm>
                <a:prstGeom prst="rect">
                  <a:avLst/>
                </a:prstGeom>
                <a:noFill/>
                <a:ln w="9525">
                  <a:noFill/>
                  <a:miter lim="800000"/>
                  <a:headEnd/>
                  <a:tailEnd/>
                </a:ln>
              </p:spPr>
              <p:txBody>
                <a:bodyPr/>
                <a:lstStyle/>
                <a:p>
                  <a:pPr algn="just"/>
                  <a:r>
                    <a:rPr lang="en-US" altLang="zh-CN" sz="1600">
                      <a:latin typeface="Times New Roman" pitchFamily="18" charset="0"/>
                    </a:rPr>
                    <a:t>100</a:t>
                  </a:r>
                  <a:endParaRPr lang="en-US" altLang="zh-CN" sz="3200"/>
                </a:p>
              </p:txBody>
            </p:sp>
          </p:grpSp>
          <p:grpSp>
            <p:nvGrpSpPr>
              <p:cNvPr id="11" name="Group 46"/>
              <p:cNvGrpSpPr>
                <a:grpSpLocks/>
              </p:cNvGrpSpPr>
              <p:nvPr/>
            </p:nvGrpSpPr>
            <p:grpSpPr bwMode="auto">
              <a:xfrm>
                <a:off x="8552" y="10278"/>
                <a:ext cx="1242" cy="525"/>
                <a:chOff x="7425" y="12525"/>
                <a:chExt cx="1242" cy="525"/>
              </a:xfrm>
            </p:grpSpPr>
            <p:sp>
              <p:nvSpPr>
                <p:cNvPr id="22575" name="Text Box 47"/>
                <p:cNvSpPr txBox="1">
                  <a:spLocks noChangeArrowheads="1"/>
                </p:cNvSpPr>
                <p:nvPr/>
              </p:nvSpPr>
              <p:spPr bwMode="auto">
                <a:xfrm>
                  <a:off x="7603" y="12525"/>
                  <a:ext cx="1064" cy="390"/>
                </a:xfrm>
                <a:prstGeom prst="rect">
                  <a:avLst/>
                </a:prstGeom>
                <a:noFill/>
                <a:ln w="9525">
                  <a:noFill/>
                  <a:miter lim="800000"/>
                  <a:headEnd/>
                  <a:tailEnd/>
                </a:ln>
              </p:spPr>
              <p:txBody>
                <a:bodyPr/>
                <a:lstStyle/>
                <a:p>
                  <a:pPr algn="just"/>
                  <a:r>
                    <a:rPr lang="zh-CN" altLang="en-US" sz="1600">
                      <a:latin typeface="Times New Roman" pitchFamily="18" charset="0"/>
                    </a:rPr>
                    <a:t>编码信号</a:t>
                  </a:r>
                  <a:endParaRPr lang="zh-CN" altLang="en-US" sz="3200"/>
                </a:p>
              </p:txBody>
            </p:sp>
            <p:sp>
              <p:nvSpPr>
                <p:cNvPr id="22576" name="Line 48"/>
                <p:cNvSpPr>
                  <a:spLocks noChangeShapeType="1"/>
                </p:cNvSpPr>
                <p:nvPr/>
              </p:nvSpPr>
              <p:spPr bwMode="auto">
                <a:xfrm flipH="1">
                  <a:off x="7425" y="12795"/>
                  <a:ext cx="254" cy="255"/>
                </a:xfrm>
                <a:prstGeom prst="line">
                  <a:avLst/>
                </a:prstGeom>
                <a:noFill/>
                <a:ln w="9525">
                  <a:solidFill>
                    <a:srgbClr val="000000"/>
                  </a:solidFill>
                  <a:round/>
                  <a:headEnd/>
                  <a:tailEnd type="triangle" w="med" len="med"/>
                </a:ln>
              </p:spPr>
              <p:txBody>
                <a:bodyPr/>
                <a:lstStyle/>
                <a:p>
                  <a:endParaRPr lang="zh-CN" altLang="en-US"/>
                </a:p>
              </p:txBody>
            </p:sp>
          </p:grpSp>
          <p:grpSp>
            <p:nvGrpSpPr>
              <p:cNvPr id="12" name="Group 49"/>
              <p:cNvGrpSpPr>
                <a:grpSpLocks/>
              </p:cNvGrpSpPr>
              <p:nvPr/>
            </p:nvGrpSpPr>
            <p:grpSpPr bwMode="auto">
              <a:xfrm>
                <a:off x="3228" y="10503"/>
                <a:ext cx="5940" cy="645"/>
                <a:chOff x="3228" y="10503"/>
                <a:chExt cx="5940" cy="645"/>
              </a:xfrm>
            </p:grpSpPr>
            <p:sp>
              <p:nvSpPr>
                <p:cNvPr id="22578" name="Line 50"/>
                <p:cNvSpPr>
                  <a:spLocks noChangeShapeType="1"/>
                </p:cNvSpPr>
                <p:nvPr/>
              </p:nvSpPr>
              <p:spPr bwMode="auto">
                <a:xfrm>
                  <a:off x="3228" y="11148"/>
                  <a:ext cx="5940" cy="0"/>
                </a:xfrm>
                <a:prstGeom prst="line">
                  <a:avLst/>
                </a:prstGeom>
                <a:noFill/>
                <a:ln w="19050">
                  <a:solidFill>
                    <a:srgbClr val="000000"/>
                  </a:solidFill>
                  <a:round/>
                  <a:headEnd/>
                  <a:tailEnd type="triangle" w="med" len="med"/>
                </a:ln>
              </p:spPr>
              <p:txBody>
                <a:bodyPr/>
                <a:lstStyle/>
                <a:p>
                  <a:endParaRPr lang="zh-CN" altLang="en-US"/>
                </a:p>
              </p:txBody>
            </p:sp>
            <p:grpSp>
              <p:nvGrpSpPr>
                <p:cNvPr id="13" name="Group 51"/>
                <p:cNvGrpSpPr>
                  <a:grpSpLocks/>
                </p:cNvGrpSpPr>
                <p:nvPr/>
              </p:nvGrpSpPr>
              <p:grpSpPr bwMode="auto">
                <a:xfrm>
                  <a:off x="3766" y="10503"/>
                  <a:ext cx="192" cy="615"/>
                  <a:chOff x="3466" y="11613"/>
                  <a:chExt cx="192" cy="615"/>
                </a:xfrm>
              </p:grpSpPr>
              <p:grpSp>
                <p:nvGrpSpPr>
                  <p:cNvPr id="14" name="Group 52"/>
                  <p:cNvGrpSpPr>
                    <a:grpSpLocks/>
                  </p:cNvGrpSpPr>
                  <p:nvPr/>
                </p:nvGrpSpPr>
                <p:grpSpPr bwMode="auto">
                  <a:xfrm>
                    <a:off x="3466" y="11613"/>
                    <a:ext cx="192" cy="615"/>
                    <a:chOff x="2579" y="12780"/>
                    <a:chExt cx="192" cy="615"/>
                  </a:xfrm>
                </p:grpSpPr>
                <p:sp>
                  <p:nvSpPr>
                    <p:cNvPr id="22581" name="Rectangle 53"/>
                    <p:cNvSpPr>
                      <a:spLocks noChangeArrowheads="1"/>
                    </p:cNvSpPr>
                    <p:nvPr/>
                  </p:nvSpPr>
                  <p:spPr bwMode="auto">
                    <a:xfrm>
                      <a:off x="2579"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sp>
                  <p:nvSpPr>
                    <p:cNvPr id="22582" name="Rectangle 54"/>
                    <p:cNvSpPr>
                      <a:spLocks noChangeArrowheads="1"/>
                    </p:cNvSpPr>
                    <p:nvPr/>
                  </p:nvSpPr>
                  <p:spPr bwMode="auto">
                    <a:xfrm>
                      <a:off x="2713"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sp>
                <p:nvSpPr>
                  <p:cNvPr id="22583" name="Rectangle 55"/>
                  <p:cNvSpPr>
                    <a:spLocks noChangeArrowheads="1"/>
                  </p:cNvSpPr>
                  <p:nvPr/>
                </p:nvSpPr>
                <p:spPr bwMode="auto">
                  <a:xfrm>
                    <a:off x="3538" y="11613"/>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grpSp>
              <p:nvGrpSpPr>
                <p:cNvPr id="15" name="Group 56"/>
                <p:cNvGrpSpPr>
                  <a:grpSpLocks/>
                </p:cNvGrpSpPr>
                <p:nvPr/>
              </p:nvGrpSpPr>
              <p:grpSpPr bwMode="auto">
                <a:xfrm>
                  <a:off x="4500" y="10533"/>
                  <a:ext cx="192" cy="615"/>
                  <a:chOff x="3344" y="11613"/>
                  <a:chExt cx="192" cy="615"/>
                </a:xfrm>
              </p:grpSpPr>
              <p:grpSp>
                <p:nvGrpSpPr>
                  <p:cNvPr id="16" name="Group 57"/>
                  <p:cNvGrpSpPr>
                    <a:grpSpLocks/>
                  </p:cNvGrpSpPr>
                  <p:nvPr/>
                </p:nvGrpSpPr>
                <p:grpSpPr bwMode="auto">
                  <a:xfrm>
                    <a:off x="3344" y="11613"/>
                    <a:ext cx="192" cy="615"/>
                    <a:chOff x="2579" y="12780"/>
                    <a:chExt cx="192" cy="615"/>
                  </a:xfrm>
                </p:grpSpPr>
                <p:sp>
                  <p:nvSpPr>
                    <p:cNvPr id="22586" name="Rectangle 58"/>
                    <p:cNvSpPr>
                      <a:spLocks noChangeArrowheads="1"/>
                    </p:cNvSpPr>
                    <p:nvPr/>
                  </p:nvSpPr>
                  <p:spPr bwMode="auto">
                    <a:xfrm>
                      <a:off x="2579"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587" name="Rectangle 59"/>
                    <p:cNvSpPr>
                      <a:spLocks noChangeArrowheads="1"/>
                    </p:cNvSpPr>
                    <p:nvPr/>
                  </p:nvSpPr>
                  <p:spPr bwMode="auto">
                    <a:xfrm>
                      <a:off x="2713"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grpSp>
              <p:sp>
                <p:nvSpPr>
                  <p:cNvPr id="22588" name="Line 60"/>
                  <p:cNvSpPr>
                    <a:spLocks noChangeShapeType="1"/>
                  </p:cNvSpPr>
                  <p:nvPr/>
                </p:nvSpPr>
                <p:spPr bwMode="auto">
                  <a:xfrm>
                    <a:off x="3408" y="11613"/>
                    <a:ext cx="104" cy="0"/>
                  </a:xfrm>
                  <a:prstGeom prst="line">
                    <a:avLst/>
                  </a:prstGeom>
                  <a:noFill/>
                  <a:ln w="19050">
                    <a:solidFill>
                      <a:srgbClr val="000000"/>
                    </a:solidFill>
                    <a:prstDash val="sysDot"/>
                    <a:round/>
                    <a:headEnd/>
                    <a:tailEnd/>
                  </a:ln>
                </p:spPr>
                <p:txBody>
                  <a:bodyPr/>
                  <a:lstStyle/>
                  <a:p>
                    <a:endParaRPr lang="zh-CN" altLang="en-US"/>
                  </a:p>
                </p:txBody>
              </p:sp>
            </p:grpSp>
            <p:grpSp>
              <p:nvGrpSpPr>
                <p:cNvPr id="17" name="Group 61"/>
                <p:cNvGrpSpPr>
                  <a:grpSpLocks/>
                </p:cNvGrpSpPr>
                <p:nvPr/>
              </p:nvGrpSpPr>
              <p:grpSpPr bwMode="auto">
                <a:xfrm>
                  <a:off x="5280" y="10518"/>
                  <a:ext cx="192" cy="615"/>
                  <a:chOff x="3344" y="11613"/>
                  <a:chExt cx="192" cy="615"/>
                </a:xfrm>
              </p:grpSpPr>
              <p:grpSp>
                <p:nvGrpSpPr>
                  <p:cNvPr id="18" name="Group 62"/>
                  <p:cNvGrpSpPr>
                    <a:grpSpLocks/>
                  </p:cNvGrpSpPr>
                  <p:nvPr/>
                </p:nvGrpSpPr>
                <p:grpSpPr bwMode="auto">
                  <a:xfrm>
                    <a:off x="3344" y="11613"/>
                    <a:ext cx="192" cy="615"/>
                    <a:chOff x="2579" y="12780"/>
                    <a:chExt cx="192" cy="615"/>
                  </a:xfrm>
                </p:grpSpPr>
                <p:sp>
                  <p:nvSpPr>
                    <p:cNvPr id="22591" name="Rectangle 63"/>
                    <p:cNvSpPr>
                      <a:spLocks noChangeArrowheads="1"/>
                    </p:cNvSpPr>
                    <p:nvPr/>
                  </p:nvSpPr>
                  <p:spPr bwMode="auto">
                    <a:xfrm>
                      <a:off x="2579"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592" name="Rectangle 64"/>
                    <p:cNvSpPr>
                      <a:spLocks noChangeArrowheads="1"/>
                    </p:cNvSpPr>
                    <p:nvPr/>
                  </p:nvSpPr>
                  <p:spPr bwMode="auto">
                    <a:xfrm>
                      <a:off x="2713"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grpSp>
              <p:sp>
                <p:nvSpPr>
                  <p:cNvPr id="22593" name="Line 65"/>
                  <p:cNvSpPr>
                    <a:spLocks noChangeShapeType="1"/>
                  </p:cNvSpPr>
                  <p:nvPr/>
                </p:nvSpPr>
                <p:spPr bwMode="auto">
                  <a:xfrm>
                    <a:off x="3408" y="11613"/>
                    <a:ext cx="104" cy="0"/>
                  </a:xfrm>
                  <a:prstGeom prst="line">
                    <a:avLst/>
                  </a:prstGeom>
                  <a:noFill/>
                  <a:ln w="19050">
                    <a:solidFill>
                      <a:srgbClr val="000000"/>
                    </a:solidFill>
                    <a:prstDash val="sysDot"/>
                    <a:round/>
                    <a:headEnd/>
                    <a:tailEnd/>
                  </a:ln>
                </p:spPr>
                <p:txBody>
                  <a:bodyPr/>
                  <a:lstStyle/>
                  <a:p>
                    <a:endParaRPr lang="zh-CN" altLang="en-US"/>
                  </a:p>
                </p:txBody>
              </p:sp>
            </p:grpSp>
            <p:grpSp>
              <p:nvGrpSpPr>
                <p:cNvPr id="19" name="Group 66"/>
                <p:cNvGrpSpPr>
                  <a:grpSpLocks/>
                </p:cNvGrpSpPr>
                <p:nvPr/>
              </p:nvGrpSpPr>
              <p:grpSpPr bwMode="auto">
                <a:xfrm>
                  <a:off x="6046" y="10518"/>
                  <a:ext cx="192" cy="615"/>
                  <a:chOff x="3466" y="11613"/>
                  <a:chExt cx="192" cy="615"/>
                </a:xfrm>
              </p:grpSpPr>
              <p:grpSp>
                <p:nvGrpSpPr>
                  <p:cNvPr id="20" name="Group 67"/>
                  <p:cNvGrpSpPr>
                    <a:grpSpLocks/>
                  </p:cNvGrpSpPr>
                  <p:nvPr/>
                </p:nvGrpSpPr>
                <p:grpSpPr bwMode="auto">
                  <a:xfrm>
                    <a:off x="3466" y="11613"/>
                    <a:ext cx="192" cy="615"/>
                    <a:chOff x="2579" y="12780"/>
                    <a:chExt cx="192" cy="615"/>
                  </a:xfrm>
                </p:grpSpPr>
                <p:sp>
                  <p:nvSpPr>
                    <p:cNvPr id="22596" name="Rectangle 68"/>
                    <p:cNvSpPr>
                      <a:spLocks noChangeArrowheads="1"/>
                    </p:cNvSpPr>
                    <p:nvPr/>
                  </p:nvSpPr>
                  <p:spPr bwMode="auto">
                    <a:xfrm>
                      <a:off x="2579"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sp>
                  <p:nvSpPr>
                    <p:cNvPr id="22597" name="Rectangle 69"/>
                    <p:cNvSpPr>
                      <a:spLocks noChangeArrowheads="1"/>
                    </p:cNvSpPr>
                    <p:nvPr/>
                  </p:nvSpPr>
                  <p:spPr bwMode="auto">
                    <a:xfrm>
                      <a:off x="2713"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sp>
                <p:nvSpPr>
                  <p:cNvPr id="22598" name="Rectangle 70"/>
                  <p:cNvSpPr>
                    <a:spLocks noChangeArrowheads="1"/>
                  </p:cNvSpPr>
                  <p:nvPr/>
                </p:nvSpPr>
                <p:spPr bwMode="auto">
                  <a:xfrm>
                    <a:off x="3538" y="11613"/>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grpSp>
              <p:nvGrpSpPr>
                <p:cNvPr id="21" name="Group 71"/>
                <p:cNvGrpSpPr>
                  <a:grpSpLocks/>
                </p:cNvGrpSpPr>
                <p:nvPr/>
              </p:nvGrpSpPr>
              <p:grpSpPr bwMode="auto">
                <a:xfrm>
                  <a:off x="6750" y="10533"/>
                  <a:ext cx="192" cy="615"/>
                  <a:chOff x="3466" y="11613"/>
                  <a:chExt cx="192" cy="615"/>
                </a:xfrm>
              </p:grpSpPr>
              <p:grpSp>
                <p:nvGrpSpPr>
                  <p:cNvPr id="22" name="Group 72"/>
                  <p:cNvGrpSpPr>
                    <a:grpSpLocks/>
                  </p:cNvGrpSpPr>
                  <p:nvPr/>
                </p:nvGrpSpPr>
                <p:grpSpPr bwMode="auto">
                  <a:xfrm>
                    <a:off x="3466" y="11613"/>
                    <a:ext cx="192" cy="615"/>
                    <a:chOff x="2579" y="12780"/>
                    <a:chExt cx="192" cy="615"/>
                  </a:xfrm>
                </p:grpSpPr>
                <p:sp>
                  <p:nvSpPr>
                    <p:cNvPr id="22601" name="Rectangle 73"/>
                    <p:cNvSpPr>
                      <a:spLocks noChangeArrowheads="1"/>
                    </p:cNvSpPr>
                    <p:nvPr/>
                  </p:nvSpPr>
                  <p:spPr bwMode="auto">
                    <a:xfrm>
                      <a:off x="2579"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sp>
                  <p:nvSpPr>
                    <p:cNvPr id="22602" name="Rectangle 74"/>
                    <p:cNvSpPr>
                      <a:spLocks noChangeArrowheads="1"/>
                    </p:cNvSpPr>
                    <p:nvPr/>
                  </p:nvSpPr>
                  <p:spPr bwMode="auto">
                    <a:xfrm>
                      <a:off x="2713"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sp>
                <p:nvSpPr>
                  <p:cNvPr id="22603" name="Rectangle 75"/>
                  <p:cNvSpPr>
                    <a:spLocks noChangeArrowheads="1"/>
                  </p:cNvSpPr>
                  <p:nvPr/>
                </p:nvSpPr>
                <p:spPr bwMode="auto">
                  <a:xfrm>
                    <a:off x="3538" y="11613"/>
                    <a:ext cx="58" cy="615"/>
                  </a:xfrm>
                  <a:prstGeom prst="rect">
                    <a:avLst/>
                  </a:prstGeom>
                  <a:solidFill>
                    <a:srgbClr val="FFFFFF"/>
                  </a:solidFill>
                  <a:ln w="19050">
                    <a:solidFill>
                      <a:srgbClr val="000000"/>
                    </a:solidFill>
                    <a:miter lim="800000"/>
                    <a:headEnd/>
                    <a:tailEnd/>
                  </a:ln>
                </p:spPr>
                <p:txBody>
                  <a:bodyPr/>
                  <a:lstStyle/>
                  <a:p>
                    <a:endParaRPr lang="zh-CN" altLang="en-US"/>
                  </a:p>
                </p:txBody>
              </p:sp>
            </p:grpSp>
            <p:grpSp>
              <p:nvGrpSpPr>
                <p:cNvPr id="23" name="Group 76"/>
                <p:cNvGrpSpPr>
                  <a:grpSpLocks/>
                </p:cNvGrpSpPr>
                <p:nvPr/>
              </p:nvGrpSpPr>
              <p:grpSpPr bwMode="auto">
                <a:xfrm>
                  <a:off x="7514" y="10533"/>
                  <a:ext cx="192" cy="615"/>
                  <a:chOff x="3344" y="11613"/>
                  <a:chExt cx="192" cy="615"/>
                </a:xfrm>
              </p:grpSpPr>
              <p:grpSp>
                <p:nvGrpSpPr>
                  <p:cNvPr id="24" name="Group 77"/>
                  <p:cNvGrpSpPr>
                    <a:grpSpLocks/>
                  </p:cNvGrpSpPr>
                  <p:nvPr/>
                </p:nvGrpSpPr>
                <p:grpSpPr bwMode="auto">
                  <a:xfrm>
                    <a:off x="3344" y="11613"/>
                    <a:ext cx="192" cy="615"/>
                    <a:chOff x="2579" y="12780"/>
                    <a:chExt cx="192" cy="615"/>
                  </a:xfrm>
                </p:grpSpPr>
                <p:sp>
                  <p:nvSpPr>
                    <p:cNvPr id="22606" name="Rectangle 78"/>
                    <p:cNvSpPr>
                      <a:spLocks noChangeArrowheads="1"/>
                    </p:cNvSpPr>
                    <p:nvPr/>
                  </p:nvSpPr>
                  <p:spPr bwMode="auto">
                    <a:xfrm>
                      <a:off x="2579"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607" name="Rectangle 79"/>
                    <p:cNvSpPr>
                      <a:spLocks noChangeArrowheads="1"/>
                    </p:cNvSpPr>
                    <p:nvPr/>
                  </p:nvSpPr>
                  <p:spPr bwMode="auto">
                    <a:xfrm>
                      <a:off x="2713"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grpSp>
              <p:sp>
                <p:nvSpPr>
                  <p:cNvPr id="22608" name="Line 80"/>
                  <p:cNvSpPr>
                    <a:spLocks noChangeShapeType="1"/>
                  </p:cNvSpPr>
                  <p:nvPr/>
                </p:nvSpPr>
                <p:spPr bwMode="auto">
                  <a:xfrm>
                    <a:off x="3408" y="11613"/>
                    <a:ext cx="104" cy="0"/>
                  </a:xfrm>
                  <a:prstGeom prst="line">
                    <a:avLst/>
                  </a:prstGeom>
                  <a:noFill/>
                  <a:ln w="19050">
                    <a:solidFill>
                      <a:srgbClr val="000000"/>
                    </a:solidFill>
                    <a:prstDash val="sysDot"/>
                    <a:round/>
                    <a:headEnd/>
                    <a:tailEnd/>
                  </a:ln>
                </p:spPr>
                <p:txBody>
                  <a:bodyPr/>
                  <a:lstStyle/>
                  <a:p>
                    <a:endParaRPr lang="zh-CN" altLang="en-US"/>
                  </a:p>
                </p:txBody>
              </p:sp>
            </p:grpSp>
            <p:grpSp>
              <p:nvGrpSpPr>
                <p:cNvPr id="25" name="Group 81"/>
                <p:cNvGrpSpPr>
                  <a:grpSpLocks/>
                </p:cNvGrpSpPr>
                <p:nvPr/>
              </p:nvGrpSpPr>
              <p:grpSpPr bwMode="auto">
                <a:xfrm>
                  <a:off x="8324" y="10518"/>
                  <a:ext cx="192" cy="615"/>
                  <a:chOff x="3344" y="11613"/>
                  <a:chExt cx="192" cy="615"/>
                </a:xfrm>
              </p:grpSpPr>
              <p:grpSp>
                <p:nvGrpSpPr>
                  <p:cNvPr id="26" name="Group 82"/>
                  <p:cNvGrpSpPr>
                    <a:grpSpLocks/>
                  </p:cNvGrpSpPr>
                  <p:nvPr/>
                </p:nvGrpSpPr>
                <p:grpSpPr bwMode="auto">
                  <a:xfrm>
                    <a:off x="3344" y="11613"/>
                    <a:ext cx="192" cy="615"/>
                    <a:chOff x="2579" y="12780"/>
                    <a:chExt cx="192" cy="615"/>
                  </a:xfrm>
                </p:grpSpPr>
                <p:sp>
                  <p:nvSpPr>
                    <p:cNvPr id="22611" name="Rectangle 83"/>
                    <p:cNvSpPr>
                      <a:spLocks noChangeArrowheads="1"/>
                    </p:cNvSpPr>
                    <p:nvPr/>
                  </p:nvSpPr>
                  <p:spPr bwMode="auto">
                    <a:xfrm>
                      <a:off x="2579" y="12780"/>
                      <a:ext cx="58" cy="615"/>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2612" name="Rectangle 84"/>
                    <p:cNvSpPr>
                      <a:spLocks noChangeArrowheads="1"/>
                    </p:cNvSpPr>
                    <p:nvPr/>
                  </p:nvSpPr>
                  <p:spPr bwMode="auto">
                    <a:xfrm>
                      <a:off x="2713" y="12780"/>
                      <a:ext cx="58" cy="615"/>
                    </a:xfrm>
                    <a:prstGeom prst="rect">
                      <a:avLst/>
                    </a:prstGeom>
                    <a:solidFill>
                      <a:srgbClr val="FFFFFF"/>
                    </a:solidFill>
                    <a:ln w="19050">
                      <a:solidFill>
                        <a:srgbClr val="000000"/>
                      </a:solidFill>
                      <a:prstDash val="sysDot"/>
                      <a:miter lim="800000"/>
                      <a:headEnd/>
                      <a:tailEnd/>
                    </a:ln>
                  </p:spPr>
                  <p:txBody>
                    <a:bodyPr/>
                    <a:lstStyle/>
                    <a:p>
                      <a:endParaRPr lang="zh-CN" altLang="en-US"/>
                    </a:p>
                  </p:txBody>
                </p:sp>
              </p:grpSp>
              <p:sp>
                <p:nvSpPr>
                  <p:cNvPr id="22613" name="Line 85"/>
                  <p:cNvSpPr>
                    <a:spLocks noChangeShapeType="1"/>
                  </p:cNvSpPr>
                  <p:nvPr/>
                </p:nvSpPr>
                <p:spPr bwMode="auto">
                  <a:xfrm>
                    <a:off x="3408" y="11613"/>
                    <a:ext cx="104" cy="0"/>
                  </a:xfrm>
                  <a:prstGeom prst="line">
                    <a:avLst/>
                  </a:prstGeom>
                  <a:noFill/>
                  <a:ln w="19050">
                    <a:solidFill>
                      <a:srgbClr val="000000"/>
                    </a:solidFill>
                    <a:prstDash val="sysDot"/>
                    <a:round/>
                    <a:headEnd/>
                    <a:tailEnd/>
                  </a:ln>
                </p:spPr>
                <p:txBody>
                  <a:bodyPr/>
                  <a:lstStyle/>
                  <a:p>
                    <a:endParaRPr lang="zh-CN" altLang="en-US"/>
                  </a:p>
                </p:txBody>
              </p:sp>
            </p:grpSp>
          </p:grpSp>
        </p:grpSp>
      </p:gr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zh-CN" altLang="en-US" dirty="0"/>
          </a:p>
        </p:txBody>
      </p:sp>
      <p:sp>
        <p:nvSpPr>
          <p:cNvPr id="57347" name="Rectangle 3"/>
          <p:cNvSpPr>
            <a:spLocks noGrp="1" noChangeArrowheads="1"/>
          </p:cNvSpPr>
          <p:nvPr>
            <p:ph type="body" idx="1"/>
          </p:nvPr>
        </p:nvSpPr>
        <p:spPr/>
        <p:txBody>
          <a:bodyPr>
            <a:normAutofit/>
          </a:bodyPr>
          <a:lstStyle/>
          <a:p>
            <a:r>
              <a:rPr lang="zh-CN" altLang="en-US" dirty="0" smtClean="0"/>
              <a:t>为了</a:t>
            </a:r>
            <a:r>
              <a:rPr lang="zh-CN" altLang="en-US" dirty="0" smtClean="0">
                <a:solidFill>
                  <a:srgbClr val="0000FF"/>
                </a:solidFill>
              </a:rPr>
              <a:t>对不同的信号强度保持信号量噪比恒定</a:t>
            </a:r>
            <a:r>
              <a:rPr lang="zh-CN" altLang="en-US" dirty="0" smtClean="0"/>
              <a:t>，当输入电压</a:t>
            </a:r>
            <a:r>
              <a:rPr lang="en-US" altLang="zh-CN" dirty="0" smtClean="0"/>
              <a:t>x</a:t>
            </a:r>
            <a:r>
              <a:rPr lang="zh-CN" altLang="en-US" dirty="0" smtClean="0"/>
              <a:t>减小时，应当使量化间隔</a:t>
            </a:r>
            <a:r>
              <a:rPr lang="zh-CN" altLang="en-US" dirty="0" smtClean="0">
                <a:sym typeface="Symbol" pitchFamily="18" charset="2"/>
              </a:rPr>
              <a:t></a:t>
            </a:r>
            <a:r>
              <a:rPr lang="en-US" altLang="zh-CN" dirty="0" smtClean="0"/>
              <a:t>x </a:t>
            </a:r>
            <a:r>
              <a:rPr lang="zh-CN" altLang="en-US" dirty="0" smtClean="0"/>
              <a:t>按比例地减小，即要求： </a:t>
            </a:r>
            <a:r>
              <a:rPr lang="zh-CN" altLang="en-US" i="1" dirty="0" smtClean="0">
                <a:solidFill>
                  <a:srgbClr val="0000FF"/>
                </a:solidFill>
                <a:sym typeface="Symbol" pitchFamily="18" charset="2"/>
              </a:rPr>
              <a:t></a:t>
            </a:r>
            <a:r>
              <a:rPr lang="en-US" altLang="zh-CN" i="1" dirty="0" smtClean="0">
                <a:solidFill>
                  <a:srgbClr val="0000FF"/>
                </a:solidFill>
              </a:rPr>
              <a:t>x </a:t>
            </a:r>
            <a:r>
              <a:rPr lang="en-US" altLang="zh-CN" i="1" dirty="0" smtClean="0">
                <a:solidFill>
                  <a:srgbClr val="0000FF"/>
                </a:solidFill>
                <a:sym typeface="Symbol" pitchFamily="18" charset="2"/>
              </a:rPr>
              <a:t></a:t>
            </a:r>
            <a:r>
              <a:rPr lang="en-US" altLang="zh-CN" i="1" dirty="0" smtClean="0">
                <a:solidFill>
                  <a:srgbClr val="0000FF"/>
                </a:solidFill>
              </a:rPr>
              <a:t> x</a:t>
            </a:r>
          </a:p>
          <a:p>
            <a:pPr lvl="4"/>
            <a:endParaRPr lang="en-US" altLang="zh-CN" i="1" dirty="0" smtClean="0">
              <a:solidFill>
                <a:srgbClr val="0000FF"/>
              </a:solidFill>
            </a:endParaRPr>
          </a:p>
          <a:p>
            <a:r>
              <a:rPr lang="zh-CN" altLang="en-US" dirty="0" smtClean="0"/>
              <a:t>上式可写成</a:t>
            </a:r>
          </a:p>
          <a:p>
            <a:pPr lvl="1"/>
            <a:endParaRPr lang="zh-CN" altLang="en-US" dirty="0" smtClean="0"/>
          </a:p>
          <a:p>
            <a:r>
              <a:rPr lang="zh-CN" altLang="en-US" dirty="0" smtClean="0"/>
              <a:t>式中，</a:t>
            </a:r>
            <a:r>
              <a:rPr lang="en-US" altLang="zh-CN" dirty="0" smtClean="0"/>
              <a:t>k </a:t>
            </a:r>
            <a:r>
              <a:rPr lang="zh-CN" altLang="en-US" dirty="0" smtClean="0"/>
              <a:t>－ 比例常数。</a:t>
            </a:r>
          </a:p>
          <a:p>
            <a:r>
              <a:rPr lang="zh-CN" altLang="en-US" dirty="0" smtClean="0"/>
              <a:t>上式是一个线性微分方程，其解为： </a:t>
            </a:r>
            <a:endParaRPr lang="zh-CN" altLang="en-US" dirty="0"/>
          </a:p>
        </p:txBody>
      </p:sp>
      <p:sp>
        <p:nvSpPr>
          <p:cNvPr id="9" name="灯片编号占位符 5"/>
          <p:cNvSpPr>
            <a:spLocks noGrp="1"/>
          </p:cNvSpPr>
          <p:nvPr>
            <p:ph type="sldNum" sz="quarter" idx="12"/>
          </p:nvPr>
        </p:nvSpPr>
        <p:spPr/>
        <p:txBody>
          <a:bodyPr/>
          <a:lstStyle/>
          <a:p>
            <a:fld id="{CC91B6DC-970C-4AEE-BCB9-251E61AA2EC8}" type="slidenum">
              <a:rPr lang="en-US" altLang="zh-CN" smtClean="0"/>
              <a:pPr/>
              <a:t>40</a:t>
            </a:fld>
            <a:endParaRPr lang="en-US" altLang="zh-CN"/>
          </a:p>
        </p:txBody>
      </p:sp>
      <p:graphicFrame>
        <p:nvGraphicFramePr>
          <p:cNvPr id="57348" name="Object 4"/>
          <p:cNvGraphicFramePr>
            <a:graphicFrameLocks noChangeAspect="1"/>
          </p:cNvGraphicFramePr>
          <p:nvPr>
            <p:extLst>
              <p:ext uri="{D42A27DB-BD31-4B8C-83A1-F6EECF244321}">
                <p14:modId xmlns:p14="http://schemas.microsoft.com/office/powerpoint/2010/main" val="727765779"/>
              </p:ext>
            </p:extLst>
          </p:nvPr>
        </p:nvGraphicFramePr>
        <p:xfrm>
          <a:off x="3518346" y="2996952"/>
          <a:ext cx="909638" cy="811213"/>
        </p:xfrm>
        <a:graphic>
          <a:graphicData uri="http://schemas.openxmlformats.org/presentationml/2006/ole">
            <mc:AlternateContent xmlns:mc="http://schemas.openxmlformats.org/markup-compatibility/2006">
              <mc:Choice xmlns:v="urn:schemas-microsoft-com:vml" Requires="v">
                <p:oleObj spid="_x0000_s16733" name="公式" r:id="rId3" imgW="469900" imgH="419100" progId="Equation.3">
                  <p:embed/>
                </p:oleObj>
              </mc:Choice>
              <mc:Fallback>
                <p:oleObj name="公式" r:id="rId3" imgW="469900" imgH="419100" progId="Equation.3">
                  <p:embed/>
                  <p:pic>
                    <p:nvPicPr>
                      <p:cNvPr id="0" name="Picture 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346" y="2996952"/>
                        <a:ext cx="909638"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50" name="Object 6"/>
          <p:cNvGraphicFramePr>
            <a:graphicFrameLocks noChangeAspect="1"/>
          </p:cNvGraphicFramePr>
          <p:nvPr>
            <p:extLst>
              <p:ext uri="{D42A27DB-BD31-4B8C-83A1-F6EECF244321}">
                <p14:modId xmlns:p14="http://schemas.microsoft.com/office/powerpoint/2010/main" val="424979904"/>
              </p:ext>
            </p:extLst>
          </p:nvPr>
        </p:nvGraphicFramePr>
        <p:xfrm>
          <a:off x="5580112" y="2835585"/>
          <a:ext cx="1368152" cy="1094521"/>
        </p:xfrm>
        <a:graphic>
          <a:graphicData uri="http://schemas.openxmlformats.org/presentationml/2006/ole">
            <mc:AlternateContent xmlns:mc="http://schemas.openxmlformats.org/markup-compatibility/2006">
              <mc:Choice xmlns:v="urn:schemas-microsoft-com:vml" Requires="v">
                <p:oleObj spid="_x0000_s16734" name="公式" r:id="rId5" imgW="520700" imgH="419100" progId="Equation.3">
                  <p:embed/>
                </p:oleObj>
              </mc:Choice>
              <mc:Fallback>
                <p:oleObj name="公式" r:id="rId5" imgW="520700" imgH="419100" progId="Equation.3">
                  <p:embed/>
                  <p:pic>
                    <p:nvPicPr>
                      <p:cNvPr id="0"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2835585"/>
                        <a:ext cx="1368152" cy="1094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3"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52" name="Object 8"/>
          <p:cNvGraphicFramePr>
            <a:graphicFrameLocks noChangeAspect="1"/>
          </p:cNvGraphicFramePr>
          <p:nvPr>
            <p:extLst>
              <p:ext uri="{D42A27DB-BD31-4B8C-83A1-F6EECF244321}">
                <p14:modId xmlns:p14="http://schemas.microsoft.com/office/powerpoint/2010/main" val="3729129148"/>
              </p:ext>
            </p:extLst>
          </p:nvPr>
        </p:nvGraphicFramePr>
        <p:xfrm>
          <a:off x="2441318" y="5589240"/>
          <a:ext cx="1800200" cy="453785"/>
        </p:xfrm>
        <a:graphic>
          <a:graphicData uri="http://schemas.openxmlformats.org/presentationml/2006/ole">
            <mc:AlternateContent xmlns:mc="http://schemas.openxmlformats.org/markup-compatibility/2006">
              <mc:Choice xmlns:v="urn:schemas-microsoft-com:vml" Requires="v">
                <p:oleObj spid="_x0000_s16735" name="公式" r:id="rId7" imgW="787058" imgH="203112" progId="Equation.3">
                  <p:embed/>
                </p:oleObj>
              </mc:Choice>
              <mc:Fallback>
                <p:oleObj name="公式" r:id="rId7" imgW="787058" imgH="203112" progId="Equation.3">
                  <p:embed/>
                  <p:pic>
                    <p:nvPicPr>
                      <p:cNvPr id="0" name="Picture 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318" y="5589240"/>
                        <a:ext cx="1800200" cy="453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81538748"/>
              </p:ext>
            </p:extLst>
          </p:nvPr>
        </p:nvGraphicFramePr>
        <p:xfrm>
          <a:off x="2195736" y="2485082"/>
          <a:ext cx="1152128" cy="734228"/>
        </p:xfrm>
        <a:graphic>
          <a:graphicData uri="http://schemas.openxmlformats.org/presentationml/2006/ole">
            <mc:AlternateContent xmlns:mc="http://schemas.openxmlformats.org/markup-compatibility/2006">
              <mc:Choice xmlns:v="urn:schemas-microsoft-com:vml" Requires="v">
                <p:oleObj spid="_x0000_s16736" name="公式" r:id="rId9" imgW="660400" imgH="419100" progId="Equation.3">
                  <p:embed/>
                </p:oleObj>
              </mc:Choice>
              <mc:Fallback>
                <p:oleObj name="公式" r:id="rId9" imgW="660400" imgH="419100" progId="Equation.3">
                  <p:embed/>
                  <p:pic>
                    <p:nvPicPr>
                      <p:cNvPr id="0" name="Picture 1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6" y="2485082"/>
                        <a:ext cx="1152128" cy="73422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下箭头 2"/>
          <p:cNvSpPr/>
          <p:nvPr/>
        </p:nvSpPr>
        <p:spPr>
          <a:xfrm>
            <a:off x="3635896" y="2564904"/>
            <a:ext cx="576064" cy="43204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右箭头 3"/>
          <p:cNvSpPr/>
          <p:nvPr/>
        </p:nvSpPr>
        <p:spPr>
          <a:xfrm>
            <a:off x="4716016" y="3044193"/>
            <a:ext cx="648072" cy="56959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 calcmode="lin" valueType="num">
                                      <p:cBhvr additive="base">
                                        <p:cTn id="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8"/>
                                        </p:tgtEl>
                                        <p:attrNameLst>
                                          <p:attrName>style.visibility</p:attrName>
                                        </p:attrNameLst>
                                      </p:cBhvr>
                                      <p:to>
                                        <p:strVal val="visible"/>
                                      </p:to>
                                    </p:set>
                                    <p:anim calcmode="lin" valueType="num">
                                      <p:cBhvr additive="base">
                                        <p:cTn id="11" dur="500" fill="hold"/>
                                        <p:tgtEl>
                                          <p:spTgt spid="57348"/>
                                        </p:tgtEl>
                                        <p:attrNameLst>
                                          <p:attrName>ppt_x</p:attrName>
                                        </p:attrNameLst>
                                      </p:cBhvr>
                                      <p:tavLst>
                                        <p:tav tm="0">
                                          <p:val>
                                            <p:strVal val="#ppt_x"/>
                                          </p:val>
                                        </p:tav>
                                        <p:tav tm="100000">
                                          <p:val>
                                            <p:strVal val="#ppt_x"/>
                                          </p:val>
                                        </p:tav>
                                      </p:tavLst>
                                    </p:anim>
                                    <p:anim calcmode="lin" valueType="num">
                                      <p:cBhvr additive="base">
                                        <p:cTn id="12" dur="500" fill="hold"/>
                                        <p:tgtEl>
                                          <p:spTgt spid="573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7350"/>
                                        </p:tgtEl>
                                        <p:attrNameLst>
                                          <p:attrName>style.visibility</p:attrName>
                                        </p:attrNameLst>
                                      </p:cBhvr>
                                      <p:to>
                                        <p:strVal val="visible"/>
                                      </p:to>
                                    </p:set>
                                    <p:anim calcmode="lin" valueType="num">
                                      <p:cBhvr additive="base">
                                        <p:cTn id="26" dur="500" fill="hold"/>
                                        <p:tgtEl>
                                          <p:spTgt spid="57350"/>
                                        </p:tgtEl>
                                        <p:attrNameLst>
                                          <p:attrName>ppt_x</p:attrName>
                                        </p:attrNameLst>
                                      </p:cBhvr>
                                      <p:tavLst>
                                        <p:tav tm="0">
                                          <p:val>
                                            <p:strVal val="#ppt_x"/>
                                          </p:val>
                                        </p:tav>
                                        <p:tav tm="100000">
                                          <p:val>
                                            <p:strVal val="#ppt_x"/>
                                          </p:val>
                                        </p:tav>
                                      </p:tavLst>
                                    </p:anim>
                                    <p:anim calcmode="lin" valueType="num">
                                      <p:cBhvr additive="base">
                                        <p:cTn id="27" dur="500" fill="hold"/>
                                        <p:tgtEl>
                                          <p:spTgt spid="5735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57347">
                                            <p:txEl>
                                              <p:pRg st="4" end="4"/>
                                            </p:txEl>
                                          </p:spTgt>
                                        </p:tgtEl>
                                        <p:attrNameLst>
                                          <p:attrName>style.visibility</p:attrName>
                                        </p:attrNameLst>
                                      </p:cBhvr>
                                      <p:to>
                                        <p:strVal val="visible"/>
                                      </p:to>
                                    </p:set>
                                    <p:anim calcmode="lin" valueType="num">
                                      <p:cBhvr additive="base">
                                        <p:cTn id="35"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7347">
                                            <p:txEl>
                                              <p:pRg st="5" end="5"/>
                                            </p:txEl>
                                          </p:spTgt>
                                        </p:tgtEl>
                                        <p:attrNameLst>
                                          <p:attrName>style.visibility</p:attrName>
                                        </p:attrNameLst>
                                      </p:cBhvr>
                                      <p:to>
                                        <p:strVal val="visible"/>
                                      </p:to>
                                    </p:set>
                                    <p:anim calcmode="lin" valueType="num">
                                      <p:cBhvr additive="base">
                                        <p:cTn id="41"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7">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352"/>
                                        </p:tgtEl>
                                        <p:attrNameLst>
                                          <p:attrName>style.visibility</p:attrName>
                                        </p:attrNameLst>
                                      </p:cBhvr>
                                      <p:to>
                                        <p:strVal val="visible"/>
                                      </p:to>
                                    </p:set>
                                    <p:anim calcmode="lin" valueType="num">
                                      <p:cBhvr additive="base">
                                        <p:cTn id="45" dur="500" fill="hold"/>
                                        <p:tgtEl>
                                          <p:spTgt spid="57352"/>
                                        </p:tgtEl>
                                        <p:attrNameLst>
                                          <p:attrName>ppt_x</p:attrName>
                                        </p:attrNameLst>
                                      </p:cBhvr>
                                      <p:tavLst>
                                        <p:tav tm="0">
                                          <p:val>
                                            <p:strVal val="#ppt_x"/>
                                          </p:val>
                                        </p:tav>
                                        <p:tav tm="100000">
                                          <p:val>
                                            <p:strVal val="#ppt_x"/>
                                          </p:val>
                                        </p:tav>
                                      </p:tavLst>
                                    </p:anim>
                                    <p:anim calcmode="lin" valueType="num">
                                      <p:cBhvr additive="base">
                                        <p:cTn id="46" dur="500" fill="hold"/>
                                        <p:tgtEl>
                                          <p:spTgt spid="57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p:txBody>
          <a:bodyPr>
            <a:normAutofit fontScale="92500" lnSpcReduction="20000"/>
          </a:bodyPr>
          <a:lstStyle/>
          <a:p>
            <a:r>
              <a:rPr lang="zh-CN" altLang="en-US" dirty="0" smtClean="0"/>
              <a:t>为了求出常数</a:t>
            </a:r>
            <a:r>
              <a:rPr lang="en-US" altLang="zh-CN" dirty="0" smtClean="0"/>
              <a:t>c</a:t>
            </a:r>
            <a:r>
              <a:rPr lang="zh-CN" altLang="en-US" dirty="0" smtClean="0"/>
              <a:t>，将边界条件 </a:t>
            </a:r>
            <a:r>
              <a:rPr lang="en-US" altLang="zh-CN" dirty="0" smtClean="0"/>
              <a:t>(</a:t>
            </a:r>
            <a:r>
              <a:rPr lang="zh-CN" altLang="en-US" dirty="0" smtClean="0"/>
              <a:t>当</a:t>
            </a:r>
            <a:r>
              <a:rPr lang="en-US" altLang="zh-CN" dirty="0" smtClean="0"/>
              <a:t>x = 1</a:t>
            </a:r>
            <a:r>
              <a:rPr lang="zh-CN" altLang="en-US" dirty="0" smtClean="0"/>
              <a:t>时，</a:t>
            </a:r>
            <a:r>
              <a:rPr lang="en-US" altLang="zh-CN" dirty="0" smtClean="0"/>
              <a:t>y = 1)</a:t>
            </a:r>
            <a:r>
              <a:rPr lang="zh-CN" altLang="en-US" dirty="0" smtClean="0"/>
              <a:t>，代入上式，得到	</a:t>
            </a:r>
            <a:r>
              <a:rPr lang="en-US" altLang="zh-CN" dirty="0" smtClean="0">
                <a:solidFill>
                  <a:srgbClr val="0000FF"/>
                </a:solidFill>
              </a:rPr>
              <a:t>k + c =0</a:t>
            </a:r>
            <a:r>
              <a:rPr lang="zh-CN" altLang="en-US" dirty="0" smtClean="0">
                <a:solidFill>
                  <a:srgbClr val="0000FF"/>
                </a:solidFill>
              </a:rPr>
              <a:t>，</a:t>
            </a:r>
            <a:r>
              <a:rPr lang="zh-CN" altLang="en-US" dirty="0" smtClean="0"/>
              <a:t>求出	</a:t>
            </a:r>
            <a:r>
              <a:rPr lang="en-US" altLang="zh-CN" dirty="0" smtClean="0">
                <a:solidFill>
                  <a:srgbClr val="0000FF"/>
                </a:solidFill>
              </a:rPr>
              <a:t>c = -k</a:t>
            </a:r>
          </a:p>
          <a:p>
            <a:r>
              <a:rPr lang="zh-CN" altLang="en-US" dirty="0" smtClean="0"/>
              <a:t>将</a:t>
            </a:r>
            <a:r>
              <a:rPr lang="en-US" altLang="zh-CN" dirty="0" smtClean="0"/>
              <a:t>c </a:t>
            </a:r>
            <a:r>
              <a:rPr lang="zh-CN" altLang="en-US" dirty="0" smtClean="0"/>
              <a:t>的值代入上式，得到</a:t>
            </a:r>
          </a:p>
          <a:p>
            <a:r>
              <a:rPr lang="zh-CN" altLang="en-US" dirty="0" smtClean="0"/>
              <a:t>即要求</a:t>
            </a:r>
            <a:r>
              <a:rPr lang="en-US" altLang="zh-CN" dirty="0" smtClean="0"/>
              <a:t>y </a:t>
            </a:r>
            <a:r>
              <a:rPr lang="zh-CN" altLang="en-US" dirty="0" smtClean="0"/>
              <a:t>＝</a:t>
            </a:r>
            <a:r>
              <a:rPr lang="en-US" altLang="zh-CN" dirty="0" smtClean="0"/>
              <a:t>f(x)</a:t>
            </a:r>
            <a:r>
              <a:rPr lang="zh-CN" altLang="en-US" dirty="0" smtClean="0"/>
              <a:t>具有如下形式：</a:t>
            </a:r>
          </a:p>
          <a:p>
            <a:pPr lvl="6"/>
            <a:endParaRPr lang="zh-CN" altLang="en-US" dirty="0" smtClean="0"/>
          </a:p>
          <a:p>
            <a:r>
              <a:rPr lang="zh-CN" altLang="en-US" dirty="0" smtClean="0"/>
              <a:t>由上式看出，为了对不同的信号强度保持信号量噪比恒定，在理论上要求压缩特性</a:t>
            </a:r>
            <a:r>
              <a:rPr lang="zh-CN" altLang="en-US" dirty="0" smtClean="0">
                <a:solidFill>
                  <a:srgbClr val="0000FF"/>
                </a:solidFill>
              </a:rPr>
              <a:t>具有对数特性</a:t>
            </a:r>
            <a:r>
              <a:rPr lang="zh-CN" altLang="en-US" dirty="0" smtClean="0"/>
              <a:t>。</a:t>
            </a:r>
            <a:endParaRPr lang="en-US" altLang="zh-CN" dirty="0" smtClean="0"/>
          </a:p>
          <a:p>
            <a:r>
              <a:rPr lang="zh-CN" altLang="en-US" dirty="0" smtClean="0"/>
              <a:t>但该式不符合因果律，不能物理实现，因为当输入</a:t>
            </a:r>
            <a:r>
              <a:rPr lang="en-US" altLang="zh-CN" dirty="0" smtClean="0"/>
              <a:t>x </a:t>
            </a:r>
            <a:r>
              <a:rPr lang="zh-CN" altLang="en-US" dirty="0" smtClean="0"/>
              <a:t>＝</a:t>
            </a:r>
            <a:r>
              <a:rPr lang="en-US" altLang="zh-CN" dirty="0" smtClean="0"/>
              <a:t>0</a:t>
            </a:r>
            <a:r>
              <a:rPr lang="zh-CN" altLang="en-US" dirty="0" smtClean="0"/>
              <a:t>时，输出</a:t>
            </a:r>
            <a:r>
              <a:rPr lang="en-US" altLang="zh-CN" dirty="0" smtClean="0"/>
              <a:t>y </a:t>
            </a:r>
            <a:r>
              <a:rPr lang="zh-CN" altLang="en-US" dirty="0" smtClean="0"/>
              <a:t>＝</a:t>
            </a:r>
            <a:r>
              <a:rPr lang="en-US" altLang="zh-CN" dirty="0" smtClean="0"/>
              <a:t>- </a:t>
            </a:r>
            <a:r>
              <a:rPr lang="en-US" altLang="zh-CN" dirty="0" smtClean="0">
                <a:sym typeface="Symbol" pitchFamily="18" charset="2"/>
              </a:rPr>
              <a:t></a:t>
            </a:r>
            <a:r>
              <a:rPr lang="zh-CN" altLang="en-US" dirty="0" smtClean="0"/>
              <a:t>，其曲线和上图中的曲线不同。</a:t>
            </a:r>
            <a:endParaRPr lang="en-US" altLang="zh-CN" dirty="0" smtClean="0"/>
          </a:p>
          <a:p>
            <a:r>
              <a:rPr lang="zh-CN" altLang="en-US" dirty="0" smtClean="0"/>
              <a:t>所以，在实用中这个理想压缩特性的具体形式，按照不同情况，还要</a:t>
            </a:r>
            <a:r>
              <a:rPr lang="zh-CN" altLang="en-US" dirty="0" smtClean="0">
                <a:solidFill>
                  <a:srgbClr val="0000FF"/>
                </a:solidFill>
              </a:rPr>
              <a:t>作适当修正，使当</a:t>
            </a:r>
            <a:r>
              <a:rPr lang="en-US" altLang="zh-CN" dirty="0" smtClean="0">
                <a:solidFill>
                  <a:srgbClr val="0000FF"/>
                </a:solidFill>
              </a:rPr>
              <a:t>x</a:t>
            </a:r>
            <a:r>
              <a:rPr lang="zh-CN" altLang="en-US" dirty="0" smtClean="0">
                <a:solidFill>
                  <a:srgbClr val="0000FF"/>
                </a:solidFill>
              </a:rPr>
              <a:t>＝</a:t>
            </a:r>
            <a:r>
              <a:rPr lang="en-US" altLang="zh-CN" dirty="0" smtClean="0">
                <a:solidFill>
                  <a:srgbClr val="0000FF"/>
                </a:solidFill>
              </a:rPr>
              <a:t>0</a:t>
            </a:r>
            <a:r>
              <a:rPr lang="zh-CN" altLang="en-US" dirty="0" smtClean="0">
                <a:solidFill>
                  <a:srgbClr val="0000FF"/>
                </a:solidFill>
              </a:rPr>
              <a:t>时，</a:t>
            </a:r>
            <a:r>
              <a:rPr lang="en-US" altLang="zh-CN" dirty="0" smtClean="0">
                <a:solidFill>
                  <a:srgbClr val="0000FF"/>
                </a:solidFill>
              </a:rPr>
              <a:t>y</a:t>
            </a:r>
            <a:r>
              <a:rPr lang="zh-CN" altLang="en-US" dirty="0" smtClean="0">
                <a:solidFill>
                  <a:srgbClr val="0000FF"/>
                </a:solidFill>
              </a:rPr>
              <a:t>＝</a:t>
            </a:r>
            <a:r>
              <a:rPr lang="en-US" altLang="zh-CN" dirty="0" smtClean="0">
                <a:solidFill>
                  <a:srgbClr val="0000FF"/>
                </a:solidFill>
              </a:rPr>
              <a:t>0</a:t>
            </a:r>
            <a:r>
              <a:rPr lang="zh-CN" altLang="en-US" dirty="0" smtClean="0"/>
              <a:t>。</a:t>
            </a:r>
            <a:endParaRPr lang="zh-CN" altLang="en-US" dirty="0"/>
          </a:p>
        </p:txBody>
      </p:sp>
      <p:sp>
        <p:nvSpPr>
          <p:cNvPr id="8" name="灯片编号占位符 5"/>
          <p:cNvSpPr>
            <a:spLocks noGrp="1"/>
          </p:cNvSpPr>
          <p:nvPr>
            <p:ph type="sldNum" sz="quarter" idx="12"/>
          </p:nvPr>
        </p:nvSpPr>
        <p:spPr/>
        <p:txBody>
          <a:bodyPr/>
          <a:lstStyle/>
          <a:p>
            <a:fld id="{9184BB04-ACC4-4BE2-8DD6-F806FA96CE90}" type="slidenum">
              <a:rPr lang="en-US" altLang="zh-CN" smtClean="0"/>
              <a:pPr/>
              <a:t>41</a:t>
            </a:fld>
            <a:endParaRPr lang="en-US" altLang="zh-CN"/>
          </a:p>
        </p:txBody>
      </p:sp>
      <p:graphicFrame>
        <p:nvGraphicFramePr>
          <p:cNvPr id="58372" name="Object 4"/>
          <p:cNvGraphicFramePr>
            <a:graphicFrameLocks noChangeAspect="1"/>
          </p:cNvGraphicFramePr>
          <p:nvPr>
            <p:extLst>
              <p:ext uri="{D42A27DB-BD31-4B8C-83A1-F6EECF244321}">
                <p14:modId xmlns:p14="http://schemas.microsoft.com/office/powerpoint/2010/main" val="1183950577"/>
              </p:ext>
            </p:extLst>
          </p:nvPr>
        </p:nvGraphicFramePr>
        <p:xfrm>
          <a:off x="2699792" y="404664"/>
          <a:ext cx="2101673" cy="529778"/>
        </p:xfrm>
        <a:graphic>
          <a:graphicData uri="http://schemas.openxmlformats.org/presentationml/2006/ole">
            <mc:AlternateContent xmlns:mc="http://schemas.openxmlformats.org/markup-compatibility/2006">
              <mc:Choice xmlns:v="urn:schemas-microsoft-com:vml" Requires="v">
                <p:oleObj spid="_x0000_s17698" name="公式" r:id="rId3" imgW="787058" imgH="203112" progId="Equation.3">
                  <p:embed/>
                </p:oleObj>
              </mc:Choice>
              <mc:Fallback>
                <p:oleObj name="公式" r:id="rId3" imgW="787058" imgH="203112" progId="Equation.3">
                  <p:embed/>
                  <p:pic>
                    <p:nvPicPr>
                      <p:cNvPr id="0"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04664"/>
                        <a:ext cx="2101673" cy="529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4"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3" name="Object 5"/>
          <p:cNvGraphicFramePr>
            <a:graphicFrameLocks noChangeAspect="1"/>
          </p:cNvGraphicFramePr>
          <p:nvPr>
            <p:extLst>
              <p:ext uri="{D42A27DB-BD31-4B8C-83A1-F6EECF244321}">
                <p14:modId xmlns:p14="http://schemas.microsoft.com/office/powerpoint/2010/main" val="3596261022"/>
              </p:ext>
            </p:extLst>
          </p:nvPr>
        </p:nvGraphicFramePr>
        <p:xfrm>
          <a:off x="4582017" y="1988840"/>
          <a:ext cx="1723825" cy="437133"/>
        </p:xfrm>
        <a:graphic>
          <a:graphicData uri="http://schemas.openxmlformats.org/presentationml/2006/ole">
            <mc:AlternateContent xmlns:mc="http://schemas.openxmlformats.org/markup-compatibility/2006">
              <mc:Choice xmlns:v="urn:schemas-microsoft-com:vml" Requires="v">
                <p:oleObj spid="_x0000_s17699" name="公式" r:id="rId5" imgW="787058" imgH="203112" progId="Equation.3">
                  <p:embed/>
                </p:oleObj>
              </mc:Choice>
              <mc:Fallback>
                <p:oleObj name="公式" r:id="rId5" imgW="787058" imgH="203112" progId="Equation.3">
                  <p:embed/>
                  <p:pic>
                    <p:nvPicPr>
                      <p:cNvPr id="0" name="Picture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2017" y="1988840"/>
                        <a:ext cx="1723825" cy="437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5" name="Object 7"/>
          <p:cNvGraphicFramePr>
            <a:graphicFrameLocks noChangeAspect="1"/>
          </p:cNvGraphicFramePr>
          <p:nvPr>
            <p:extLst>
              <p:ext uri="{D42A27DB-BD31-4B8C-83A1-F6EECF244321}">
                <p14:modId xmlns:p14="http://schemas.microsoft.com/office/powerpoint/2010/main" val="114442332"/>
              </p:ext>
            </p:extLst>
          </p:nvPr>
        </p:nvGraphicFramePr>
        <p:xfrm>
          <a:off x="5364088" y="2455958"/>
          <a:ext cx="1872208" cy="873030"/>
        </p:xfrm>
        <a:graphic>
          <a:graphicData uri="http://schemas.openxmlformats.org/presentationml/2006/ole">
            <mc:AlternateContent xmlns:mc="http://schemas.openxmlformats.org/markup-compatibility/2006">
              <mc:Choice xmlns:v="urn:schemas-microsoft-com:vml" Requires="v">
                <p:oleObj spid="_x0000_s17700" name="公式" r:id="rId7" imgW="837836" imgH="393529" progId="Equation.3">
                  <p:embed/>
                </p:oleObj>
              </mc:Choice>
              <mc:Fallback>
                <p:oleObj name="公式" r:id="rId7" imgW="837836" imgH="393529" progId="Equation.3">
                  <p:embed/>
                  <p:pic>
                    <p:nvPicPr>
                      <p:cNvPr id="0" name="Picture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2455958"/>
                        <a:ext cx="1872208" cy="873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3"/>
                                        </p:tgtEl>
                                        <p:attrNameLst>
                                          <p:attrName>style.visibility</p:attrName>
                                        </p:attrNameLst>
                                      </p:cBhvr>
                                      <p:to>
                                        <p:strVal val="visible"/>
                                      </p:to>
                                    </p:set>
                                    <p:anim calcmode="lin" valueType="num">
                                      <p:cBhvr additive="base">
                                        <p:cTn id="11" dur="500" fill="hold"/>
                                        <p:tgtEl>
                                          <p:spTgt spid="58373"/>
                                        </p:tgtEl>
                                        <p:attrNameLst>
                                          <p:attrName>ppt_x</p:attrName>
                                        </p:attrNameLst>
                                      </p:cBhvr>
                                      <p:tavLst>
                                        <p:tav tm="0">
                                          <p:val>
                                            <p:strVal val="#ppt_x"/>
                                          </p:val>
                                        </p:tav>
                                        <p:tav tm="100000">
                                          <p:val>
                                            <p:strVal val="#ppt_x"/>
                                          </p:val>
                                        </p:tav>
                                      </p:tavLst>
                                    </p:anim>
                                    <p:anim calcmode="lin" valueType="num">
                                      <p:cBhvr additive="base">
                                        <p:cTn id="12"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 calcmode="lin" valueType="num">
                                      <p:cBhvr additive="base">
                                        <p:cTn id="17"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375"/>
                                        </p:tgtEl>
                                        <p:attrNameLst>
                                          <p:attrName>style.visibility</p:attrName>
                                        </p:attrNameLst>
                                      </p:cBhvr>
                                      <p:to>
                                        <p:strVal val="visible"/>
                                      </p:to>
                                    </p:set>
                                    <p:anim calcmode="lin" valueType="num">
                                      <p:cBhvr additive="base">
                                        <p:cTn id="21" dur="500" fill="hold"/>
                                        <p:tgtEl>
                                          <p:spTgt spid="58375"/>
                                        </p:tgtEl>
                                        <p:attrNameLst>
                                          <p:attrName>ppt_x</p:attrName>
                                        </p:attrNameLst>
                                      </p:cBhvr>
                                      <p:tavLst>
                                        <p:tav tm="0">
                                          <p:val>
                                            <p:strVal val="#ppt_x"/>
                                          </p:val>
                                        </p:tav>
                                        <p:tav tm="100000">
                                          <p:val>
                                            <p:strVal val="#ppt_x"/>
                                          </p:val>
                                        </p:tav>
                                      </p:tavLst>
                                    </p:anim>
                                    <p:anim calcmode="lin" valueType="num">
                                      <p:cBhvr additive="base">
                                        <p:cTn id="22"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 calcmode="lin" valueType="num">
                                      <p:cBhvr additive="base">
                                        <p:cTn id="27"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8371">
                                            <p:txEl>
                                              <p:pRg st="5" end="5"/>
                                            </p:txEl>
                                          </p:spTgt>
                                        </p:tgtEl>
                                        <p:attrNameLst>
                                          <p:attrName>style.visibility</p:attrName>
                                        </p:attrNameLst>
                                      </p:cBhvr>
                                      <p:to>
                                        <p:strVal val="visible"/>
                                      </p:to>
                                    </p:set>
                                    <p:anim calcmode="lin" valueType="num">
                                      <p:cBhvr additive="base">
                                        <p:cTn id="33"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8371">
                                            <p:txEl>
                                              <p:pRg st="6" end="6"/>
                                            </p:txEl>
                                          </p:spTgt>
                                        </p:tgtEl>
                                        <p:attrNameLst>
                                          <p:attrName>style.visibility</p:attrName>
                                        </p:attrNameLst>
                                      </p:cBhvr>
                                      <p:to>
                                        <p:strVal val="visible"/>
                                      </p:to>
                                    </p:set>
                                    <p:anim calcmode="lin" valueType="num">
                                      <p:cBhvr additive="base">
                                        <p:cTn id="39"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zh-CN" altLang="en-US" dirty="0"/>
          </a:p>
        </p:txBody>
      </p:sp>
      <p:sp>
        <p:nvSpPr>
          <p:cNvPr id="59395" name="Rectangle 3"/>
          <p:cNvSpPr>
            <a:spLocks noGrp="1" noChangeArrowheads="1"/>
          </p:cNvSpPr>
          <p:nvPr>
            <p:ph type="body" idx="1"/>
          </p:nvPr>
        </p:nvSpPr>
        <p:spPr/>
        <p:txBody>
          <a:bodyPr/>
          <a:lstStyle/>
          <a:p>
            <a:r>
              <a:rPr lang="zh-CN" altLang="en-US" dirty="0" smtClean="0"/>
              <a:t>关于电话信号的压缩特性，国际电信联盟</a:t>
            </a:r>
            <a:r>
              <a:rPr lang="en-US" altLang="zh-CN" dirty="0" smtClean="0"/>
              <a:t>(ITU)</a:t>
            </a:r>
            <a:r>
              <a:rPr lang="zh-CN" altLang="en-US" dirty="0" smtClean="0"/>
              <a:t>制定了两种建议，即</a:t>
            </a:r>
            <a:r>
              <a:rPr lang="en-US" altLang="zh-CN" dirty="0" smtClean="0">
                <a:solidFill>
                  <a:srgbClr val="0000FF"/>
                </a:solidFill>
              </a:rPr>
              <a:t>A</a:t>
            </a:r>
            <a:r>
              <a:rPr lang="zh-CN" altLang="en-US" dirty="0" smtClean="0">
                <a:solidFill>
                  <a:srgbClr val="0000FF"/>
                </a:solidFill>
              </a:rPr>
              <a:t>压缩律</a:t>
            </a:r>
            <a:r>
              <a:rPr lang="zh-CN" altLang="en-US" dirty="0" smtClean="0"/>
              <a:t>和</a:t>
            </a:r>
            <a:r>
              <a:rPr lang="zh-CN" altLang="en-US" dirty="0" smtClean="0">
                <a:solidFill>
                  <a:srgbClr val="0000FF"/>
                </a:solidFill>
                <a:sym typeface="Symbol" pitchFamily="18" charset="2"/>
              </a:rPr>
              <a:t></a:t>
            </a:r>
            <a:r>
              <a:rPr lang="zh-CN" altLang="en-US" dirty="0" smtClean="0">
                <a:solidFill>
                  <a:srgbClr val="0000FF"/>
                </a:solidFill>
              </a:rPr>
              <a:t>压缩律</a:t>
            </a:r>
            <a:r>
              <a:rPr lang="zh-CN" altLang="en-US" dirty="0" smtClean="0"/>
              <a:t>，以及相应的近似算法 － </a:t>
            </a:r>
            <a:r>
              <a:rPr lang="en-US" altLang="zh-CN" dirty="0" smtClean="0">
                <a:solidFill>
                  <a:srgbClr val="0000FF"/>
                </a:solidFill>
              </a:rPr>
              <a:t>13</a:t>
            </a:r>
            <a:r>
              <a:rPr lang="zh-CN" altLang="en-US" dirty="0" smtClean="0">
                <a:solidFill>
                  <a:srgbClr val="0000FF"/>
                </a:solidFill>
              </a:rPr>
              <a:t>折线法</a:t>
            </a:r>
            <a:r>
              <a:rPr lang="zh-CN" altLang="en-US" dirty="0" smtClean="0"/>
              <a:t>和</a:t>
            </a:r>
            <a:r>
              <a:rPr lang="en-US" altLang="zh-CN" dirty="0" smtClean="0">
                <a:solidFill>
                  <a:srgbClr val="0000FF"/>
                </a:solidFill>
              </a:rPr>
              <a:t>15</a:t>
            </a:r>
            <a:r>
              <a:rPr lang="zh-CN" altLang="en-US" dirty="0" smtClean="0">
                <a:solidFill>
                  <a:srgbClr val="0000FF"/>
                </a:solidFill>
              </a:rPr>
              <a:t>折线法</a:t>
            </a:r>
            <a:r>
              <a:rPr lang="zh-CN" altLang="en-US" dirty="0" smtClean="0"/>
              <a:t>。</a:t>
            </a:r>
            <a:endParaRPr lang="en-US" altLang="zh-CN" dirty="0" smtClean="0"/>
          </a:p>
          <a:p>
            <a:r>
              <a:rPr lang="zh-CN" altLang="en-US" dirty="0" smtClean="0"/>
              <a:t>我国大陆、欧洲各国以及国际间互连时采用</a:t>
            </a:r>
            <a:r>
              <a:rPr lang="en-US" altLang="zh-CN" dirty="0" smtClean="0">
                <a:solidFill>
                  <a:srgbClr val="0000FF"/>
                </a:solidFill>
              </a:rPr>
              <a:t>A</a:t>
            </a:r>
            <a:r>
              <a:rPr lang="zh-CN" altLang="en-US" dirty="0" smtClean="0">
                <a:solidFill>
                  <a:srgbClr val="0000FF"/>
                </a:solidFill>
              </a:rPr>
              <a:t>律</a:t>
            </a:r>
            <a:r>
              <a:rPr lang="zh-CN" altLang="en-US" dirty="0" smtClean="0"/>
              <a:t>及相应的</a:t>
            </a:r>
            <a:r>
              <a:rPr lang="en-US" altLang="zh-CN" dirty="0" smtClean="0">
                <a:solidFill>
                  <a:srgbClr val="0000FF"/>
                </a:solidFill>
              </a:rPr>
              <a:t>13</a:t>
            </a:r>
            <a:r>
              <a:rPr lang="zh-CN" altLang="en-US" dirty="0" smtClean="0">
                <a:solidFill>
                  <a:srgbClr val="0000FF"/>
                </a:solidFill>
              </a:rPr>
              <a:t>折线法</a:t>
            </a:r>
            <a:endParaRPr lang="en-US" altLang="zh-CN" dirty="0" smtClean="0">
              <a:solidFill>
                <a:srgbClr val="0000FF"/>
              </a:solidFill>
            </a:endParaRPr>
          </a:p>
          <a:p>
            <a:r>
              <a:rPr lang="zh-CN" altLang="en-US" dirty="0" smtClean="0"/>
              <a:t>北美、日本和韩国等少数国家和地区采用</a:t>
            </a:r>
            <a:r>
              <a:rPr lang="zh-CN" altLang="en-US" dirty="0" smtClean="0">
                <a:solidFill>
                  <a:srgbClr val="0000FF"/>
                </a:solidFill>
                <a:sym typeface="Symbol" pitchFamily="18" charset="2"/>
              </a:rPr>
              <a:t></a:t>
            </a:r>
            <a:r>
              <a:rPr lang="zh-CN" altLang="en-US" dirty="0" smtClean="0">
                <a:solidFill>
                  <a:srgbClr val="0000FF"/>
                </a:solidFill>
              </a:rPr>
              <a:t>律</a:t>
            </a:r>
            <a:r>
              <a:rPr lang="zh-CN" altLang="en-US" dirty="0" smtClean="0"/>
              <a:t>及</a:t>
            </a:r>
            <a:r>
              <a:rPr lang="en-US" altLang="zh-CN" dirty="0" smtClean="0">
                <a:solidFill>
                  <a:srgbClr val="0000FF"/>
                </a:solidFill>
              </a:rPr>
              <a:t>15</a:t>
            </a:r>
            <a:r>
              <a:rPr lang="zh-CN" altLang="en-US" dirty="0" smtClean="0">
                <a:solidFill>
                  <a:srgbClr val="0000FF"/>
                </a:solidFill>
              </a:rPr>
              <a:t>折线法</a:t>
            </a:r>
            <a:r>
              <a:rPr lang="zh-CN" altLang="en-US" dirty="0" smtClean="0"/>
              <a:t>。</a:t>
            </a:r>
            <a:endParaRPr lang="en-US" altLang="zh-CN" dirty="0" smtClean="0"/>
          </a:p>
          <a:p>
            <a:r>
              <a:rPr lang="zh-CN" altLang="en-US" dirty="0" smtClean="0"/>
              <a:t>下面将分别讨论这两种压缩律及其近似实现方法。</a:t>
            </a:r>
            <a:endParaRPr lang="zh-CN" altLang="en-US" dirty="0"/>
          </a:p>
        </p:txBody>
      </p:sp>
      <p:sp>
        <p:nvSpPr>
          <p:cNvPr id="4" name="灯片编号占位符 5"/>
          <p:cNvSpPr>
            <a:spLocks noGrp="1"/>
          </p:cNvSpPr>
          <p:nvPr>
            <p:ph type="sldNum" sz="quarter" idx="12"/>
          </p:nvPr>
        </p:nvSpPr>
        <p:spPr/>
        <p:txBody>
          <a:bodyPr/>
          <a:lstStyle/>
          <a:p>
            <a:fld id="{D23811FB-5DD7-46DB-A2D9-11F8726AC2C8}" type="slidenum">
              <a:rPr lang="en-US" altLang="zh-CN" smtClean="0"/>
              <a:pPr/>
              <a:t>42</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anim calcmode="lin" valueType="num">
                                      <p:cBhvr additive="base">
                                        <p:cTn id="11"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 calcmode="lin" valueType="num">
                                      <p:cBhvr additive="base">
                                        <p:cTn id="1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zh-CN" i="1" dirty="0">
                <a:solidFill>
                  <a:srgbClr val="0000FF"/>
                </a:solidFill>
              </a:rPr>
              <a:t>A</a:t>
            </a:r>
            <a:r>
              <a:rPr lang="zh-CN" altLang="en-US" dirty="0">
                <a:solidFill>
                  <a:srgbClr val="0000FF"/>
                </a:solidFill>
              </a:rPr>
              <a:t>压缩</a:t>
            </a:r>
            <a:r>
              <a:rPr lang="zh-CN" altLang="en-US" dirty="0" smtClean="0">
                <a:solidFill>
                  <a:srgbClr val="0000FF"/>
                </a:solidFill>
              </a:rPr>
              <a:t>律</a:t>
            </a:r>
            <a:endParaRPr lang="zh-CN" altLang="en-US" dirty="0">
              <a:solidFill>
                <a:srgbClr val="0000FF"/>
              </a:solidFill>
            </a:endParaRPr>
          </a:p>
        </p:txBody>
      </p:sp>
      <p:sp>
        <p:nvSpPr>
          <p:cNvPr id="60419" name="Rectangle 3"/>
          <p:cNvSpPr>
            <a:spLocks noGrp="1" noChangeArrowheads="1"/>
          </p:cNvSpPr>
          <p:nvPr>
            <p:ph type="body" idx="1"/>
          </p:nvPr>
        </p:nvSpPr>
        <p:spPr/>
        <p:txBody>
          <a:bodyPr>
            <a:normAutofit/>
          </a:bodyPr>
          <a:lstStyle/>
          <a:p>
            <a:r>
              <a:rPr lang="en-US" altLang="zh-CN" i="1" dirty="0" smtClean="0"/>
              <a:t>A</a:t>
            </a:r>
            <a:r>
              <a:rPr lang="zh-CN" altLang="en-US" dirty="0" smtClean="0"/>
              <a:t>压缩律：</a:t>
            </a:r>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en-US" altLang="zh-CN" i="1" dirty="0" smtClean="0"/>
              <a:t>A</a:t>
            </a:r>
            <a:r>
              <a:rPr lang="en-US" altLang="zh-CN" dirty="0" smtClean="0"/>
              <a:t> </a:t>
            </a:r>
            <a:r>
              <a:rPr lang="zh-CN" altLang="en-US" dirty="0" smtClean="0"/>
              <a:t>律是从前式修正而来的。它由两个表示式组成</a:t>
            </a:r>
            <a:r>
              <a:rPr lang="en-US" altLang="zh-CN" dirty="0" smtClean="0"/>
              <a:t>:</a:t>
            </a:r>
          </a:p>
          <a:p>
            <a:pPr lvl="1"/>
            <a:r>
              <a:rPr lang="zh-CN" altLang="en-US" dirty="0" smtClean="0"/>
              <a:t>第一个表示式中的</a:t>
            </a:r>
            <a:r>
              <a:rPr lang="en-US" altLang="zh-CN" i="1" dirty="0" smtClean="0"/>
              <a:t>y</a:t>
            </a:r>
            <a:r>
              <a:rPr lang="zh-CN" altLang="en-US" dirty="0" smtClean="0"/>
              <a:t>和</a:t>
            </a:r>
            <a:r>
              <a:rPr lang="en-US" altLang="zh-CN" i="1" dirty="0" smtClean="0"/>
              <a:t>x</a:t>
            </a:r>
            <a:r>
              <a:rPr lang="zh-CN" altLang="en-US" dirty="0" smtClean="0"/>
              <a:t>成</a:t>
            </a:r>
            <a:r>
              <a:rPr lang="zh-CN" altLang="en-US" dirty="0" smtClean="0">
                <a:solidFill>
                  <a:srgbClr val="0000FF"/>
                </a:solidFill>
              </a:rPr>
              <a:t>正比</a:t>
            </a:r>
            <a:r>
              <a:rPr lang="zh-CN" altLang="en-US" dirty="0" smtClean="0"/>
              <a:t>，是</a:t>
            </a:r>
            <a:r>
              <a:rPr lang="zh-CN" altLang="en-US" dirty="0" smtClean="0">
                <a:solidFill>
                  <a:srgbClr val="0000FF"/>
                </a:solidFill>
              </a:rPr>
              <a:t>一条直线方程</a:t>
            </a:r>
            <a:r>
              <a:rPr lang="zh-CN" altLang="en-US" dirty="0" smtClean="0"/>
              <a:t>；</a:t>
            </a:r>
            <a:endParaRPr lang="en-US" altLang="zh-CN" dirty="0" smtClean="0"/>
          </a:p>
          <a:p>
            <a:pPr lvl="1"/>
            <a:r>
              <a:rPr lang="zh-CN" altLang="en-US" dirty="0" smtClean="0"/>
              <a:t>第二个表示式中的</a:t>
            </a:r>
            <a:r>
              <a:rPr lang="en-US" altLang="zh-CN" dirty="0" smtClean="0"/>
              <a:t>y</a:t>
            </a:r>
            <a:r>
              <a:rPr lang="zh-CN" altLang="en-US" dirty="0" smtClean="0"/>
              <a:t>和</a:t>
            </a:r>
            <a:r>
              <a:rPr lang="en-US" altLang="zh-CN" dirty="0" smtClean="0"/>
              <a:t>x</a:t>
            </a:r>
            <a:r>
              <a:rPr lang="zh-CN" altLang="en-US" dirty="0" smtClean="0"/>
              <a:t>是</a:t>
            </a:r>
            <a:r>
              <a:rPr lang="zh-CN" altLang="en-US" dirty="0" smtClean="0">
                <a:solidFill>
                  <a:srgbClr val="0000FF"/>
                </a:solidFill>
              </a:rPr>
              <a:t>对数关系</a:t>
            </a:r>
            <a:r>
              <a:rPr lang="zh-CN" altLang="en-US" dirty="0" smtClean="0"/>
              <a:t>，类似理论上为保持信号量噪比恒定所需的</a:t>
            </a:r>
            <a:r>
              <a:rPr lang="zh-CN" altLang="en-US" dirty="0" smtClean="0">
                <a:solidFill>
                  <a:srgbClr val="0000FF"/>
                </a:solidFill>
              </a:rPr>
              <a:t>理想特性的关系</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7F952EE2-15BC-44E2-954C-F9FAEDA55AA6}" type="slidenum">
              <a:rPr lang="en-US" altLang="zh-CN" smtClean="0"/>
              <a:pPr/>
              <a:t>43</a:t>
            </a:fld>
            <a:endParaRPr lang="en-US" altLang="zh-CN"/>
          </a:p>
        </p:txBody>
      </p:sp>
      <p:sp>
        <p:nvSpPr>
          <p:cNvPr id="60421" name="Rectangle 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0420" name="Object 4"/>
          <p:cNvGraphicFramePr>
            <a:graphicFrameLocks noChangeAspect="1"/>
          </p:cNvGraphicFramePr>
          <p:nvPr>
            <p:extLst>
              <p:ext uri="{D42A27DB-BD31-4B8C-83A1-F6EECF244321}">
                <p14:modId xmlns:p14="http://schemas.microsoft.com/office/powerpoint/2010/main" val="50208064"/>
              </p:ext>
            </p:extLst>
          </p:nvPr>
        </p:nvGraphicFramePr>
        <p:xfrm>
          <a:off x="755576" y="1773238"/>
          <a:ext cx="4165600" cy="1812925"/>
        </p:xfrm>
        <a:graphic>
          <a:graphicData uri="http://schemas.openxmlformats.org/presentationml/2006/ole">
            <mc:AlternateContent xmlns:mc="http://schemas.openxmlformats.org/markup-compatibility/2006">
              <mc:Choice xmlns:v="urn:schemas-microsoft-com:vml" Requires="v">
                <p:oleObj spid="_x0000_s18530" name="Equation" r:id="rId3" imgW="1930400" imgH="838200" progId="Equation.DSMT4">
                  <p:embed/>
                </p:oleObj>
              </mc:Choice>
              <mc:Fallback>
                <p:oleObj name="Equation" r:id="rId3" imgW="1930400" imgH="83820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73238"/>
                        <a:ext cx="4165600"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292080" y="1966000"/>
            <a:ext cx="3454468"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000" b="1" i="1" dirty="0" smtClean="0">
                <a:latin typeface="+mj-ea"/>
                <a:ea typeface="+mj-ea"/>
              </a:rPr>
              <a:t>x</a:t>
            </a:r>
            <a:r>
              <a:rPr lang="en-US" altLang="zh-CN" sz="2000" b="1" dirty="0" smtClean="0">
                <a:latin typeface="+mj-ea"/>
                <a:ea typeface="+mj-ea"/>
              </a:rPr>
              <a:t> :</a:t>
            </a:r>
            <a:r>
              <a:rPr lang="zh-CN" altLang="en-US" sz="2000" b="1" dirty="0" smtClean="0">
                <a:latin typeface="+mj-ea"/>
                <a:ea typeface="+mj-ea"/>
              </a:rPr>
              <a:t> </a:t>
            </a:r>
            <a:r>
              <a:rPr lang="zh-CN" altLang="en-US" sz="2000" b="1" dirty="0">
                <a:latin typeface="+mj-ea"/>
                <a:ea typeface="+mj-ea"/>
              </a:rPr>
              <a:t>压缩器归一化输入电压</a:t>
            </a:r>
            <a:r>
              <a:rPr lang="zh-CN" altLang="en-US" sz="2000" b="1" dirty="0" smtClean="0">
                <a:latin typeface="+mj-ea"/>
                <a:ea typeface="+mj-ea"/>
              </a:rPr>
              <a:t>；</a:t>
            </a:r>
            <a:endParaRPr lang="en-US" altLang="zh-CN" sz="2000" b="1" dirty="0" smtClean="0">
              <a:latin typeface="+mj-ea"/>
              <a:ea typeface="+mj-ea"/>
            </a:endParaRPr>
          </a:p>
          <a:p>
            <a:pPr>
              <a:lnSpc>
                <a:spcPct val="150000"/>
              </a:lnSpc>
            </a:pPr>
            <a:r>
              <a:rPr lang="zh-CN" altLang="en-US" sz="2000" b="1" dirty="0" smtClean="0">
                <a:latin typeface="+mj-ea"/>
                <a:ea typeface="+mj-ea"/>
              </a:rPr>
              <a:t> </a:t>
            </a:r>
            <a:r>
              <a:rPr lang="en-US" altLang="zh-CN" sz="2000" b="1" i="1" dirty="0">
                <a:latin typeface="+mj-ea"/>
                <a:ea typeface="+mj-ea"/>
              </a:rPr>
              <a:t>y</a:t>
            </a:r>
            <a:r>
              <a:rPr lang="en-US" altLang="zh-CN" sz="2000" b="1" dirty="0">
                <a:latin typeface="+mj-ea"/>
                <a:ea typeface="+mj-ea"/>
              </a:rPr>
              <a:t> </a:t>
            </a:r>
            <a:r>
              <a:rPr lang="en-US" altLang="zh-CN" sz="2000" b="1" dirty="0" smtClean="0">
                <a:latin typeface="+mj-ea"/>
                <a:ea typeface="+mj-ea"/>
              </a:rPr>
              <a:t>:</a:t>
            </a:r>
            <a:r>
              <a:rPr lang="zh-CN" altLang="en-US" sz="2000" b="1" dirty="0" smtClean="0">
                <a:latin typeface="+mj-ea"/>
                <a:ea typeface="+mj-ea"/>
              </a:rPr>
              <a:t> </a:t>
            </a:r>
            <a:r>
              <a:rPr lang="zh-CN" altLang="en-US" sz="2000" b="1" dirty="0">
                <a:latin typeface="+mj-ea"/>
                <a:ea typeface="+mj-ea"/>
              </a:rPr>
              <a:t>压缩器归一化输出电压；</a:t>
            </a:r>
          </a:p>
          <a:p>
            <a:pPr>
              <a:lnSpc>
                <a:spcPct val="150000"/>
              </a:lnSpc>
            </a:pPr>
            <a:r>
              <a:rPr lang="en-US" altLang="zh-CN" sz="2000" b="1" i="1" dirty="0" smtClean="0">
                <a:solidFill>
                  <a:srgbClr val="0000FF"/>
                </a:solidFill>
                <a:latin typeface="+mj-ea"/>
                <a:ea typeface="+mj-ea"/>
              </a:rPr>
              <a:t>A</a:t>
            </a:r>
            <a:r>
              <a:rPr lang="en-US" altLang="zh-CN" sz="2000" b="1" dirty="0" smtClean="0">
                <a:solidFill>
                  <a:srgbClr val="0000FF"/>
                </a:solidFill>
                <a:latin typeface="+mj-ea"/>
                <a:ea typeface="+mj-ea"/>
              </a:rPr>
              <a:t> :</a:t>
            </a:r>
            <a:r>
              <a:rPr lang="zh-CN" altLang="en-US" sz="2000" b="1" dirty="0" smtClean="0">
                <a:solidFill>
                  <a:srgbClr val="0000FF"/>
                </a:solidFill>
                <a:latin typeface="+mj-ea"/>
                <a:ea typeface="+mj-ea"/>
              </a:rPr>
              <a:t> </a:t>
            </a:r>
            <a:r>
              <a:rPr lang="zh-CN" altLang="en-US" sz="2000" b="1" dirty="0">
                <a:solidFill>
                  <a:srgbClr val="0000FF"/>
                </a:solidFill>
                <a:latin typeface="+mj-ea"/>
                <a:ea typeface="+mj-ea"/>
              </a:rPr>
              <a:t>常数</a:t>
            </a:r>
            <a:r>
              <a:rPr lang="zh-CN" altLang="en-US" sz="2000" b="1" dirty="0" smtClean="0">
                <a:solidFill>
                  <a:srgbClr val="0000FF"/>
                </a:solidFill>
                <a:latin typeface="+mj-ea"/>
                <a:ea typeface="+mj-ea"/>
              </a:rPr>
              <a:t>，决定</a:t>
            </a:r>
            <a:r>
              <a:rPr lang="zh-CN" altLang="en-US" sz="2000" b="1" dirty="0">
                <a:solidFill>
                  <a:srgbClr val="0000FF"/>
                </a:solidFill>
                <a:latin typeface="+mj-ea"/>
                <a:ea typeface="+mj-ea"/>
              </a:rPr>
              <a:t>压缩程度</a:t>
            </a:r>
            <a:r>
              <a:rPr lang="zh-CN" altLang="en-US" sz="2000" b="1" dirty="0">
                <a:latin typeface="+mj-ea"/>
                <a:ea typeface="+mj-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5" end="5"/>
                                            </p:txEl>
                                          </p:spTgt>
                                        </p:tgtEl>
                                        <p:attrNameLst>
                                          <p:attrName>style.visibility</p:attrName>
                                        </p:attrNameLst>
                                      </p:cBhvr>
                                      <p:to>
                                        <p:strVal val="visible"/>
                                      </p:to>
                                    </p:set>
                                    <p:anim calcmode="lin" valueType="num">
                                      <p:cBhvr additive="base">
                                        <p:cTn id="13"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6" end="6"/>
                                            </p:txEl>
                                          </p:spTgt>
                                        </p:tgtEl>
                                        <p:attrNameLst>
                                          <p:attrName>style.visibility</p:attrName>
                                        </p:attrNameLst>
                                      </p:cBhvr>
                                      <p:to>
                                        <p:strVal val="visible"/>
                                      </p:to>
                                    </p:set>
                                    <p:anim calcmode="lin" valueType="num">
                                      <p:cBhvr additive="base">
                                        <p:cTn id="19"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19">
                                            <p:txEl>
                                              <p:pRg st="7" end="7"/>
                                            </p:txEl>
                                          </p:spTgt>
                                        </p:tgtEl>
                                        <p:attrNameLst>
                                          <p:attrName>style.visibility</p:attrName>
                                        </p:attrNameLst>
                                      </p:cBhvr>
                                      <p:to>
                                        <p:strVal val="visible"/>
                                      </p:to>
                                    </p:set>
                                    <p:anim calcmode="lin" valueType="num">
                                      <p:cBhvr additive="base">
                                        <p:cTn id="25"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altLang="zh-CN" dirty="0">
                <a:solidFill>
                  <a:srgbClr val="0000FF"/>
                </a:solidFill>
              </a:rPr>
              <a:t>A</a:t>
            </a:r>
            <a:r>
              <a:rPr lang="zh-CN" altLang="en-US" dirty="0">
                <a:solidFill>
                  <a:srgbClr val="0000FF"/>
                </a:solidFill>
              </a:rPr>
              <a:t>律的</a:t>
            </a:r>
            <a:r>
              <a:rPr lang="zh-CN" altLang="en-US" dirty="0" smtClean="0">
                <a:solidFill>
                  <a:srgbClr val="0000FF"/>
                </a:solidFill>
              </a:rPr>
              <a:t>导出</a:t>
            </a:r>
            <a:endParaRPr lang="zh-CN" altLang="en-US" dirty="0">
              <a:solidFill>
                <a:srgbClr val="0000FF"/>
              </a:solidFill>
            </a:endParaRPr>
          </a:p>
        </p:txBody>
      </p:sp>
      <p:sp>
        <p:nvSpPr>
          <p:cNvPr id="61443" name="Rectangle 3"/>
          <p:cNvSpPr>
            <a:spLocks noGrp="1" noChangeArrowheads="1"/>
          </p:cNvSpPr>
          <p:nvPr>
            <p:ph type="body" idx="1"/>
          </p:nvPr>
        </p:nvSpPr>
        <p:spPr>
          <a:xfrm>
            <a:off x="539552" y="1196752"/>
            <a:ext cx="8136904" cy="864096"/>
          </a:xfrm>
        </p:spPr>
        <p:txBody>
          <a:bodyPr>
            <a:normAutofit/>
          </a:bodyPr>
          <a:lstStyle/>
          <a:p>
            <a:r>
              <a:rPr lang="zh-CN" altLang="en-US" dirty="0" smtClean="0"/>
              <a:t>由式                  画出的曲线。</a:t>
            </a:r>
            <a:endParaRPr lang="en-US" altLang="zh-CN" dirty="0" smtClean="0"/>
          </a:p>
          <a:p>
            <a:pPr lvl="1"/>
            <a:endParaRPr lang="zh-CN" altLang="en-US" dirty="0" smtClean="0"/>
          </a:p>
        </p:txBody>
      </p:sp>
      <p:sp>
        <p:nvSpPr>
          <p:cNvPr id="10" name="灯片编号占位符 5"/>
          <p:cNvSpPr>
            <a:spLocks noGrp="1"/>
          </p:cNvSpPr>
          <p:nvPr>
            <p:ph type="sldNum" sz="quarter" idx="12"/>
          </p:nvPr>
        </p:nvSpPr>
        <p:spPr/>
        <p:txBody>
          <a:bodyPr/>
          <a:lstStyle/>
          <a:p>
            <a:fld id="{427B49C3-F502-4D21-A48C-C78F97964B0B}" type="slidenum">
              <a:rPr lang="en-US" altLang="zh-CN" smtClean="0"/>
              <a:pPr/>
              <a:t>44</a:t>
            </a:fld>
            <a:endParaRPr lang="en-US" altLang="zh-CN"/>
          </a:p>
        </p:txBody>
      </p:sp>
      <p:grpSp>
        <p:nvGrpSpPr>
          <p:cNvPr id="2" name="Group 11"/>
          <p:cNvGrpSpPr>
            <a:grpSpLocks/>
          </p:cNvGrpSpPr>
          <p:nvPr/>
        </p:nvGrpSpPr>
        <p:grpSpPr bwMode="auto">
          <a:xfrm>
            <a:off x="683568" y="1814789"/>
            <a:ext cx="3600450" cy="2925762"/>
            <a:chOff x="2341" y="1820"/>
            <a:chExt cx="2183" cy="1729"/>
          </a:xfrm>
        </p:grpSpPr>
        <p:pic>
          <p:nvPicPr>
            <p:cNvPr id="61446" name="Picture 6" descr="理想压缩特性曲线"/>
            <p:cNvPicPr>
              <a:picLocks noChangeAspect="1" noChangeArrowheads="1"/>
            </p:cNvPicPr>
            <p:nvPr/>
          </p:nvPicPr>
          <p:blipFill>
            <a:blip r:embed="rId3" cstate="print"/>
            <a:srcRect l="10736" r="6450" b="16434"/>
            <a:stretch>
              <a:fillRect/>
            </a:stretch>
          </p:blipFill>
          <p:spPr bwMode="auto">
            <a:xfrm>
              <a:off x="2341" y="1820"/>
              <a:ext cx="2183" cy="1729"/>
            </a:xfrm>
            <a:prstGeom prst="rect">
              <a:avLst/>
            </a:prstGeom>
            <a:noFill/>
            <a:ln w="9525">
              <a:noFill/>
              <a:miter lim="800000"/>
              <a:headEnd/>
              <a:tailEnd/>
            </a:ln>
          </p:spPr>
        </p:pic>
        <p:sp>
          <p:nvSpPr>
            <p:cNvPr id="61447" name="Text Box 7"/>
            <p:cNvSpPr txBox="1">
              <a:spLocks noChangeArrowheads="1"/>
            </p:cNvSpPr>
            <p:nvPr/>
          </p:nvSpPr>
          <p:spPr bwMode="auto">
            <a:xfrm>
              <a:off x="2450" y="2716"/>
              <a:ext cx="246" cy="308"/>
            </a:xfrm>
            <a:prstGeom prst="rect">
              <a:avLst/>
            </a:prstGeom>
            <a:noFill/>
            <a:ln w="9525">
              <a:noFill/>
              <a:miter lim="800000"/>
              <a:headEnd/>
              <a:tailEnd/>
            </a:ln>
          </p:spPr>
          <p:txBody>
            <a:bodyPr/>
            <a:lstStyle/>
            <a:p>
              <a:pPr algn="just"/>
              <a:r>
                <a:rPr lang="en-US" altLang="zh-CN" i="1">
                  <a:latin typeface="Times New Roman" pitchFamily="18" charset="0"/>
                </a:rPr>
                <a:t>y</a:t>
              </a:r>
              <a:r>
                <a:rPr lang="en-US" altLang="zh-CN" sz="1600" baseline="-25000">
                  <a:latin typeface="Times New Roman" pitchFamily="18" charset="0"/>
                </a:rPr>
                <a:t>1</a:t>
              </a:r>
              <a:endParaRPr lang="en-US" altLang="zh-CN" sz="3200"/>
            </a:p>
          </p:txBody>
        </p:sp>
        <p:sp>
          <p:nvSpPr>
            <p:cNvPr id="61448" name="Line 8"/>
            <p:cNvSpPr>
              <a:spLocks noChangeShapeType="1"/>
            </p:cNvSpPr>
            <p:nvPr/>
          </p:nvSpPr>
          <p:spPr bwMode="auto">
            <a:xfrm flipH="1">
              <a:off x="2623" y="2844"/>
              <a:ext cx="299" cy="0"/>
            </a:xfrm>
            <a:prstGeom prst="line">
              <a:avLst/>
            </a:prstGeom>
            <a:noFill/>
            <a:ln w="9525">
              <a:solidFill>
                <a:srgbClr val="000000"/>
              </a:solidFill>
              <a:prstDash val="dash"/>
              <a:round/>
              <a:headEnd/>
              <a:tailEnd/>
            </a:ln>
          </p:spPr>
          <p:txBody>
            <a:bodyPr/>
            <a:lstStyle/>
            <a:p>
              <a:endParaRPr lang="zh-CN" altLang="en-US"/>
            </a:p>
          </p:txBody>
        </p:sp>
      </p:grpSp>
      <p:graphicFrame>
        <p:nvGraphicFramePr>
          <p:cNvPr id="61452" name="Object 12"/>
          <p:cNvGraphicFramePr>
            <a:graphicFrameLocks noChangeAspect="1"/>
          </p:cNvGraphicFramePr>
          <p:nvPr>
            <p:extLst>
              <p:ext uri="{D42A27DB-BD31-4B8C-83A1-F6EECF244321}">
                <p14:modId xmlns:p14="http://schemas.microsoft.com/office/powerpoint/2010/main" val="3650467928"/>
              </p:ext>
            </p:extLst>
          </p:nvPr>
        </p:nvGraphicFramePr>
        <p:xfrm>
          <a:off x="1763688" y="1124744"/>
          <a:ext cx="1484313" cy="692150"/>
        </p:xfrm>
        <a:graphic>
          <a:graphicData uri="http://schemas.openxmlformats.org/presentationml/2006/ole">
            <mc:AlternateContent xmlns:mc="http://schemas.openxmlformats.org/markup-compatibility/2006">
              <mc:Choice xmlns:v="urn:schemas-microsoft-com:vml" Requires="v">
                <p:oleObj spid="_x0000_s51394" name="公式" r:id="rId4" imgW="837836" imgH="393529" progId="Equation.3">
                  <p:embed/>
                </p:oleObj>
              </mc:Choice>
              <mc:Fallback>
                <p:oleObj name="公式" r:id="rId4" imgW="837836" imgH="393529" progId="Equation.3">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24744"/>
                        <a:ext cx="148431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3" name="Object 13"/>
          <p:cNvGraphicFramePr>
            <a:graphicFrameLocks noChangeAspect="1"/>
          </p:cNvGraphicFramePr>
          <p:nvPr>
            <p:extLst>
              <p:ext uri="{D42A27DB-BD31-4B8C-83A1-F6EECF244321}">
                <p14:modId xmlns:p14="http://schemas.microsoft.com/office/powerpoint/2010/main" val="1881465227"/>
              </p:ext>
            </p:extLst>
          </p:nvPr>
        </p:nvGraphicFramePr>
        <p:xfrm>
          <a:off x="4499992" y="4236219"/>
          <a:ext cx="1395412" cy="441325"/>
        </p:xfrm>
        <a:graphic>
          <a:graphicData uri="http://schemas.openxmlformats.org/presentationml/2006/ole">
            <mc:AlternateContent xmlns:mc="http://schemas.openxmlformats.org/markup-compatibility/2006">
              <mc:Choice xmlns:v="urn:schemas-microsoft-com:vml" Requires="v">
                <p:oleObj spid="_x0000_s51395" name="公式" r:id="rId6" imgW="723586" imgH="228501" progId="Equation.3">
                  <p:embed/>
                </p:oleObj>
              </mc:Choice>
              <mc:Fallback>
                <p:oleObj name="公式" r:id="rId6" imgW="723586" imgH="228501" progId="Equation.3">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4236219"/>
                        <a:ext cx="13954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715656" y="4770506"/>
            <a:ext cx="8320840" cy="1754326"/>
          </a:xfrm>
          <a:prstGeom prst="rect">
            <a:avLst/>
          </a:prstGeom>
        </p:spPr>
        <p:txBody>
          <a:bodyPr wrap="square">
            <a:spAutoFit/>
          </a:bodyPr>
          <a:lstStyle/>
          <a:p>
            <a:pPr>
              <a:lnSpc>
                <a:spcPct val="150000"/>
              </a:lnSpc>
            </a:pPr>
            <a:r>
              <a:rPr lang="en-US" altLang="zh-CN" sz="2400" b="1" dirty="0">
                <a:latin typeface="+mj-ea"/>
                <a:ea typeface="+mj-ea"/>
              </a:rPr>
              <a:t>A</a:t>
            </a:r>
            <a:r>
              <a:rPr lang="zh-CN" altLang="en-US" sz="2400" b="1" dirty="0">
                <a:latin typeface="+mj-ea"/>
                <a:ea typeface="+mj-ea"/>
              </a:rPr>
              <a:t>律是物理可实现的</a:t>
            </a:r>
            <a:r>
              <a:rPr lang="zh-CN" altLang="en-US" sz="2400" b="1" dirty="0" smtClean="0">
                <a:latin typeface="+mj-ea"/>
                <a:ea typeface="+mj-ea"/>
              </a:rPr>
              <a:t>。其中</a:t>
            </a:r>
            <a:r>
              <a:rPr lang="zh-CN" altLang="en-US" sz="2400" b="1" dirty="0">
                <a:latin typeface="+mj-ea"/>
                <a:ea typeface="+mj-ea"/>
              </a:rPr>
              <a:t>的</a:t>
            </a:r>
            <a:r>
              <a:rPr lang="zh-CN" altLang="en-US" sz="2400" b="1" dirty="0" smtClean="0">
                <a:solidFill>
                  <a:srgbClr val="0000FF"/>
                </a:solidFill>
                <a:latin typeface="+mj-ea"/>
                <a:ea typeface="+mj-ea"/>
              </a:rPr>
              <a:t>常数</a:t>
            </a:r>
            <a:r>
              <a:rPr lang="en-US" altLang="zh-CN" sz="2400" b="1" dirty="0">
                <a:solidFill>
                  <a:srgbClr val="0000FF"/>
                </a:solidFill>
                <a:latin typeface="+mj-ea"/>
                <a:ea typeface="+mj-ea"/>
              </a:rPr>
              <a:t>A</a:t>
            </a:r>
            <a:r>
              <a:rPr lang="zh-CN" altLang="en-US" sz="2400" b="1" dirty="0">
                <a:solidFill>
                  <a:srgbClr val="0000FF"/>
                </a:solidFill>
                <a:latin typeface="+mj-ea"/>
                <a:ea typeface="+mj-ea"/>
              </a:rPr>
              <a:t>不同，则压缩曲线的形状</a:t>
            </a:r>
            <a:r>
              <a:rPr lang="zh-CN" altLang="en-US" sz="2400" b="1" dirty="0" smtClean="0">
                <a:solidFill>
                  <a:srgbClr val="0000FF"/>
                </a:solidFill>
                <a:latin typeface="+mj-ea"/>
                <a:ea typeface="+mj-ea"/>
              </a:rPr>
              <a:t>不同</a:t>
            </a:r>
            <a:r>
              <a:rPr lang="zh-CN" altLang="en-US" sz="2400" b="1" dirty="0">
                <a:latin typeface="+mj-ea"/>
                <a:ea typeface="+mj-ea"/>
              </a:rPr>
              <a:t>，这将特别影响小电压时</a:t>
            </a:r>
            <a:r>
              <a:rPr lang="zh-CN" altLang="en-US" sz="2400" b="1" dirty="0" smtClean="0">
                <a:latin typeface="+mj-ea"/>
                <a:ea typeface="+mj-ea"/>
              </a:rPr>
              <a:t>的信号量</a:t>
            </a:r>
            <a:r>
              <a:rPr lang="zh-CN" altLang="en-US" sz="2400" b="1" dirty="0">
                <a:latin typeface="+mj-ea"/>
                <a:ea typeface="+mj-ea"/>
              </a:rPr>
              <a:t>噪比的大小</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在</a:t>
            </a:r>
            <a:r>
              <a:rPr lang="zh-CN" altLang="en-US" sz="2400" b="1" dirty="0">
                <a:latin typeface="+mj-ea"/>
                <a:ea typeface="+mj-ea"/>
              </a:rPr>
              <a:t>实用</a:t>
            </a:r>
            <a:r>
              <a:rPr lang="zh-CN" altLang="en-US" sz="2400" b="1" dirty="0" smtClean="0">
                <a:latin typeface="+mj-ea"/>
                <a:ea typeface="+mj-ea"/>
              </a:rPr>
              <a:t>中，选择</a:t>
            </a:r>
            <a:r>
              <a:rPr lang="en-US" altLang="zh-CN" sz="2400" b="1" dirty="0">
                <a:solidFill>
                  <a:srgbClr val="0000FF"/>
                </a:solidFill>
                <a:latin typeface="+mj-ea"/>
                <a:ea typeface="+mj-ea"/>
              </a:rPr>
              <a:t>A</a:t>
            </a:r>
            <a:r>
              <a:rPr lang="zh-CN" altLang="en-US" sz="2400" b="1" dirty="0">
                <a:solidFill>
                  <a:srgbClr val="0000FF"/>
                </a:solidFill>
                <a:latin typeface="+mj-ea"/>
                <a:ea typeface="+mj-ea"/>
              </a:rPr>
              <a:t>等于</a:t>
            </a:r>
            <a:r>
              <a:rPr lang="en-US" altLang="zh-CN" sz="2400" b="1" dirty="0">
                <a:solidFill>
                  <a:srgbClr val="0000FF"/>
                </a:solidFill>
                <a:latin typeface="+mj-ea"/>
                <a:ea typeface="+mj-ea"/>
              </a:rPr>
              <a:t>87.6</a:t>
            </a:r>
            <a:r>
              <a:rPr lang="zh-CN" altLang="en-US" sz="2400" b="1" dirty="0">
                <a:latin typeface="+mj-ea"/>
                <a:ea typeface="+mj-ea"/>
              </a:rPr>
              <a:t>。</a:t>
            </a:r>
          </a:p>
        </p:txBody>
      </p:sp>
      <p:sp>
        <p:nvSpPr>
          <p:cNvPr id="4" name="矩形 3"/>
          <p:cNvSpPr/>
          <p:nvPr/>
        </p:nvSpPr>
        <p:spPr>
          <a:xfrm>
            <a:off x="4211960" y="1814789"/>
            <a:ext cx="4824536" cy="2308324"/>
          </a:xfrm>
          <a:prstGeom prst="rect">
            <a:avLst/>
          </a:prstGeom>
        </p:spPr>
        <p:txBody>
          <a:bodyPr wrap="square">
            <a:spAutoFit/>
          </a:bodyPr>
          <a:lstStyle/>
          <a:p>
            <a:pPr>
              <a:lnSpc>
                <a:spcPct val="150000"/>
              </a:lnSpc>
            </a:pPr>
            <a:r>
              <a:rPr lang="zh-CN" altLang="en-US" sz="2400" b="1" dirty="0" smtClean="0">
                <a:latin typeface="+mj-ea"/>
                <a:ea typeface="+mj-ea"/>
              </a:rPr>
              <a:t>为使</a:t>
            </a:r>
            <a:r>
              <a:rPr lang="zh-CN" altLang="en-US" sz="2400" b="1" dirty="0">
                <a:latin typeface="+mj-ea"/>
                <a:ea typeface="+mj-ea"/>
              </a:rPr>
              <a:t>此</a:t>
            </a:r>
            <a:r>
              <a:rPr lang="zh-CN" altLang="en-US" sz="2400" b="1" dirty="0">
                <a:solidFill>
                  <a:srgbClr val="0000FF"/>
                </a:solidFill>
                <a:latin typeface="+mj-ea"/>
                <a:ea typeface="+mj-ea"/>
              </a:rPr>
              <a:t>曲线通过原点</a:t>
            </a:r>
            <a:r>
              <a:rPr lang="zh-CN" altLang="en-US" sz="2400" b="1" dirty="0">
                <a:latin typeface="+mj-ea"/>
                <a:ea typeface="+mj-ea"/>
              </a:rPr>
              <a:t>，</a:t>
            </a:r>
            <a:r>
              <a:rPr lang="zh-CN" altLang="en-US" sz="2400" b="1" dirty="0" smtClean="0">
                <a:latin typeface="+mj-ea"/>
                <a:ea typeface="+mj-ea"/>
              </a:rPr>
              <a:t>修正办法是过</a:t>
            </a:r>
            <a:r>
              <a:rPr lang="zh-CN" altLang="en-US" sz="2400" b="1" dirty="0">
                <a:latin typeface="+mj-ea"/>
                <a:ea typeface="+mj-ea"/>
              </a:rPr>
              <a:t>原点</a:t>
            </a:r>
            <a:r>
              <a:rPr lang="zh-CN" altLang="en-US" sz="2400" b="1" dirty="0" smtClean="0">
                <a:latin typeface="+mj-ea"/>
                <a:ea typeface="+mj-ea"/>
              </a:rPr>
              <a:t>对曲线</a:t>
            </a:r>
            <a:r>
              <a:rPr lang="zh-CN" altLang="en-US" sz="2400" b="1" dirty="0">
                <a:solidFill>
                  <a:srgbClr val="0000FF"/>
                </a:solidFill>
                <a:latin typeface="+mj-ea"/>
                <a:ea typeface="+mj-ea"/>
              </a:rPr>
              <a:t>作切线</a:t>
            </a:r>
            <a:r>
              <a:rPr lang="en-US" altLang="zh-CN" sz="2400" b="1" dirty="0" err="1">
                <a:solidFill>
                  <a:srgbClr val="0000FF"/>
                </a:solidFill>
                <a:latin typeface="+mj-ea"/>
                <a:ea typeface="+mj-ea"/>
              </a:rPr>
              <a:t>ob</a:t>
            </a:r>
            <a:r>
              <a:rPr lang="zh-CN" altLang="en-US" sz="2400" b="1" dirty="0">
                <a:latin typeface="+mj-ea"/>
                <a:ea typeface="+mj-ea"/>
              </a:rPr>
              <a:t>，用</a:t>
            </a:r>
            <a:r>
              <a:rPr lang="zh-CN" altLang="en-US" sz="2400" b="1" dirty="0">
                <a:solidFill>
                  <a:srgbClr val="0000FF"/>
                </a:solidFill>
                <a:latin typeface="+mj-ea"/>
                <a:ea typeface="+mj-ea"/>
              </a:rPr>
              <a:t>直线段</a:t>
            </a:r>
            <a:r>
              <a:rPr lang="en-US" altLang="zh-CN" sz="2400" b="1" dirty="0" err="1">
                <a:solidFill>
                  <a:srgbClr val="0000FF"/>
                </a:solidFill>
                <a:latin typeface="+mj-ea"/>
                <a:ea typeface="+mj-ea"/>
              </a:rPr>
              <a:t>ob</a:t>
            </a:r>
            <a:r>
              <a:rPr lang="zh-CN" altLang="en-US" sz="2400" b="1" dirty="0">
                <a:solidFill>
                  <a:srgbClr val="0000FF"/>
                </a:solidFill>
                <a:latin typeface="+mj-ea"/>
                <a:ea typeface="+mj-ea"/>
              </a:rPr>
              <a:t>代替原曲线段</a:t>
            </a:r>
            <a:r>
              <a:rPr lang="zh-CN" altLang="en-US" sz="2400" b="1" dirty="0">
                <a:latin typeface="+mj-ea"/>
                <a:ea typeface="+mj-ea"/>
              </a:rPr>
              <a:t>，就得到</a:t>
            </a:r>
            <a:r>
              <a:rPr lang="en-US" altLang="zh-CN" sz="2400" b="1" i="1" dirty="0">
                <a:latin typeface="+mj-ea"/>
                <a:ea typeface="+mj-ea"/>
              </a:rPr>
              <a:t>A</a:t>
            </a:r>
            <a:r>
              <a:rPr lang="zh-CN" altLang="en-US" sz="2400" b="1" dirty="0">
                <a:latin typeface="+mj-ea"/>
                <a:ea typeface="+mj-ea"/>
              </a:rPr>
              <a:t>律</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此</a:t>
            </a:r>
            <a:r>
              <a:rPr lang="zh-CN" altLang="en-US" sz="2400" b="1" dirty="0">
                <a:latin typeface="+mj-ea"/>
                <a:ea typeface="+mj-ea"/>
              </a:rPr>
              <a:t>切点</a:t>
            </a:r>
            <a:r>
              <a:rPr lang="en-US" altLang="zh-CN" sz="2400" b="1" dirty="0">
                <a:latin typeface="+mj-ea"/>
                <a:ea typeface="+mj-ea"/>
              </a:rPr>
              <a:t>b</a:t>
            </a:r>
            <a:r>
              <a:rPr lang="zh-CN" altLang="en-US" sz="2400" b="1" dirty="0">
                <a:latin typeface="+mj-ea"/>
                <a:ea typeface="+mj-ea"/>
              </a:rPr>
              <a:t>的坐标</a:t>
            </a:r>
            <a:r>
              <a:rPr lang="en-US" altLang="zh-CN" sz="2400" b="1" dirty="0">
                <a:latin typeface="+mj-ea"/>
                <a:ea typeface="+mj-ea"/>
              </a:rPr>
              <a:t>(</a:t>
            </a:r>
            <a:r>
              <a:rPr lang="en-US" altLang="zh-CN" sz="2400" b="1" i="1" dirty="0">
                <a:latin typeface="+mj-ea"/>
                <a:ea typeface="+mj-ea"/>
              </a:rPr>
              <a:t>x</a:t>
            </a:r>
            <a:r>
              <a:rPr lang="en-US" altLang="zh-CN" sz="2400" b="1" baseline="-25000" dirty="0">
                <a:latin typeface="+mj-ea"/>
                <a:ea typeface="+mj-ea"/>
              </a:rPr>
              <a:t>1</a:t>
            </a:r>
            <a:r>
              <a:rPr lang="en-US" altLang="zh-CN" sz="2400" b="1" dirty="0">
                <a:latin typeface="+mj-ea"/>
                <a:ea typeface="+mj-ea"/>
              </a:rPr>
              <a:t>, </a:t>
            </a:r>
            <a:r>
              <a:rPr lang="en-US" altLang="zh-CN" sz="2400" b="1" i="1" dirty="0">
                <a:latin typeface="+mj-ea"/>
                <a:ea typeface="+mj-ea"/>
              </a:rPr>
              <a:t>y</a:t>
            </a:r>
            <a:r>
              <a:rPr lang="en-US" altLang="zh-CN" sz="2400" b="1" baseline="-25000" dirty="0">
                <a:latin typeface="+mj-ea"/>
                <a:ea typeface="+mj-ea"/>
              </a:rPr>
              <a:t>1</a:t>
            </a:r>
            <a:r>
              <a:rPr lang="en-US" altLang="zh-CN" sz="2400" b="1" dirty="0">
                <a:latin typeface="+mj-ea"/>
                <a:ea typeface="+mj-ea"/>
              </a:rPr>
              <a:t>)</a:t>
            </a:r>
            <a:r>
              <a:rPr lang="zh-CN" altLang="en-US" sz="2400" b="1" dirty="0">
                <a:latin typeface="+mj-ea"/>
                <a:ea typeface="+mj-ea"/>
              </a:rPr>
              <a:t>为</a:t>
            </a:r>
          </a:p>
        </p:txBody>
      </p:sp>
      <p:sp>
        <p:nvSpPr>
          <p:cNvPr id="5" name="矩形 4"/>
          <p:cNvSpPr/>
          <p:nvPr/>
        </p:nvSpPr>
        <p:spPr>
          <a:xfrm>
            <a:off x="6228184" y="4221088"/>
            <a:ext cx="2832827" cy="400110"/>
          </a:xfrm>
          <a:prstGeom prst="rect">
            <a:avLst/>
          </a:prstGeom>
        </p:spPr>
        <p:txBody>
          <a:bodyPr wrap="none">
            <a:spAutoFit/>
          </a:bodyPr>
          <a:lstStyle/>
          <a:p>
            <a:r>
              <a:rPr lang="zh-CN" altLang="en-US" sz="2000" b="1" dirty="0"/>
              <a:t>或 （</a:t>
            </a:r>
            <a:r>
              <a:rPr lang="en-US" altLang="zh-CN" sz="2000" b="1" dirty="0"/>
              <a:t>1/</a:t>
            </a:r>
            <a:r>
              <a:rPr lang="en-US" altLang="zh-CN" sz="2000" b="1" i="1" dirty="0"/>
              <a:t>A</a:t>
            </a:r>
            <a:r>
              <a:rPr lang="en-US" altLang="zh-CN" sz="2000" b="1" dirty="0"/>
              <a:t>, </a:t>
            </a:r>
            <a:r>
              <a:rPr lang="en-US" altLang="zh-CN" sz="2000" b="1" i="1" dirty="0"/>
              <a:t>Ax</a:t>
            </a:r>
            <a:r>
              <a:rPr lang="en-US" altLang="zh-CN" sz="2000" b="1" baseline="-25000" dirty="0"/>
              <a:t>1</a:t>
            </a:r>
            <a:r>
              <a:rPr lang="en-US" altLang="zh-CN" sz="2000" b="1" dirty="0"/>
              <a:t>/(1+ln</a:t>
            </a:r>
            <a:r>
              <a:rPr lang="en-US" altLang="zh-CN" sz="2000" b="1" i="1" dirty="0"/>
              <a:t>A</a:t>
            </a:r>
            <a:r>
              <a:rPr lang="en-US" altLang="zh-CN" sz="2000" b="1" dirty="0"/>
              <a:t>)</a:t>
            </a:r>
            <a:r>
              <a:rPr lang="zh-CN" altLang="en-US" sz="2000" b="1"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53"/>
                                        </p:tgtEl>
                                        <p:attrNameLst>
                                          <p:attrName>style.visibility</p:attrName>
                                        </p:attrNameLst>
                                      </p:cBhvr>
                                      <p:to>
                                        <p:strVal val="visible"/>
                                      </p:to>
                                    </p:set>
                                    <p:anim calcmode="lin" valueType="num">
                                      <p:cBhvr additive="base">
                                        <p:cTn id="21" dur="500" fill="hold"/>
                                        <p:tgtEl>
                                          <p:spTgt spid="61453"/>
                                        </p:tgtEl>
                                        <p:attrNameLst>
                                          <p:attrName>ppt_x</p:attrName>
                                        </p:attrNameLst>
                                      </p:cBhvr>
                                      <p:tavLst>
                                        <p:tav tm="0">
                                          <p:val>
                                            <p:strVal val="#ppt_x"/>
                                          </p:val>
                                        </p:tav>
                                        <p:tav tm="100000">
                                          <p:val>
                                            <p:strVal val="#ppt_x"/>
                                          </p:val>
                                        </p:tav>
                                      </p:tavLst>
                                    </p:anim>
                                    <p:anim calcmode="lin" valueType="num">
                                      <p:cBhvr additive="base">
                                        <p:cTn id="22" dur="500" fill="hold"/>
                                        <p:tgtEl>
                                          <p:spTgt spid="6145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dirty="0" smtClean="0">
                <a:solidFill>
                  <a:srgbClr val="0000FF"/>
                </a:solidFill>
              </a:rPr>
              <a:t>13</a:t>
            </a:r>
            <a:r>
              <a:rPr lang="zh-CN" altLang="en-US" dirty="0" smtClean="0">
                <a:solidFill>
                  <a:srgbClr val="0000FF"/>
                </a:solidFill>
              </a:rPr>
              <a:t>折线压缩特性 － </a:t>
            </a:r>
            <a:r>
              <a:rPr lang="en-US" altLang="zh-CN" dirty="0" smtClean="0">
                <a:solidFill>
                  <a:srgbClr val="0000FF"/>
                </a:solidFill>
              </a:rPr>
              <a:t>A</a:t>
            </a:r>
            <a:r>
              <a:rPr lang="zh-CN" altLang="en-US" dirty="0" smtClean="0">
                <a:solidFill>
                  <a:srgbClr val="0000FF"/>
                </a:solidFill>
              </a:rPr>
              <a:t>律的近似 </a:t>
            </a:r>
          </a:p>
        </p:txBody>
      </p:sp>
      <p:sp>
        <p:nvSpPr>
          <p:cNvPr id="62467" name="Rectangle 3"/>
          <p:cNvSpPr>
            <a:spLocks noGrp="1" noChangeArrowheads="1"/>
          </p:cNvSpPr>
          <p:nvPr>
            <p:ph type="body" idx="1"/>
          </p:nvPr>
        </p:nvSpPr>
        <p:spPr/>
        <p:txBody>
          <a:bodyPr/>
          <a:lstStyle/>
          <a:p>
            <a:r>
              <a:rPr lang="en-US" altLang="zh-CN" dirty="0" smtClean="0"/>
              <a:t>13</a:t>
            </a:r>
            <a:r>
              <a:rPr lang="zh-CN" altLang="en-US" dirty="0" smtClean="0"/>
              <a:t>折线特性就是近似于</a:t>
            </a:r>
            <a:r>
              <a:rPr lang="en-US" altLang="zh-CN" dirty="0" smtClean="0"/>
              <a:t>A</a:t>
            </a:r>
            <a:r>
              <a:rPr lang="zh-CN" altLang="en-US" dirty="0" smtClean="0"/>
              <a:t>律的特性。在下图中示出了这种特性曲线：</a:t>
            </a:r>
            <a:endParaRPr lang="zh-CN" altLang="en-US" dirty="0"/>
          </a:p>
        </p:txBody>
      </p:sp>
      <p:sp>
        <p:nvSpPr>
          <p:cNvPr id="5" name="灯片编号占位符 5"/>
          <p:cNvSpPr>
            <a:spLocks noGrp="1"/>
          </p:cNvSpPr>
          <p:nvPr>
            <p:ph type="sldNum" sz="quarter" idx="12"/>
          </p:nvPr>
        </p:nvSpPr>
        <p:spPr/>
        <p:txBody>
          <a:bodyPr/>
          <a:lstStyle/>
          <a:p>
            <a:fld id="{C9C2CEFE-1620-467F-8A58-7A96E5BD1ADE}" type="slidenum">
              <a:rPr lang="en-US" altLang="zh-CN" smtClean="0"/>
              <a:pPr/>
              <a:t>45</a:t>
            </a:fld>
            <a:endParaRPr lang="en-US" altLang="zh-CN"/>
          </a:p>
        </p:txBody>
      </p:sp>
      <p:pic>
        <p:nvPicPr>
          <p:cNvPr id="62469" name="Picture 5" descr="13折线曲线（1象限）"/>
          <p:cNvPicPr>
            <a:picLocks noChangeAspect="1" noChangeArrowheads="1"/>
          </p:cNvPicPr>
          <p:nvPr/>
        </p:nvPicPr>
        <p:blipFill>
          <a:blip r:embed="rId2" cstate="print"/>
          <a:srcRect l="8992" t="8847" r="7213" b="9431"/>
          <a:stretch>
            <a:fillRect/>
          </a:stretch>
        </p:blipFill>
        <p:spPr bwMode="auto">
          <a:xfrm>
            <a:off x="251520" y="2276872"/>
            <a:ext cx="4793083" cy="3612456"/>
          </a:xfrm>
          <a:prstGeom prst="rect">
            <a:avLst/>
          </a:prstGeom>
          <a:noFill/>
          <a:ln w="9525">
            <a:noFill/>
            <a:miter lim="800000"/>
            <a:headEnd/>
            <a:tailEnd/>
          </a:ln>
        </p:spPr>
      </p:pic>
      <p:sp>
        <p:nvSpPr>
          <p:cNvPr id="2" name="矩形 1"/>
          <p:cNvSpPr/>
          <p:nvPr/>
        </p:nvSpPr>
        <p:spPr>
          <a:xfrm>
            <a:off x="4355976" y="1916832"/>
            <a:ext cx="4680520" cy="283154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Bef>
                <a:spcPts val="600"/>
              </a:spcBef>
              <a:spcAft>
                <a:spcPts val="600"/>
              </a:spcAft>
            </a:pPr>
            <a:r>
              <a:rPr lang="zh-CN" altLang="en-US" sz="2400" b="1" dirty="0" smtClean="0">
                <a:latin typeface="+mj-ea"/>
                <a:ea typeface="+mj-ea"/>
              </a:rPr>
              <a:t>横坐标</a:t>
            </a:r>
            <a:r>
              <a:rPr lang="en-US" altLang="zh-CN" sz="2400" b="1" i="1" dirty="0">
                <a:latin typeface="+mj-ea"/>
                <a:ea typeface="+mj-ea"/>
              </a:rPr>
              <a:t>x</a:t>
            </a:r>
            <a:r>
              <a:rPr lang="zh-CN" altLang="en-US" sz="2400" b="1" dirty="0">
                <a:latin typeface="+mj-ea"/>
                <a:ea typeface="+mj-ea"/>
              </a:rPr>
              <a:t>在</a:t>
            </a:r>
            <a:r>
              <a:rPr lang="en-US" altLang="zh-CN" sz="2400" b="1" dirty="0">
                <a:latin typeface="+mj-ea"/>
                <a:ea typeface="+mj-ea"/>
              </a:rPr>
              <a:t>0</a:t>
            </a:r>
            <a:r>
              <a:rPr lang="zh-CN" altLang="en-US" sz="2400" b="1" dirty="0">
                <a:latin typeface="+mj-ea"/>
                <a:ea typeface="+mj-ea"/>
              </a:rPr>
              <a:t>至</a:t>
            </a:r>
            <a:r>
              <a:rPr lang="en-US" altLang="zh-CN" sz="2400" b="1" dirty="0">
                <a:latin typeface="+mj-ea"/>
                <a:ea typeface="+mj-ea"/>
              </a:rPr>
              <a:t>1</a:t>
            </a:r>
            <a:r>
              <a:rPr lang="zh-CN" altLang="en-US" sz="2400" b="1" dirty="0">
                <a:latin typeface="+mj-ea"/>
                <a:ea typeface="+mj-ea"/>
              </a:rPr>
              <a:t>区间中分为</a:t>
            </a:r>
            <a:r>
              <a:rPr lang="zh-CN" altLang="en-US" sz="2400" b="1" dirty="0">
                <a:solidFill>
                  <a:srgbClr val="0000FF"/>
                </a:solidFill>
                <a:latin typeface="+mj-ea"/>
                <a:ea typeface="+mj-ea"/>
              </a:rPr>
              <a:t>不均匀的</a:t>
            </a:r>
            <a:r>
              <a:rPr lang="en-US" altLang="zh-CN" sz="2400" b="1" dirty="0">
                <a:solidFill>
                  <a:srgbClr val="0000FF"/>
                </a:solidFill>
                <a:latin typeface="+mj-ea"/>
                <a:ea typeface="+mj-ea"/>
              </a:rPr>
              <a:t>8</a:t>
            </a:r>
            <a:r>
              <a:rPr lang="zh-CN" altLang="en-US" sz="2400" b="1" dirty="0" smtClean="0">
                <a:solidFill>
                  <a:srgbClr val="0000FF"/>
                </a:solidFill>
                <a:latin typeface="+mj-ea"/>
                <a:ea typeface="+mj-ea"/>
              </a:rPr>
              <a:t>段</a:t>
            </a:r>
            <a:r>
              <a:rPr lang="zh-CN" altLang="en-US" sz="2400" b="1" dirty="0" smtClean="0">
                <a:latin typeface="+mj-ea"/>
                <a:ea typeface="+mj-ea"/>
              </a:rPr>
              <a:t>：</a:t>
            </a:r>
            <a:endParaRPr lang="en-US" altLang="zh-CN" sz="2400" b="1" dirty="0" smtClean="0">
              <a:latin typeface="+mj-ea"/>
              <a:ea typeface="+mj-ea"/>
            </a:endParaRPr>
          </a:p>
          <a:p>
            <a:pPr>
              <a:spcBef>
                <a:spcPts val="600"/>
              </a:spcBef>
              <a:spcAft>
                <a:spcPts val="600"/>
              </a:spcAft>
            </a:pPr>
            <a:r>
              <a:rPr lang="en-US" altLang="zh-CN" sz="2400" b="1" dirty="0" smtClean="0">
                <a:latin typeface="+mj-ea"/>
                <a:ea typeface="+mj-ea"/>
              </a:rPr>
              <a:t>1/2</a:t>
            </a:r>
            <a:r>
              <a:rPr lang="zh-CN" altLang="en-US" sz="2400" b="1" dirty="0">
                <a:latin typeface="+mj-ea"/>
                <a:ea typeface="+mj-ea"/>
              </a:rPr>
              <a:t>至</a:t>
            </a:r>
            <a:r>
              <a:rPr lang="en-US" altLang="zh-CN" sz="2400" b="1" dirty="0">
                <a:latin typeface="+mj-ea"/>
                <a:ea typeface="+mj-ea"/>
              </a:rPr>
              <a:t>1</a:t>
            </a:r>
            <a:r>
              <a:rPr lang="zh-CN" altLang="en-US" sz="2400" b="1" dirty="0">
                <a:latin typeface="+mj-ea"/>
                <a:ea typeface="+mj-ea"/>
              </a:rPr>
              <a:t>间的线段称为第</a:t>
            </a:r>
            <a:r>
              <a:rPr lang="en-US" altLang="zh-CN" sz="2400" b="1" dirty="0">
                <a:latin typeface="+mj-ea"/>
                <a:ea typeface="+mj-ea"/>
              </a:rPr>
              <a:t>8</a:t>
            </a:r>
            <a:r>
              <a:rPr lang="zh-CN" altLang="en-US" sz="2400" b="1" dirty="0">
                <a:latin typeface="+mj-ea"/>
                <a:ea typeface="+mj-ea"/>
              </a:rPr>
              <a:t>段</a:t>
            </a:r>
            <a:r>
              <a:rPr lang="zh-CN" altLang="en-US" sz="2400" b="1" dirty="0" smtClean="0">
                <a:latin typeface="+mj-ea"/>
                <a:ea typeface="+mj-ea"/>
              </a:rPr>
              <a:t>；</a:t>
            </a:r>
            <a:r>
              <a:rPr lang="en-US" altLang="zh-CN" sz="2400" b="1" dirty="0" smtClean="0">
                <a:latin typeface="+mj-ea"/>
                <a:ea typeface="+mj-ea"/>
              </a:rPr>
              <a:t>1/4</a:t>
            </a:r>
            <a:r>
              <a:rPr lang="zh-CN" altLang="en-US" sz="2400" b="1" dirty="0">
                <a:latin typeface="+mj-ea"/>
                <a:ea typeface="+mj-ea"/>
              </a:rPr>
              <a:t>至</a:t>
            </a:r>
            <a:r>
              <a:rPr lang="en-US" altLang="zh-CN" sz="2400" b="1" dirty="0">
                <a:latin typeface="+mj-ea"/>
                <a:ea typeface="+mj-ea"/>
              </a:rPr>
              <a:t>1/2</a:t>
            </a:r>
            <a:r>
              <a:rPr lang="zh-CN" altLang="en-US" sz="2400" b="1" dirty="0">
                <a:latin typeface="+mj-ea"/>
                <a:ea typeface="+mj-ea"/>
              </a:rPr>
              <a:t>间的线段称为第</a:t>
            </a:r>
            <a:r>
              <a:rPr lang="en-US" altLang="zh-CN" sz="2400" b="1" dirty="0">
                <a:latin typeface="+mj-ea"/>
                <a:ea typeface="+mj-ea"/>
              </a:rPr>
              <a:t>7</a:t>
            </a:r>
            <a:r>
              <a:rPr lang="zh-CN" altLang="en-US" sz="2400" b="1" dirty="0">
                <a:latin typeface="+mj-ea"/>
                <a:ea typeface="+mj-ea"/>
              </a:rPr>
              <a:t>段</a:t>
            </a:r>
            <a:r>
              <a:rPr lang="zh-CN" altLang="en-US" sz="2400" b="1" dirty="0" smtClean="0">
                <a:latin typeface="+mj-ea"/>
                <a:ea typeface="+mj-ea"/>
              </a:rPr>
              <a:t>；</a:t>
            </a:r>
            <a:r>
              <a:rPr lang="en-US" altLang="zh-CN" sz="2400" b="1" dirty="0" smtClean="0">
                <a:latin typeface="+mj-ea"/>
                <a:ea typeface="+mj-ea"/>
              </a:rPr>
              <a:t>1/8</a:t>
            </a:r>
            <a:r>
              <a:rPr lang="zh-CN" altLang="en-US" sz="2400" b="1" dirty="0">
                <a:latin typeface="+mj-ea"/>
                <a:ea typeface="+mj-ea"/>
              </a:rPr>
              <a:t>至</a:t>
            </a:r>
            <a:r>
              <a:rPr lang="en-US" altLang="zh-CN" sz="2400" b="1" dirty="0">
                <a:latin typeface="+mj-ea"/>
                <a:ea typeface="+mj-ea"/>
              </a:rPr>
              <a:t>1/4</a:t>
            </a:r>
            <a:r>
              <a:rPr lang="zh-CN" altLang="en-US" sz="2400" b="1" dirty="0">
                <a:latin typeface="+mj-ea"/>
                <a:ea typeface="+mj-ea"/>
              </a:rPr>
              <a:t>间的线段称为第</a:t>
            </a:r>
            <a:r>
              <a:rPr lang="en-US" altLang="zh-CN" sz="2400" b="1" dirty="0">
                <a:latin typeface="+mj-ea"/>
                <a:ea typeface="+mj-ea"/>
              </a:rPr>
              <a:t>6</a:t>
            </a:r>
            <a:r>
              <a:rPr lang="zh-CN" altLang="en-US" sz="2400" b="1" dirty="0">
                <a:latin typeface="+mj-ea"/>
                <a:ea typeface="+mj-ea"/>
              </a:rPr>
              <a:t>段</a:t>
            </a:r>
            <a:r>
              <a:rPr lang="zh-CN" altLang="en-US" sz="2400" b="1" dirty="0" smtClean="0">
                <a:latin typeface="+mj-ea"/>
                <a:ea typeface="+mj-ea"/>
              </a:rPr>
              <a:t>；依此类推，直到</a:t>
            </a:r>
            <a:r>
              <a:rPr lang="en-US" altLang="zh-CN" sz="2400" b="1" dirty="0">
                <a:latin typeface="+mj-ea"/>
                <a:ea typeface="+mj-ea"/>
              </a:rPr>
              <a:t>0</a:t>
            </a:r>
            <a:r>
              <a:rPr lang="zh-CN" altLang="en-US" sz="2400" b="1" dirty="0">
                <a:latin typeface="+mj-ea"/>
                <a:ea typeface="+mj-ea"/>
              </a:rPr>
              <a:t>至</a:t>
            </a:r>
            <a:r>
              <a:rPr lang="en-US" altLang="zh-CN" sz="2400" b="1" dirty="0">
                <a:latin typeface="+mj-ea"/>
                <a:ea typeface="+mj-ea"/>
              </a:rPr>
              <a:t>1/128</a:t>
            </a:r>
            <a:r>
              <a:rPr lang="zh-CN" altLang="en-US" sz="2400" b="1" dirty="0">
                <a:latin typeface="+mj-ea"/>
                <a:ea typeface="+mj-ea"/>
              </a:rPr>
              <a:t>间的线段称为第</a:t>
            </a:r>
            <a:r>
              <a:rPr lang="en-US" altLang="zh-CN" sz="2400" b="1" dirty="0">
                <a:latin typeface="+mj-ea"/>
                <a:ea typeface="+mj-ea"/>
              </a:rPr>
              <a:t>1</a:t>
            </a:r>
            <a:r>
              <a:rPr lang="zh-CN" altLang="en-US" sz="2400" b="1" dirty="0" smtClean="0">
                <a:latin typeface="+mj-ea"/>
                <a:ea typeface="+mj-ea"/>
              </a:rPr>
              <a:t>段。</a:t>
            </a:r>
            <a:endParaRPr lang="zh-CN" altLang="en-US" sz="2400" b="1" dirty="0">
              <a:latin typeface="+mj-ea"/>
              <a:ea typeface="+mj-ea"/>
            </a:endParaRPr>
          </a:p>
        </p:txBody>
      </p:sp>
      <p:sp>
        <p:nvSpPr>
          <p:cNvPr id="7" name="矩形 6"/>
          <p:cNvSpPr/>
          <p:nvPr/>
        </p:nvSpPr>
        <p:spPr>
          <a:xfrm>
            <a:off x="4283968" y="5064631"/>
            <a:ext cx="4782802"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Bef>
                <a:spcPts val="600"/>
              </a:spcBef>
              <a:spcAft>
                <a:spcPts val="600"/>
              </a:spcAft>
            </a:pPr>
            <a:r>
              <a:rPr lang="zh-CN" altLang="en-US" sz="2400" b="1" dirty="0" smtClean="0">
                <a:latin typeface="+mj-ea"/>
                <a:ea typeface="+mj-ea"/>
              </a:rPr>
              <a:t>图</a:t>
            </a:r>
            <a:r>
              <a:rPr lang="zh-CN" altLang="en-US" sz="2400" b="1" dirty="0">
                <a:latin typeface="+mj-ea"/>
                <a:ea typeface="+mj-ea"/>
              </a:rPr>
              <a:t>中纵坐标</a:t>
            </a:r>
            <a:r>
              <a:rPr lang="en-US" altLang="zh-CN" sz="2400" b="1" i="1" dirty="0">
                <a:latin typeface="+mj-ea"/>
                <a:ea typeface="+mj-ea"/>
              </a:rPr>
              <a:t>y </a:t>
            </a:r>
            <a:r>
              <a:rPr lang="zh-CN" altLang="en-US" sz="2400" b="1" dirty="0">
                <a:latin typeface="+mj-ea"/>
                <a:ea typeface="+mj-ea"/>
              </a:rPr>
              <a:t>则均匀地划分作</a:t>
            </a:r>
            <a:r>
              <a:rPr lang="en-US" altLang="zh-CN" sz="2400" b="1" dirty="0">
                <a:latin typeface="+mj-ea"/>
                <a:ea typeface="+mj-ea"/>
              </a:rPr>
              <a:t>8</a:t>
            </a:r>
            <a:r>
              <a:rPr lang="zh-CN" altLang="en-US" sz="2400" b="1" dirty="0">
                <a:latin typeface="+mj-ea"/>
                <a:ea typeface="+mj-ea"/>
              </a:rPr>
              <a:t>段</a:t>
            </a:r>
            <a:r>
              <a:rPr lang="zh-CN" altLang="en-US" sz="2400" b="1" dirty="0" smtClean="0">
                <a:latin typeface="+mj-ea"/>
                <a:ea typeface="+mj-ea"/>
              </a:rPr>
              <a:t>。</a:t>
            </a:r>
            <a:endParaRPr lang="zh-CN" altLang="en-US" sz="2400" b="1" dirty="0">
              <a:latin typeface="+mj-ea"/>
              <a:ea typeface="+mj-ea"/>
            </a:endParaRPr>
          </a:p>
        </p:txBody>
      </p:sp>
      <p:sp>
        <p:nvSpPr>
          <p:cNvPr id="8" name="矩形 7"/>
          <p:cNvSpPr/>
          <p:nvPr/>
        </p:nvSpPr>
        <p:spPr>
          <a:xfrm>
            <a:off x="777105" y="5961336"/>
            <a:ext cx="7827343" cy="461665"/>
          </a:xfrm>
          <a:prstGeom prst="rect">
            <a:avLst/>
          </a:prstGeom>
        </p:spPr>
        <p:txBody>
          <a:bodyPr wrap="square">
            <a:spAutoFit/>
          </a:bodyPr>
          <a:lstStyle/>
          <a:p>
            <a:pPr>
              <a:spcBef>
                <a:spcPts val="600"/>
              </a:spcBef>
              <a:spcAft>
                <a:spcPts val="600"/>
              </a:spcAft>
            </a:pPr>
            <a:r>
              <a:rPr lang="zh-CN" altLang="en-US" sz="2400" b="1" dirty="0" smtClean="0">
                <a:solidFill>
                  <a:srgbClr val="0000FF"/>
                </a:solidFill>
                <a:latin typeface="+mj-ea"/>
                <a:ea typeface="+mj-ea"/>
              </a:rPr>
              <a:t>将</a:t>
            </a:r>
            <a:r>
              <a:rPr lang="zh-CN" altLang="en-US" sz="2400" b="1" dirty="0">
                <a:solidFill>
                  <a:srgbClr val="0000FF"/>
                </a:solidFill>
                <a:latin typeface="+mj-ea"/>
                <a:ea typeface="+mj-ea"/>
              </a:rPr>
              <a:t>与这</a:t>
            </a:r>
            <a:r>
              <a:rPr lang="en-US" altLang="zh-CN" sz="2400" b="1" dirty="0">
                <a:solidFill>
                  <a:srgbClr val="0000FF"/>
                </a:solidFill>
                <a:latin typeface="+mj-ea"/>
                <a:ea typeface="+mj-ea"/>
              </a:rPr>
              <a:t>8</a:t>
            </a:r>
            <a:r>
              <a:rPr lang="zh-CN" altLang="en-US" sz="2400" b="1" dirty="0">
                <a:solidFill>
                  <a:srgbClr val="0000FF"/>
                </a:solidFill>
                <a:latin typeface="+mj-ea"/>
                <a:ea typeface="+mj-ea"/>
              </a:rPr>
              <a:t>段相应的座标点</a:t>
            </a:r>
            <a:r>
              <a:rPr lang="en-US" altLang="zh-CN" sz="2400" b="1" dirty="0">
                <a:solidFill>
                  <a:srgbClr val="0000FF"/>
                </a:solidFill>
                <a:latin typeface="+mj-ea"/>
                <a:ea typeface="+mj-ea"/>
              </a:rPr>
              <a:t>(</a:t>
            </a:r>
            <a:r>
              <a:rPr lang="en-US" altLang="zh-CN" sz="2400" b="1" i="1" dirty="0">
                <a:solidFill>
                  <a:srgbClr val="0000FF"/>
                </a:solidFill>
                <a:latin typeface="+mj-ea"/>
                <a:ea typeface="+mj-ea"/>
              </a:rPr>
              <a:t>x</a:t>
            </a:r>
            <a:r>
              <a:rPr lang="en-US" altLang="zh-CN" sz="2400" b="1" dirty="0">
                <a:solidFill>
                  <a:srgbClr val="0000FF"/>
                </a:solidFill>
                <a:latin typeface="+mj-ea"/>
                <a:ea typeface="+mj-ea"/>
              </a:rPr>
              <a:t>, </a:t>
            </a:r>
            <a:r>
              <a:rPr lang="en-US" altLang="zh-CN" sz="2400" b="1" i="1" dirty="0">
                <a:solidFill>
                  <a:srgbClr val="0000FF"/>
                </a:solidFill>
                <a:latin typeface="+mj-ea"/>
                <a:ea typeface="+mj-ea"/>
              </a:rPr>
              <a:t>y</a:t>
            </a:r>
            <a:r>
              <a:rPr lang="en-US" altLang="zh-CN" sz="2400" b="1" dirty="0">
                <a:solidFill>
                  <a:srgbClr val="0000FF"/>
                </a:solidFill>
                <a:latin typeface="+mj-ea"/>
                <a:ea typeface="+mj-ea"/>
              </a:rPr>
              <a:t>)</a:t>
            </a:r>
            <a:r>
              <a:rPr lang="zh-CN" altLang="en-US" sz="2400" b="1" dirty="0">
                <a:solidFill>
                  <a:srgbClr val="0000FF"/>
                </a:solidFill>
                <a:latin typeface="+mj-ea"/>
                <a:ea typeface="+mj-ea"/>
              </a:rPr>
              <a:t>相连，就得到了一条折线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9"/>
                                        </p:tgtEl>
                                        <p:attrNameLst>
                                          <p:attrName>style.visibility</p:attrName>
                                        </p:attrNameLst>
                                      </p:cBhvr>
                                      <p:to>
                                        <p:strVal val="visible"/>
                                      </p:to>
                                    </p:set>
                                    <p:anim calcmode="lin" valueType="num">
                                      <p:cBhvr additive="base">
                                        <p:cTn id="19" dur="500" fill="hold"/>
                                        <p:tgtEl>
                                          <p:spTgt spid="62469"/>
                                        </p:tgtEl>
                                        <p:attrNameLst>
                                          <p:attrName>ppt_x</p:attrName>
                                        </p:attrNameLst>
                                      </p:cBhvr>
                                      <p:tavLst>
                                        <p:tav tm="0">
                                          <p:val>
                                            <p:strVal val="#ppt_x"/>
                                          </p:val>
                                        </p:tav>
                                        <p:tav tm="100000">
                                          <p:val>
                                            <p:strVal val="#ppt_x"/>
                                          </p:val>
                                        </p:tav>
                                      </p:tavLst>
                                    </p:anim>
                                    <p:anim calcmode="lin" valueType="num">
                                      <p:cBhvr additive="base">
                                        <p:cTn id="20"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endParaRPr lang="zh-CN" altLang="en-US" dirty="0"/>
          </a:p>
        </p:txBody>
      </p:sp>
      <p:sp>
        <p:nvSpPr>
          <p:cNvPr id="63491" name="Rectangle 3"/>
          <p:cNvSpPr>
            <a:spLocks noGrp="1" noChangeArrowheads="1"/>
          </p:cNvSpPr>
          <p:nvPr>
            <p:ph type="body" idx="1"/>
          </p:nvPr>
        </p:nvSpPr>
        <p:spPr/>
        <p:txBody>
          <a:bodyPr/>
          <a:lstStyle/>
          <a:p>
            <a:r>
              <a:rPr lang="zh-CN" altLang="en-US" dirty="0" smtClean="0"/>
              <a:t>由图可见，除第</a:t>
            </a:r>
            <a:r>
              <a:rPr lang="en-US" altLang="zh-CN" dirty="0" smtClean="0"/>
              <a:t>1</a:t>
            </a:r>
            <a:r>
              <a:rPr lang="zh-CN" altLang="en-US" dirty="0" smtClean="0"/>
              <a:t>和</a:t>
            </a:r>
            <a:r>
              <a:rPr lang="en-US" altLang="zh-CN" dirty="0" smtClean="0"/>
              <a:t>2</a:t>
            </a:r>
            <a:r>
              <a:rPr lang="zh-CN" altLang="en-US" dirty="0" smtClean="0"/>
              <a:t>段外，其他各段折线的斜率都不相同。</a:t>
            </a:r>
            <a:endParaRPr lang="en-US" altLang="zh-CN" dirty="0" smtClean="0"/>
          </a:p>
          <a:p>
            <a:r>
              <a:rPr lang="zh-CN" altLang="en-US" dirty="0" smtClean="0"/>
              <a:t>在下表中列出了这些斜率：</a:t>
            </a:r>
            <a:endParaRPr lang="zh-CN" altLang="en-US" dirty="0"/>
          </a:p>
        </p:txBody>
      </p:sp>
      <p:sp>
        <p:nvSpPr>
          <p:cNvPr id="36" name="灯片编号占位符 5"/>
          <p:cNvSpPr>
            <a:spLocks noGrp="1"/>
          </p:cNvSpPr>
          <p:nvPr>
            <p:ph type="sldNum" sz="quarter" idx="12"/>
          </p:nvPr>
        </p:nvSpPr>
        <p:spPr/>
        <p:txBody>
          <a:bodyPr/>
          <a:lstStyle/>
          <a:p>
            <a:fld id="{F049739C-D6C0-43A9-9B9D-6DB51BD91369}" type="slidenum">
              <a:rPr lang="en-US" altLang="zh-CN" smtClean="0"/>
              <a:pPr/>
              <a:t>46</a:t>
            </a:fld>
            <a:endParaRPr lang="en-US" altLang="zh-CN"/>
          </a:p>
        </p:txBody>
      </p:sp>
      <p:graphicFrame>
        <p:nvGraphicFramePr>
          <p:cNvPr id="63610" name="Group 122"/>
          <p:cNvGraphicFramePr>
            <a:graphicFrameLocks noGrp="1"/>
          </p:cNvGraphicFramePr>
          <p:nvPr>
            <p:extLst>
              <p:ext uri="{D42A27DB-BD31-4B8C-83A1-F6EECF244321}">
                <p14:modId xmlns:p14="http://schemas.microsoft.com/office/powerpoint/2010/main" val="3736534193"/>
              </p:ext>
            </p:extLst>
          </p:nvPr>
        </p:nvGraphicFramePr>
        <p:xfrm>
          <a:off x="611560" y="3284984"/>
          <a:ext cx="7732837" cy="792480"/>
        </p:xfrm>
        <a:graphic>
          <a:graphicData uri="http://schemas.openxmlformats.org/drawingml/2006/table">
            <a:tbl>
              <a:tblPr/>
              <a:tblGrid>
                <a:gridCol w="1133387"/>
                <a:gridCol w="876987"/>
                <a:gridCol w="832893"/>
                <a:gridCol w="855756"/>
                <a:gridCol w="774100"/>
                <a:gridCol w="762668"/>
                <a:gridCol w="824728"/>
                <a:gridCol w="845958"/>
                <a:gridCol w="82636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折线段号</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斜    率</a:t>
                      </a:r>
                      <a:endParaRPr kumimoji="0" lang="zh-CN" altLang="en-US" sz="1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1/4</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en-US" dirty="0"/>
          </a:p>
        </p:txBody>
      </p:sp>
      <p:sp>
        <p:nvSpPr>
          <p:cNvPr id="64515" name="Rectangle 3"/>
          <p:cNvSpPr>
            <a:spLocks noGrp="1" noChangeArrowheads="1"/>
          </p:cNvSpPr>
          <p:nvPr>
            <p:ph type="body" idx="1"/>
          </p:nvPr>
        </p:nvSpPr>
        <p:spPr/>
        <p:txBody>
          <a:bodyPr>
            <a:normAutofit/>
          </a:bodyPr>
          <a:lstStyle/>
          <a:p>
            <a:r>
              <a:rPr lang="zh-CN" altLang="en-US" dirty="0" smtClean="0"/>
              <a:t>因语音信号为交流信号，故上述压缩特性只是实用压缩特性的一半。第</a:t>
            </a:r>
            <a:r>
              <a:rPr lang="en-US" altLang="zh-CN" dirty="0" smtClean="0"/>
              <a:t>3</a:t>
            </a:r>
            <a:r>
              <a:rPr lang="zh-CN" altLang="en-US" dirty="0" smtClean="0"/>
              <a:t>象限还有</a:t>
            </a:r>
            <a:r>
              <a:rPr lang="zh-CN" altLang="en-US" dirty="0" smtClean="0">
                <a:solidFill>
                  <a:srgbClr val="0000FF"/>
                </a:solidFill>
              </a:rPr>
              <a:t>原点奇对称的另一半</a:t>
            </a:r>
            <a:r>
              <a:rPr lang="zh-CN" altLang="en-US" dirty="0" smtClean="0"/>
              <a:t>，如图示：</a:t>
            </a:r>
          </a:p>
        </p:txBody>
      </p:sp>
      <p:sp>
        <p:nvSpPr>
          <p:cNvPr id="5" name="灯片编号占位符 5"/>
          <p:cNvSpPr>
            <a:spLocks noGrp="1"/>
          </p:cNvSpPr>
          <p:nvPr>
            <p:ph type="sldNum" sz="quarter" idx="12"/>
          </p:nvPr>
        </p:nvSpPr>
        <p:spPr/>
        <p:txBody>
          <a:bodyPr/>
          <a:lstStyle/>
          <a:p>
            <a:fld id="{1B750F44-9270-4996-8CA9-62F5C8FFF628}" type="slidenum">
              <a:rPr lang="en-US" altLang="zh-CN" smtClean="0"/>
              <a:pPr/>
              <a:t>47</a:t>
            </a:fld>
            <a:endParaRPr lang="en-US" altLang="zh-CN"/>
          </a:p>
        </p:txBody>
      </p:sp>
      <p:pic>
        <p:nvPicPr>
          <p:cNvPr id="64517" name="Picture 5" descr="13折线图"/>
          <p:cNvPicPr>
            <a:picLocks noChangeAspect="1" noChangeArrowheads="1"/>
          </p:cNvPicPr>
          <p:nvPr/>
        </p:nvPicPr>
        <p:blipFill>
          <a:blip r:embed="rId2" cstate="print"/>
          <a:srcRect l="4280" t="2519" r="11969" b="11008"/>
          <a:stretch>
            <a:fillRect/>
          </a:stretch>
        </p:blipFill>
        <p:spPr bwMode="auto">
          <a:xfrm>
            <a:off x="611560" y="2564904"/>
            <a:ext cx="4102362" cy="3779341"/>
          </a:xfrm>
          <a:prstGeom prst="rect">
            <a:avLst/>
          </a:prstGeom>
          <a:noFill/>
          <a:ln w="9525">
            <a:noFill/>
            <a:miter lim="800000"/>
            <a:headEnd/>
            <a:tailEnd/>
          </a:ln>
        </p:spPr>
      </p:pic>
      <p:sp>
        <p:nvSpPr>
          <p:cNvPr id="2" name="矩形 1"/>
          <p:cNvSpPr/>
          <p:nvPr/>
        </p:nvSpPr>
        <p:spPr>
          <a:xfrm>
            <a:off x="4713922" y="2320218"/>
            <a:ext cx="4104140" cy="4247317"/>
          </a:xfrm>
          <a:prstGeom prst="rect">
            <a:avLst/>
          </a:prstGeom>
        </p:spPr>
        <p:txBody>
          <a:bodyPr wrap="square">
            <a:spAutoFit/>
          </a:bodyPr>
          <a:lstStyle/>
          <a:p>
            <a:pPr>
              <a:lnSpc>
                <a:spcPct val="125000"/>
              </a:lnSpc>
              <a:spcBef>
                <a:spcPts val="600"/>
              </a:spcBef>
              <a:spcAft>
                <a:spcPts val="1200"/>
              </a:spcAft>
            </a:pPr>
            <a:r>
              <a:rPr lang="zh-CN" altLang="en-US" sz="2400" b="1" dirty="0" smtClean="0">
                <a:latin typeface="+mj-ea"/>
                <a:ea typeface="+mj-ea"/>
              </a:rPr>
              <a:t>图</a:t>
            </a:r>
            <a:r>
              <a:rPr lang="zh-CN" altLang="en-US" sz="2400" b="1" dirty="0">
                <a:latin typeface="+mj-ea"/>
                <a:ea typeface="+mj-ea"/>
              </a:rPr>
              <a:t>中，第</a:t>
            </a:r>
            <a:r>
              <a:rPr lang="en-US" altLang="zh-CN" sz="2400" b="1" dirty="0">
                <a:latin typeface="+mj-ea"/>
                <a:ea typeface="+mj-ea"/>
              </a:rPr>
              <a:t>1</a:t>
            </a:r>
            <a:r>
              <a:rPr lang="zh-CN" altLang="en-US" sz="2400" b="1" dirty="0" smtClean="0">
                <a:latin typeface="+mj-ea"/>
                <a:ea typeface="+mj-ea"/>
              </a:rPr>
              <a:t>象限的</a:t>
            </a:r>
            <a:r>
              <a:rPr lang="zh-CN" altLang="en-US" sz="2400" b="1" dirty="0">
                <a:latin typeface="+mj-ea"/>
                <a:ea typeface="+mj-ea"/>
              </a:rPr>
              <a:t>第</a:t>
            </a:r>
            <a:r>
              <a:rPr lang="en-US" altLang="zh-CN" sz="2400" b="1" dirty="0" smtClean="0">
                <a:latin typeface="+mj-ea"/>
                <a:ea typeface="+mj-ea"/>
              </a:rPr>
              <a:t>1</a:t>
            </a:r>
            <a:r>
              <a:rPr lang="zh-CN" altLang="en-US" sz="2400" b="1" dirty="0" smtClean="0">
                <a:latin typeface="+mj-ea"/>
                <a:ea typeface="+mj-ea"/>
              </a:rPr>
              <a:t>、第</a:t>
            </a:r>
            <a:r>
              <a:rPr lang="en-US" altLang="zh-CN" sz="2400" b="1" dirty="0">
                <a:latin typeface="+mj-ea"/>
                <a:ea typeface="+mj-ea"/>
              </a:rPr>
              <a:t>2</a:t>
            </a:r>
            <a:r>
              <a:rPr lang="zh-CN" altLang="en-US" sz="2400" b="1" dirty="0" smtClean="0">
                <a:latin typeface="+mj-ea"/>
                <a:ea typeface="+mj-ea"/>
              </a:rPr>
              <a:t>段斜率</a:t>
            </a:r>
            <a:r>
              <a:rPr lang="zh-CN" altLang="en-US" sz="2400" b="1" dirty="0">
                <a:latin typeface="+mj-ea"/>
                <a:ea typeface="+mj-ea"/>
              </a:rPr>
              <a:t>相同</a:t>
            </a:r>
            <a:r>
              <a:rPr lang="zh-CN" altLang="en-US" sz="2400" b="1" dirty="0" smtClean="0">
                <a:latin typeface="+mj-ea"/>
                <a:ea typeface="+mj-ea"/>
              </a:rPr>
              <a:t>，构成一</a:t>
            </a:r>
            <a:r>
              <a:rPr lang="zh-CN" altLang="en-US" sz="2400" b="1" dirty="0">
                <a:latin typeface="+mj-ea"/>
                <a:ea typeface="+mj-ea"/>
              </a:rPr>
              <a:t>条直线</a:t>
            </a:r>
            <a:r>
              <a:rPr lang="zh-CN" altLang="en-US" sz="2400" b="1" dirty="0" smtClean="0">
                <a:latin typeface="+mj-ea"/>
                <a:ea typeface="+mj-ea"/>
              </a:rPr>
              <a:t>。</a:t>
            </a:r>
            <a:endParaRPr lang="en-US" altLang="zh-CN" sz="2400" b="1" dirty="0" smtClean="0">
              <a:latin typeface="+mj-ea"/>
              <a:ea typeface="+mj-ea"/>
            </a:endParaRPr>
          </a:p>
          <a:p>
            <a:pPr>
              <a:lnSpc>
                <a:spcPct val="125000"/>
              </a:lnSpc>
              <a:spcBef>
                <a:spcPts val="600"/>
              </a:spcBef>
              <a:spcAft>
                <a:spcPts val="1200"/>
              </a:spcAft>
            </a:pPr>
            <a:r>
              <a:rPr lang="zh-CN" altLang="en-US" sz="2400" b="1" dirty="0" smtClean="0">
                <a:latin typeface="+mj-ea"/>
                <a:ea typeface="+mj-ea"/>
              </a:rPr>
              <a:t>同样，第</a:t>
            </a:r>
            <a:r>
              <a:rPr lang="en-US" altLang="zh-CN" sz="2400" b="1" dirty="0">
                <a:latin typeface="+mj-ea"/>
                <a:ea typeface="+mj-ea"/>
              </a:rPr>
              <a:t>3</a:t>
            </a:r>
            <a:r>
              <a:rPr lang="zh-CN" altLang="en-US" sz="2400" b="1" dirty="0" smtClean="0">
                <a:latin typeface="+mj-ea"/>
                <a:ea typeface="+mj-ea"/>
              </a:rPr>
              <a:t>象限的</a:t>
            </a:r>
            <a:r>
              <a:rPr lang="zh-CN" altLang="en-US" sz="2400" b="1" dirty="0">
                <a:latin typeface="+mj-ea"/>
                <a:ea typeface="+mj-ea"/>
              </a:rPr>
              <a:t>第</a:t>
            </a:r>
            <a:r>
              <a:rPr lang="en-US" altLang="zh-CN" sz="2400" b="1" dirty="0">
                <a:latin typeface="+mj-ea"/>
                <a:ea typeface="+mj-ea"/>
              </a:rPr>
              <a:t>1</a:t>
            </a:r>
            <a:r>
              <a:rPr lang="zh-CN" altLang="en-US" sz="2400" b="1" dirty="0">
                <a:latin typeface="+mj-ea"/>
                <a:ea typeface="+mj-ea"/>
              </a:rPr>
              <a:t>和第</a:t>
            </a:r>
            <a:r>
              <a:rPr lang="en-US" altLang="zh-CN" sz="2400" b="1" dirty="0">
                <a:latin typeface="+mj-ea"/>
                <a:ea typeface="+mj-ea"/>
              </a:rPr>
              <a:t>2</a:t>
            </a:r>
            <a:r>
              <a:rPr lang="zh-CN" altLang="en-US" sz="2400" b="1" dirty="0" smtClean="0">
                <a:latin typeface="+mj-ea"/>
                <a:ea typeface="+mj-ea"/>
              </a:rPr>
              <a:t>段斜率</a:t>
            </a:r>
            <a:r>
              <a:rPr lang="zh-CN" altLang="en-US" sz="2400" b="1" dirty="0">
                <a:latin typeface="+mj-ea"/>
                <a:ea typeface="+mj-ea"/>
              </a:rPr>
              <a:t>也</a:t>
            </a:r>
            <a:r>
              <a:rPr lang="zh-CN" altLang="en-US" sz="2400" b="1" dirty="0" smtClean="0">
                <a:latin typeface="+mj-ea"/>
                <a:ea typeface="+mj-ea"/>
              </a:rPr>
              <a:t>相同，并和</a:t>
            </a:r>
            <a:r>
              <a:rPr lang="zh-CN" altLang="en-US" sz="2400" b="1" dirty="0">
                <a:latin typeface="+mj-ea"/>
                <a:ea typeface="+mj-ea"/>
              </a:rPr>
              <a:t>第</a:t>
            </a:r>
            <a:r>
              <a:rPr lang="en-US" altLang="zh-CN" sz="2400" b="1" dirty="0">
                <a:latin typeface="+mj-ea"/>
                <a:ea typeface="+mj-ea"/>
              </a:rPr>
              <a:t>1</a:t>
            </a:r>
            <a:r>
              <a:rPr lang="zh-CN" altLang="en-US" sz="2400" b="1" dirty="0">
                <a:latin typeface="+mj-ea"/>
                <a:ea typeface="+mj-ea"/>
              </a:rPr>
              <a:t>象限中的斜率相同</a:t>
            </a:r>
            <a:r>
              <a:rPr lang="zh-CN" altLang="en-US" sz="2400" b="1" dirty="0" smtClean="0">
                <a:latin typeface="+mj-ea"/>
                <a:ea typeface="+mj-ea"/>
              </a:rPr>
              <a:t>。所以</a:t>
            </a:r>
            <a:r>
              <a:rPr lang="zh-CN" altLang="en-US" sz="2400" b="1" dirty="0">
                <a:latin typeface="+mj-ea"/>
                <a:ea typeface="+mj-ea"/>
              </a:rPr>
              <a:t>，</a:t>
            </a:r>
            <a:r>
              <a:rPr lang="zh-CN" altLang="en-US" sz="2400" b="1" dirty="0">
                <a:solidFill>
                  <a:srgbClr val="0000FF"/>
                </a:solidFill>
                <a:latin typeface="+mj-ea"/>
                <a:ea typeface="+mj-ea"/>
              </a:rPr>
              <a:t>这</a:t>
            </a:r>
            <a:r>
              <a:rPr lang="en-US" altLang="zh-CN" sz="2400" b="1" dirty="0">
                <a:solidFill>
                  <a:srgbClr val="0000FF"/>
                </a:solidFill>
                <a:latin typeface="+mj-ea"/>
                <a:ea typeface="+mj-ea"/>
              </a:rPr>
              <a:t>4</a:t>
            </a:r>
            <a:r>
              <a:rPr lang="zh-CN" altLang="en-US" sz="2400" b="1" dirty="0">
                <a:solidFill>
                  <a:srgbClr val="0000FF"/>
                </a:solidFill>
                <a:latin typeface="+mj-ea"/>
                <a:ea typeface="+mj-ea"/>
              </a:rPr>
              <a:t>段</a:t>
            </a:r>
            <a:r>
              <a:rPr lang="zh-CN" altLang="en-US" sz="2400" b="1" dirty="0" smtClean="0">
                <a:solidFill>
                  <a:srgbClr val="0000FF"/>
                </a:solidFill>
                <a:latin typeface="+mj-ea"/>
                <a:ea typeface="+mj-ea"/>
              </a:rPr>
              <a:t>折线构成一</a:t>
            </a:r>
            <a:r>
              <a:rPr lang="zh-CN" altLang="en-US" sz="2400" b="1" dirty="0">
                <a:solidFill>
                  <a:srgbClr val="0000FF"/>
                </a:solidFill>
                <a:latin typeface="+mj-ea"/>
                <a:ea typeface="+mj-ea"/>
              </a:rPr>
              <a:t>条直线</a:t>
            </a:r>
            <a:r>
              <a:rPr lang="zh-CN" altLang="en-US" sz="2400" b="1" dirty="0" smtClean="0">
                <a:latin typeface="+mj-ea"/>
                <a:ea typeface="+mj-ea"/>
              </a:rPr>
              <a:t>。</a:t>
            </a:r>
            <a:endParaRPr lang="en-US" altLang="zh-CN" sz="2400" b="1" dirty="0" smtClean="0">
              <a:latin typeface="+mj-ea"/>
              <a:ea typeface="+mj-ea"/>
            </a:endParaRPr>
          </a:p>
          <a:p>
            <a:pPr>
              <a:lnSpc>
                <a:spcPct val="125000"/>
              </a:lnSpc>
              <a:spcBef>
                <a:spcPts val="600"/>
              </a:spcBef>
              <a:spcAft>
                <a:spcPts val="1200"/>
              </a:spcAft>
            </a:pPr>
            <a:r>
              <a:rPr lang="zh-CN" altLang="en-US" sz="2400" b="1" dirty="0" smtClean="0">
                <a:latin typeface="+mj-ea"/>
                <a:ea typeface="+mj-ea"/>
              </a:rPr>
              <a:t>因此</a:t>
            </a:r>
            <a:r>
              <a:rPr lang="zh-CN" altLang="en-US" sz="2400" b="1" dirty="0">
                <a:latin typeface="+mj-ea"/>
                <a:ea typeface="+mj-ea"/>
              </a:rPr>
              <a:t>，</a:t>
            </a:r>
            <a:r>
              <a:rPr lang="zh-CN" altLang="en-US" sz="2400" b="1" dirty="0">
                <a:solidFill>
                  <a:srgbClr val="0000FF"/>
                </a:solidFill>
                <a:latin typeface="+mj-ea"/>
                <a:ea typeface="+mj-ea"/>
              </a:rPr>
              <a:t>共有</a:t>
            </a:r>
            <a:r>
              <a:rPr lang="en-US" altLang="zh-CN" sz="2400" b="1" dirty="0">
                <a:solidFill>
                  <a:srgbClr val="0000FF"/>
                </a:solidFill>
                <a:latin typeface="+mj-ea"/>
                <a:ea typeface="+mj-ea"/>
              </a:rPr>
              <a:t>13</a:t>
            </a:r>
            <a:r>
              <a:rPr lang="zh-CN" altLang="en-US" sz="2400" b="1" dirty="0">
                <a:solidFill>
                  <a:srgbClr val="0000FF"/>
                </a:solidFill>
                <a:latin typeface="+mj-ea"/>
                <a:ea typeface="+mj-ea"/>
              </a:rPr>
              <a:t>段</a:t>
            </a:r>
            <a:r>
              <a:rPr lang="zh-CN" altLang="en-US" sz="2400" b="1" dirty="0" smtClean="0">
                <a:solidFill>
                  <a:srgbClr val="0000FF"/>
                </a:solidFill>
                <a:latin typeface="+mj-ea"/>
                <a:ea typeface="+mj-ea"/>
              </a:rPr>
              <a:t>折线</a:t>
            </a:r>
            <a:r>
              <a:rPr lang="zh-CN" altLang="en-US" sz="2400" b="1" dirty="0">
                <a:solidFill>
                  <a:srgbClr val="0000FF"/>
                </a:solidFill>
                <a:latin typeface="+mj-ea"/>
                <a:ea typeface="+mj-ea"/>
              </a:rPr>
              <a:t>，故称</a:t>
            </a:r>
            <a:r>
              <a:rPr lang="en-US" altLang="zh-CN" sz="2400" b="1" dirty="0">
                <a:solidFill>
                  <a:srgbClr val="0000FF"/>
                </a:solidFill>
                <a:latin typeface="+mj-ea"/>
                <a:ea typeface="+mj-ea"/>
              </a:rPr>
              <a:t>13</a:t>
            </a:r>
            <a:r>
              <a:rPr lang="zh-CN" altLang="en-US" sz="2400" b="1" dirty="0">
                <a:solidFill>
                  <a:srgbClr val="0000FF"/>
                </a:solidFill>
                <a:latin typeface="+mj-ea"/>
                <a:ea typeface="+mj-ea"/>
              </a:rPr>
              <a:t>折线</a:t>
            </a:r>
            <a:r>
              <a:rPr lang="zh-CN" altLang="en-US" sz="2400" b="1" dirty="0" smtClean="0">
                <a:solidFill>
                  <a:srgbClr val="0000FF"/>
                </a:solidFill>
                <a:latin typeface="+mj-ea"/>
                <a:ea typeface="+mj-ea"/>
              </a:rPr>
              <a:t>压缩</a:t>
            </a:r>
            <a:r>
              <a:rPr lang="zh-CN" altLang="en-US" sz="2400" b="1" dirty="0">
                <a:solidFill>
                  <a:srgbClr val="0000FF"/>
                </a:solidFill>
                <a:latin typeface="+mj-ea"/>
                <a:ea typeface="+mj-ea"/>
              </a:rPr>
              <a:t>特性</a:t>
            </a:r>
            <a:r>
              <a:rPr lang="zh-CN" altLang="en-US" sz="2400" b="1" dirty="0">
                <a:latin typeface="+mj-ea"/>
                <a:ea typeface="+mj-ea"/>
              </a:rPr>
              <a:t>。</a:t>
            </a:r>
          </a:p>
        </p:txBody>
      </p:sp>
    </p:spTree>
    <p:extLst>
      <p:ext uri="{BB962C8B-B14F-4D97-AF65-F5344CB8AC3E}">
        <p14:creationId xmlns:p14="http://schemas.microsoft.com/office/powerpoint/2010/main" val="39106025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smtClean="0">
                <a:solidFill>
                  <a:srgbClr val="0000FF"/>
                </a:solidFill>
              </a:rPr>
              <a:t>13</a:t>
            </a:r>
            <a:r>
              <a:rPr lang="zh-CN" altLang="en-US" dirty="0" smtClean="0">
                <a:solidFill>
                  <a:srgbClr val="0000FF"/>
                </a:solidFill>
              </a:rPr>
              <a:t>折线特性和</a:t>
            </a:r>
            <a:r>
              <a:rPr lang="en-US" altLang="zh-CN" dirty="0" smtClean="0">
                <a:solidFill>
                  <a:srgbClr val="0000FF"/>
                </a:solidFill>
              </a:rPr>
              <a:t>A</a:t>
            </a:r>
            <a:r>
              <a:rPr lang="zh-CN" altLang="en-US" dirty="0" smtClean="0">
                <a:solidFill>
                  <a:srgbClr val="0000FF"/>
                </a:solidFill>
              </a:rPr>
              <a:t>律特性之间的误差</a:t>
            </a:r>
          </a:p>
        </p:txBody>
      </p:sp>
      <p:sp>
        <p:nvSpPr>
          <p:cNvPr id="65539" name="Rectangle 3"/>
          <p:cNvSpPr>
            <a:spLocks noGrp="1" noChangeArrowheads="1"/>
          </p:cNvSpPr>
          <p:nvPr>
            <p:ph type="body" idx="1"/>
          </p:nvPr>
        </p:nvSpPr>
        <p:spPr>
          <a:xfrm>
            <a:off x="395536" y="1196752"/>
            <a:ext cx="8352928" cy="5040560"/>
          </a:xfrm>
        </p:spPr>
        <p:txBody>
          <a:bodyPr>
            <a:normAutofit fontScale="92500" lnSpcReduction="20000"/>
          </a:bodyPr>
          <a:lstStyle/>
          <a:p>
            <a:r>
              <a:rPr lang="zh-CN" altLang="en-US" dirty="0" smtClean="0"/>
              <a:t>方便起见，仅在折线</a:t>
            </a:r>
            <a:r>
              <a:rPr lang="zh-CN" altLang="en-US" dirty="0" smtClean="0">
                <a:solidFill>
                  <a:srgbClr val="0000FF"/>
                </a:solidFill>
              </a:rPr>
              <a:t>各转折点</a:t>
            </a:r>
            <a:r>
              <a:rPr lang="zh-CN" altLang="en-US" dirty="0" smtClean="0"/>
              <a:t>和</a:t>
            </a:r>
            <a:r>
              <a:rPr lang="zh-CN" altLang="en-US" dirty="0" smtClean="0">
                <a:solidFill>
                  <a:srgbClr val="0000FF"/>
                </a:solidFill>
              </a:rPr>
              <a:t>端点</a:t>
            </a:r>
            <a:r>
              <a:rPr lang="zh-CN" altLang="en-US" dirty="0" smtClean="0"/>
              <a:t>比较两条曲线座标。</a:t>
            </a:r>
            <a:endParaRPr lang="en-US" altLang="zh-CN" dirty="0" smtClean="0"/>
          </a:p>
          <a:p>
            <a:r>
              <a:rPr lang="en-US" altLang="zh-CN" dirty="0" smtClean="0">
                <a:solidFill>
                  <a:srgbClr val="0000FF"/>
                </a:solidFill>
              </a:rPr>
              <a:t>13</a:t>
            </a:r>
            <a:r>
              <a:rPr lang="zh-CN" altLang="en-US" dirty="0" smtClean="0">
                <a:solidFill>
                  <a:srgbClr val="0000FF"/>
                </a:solidFill>
              </a:rPr>
              <a:t>折线</a:t>
            </a:r>
            <a:r>
              <a:rPr lang="zh-CN" altLang="en-US" dirty="0" smtClean="0"/>
              <a:t>：各点纵坐标</a:t>
            </a:r>
            <a:r>
              <a:rPr lang="en-US" altLang="zh-CN" i="1" dirty="0" smtClean="0"/>
              <a:t>y</a:t>
            </a:r>
            <a:r>
              <a:rPr lang="zh-CN" altLang="en-US" dirty="0" smtClean="0"/>
              <a:t>值已知，即分别为</a:t>
            </a:r>
            <a:r>
              <a:rPr lang="en-US" altLang="zh-CN" dirty="0" smtClean="0"/>
              <a:t>0, 1/8, 2/8, 3/8, …, 1</a:t>
            </a:r>
            <a:r>
              <a:rPr lang="zh-CN" altLang="en-US" dirty="0" smtClean="0"/>
              <a:t>。</a:t>
            </a:r>
          </a:p>
          <a:p>
            <a:r>
              <a:rPr lang="en-US" altLang="zh-CN" dirty="0" smtClean="0">
                <a:solidFill>
                  <a:srgbClr val="0000FF"/>
                </a:solidFill>
              </a:rPr>
              <a:t>A</a:t>
            </a:r>
            <a:r>
              <a:rPr lang="zh-CN" altLang="en-US" dirty="0" smtClean="0">
                <a:solidFill>
                  <a:srgbClr val="0000FF"/>
                </a:solidFill>
              </a:rPr>
              <a:t>律压缩曲线：</a:t>
            </a:r>
            <a:r>
              <a:rPr lang="en-US" altLang="zh-CN" dirty="0" smtClean="0"/>
              <a:t>A=87.6</a:t>
            </a:r>
            <a:r>
              <a:rPr lang="zh-CN" altLang="en-US" dirty="0" smtClean="0"/>
              <a:t>时，切点横坐标</a:t>
            </a:r>
            <a:r>
              <a:rPr lang="en-US" altLang="zh-CN" i="1" dirty="0" smtClean="0"/>
              <a:t>x</a:t>
            </a:r>
            <a:r>
              <a:rPr lang="en-US" altLang="zh-CN" baseline="-25000" dirty="0" smtClean="0"/>
              <a:t>1</a:t>
            </a:r>
            <a:r>
              <a:rPr lang="zh-CN" altLang="en-US" dirty="0" smtClean="0"/>
              <a:t>等于：</a:t>
            </a:r>
          </a:p>
          <a:p>
            <a:endParaRPr lang="zh-CN" altLang="en-US" dirty="0" smtClean="0"/>
          </a:p>
          <a:p>
            <a:r>
              <a:rPr lang="zh-CN" altLang="en-US" dirty="0" smtClean="0"/>
              <a:t>代入</a:t>
            </a:r>
            <a:r>
              <a:rPr lang="en-US" altLang="zh-CN" i="1" dirty="0" smtClean="0"/>
              <a:t>y</a:t>
            </a:r>
            <a:r>
              <a:rPr lang="en-US" altLang="zh-CN" baseline="-25000" dirty="0" smtClean="0"/>
              <a:t>1</a:t>
            </a:r>
            <a:r>
              <a:rPr lang="zh-CN" altLang="en-US" dirty="0" smtClean="0"/>
              <a:t>的表示式：</a:t>
            </a:r>
          </a:p>
          <a:p>
            <a:pPr lvl="1"/>
            <a:endParaRPr lang="zh-CN" altLang="en-US" dirty="0" smtClean="0"/>
          </a:p>
          <a:p>
            <a:r>
              <a:rPr lang="zh-CN" altLang="en-US" dirty="0" smtClean="0"/>
              <a:t>这表明，</a:t>
            </a:r>
            <a:r>
              <a:rPr lang="en-US" altLang="zh-CN" dirty="0" smtClean="0">
                <a:solidFill>
                  <a:srgbClr val="0000FF"/>
                </a:solidFill>
              </a:rPr>
              <a:t>A</a:t>
            </a:r>
            <a:r>
              <a:rPr lang="zh-CN" altLang="en-US" dirty="0" smtClean="0">
                <a:solidFill>
                  <a:srgbClr val="0000FF"/>
                </a:solidFill>
              </a:rPr>
              <a:t>律曲线的直线段在座标原点和此切点之间，即</a:t>
            </a:r>
            <a:r>
              <a:rPr lang="en-US" altLang="zh-CN" dirty="0" smtClean="0">
                <a:solidFill>
                  <a:srgbClr val="0000FF"/>
                </a:solidFill>
              </a:rPr>
              <a:t>(0, 0)</a:t>
            </a:r>
            <a:r>
              <a:rPr lang="zh-CN" altLang="en-US" dirty="0" smtClean="0">
                <a:solidFill>
                  <a:srgbClr val="0000FF"/>
                </a:solidFill>
              </a:rPr>
              <a:t>和</a:t>
            </a:r>
            <a:r>
              <a:rPr lang="en-US" altLang="zh-CN" dirty="0" smtClean="0">
                <a:solidFill>
                  <a:srgbClr val="0000FF"/>
                </a:solidFill>
              </a:rPr>
              <a:t>(0.0114, 0.183)</a:t>
            </a:r>
            <a:r>
              <a:rPr lang="zh-CN" altLang="en-US" dirty="0" smtClean="0">
                <a:solidFill>
                  <a:srgbClr val="0000FF"/>
                </a:solidFill>
              </a:rPr>
              <a:t>之间</a:t>
            </a:r>
            <a:r>
              <a:rPr lang="zh-CN" altLang="en-US" dirty="0" smtClean="0"/>
              <a:t>。</a:t>
            </a:r>
            <a:endParaRPr lang="en-US" altLang="zh-CN" dirty="0" smtClean="0"/>
          </a:p>
          <a:p>
            <a:r>
              <a:rPr lang="zh-CN" altLang="en-US" dirty="0" smtClean="0"/>
              <a:t>所以，此直线的方程为：</a:t>
            </a:r>
            <a:endParaRPr lang="zh-CN" altLang="en-US" dirty="0"/>
          </a:p>
        </p:txBody>
      </p:sp>
      <p:sp>
        <p:nvSpPr>
          <p:cNvPr id="8" name="灯片编号占位符 5"/>
          <p:cNvSpPr>
            <a:spLocks noGrp="1"/>
          </p:cNvSpPr>
          <p:nvPr>
            <p:ph type="sldNum" sz="quarter" idx="12"/>
          </p:nvPr>
        </p:nvSpPr>
        <p:spPr/>
        <p:txBody>
          <a:bodyPr/>
          <a:lstStyle/>
          <a:p>
            <a:fld id="{166D7E1D-2352-4BE1-BD36-F2B98C1F3A4F}" type="slidenum">
              <a:rPr lang="en-US" altLang="zh-CN" smtClean="0"/>
              <a:pPr/>
              <a:t>48</a:t>
            </a:fld>
            <a:endParaRPr lang="en-US" altLang="zh-CN"/>
          </a:p>
        </p:txBody>
      </p:sp>
      <p:graphicFrame>
        <p:nvGraphicFramePr>
          <p:cNvPr id="65540" name="Object 4"/>
          <p:cNvGraphicFramePr>
            <a:graphicFrameLocks noChangeAspect="1"/>
          </p:cNvGraphicFramePr>
          <p:nvPr>
            <p:extLst>
              <p:ext uri="{D42A27DB-BD31-4B8C-83A1-F6EECF244321}">
                <p14:modId xmlns:p14="http://schemas.microsoft.com/office/powerpoint/2010/main" val="2695078266"/>
              </p:ext>
            </p:extLst>
          </p:nvPr>
        </p:nvGraphicFramePr>
        <p:xfrm>
          <a:off x="2195736" y="2857500"/>
          <a:ext cx="2881313" cy="752475"/>
        </p:xfrm>
        <a:graphic>
          <a:graphicData uri="http://schemas.openxmlformats.org/presentationml/2006/ole">
            <mc:AlternateContent xmlns:mc="http://schemas.openxmlformats.org/markup-compatibility/2006">
              <mc:Choice xmlns:v="urn:schemas-microsoft-com:vml" Requires="v">
                <p:oleObj spid="_x0000_s162956" name="公式" r:id="rId3" imgW="1497950" imgH="393529" progId="Equation.3">
                  <p:embed/>
                </p:oleObj>
              </mc:Choice>
              <mc:Fallback>
                <p:oleObj name="公式" r:id="rId3" imgW="149795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857500"/>
                        <a:ext cx="28813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extLst>
              <p:ext uri="{D42A27DB-BD31-4B8C-83A1-F6EECF244321}">
                <p14:modId xmlns:p14="http://schemas.microsoft.com/office/powerpoint/2010/main" val="192084553"/>
              </p:ext>
            </p:extLst>
          </p:nvPr>
        </p:nvGraphicFramePr>
        <p:xfrm>
          <a:off x="3347864" y="3501008"/>
          <a:ext cx="4230687" cy="831850"/>
        </p:xfrm>
        <a:graphic>
          <a:graphicData uri="http://schemas.openxmlformats.org/presentationml/2006/ole">
            <mc:AlternateContent xmlns:mc="http://schemas.openxmlformats.org/markup-compatibility/2006">
              <mc:Choice xmlns:v="urn:schemas-microsoft-com:vml" Requires="v">
                <p:oleObj spid="_x0000_s162957" name="公式" r:id="rId5" imgW="2082800" imgH="406400" progId="Equation.3">
                  <p:embed/>
                </p:oleObj>
              </mc:Choice>
              <mc:Fallback>
                <p:oleObj name="公式" r:id="rId5" imgW="20828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501008"/>
                        <a:ext cx="4230687"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27811791"/>
              </p:ext>
            </p:extLst>
          </p:nvPr>
        </p:nvGraphicFramePr>
        <p:xfrm>
          <a:off x="2479675" y="5877272"/>
          <a:ext cx="4184650" cy="754062"/>
        </p:xfrm>
        <a:graphic>
          <a:graphicData uri="http://schemas.openxmlformats.org/presentationml/2006/ole">
            <mc:AlternateContent xmlns:mc="http://schemas.openxmlformats.org/markup-compatibility/2006">
              <mc:Choice xmlns:v="urn:schemas-microsoft-com:vml" Requires="v">
                <p:oleObj spid="_x0000_s162958" name="公式" r:id="rId7" imgW="2171700" imgH="393700" progId="Equation.3">
                  <p:embed/>
                </p:oleObj>
              </mc:Choice>
              <mc:Fallback>
                <p:oleObj name="公式" r:id="rId7" imgW="21717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5877272"/>
                        <a:ext cx="418465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8799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40"/>
                                        </p:tgtEl>
                                        <p:attrNameLst>
                                          <p:attrName>style.visibility</p:attrName>
                                        </p:attrNameLst>
                                      </p:cBhvr>
                                      <p:to>
                                        <p:strVal val="visible"/>
                                      </p:to>
                                    </p:set>
                                    <p:anim calcmode="lin" valueType="num">
                                      <p:cBhvr additive="base">
                                        <p:cTn id="11" dur="500" fill="hold"/>
                                        <p:tgtEl>
                                          <p:spTgt spid="65540"/>
                                        </p:tgtEl>
                                        <p:attrNameLst>
                                          <p:attrName>ppt_x</p:attrName>
                                        </p:attrNameLst>
                                      </p:cBhvr>
                                      <p:tavLst>
                                        <p:tav tm="0">
                                          <p:val>
                                            <p:strVal val="#ppt_x"/>
                                          </p:val>
                                        </p:tav>
                                        <p:tav tm="100000">
                                          <p:val>
                                            <p:strVal val="#ppt_x"/>
                                          </p:val>
                                        </p:tav>
                                      </p:tavLst>
                                    </p:anim>
                                    <p:anim calcmode="lin" valueType="num">
                                      <p:cBhvr additive="base">
                                        <p:cTn id="12"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anim calcmode="lin" valueType="num">
                                      <p:cBhvr additive="base">
                                        <p:cTn id="1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5542"/>
                                        </p:tgtEl>
                                        <p:attrNameLst>
                                          <p:attrName>style.visibility</p:attrName>
                                        </p:attrNameLst>
                                      </p:cBhvr>
                                      <p:to>
                                        <p:strVal val="visible"/>
                                      </p:to>
                                    </p:set>
                                    <p:anim calcmode="lin" valueType="num">
                                      <p:cBhvr additive="base">
                                        <p:cTn id="21" dur="500" fill="hold"/>
                                        <p:tgtEl>
                                          <p:spTgt spid="65542"/>
                                        </p:tgtEl>
                                        <p:attrNameLst>
                                          <p:attrName>ppt_x</p:attrName>
                                        </p:attrNameLst>
                                      </p:cBhvr>
                                      <p:tavLst>
                                        <p:tav tm="0">
                                          <p:val>
                                            <p:strVal val="#ppt_x"/>
                                          </p:val>
                                        </p:tav>
                                        <p:tav tm="100000">
                                          <p:val>
                                            <p:strVal val="#ppt_x"/>
                                          </p:val>
                                        </p:tav>
                                      </p:tavLst>
                                    </p:anim>
                                    <p:anim calcmode="lin" valueType="num">
                                      <p:cBhvr additive="base">
                                        <p:cTn id="22"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anim calcmode="lin" valueType="num">
                                      <p:cBhvr additive="base">
                                        <p:cTn id="27"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5539">
                                            <p:txEl>
                                              <p:pRg st="7" end="7"/>
                                            </p:txEl>
                                          </p:spTgt>
                                        </p:tgtEl>
                                        <p:attrNameLst>
                                          <p:attrName>style.visibility</p:attrName>
                                        </p:attrNameLst>
                                      </p:cBhvr>
                                      <p:to>
                                        <p:strVal val="visible"/>
                                      </p:to>
                                    </p:set>
                                    <p:anim calcmode="lin" valueType="num">
                                      <p:cBhvr additive="base">
                                        <p:cTn id="33"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smtClean="0">
                <a:solidFill>
                  <a:srgbClr val="0000FF"/>
                </a:solidFill>
              </a:rPr>
              <a:t>13</a:t>
            </a:r>
            <a:r>
              <a:rPr lang="zh-CN" altLang="en-US" dirty="0" smtClean="0">
                <a:solidFill>
                  <a:srgbClr val="0000FF"/>
                </a:solidFill>
              </a:rPr>
              <a:t>折线特性和</a:t>
            </a:r>
            <a:r>
              <a:rPr lang="en-US" altLang="zh-CN" dirty="0" smtClean="0">
                <a:solidFill>
                  <a:srgbClr val="0000FF"/>
                </a:solidFill>
              </a:rPr>
              <a:t>A</a:t>
            </a:r>
            <a:r>
              <a:rPr lang="zh-CN" altLang="en-US" dirty="0" smtClean="0">
                <a:solidFill>
                  <a:srgbClr val="0000FF"/>
                </a:solidFill>
              </a:rPr>
              <a:t>律特性之间的误差</a:t>
            </a:r>
          </a:p>
        </p:txBody>
      </p:sp>
      <p:sp>
        <p:nvSpPr>
          <p:cNvPr id="65539" name="Rectangle 3"/>
          <p:cNvSpPr>
            <a:spLocks noGrp="1" noChangeArrowheads="1"/>
          </p:cNvSpPr>
          <p:nvPr>
            <p:ph type="body" idx="1"/>
          </p:nvPr>
        </p:nvSpPr>
        <p:spPr>
          <a:xfrm>
            <a:off x="395536" y="1196752"/>
            <a:ext cx="8640960" cy="5040560"/>
          </a:xfrm>
        </p:spPr>
        <p:txBody>
          <a:bodyPr>
            <a:normAutofit fontScale="92500"/>
          </a:bodyPr>
          <a:lstStyle/>
          <a:p>
            <a:r>
              <a:rPr lang="zh-CN" altLang="en-US" dirty="0" smtClean="0"/>
              <a:t>方便起见，仅在折线</a:t>
            </a:r>
            <a:r>
              <a:rPr lang="zh-CN" altLang="en-US" dirty="0" smtClean="0">
                <a:solidFill>
                  <a:srgbClr val="0000FF"/>
                </a:solidFill>
              </a:rPr>
              <a:t>各转折点</a:t>
            </a:r>
            <a:r>
              <a:rPr lang="zh-CN" altLang="en-US" dirty="0" smtClean="0"/>
              <a:t>和</a:t>
            </a:r>
            <a:r>
              <a:rPr lang="zh-CN" altLang="en-US" dirty="0" smtClean="0">
                <a:solidFill>
                  <a:srgbClr val="0000FF"/>
                </a:solidFill>
              </a:rPr>
              <a:t>端点</a:t>
            </a:r>
            <a:r>
              <a:rPr lang="zh-CN" altLang="en-US" dirty="0" smtClean="0"/>
              <a:t>比较两条曲线座标。</a:t>
            </a:r>
            <a:endParaRPr lang="en-US" altLang="zh-CN" dirty="0" smtClean="0"/>
          </a:p>
          <a:p>
            <a:r>
              <a:rPr lang="en-US" altLang="zh-CN" dirty="0" smtClean="0">
                <a:solidFill>
                  <a:srgbClr val="0000FF"/>
                </a:solidFill>
              </a:rPr>
              <a:t>13</a:t>
            </a:r>
            <a:r>
              <a:rPr lang="zh-CN" altLang="en-US" dirty="0" smtClean="0">
                <a:solidFill>
                  <a:srgbClr val="0000FF"/>
                </a:solidFill>
              </a:rPr>
              <a:t>折线</a:t>
            </a:r>
            <a:r>
              <a:rPr lang="zh-CN" altLang="en-US" dirty="0" smtClean="0"/>
              <a:t>：各点纵坐标</a:t>
            </a:r>
            <a:r>
              <a:rPr lang="en-US" altLang="zh-CN" i="1" dirty="0" smtClean="0"/>
              <a:t>y</a:t>
            </a:r>
            <a:r>
              <a:rPr lang="zh-CN" altLang="en-US" dirty="0" smtClean="0"/>
              <a:t>值已知，为</a:t>
            </a:r>
            <a:r>
              <a:rPr lang="en-US" altLang="zh-CN" dirty="0" smtClean="0"/>
              <a:t>0, 1/8, 2/8, 3/8, …, 1</a:t>
            </a:r>
            <a:r>
              <a:rPr lang="zh-CN" altLang="en-US" dirty="0" smtClean="0"/>
              <a:t>。</a:t>
            </a:r>
          </a:p>
          <a:p>
            <a:r>
              <a:rPr lang="en-US" altLang="zh-CN" dirty="0" smtClean="0">
                <a:solidFill>
                  <a:srgbClr val="0000FF"/>
                </a:solidFill>
              </a:rPr>
              <a:t>A</a:t>
            </a:r>
            <a:r>
              <a:rPr lang="zh-CN" altLang="en-US" dirty="0" smtClean="0">
                <a:solidFill>
                  <a:srgbClr val="0000FF"/>
                </a:solidFill>
              </a:rPr>
              <a:t>律压缩曲线：</a:t>
            </a:r>
            <a:r>
              <a:rPr lang="zh-CN" altLang="en-US" dirty="0" smtClean="0"/>
              <a:t>分</a:t>
            </a:r>
            <a:r>
              <a:rPr lang="zh-CN" altLang="en-US" dirty="0" smtClean="0">
                <a:solidFill>
                  <a:srgbClr val="C00000"/>
                </a:solidFill>
              </a:rPr>
              <a:t>直线段</a:t>
            </a:r>
            <a:r>
              <a:rPr lang="zh-CN" altLang="en-US" dirty="0" smtClean="0"/>
              <a:t>和</a:t>
            </a:r>
            <a:r>
              <a:rPr lang="zh-CN" altLang="en-US" dirty="0" smtClean="0">
                <a:solidFill>
                  <a:srgbClr val="C00000"/>
                </a:solidFill>
              </a:rPr>
              <a:t>曲线</a:t>
            </a:r>
            <a:r>
              <a:rPr lang="zh-CN" altLang="en-US" dirty="0" smtClean="0"/>
              <a:t>两段，比较时要区分在哪一段。</a:t>
            </a:r>
            <a:endParaRPr lang="en-US" altLang="zh-CN" dirty="0" smtClean="0"/>
          </a:p>
          <a:p>
            <a:r>
              <a:rPr lang="en-US" altLang="zh-CN" dirty="0" smtClean="0"/>
              <a:t>A=87.6</a:t>
            </a:r>
            <a:r>
              <a:rPr lang="zh-CN" altLang="en-US" dirty="0" smtClean="0"/>
              <a:t>时，切点横坐标</a:t>
            </a:r>
            <a:r>
              <a:rPr lang="en-US" altLang="zh-CN" i="1" dirty="0" smtClean="0"/>
              <a:t>x</a:t>
            </a:r>
            <a:r>
              <a:rPr lang="en-US" altLang="zh-CN" baseline="-25000" dirty="0" smtClean="0"/>
              <a:t>1</a:t>
            </a:r>
            <a:r>
              <a:rPr lang="zh-CN" altLang="en-US" dirty="0" smtClean="0"/>
              <a:t>等于：</a:t>
            </a:r>
          </a:p>
          <a:p>
            <a:r>
              <a:rPr lang="zh-CN" altLang="en-US" dirty="0" smtClean="0"/>
              <a:t>代入</a:t>
            </a:r>
            <a:r>
              <a:rPr lang="en-US" altLang="zh-CN" i="1" dirty="0" smtClean="0"/>
              <a:t>y</a:t>
            </a:r>
            <a:r>
              <a:rPr lang="en-US" altLang="zh-CN" baseline="-25000" dirty="0" smtClean="0"/>
              <a:t>1</a:t>
            </a:r>
            <a:r>
              <a:rPr lang="zh-CN" altLang="en-US" dirty="0" smtClean="0"/>
              <a:t>的表示式：</a:t>
            </a:r>
          </a:p>
          <a:p>
            <a:pPr lvl="4"/>
            <a:endParaRPr lang="zh-CN" altLang="en-US" dirty="0" smtClean="0"/>
          </a:p>
          <a:p>
            <a:r>
              <a:rPr lang="en-US" altLang="zh-CN" dirty="0" smtClean="0"/>
              <a:t>A</a:t>
            </a:r>
            <a:r>
              <a:rPr lang="zh-CN" altLang="en-US" dirty="0" smtClean="0"/>
              <a:t>律直线段在原点和此切点间</a:t>
            </a:r>
            <a:r>
              <a:rPr lang="zh-CN" altLang="en-US" dirty="0" smtClean="0">
                <a:solidFill>
                  <a:srgbClr val="0000FF"/>
                </a:solidFill>
              </a:rPr>
              <a:t>，即</a:t>
            </a:r>
            <a:r>
              <a:rPr lang="en-US" altLang="zh-CN" dirty="0" smtClean="0">
                <a:solidFill>
                  <a:srgbClr val="0000FF"/>
                </a:solidFill>
              </a:rPr>
              <a:t>(0, 0)</a:t>
            </a:r>
            <a:r>
              <a:rPr lang="zh-CN" altLang="en-US" dirty="0" smtClean="0">
                <a:solidFill>
                  <a:srgbClr val="0000FF"/>
                </a:solidFill>
              </a:rPr>
              <a:t>和</a:t>
            </a:r>
            <a:r>
              <a:rPr lang="en-US" altLang="zh-CN" dirty="0" smtClean="0">
                <a:solidFill>
                  <a:srgbClr val="0000FF"/>
                </a:solidFill>
              </a:rPr>
              <a:t>(0.0114, 0.183)</a:t>
            </a:r>
            <a:r>
              <a:rPr lang="zh-CN" altLang="en-US" dirty="0" smtClean="0">
                <a:solidFill>
                  <a:srgbClr val="0000FF"/>
                </a:solidFill>
              </a:rPr>
              <a:t>间</a:t>
            </a:r>
            <a:r>
              <a:rPr lang="zh-CN" altLang="en-US" dirty="0" smtClean="0"/>
              <a:t>。此</a:t>
            </a:r>
            <a:r>
              <a:rPr lang="zh-CN" altLang="en-US" dirty="0" smtClean="0">
                <a:solidFill>
                  <a:srgbClr val="C00000"/>
                </a:solidFill>
              </a:rPr>
              <a:t>直线</a:t>
            </a:r>
            <a:r>
              <a:rPr lang="zh-CN" altLang="en-US" dirty="0" smtClean="0"/>
              <a:t>的方程为：</a:t>
            </a:r>
            <a:endParaRPr lang="zh-CN" altLang="en-US" dirty="0"/>
          </a:p>
        </p:txBody>
      </p:sp>
      <p:sp>
        <p:nvSpPr>
          <p:cNvPr id="8" name="灯片编号占位符 5"/>
          <p:cNvSpPr>
            <a:spLocks noGrp="1"/>
          </p:cNvSpPr>
          <p:nvPr>
            <p:ph type="sldNum" sz="quarter" idx="12"/>
          </p:nvPr>
        </p:nvSpPr>
        <p:spPr/>
        <p:txBody>
          <a:bodyPr/>
          <a:lstStyle/>
          <a:p>
            <a:fld id="{166D7E1D-2352-4BE1-BD36-F2B98C1F3A4F}" type="slidenum">
              <a:rPr lang="en-US" altLang="zh-CN" smtClean="0"/>
              <a:pPr/>
              <a:t>49</a:t>
            </a:fld>
            <a:endParaRPr lang="en-US" altLang="zh-CN"/>
          </a:p>
        </p:txBody>
      </p:sp>
      <p:graphicFrame>
        <p:nvGraphicFramePr>
          <p:cNvPr id="65540" name="Object 4"/>
          <p:cNvGraphicFramePr>
            <a:graphicFrameLocks noChangeAspect="1"/>
          </p:cNvGraphicFramePr>
          <p:nvPr>
            <p:extLst>
              <p:ext uri="{D42A27DB-BD31-4B8C-83A1-F6EECF244321}">
                <p14:modId xmlns:p14="http://schemas.microsoft.com/office/powerpoint/2010/main" val="970969524"/>
              </p:ext>
            </p:extLst>
          </p:nvPr>
        </p:nvGraphicFramePr>
        <p:xfrm>
          <a:off x="5220072" y="3212976"/>
          <a:ext cx="2881313" cy="752475"/>
        </p:xfrm>
        <a:graphic>
          <a:graphicData uri="http://schemas.openxmlformats.org/presentationml/2006/ole">
            <mc:AlternateContent xmlns:mc="http://schemas.openxmlformats.org/markup-compatibility/2006">
              <mc:Choice xmlns:v="urn:schemas-microsoft-com:vml" Requires="v">
                <p:oleObj spid="_x0000_s52470" name="公式" r:id="rId3" imgW="1497950" imgH="393529" progId="Equation.3">
                  <p:embed/>
                </p:oleObj>
              </mc:Choice>
              <mc:Fallback>
                <p:oleObj name="公式" r:id="rId3" imgW="1497950" imgH="393529" progId="Equation.3">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212976"/>
                        <a:ext cx="28813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extLst>
              <p:ext uri="{D42A27DB-BD31-4B8C-83A1-F6EECF244321}">
                <p14:modId xmlns:p14="http://schemas.microsoft.com/office/powerpoint/2010/main" val="349577948"/>
              </p:ext>
            </p:extLst>
          </p:nvPr>
        </p:nvGraphicFramePr>
        <p:xfrm>
          <a:off x="3347864" y="4005064"/>
          <a:ext cx="4230687" cy="831850"/>
        </p:xfrm>
        <a:graphic>
          <a:graphicData uri="http://schemas.openxmlformats.org/presentationml/2006/ole">
            <mc:AlternateContent xmlns:mc="http://schemas.openxmlformats.org/markup-compatibility/2006">
              <mc:Choice xmlns:v="urn:schemas-microsoft-com:vml" Requires="v">
                <p:oleObj spid="_x0000_s52471" name="公式" r:id="rId5" imgW="2082800" imgH="406400" progId="Equation.3">
                  <p:embed/>
                </p:oleObj>
              </mc:Choice>
              <mc:Fallback>
                <p:oleObj name="公式" r:id="rId5" imgW="2082800" imgH="406400" progId="Equation.3">
                  <p:embed/>
                  <p:pic>
                    <p:nvPicPr>
                      <p:cNvPr id="0" name="Picture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4005064"/>
                        <a:ext cx="4230687"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55696051"/>
              </p:ext>
            </p:extLst>
          </p:nvPr>
        </p:nvGraphicFramePr>
        <p:xfrm>
          <a:off x="3851920" y="5733256"/>
          <a:ext cx="4184650" cy="754062"/>
        </p:xfrm>
        <a:graphic>
          <a:graphicData uri="http://schemas.openxmlformats.org/presentationml/2006/ole">
            <mc:AlternateContent xmlns:mc="http://schemas.openxmlformats.org/markup-compatibility/2006">
              <mc:Choice xmlns:v="urn:schemas-microsoft-com:vml" Requires="v">
                <p:oleObj spid="_x0000_s52472" name="公式" r:id="rId7" imgW="2171700" imgH="393700" progId="Equation.3">
                  <p:embed/>
                </p:oleObj>
              </mc:Choice>
              <mc:Fallback>
                <p:oleObj name="公式" r:id="rId7" imgW="2171700" imgH="393700" progId="Equation.3">
                  <p:embed/>
                  <p:pic>
                    <p:nvPicPr>
                      <p:cNvPr id="0" name="Picture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20" y="5733256"/>
                        <a:ext cx="418465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anim calcmode="lin" valueType="num">
                                      <p:cBhvr additive="base">
                                        <p:cTn id="13"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5540"/>
                                        </p:tgtEl>
                                        <p:attrNameLst>
                                          <p:attrName>style.visibility</p:attrName>
                                        </p:attrNameLst>
                                      </p:cBhvr>
                                      <p:to>
                                        <p:strVal val="visible"/>
                                      </p:to>
                                    </p:set>
                                    <p:anim calcmode="lin" valueType="num">
                                      <p:cBhvr additive="base">
                                        <p:cTn id="17" dur="500" fill="hold"/>
                                        <p:tgtEl>
                                          <p:spTgt spid="65540"/>
                                        </p:tgtEl>
                                        <p:attrNameLst>
                                          <p:attrName>ppt_x</p:attrName>
                                        </p:attrNameLst>
                                      </p:cBhvr>
                                      <p:tavLst>
                                        <p:tav tm="0">
                                          <p:val>
                                            <p:strVal val="#ppt_x"/>
                                          </p:val>
                                        </p:tav>
                                        <p:tav tm="100000">
                                          <p:val>
                                            <p:strVal val="#ppt_x"/>
                                          </p:val>
                                        </p:tav>
                                      </p:tavLst>
                                    </p:anim>
                                    <p:anim calcmode="lin" valueType="num">
                                      <p:cBhvr additive="base">
                                        <p:cTn id="1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42"/>
                                        </p:tgtEl>
                                        <p:attrNameLst>
                                          <p:attrName>style.visibility</p:attrName>
                                        </p:attrNameLst>
                                      </p:cBhvr>
                                      <p:to>
                                        <p:strVal val="visible"/>
                                      </p:to>
                                    </p:set>
                                    <p:anim calcmode="lin" valueType="num">
                                      <p:cBhvr additive="base">
                                        <p:cTn id="27" dur="500" fill="hold"/>
                                        <p:tgtEl>
                                          <p:spTgt spid="65542"/>
                                        </p:tgtEl>
                                        <p:attrNameLst>
                                          <p:attrName>ppt_x</p:attrName>
                                        </p:attrNameLst>
                                      </p:cBhvr>
                                      <p:tavLst>
                                        <p:tav tm="0">
                                          <p:val>
                                            <p:strVal val="#ppt_x"/>
                                          </p:val>
                                        </p:tav>
                                        <p:tav tm="100000">
                                          <p:val>
                                            <p:strVal val="#ppt_x"/>
                                          </p:val>
                                        </p:tav>
                                      </p:tavLst>
                                    </p:anim>
                                    <p:anim calcmode="lin" valueType="num">
                                      <p:cBhvr additive="base">
                                        <p:cTn id="28"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5539">
                                            <p:txEl>
                                              <p:pRg st="6" end="6"/>
                                            </p:txEl>
                                          </p:spTgt>
                                        </p:tgtEl>
                                        <p:attrNameLst>
                                          <p:attrName>style.visibility</p:attrName>
                                        </p:attrNameLst>
                                      </p:cBhvr>
                                      <p:to>
                                        <p:strVal val="visible"/>
                                      </p:to>
                                    </p:set>
                                    <p:anim calcmode="lin" valueType="num">
                                      <p:cBhvr additive="base">
                                        <p:cTn id="33"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solidFill>
                  <a:srgbClr val="FF0000"/>
                </a:solidFill>
              </a:rPr>
              <a:t>9.2 </a:t>
            </a:r>
            <a:r>
              <a:rPr lang="zh-CN" altLang="en-US" dirty="0" smtClean="0">
                <a:solidFill>
                  <a:srgbClr val="FF0000"/>
                </a:solidFill>
              </a:rPr>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
        <p:nvSpPr>
          <p:cNvPr id="5" name="矩形 4"/>
          <p:cNvSpPr/>
          <p:nvPr/>
        </p:nvSpPr>
        <p:spPr>
          <a:xfrm>
            <a:off x="4211960" y="1412776"/>
            <a:ext cx="3570208" cy="11350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nSpc>
                <a:spcPct val="150000"/>
              </a:lnSpc>
            </a:pPr>
            <a:r>
              <a:rPr lang="zh-CN" altLang="en-US" sz="2400" b="1" dirty="0">
                <a:solidFill>
                  <a:srgbClr val="0000FF"/>
                </a:solidFill>
                <a:latin typeface="+mj-ea"/>
                <a:ea typeface="+mj-ea"/>
              </a:rPr>
              <a:t>低通模拟信号的</a:t>
            </a:r>
            <a:r>
              <a:rPr lang="zh-CN" altLang="en-US" sz="2400" b="1" dirty="0" smtClean="0">
                <a:solidFill>
                  <a:srgbClr val="0000FF"/>
                </a:solidFill>
                <a:latin typeface="+mj-ea"/>
                <a:ea typeface="+mj-ea"/>
              </a:rPr>
              <a:t>抽样定理</a:t>
            </a:r>
            <a:endParaRPr lang="en-US" altLang="zh-CN" sz="2400" b="1" dirty="0" smtClean="0">
              <a:solidFill>
                <a:srgbClr val="0000FF"/>
              </a:solidFill>
              <a:latin typeface="+mj-ea"/>
              <a:ea typeface="+mj-ea"/>
            </a:endParaRPr>
          </a:p>
          <a:p>
            <a:pPr>
              <a:lnSpc>
                <a:spcPct val="150000"/>
              </a:lnSpc>
            </a:pPr>
            <a:r>
              <a:rPr lang="zh-CN" altLang="en-US" sz="2400" b="1" dirty="0">
                <a:solidFill>
                  <a:srgbClr val="0000FF"/>
                </a:solidFill>
                <a:latin typeface="+mj-ea"/>
                <a:ea typeface="+mj-ea"/>
              </a:rPr>
              <a:t>带</a:t>
            </a:r>
            <a:r>
              <a:rPr lang="zh-CN" altLang="en-US" sz="2400" b="1" dirty="0" smtClean="0">
                <a:solidFill>
                  <a:srgbClr val="0000FF"/>
                </a:solidFill>
                <a:latin typeface="+mj-ea"/>
                <a:ea typeface="+mj-ea"/>
              </a:rPr>
              <a:t>通</a:t>
            </a:r>
            <a:r>
              <a:rPr lang="zh-CN" altLang="en-US" sz="2400" b="1" dirty="0">
                <a:solidFill>
                  <a:srgbClr val="0000FF"/>
                </a:solidFill>
                <a:latin typeface="+mj-ea"/>
                <a:ea typeface="+mj-ea"/>
              </a:rPr>
              <a:t>模拟信号的</a:t>
            </a:r>
            <a:r>
              <a:rPr lang="zh-CN" altLang="en-US" sz="2400" b="1" dirty="0" smtClean="0">
                <a:solidFill>
                  <a:srgbClr val="0000FF"/>
                </a:solidFill>
                <a:latin typeface="+mj-ea"/>
                <a:ea typeface="+mj-ea"/>
              </a:rPr>
              <a:t>抽样定理</a:t>
            </a:r>
            <a:endParaRPr lang="en-US" altLang="zh-CN" sz="2400" b="1" dirty="0">
              <a:solidFill>
                <a:srgbClr val="0000FF"/>
              </a:solidFill>
              <a:latin typeface="+mj-ea"/>
              <a:ea typeface="+mj-ea"/>
            </a:endParaRPr>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normAutofit fontScale="85000" lnSpcReduction="20000"/>
          </a:bodyPr>
          <a:lstStyle/>
          <a:p>
            <a:r>
              <a:rPr lang="zh-CN" altLang="en-US" dirty="0" smtClean="0">
                <a:solidFill>
                  <a:srgbClr val="0000FF"/>
                </a:solidFill>
              </a:rPr>
              <a:t>开始对比：</a:t>
            </a:r>
            <a:endParaRPr lang="en-US" altLang="zh-CN" dirty="0" smtClean="0">
              <a:solidFill>
                <a:srgbClr val="0000FF"/>
              </a:solidFill>
            </a:endParaRPr>
          </a:p>
          <a:p>
            <a:r>
              <a:rPr lang="en-US" altLang="zh-CN" dirty="0" smtClean="0"/>
              <a:t>13</a:t>
            </a:r>
            <a:r>
              <a:rPr lang="zh-CN" altLang="en-US" dirty="0" smtClean="0"/>
              <a:t>折线的</a:t>
            </a:r>
            <a:r>
              <a:rPr lang="zh-CN" altLang="en-US" dirty="0" smtClean="0">
                <a:solidFill>
                  <a:srgbClr val="0000FF"/>
                </a:solidFill>
              </a:rPr>
              <a:t>第</a:t>
            </a:r>
            <a:r>
              <a:rPr lang="en-US" altLang="zh-CN" dirty="0" smtClean="0">
                <a:solidFill>
                  <a:srgbClr val="0000FF"/>
                </a:solidFill>
              </a:rPr>
              <a:t>1</a:t>
            </a:r>
            <a:r>
              <a:rPr lang="zh-CN" altLang="en-US" dirty="0" smtClean="0">
                <a:solidFill>
                  <a:srgbClr val="0000FF"/>
                </a:solidFill>
              </a:rPr>
              <a:t>个转折点，</a:t>
            </a:r>
            <a:r>
              <a:rPr lang="zh-CN" altLang="en-US" dirty="0" smtClean="0"/>
              <a:t>纵坐标</a:t>
            </a:r>
            <a:r>
              <a:rPr lang="en-US" altLang="zh-CN" dirty="0" smtClean="0"/>
              <a:t>y = 1/8 = 0.125</a:t>
            </a:r>
            <a:r>
              <a:rPr lang="zh-CN" altLang="en-US" dirty="0" smtClean="0"/>
              <a:t>，小于</a:t>
            </a:r>
            <a:r>
              <a:rPr lang="en-US" altLang="zh-CN" i="1" dirty="0" smtClean="0"/>
              <a:t>y</a:t>
            </a:r>
            <a:r>
              <a:rPr lang="en-US" altLang="zh-CN" i="1" baseline="-25000" dirty="0" smtClean="0"/>
              <a:t>1 </a:t>
            </a:r>
            <a:r>
              <a:rPr lang="zh-CN" altLang="en-US" dirty="0" smtClean="0"/>
              <a:t>，故此点位于</a:t>
            </a:r>
            <a:r>
              <a:rPr lang="en-US" altLang="zh-CN" dirty="0" smtClean="0"/>
              <a:t>A</a:t>
            </a:r>
            <a:r>
              <a:rPr lang="zh-CN" altLang="en-US" dirty="0" smtClean="0"/>
              <a:t>律的</a:t>
            </a:r>
            <a:r>
              <a:rPr lang="zh-CN" altLang="en-US" dirty="0" smtClean="0">
                <a:solidFill>
                  <a:srgbClr val="C00000"/>
                </a:solidFill>
              </a:rPr>
              <a:t>直线段</a:t>
            </a:r>
            <a:r>
              <a:rPr lang="zh-CN" altLang="en-US" dirty="0" smtClean="0"/>
              <a:t>，按上式求出相应</a:t>
            </a:r>
            <a:r>
              <a:rPr lang="en-US" altLang="zh-CN" dirty="0" smtClean="0"/>
              <a:t>x</a:t>
            </a:r>
            <a:r>
              <a:rPr lang="zh-CN" altLang="en-US" dirty="0" smtClean="0"/>
              <a:t>值为</a:t>
            </a:r>
            <a:r>
              <a:rPr lang="en-US" altLang="zh-CN" dirty="0" smtClean="0"/>
              <a:t>1/128</a:t>
            </a:r>
            <a:r>
              <a:rPr lang="zh-CN" altLang="en-US" dirty="0" smtClean="0"/>
              <a:t>。</a:t>
            </a:r>
          </a:p>
          <a:p>
            <a:r>
              <a:rPr lang="zh-CN" altLang="en-US" dirty="0" smtClean="0">
                <a:solidFill>
                  <a:srgbClr val="0000FF"/>
                </a:solidFill>
              </a:rPr>
              <a:t>其他转折点</a:t>
            </a:r>
            <a:r>
              <a:rPr lang="zh-CN" altLang="en-US" dirty="0" smtClean="0"/>
              <a:t>，因</a:t>
            </a:r>
            <a:r>
              <a:rPr lang="en-US" altLang="zh-CN" dirty="0" smtClean="0"/>
              <a:t>y &gt; 0.183</a:t>
            </a:r>
            <a:r>
              <a:rPr lang="zh-CN" altLang="en-US" dirty="0" smtClean="0"/>
              <a:t>时，应按</a:t>
            </a:r>
            <a:r>
              <a:rPr lang="en-US" altLang="zh-CN" dirty="0" smtClean="0"/>
              <a:t>A</a:t>
            </a:r>
            <a:r>
              <a:rPr lang="zh-CN" altLang="en-US" dirty="0" smtClean="0"/>
              <a:t>律</a:t>
            </a:r>
            <a:r>
              <a:rPr lang="zh-CN" altLang="en-US" dirty="0" smtClean="0">
                <a:solidFill>
                  <a:srgbClr val="C00000"/>
                </a:solidFill>
              </a:rPr>
              <a:t>对数曲线段</a:t>
            </a:r>
            <a:r>
              <a:rPr lang="zh-CN" altLang="en-US" dirty="0" smtClean="0"/>
              <a:t>的公式计算</a:t>
            </a:r>
            <a:r>
              <a:rPr lang="en-US" altLang="zh-CN" dirty="0" smtClean="0"/>
              <a:t>x</a:t>
            </a:r>
            <a:r>
              <a:rPr lang="zh-CN" altLang="en-US" dirty="0" smtClean="0"/>
              <a:t>值。此时，可推出</a:t>
            </a:r>
            <a:r>
              <a:rPr lang="en-US" altLang="zh-CN" dirty="0" smtClean="0"/>
              <a:t>x</a:t>
            </a:r>
            <a:r>
              <a:rPr lang="zh-CN" altLang="en-US" dirty="0" smtClean="0"/>
              <a:t>的表示式：</a:t>
            </a:r>
          </a:p>
          <a:p>
            <a:pPr lvl="1"/>
            <a:endParaRPr lang="zh-CN" altLang="en-US" dirty="0" smtClean="0"/>
          </a:p>
          <a:p>
            <a:pPr lvl="1"/>
            <a:endParaRPr lang="zh-CN" altLang="en-US" dirty="0" smtClean="0"/>
          </a:p>
          <a:p>
            <a:pPr lvl="1"/>
            <a:endParaRPr lang="zh-CN" altLang="en-US" dirty="0" smtClean="0"/>
          </a:p>
          <a:p>
            <a:pPr lvl="1"/>
            <a:endParaRPr lang="en-US" altLang="zh-CN" dirty="0" smtClean="0"/>
          </a:p>
          <a:p>
            <a:pPr lvl="1"/>
            <a:endParaRPr lang="zh-CN" altLang="en-US" dirty="0" smtClean="0"/>
          </a:p>
          <a:p>
            <a:r>
              <a:rPr lang="zh-CN" altLang="en-US" dirty="0" smtClean="0"/>
              <a:t>按上式可求出在此曲线段中对应各转折点纵坐标</a:t>
            </a:r>
            <a:r>
              <a:rPr lang="en-US" altLang="zh-CN" dirty="0" smtClean="0"/>
              <a:t>y</a:t>
            </a:r>
            <a:r>
              <a:rPr lang="zh-CN" altLang="en-US" dirty="0" smtClean="0"/>
              <a:t>的横坐标值。</a:t>
            </a:r>
            <a:endParaRPr lang="zh-CN" altLang="en-US" dirty="0"/>
          </a:p>
        </p:txBody>
      </p:sp>
      <p:sp>
        <p:nvSpPr>
          <p:cNvPr id="14" name="灯片编号占位符 5"/>
          <p:cNvSpPr>
            <a:spLocks noGrp="1"/>
          </p:cNvSpPr>
          <p:nvPr>
            <p:ph type="sldNum" sz="quarter" idx="12"/>
          </p:nvPr>
        </p:nvSpPr>
        <p:spPr/>
        <p:txBody>
          <a:bodyPr/>
          <a:lstStyle/>
          <a:p>
            <a:fld id="{0A0656A5-6538-4C24-857D-60A8CBB4D7D5}" type="slidenum">
              <a:rPr lang="en-US" altLang="zh-CN" smtClean="0"/>
              <a:pPr/>
              <a:t>50</a:t>
            </a:fld>
            <a:endParaRPr lang="en-US" altLang="zh-CN"/>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64" name="Object 4"/>
          <p:cNvGraphicFramePr>
            <a:graphicFrameLocks noChangeAspect="1"/>
          </p:cNvGraphicFramePr>
          <p:nvPr>
            <p:extLst>
              <p:ext uri="{D42A27DB-BD31-4B8C-83A1-F6EECF244321}">
                <p14:modId xmlns:p14="http://schemas.microsoft.com/office/powerpoint/2010/main" val="3518151772"/>
              </p:ext>
            </p:extLst>
          </p:nvPr>
        </p:nvGraphicFramePr>
        <p:xfrm>
          <a:off x="2479675" y="226666"/>
          <a:ext cx="4184650" cy="754062"/>
        </p:xfrm>
        <a:graphic>
          <a:graphicData uri="http://schemas.openxmlformats.org/presentationml/2006/ole">
            <mc:AlternateContent xmlns:mc="http://schemas.openxmlformats.org/markup-compatibility/2006">
              <mc:Choice xmlns:v="urn:schemas-microsoft-com:vml" Requires="v">
                <p:oleObj spid="_x0000_s21989" name="公式" r:id="rId3" imgW="2171700" imgH="393700" progId="Equation.3">
                  <p:embed/>
                </p:oleObj>
              </mc:Choice>
              <mc:Fallback>
                <p:oleObj name="公式" r:id="rId3" imgW="2171700" imgH="393700" progId="Equation.3">
                  <p:embed/>
                  <p:pic>
                    <p:nvPicPr>
                      <p:cNvPr id="0" name="Picture 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226666"/>
                        <a:ext cx="418465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extLst>
              <p:ext uri="{D42A27DB-BD31-4B8C-83A1-F6EECF244321}">
                <p14:modId xmlns:p14="http://schemas.microsoft.com/office/powerpoint/2010/main" val="2541032119"/>
              </p:ext>
            </p:extLst>
          </p:nvPr>
        </p:nvGraphicFramePr>
        <p:xfrm>
          <a:off x="971600" y="3319463"/>
          <a:ext cx="3330575" cy="685800"/>
        </p:xfrm>
        <a:graphic>
          <a:graphicData uri="http://schemas.openxmlformats.org/presentationml/2006/ole">
            <mc:AlternateContent xmlns:mc="http://schemas.openxmlformats.org/markup-compatibility/2006">
              <mc:Choice xmlns:v="urn:schemas-microsoft-com:vml" Requires="v">
                <p:oleObj spid="_x0000_s21990" name="公式" r:id="rId5" imgW="1892300" imgH="393700" progId="Equation.3">
                  <p:embed/>
                </p:oleObj>
              </mc:Choice>
              <mc:Fallback>
                <p:oleObj name="公式" r:id="rId5" imgW="1892300" imgH="393700" progId="Equation.3">
                  <p:embed/>
                  <p:pic>
                    <p:nvPicPr>
                      <p:cNvPr id="0" name="Picture 2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319463"/>
                        <a:ext cx="3330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9"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68" name="Object 8"/>
          <p:cNvGraphicFramePr>
            <a:graphicFrameLocks noChangeAspect="1"/>
          </p:cNvGraphicFramePr>
          <p:nvPr>
            <p:extLst>
              <p:ext uri="{D42A27DB-BD31-4B8C-83A1-F6EECF244321}">
                <p14:modId xmlns:p14="http://schemas.microsoft.com/office/powerpoint/2010/main" val="1472955986"/>
              </p:ext>
            </p:extLst>
          </p:nvPr>
        </p:nvGraphicFramePr>
        <p:xfrm>
          <a:off x="5148064" y="3330972"/>
          <a:ext cx="2879725" cy="796925"/>
        </p:xfrm>
        <a:graphic>
          <a:graphicData uri="http://schemas.openxmlformats.org/presentationml/2006/ole">
            <mc:AlternateContent xmlns:mc="http://schemas.openxmlformats.org/markup-compatibility/2006">
              <mc:Choice xmlns:v="urn:schemas-microsoft-com:vml" Requires="v">
                <p:oleObj spid="_x0000_s21991" name="公式" r:id="rId7" imgW="1511300" imgH="419100" progId="Equation.3">
                  <p:embed/>
                </p:oleObj>
              </mc:Choice>
              <mc:Fallback>
                <p:oleObj name="公式" r:id="rId7" imgW="1511300" imgH="419100" progId="Equation.3">
                  <p:embed/>
                  <p:pic>
                    <p:nvPicPr>
                      <p:cNvPr id="0" name="Picture 2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3330972"/>
                        <a:ext cx="287972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1" name="Rectangle 1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70" name="Object 10"/>
          <p:cNvGraphicFramePr>
            <a:graphicFrameLocks noChangeAspect="1"/>
          </p:cNvGraphicFramePr>
          <p:nvPr>
            <p:extLst>
              <p:ext uri="{D42A27DB-BD31-4B8C-83A1-F6EECF244321}">
                <p14:modId xmlns:p14="http://schemas.microsoft.com/office/powerpoint/2010/main" val="3072353324"/>
              </p:ext>
            </p:extLst>
          </p:nvPr>
        </p:nvGraphicFramePr>
        <p:xfrm>
          <a:off x="1763688" y="4441710"/>
          <a:ext cx="2430463" cy="446088"/>
        </p:xfrm>
        <a:graphic>
          <a:graphicData uri="http://schemas.openxmlformats.org/presentationml/2006/ole">
            <mc:AlternateContent xmlns:mc="http://schemas.openxmlformats.org/markup-compatibility/2006">
              <mc:Choice xmlns:v="urn:schemas-microsoft-com:vml" Requires="v">
                <p:oleObj spid="_x0000_s21992" name="公式" r:id="rId9" imgW="1193800" imgH="215900" progId="Equation.3">
                  <p:embed/>
                </p:oleObj>
              </mc:Choice>
              <mc:Fallback>
                <p:oleObj name="公式" r:id="rId9" imgW="1193800" imgH="215900" progId="Equation.3">
                  <p:embed/>
                  <p:pic>
                    <p:nvPicPr>
                      <p:cNvPr id="0" name="Picture 2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441710"/>
                        <a:ext cx="24304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Rectangle 1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6572" name="Object 12"/>
          <p:cNvGraphicFramePr>
            <a:graphicFrameLocks noChangeAspect="1"/>
          </p:cNvGraphicFramePr>
          <p:nvPr>
            <p:extLst>
              <p:ext uri="{D42A27DB-BD31-4B8C-83A1-F6EECF244321}">
                <p14:modId xmlns:p14="http://schemas.microsoft.com/office/powerpoint/2010/main" val="2156839687"/>
              </p:ext>
            </p:extLst>
          </p:nvPr>
        </p:nvGraphicFramePr>
        <p:xfrm>
          <a:off x="5436096" y="4227013"/>
          <a:ext cx="1574800" cy="933450"/>
        </p:xfrm>
        <a:graphic>
          <a:graphicData uri="http://schemas.openxmlformats.org/presentationml/2006/ole">
            <mc:AlternateContent xmlns:mc="http://schemas.openxmlformats.org/markup-compatibility/2006">
              <mc:Choice xmlns:v="urn:schemas-microsoft-com:vml" Requires="v">
                <p:oleObj spid="_x0000_s21993" name="公式" r:id="rId11" imgW="723586" imgH="431613" progId="Equation.3">
                  <p:embed/>
                </p:oleObj>
              </mc:Choice>
              <mc:Fallback>
                <p:oleObj name="公式" r:id="rId11" imgW="723586" imgH="431613" progId="Equation.3">
                  <p:embed/>
                  <p:pic>
                    <p:nvPicPr>
                      <p:cNvPr id="0" name="Picture 2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4227013"/>
                        <a:ext cx="15748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右箭头 1"/>
          <p:cNvSpPr/>
          <p:nvPr/>
        </p:nvSpPr>
        <p:spPr>
          <a:xfrm>
            <a:off x="4417255" y="3429000"/>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8" name="右箭头 17"/>
          <p:cNvSpPr/>
          <p:nvPr/>
        </p:nvSpPr>
        <p:spPr>
          <a:xfrm>
            <a:off x="1297233" y="4441710"/>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9" name="右箭头 18"/>
          <p:cNvSpPr/>
          <p:nvPr/>
        </p:nvSpPr>
        <p:spPr>
          <a:xfrm>
            <a:off x="4788024" y="4441710"/>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 calcmode="lin" valueType="num">
                                      <p:cBhvr additive="base">
                                        <p:cTn id="7"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6"/>
                                        </p:tgtEl>
                                        <p:attrNameLst>
                                          <p:attrName>style.visibility</p:attrName>
                                        </p:attrNameLst>
                                      </p:cBhvr>
                                      <p:to>
                                        <p:strVal val="visible"/>
                                      </p:to>
                                    </p:set>
                                    <p:anim calcmode="lin" valueType="num">
                                      <p:cBhvr additive="base">
                                        <p:cTn id="11" dur="500" fill="hold"/>
                                        <p:tgtEl>
                                          <p:spTgt spid="66566"/>
                                        </p:tgtEl>
                                        <p:attrNameLst>
                                          <p:attrName>ppt_x</p:attrName>
                                        </p:attrNameLst>
                                      </p:cBhvr>
                                      <p:tavLst>
                                        <p:tav tm="0">
                                          <p:val>
                                            <p:strVal val="#ppt_x"/>
                                          </p:val>
                                        </p:tav>
                                        <p:tav tm="100000">
                                          <p:val>
                                            <p:strVal val="#ppt_x"/>
                                          </p:val>
                                        </p:tav>
                                      </p:tavLst>
                                    </p:anim>
                                    <p:anim calcmode="lin" valueType="num">
                                      <p:cBhvr additive="base">
                                        <p:cTn id="12" dur="500" fill="hold"/>
                                        <p:tgtEl>
                                          <p:spTgt spid="6656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6568"/>
                                        </p:tgtEl>
                                        <p:attrNameLst>
                                          <p:attrName>style.visibility</p:attrName>
                                        </p:attrNameLst>
                                      </p:cBhvr>
                                      <p:to>
                                        <p:strVal val="visible"/>
                                      </p:to>
                                    </p:set>
                                    <p:anim calcmode="lin" valueType="num">
                                      <p:cBhvr additive="base">
                                        <p:cTn id="20" dur="500" fill="hold"/>
                                        <p:tgtEl>
                                          <p:spTgt spid="66568"/>
                                        </p:tgtEl>
                                        <p:attrNameLst>
                                          <p:attrName>ppt_x</p:attrName>
                                        </p:attrNameLst>
                                      </p:cBhvr>
                                      <p:tavLst>
                                        <p:tav tm="0">
                                          <p:val>
                                            <p:strVal val="#ppt_x"/>
                                          </p:val>
                                        </p:tav>
                                        <p:tav tm="100000">
                                          <p:val>
                                            <p:strVal val="#ppt_x"/>
                                          </p:val>
                                        </p:tav>
                                      </p:tavLst>
                                    </p:anim>
                                    <p:anim calcmode="lin" valueType="num">
                                      <p:cBhvr additive="base">
                                        <p:cTn id="21" dur="500" fill="hold"/>
                                        <p:tgtEl>
                                          <p:spTgt spid="6656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70"/>
                                        </p:tgtEl>
                                        <p:attrNameLst>
                                          <p:attrName>style.visibility</p:attrName>
                                        </p:attrNameLst>
                                      </p:cBhvr>
                                      <p:to>
                                        <p:strVal val="visible"/>
                                      </p:to>
                                    </p:set>
                                    <p:anim calcmode="lin" valueType="num">
                                      <p:cBhvr additive="base">
                                        <p:cTn id="29" dur="500" fill="hold"/>
                                        <p:tgtEl>
                                          <p:spTgt spid="66570"/>
                                        </p:tgtEl>
                                        <p:attrNameLst>
                                          <p:attrName>ppt_x</p:attrName>
                                        </p:attrNameLst>
                                      </p:cBhvr>
                                      <p:tavLst>
                                        <p:tav tm="0">
                                          <p:val>
                                            <p:strVal val="#ppt_x"/>
                                          </p:val>
                                        </p:tav>
                                        <p:tav tm="100000">
                                          <p:val>
                                            <p:strVal val="#ppt_x"/>
                                          </p:val>
                                        </p:tav>
                                      </p:tavLst>
                                    </p:anim>
                                    <p:anim calcmode="lin" valueType="num">
                                      <p:cBhvr additive="base">
                                        <p:cTn id="30" dur="500" fill="hold"/>
                                        <p:tgtEl>
                                          <p:spTgt spid="66570"/>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6572"/>
                                        </p:tgtEl>
                                        <p:attrNameLst>
                                          <p:attrName>style.visibility</p:attrName>
                                        </p:attrNameLst>
                                      </p:cBhvr>
                                      <p:to>
                                        <p:strVal val="visible"/>
                                      </p:to>
                                    </p:set>
                                    <p:anim calcmode="lin" valueType="num">
                                      <p:cBhvr additive="base">
                                        <p:cTn id="38" dur="500" fill="hold"/>
                                        <p:tgtEl>
                                          <p:spTgt spid="66572"/>
                                        </p:tgtEl>
                                        <p:attrNameLst>
                                          <p:attrName>ppt_x</p:attrName>
                                        </p:attrNameLst>
                                      </p:cBhvr>
                                      <p:tavLst>
                                        <p:tav tm="0">
                                          <p:val>
                                            <p:strVal val="#ppt_x"/>
                                          </p:val>
                                        </p:tav>
                                        <p:tav tm="100000">
                                          <p:val>
                                            <p:strVal val="#ppt_x"/>
                                          </p:val>
                                        </p:tav>
                                      </p:tavLst>
                                    </p:anim>
                                    <p:anim calcmode="lin" valueType="num">
                                      <p:cBhvr additive="base">
                                        <p:cTn id="39" dur="500" fill="hold"/>
                                        <p:tgtEl>
                                          <p:spTgt spid="6657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6563">
                                            <p:txEl>
                                              <p:pRg st="8" end="8"/>
                                            </p:txEl>
                                          </p:spTgt>
                                        </p:tgtEl>
                                        <p:attrNameLst>
                                          <p:attrName>style.visibility</p:attrName>
                                        </p:attrNameLst>
                                      </p:cBhvr>
                                      <p:to>
                                        <p:strVal val="visible"/>
                                      </p:to>
                                    </p:set>
                                    <p:anim calcmode="lin" valueType="num">
                                      <p:cBhvr additive="base">
                                        <p:cTn id="44"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zh-CN" altLang="en-US" dirty="0"/>
          </a:p>
        </p:txBody>
      </p:sp>
      <p:sp>
        <p:nvSpPr>
          <p:cNvPr id="67587" name="Rectangle 3"/>
          <p:cNvSpPr>
            <a:spLocks noGrp="1" noChangeArrowheads="1"/>
          </p:cNvSpPr>
          <p:nvPr>
            <p:ph type="body" idx="1"/>
          </p:nvPr>
        </p:nvSpPr>
        <p:spPr/>
        <p:txBody>
          <a:bodyPr>
            <a:normAutofit fontScale="92500"/>
          </a:bodyPr>
          <a:lstStyle/>
          <a:p>
            <a:r>
              <a:rPr lang="zh-CN" altLang="en-US" dirty="0"/>
              <a:t>当用</a:t>
            </a:r>
            <a:r>
              <a:rPr lang="en-US" altLang="zh-CN" dirty="0"/>
              <a:t>A = 87.6</a:t>
            </a:r>
            <a:r>
              <a:rPr lang="zh-CN" altLang="en-US" dirty="0"/>
              <a:t>代入上式时，计算结果见下表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a:p>
            <a:r>
              <a:rPr lang="zh-CN" altLang="en-US" dirty="0" smtClean="0"/>
              <a:t>可看出，</a:t>
            </a:r>
            <a:r>
              <a:rPr lang="en-US" altLang="zh-CN" dirty="0" smtClean="0"/>
              <a:t>13</a:t>
            </a:r>
            <a:r>
              <a:rPr lang="zh-CN" altLang="en-US" dirty="0" smtClean="0"/>
              <a:t>折线法和</a:t>
            </a:r>
            <a:r>
              <a:rPr lang="en-US" altLang="zh-CN" dirty="0" smtClean="0"/>
              <a:t>A = 87.6</a:t>
            </a:r>
            <a:r>
              <a:rPr lang="zh-CN" altLang="en-US" dirty="0" smtClean="0"/>
              <a:t>的</a:t>
            </a:r>
            <a:r>
              <a:rPr lang="en-US" altLang="zh-CN" dirty="0" smtClean="0"/>
              <a:t>A</a:t>
            </a:r>
            <a:r>
              <a:rPr lang="zh-CN" altLang="en-US" dirty="0" smtClean="0"/>
              <a:t>律压缩法十分接近。</a:t>
            </a:r>
            <a:endParaRPr lang="zh-CN" altLang="en-US" dirty="0"/>
          </a:p>
        </p:txBody>
      </p:sp>
      <p:sp>
        <p:nvSpPr>
          <p:cNvPr id="89" name="灯片编号占位符 5"/>
          <p:cNvSpPr>
            <a:spLocks noGrp="1"/>
          </p:cNvSpPr>
          <p:nvPr>
            <p:ph type="sldNum" sz="quarter" idx="12"/>
          </p:nvPr>
        </p:nvSpPr>
        <p:spPr/>
        <p:txBody>
          <a:bodyPr/>
          <a:lstStyle/>
          <a:p>
            <a:fld id="{8347410F-3886-4A59-9614-CB13FE11FDF9}" type="slidenum">
              <a:rPr lang="en-US" altLang="zh-CN" smtClean="0"/>
              <a:pPr/>
              <a:t>51</a:t>
            </a:fld>
            <a:endParaRPr lang="en-US" altLang="zh-CN"/>
          </a:p>
        </p:txBody>
      </p:sp>
      <p:graphicFrame>
        <p:nvGraphicFramePr>
          <p:cNvPr id="68148" name="Group 564"/>
          <p:cNvGraphicFramePr>
            <a:graphicFrameLocks noGrp="1"/>
          </p:cNvGraphicFramePr>
          <p:nvPr>
            <p:extLst>
              <p:ext uri="{D42A27DB-BD31-4B8C-83A1-F6EECF244321}">
                <p14:modId xmlns:p14="http://schemas.microsoft.com/office/powerpoint/2010/main" val="3208993059"/>
              </p:ext>
            </p:extLst>
          </p:nvPr>
        </p:nvGraphicFramePr>
        <p:xfrm>
          <a:off x="611560" y="1700808"/>
          <a:ext cx="8216900" cy="3328988"/>
        </p:xfrm>
        <a:graphic>
          <a:graphicData uri="http://schemas.openxmlformats.org/drawingml/2006/table">
            <a:tbl>
              <a:tblPr/>
              <a:tblGrid>
                <a:gridCol w="1720850"/>
                <a:gridCol w="382588"/>
                <a:gridCol w="382587"/>
                <a:gridCol w="381000"/>
                <a:gridCol w="382588"/>
                <a:gridCol w="382587"/>
                <a:gridCol w="381000"/>
                <a:gridCol w="382588"/>
                <a:gridCol w="382587"/>
                <a:gridCol w="381000"/>
                <a:gridCol w="382588"/>
                <a:gridCol w="382587"/>
                <a:gridCol w="382588"/>
                <a:gridCol w="381000"/>
                <a:gridCol w="382587"/>
                <a:gridCol w="382588"/>
                <a:gridCol w="381000"/>
                <a:gridCol w="382587"/>
              </a:tblGrid>
              <a:tr h="460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i</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7</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6</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4</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y</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=1-</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i</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6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律的</a:t>
                      </a:r>
                      <a:endParaRPr kumimoji="0" lang="zh-CN" altLang="en-US" sz="20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值</a:t>
                      </a:r>
                      <a:endParaRPr kumimoji="0" lang="zh-CN" altLang="en-US"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1/128</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1/60.6</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1/30.6</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1/15.4</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1/7.79</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1/3.93</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1/1.98</a:t>
                      </a:r>
                      <a:endParaRPr kumimoji="0" lang="en-US" altLang="zh-CN" sz="1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747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a:t>
                      </a: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折线法的</a:t>
                      </a:r>
                      <a:endParaRPr kumimoji="0" lang="zh-CN" altLang="en-US" sz="20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=1/2</a:t>
                      </a:r>
                      <a:r>
                        <a:rPr kumimoji="0" lang="en-US" altLang="zh-CN" sz="2000" b="1" i="1"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i</a:t>
                      </a:r>
                      <a:endParaRPr kumimoji="0" lang="en-US" altLang="zh-CN" sz="3600" b="1" i="0" u="none" strike="noStrike" cap="none" normalizeH="0" baseline="3000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1/128</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1/64</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1/32</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1/16</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1/8</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1/4</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1/2</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r>
              <a:tr h="4572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折线段号</a:t>
                      </a:r>
                      <a:endParaRPr kumimoji="0" lang="zh-CN" altLang="en-US"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72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折线斜率</a:t>
                      </a:r>
                      <a:endParaRPr kumimoji="0" lang="zh-CN" altLang="en-US"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4</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36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1/4</a:t>
                      </a:r>
                      <a:endParaRPr kumimoji="0" lang="en-US" altLang="zh-CN" sz="36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2" name="矩形 1"/>
          <p:cNvSpPr/>
          <p:nvPr/>
        </p:nvSpPr>
        <p:spPr>
          <a:xfrm>
            <a:off x="3059831" y="2925859"/>
            <a:ext cx="954107" cy="400110"/>
          </a:xfrm>
          <a:prstGeom prst="rect">
            <a:avLst/>
          </a:prstGeom>
        </p:spPr>
        <p:txBody>
          <a:bodyPr wrap="none">
            <a:spAutoFit/>
          </a:bodyPr>
          <a:lstStyle/>
          <a:p>
            <a:r>
              <a:rPr lang="zh-CN" altLang="en-US" sz="2000" b="1" dirty="0">
                <a:solidFill>
                  <a:srgbClr val="C00000"/>
                </a:solidFill>
                <a:latin typeface="+mj-ea"/>
                <a:ea typeface="+mj-ea"/>
              </a:rPr>
              <a:t>直线段</a:t>
            </a:r>
            <a:endParaRPr lang="zh-CN" altLang="en-US" sz="2000" b="1" dirty="0">
              <a:latin typeface="+mj-ea"/>
              <a:ea typeface="+mj-ea"/>
            </a:endParaRPr>
          </a:p>
        </p:txBody>
      </p:sp>
      <p:sp>
        <p:nvSpPr>
          <p:cNvPr id="7" name="矩形 6"/>
          <p:cNvSpPr/>
          <p:nvPr/>
        </p:nvSpPr>
        <p:spPr>
          <a:xfrm>
            <a:off x="5980816" y="1706335"/>
            <a:ext cx="954107" cy="400110"/>
          </a:xfrm>
          <a:prstGeom prst="rect">
            <a:avLst/>
          </a:prstGeom>
        </p:spPr>
        <p:txBody>
          <a:bodyPr wrap="none">
            <a:spAutoFit/>
          </a:bodyPr>
          <a:lstStyle/>
          <a:p>
            <a:r>
              <a:rPr lang="zh-CN" altLang="en-US" sz="2000" b="1" dirty="0">
                <a:solidFill>
                  <a:srgbClr val="C00000"/>
                </a:solidFill>
                <a:latin typeface="+mj-ea"/>
                <a:ea typeface="+mj-ea"/>
              </a:rPr>
              <a:t>曲</a:t>
            </a:r>
            <a:r>
              <a:rPr lang="zh-CN" altLang="en-US" sz="2000" b="1" dirty="0" smtClean="0">
                <a:solidFill>
                  <a:srgbClr val="C00000"/>
                </a:solidFill>
                <a:latin typeface="+mj-ea"/>
                <a:ea typeface="+mj-ea"/>
              </a:rPr>
              <a:t>线段</a:t>
            </a:r>
            <a:endParaRPr lang="zh-CN" altLang="en-US" sz="2000" b="1" dirty="0">
              <a:latin typeface="+mj-ea"/>
              <a:ea typeface="+mj-ea"/>
            </a:endParaRPr>
          </a:p>
        </p:txBody>
      </p:sp>
      <p:sp>
        <p:nvSpPr>
          <p:cNvPr id="3" name="左大括号 2"/>
          <p:cNvSpPr/>
          <p:nvPr/>
        </p:nvSpPr>
        <p:spPr>
          <a:xfrm rot="5400000">
            <a:off x="6127578" y="129502"/>
            <a:ext cx="432050" cy="450004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7587">
                                            <p:txEl>
                                              <p:pRg st="7" end="7"/>
                                            </p:txEl>
                                          </p:spTgt>
                                        </p:tgtEl>
                                        <p:attrNameLst>
                                          <p:attrName>style.visibility</p:attrName>
                                        </p:attrNameLst>
                                      </p:cBhvr>
                                      <p:to>
                                        <p:strVal val="visible"/>
                                      </p:to>
                                    </p:set>
                                    <p:anim calcmode="lin" valueType="num">
                                      <p:cBhvr additive="base">
                                        <p:cTn id="22"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r>
              <a:rPr lang="en-US" altLang="zh-CN" dirty="0">
                <a:solidFill>
                  <a:srgbClr val="0000FF"/>
                </a:solidFill>
                <a:sym typeface="Symbol" pitchFamily="18" charset="2"/>
              </a:rPr>
              <a:t></a:t>
            </a:r>
            <a:r>
              <a:rPr lang="zh-CN" altLang="en-US" dirty="0">
                <a:solidFill>
                  <a:srgbClr val="0000FF"/>
                </a:solidFill>
              </a:rPr>
              <a:t>压缩律和</a:t>
            </a:r>
            <a:r>
              <a:rPr lang="en-US" altLang="zh-CN" dirty="0">
                <a:solidFill>
                  <a:srgbClr val="0000FF"/>
                </a:solidFill>
              </a:rPr>
              <a:t>15</a:t>
            </a:r>
            <a:r>
              <a:rPr lang="zh-CN" altLang="en-US" dirty="0">
                <a:solidFill>
                  <a:srgbClr val="0000FF"/>
                </a:solidFill>
              </a:rPr>
              <a:t>折线压缩</a:t>
            </a:r>
            <a:r>
              <a:rPr lang="zh-CN" altLang="en-US" dirty="0" smtClean="0">
                <a:solidFill>
                  <a:srgbClr val="0000FF"/>
                </a:solidFill>
              </a:rPr>
              <a:t>特性</a:t>
            </a:r>
            <a:endParaRPr lang="zh-CN" altLang="en-US" dirty="0">
              <a:solidFill>
                <a:srgbClr val="0000FF"/>
              </a:solidFill>
            </a:endParaRPr>
          </a:p>
        </p:txBody>
      </p:sp>
      <p:sp>
        <p:nvSpPr>
          <p:cNvPr id="68611" name="Rectangle 3"/>
          <p:cNvSpPr>
            <a:spLocks noGrp="1" noChangeArrowheads="1"/>
          </p:cNvSpPr>
          <p:nvPr>
            <p:ph type="body" idx="1"/>
          </p:nvPr>
        </p:nvSpPr>
        <p:spPr/>
        <p:txBody>
          <a:bodyPr>
            <a:normAutofit lnSpcReduction="10000"/>
          </a:bodyPr>
          <a:lstStyle/>
          <a:p>
            <a:r>
              <a:rPr lang="zh-CN" altLang="en-US" dirty="0" smtClean="0"/>
              <a:t>在</a:t>
            </a:r>
            <a:r>
              <a:rPr lang="en-US" altLang="zh-CN" dirty="0" smtClean="0"/>
              <a:t>A</a:t>
            </a:r>
            <a:r>
              <a:rPr lang="zh-CN" altLang="en-US" dirty="0" smtClean="0"/>
              <a:t>律中，选用</a:t>
            </a:r>
            <a:r>
              <a:rPr lang="en-US" altLang="zh-CN" dirty="0" smtClean="0"/>
              <a:t>A</a:t>
            </a:r>
            <a:r>
              <a:rPr lang="zh-CN" altLang="en-US" dirty="0" smtClean="0"/>
              <a:t>等于</a:t>
            </a:r>
            <a:r>
              <a:rPr lang="en-US" altLang="zh-CN" dirty="0" smtClean="0"/>
              <a:t>87.6</a:t>
            </a:r>
            <a:r>
              <a:rPr lang="zh-CN" altLang="en-US" dirty="0" smtClean="0"/>
              <a:t>有两个目的：</a:t>
            </a:r>
          </a:p>
          <a:p>
            <a:pPr lvl="1"/>
            <a:r>
              <a:rPr lang="en-US" altLang="zh-CN" dirty="0" smtClean="0"/>
              <a:t>1</a:t>
            </a:r>
            <a:r>
              <a:rPr lang="zh-CN" altLang="en-US" dirty="0" smtClean="0"/>
              <a:t>）使曲线在原点附近的斜率等于</a:t>
            </a:r>
            <a:r>
              <a:rPr lang="en-US" altLang="zh-CN" dirty="0" smtClean="0"/>
              <a:t>16</a:t>
            </a:r>
            <a:r>
              <a:rPr lang="zh-CN" altLang="en-US" dirty="0" smtClean="0"/>
              <a:t>，使</a:t>
            </a:r>
            <a:r>
              <a:rPr lang="en-US" altLang="zh-CN" dirty="0" smtClean="0"/>
              <a:t>16</a:t>
            </a:r>
            <a:r>
              <a:rPr lang="zh-CN" altLang="en-US" dirty="0" smtClean="0"/>
              <a:t>段折线简化成仅有</a:t>
            </a:r>
            <a:r>
              <a:rPr lang="en-US" altLang="zh-CN" dirty="0" smtClean="0"/>
              <a:t>13</a:t>
            </a:r>
            <a:r>
              <a:rPr lang="zh-CN" altLang="en-US" dirty="0" smtClean="0"/>
              <a:t>段；</a:t>
            </a:r>
          </a:p>
          <a:p>
            <a:pPr lvl="1"/>
            <a:r>
              <a:rPr lang="en-US" altLang="zh-CN" dirty="0" smtClean="0"/>
              <a:t>2</a:t>
            </a:r>
            <a:r>
              <a:rPr lang="zh-CN" altLang="en-US" dirty="0" smtClean="0"/>
              <a:t>）使在</a:t>
            </a:r>
            <a:r>
              <a:rPr lang="en-US" altLang="zh-CN" dirty="0" smtClean="0"/>
              <a:t>13</a:t>
            </a:r>
            <a:r>
              <a:rPr lang="zh-CN" altLang="en-US" dirty="0" smtClean="0"/>
              <a:t>折线的转折点上</a:t>
            </a:r>
            <a:r>
              <a:rPr lang="en-US" altLang="zh-CN" dirty="0" smtClean="0"/>
              <a:t>A</a:t>
            </a:r>
            <a:r>
              <a:rPr lang="zh-CN" altLang="en-US" dirty="0" smtClean="0"/>
              <a:t>律曲线的横坐标</a:t>
            </a:r>
            <a:r>
              <a:rPr lang="en-US" altLang="zh-CN" dirty="0" smtClean="0"/>
              <a:t>x</a:t>
            </a:r>
            <a:r>
              <a:rPr lang="zh-CN" altLang="en-US" dirty="0" smtClean="0"/>
              <a:t>值接近</a:t>
            </a:r>
            <a:r>
              <a:rPr lang="en-US" altLang="zh-CN" dirty="0" smtClean="0">
                <a:solidFill>
                  <a:srgbClr val="0000FF"/>
                </a:solidFill>
              </a:rPr>
              <a:t>1/2</a:t>
            </a:r>
            <a:r>
              <a:rPr lang="en-US" altLang="zh-CN" i="1" baseline="30000" dirty="0" smtClean="0">
                <a:solidFill>
                  <a:srgbClr val="0000FF"/>
                </a:solidFill>
              </a:rPr>
              <a:t>i</a:t>
            </a:r>
            <a:r>
              <a:rPr lang="en-US" altLang="zh-CN" dirty="0" smtClean="0"/>
              <a:t> (</a:t>
            </a:r>
            <a:r>
              <a:rPr lang="en-US" altLang="zh-CN" i="1" dirty="0" err="1" smtClean="0"/>
              <a:t>i</a:t>
            </a:r>
            <a:r>
              <a:rPr lang="en-US" altLang="zh-CN" dirty="0" smtClean="0"/>
              <a:t> = 0, 1, 2, …, 7)</a:t>
            </a:r>
            <a:r>
              <a:rPr lang="zh-CN" altLang="en-US" dirty="0" smtClean="0"/>
              <a:t>，如上表所示。</a:t>
            </a:r>
          </a:p>
          <a:p>
            <a:r>
              <a:rPr lang="zh-CN" altLang="en-US" dirty="0" smtClean="0"/>
              <a:t>若仅为满足第二目的，则可选用更恰当</a:t>
            </a:r>
            <a:r>
              <a:rPr lang="en-US" altLang="zh-CN" dirty="0" smtClean="0"/>
              <a:t>A</a:t>
            </a:r>
            <a:r>
              <a:rPr lang="zh-CN" altLang="en-US" dirty="0" smtClean="0"/>
              <a:t>值。</a:t>
            </a:r>
            <a:endParaRPr lang="en-US" altLang="zh-CN" dirty="0" smtClean="0"/>
          </a:p>
          <a:p>
            <a:r>
              <a:rPr lang="zh-CN" altLang="en-US" dirty="0" smtClean="0">
                <a:solidFill>
                  <a:srgbClr val="0000FF"/>
                </a:solidFill>
              </a:rPr>
              <a:t>目的条件为</a:t>
            </a:r>
            <a:r>
              <a:rPr lang="zh-CN" altLang="en-US" dirty="0" smtClean="0"/>
              <a:t>：满足</a:t>
            </a:r>
            <a:r>
              <a:rPr lang="en-US" altLang="zh-CN" dirty="0" smtClean="0"/>
              <a:t>x = 1/2</a:t>
            </a:r>
            <a:r>
              <a:rPr lang="en-US" altLang="zh-CN" i="1" baseline="30000" dirty="0" smtClean="0"/>
              <a:t>i</a:t>
            </a:r>
            <a:r>
              <a:rPr lang="zh-CN" altLang="en-US" dirty="0" smtClean="0"/>
              <a:t>时，</a:t>
            </a:r>
            <a:r>
              <a:rPr lang="en-US" altLang="zh-CN" dirty="0" smtClean="0"/>
              <a:t>y = 1 – </a:t>
            </a:r>
            <a:r>
              <a:rPr lang="en-US" altLang="zh-CN" i="1" dirty="0" err="1" smtClean="0"/>
              <a:t>i</a:t>
            </a:r>
            <a:r>
              <a:rPr lang="en-US" altLang="zh-CN" dirty="0" smtClean="0"/>
              <a:t>/8</a:t>
            </a:r>
            <a:r>
              <a:rPr lang="zh-CN" altLang="en-US" dirty="0" smtClean="0"/>
              <a:t>，</a:t>
            </a:r>
            <a:endParaRPr lang="en-US" altLang="zh-CN" dirty="0" smtClean="0"/>
          </a:p>
          <a:p>
            <a:r>
              <a:rPr lang="zh-CN" altLang="en-US" dirty="0" smtClean="0"/>
              <a:t>将条件代入式</a:t>
            </a:r>
          </a:p>
          <a:p>
            <a:pPr lvl="4"/>
            <a:endParaRPr lang="zh-CN" altLang="en-US" dirty="0" smtClean="0"/>
          </a:p>
          <a:p>
            <a:r>
              <a:rPr lang="zh-CN" altLang="en-US" dirty="0" smtClean="0"/>
              <a:t>得：</a:t>
            </a:r>
            <a:endParaRPr lang="zh-CN" altLang="en-US" dirty="0"/>
          </a:p>
        </p:txBody>
      </p:sp>
      <p:sp>
        <p:nvSpPr>
          <p:cNvPr id="14" name="灯片编号占位符 5"/>
          <p:cNvSpPr>
            <a:spLocks noGrp="1"/>
          </p:cNvSpPr>
          <p:nvPr>
            <p:ph type="sldNum" sz="quarter" idx="12"/>
          </p:nvPr>
        </p:nvSpPr>
        <p:spPr/>
        <p:txBody>
          <a:bodyPr/>
          <a:lstStyle/>
          <a:p>
            <a:fld id="{AAF8F31B-9E3A-411B-91CF-F19062878CF9}" type="slidenum">
              <a:rPr lang="en-US" altLang="zh-CN" smtClean="0"/>
              <a:pPr/>
              <a:t>52</a:t>
            </a:fld>
            <a:endParaRPr lang="en-US" altLang="zh-CN" dirty="0"/>
          </a:p>
        </p:txBody>
      </p:sp>
      <p:sp>
        <p:nvSpPr>
          <p:cNvPr id="6861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8612" name="Object 4"/>
          <p:cNvGraphicFramePr>
            <a:graphicFrameLocks noChangeAspect="1"/>
          </p:cNvGraphicFramePr>
          <p:nvPr>
            <p:extLst>
              <p:ext uri="{D42A27DB-BD31-4B8C-83A1-F6EECF244321}">
                <p14:modId xmlns:p14="http://schemas.microsoft.com/office/powerpoint/2010/main" val="3459193294"/>
              </p:ext>
            </p:extLst>
          </p:nvPr>
        </p:nvGraphicFramePr>
        <p:xfrm>
          <a:off x="3032571" y="4499114"/>
          <a:ext cx="1395413" cy="827088"/>
        </p:xfrm>
        <a:graphic>
          <a:graphicData uri="http://schemas.openxmlformats.org/presentationml/2006/ole">
            <mc:AlternateContent xmlns:mc="http://schemas.openxmlformats.org/markup-compatibility/2006">
              <mc:Choice xmlns:v="urn:schemas-microsoft-com:vml" Requires="v">
                <p:oleObj spid="_x0000_s23061" name="公式" r:id="rId3" imgW="723586" imgH="431613" progId="Equation.3">
                  <p:embed/>
                </p:oleObj>
              </mc:Choice>
              <mc:Fallback>
                <p:oleObj name="公式" r:id="rId3" imgW="723586" imgH="431613" progId="Equation.3">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571" y="4499114"/>
                        <a:ext cx="1395413"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5"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8614" name="Object 6"/>
          <p:cNvGraphicFramePr>
            <a:graphicFrameLocks noChangeAspect="1"/>
          </p:cNvGraphicFramePr>
          <p:nvPr>
            <p:extLst>
              <p:ext uri="{D42A27DB-BD31-4B8C-83A1-F6EECF244321}">
                <p14:modId xmlns:p14="http://schemas.microsoft.com/office/powerpoint/2010/main" val="3984108129"/>
              </p:ext>
            </p:extLst>
          </p:nvPr>
        </p:nvGraphicFramePr>
        <p:xfrm>
          <a:off x="5436096" y="4376713"/>
          <a:ext cx="2952328" cy="787973"/>
        </p:xfrm>
        <a:graphic>
          <a:graphicData uri="http://schemas.openxmlformats.org/presentationml/2006/ole">
            <mc:AlternateContent xmlns:mc="http://schemas.openxmlformats.org/markup-compatibility/2006">
              <mc:Choice xmlns:v="urn:schemas-microsoft-com:vml" Requires="v">
                <p:oleObj spid="_x0000_s23062" name="公式" r:id="rId5" imgW="1612900" imgH="431800" progId="Equation.3">
                  <p:embed/>
                </p:oleObj>
              </mc:Choice>
              <mc:Fallback>
                <p:oleObj name="公式" r:id="rId5" imgW="1612900" imgH="431800" progId="Equation.3">
                  <p:embed/>
                  <p:pic>
                    <p:nvPicPr>
                      <p:cNvPr id="0" name="Picture 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4376713"/>
                        <a:ext cx="2952328" cy="787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Rectangle 9"/>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8616" name="Object 8"/>
          <p:cNvGraphicFramePr>
            <a:graphicFrameLocks noChangeAspect="1"/>
          </p:cNvGraphicFramePr>
          <p:nvPr>
            <p:extLst>
              <p:ext uri="{D42A27DB-BD31-4B8C-83A1-F6EECF244321}">
                <p14:modId xmlns:p14="http://schemas.microsoft.com/office/powerpoint/2010/main" val="1144056094"/>
              </p:ext>
            </p:extLst>
          </p:nvPr>
        </p:nvGraphicFramePr>
        <p:xfrm>
          <a:off x="2123728" y="5445224"/>
          <a:ext cx="1745109" cy="555795"/>
        </p:xfrm>
        <a:graphic>
          <a:graphicData uri="http://schemas.openxmlformats.org/presentationml/2006/ole">
            <mc:AlternateContent xmlns:mc="http://schemas.openxmlformats.org/markup-compatibility/2006">
              <mc:Choice xmlns:v="urn:schemas-microsoft-com:vml" Requires="v">
                <p:oleObj spid="_x0000_s23063" name="公式" r:id="rId7" imgW="837836" imgH="266584" progId="Equation.3">
                  <p:embed/>
                </p:oleObj>
              </mc:Choice>
              <mc:Fallback>
                <p:oleObj name="公式" r:id="rId7" imgW="837836" imgH="266584" progId="Equation.3">
                  <p:embed/>
                  <p:pic>
                    <p:nvPicPr>
                      <p:cNvPr id="0" name="Picture 2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445224"/>
                        <a:ext cx="1745109" cy="555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9" name="Rectangle 11"/>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8618" name="Object 10"/>
          <p:cNvGraphicFramePr>
            <a:graphicFrameLocks noChangeAspect="1"/>
          </p:cNvGraphicFramePr>
          <p:nvPr>
            <p:extLst>
              <p:ext uri="{D42A27DB-BD31-4B8C-83A1-F6EECF244321}">
                <p14:modId xmlns:p14="http://schemas.microsoft.com/office/powerpoint/2010/main" val="1032727757"/>
              </p:ext>
            </p:extLst>
          </p:nvPr>
        </p:nvGraphicFramePr>
        <p:xfrm>
          <a:off x="4587984" y="5536165"/>
          <a:ext cx="1395413" cy="458787"/>
        </p:xfrm>
        <a:graphic>
          <a:graphicData uri="http://schemas.openxmlformats.org/presentationml/2006/ole">
            <mc:AlternateContent xmlns:mc="http://schemas.openxmlformats.org/markup-compatibility/2006">
              <mc:Choice xmlns:v="urn:schemas-microsoft-com:vml" Requires="v">
                <p:oleObj spid="_x0000_s23064" name="公式" r:id="rId9" imgW="723586" imgH="241195" progId="Equation.3">
                  <p:embed/>
                </p:oleObj>
              </mc:Choice>
              <mc:Fallback>
                <p:oleObj name="公式" r:id="rId9" imgW="723586" imgH="241195" progId="Equation.3">
                  <p:embed/>
                  <p:pic>
                    <p:nvPicPr>
                      <p:cNvPr id="0" name="Picture 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7984" y="5536165"/>
                        <a:ext cx="1395413"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1" name="Rectangle 1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8620" name="Object 12"/>
          <p:cNvGraphicFramePr>
            <a:graphicFrameLocks noChangeAspect="1"/>
          </p:cNvGraphicFramePr>
          <p:nvPr>
            <p:extLst>
              <p:ext uri="{D42A27DB-BD31-4B8C-83A1-F6EECF244321}">
                <p14:modId xmlns:p14="http://schemas.microsoft.com/office/powerpoint/2010/main" val="1743108311"/>
              </p:ext>
            </p:extLst>
          </p:nvPr>
        </p:nvGraphicFramePr>
        <p:xfrm>
          <a:off x="6660232" y="5570131"/>
          <a:ext cx="1844675" cy="407987"/>
        </p:xfrm>
        <a:graphic>
          <a:graphicData uri="http://schemas.openxmlformats.org/presentationml/2006/ole">
            <mc:AlternateContent xmlns:mc="http://schemas.openxmlformats.org/markup-compatibility/2006">
              <mc:Choice xmlns:v="urn:schemas-microsoft-com:vml" Requires="v">
                <p:oleObj spid="_x0000_s23065" name="公式" r:id="rId11" imgW="901309" imgH="203112" progId="Equation.3">
                  <p:embed/>
                </p:oleObj>
              </mc:Choice>
              <mc:Fallback>
                <p:oleObj name="公式" r:id="rId11" imgW="901309" imgH="203112" progId="Equation.3">
                  <p:embed/>
                  <p:pic>
                    <p:nvPicPr>
                      <p:cNvPr id="0"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0232" y="5570131"/>
                        <a:ext cx="1844675" cy="407987"/>
                      </a:xfrm>
                      <a:prstGeom prst="rect">
                        <a:avLst/>
                      </a:prstGeom>
                      <a:noFill/>
                      <a:ln>
                        <a:solidFill>
                          <a:srgbClr val="0000FF"/>
                        </a:solidFill>
                      </a:ln>
                    </p:spPr>
                  </p:pic>
                </p:oleObj>
              </mc:Fallback>
            </mc:AlternateContent>
          </a:graphicData>
        </a:graphic>
      </p:graphicFrame>
      <p:sp>
        <p:nvSpPr>
          <p:cNvPr id="15" name="右箭头 14"/>
          <p:cNvSpPr/>
          <p:nvPr/>
        </p:nvSpPr>
        <p:spPr>
          <a:xfrm>
            <a:off x="4788024" y="4660630"/>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 name="右箭头 15"/>
          <p:cNvSpPr/>
          <p:nvPr/>
        </p:nvSpPr>
        <p:spPr>
          <a:xfrm>
            <a:off x="1547664" y="5487427"/>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7" name="右箭头 16"/>
          <p:cNvSpPr/>
          <p:nvPr/>
        </p:nvSpPr>
        <p:spPr>
          <a:xfrm>
            <a:off x="3995936" y="5522097"/>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8" name="右箭头 17"/>
          <p:cNvSpPr/>
          <p:nvPr/>
        </p:nvSpPr>
        <p:spPr>
          <a:xfrm>
            <a:off x="6092051" y="5542699"/>
            <a:ext cx="432048"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032892850"/>
              </p:ext>
            </p:extLst>
          </p:nvPr>
        </p:nvGraphicFramePr>
        <p:xfrm>
          <a:off x="3041972" y="6237312"/>
          <a:ext cx="2811707" cy="429196"/>
        </p:xfrm>
        <a:graphic>
          <a:graphicData uri="http://schemas.openxmlformats.org/presentationml/2006/ole">
            <mc:AlternateContent xmlns:mc="http://schemas.openxmlformats.org/markup-compatibility/2006">
              <mc:Choice xmlns:v="urn:schemas-microsoft-com:vml" Requires="v">
                <p:oleObj spid="_x0000_s23066" name="公式" r:id="rId13" imgW="1193282" imgH="177723" progId="Equation.3">
                  <p:embed/>
                </p:oleObj>
              </mc:Choice>
              <mc:Fallback>
                <p:oleObj name="公式" r:id="rId13" imgW="1193282" imgH="177723"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1972" y="6237312"/>
                        <a:ext cx="2811707" cy="429196"/>
                      </a:xfrm>
                      <a:prstGeom prst="rect">
                        <a:avLst/>
                      </a:prstGeom>
                      <a:solidFill>
                        <a:srgbClr val="FFFF00"/>
                      </a:solidFill>
                      <a:ln>
                        <a:solidFill>
                          <a:srgbClr val="0000FF"/>
                        </a:solidFill>
                      </a:ln>
                    </p:spPr>
                  </p:pic>
                </p:oleObj>
              </mc:Fallback>
            </mc:AlternateContent>
          </a:graphicData>
        </a:graphic>
      </p:graphicFrame>
      <p:sp>
        <p:nvSpPr>
          <p:cNvPr id="3" name="右箭头 2"/>
          <p:cNvSpPr/>
          <p:nvPr/>
        </p:nvSpPr>
        <p:spPr>
          <a:xfrm>
            <a:off x="2267744" y="6049747"/>
            <a:ext cx="648072" cy="6926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 calcmode="lin" valueType="num">
                                      <p:cBhvr additive="base">
                                        <p:cTn id="7"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anim calcmode="lin" valueType="num">
                                      <p:cBhvr additive="base">
                                        <p:cTn id="13"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anim calcmode="lin" valueType="num">
                                      <p:cBhvr additive="base">
                                        <p:cTn id="19"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anim calcmode="lin" valueType="num">
                                      <p:cBhvr additive="base">
                                        <p:cTn id="25"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8612"/>
                                        </p:tgtEl>
                                        <p:attrNameLst>
                                          <p:attrName>style.visibility</p:attrName>
                                        </p:attrNameLst>
                                      </p:cBhvr>
                                      <p:to>
                                        <p:strVal val="visible"/>
                                      </p:to>
                                    </p:set>
                                    <p:anim calcmode="lin" valueType="num">
                                      <p:cBhvr additive="base">
                                        <p:cTn id="29" dur="500" fill="hold"/>
                                        <p:tgtEl>
                                          <p:spTgt spid="68612"/>
                                        </p:tgtEl>
                                        <p:attrNameLst>
                                          <p:attrName>ppt_x</p:attrName>
                                        </p:attrNameLst>
                                      </p:cBhvr>
                                      <p:tavLst>
                                        <p:tav tm="0">
                                          <p:val>
                                            <p:strVal val="#ppt_x"/>
                                          </p:val>
                                        </p:tav>
                                        <p:tav tm="100000">
                                          <p:val>
                                            <p:strVal val="#ppt_x"/>
                                          </p:val>
                                        </p:tav>
                                      </p:tavLst>
                                    </p:anim>
                                    <p:anim calcmode="lin" valueType="num">
                                      <p:cBhvr additive="base">
                                        <p:cTn id="30" dur="500" fill="hold"/>
                                        <p:tgtEl>
                                          <p:spTgt spid="68612"/>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8614"/>
                                        </p:tgtEl>
                                        <p:attrNameLst>
                                          <p:attrName>style.visibility</p:attrName>
                                        </p:attrNameLst>
                                      </p:cBhvr>
                                      <p:to>
                                        <p:strVal val="visible"/>
                                      </p:to>
                                    </p:set>
                                    <p:anim calcmode="lin" valueType="num">
                                      <p:cBhvr additive="base">
                                        <p:cTn id="38" dur="500" fill="hold"/>
                                        <p:tgtEl>
                                          <p:spTgt spid="68614"/>
                                        </p:tgtEl>
                                        <p:attrNameLst>
                                          <p:attrName>ppt_x</p:attrName>
                                        </p:attrNameLst>
                                      </p:cBhvr>
                                      <p:tavLst>
                                        <p:tav tm="0">
                                          <p:val>
                                            <p:strVal val="#ppt_x"/>
                                          </p:val>
                                        </p:tav>
                                        <p:tav tm="100000">
                                          <p:val>
                                            <p:strVal val="#ppt_x"/>
                                          </p:val>
                                        </p:tav>
                                      </p:tavLst>
                                    </p:anim>
                                    <p:anim calcmode="lin" valueType="num">
                                      <p:cBhvr additive="base">
                                        <p:cTn id="39"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8611">
                                            <p:txEl>
                                              <p:pRg st="7" end="7"/>
                                            </p:txEl>
                                          </p:spTgt>
                                        </p:tgtEl>
                                        <p:attrNameLst>
                                          <p:attrName>style.visibility</p:attrName>
                                        </p:attrNameLst>
                                      </p:cBhvr>
                                      <p:to>
                                        <p:strVal val="visible"/>
                                      </p:to>
                                    </p:set>
                                    <p:anim calcmode="lin" valueType="num">
                                      <p:cBhvr additive="base">
                                        <p:cTn id="44"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8611">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68616"/>
                                        </p:tgtEl>
                                        <p:attrNameLst>
                                          <p:attrName>style.visibility</p:attrName>
                                        </p:attrNameLst>
                                      </p:cBhvr>
                                      <p:to>
                                        <p:strVal val="visible"/>
                                      </p:to>
                                    </p:set>
                                    <p:anim calcmode="lin" valueType="num">
                                      <p:cBhvr additive="base">
                                        <p:cTn id="52" dur="500" fill="hold"/>
                                        <p:tgtEl>
                                          <p:spTgt spid="68616"/>
                                        </p:tgtEl>
                                        <p:attrNameLst>
                                          <p:attrName>ppt_x</p:attrName>
                                        </p:attrNameLst>
                                      </p:cBhvr>
                                      <p:tavLst>
                                        <p:tav tm="0">
                                          <p:val>
                                            <p:strVal val="#ppt_x"/>
                                          </p:val>
                                        </p:tav>
                                        <p:tav tm="100000">
                                          <p:val>
                                            <p:strVal val="#ppt_x"/>
                                          </p:val>
                                        </p:tav>
                                      </p:tavLst>
                                    </p:anim>
                                    <p:anim calcmode="lin" valueType="num">
                                      <p:cBhvr additive="base">
                                        <p:cTn id="53" dur="500" fill="hold"/>
                                        <p:tgtEl>
                                          <p:spTgt spid="68616"/>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8618"/>
                                        </p:tgtEl>
                                        <p:attrNameLst>
                                          <p:attrName>style.visibility</p:attrName>
                                        </p:attrNameLst>
                                      </p:cBhvr>
                                      <p:to>
                                        <p:strVal val="visible"/>
                                      </p:to>
                                    </p:set>
                                    <p:anim calcmode="lin" valueType="num">
                                      <p:cBhvr additive="base">
                                        <p:cTn id="61" dur="500" fill="hold"/>
                                        <p:tgtEl>
                                          <p:spTgt spid="68618"/>
                                        </p:tgtEl>
                                        <p:attrNameLst>
                                          <p:attrName>ppt_x</p:attrName>
                                        </p:attrNameLst>
                                      </p:cBhvr>
                                      <p:tavLst>
                                        <p:tav tm="0">
                                          <p:val>
                                            <p:strVal val="#ppt_x"/>
                                          </p:val>
                                        </p:tav>
                                        <p:tav tm="100000">
                                          <p:val>
                                            <p:strVal val="#ppt_x"/>
                                          </p:val>
                                        </p:tav>
                                      </p:tavLst>
                                    </p:anim>
                                    <p:anim calcmode="lin" valueType="num">
                                      <p:cBhvr additive="base">
                                        <p:cTn id="62" dur="500" fill="hold"/>
                                        <p:tgtEl>
                                          <p:spTgt spid="68618"/>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8620"/>
                                        </p:tgtEl>
                                        <p:attrNameLst>
                                          <p:attrName>style.visibility</p:attrName>
                                        </p:attrNameLst>
                                      </p:cBhvr>
                                      <p:to>
                                        <p:strVal val="visible"/>
                                      </p:to>
                                    </p:set>
                                    <p:anim calcmode="lin" valueType="num">
                                      <p:cBhvr additive="base">
                                        <p:cTn id="70" dur="500" fill="hold"/>
                                        <p:tgtEl>
                                          <p:spTgt spid="68620"/>
                                        </p:tgtEl>
                                        <p:attrNameLst>
                                          <p:attrName>ppt_x</p:attrName>
                                        </p:attrNameLst>
                                      </p:cBhvr>
                                      <p:tavLst>
                                        <p:tav tm="0">
                                          <p:val>
                                            <p:strVal val="#ppt_x"/>
                                          </p:val>
                                        </p:tav>
                                        <p:tav tm="100000">
                                          <p:val>
                                            <p:strVal val="#ppt_x"/>
                                          </p:val>
                                        </p:tav>
                                      </p:tavLst>
                                    </p:anim>
                                    <p:anim calcmode="lin" valueType="num">
                                      <p:cBhvr additive="base">
                                        <p:cTn id="71" dur="500" fill="hold"/>
                                        <p:tgtEl>
                                          <p:spTgt spid="6862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additive="base">
                                        <p:cTn id="76" dur="500" fill="hold"/>
                                        <p:tgtEl>
                                          <p:spTgt spid="3"/>
                                        </p:tgtEl>
                                        <p:attrNameLst>
                                          <p:attrName>ppt_x</p:attrName>
                                        </p:attrNameLst>
                                      </p:cBhvr>
                                      <p:tavLst>
                                        <p:tav tm="0">
                                          <p:val>
                                            <p:strVal val="#ppt_x"/>
                                          </p:val>
                                        </p:tav>
                                        <p:tav tm="100000">
                                          <p:val>
                                            <p:strVal val="#ppt_x"/>
                                          </p:val>
                                        </p:tav>
                                      </p:tavLst>
                                    </p:anim>
                                    <p:anim calcmode="lin" valueType="num">
                                      <p:cBhvr additive="base">
                                        <p:cTn id="77" dur="500" fill="hold"/>
                                        <p:tgtEl>
                                          <p:spTgt spid="3"/>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additive="base">
                                        <p:cTn id="80" dur="500" fill="hold"/>
                                        <p:tgtEl>
                                          <p:spTgt spid="2"/>
                                        </p:tgtEl>
                                        <p:attrNameLst>
                                          <p:attrName>ppt_x</p:attrName>
                                        </p:attrNameLst>
                                      </p:cBhvr>
                                      <p:tavLst>
                                        <p:tav tm="0">
                                          <p:val>
                                            <p:strVal val="#ppt_x"/>
                                          </p:val>
                                        </p:tav>
                                        <p:tav tm="100000">
                                          <p:val>
                                            <p:strVal val="#ppt_x"/>
                                          </p:val>
                                        </p:tav>
                                      </p:tavLst>
                                    </p:anim>
                                    <p:anim calcmode="lin" valueType="num">
                                      <p:cBhvr additive="base">
                                        <p:cTn id="8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normAutofit fontScale="85000" lnSpcReduction="10000"/>
          </a:bodyPr>
          <a:lstStyle/>
          <a:p>
            <a:r>
              <a:rPr lang="zh-CN" altLang="en-US" dirty="0" smtClean="0"/>
              <a:t>将</a:t>
            </a:r>
            <a:r>
              <a:rPr lang="en-US" altLang="zh-CN" dirty="0" smtClean="0"/>
              <a:t>A</a:t>
            </a:r>
            <a:r>
              <a:rPr lang="zh-CN" altLang="en-US" dirty="0" smtClean="0"/>
              <a:t>代入，得：</a:t>
            </a:r>
            <a:endParaRPr lang="en-US" altLang="zh-CN" dirty="0" smtClean="0"/>
          </a:p>
          <a:p>
            <a:pPr lvl="2"/>
            <a:endParaRPr lang="zh-CN" altLang="en-US" dirty="0" smtClean="0"/>
          </a:p>
          <a:p>
            <a:r>
              <a:rPr lang="zh-CN" altLang="en-US" dirty="0"/>
              <a:t>但</a:t>
            </a:r>
            <a:r>
              <a:rPr lang="zh-CN" altLang="en-US" dirty="0" smtClean="0"/>
              <a:t>按上式，当</a:t>
            </a:r>
            <a:r>
              <a:rPr lang="en-US" altLang="zh-CN" i="1" dirty="0" smtClean="0">
                <a:solidFill>
                  <a:srgbClr val="0000FF"/>
                </a:solidFill>
              </a:rPr>
              <a:t>x</a:t>
            </a:r>
            <a:r>
              <a:rPr lang="en-US" altLang="zh-CN" dirty="0" smtClean="0">
                <a:solidFill>
                  <a:srgbClr val="0000FF"/>
                </a:solidFill>
              </a:rPr>
              <a:t> = 0</a:t>
            </a:r>
            <a:r>
              <a:rPr lang="zh-CN" altLang="en-US" dirty="0" smtClean="0">
                <a:solidFill>
                  <a:srgbClr val="0000FF"/>
                </a:solidFill>
              </a:rPr>
              <a:t>时，</a:t>
            </a:r>
            <a:r>
              <a:rPr lang="en-US" altLang="zh-CN" i="1" dirty="0" smtClean="0">
                <a:solidFill>
                  <a:srgbClr val="0000FF"/>
                </a:solidFill>
              </a:rPr>
              <a:t>y</a:t>
            </a:r>
            <a:r>
              <a:rPr lang="en-US" altLang="zh-CN" dirty="0" smtClean="0">
                <a:solidFill>
                  <a:srgbClr val="0000FF"/>
                </a:solidFill>
              </a:rPr>
              <a:t> </a:t>
            </a:r>
            <a:r>
              <a:rPr lang="en-US" altLang="zh-CN" dirty="0" smtClean="0">
                <a:solidFill>
                  <a:srgbClr val="0000FF"/>
                </a:solidFill>
                <a:sym typeface="Symbol" pitchFamily="18" charset="2"/>
              </a:rPr>
              <a:t></a:t>
            </a:r>
            <a:r>
              <a:rPr lang="en-US" altLang="zh-CN" dirty="0" smtClean="0">
                <a:solidFill>
                  <a:srgbClr val="0000FF"/>
                </a:solidFill>
              </a:rPr>
              <a:t> </a:t>
            </a:r>
            <a:r>
              <a:rPr lang="en-US" altLang="zh-CN" dirty="0" smtClean="0">
                <a:solidFill>
                  <a:srgbClr val="0000FF"/>
                </a:solidFill>
                <a:sym typeface="Symbol" pitchFamily="18" charset="2"/>
              </a:rPr>
              <a:t></a:t>
            </a:r>
            <a:r>
              <a:rPr lang="en-US" altLang="zh-CN" dirty="0" smtClean="0">
                <a:solidFill>
                  <a:srgbClr val="0000FF"/>
                </a:solidFill>
              </a:rPr>
              <a:t> </a:t>
            </a:r>
            <a:r>
              <a:rPr lang="en-US" altLang="zh-CN" dirty="0" smtClean="0">
                <a:solidFill>
                  <a:srgbClr val="0000FF"/>
                </a:solidFill>
                <a:sym typeface="Symbol" pitchFamily="18" charset="2"/>
              </a:rPr>
              <a:t></a:t>
            </a:r>
            <a:r>
              <a:rPr lang="zh-CN" altLang="en-US" dirty="0" smtClean="0">
                <a:solidFill>
                  <a:srgbClr val="0000FF"/>
                </a:solidFill>
              </a:rPr>
              <a:t>；当</a:t>
            </a:r>
            <a:r>
              <a:rPr lang="en-US" altLang="zh-CN" i="1" dirty="0" smtClean="0">
                <a:solidFill>
                  <a:srgbClr val="0000FF"/>
                </a:solidFill>
              </a:rPr>
              <a:t>y</a:t>
            </a:r>
            <a:r>
              <a:rPr lang="en-US" altLang="zh-CN" dirty="0" smtClean="0">
                <a:solidFill>
                  <a:srgbClr val="0000FF"/>
                </a:solidFill>
              </a:rPr>
              <a:t> = 0</a:t>
            </a:r>
            <a:r>
              <a:rPr lang="zh-CN" altLang="en-US" dirty="0" smtClean="0">
                <a:solidFill>
                  <a:srgbClr val="0000FF"/>
                </a:solidFill>
              </a:rPr>
              <a:t>时，</a:t>
            </a:r>
            <a:r>
              <a:rPr lang="en-US" altLang="zh-CN" i="1" dirty="0" smtClean="0">
                <a:solidFill>
                  <a:srgbClr val="0000FF"/>
                </a:solidFill>
              </a:rPr>
              <a:t>x</a:t>
            </a:r>
            <a:r>
              <a:rPr lang="en-US" altLang="zh-CN" dirty="0" smtClean="0">
                <a:solidFill>
                  <a:srgbClr val="0000FF"/>
                </a:solidFill>
              </a:rPr>
              <a:t> = 1/2</a:t>
            </a:r>
            <a:r>
              <a:rPr lang="en-US" altLang="zh-CN" baseline="30000" dirty="0" smtClean="0">
                <a:solidFill>
                  <a:srgbClr val="0000FF"/>
                </a:solidFill>
              </a:rPr>
              <a:t>8</a:t>
            </a:r>
            <a:r>
              <a:rPr lang="zh-CN" altLang="en-US" dirty="0" smtClean="0"/>
              <a:t>。</a:t>
            </a:r>
            <a:endParaRPr lang="en-US" altLang="zh-CN" dirty="0" smtClean="0"/>
          </a:p>
          <a:p>
            <a:r>
              <a:rPr lang="zh-CN" altLang="en-US" dirty="0" smtClean="0"/>
              <a:t>而要求是：当</a:t>
            </a:r>
            <a:r>
              <a:rPr lang="en-US" altLang="zh-CN" i="1" dirty="0" smtClean="0">
                <a:solidFill>
                  <a:srgbClr val="0000FF"/>
                </a:solidFill>
              </a:rPr>
              <a:t>x</a:t>
            </a:r>
            <a:r>
              <a:rPr lang="en-US" altLang="zh-CN" dirty="0" smtClean="0">
                <a:solidFill>
                  <a:srgbClr val="0000FF"/>
                </a:solidFill>
              </a:rPr>
              <a:t> = 0</a:t>
            </a:r>
            <a:r>
              <a:rPr lang="zh-CN" altLang="en-US" dirty="0" smtClean="0">
                <a:solidFill>
                  <a:srgbClr val="0000FF"/>
                </a:solidFill>
              </a:rPr>
              <a:t>时，</a:t>
            </a:r>
            <a:r>
              <a:rPr lang="en-US" altLang="zh-CN" i="1" dirty="0" smtClean="0">
                <a:solidFill>
                  <a:srgbClr val="FF0000"/>
                </a:solidFill>
              </a:rPr>
              <a:t>y</a:t>
            </a:r>
            <a:r>
              <a:rPr lang="en-US" altLang="zh-CN" dirty="0" smtClean="0">
                <a:solidFill>
                  <a:srgbClr val="FF0000"/>
                </a:solidFill>
              </a:rPr>
              <a:t> = 0</a:t>
            </a:r>
            <a:r>
              <a:rPr lang="zh-CN" altLang="en-US" dirty="0" smtClean="0">
                <a:solidFill>
                  <a:srgbClr val="0000FF"/>
                </a:solidFill>
              </a:rPr>
              <a:t>，以及当</a:t>
            </a:r>
            <a:r>
              <a:rPr lang="en-US" altLang="zh-CN" i="1" dirty="0" smtClean="0">
                <a:solidFill>
                  <a:srgbClr val="0000FF"/>
                </a:solidFill>
              </a:rPr>
              <a:t>x</a:t>
            </a:r>
            <a:r>
              <a:rPr lang="en-US" altLang="zh-CN" dirty="0" smtClean="0">
                <a:solidFill>
                  <a:srgbClr val="0000FF"/>
                </a:solidFill>
              </a:rPr>
              <a:t> = 1</a:t>
            </a:r>
            <a:r>
              <a:rPr lang="zh-CN" altLang="en-US" dirty="0" smtClean="0">
                <a:solidFill>
                  <a:srgbClr val="0000FF"/>
                </a:solidFill>
              </a:rPr>
              <a:t>时，</a:t>
            </a:r>
            <a:r>
              <a:rPr lang="en-US" altLang="zh-CN" i="1" dirty="0" smtClean="0">
                <a:solidFill>
                  <a:srgbClr val="FF0000"/>
                </a:solidFill>
              </a:rPr>
              <a:t>y</a:t>
            </a:r>
            <a:r>
              <a:rPr lang="en-US" altLang="zh-CN" dirty="0" smtClean="0">
                <a:solidFill>
                  <a:srgbClr val="FF0000"/>
                </a:solidFill>
              </a:rPr>
              <a:t> = 1</a:t>
            </a:r>
            <a:r>
              <a:rPr lang="zh-CN" altLang="en-US" dirty="0" smtClean="0"/>
              <a:t>。</a:t>
            </a:r>
            <a:endParaRPr lang="en-US" altLang="zh-CN" dirty="0" smtClean="0"/>
          </a:p>
          <a:p>
            <a:r>
              <a:rPr lang="zh-CN" altLang="en-US" dirty="0" smtClean="0"/>
              <a:t>为此，同样需作修正。</a:t>
            </a:r>
            <a:r>
              <a:rPr lang="zh-CN" altLang="en-US" i="1" dirty="0" smtClean="0">
                <a:sym typeface="Symbol" pitchFamily="18" charset="2"/>
              </a:rPr>
              <a:t></a:t>
            </a:r>
            <a:r>
              <a:rPr lang="zh-CN" altLang="en-US" dirty="0" smtClean="0"/>
              <a:t>律中，修正后表示式如下：</a:t>
            </a:r>
          </a:p>
          <a:p>
            <a:pPr lvl="1"/>
            <a:endParaRPr lang="en-US" altLang="zh-CN" dirty="0" smtClean="0"/>
          </a:p>
          <a:p>
            <a:pPr lvl="1"/>
            <a:endParaRPr lang="zh-CN" altLang="en-US" dirty="0" smtClean="0"/>
          </a:p>
          <a:p>
            <a:r>
              <a:rPr lang="zh-CN" altLang="en-US" dirty="0" smtClean="0"/>
              <a:t>可以看出，它满足当</a:t>
            </a:r>
            <a:r>
              <a:rPr lang="en-US" altLang="zh-CN" i="1" dirty="0" smtClean="0"/>
              <a:t>x</a:t>
            </a:r>
            <a:r>
              <a:rPr lang="en-US" altLang="zh-CN" dirty="0" smtClean="0"/>
              <a:t> = 0</a:t>
            </a:r>
            <a:r>
              <a:rPr lang="zh-CN" altLang="en-US" dirty="0" smtClean="0"/>
              <a:t>时，</a:t>
            </a:r>
            <a:r>
              <a:rPr lang="en-US" altLang="zh-CN" i="1" dirty="0" smtClean="0"/>
              <a:t>y</a:t>
            </a:r>
            <a:r>
              <a:rPr lang="en-US" altLang="zh-CN" dirty="0" smtClean="0"/>
              <a:t> = 0</a:t>
            </a:r>
            <a:r>
              <a:rPr lang="zh-CN" altLang="en-US" dirty="0" smtClean="0"/>
              <a:t>；当</a:t>
            </a:r>
            <a:r>
              <a:rPr lang="en-US" altLang="zh-CN" i="1" dirty="0" smtClean="0"/>
              <a:t>x</a:t>
            </a:r>
            <a:r>
              <a:rPr lang="en-US" altLang="zh-CN" dirty="0" smtClean="0"/>
              <a:t> = 1</a:t>
            </a:r>
            <a:r>
              <a:rPr lang="zh-CN" altLang="en-US" dirty="0" smtClean="0"/>
              <a:t>时，</a:t>
            </a:r>
            <a:r>
              <a:rPr lang="en-US" altLang="zh-CN" i="1" dirty="0" smtClean="0"/>
              <a:t>y</a:t>
            </a:r>
            <a:r>
              <a:rPr lang="en-US" altLang="zh-CN" dirty="0" smtClean="0"/>
              <a:t> = 1</a:t>
            </a:r>
            <a:r>
              <a:rPr lang="zh-CN" altLang="en-US" dirty="0" smtClean="0"/>
              <a:t>。</a:t>
            </a:r>
            <a:endParaRPr lang="en-US" altLang="zh-CN" dirty="0" smtClean="0"/>
          </a:p>
          <a:p>
            <a:r>
              <a:rPr lang="zh-CN" altLang="en-US" dirty="0" smtClean="0"/>
              <a:t>但是，在其他点上自然存在一些误差。不过，只在小电压</a:t>
            </a:r>
            <a:r>
              <a:rPr lang="en-US" altLang="zh-CN" dirty="0" smtClean="0"/>
              <a:t>(</a:t>
            </a:r>
            <a:r>
              <a:rPr lang="en-US" altLang="zh-CN" i="1" dirty="0" smtClean="0"/>
              <a:t>x</a:t>
            </a:r>
            <a:r>
              <a:rPr lang="en-US" altLang="zh-CN" dirty="0" smtClean="0"/>
              <a:t> &lt; 1/128)</a:t>
            </a:r>
            <a:r>
              <a:rPr lang="zh-CN" altLang="en-US" dirty="0" smtClean="0"/>
              <a:t>时，才有稍大误差。</a:t>
            </a:r>
            <a:endParaRPr lang="zh-CN" altLang="en-US" dirty="0"/>
          </a:p>
        </p:txBody>
      </p:sp>
      <p:sp>
        <p:nvSpPr>
          <p:cNvPr id="9" name="灯片编号占位符 5"/>
          <p:cNvSpPr>
            <a:spLocks noGrp="1"/>
          </p:cNvSpPr>
          <p:nvPr>
            <p:ph type="sldNum" sz="quarter" idx="12"/>
          </p:nvPr>
        </p:nvSpPr>
        <p:spPr/>
        <p:txBody>
          <a:bodyPr/>
          <a:lstStyle/>
          <a:p>
            <a:fld id="{38F2BC42-6846-420B-B0BA-FE98D3B28D32}" type="slidenum">
              <a:rPr lang="en-US" altLang="zh-CN" smtClean="0"/>
              <a:pPr/>
              <a:t>53</a:t>
            </a:fld>
            <a:endParaRPr lang="en-US" altLang="zh-CN"/>
          </a:p>
        </p:txBody>
      </p:sp>
      <p:graphicFrame>
        <p:nvGraphicFramePr>
          <p:cNvPr id="69636" name="Object 4"/>
          <p:cNvGraphicFramePr>
            <a:graphicFrameLocks noChangeAspect="1"/>
          </p:cNvGraphicFramePr>
          <p:nvPr>
            <p:extLst>
              <p:ext uri="{D42A27DB-BD31-4B8C-83A1-F6EECF244321}">
                <p14:modId xmlns:p14="http://schemas.microsoft.com/office/powerpoint/2010/main" val="833295536"/>
              </p:ext>
            </p:extLst>
          </p:nvPr>
        </p:nvGraphicFramePr>
        <p:xfrm>
          <a:off x="2915816" y="476672"/>
          <a:ext cx="2811708" cy="429195"/>
        </p:xfrm>
        <a:graphic>
          <a:graphicData uri="http://schemas.openxmlformats.org/presentationml/2006/ole">
            <mc:AlternateContent xmlns:mc="http://schemas.openxmlformats.org/markup-compatibility/2006">
              <mc:Choice xmlns:v="urn:schemas-microsoft-com:vml" Requires="v">
                <p:oleObj spid="_x0000_s53542" name="公式" r:id="rId3" imgW="1193282" imgH="177723" progId="Equation.3">
                  <p:embed/>
                </p:oleObj>
              </mc:Choice>
              <mc:Fallback>
                <p:oleObj name="公式" r:id="rId3" imgW="1193282" imgH="177723"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76672"/>
                        <a:ext cx="2811708" cy="429195"/>
                      </a:xfrm>
                      <a:prstGeom prst="rect">
                        <a:avLst/>
                      </a:prstGeom>
                      <a:solidFill>
                        <a:srgbClr val="FFFF00"/>
                      </a:solidFill>
                      <a:ln>
                        <a:solidFill>
                          <a:srgbClr val="0000FF"/>
                        </a:solidFill>
                      </a:ln>
                    </p:spPr>
                  </p:pic>
                </p:oleObj>
              </mc:Fallback>
            </mc:AlternateContent>
          </a:graphicData>
        </a:graphic>
      </p:graphicFrame>
      <p:sp>
        <p:nvSpPr>
          <p:cNvPr id="69639"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38" name="Object 6"/>
          <p:cNvGraphicFramePr>
            <a:graphicFrameLocks noChangeAspect="1"/>
          </p:cNvGraphicFramePr>
          <p:nvPr>
            <p:extLst>
              <p:ext uri="{D42A27DB-BD31-4B8C-83A1-F6EECF244321}">
                <p14:modId xmlns:p14="http://schemas.microsoft.com/office/powerpoint/2010/main" val="3884974335"/>
              </p:ext>
            </p:extLst>
          </p:nvPr>
        </p:nvGraphicFramePr>
        <p:xfrm>
          <a:off x="2915816" y="1153245"/>
          <a:ext cx="4031233" cy="777475"/>
        </p:xfrm>
        <a:graphic>
          <a:graphicData uri="http://schemas.openxmlformats.org/presentationml/2006/ole">
            <mc:AlternateContent xmlns:mc="http://schemas.openxmlformats.org/markup-compatibility/2006">
              <mc:Choice xmlns:v="urn:schemas-microsoft-com:vml" Requires="v">
                <p:oleObj spid="_x0000_s53543" name="公式" r:id="rId5" imgW="2171700" imgH="419100" progId="Equation.3">
                  <p:embed/>
                </p:oleObj>
              </mc:Choice>
              <mc:Fallback>
                <p:oleObj name="公式" r:id="rId5" imgW="2171700" imgH="4191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1153245"/>
                        <a:ext cx="4031233" cy="777475"/>
                      </a:xfrm>
                      <a:prstGeom prst="rect">
                        <a:avLst/>
                      </a:prstGeom>
                      <a:noFill/>
                      <a:ln w="28575">
                        <a:solidFill>
                          <a:srgbClr val="FF0000"/>
                        </a:solidFill>
                      </a:ln>
                    </p:spPr>
                  </p:pic>
                </p:oleObj>
              </mc:Fallback>
            </mc:AlternateContent>
          </a:graphicData>
        </a:graphic>
      </p:graphicFrame>
      <p:sp>
        <p:nvSpPr>
          <p:cNvPr id="69641"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40" name="Object 8"/>
          <p:cNvGraphicFramePr>
            <a:graphicFrameLocks noChangeAspect="1"/>
          </p:cNvGraphicFramePr>
          <p:nvPr>
            <p:extLst>
              <p:ext uri="{D42A27DB-BD31-4B8C-83A1-F6EECF244321}">
                <p14:modId xmlns:p14="http://schemas.microsoft.com/office/powerpoint/2010/main" val="1134855860"/>
              </p:ext>
            </p:extLst>
          </p:nvPr>
        </p:nvGraphicFramePr>
        <p:xfrm>
          <a:off x="2843808" y="3691774"/>
          <a:ext cx="2088232" cy="842820"/>
        </p:xfrm>
        <a:graphic>
          <a:graphicData uri="http://schemas.openxmlformats.org/presentationml/2006/ole">
            <mc:AlternateContent xmlns:mc="http://schemas.openxmlformats.org/markup-compatibility/2006">
              <mc:Choice xmlns:v="urn:schemas-microsoft-com:vml" Requires="v">
                <p:oleObj spid="_x0000_s53544" name="公式" r:id="rId7" imgW="1040948" imgH="418918" progId="Equation.3">
                  <p:embed/>
                </p:oleObj>
              </mc:Choice>
              <mc:Fallback>
                <p:oleObj name="公式" r:id="rId7" imgW="1040948" imgH="418918"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3691774"/>
                        <a:ext cx="2088232" cy="842820"/>
                      </a:xfrm>
                      <a:prstGeom prst="rect">
                        <a:avLst/>
                      </a:prstGeom>
                      <a:solidFill>
                        <a:srgbClr val="FFFF00"/>
                      </a:solidFill>
                      <a:ln w="28575">
                        <a:solidFill>
                          <a:srgbClr val="FF0000"/>
                        </a:solidFill>
                      </a:ln>
                    </p:spPr>
                  </p:pic>
                </p:oleObj>
              </mc:Fallback>
            </mc:AlternateContent>
          </a:graphicData>
        </a:graphic>
      </p:graphicFrame>
      <p:sp>
        <p:nvSpPr>
          <p:cNvPr id="2" name="矩形 1"/>
          <p:cNvSpPr/>
          <p:nvPr/>
        </p:nvSpPr>
        <p:spPr>
          <a:xfrm>
            <a:off x="7077179" y="1268760"/>
            <a:ext cx="2031325" cy="461665"/>
          </a:xfrm>
          <a:prstGeom prst="rect">
            <a:avLst/>
          </a:prstGeom>
        </p:spPr>
        <p:txBody>
          <a:bodyPr wrap="none">
            <a:spAutoFit/>
          </a:bodyPr>
          <a:lstStyle/>
          <a:p>
            <a:r>
              <a:rPr lang="zh-CN" altLang="en-US" sz="2400" b="1" dirty="0">
                <a:solidFill>
                  <a:srgbClr val="0000FF"/>
                </a:solidFill>
                <a:latin typeface="+mj-ea"/>
                <a:ea typeface="+mj-ea"/>
              </a:rPr>
              <a:t>满足第二目的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9640"/>
                                        </p:tgtEl>
                                        <p:attrNameLst>
                                          <p:attrName>style.visibility</p:attrName>
                                        </p:attrNameLst>
                                      </p:cBhvr>
                                      <p:to>
                                        <p:strVal val="visible"/>
                                      </p:to>
                                    </p:set>
                                    <p:anim calcmode="lin" valueType="num">
                                      <p:cBhvr additive="base">
                                        <p:cTn id="29" dur="500" fill="hold"/>
                                        <p:tgtEl>
                                          <p:spTgt spid="69640"/>
                                        </p:tgtEl>
                                        <p:attrNameLst>
                                          <p:attrName>ppt_x</p:attrName>
                                        </p:attrNameLst>
                                      </p:cBhvr>
                                      <p:tavLst>
                                        <p:tav tm="0">
                                          <p:val>
                                            <p:strVal val="#ppt_x"/>
                                          </p:val>
                                        </p:tav>
                                        <p:tav tm="100000">
                                          <p:val>
                                            <p:strVal val="#ppt_x"/>
                                          </p:val>
                                        </p:tav>
                                      </p:tavLst>
                                    </p:anim>
                                    <p:anim calcmode="lin" valueType="num">
                                      <p:cBhvr additive="base">
                                        <p:cTn id="30" dur="500" fill="hold"/>
                                        <p:tgtEl>
                                          <p:spTgt spid="69640"/>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anim calcmode="lin" valueType="num">
                                      <p:cBhvr additive="base">
                                        <p:cTn id="34"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9635">
                                            <p:txEl>
                                              <p:pRg st="8" end="8"/>
                                            </p:txEl>
                                          </p:spTgt>
                                        </p:tgtEl>
                                        <p:attrNameLst>
                                          <p:attrName>style.visibility</p:attrName>
                                        </p:attrNameLst>
                                      </p:cBhvr>
                                      <p:to>
                                        <p:strVal val="visible"/>
                                      </p:to>
                                    </p:set>
                                    <p:anim calcmode="lin" valueType="num">
                                      <p:cBhvr additive="base">
                                        <p:cTn id="40"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zh-CN" altLang="en-US" dirty="0"/>
          </a:p>
        </p:txBody>
      </p:sp>
      <p:sp>
        <p:nvSpPr>
          <p:cNvPr id="70659" name="Rectangle 3"/>
          <p:cNvSpPr>
            <a:spLocks noGrp="1" noChangeArrowheads="1"/>
          </p:cNvSpPr>
          <p:nvPr>
            <p:ph type="body" idx="1"/>
          </p:nvPr>
        </p:nvSpPr>
        <p:spPr/>
        <p:txBody>
          <a:bodyPr>
            <a:normAutofit/>
          </a:bodyPr>
          <a:lstStyle/>
          <a:p>
            <a:r>
              <a:rPr lang="zh-CN" altLang="en-US" dirty="0" smtClean="0"/>
              <a:t>通常用</a:t>
            </a:r>
            <a:r>
              <a:rPr lang="zh-CN" altLang="en-US" dirty="0" smtClean="0">
                <a:solidFill>
                  <a:srgbClr val="0000FF"/>
                </a:solidFill>
              </a:rPr>
              <a:t>参数</a:t>
            </a:r>
            <a:r>
              <a:rPr lang="zh-CN" altLang="en-US" i="1" dirty="0" smtClean="0">
                <a:solidFill>
                  <a:srgbClr val="0000FF"/>
                </a:solidFill>
                <a:sym typeface="Symbol" pitchFamily="18" charset="2"/>
              </a:rPr>
              <a:t></a:t>
            </a:r>
            <a:r>
              <a:rPr lang="zh-CN" altLang="en-US" dirty="0" smtClean="0"/>
              <a:t>表示式中常数</a:t>
            </a:r>
            <a:r>
              <a:rPr lang="en-US" altLang="zh-CN" dirty="0" smtClean="0"/>
              <a:t>255 </a:t>
            </a:r>
            <a:r>
              <a:rPr lang="zh-CN" altLang="en-US" dirty="0" smtClean="0"/>
              <a:t>。上式变成：</a:t>
            </a:r>
            <a:endParaRPr lang="en-US" altLang="zh-CN" dirty="0" smtClean="0"/>
          </a:p>
          <a:p>
            <a:endParaRPr lang="en-US" altLang="zh-CN" dirty="0" smtClean="0"/>
          </a:p>
          <a:p>
            <a:r>
              <a:rPr lang="zh-CN" altLang="en-US" dirty="0" smtClean="0"/>
              <a:t>这就是美国等地采用的</a:t>
            </a:r>
            <a:r>
              <a:rPr lang="zh-CN" altLang="en-US" dirty="0" smtClean="0">
                <a:solidFill>
                  <a:srgbClr val="0000FF"/>
                </a:solidFill>
                <a:sym typeface="Symbol" pitchFamily="18" charset="2"/>
              </a:rPr>
              <a:t></a:t>
            </a:r>
            <a:r>
              <a:rPr lang="zh-CN" altLang="en-US" dirty="0" smtClean="0">
                <a:solidFill>
                  <a:srgbClr val="0000FF"/>
                </a:solidFill>
              </a:rPr>
              <a:t>压缩律</a:t>
            </a:r>
            <a:r>
              <a:rPr lang="zh-CN" altLang="en-US" dirty="0" smtClean="0"/>
              <a:t>的特性。</a:t>
            </a:r>
          </a:p>
          <a:p>
            <a:r>
              <a:rPr lang="zh-CN" altLang="en-US" dirty="0" smtClean="0"/>
              <a:t>由于</a:t>
            </a:r>
            <a:r>
              <a:rPr lang="zh-CN" altLang="en-US" dirty="0" smtClean="0">
                <a:sym typeface="Symbol" pitchFamily="18" charset="2"/>
              </a:rPr>
              <a:t></a:t>
            </a:r>
            <a:r>
              <a:rPr lang="zh-CN" altLang="en-US" dirty="0" smtClean="0"/>
              <a:t>律同样不易用电子线路准确实现，所以目前实用中是采用特性近似的</a:t>
            </a:r>
            <a:r>
              <a:rPr lang="en-US" altLang="zh-CN" dirty="0" smtClean="0">
                <a:solidFill>
                  <a:srgbClr val="0000FF"/>
                </a:solidFill>
              </a:rPr>
              <a:t>15</a:t>
            </a:r>
            <a:r>
              <a:rPr lang="zh-CN" altLang="en-US" dirty="0" smtClean="0">
                <a:solidFill>
                  <a:srgbClr val="0000FF"/>
                </a:solidFill>
              </a:rPr>
              <a:t>折线代替</a:t>
            </a:r>
            <a:r>
              <a:rPr lang="zh-CN" altLang="en-US" dirty="0" smtClean="0">
                <a:solidFill>
                  <a:srgbClr val="0000FF"/>
                </a:solidFill>
                <a:sym typeface="Symbol" pitchFamily="18" charset="2"/>
              </a:rPr>
              <a:t></a:t>
            </a:r>
            <a:r>
              <a:rPr lang="zh-CN" altLang="en-US" dirty="0" smtClean="0">
                <a:solidFill>
                  <a:srgbClr val="0000FF"/>
                </a:solidFill>
              </a:rPr>
              <a:t>律</a:t>
            </a:r>
            <a:r>
              <a:rPr lang="zh-CN" altLang="en-US" dirty="0" smtClean="0"/>
              <a:t>。</a:t>
            </a:r>
            <a:endParaRPr lang="en-US" altLang="zh-CN" dirty="0" smtClean="0"/>
          </a:p>
          <a:p>
            <a:r>
              <a:rPr lang="zh-CN" altLang="en-US" dirty="0" smtClean="0"/>
              <a:t>和</a:t>
            </a:r>
            <a:r>
              <a:rPr lang="en-US" altLang="zh-CN" dirty="0" smtClean="0"/>
              <a:t>A</a:t>
            </a:r>
            <a:r>
              <a:rPr lang="zh-CN" altLang="en-US" dirty="0" smtClean="0"/>
              <a:t>律一样，把纵坐标</a:t>
            </a:r>
            <a:r>
              <a:rPr lang="en-US" altLang="zh-CN" dirty="0" smtClean="0"/>
              <a:t>y</a:t>
            </a:r>
            <a:r>
              <a:rPr lang="zh-CN" altLang="en-US" dirty="0" smtClean="0"/>
              <a:t>从</a:t>
            </a:r>
            <a:r>
              <a:rPr lang="en-US" altLang="zh-CN" dirty="0" smtClean="0"/>
              <a:t>0</a:t>
            </a:r>
            <a:r>
              <a:rPr lang="zh-CN" altLang="en-US" dirty="0" smtClean="0"/>
              <a:t>到</a:t>
            </a:r>
            <a:r>
              <a:rPr lang="en-US" altLang="zh-CN" dirty="0" smtClean="0"/>
              <a:t>1</a:t>
            </a:r>
            <a:r>
              <a:rPr lang="zh-CN" altLang="en-US" dirty="0" smtClean="0"/>
              <a:t>之间划分为</a:t>
            </a:r>
            <a:r>
              <a:rPr lang="en-US" altLang="zh-CN" dirty="0" smtClean="0"/>
              <a:t>8</a:t>
            </a:r>
            <a:r>
              <a:rPr lang="zh-CN" altLang="en-US" dirty="0" smtClean="0"/>
              <a:t>等份。对应各转折点的横坐标</a:t>
            </a:r>
            <a:r>
              <a:rPr lang="en-US" altLang="zh-CN" dirty="0" smtClean="0"/>
              <a:t>x</a:t>
            </a:r>
            <a:r>
              <a:rPr lang="zh-CN" altLang="en-US" dirty="0" smtClean="0"/>
              <a:t>值可按照下式计算：</a:t>
            </a:r>
          </a:p>
          <a:p>
            <a:pPr lvl="1"/>
            <a:endParaRPr lang="zh-CN" altLang="en-US" dirty="0" smtClean="0"/>
          </a:p>
          <a:p>
            <a:pPr lvl="1"/>
            <a:endParaRPr lang="zh-CN" altLang="en-US" dirty="0" smtClean="0"/>
          </a:p>
        </p:txBody>
      </p:sp>
      <p:sp>
        <p:nvSpPr>
          <p:cNvPr id="9" name="灯片编号占位符 5"/>
          <p:cNvSpPr>
            <a:spLocks noGrp="1"/>
          </p:cNvSpPr>
          <p:nvPr>
            <p:ph type="sldNum" sz="quarter" idx="12"/>
          </p:nvPr>
        </p:nvSpPr>
        <p:spPr/>
        <p:txBody>
          <a:bodyPr/>
          <a:lstStyle/>
          <a:p>
            <a:fld id="{B04E5FC6-6672-4E73-8F7D-33F76ED32466}" type="slidenum">
              <a:rPr lang="en-US" altLang="zh-CN" smtClean="0"/>
              <a:pPr/>
              <a:t>54</a:t>
            </a:fld>
            <a:endParaRPr lang="en-US" altLang="zh-CN"/>
          </a:p>
        </p:txBody>
      </p:sp>
      <p:sp>
        <p:nvSpPr>
          <p:cNvPr id="7066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0" name="Object 4"/>
          <p:cNvGraphicFramePr>
            <a:graphicFrameLocks noChangeAspect="1"/>
          </p:cNvGraphicFramePr>
          <p:nvPr>
            <p:extLst>
              <p:ext uri="{D42A27DB-BD31-4B8C-83A1-F6EECF244321}">
                <p14:modId xmlns:p14="http://schemas.microsoft.com/office/powerpoint/2010/main" val="927719078"/>
              </p:ext>
            </p:extLst>
          </p:nvPr>
        </p:nvGraphicFramePr>
        <p:xfrm>
          <a:off x="2699792" y="1700808"/>
          <a:ext cx="1800200" cy="852906"/>
        </p:xfrm>
        <a:graphic>
          <a:graphicData uri="http://schemas.openxmlformats.org/presentationml/2006/ole">
            <mc:AlternateContent xmlns:mc="http://schemas.openxmlformats.org/markup-compatibility/2006">
              <mc:Choice xmlns:v="urn:schemas-microsoft-com:vml" Requires="v">
                <p:oleObj spid="_x0000_s24866" name="公式" r:id="rId3" imgW="889000" imgH="419100" progId="Equation.3">
                  <p:embed/>
                </p:oleObj>
              </mc:Choice>
              <mc:Fallback>
                <p:oleObj name="公式" r:id="rId3" imgW="889000" imgH="4191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700808"/>
                        <a:ext cx="1800200" cy="852906"/>
                      </a:xfrm>
                      <a:prstGeom prst="rect">
                        <a:avLst/>
                      </a:prstGeom>
                      <a:solidFill>
                        <a:srgbClr val="FFFF00"/>
                      </a:solidFill>
                      <a:ln>
                        <a:solidFill>
                          <a:srgbClr val="FF0000"/>
                        </a:solidFill>
                      </a:ln>
                    </p:spPr>
                  </p:pic>
                </p:oleObj>
              </mc:Fallback>
            </mc:AlternateContent>
          </a:graphicData>
        </a:graphic>
      </p:graphicFrame>
      <p:graphicFrame>
        <p:nvGraphicFramePr>
          <p:cNvPr id="70662" name="Object 6"/>
          <p:cNvGraphicFramePr>
            <a:graphicFrameLocks noChangeAspect="1"/>
          </p:cNvGraphicFramePr>
          <p:nvPr/>
        </p:nvGraphicFramePr>
        <p:xfrm>
          <a:off x="1187624" y="5373216"/>
          <a:ext cx="2025650" cy="817562"/>
        </p:xfrm>
        <a:graphic>
          <a:graphicData uri="http://schemas.openxmlformats.org/presentationml/2006/ole">
            <mc:AlternateContent xmlns:mc="http://schemas.openxmlformats.org/markup-compatibility/2006">
              <mc:Choice xmlns:v="urn:schemas-microsoft-com:vml" Requires="v">
                <p:oleObj spid="_x0000_s24867" name="公式" r:id="rId5" imgW="1040948" imgH="418918" progId="Equation.3">
                  <p:embed/>
                </p:oleObj>
              </mc:Choice>
              <mc:Fallback>
                <p:oleObj name="公式" r:id="rId5" imgW="1040948" imgH="418918"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373216"/>
                        <a:ext cx="202565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3" name="Object 7"/>
          <p:cNvGraphicFramePr>
            <a:graphicFrameLocks noChangeAspect="1"/>
          </p:cNvGraphicFramePr>
          <p:nvPr/>
        </p:nvGraphicFramePr>
        <p:xfrm>
          <a:off x="3707904" y="5398690"/>
          <a:ext cx="3986213" cy="798513"/>
        </p:xfrm>
        <a:graphic>
          <a:graphicData uri="http://schemas.openxmlformats.org/presentationml/2006/ole">
            <mc:AlternateContent xmlns:mc="http://schemas.openxmlformats.org/markup-compatibility/2006">
              <mc:Choice xmlns:v="urn:schemas-microsoft-com:vml" Requires="v">
                <p:oleObj spid="_x0000_s24868" name="公式" r:id="rId7" imgW="2082800" imgH="419100" progId="Equation.3">
                  <p:embed/>
                </p:oleObj>
              </mc:Choice>
              <mc:Fallback>
                <p:oleObj name="公式" r:id="rId7" imgW="2082800" imgH="4191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5398690"/>
                        <a:ext cx="3986213"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右箭头 9"/>
          <p:cNvSpPr/>
          <p:nvPr/>
        </p:nvSpPr>
        <p:spPr>
          <a:xfrm>
            <a:off x="3203848" y="5542706"/>
            <a:ext cx="504056" cy="50405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anim calcmode="lin" valueType="num">
                                      <p:cBhvr additive="base">
                                        <p:cTn id="7"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anim calcmode="lin" valueType="num">
                                      <p:cBhvr additive="base">
                                        <p:cTn id="13"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2"/>
                                        </p:tgtEl>
                                        <p:attrNameLst>
                                          <p:attrName>style.visibility</p:attrName>
                                        </p:attrNameLst>
                                      </p:cBhvr>
                                      <p:to>
                                        <p:strVal val="visible"/>
                                      </p:to>
                                    </p:set>
                                    <p:anim calcmode="lin" valueType="num">
                                      <p:cBhvr additive="base">
                                        <p:cTn id="19" dur="500" fill="hold"/>
                                        <p:tgtEl>
                                          <p:spTgt spid="70662"/>
                                        </p:tgtEl>
                                        <p:attrNameLst>
                                          <p:attrName>ppt_x</p:attrName>
                                        </p:attrNameLst>
                                      </p:cBhvr>
                                      <p:tavLst>
                                        <p:tav tm="0">
                                          <p:val>
                                            <p:strVal val="#ppt_x"/>
                                          </p:val>
                                        </p:tav>
                                        <p:tav tm="100000">
                                          <p:val>
                                            <p:strVal val="#ppt_x"/>
                                          </p:val>
                                        </p:tav>
                                      </p:tavLst>
                                    </p:anim>
                                    <p:anim calcmode="lin" valueType="num">
                                      <p:cBhvr additive="base">
                                        <p:cTn id="20" dur="500" fill="hold"/>
                                        <p:tgtEl>
                                          <p:spTgt spid="7066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663"/>
                                        </p:tgtEl>
                                        <p:attrNameLst>
                                          <p:attrName>style.visibility</p:attrName>
                                        </p:attrNameLst>
                                      </p:cBhvr>
                                      <p:to>
                                        <p:strVal val="visible"/>
                                      </p:to>
                                    </p:set>
                                    <p:anim calcmode="lin" valueType="num">
                                      <p:cBhvr additive="base">
                                        <p:cTn id="23" dur="500" fill="hold"/>
                                        <p:tgtEl>
                                          <p:spTgt spid="70663"/>
                                        </p:tgtEl>
                                        <p:attrNameLst>
                                          <p:attrName>ppt_x</p:attrName>
                                        </p:attrNameLst>
                                      </p:cBhvr>
                                      <p:tavLst>
                                        <p:tav tm="0">
                                          <p:val>
                                            <p:strVal val="#ppt_x"/>
                                          </p:val>
                                        </p:tav>
                                        <p:tav tm="100000">
                                          <p:val>
                                            <p:strVal val="#ppt_x"/>
                                          </p:val>
                                        </p:tav>
                                      </p:tavLst>
                                    </p:anim>
                                    <p:anim calcmode="lin" valueType="num">
                                      <p:cBhvr additive="base">
                                        <p:cTn id="24" dur="500" fill="hold"/>
                                        <p:tgtEl>
                                          <p:spTgt spid="706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endParaRPr lang="zh-CN" altLang="en-US" dirty="0"/>
          </a:p>
        </p:txBody>
      </p:sp>
      <p:sp>
        <p:nvSpPr>
          <p:cNvPr id="71683" name="Rectangle 3"/>
          <p:cNvSpPr>
            <a:spLocks noGrp="1" noChangeArrowheads="1"/>
          </p:cNvSpPr>
          <p:nvPr>
            <p:ph type="body" idx="1"/>
          </p:nvPr>
        </p:nvSpPr>
        <p:spPr>
          <a:xfrm>
            <a:off x="539552" y="1196752"/>
            <a:ext cx="8064896" cy="5256584"/>
          </a:xfrm>
        </p:spPr>
        <p:txBody>
          <a:bodyPr>
            <a:normAutofit fontScale="92500" lnSpcReduction="20000"/>
          </a:bodyPr>
          <a:lstStyle/>
          <a:p>
            <a:pPr marL="228600" lvl="1">
              <a:spcBef>
                <a:spcPts val="1800"/>
              </a:spcBef>
            </a:pPr>
            <a:r>
              <a:rPr lang="zh-CN" altLang="en-US" sz="3000" dirty="0" smtClean="0"/>
              <a:t>计算结果列于下表中。 </a:t>
            </a:r>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转折点用直线相连，构成</a:t>
            </a:r>
            <a:r>
              <a:rPr lang="en-US" altLang="zh-CN" dirty="0" smtClean="0">
                <a:solidFill>
                  <a:srgbClr val="0000FF"/>
                </a:solidFill>
              </a:rPr>
              <a:t>8</a:t>
            </a:r>
            <a:r>
              <a:rPr lang="zh-CN" altLang="en-US" dirty="0" smtClean="0">
                <a:solidFill>
                  <a:srgbClr val="0000FF"/>
                </a:solidFill>
              </a:rPr>
              <a:t>段折线</a:t>
            </a:r>
            <a:r>
              <a:rPr lang="zh-CN" altLang="en-US" dirty="0" smtClean="0"/>
              <a:t>。列出各段的斜率。</a:t>
            </a:r>
          </a:p>
          <a:p>
            <a:r>
              <a:rPr lang="zh-CN" altLang="en-US" dirty="0" smtClean="0"/>
              <a:t>此时，其第</a:t>
            </a:r>
            <a:r>
              <a:rPr lang="en-US" altLang="zh-CN" dirty="0" smtClean="0"/>
              <a:t>1</a:t>
            </a:r>
            <a:r>
              <a:rPr lang="zh-CN" altLang="en-US" dirty="0" smtClean="0"/>
              <a:t>段和第</a:t>
            </a:r>
            <a:r>
              <a:rPr lang="en-US" altLang="zh-CN" dirty="0" smtClean="0"/>
              <a:t>2</a:t>
            </a:r>
            <a:r>
              <a:rPr lang="zh-CN" altLang="en-US" dirty="0" smtClean="0"/>
              <a:t>段斜率不同，不能合并为一条直线，故考虑到信号的正负电压时，</a:t>
            </a:r>
            <a:r>
              <a:rPr lang="zh-CN" altLang="en-US" dirty="0" smtClean="0">
                <a:solidFill>
                  <a:srgbClr val="0000FF"/>
                </a:solidFill>
              </a:rPr>
              <a:t>仅正电压第</a:t>
            </a:r>
            <a:r>
              <a:rPr lang="en-US" altLang="zh-CN" dirty="0" smtClean="0">
                <a:solidFill>
                  <a:srgbClr val="0000FF"/>
                </a:solidFill>
              </a:rPr>
              <a:t>1</a:t>
            </a:r>
            <a:r>
              <a:rPr lang="zh-CN" altLang="en-US" dirty="0" smtClean="0">
                <a:solidFill>
                  <a:srgbClr val="0000FF"/>
                </a:solidFill>
              </a:rPr>
              <a:t>段和负电压第</a:t>
            </a:r>
            <a:r>
              <a:rPr lang="en-US" altLang="zh-CN" dirty="0" smtClean="0">
                <a:solidFill>
                  <a:srgbClr val="0000FF"/>
                </a:solidFill>
              </a:rPr>
              <a:t>1</a:t>
            </a:r>
            <a:r>
              <a:rPr lang="zh-CN" altLang="en-US" dirty="0" smtClean="0">
                <a:solidFill>
                  <a:srgbClr val="0000FF"/>
                </a:solidFill>
              </a:rPr>
              <a:t>段的斜率相同，可连成一条直线</a:t>
            </a:r>
            <a:r>
              <a:rPr lang="zh-CN" altLang="en-US" dirty="0" smtClean="0"/>
              <a:t>。</a:t>
            </a:r>
            <a:endParaRPr lang="en-US" altLang="zh-CN" dirty="0" smtClean="0"/>
          </a:p>
          <a:p>
            <a:r>
              <a:rPr lang="zh-CN" altLang="en-US" dirty="0" smtClean="0"/>
              <a:t>所以，得到的是</a:t>
            </a:r>
            <a:r>
              <a:rPr lang="en-US" altLang="zh-CN" dirty="0" smtClean="0"/>
              <a:t>15</a:t>
            </a:r>
            <a:r>
              <a:rPr lang="zh-CN" altLang="en-US" dirty="0" smtClean="0"/>
              <a:t>段折线，称为</a:t>
            </a:r>
            <a:r>
              <a:rPr lang="en-US" altLang="zh-CN" dirty="0" smtClean="0">
                <a:solidFill>
                  <a:srgbClr val="0000FF"/>
                </a:solidFill>
              </a:rPr>
              <a:t>15</a:t>
            </a:r>
            <a:r>
              <a:rPr lang="zh-CN" altLang="en-US" dirty="0" smtClean="0">
                <a:solidFill>
                  <a:srgbClr val="0000FF"/>
                </a:solidFill>
              </a:rPr>
              <a:t>折线压缩特性</a:t>
            </a:r>
            <a:r>
              <a:rPr lang="zh-CN" altLang="en-US" dirty="0" smtClean="0"/>
              <a:t>。 </a:t>
            </a:r>
            <a:endParaRPr lang="zh-CN" altLang="en-US" dirty="0"/>
          </a:p>
        </p:txBody>
      </p:sp>
      <p:sp>
        <p:nvSpPr>
          <p:cNvPr id="77" name="灯片编号占位符 5"/>
          <p:cNvSpPr>
            <a:spLocks noGrp="1"/>
          </p:cNvSpPr>
          <p:nvPr>
            <p:ph type="sldNum" sz="quarter" idx="12"/>
          </p:nvPr>
        </p:nvSpPr>
        <p:spPr/>
        <p:txBody>
          <a:bodyPr/>
          <a:lstStyle/>
          <a:p>
            <a:fld id="{F7B993BE-2EB1-46EA-8267-A07102B06C2C}" type="slidenum">
              <a:rPr lang="en-US" altLang="zh-CN" smtClean="0"/>
              <a:pPr/>
              <a:t>55</a:t>
            </a:fld>
            <a:endParaRPr lang="en-US" altLang="zh-CN"/>
          </a:p>
        </p:txBody>
      </p:sp>
      <p:graphicFrame>
        <p:nvGraphicFramePr>
          <p:cNvPr id="72175" name="Group 495"/>
          <p:cNvGraphicFramePr>
            <a:graphicFrameLocks noGrp="1"/>
          </p:cNvGraphicFramePr>
          <p:nvPr>
            <p:extLst>
              <p:ext uri="{D42A27DB-BD31-4B8C-83A1-F6EECF244321}">
                <p14:modId xmlns:p14="http://schemas.microsoft.com/office/powerpoint/2010/main" val="3829776165"/>
              </p:ext>
            </p:extLst>
          </p:nvPr>
        </p:nvGraphicFramePr>
        <p:xfrm>
          <a:off x="323528" y="1556792"/>
          <a:ext cx="8568955" cy="2327552"/>
        </p:xfrm>
        <a:graphic>
          <a:graphicData uri="http://schemas.openxmlformats.org/drawingml/2006/table">
            <a:tbl>
              <a:tblPr/>
              <a:tblGrid>
                <a:gridCol w="1648706"/>
                <a:gridCol w="657490"/>
                <a:gridCol w="376895"/>
                <a:gridCol w="330406"/>
                <a:gridCol w="376895"/>
                <a:gridCol w="375234"/>
                <a:gridCol w="471532"/>
                <a:gridCol w="282256"/>
                <a:gridCol w="376894"/>
                <a:gridCol w="332065"/>
                <a:gridCol w="561191"/>
                <a:gridCol w="350330"/>
                <a:gridCol w="498099"/>
                <a:gridCol w="586095"/>
                <a:gridCol w="448288"/>
                <a:gridCol w="539608"/>
                <a:gridCol w="356971"/>
              </a:tblGrid>
              <a:tr h="406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i</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y</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i</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x</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i </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- 1) / 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31/255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63/255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127/255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斜率 </a:t>
                      </a: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255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1/128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1/256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1/512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1/1024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06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段号</a:t>
                      </a:r>
                      <a:endParaRPr kumimoji="0" lang="zh-CN" altLang="en-US"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5" end="5"/>
                                            </p:txEl>
                                          </p:spTgt>
                                        </p:tgtEl>
                                        <p:attrNameLst>
                                          <p:attrName>style.visibility</p:attrName>
                                        </p:attrNameLst>
                                      </p:cBhvr>
                                      <p:to>
                                        <p:strVal val="visible"/>
                                      </p:to>
                                    </p:set>
                                    <p:anim calcmode="lin" valueType="num">
                                      <p:cBhvr additive="base">
                                        <p:cTn id="7"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6" end="6"/>
                                            </p:txEl>
                                          </p:spTgt>
                                        </p:tgtEl>
                                        <p:attrNameLst>
                                          <p:attrName>style.visibility</p:attrName>
                                        </p:attrNameLst>
                                      </p:cBhvr>
                                      <p:to>
                                        <p:strVal val="visible"/>
                                      </p:to>
                                    </p:set>
                                    <p:anim calcmode="lin" valueType="num">
                                      <p:cBhvr additive="base">
                                        <p:cTn id="13"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anim calcmode="lin" valueType="num">
                                      <p:cBhvr additive="base">
                                        <p:cTn id="19"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altLang="zh-CN" dirty="0" smtClean="0">
                <a:solidFill>
                  <a:srgbClr val="0000FF"/>
                </a:solidFill>
              </a:rPr>
              <a:t>15</a:t>
            </a:r>
            <a:r>
              <a:rPr lang="zh-CN" altLang="en-US" dirty="0" smtClean="0">
                <a:solidFill>
                  <a:srgbClr val="0000FF"/>
                </a:solidFill>
              </a:rPr>
              <a:t>折线的图形</a:t>
            </a:r>
            <a:endParaRPr lang="zh-CN" altLang="en-US" dirty="0">
              <a:solidFill>
                <a:srgbClr val="0000FF"/>
              </a:solidFill>
            </a:endParaRPr>
          </a:p>
        </p:txBody>
      </p:sp>
      <p:sp>
        <p:nvSpPr>
          <p:cNvPr id="8" name="灯片编号占位符 5"/>
          <p:cNvSpPr>
            <a:spLocks noGrp="1"/>
          </p:cNvSpPr>
          <p:nvPr>
            <p:ph type="sldNum" sz="quarter" idx="12"/>
          </p:nvPr>
        </p:nvSpPr>
        <p:spPr/>
        <p:txBody>
          <a:bodyPr/>
          <a:lstStyle/>
          <a:p>
            <a:fld id="{1BD01DAB-3CB3-420B-84D0-BD03C12BBD36}" type="slidenum">
              <a:rPr lang="en-US" altLang="zh-CN" smtClean="0"/>
              <a:pPr/>
              <a:t>56</a:t>
            </a:fld>
            <a:endParaRPr lang="en-US" altLang="zh-CN"/>
          </a:p>
        </p:txBody>
      </p:sp>
      <p:grpSp>
        <p:nvGrpSpPr>
          <p:cNvPr id="2" name="Group 11"/>
          <p:cNvGrpSpPr>
            <a:grpSpLocks/>
          </p:cNvGrpSpPr>
          <p:nvPr/>
        </p:nvGrpSpPr>
        <p:grpSpPr bwMode="auto">
          <a:xfrm>
            <a:off x="1691680" y="1340768"/>
            <a:ext cx="6192688" cy="5184576"/>
            <a:chOff x="1803" y="1593"/>
            <a:chExt cx="2976" cy="2412"/>
          </a:xfrm>
        </p:grpSpPr>
        <p:pic>
          <p:nvPicPr>
            <p:cNvPr id="72711" name="Picture 7" descr="t0718"/>
            <p:cNvPicPr>
              <a:picLocks noChangeAspect="1" noChangeArrowheads="1"/>
            </p:cNvPicPr>
            <p:nvPr/>
          </p:nvPicPr>
          <p:blipFill>
            <a:blip r:embed="rId2" cstate="print"/>
            <a:srcRect/>
            <a:stretch>
              <a:fillRect/>
            </a:stretch>
          </p:blipFill>
          <p:spPr bwMode="auto">
            <a:xfrm>
              <a:off x="1803" y="1593"/>
              <a:ext cx="2976" cy="2412"/>
            </a:xfrm>
            <a:prstGeom prst="rect">
              <a:avLst/>
            </a:prstGeom>
            <a:noFill/>
            <a:ln w="9525">
              <a:noFill/>
              <a:miter lim="800000"/>
              <a:headEnd/>
              <a:tailEnd/>
            </a:ln>
          </p:spPr>
        </p:pic>
        <p:sp>
          <p:nvSpPr>
            <p:cNvPr id="72713" name="Line 9"/>
            <p:cNvSpPr>
              <a:spLocks noChangeShapeType="1"/>
            </p:cNvSpPr>
            <p:nvPr/>
          </p:nvSpPr>
          <p:spPr bwMode="auto">
            <a:xfrm>
              <a:off x="2824" y="2242"/>
              <a:ext cx="0" cy="1260"/>
            </a:xfrm>
            <a:prstGeom prst="line">
              <a:avLst/>
            </a:prstGeom>
            <a:noFill/>
            <a:ln w="9525">
              <a:solidFill>
                <a:srgbClr val="000000"/>
              </a:solidFill>
              <a:prstDash val="lgDash"/>
              <a:round/>
              <a:headEnd/>
              <a:tailEnd/>
            </a:ln>
          </p:spPr>
          <p:txBody>
            <a:bodyPr/>
            <a:lstStyle/>
            <a:p>
              <a:endParaRPr lang="zh-CN" altLang="en-US"/>
            </a:p>
          </p:txBody>
        </p:sp>
        <p:sp>
          <p:nvSpPr>
            <p:cNvPr id="72714" name="Line 10"/>
            <p:cNvSpPr>
              <a:spLocks noChangeShapeType="1"/>
            </p:cNvSpPr>
            <p:nvPr/>
          </p:nvSpPr>
          <p:spPr bwMode="auto">
            <a:xfrm flipV="1">
              <a:off x="2532" y="2466"/>
              <a:ext cx="0" cy="1043"/>
            </a:xfrm>
            <a:prstGeom prst="line">
              <a:avLst/>
            </a:prstGeom>
            <a:noFill/>
            <a:ln w="9525">
              <a:solidFill>
                <a:srgbClr val="000000"/>
              </a:solidFill>
              <a:prstDash val="lgDash"/>
              <a:round/>
              <a:headEnd/>
              <a:tailEnd/>
            </a:ln>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a:solidFill>
                  <a:srgbClr val="0000FF"/>
                </a:solidFill>
              </a:rPr>
              <a:t>13</a:t>
            </a:r>
            <a:r>
              <a:rPr lang="zh-CN" altLang="en-US" dirty="0">
                <a:solidFill>
                  <a:srgbClr val="0000FF"/>
                </a:solidFill>
              </a:rPr>
              <a:t>折线</a:t>
            </a:r>
            <a:r>
              <a:rPr lang="zh-CN" altLang="en-US" dirty="0" smtClean="0">
                <a:solidFill>
                  <a:srgbClr val="0000FF"/>
                </a:solidFill>
              </a:rPr>
              <a:t>特性 </a:t>
            </a:r>
            <a:r>
              <a:rPr lang="en-US" altLang="zh-CN" i="1" dirty="0" err="1" smtClean="0">
                <a:solidFill>
                  <a:srgbClr val="0000FF"/>
                </a:solidFill>
              </a:rPr>
              <a:t>Vs</a:t>
            </a:r>
            <a:r>
              <a:rPr lang="en-US" altLang="zh-CN" i="1" dirty="0" smtClean="0">
                <a:solidFill>
                  <a:srgbClr val="0000FF"/>
                </a:solidFill>
              </a:rPr>
              <a:t> </a:t>
            </a:r>
            <a:r>
              <a:rPr lang="en-US" altLang="zh-CN" dirty="0" smtClean="0">
                <a:solidFill>
                  <a:srgbClr val="0000FF"/>
                </a:solidFill>
              </a:rPr>
              <a:t>15</a:t>
            </a:r>
            <a:r>
              <a:rPr lang="zh-CN" altLang="en-US" dirty="0">
                <a:solidFill>
                  <a:srgbClr val="0000FF"/>
                </a:solidFill>
              </a:rPr>
              <a:t>折线</a:t>
            </a:r>
            <a:r>
              <a:rPr lang="zh-CN" altLang="en-US" dirty="0" smtClean="0">
                <a:solidFill>
                  <a:srgbClr val="0000FF"/>
                </a:solidFill>
              </a:rPr>
              <a:t>特性</a:t>
            </a:r>
            <a:endParaRPr lang="zh-CN" altLang="en-US" dirty="0">
              <a:solidFill>
                <a:srgbClr val="0000FF"/>
              </a:solidFill>
            </a:endParaRPr>
          </a:p>
        </p:txBody>
      </p:sp>
      <p:sp>
        <p:nvSpPr>
          <p:cNvPr id="73731" name="Rectangle 3"/>
          <p:cNvSpPr>
            <a:spLocks noGrp="1" noChangeArrowheads="1"/>
          </p:cNvSpPr>
          <p:nvPr>
            <p:ph type="body" idx="1"/>
          </p:nvPr>
        </p:nvSpPr>
        <p:spPr/>
        <p:txBody>
          <a:bodyPr>
            <a:normAutofit fontScale="92500"/>
          </a:bodyPr>
          <a:lstStyle/>
          <a:p>
            <a:r>
              <a:rPr lang="zh-CN" altLang="en-US" dirty="0" smtClean="0"/>
              <a:t>比较</a:t>
            </a:r>
            <a:r>
              <a:rPr lang="zh-CN" altLang="en-US" dirty="0" smtClean="0">
                <a:solidFill>
                  <a:srgbClr val="0000FF"/>
                </a:solidFill>
              </a:rPr>
              <a:t>第一段斜率：</a:t>
            </a:r>
            <a:r>
              <a:rPr lang="en-US" altLang="zh-CN" dirty="0" smtClean="0"/>
              <a:t>15</a:t>
            </a:r>
            <a:r>
              <a:rPr lang="zh-CN" altLang="en-US" dirty="0" smtClean="0"/>
              <a:t>折线特性第一段的斜率（</a:t>
            </a:r>
            <a:r>
              <a:rPr lang="en-US" altLang="zh-CN" dirty="0" smtClean="0"/>
              <a:t>255/8</a:t>
            </a:r>
            <a:r>
              <a:rPr lang="zh-CN" altLang="en-US" dirty="0" smtClean="0"/>
              <a:t>）大约是</a:t>
            </a:r>
            <a:r>
              <a:rPr lang="en-US" altLang="zh-CN" dirty="0" smtClean="0"/>
              <a:t>13</a:t>
            </a:r>
            <a:r>
              <a:rPr lang="zh-CN" altLang="en-US" dirty="0" smtClean="0"/>
              <a:t>折线特性第一段斜率（</a:t>
            </a:r>
            <a:r>
              <a:rPr lang="en-US" altLang="zh-CN" dirty="0" smtClean="0"/>
              <a:t>16</a:t>
            </a:r>
            <a:r>
              <a:rPr lang="zh-CN" altLang="en-US" dirty="0" smtClean="0"/>
              <a:t>）的</a:t>
            </a:r>
            <a:r>
              <a:rPr lang="zh-CN" altLang="en-US" dirty="0" smtClean="0">
                <a:solidFill>
                  <a:srgbClr val="0000FF"/>
                </a:solidFill>
              </a:rPr>
              <a:t>两倍</a:t>
            </a:r>
            <a:r>
              <a:rPr lang="zh-CN" altLang="en-US" dirty="0" smtClean="0"/>
              <a:t>。</a:t>
            </a:r>
          </a:p>
          <a:p>
            <a:r>
              <a:rPr lang="zh-CN" altLang="en-US" dirty="0" smtClean="0"/>
              <a:t>所以，</a:t>
            </a:r>
            <a:r>
              <a:rPr lang="en-US" altLang="zh-CN" dirty="0" smtClean="0"/>
              <a:t>15</a:t>
            </a:r>
            <a:r>
              <a:rPr lang="zh-CN" altLang="en-US" dirty="0" smtClean="0"/>
              <a:t>折线特性给出的</a:t>
            </a:r>
            <a:r>
              <a:rPr lang="zh-CN" altLang="en-US" dirty="0" smtClean="0">
                <a:solidFill>
                  <a:srgbClr val="0000FF"/>
                </a:solidFill>
              </a:rPr>
              <a:t>小信号</a:t>
            </a:r>
            <a:r>
              <a:rPr lang="zh-CN" altLang="en-US" dirty="0" smtClean="0"/>
              <a:t>的信号量噪比约</a:t>
            </a:r>
            <a:r>
              <a:rPr lang="zh-CN" altLang="en-US" dirty="0" smtClean="0">
                <a:solidFill>
                  <a:srgbClr val="0000FF"/>
                </a:solidFill>
              </a:rPr>
              <a:t>是</a:t>
            </a:r>
            <a:r>
              <a:rPr lang="en-US" altLang="zh-CN" dirty="0" smtClean="0">
                <a:solidFill>
                  <a:srgbClr val="0000FF"/>
                </a:solidFill>
              </a:rPr>
              <a:t>13</a:t>
            </a:r>
            <a:r>
              <a:rPr lang="zh-CN" altLang="en-US" dirty="0" smtClean="0">
                <a:solidFill>
                  <a:srgbClr val="0000FF"/>
                </a:solidFill>
              </a:rPr>
              <a:t>折线特性的两倍</a:t>
            </a:r>
            <a:r>
              <a:rPr lang="zh-CN" altLang="en-US" dirty="0" smtClean="0"/>
              <a:t>。</a:t>
            </a:r>
          </a:p>
          <a:p>
            <a:r>
              <a:rPr lang="zh-CN" altLang="en-US" dirty="0" smtClean="0"/>
              <a:t>但对</a:t>
            </a:r>
            <a:r>
              <a:rPr lang="zh-CN" altLang="en-US" dirty="0" smtClean="0">
                <a:solidFill>
                  <a:srgbClr val="0000FF"/>
                </a:solidFill>
              </a:rPr>
              <a:t>大信号</a:t>
            </a:r>
            <a:r>
              <a:rPr lang="zh-CN" altLang="en-US" dirty="0" smtClean="0"/>
              <a:t>而言，</a:t>
            </a:r>
            <a:r>
              <a:rPr lang="en-US" altLang="zh-CN" dirty="0" smtClean="0">
                <a:solidFill>
                  <a:srgbClr val="0000FF"/>
                </a:solidFill>
              </a:rPr>
              <a:t>15</a:t>
            </a:r>
            <a:r>
              <a:rPr lang="zh-CN" altLang="en-US" dirty="0" smtClean="0">
                <a:solidFill>
                  <a:srgbClr val="0000FF"/>
                </a:solidFill>
              </a:rPr>
              <a:t>折线特性给出的信号量噪比要比</a:t>
            </a:r>
            <a:r>
              <a:rPr lang="en-US" altLang="zh-CN" dirty="0" smtClean="0">
                <a:solidFill>
                  <a:srgbClr val="0000FF"/>
                </a:solidFill>
              </a:rPr>
              <a:t>13</a:t>
            </a:r>
            <a:r>
              <a:rPr lang="zh-CN" altLang="en-US" dirty="0" smtClean="0">
                <a:solidFill>
                  <a:srgbClr val="0000FF"/>
                </a:solidFill>
              </a:rPr>
              <a:t>折线特性时稍差</a:t>
            </a:r>
            <a:r>
              <a:rPr lang="zh-CN" altLang="en-US" dirty="0" smtClean="0"/>
              <a:t>。</a:t>
            </a:r>
            <a:endParaRPr lang="en-US" altLang="zh-CN" dirty="0" smtClean="0"/>
          </a:p>
          <a:p>
            <a:r>
              <a:rPr lang="zh-CN" altLang="en-US" dirty="0" smtClean="0">
                <a:solidFill>
                  <a:srgbClr val="0000FF"/>
                </a:solidFill>
              </a:rPr>
              <a:t>原因</a:t>
            </a:r>
            <a:r>
              <a:rPr lang="zh-CN" altLang="en-US" dirty="0" smtClean="0"/>
              <a:t>：可从对数压缩式看出，</a:t>
            </a:r>
            <a:r>
              <a:rPr lang="en-US" altLang="zh-CN" dirty="0" smtClean="0"/>
              <a:t>A</a:t>
            </a:r>
            <a:r>
              <a:rPr lang="zh-CN" altLang="en-US" dirty="0" smtClean="0"/>
              <a:t>律中</a:t>
            </a:r>
            <a:r>
              <a:rPr lang="en-US" altLang="zh-CN" dirty="0" smtClean="0"/>
              <a:t>A</a:t>
            </a:r>
            <a:r>
              <a:rPr lang="zh-CN" altLang="en-US" dirty="0" smtClean="0"/>
              <a:t>值等于</a:t>
            </a:r>
            <a:r>
              <a:rPr lang="en-US" altLang="zh-CN" dirty="0" smtClean="0"/>
              <a:t>87.6</a:t>
            </a:r>
            <a:r>
              <a:rPr lang="zh-CN" altLang="en-US" dirty="0" smtClean="0"/>
              <a:t>；</a:t>
            </a:r>
            <a:r>
              <a:rPr lang="zh-CN" altLang="en-US" dirty="0" smtClean="0">
                <a:sym typeface="Symbol" pitchFamily="18" charset="2"/>
              </a:rPr>
              <a:t></a:t>
            </a:r>
            <a:r>
              <a:rPr lang="zh-CN" altLang="en-US" dirty="0" smtClean="0"/>
              <a:t>律中，相当</a:t>
            </a:r>
            <a:r>
              <a:rPr lang="en-US" altLang="zh-CN" dirty="0" smtClean="0"/>
              <a:t>A</a:t>
            </a:r>
            <a:r>
              <a:rPr lang="zh-CN" altLang="en-US" dirty="0" smtClean="0"/>
              <a:t>值等于</a:t>
            </a:r>
            <a:r>
              <a:rPr lang="en-US" altLang="zh-CN" dirty="0" smtClean="0"/>
              <a:t>94.18</a:t>
            </a:r>
            <a:r>
              <a:rPr lang="zh-CN" altLang="en-US" dirty="0" smtClean="0"/>
              <a:t>。</a:t>
            </a:r>
            <a:r>
              <a:rPr lang="en-US" altLang="zh-CN" dirty="0" smtClean="0"/>
              <a:t>A</a:t>
            </a:r>
            <a:r>
              <a:rPr lang="zh-CN" altLang="en-US" dirty="0" smtClean="0"/>
              <a:t>值越大，在大电压段曲线的斜率越小，即信号量噪比越差。</a:t>
            </a:r>
          </a:p>
          <a:p>
            <a:r>
              <a:rPr lang="zh-CN" altLang="en-US" dirty="0" smtClean="0"/>
              <a:t>恢复原信号大小的</a:t>
            </a:r>
            <a:r>
              <a:rPr lang="zh-CN" altLang="en-US" dirty="0" smtClean="0">
                <a:solidFill>
                  <a:srgbClr val="FF0000"/>
                </a:solidFill>
              </a:rPr>
              <a:t>扩张原理</a:t>
            </a:r>
            <a:r>
              <a:rPr lang="zh-CN" altLang="en-US" dirty="0" smtClean="0"/>
              <a:t>，完全和压缩的</a:t>
            </a:r>
            <a:r>
              <a:rPr lang="zh-CN" altLang="en-US" dirty="0" smtClean="0">
                <a:solidFill>
                  <a:srgbClr val="0000FF"/>
                </a:solidFill>
              </a:rPr>
              <a:t>过程相反</a:t>
            </a:r>
            <a:r>
              <a:rPr lang="zh-CN" altLang="en-US" dirty="0" smtClean="0"/>
              <a:t>。 </a:t>
            </a:r>
            <a:endParaRPr lang="zh-CN" altLang="en-US" dirty="0"/>
          </a:p>
        </p:txBody>
      </p:sp>
      <p:sp>
        <p:nvSpPr>
          <p:cNvPr id="4" name="灯片编号占位符 5"/>
          <p:cNvSpPr>
            <a:spLocks noGrp="1"/>
          </p:cNvSpPr>
          <p:nvPr>
            <p:ph type="sldNum" sz="quarter" idx="12"/>
          </p:nvPr>
        </p:nvSpPr>
        <p:spPr/>
        <p:txBody>
          <a:bodyPr/>
          <a:lstStyle/>
          <a:p>
            <a:fld id="{3F932A47-EF72-4471-A7CD-79CFE98402D0}" type="slidenum">
              <a:rPr lang="en-US" altLang="zh-CN" smtClean="0"/>
              <a:pPr/>
              <a:t>57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anim calcmode="lin" valueType="num">
                                      <p:cBhvr additive="base">
                                        <p:cTn id="13"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anim calcmode="lin" valueType="num">
                                      <p:cBhvr additive="base">
                                        <p:cTn id="19"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 calcmode="lin" valueType="num">
                                      <p:cBhvr additive="base">
                                        <p:cTn id="25"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zh-CN" altLang="en-US" dirty="0" smtClean="0">
                <a:solidFill>
                  <a:srgbClr val="0000FF"/>
                </a:solidFill>
              </a:rPr>
              <a:t>均匀量化 </a:t>
            </a:r>
            <a:r>
              <a:rPr lang="en-US" altLang="zh-CN" i="1" dirty="0" err="1" smtClean="0">
                <a:solidFill>
                  <a:srgbClr val="0000FF"/>
                </a:solidFill>
              </a:rPr>
              <a:t>Vs</a:t>
            </a:r>
            <a:r>
              <a:rPr lang="en-US" altLang="zh-CN" i="1" dirty="0" smtClean="0">
                <a:solidFill>
                  <a:srgbClr val="0000FF"/>
                </a:solidFill>
              </a:rPr>
              <a:t> </a:t>
            </a:r>
            <a:r>
              <a:rPr lang="zh-CN" altLang="en-US" dirty="0" smtClean="0">
                <a:solidFill>
                  <a:srgbClr val="0000FF"/>
                </a:solidFill>
              </a:rPr>
              <a:t>均匀量化 </a:t>
            </a:r>
            <a:endParaRPr lang="zh-CN" altLang="en-US" dirty="0">
              <a:solidFill>
                <a:srgbClr val="0000FF"/>
              </a:solidFill>
            </a:endParaRPr>
          </a:p>
        </p:txBody>
      </p:sp>
      <p:sp>
        <p:nvSpPr>
          <p:cNvPr id="74755" name="Rectangle 3"/>
          <p:cNvSpPr>
            <a:spLocks noGrp="1" noChangeArrowheads="1"/>
          </p:cNvSpPr>
          <p:nvPr>
            <p:ph type="body" idx="1"/>
          </p:nvPr>
        </p:nvSpPr>
        <p:spPr>
          <a:xfrm>
            <a:off x="539552" y="1196752"/>
            <a:ext cx="8064896" cy="5328592"/>
          </a:xfrm>
        </p:spPr>
        <p:txBody>
          <a:bodyPr>
            <a:normAutofit lnSpcReduction="10000"/>
          </a:bodyPr>
          <a:lstStyle/>
          <a:p>
            <a:r>
              <a:rPr lang="zh-CN" altLang="en-US" dirty="0" smtClean="0">
                <a:solidFill>
                  <a:srgbClr val="0000FF"/>
                </a:solidFill>
              </a:rPr>
              <a:t>比较条件</a:t>
            </a:r>
            <a:r>
              <a:rPr lang="zh-CN" altLang="en-US" dirty="0" smtClean="0"/>
              <a:t>：</a:t>
            </a:r>
            <a:endParaRPr lang="en-US" altLang="zh-CN" dirty="0" smtClean="0"/>
          </a:p>
          <a:p>
            <a:pPr lvl="1"/>
            <a:r>
              <a:rPr lang="zh-CN" altLang="en-US" dirty="0" smtClean="0"/>
              <a:t>取</a:t>
            </a:r>
            <a:r>
              <a:rPr lang="en-US" altLang="zh-CN" dirty="0" smtClean="0"/>
              <a:t>13</a:t>
            </a:r>
            <a:r>
              <a:rPr lang="zh-CN" altLang="en-US" dirty="0" smtClean="0"/>
              <a:t>折线法中的</a:t>
            </a:r>
            <a:r>
              <a:rPr lang="zh-CN" altLang="en-US" dirty="0" smtClean="0">
                <a:solidFill>
                  <a:srgbClr val="0000FF"/>
                </a:solidFill>
              </a:rPr>
              <a:t>（第一和第二段）最小量化间隔</a:t>
            </a:r>
            <a:r>
              <a:rPr lang="zh-CN" altLang="en-US" dirty="0" smtClean="0"/>
              <a:t>作为均匀量化时的量化间隔</a:t>
            </a:r>
            <a:endParaRPr lang="en-US" altLang="zh-CN" dirty="0" smtClean="0"/>
          </a:p>
          <a:p>
            <a:pPr lvl="1"/>
            <a:r>
              <a:rPr lang="zh-CN" altLang="en-US" dirty="0" smtClean="0"/>
              <a:t>即在保证小信号的量噪比情况下，改用均匀量化。</a:t>
            </a:r>
            <a:endParaRPr lang="en-US" altLang="zh-CN" dirty="0" smtClean="0"/>
          </a:p>
          <a:p>
            <a:r>
              <a:rPr lang="zh-CN" altLang="en-US" dirty="0" smtClean="0">
                <a:solidFill>
                  <a:srgbClr val="C00000"/>
                </a:solidFill>
              </a:rPr>
              <a:t>均匀量化</a:t>
            </a:r>
            <a:r>
              <a:rPr lang="zh-CN" altLang="en-US" dirty="0" smtClean="0"/>
              <a:t>：对应</a:t>
            </a:r>
            <a:r>
              <a:rPr lang="en-US" altLang="zh-CN" dirty="0" smtClean="0"/>
              <a:t>13</a:t>
            </a:r>
            <a:r>
              <a:rPr lang="zh-CN" altLang="en-US" dirty="0" smtClean="0"/>
              <a:t>折线法中第</a:t>
            </a:r>
            <a:r>
              <a:rPr lang="en-US" altLang="zh-CN" dirty="0" smtClean="0"/>
              <a:t>1</a:t>
            </a:r>
            <a:r>
              <a:rPr lang="zh-CN" altLang="en-US" dirty="0" smtClean="0"/>
              <a:t>至</a:t>
            </a:r>
            <a:r>
              <a:rPr lang="en-US" altLang="zh-CN" dirty="0" smtClean="0"/>
              <a:t>8</a:t>
            </a:r>
            <a:r>
              <a:rPr lang="zh-CN" altLang="en-US" dirty="0" smtClean="0"/>
              <a:t>段，包含的</a:t>
            </a:r>
            <a:r>
              <a:rPr lang="zh-CN" altLang="en-US" dirty="0" smtClean="0">
                <a:solidFill>
                  <a:srgbClr val="0000FF"/>
                </a:solidFill>
              </a:rPr>
              <a:t>均匀量化间隔数</a:t>
            </a:r>
            <a:r>
              <a:rPr lang="zh-CN" altLang="en-US" dirty="0" smtClean="0"/>
              <a:t>分别为</a:t>
            </a:r>
            <a:r>
              <a:rPr lang="en-US" altLang="zh-CN" dirty="0" smtClean="0"/>
              <a:t>16</a:t>
            </a:r>
            <a:r>
              <a:rPr lang="zh-CN" altLang="en-US" dirty="0" smtClean="0"/>
              <a:t>、</a:t>
            </a:r>
            <a:r>
              <a:rPr lang="en-US" altLang="zh-CN" dirty="0" smtClean="0"/>
              <a:t>16</a:t>
            </a:r>
            <a:r>
              <a:rPr lang="zh-CN" altLang="en-US" dirty="0" smtClean="0"/>
              <a:t>、</a:t>
            </a:r>
            <a:r>
              <a:rPr lang="en-US" altLang="zh-CN" dirty="0" smtClean="0"/>
              <a:t>32</a:t>
            </a:r>
            <a:r>
              <a:rPr lang="zh-CN" altLang="en-US" dirty="0" smtClean="0"/>
              <a:t>、</a:t>
            </a:r>
            <a:r>
              <a:rPr lang="en-US" altLang="zh-CN" dirty="0" smtClean="0"/>
              <a:t>64</a:t>
            </a:r>
            <a:r>
              <a:rPr lang="zh-CN" altLang="en-US" dirty="0" smtClean="0"/>
              <a:t>、</a:t>
            </a:r>
            <a:r>
              <a:rPr lang="en-US" altLang="zh-CN" dirty="0" smtClean="0"/>
              <a:t>128</a:t>
            </a:r>
            <a:r>
              <a:rPr lang="zh-CN" altLang="en-US" dirty="0" smtClean="0"/>
              <a:t>、</a:t>
            </a:r>
            <a:r>
              <a:rPr lang="en-US" altLang="zh-CN" dirty="0" smtClean="0"/>
              <a:t>256</a:t>
            </a:r>
            <a:r>
              <a:rPr lang="zh-CN" altLang="en-US" dirty="0" smtClean="0"/>
              <a:t>、</a:t>
            </a:r>
            <a:r>
              <a:rPr lang="en-US" altLang="zh-CN" dirty="0" smtClean="0"/>
              <a:t>512</a:t>
            </a:r>
            <a:r>
              <a:rPr lang="zh-CN" altLang="en-US" dirty="0" smtClean="0"/>
              <a:t>、</a:t>
            </a:r>
            <a:r>
              <a:rPr lang="en-US" altLang="zh-CN" dirty="0" smtClean="0"/>
              <a:t>1024</a:t>
            </a:r>
            <a:r>
              <a:rPr lang="zh-CN" altLang="en-US" dirty="0" smtClean="0"/>
              <a:t>，</a:t>
            </a:r>
            <a:r>
              <a:rPr lang="zh-CN" altLang="en-US" dirty="0" smtClean="0">
                <a:solidFill>
                  <a:srgbClr val="0000FF"/>
                </a:solidFill>
              </a:rPr>
              <a:t>共</a:t>
            </a:r>
            <a:r>
              <a:rPr lang="en-US" altLang="zh-CN" dirty="0" smtClean="0">
                <a:solidFill>
                  <a:srgbClr val="0000FF"/>
                </a:solidFill>
              </a:rPr>
              <a:t>2048</a:t>
            </a:r>
            <a:r>
              <a:rPr lang="zh-CN" altLang="en-US" dirty="0" smtClean="0">
                <a:solidFill>
                  <a:srgbClr val="0000FF"/>
                </a:solidFill>
              </a:rPr>
              <a:t>个均匀量化间隔</a:t>
            </a:r>
            <a:endParaRPr lang="en-US" altLang="zh-CN" dirty="0" smtClean="0">
              <a:solidFill>
                <a:srgbClr val="0000FF"/>
              </a:solidFill>
            </a:endParaRPr>
          </a:p>
          <a:p>
            <a:r>
              <a:rPr lang="zh-CN" altLang="en-US" dirty="0" smtClean="0">
                <a:solidFill>
                  <a:srgbClr val="C00000"/>
                </a:solidFill>
              </a:rPr>
              <a:t>非均匀量化</a:t>
            </a:r>
            <a:r>
              <a:rPr lang="zh-CN" altLang="en-US" dirty="0" smtClean="0"/>
              <a:t>：只有</a:t>
            </a:r>
            <a:r>
              <a:rPr lang="en-US" altLang="zh-CN" dirty="0" smtClean="0">
                <a:solidFill>
                  <a:srgbClr val="0000FF"/>
                </a:solidFill>
              </a:rPr>
              <a:t>128</a:t>
            </a:r>
            <a:r>
              <a:rPr lang="zh-CN" altLang="en-US" dirty="0" smtClean="0">
                <a:solidFill>
                  <a:srgbClr val="0000FF"/>
                </a:solidFill>
              </a:rPr>
              <a:t>个量化间隔</a:t>
            </a:r>
            <a:r>
              <a:rPr lang="zh-CN" altLang="en-US" dirty="0" smtClean="0"/>
              <a:t>。</a:t>
            </a:r>
            <a:endParaRPr lang="en-US" altLang="zh-CN" dirty="0" smtClean="0"/>
          </a:p>
          <a:p>
            <a:r>
              <a:rPr lang="zh-CN" altLang="en-US" dirty="0" smtClean="0"/>
              <a:t>因此，在保证小信号的量化间隔相等的条件下，均匀量化需要</a:t>
            </a:r>
            <a:r>
              <a:rPr lang="en-US" altLang="zh-CN" dirty="0" smtClean="0">
                <a:solidFill>
                  <a:srgbClr val="0000FF"/>
                </a:solidFill>
              </a:rPr>
              <a:t>11</a:t>
            </a:r>
            <a:r>
              <a:rPr lang="zh-CN" altLang="en-US" dirty="0" smtClean="0">
                <a:solidFill>
                  <a:srgbClr val="0000FF"/>
                </a:solidFill>
              </a:rPr>
              <a:t>比特</a:t>
            </a:r>
            <a:r>
              <a:rPr lang="zh-CN" altLang="en-US" dirty="0" smtClean="0"/>
              <a:t>编码，而非均匀量化只要</a:t>
            </a:r>
            <a:r>
              <a:rPr lang="en-US" altLang="zh-CN" dirty="0" smtClean="0">
                <a:solidFill>
                  <a:srgbClr val="0000FF"/>
                </a:solidFill>
              </a:rPr>
              <a:t>7</a:t>
            </a:r>
            <a:r>
              <a:rPr lang="zh-CN" altLang="en-US" dirty="0" smtClean="0">
                <a:solidFill>
                  <a:srgbClr val="0000FF"/>
                </a:solidFill>
              </a:rPr>
              <a:t>比特</a:t>
            </a:r>
            <a:r>
              <a:rPr lang="zh-CN" altLang="en-US" dirty="0" smtClean="0"/>
              <a:t>就够了。 </a:t>
            </a:r>
            <a:endParaRPr lang="zh-CN" altLang="en-US" dirty="0"/>
          </a:p>
        </p:txBody>
      </p:sp>
      <p:sp>
        <p:nvSpPr>
          <p:cNvPr id="4" name="灯片编号占位符 5"/>
          <p:cNvSpPr>
            <a:spLocks noGrp="1"/>
          </p:cNvSpPr>
          <p:nvPr>
            <p:ph type="sldNum" sz="quarter" idx="12"/>
          </p:nvPr>
        </p:nvSpPr>
        <p:spPr/>
        <p:txBody>
          <a:bodyPr/>
          <a:lstStyle/>
          <a:p>
            <a:fld id="{004C17A2-D3E0-429A-9911-801A302F1D23}" type="slidenum">
              <a:rPr lang="en-US" altLang="zh-CN" smtClean="0"/>
              <a:pPr/>
              <a:t>58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anim calcmode="lin" valueType="num">
                                      <p:cBhvr additive="base">
                                        <p:cTn id="7"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4" end="4"/>
                                            </p:txEl>
                                          </p:spTgt>
                                        </p:tgtEl>
                                        <p:attrNameLst>
                                          <p:attrName>style.visibility</p:attrName>
                                        </p:attrNameLst>
                                      </p:cBhvr>
                                      <p:to>
                                        <p:strVal val="visible"/>
                                      </p:to>
                                    </p:set>
                                    <p:anim calcmode="lin" valueType="num">
                                      <p:cBhvr additive="base">
                                        <p:cTn id="13"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anim calcmode="lin" valueType="num">
                                      <p:cBhvr additive="base">
                                        <p:cTn id="19"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solidFill>
                  <a:srgbClr val="FF0000"/>
                </a:solidFill>
              </a:rPr>
              <a:t>9.5 </a:t>
            </a:r>
            <a:r>
              <a:rPr lang="zh-CN" altLang="en-US" dirty="0" smtClean="0">
                <a:solidFill>
                  <a:srgbClr val="FF0000"/>
                </a:solidFill>
              </a:rPr>
              <a:t>脉冲编码调制（</a:t>
            </a:r>
            <a:r>
              <a:rPr lang="en-US" altLang="zh-CN" dirty="0" smtClean="0">
                <a:solidFill>
                  <a:srgbClr val="FF0000"/>
                </a:solidFill>
              </a:rPr>
              <a:t>PCM</a:t>
            </a:r>
            <a:r>
              <a:rPr lang="zh-CN" altLang="en-US" dirty="0" smtClean="0">
                <a:solidFill>
                  <a:srgbClr val="FF0000"/>
                </a:solidFill>
              </a:rPr>
              <a:t>）</a:t>
            </a:r>
          </a:p>
          <a:p>
            <a:r>
              <a:rPr lang="en-US" altLang="zh-CN" dirty="0"/>
              <a:t>9.6 </a:t>
            </a:r>
            <a:r>
              <a:rPr lang="zh-CN" altLang="en-US" dirty="0"/>
              <a:t>差分脉冲编码调制（</a:t>
            </a:r>
            <a:r>
              <a:rPr lang="en-US" altLang="zh-CN" dirty="0"/>
              <a:t>DPCM</a:t>
            </a:r>
            <a:r>
              <a:rPr lang="zh-CN" altLang="en-US" dirty="0" smtClean="0"/>
              <a:t>）</a:t>
            </a:r>
            <a:endParaRPr lang="en-US" altLang="zh-CN" dirty="0" smtClean="0"/>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59</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t>9.2.1 </a:t>
            </a:r>
            <a:r>
              <a:rPr lang="zh-CN" altLang="en-US" dirty="0"/>
              <a:t>低通模拟信号的抽样定理</a:t>
            </a:r>
          </a:p>
        </p:txBody>
      </p:sp>
      <p:sp>
        <p:nvSpPr>
          <p:cNvPr id="25603" name="Rectangle 3"/>
          <p:cNvSpPr>
            <a:spLocks noGrp="1" noChangeArrowheads="1"/>
          </p:cNvSpPr>
          <p:nvPr>
            <p:ph type="body" idx="1"/>
          </p:nvPr>
        </p:nvSpPr>
        <p:spPr/>
        <p:txBody>
          <a:bodyPr>
            <a:normAutofit lnSpcReduction="10000"/>
          </a:bodyPr>
          <a:lstStyle/>
          <a:p>
            <a:r>
              <a:rPr lang="zh-CN" altLang="en-US" dirty="0" smtClean="0">
                <a:solidFill>
                  <a:srgbClr val="0000FF"/>
                </a:solidFill>
              </a:rPr>
              <a:t>抽样定理</a:t>
            </a:r>
            <a:r>
              <a:rPr lang="zh-CN" altLang="en-US" dirty="0" smtClean="0"/>
              <a:t>：</a:t>
            </a:r>
            <a:endParaRPr lang="en-US" altLang="zh-CN" dirty="0" smtClean="0"/>
          </a:p>
          <a:p>
            <a:pPr lvl="1"/>
            <a:r>
              <a:rPr lang="zh-CN" altLang="en-US" dirty="0" smtClean="0"/>
              <a:t>设一个连续模拟信号</a:t>
            </a:r>
            <a:r>
              <a:rPr lang="en-US" altLang="zh-CN" i="1" dirty="0" smtClean="0"/>
              <a:t>m</a:t>
            </a:r>
            <a:r>
              <a:rPr lang="en-US" altLang="zh-CN" dirty="0" smtClean="0"/>
              <a:t>(</a:t>
            </a:r>
            <a:r>
              <a:rPr lang="en-US" altLang="zh-CN" i="1" dirty="0" smtClean="0"/>
              <a:t>t</a:t>
            </a:r>
            <a:r>
              <a:rPr lang="en-US" altLang="zh-CN" dirty="0" smtClean="0"/>
              <a:t>)</a:t>
            </a:r>
            <a:r>
              <a:rPr lang="zh-CN" altLang="en-US" dirty="0" smtClean="0"/>
              <a:t>中的最高频率</a:t>
            </a:r>
            <a:r>
              <a:rPr lang="zh-CN" altLang="en-US" i="1" dirty="0" smtClean="0"/>
              <a:t> </a:t>
            </a:r>
            <a:r>
              <a:rPr lang="en-US" altLang="zh-CN" dirty="0" smtClean="0"/>
              <a:t>&lt; </a:t>
            </a:r>
            <a:r>
              <a:rPr lang="en-US" altLang="zh-CN" i="1" dirty="0" err="1" smtClean="0"/>
              <a:t>f</a:t>
            </a:r>
            <a:r>
              <a:rPr lang="en-US" altLang="zh-CN" i="1" baseline="-25000" dirty="0" err="1" smtClean="0"/>
              <a:t>H</a:t>
            </a:r>
            <a:r>
              <a:rPr lang="zh-CN" altLang="en-US" dirty="0" smtClean="0"/>
              <a:t>，则以间隔时间为</a:t>
            </a:r>
            <a:r>
              <a:rPr lang="en-US" altLang="zh-CN" i="1" dirty="0" smtClean="0"/>
              <a:t>T</a:t>
            </a:r>
            <a:r>
              <a:rPr lang="en-US" altLang="zh-CN" dirty="0" smtClean="0"/>
              <a:t> </a:t>
            </a:r>
            <a:r>
              <a:rPr lang="en-US" altLang="zh-CN" dirty="0" smtClean="0">
                <a:sym typeface="Symbol" pitchFamily="18" charset="2"/>
              </a:rPr>
              <a:t></a:t>
            </a:r>
            <a:r>
              <a:rPr lang="en-US" altLang="zh-CN" dirty="0" smtClean="0"/>
              <a:t> 1/2</a:t>
            </a:r>
            <a:r>
              <a:rPr lang="en-US" altLang="zh-CN" i="1" dirty="0" smtClean="0"/>
              <a:t>f</a:t>
            </a:r>
            <a:r>
              <a:rPr lang="en-US" altLang="zh-CN" i="1" baseline="-25000" dirty="0" smtClean="0"/>
              <a:t>H</a:t>
            </a:r>
            <a:r>
              <a:rPr lang="zh-CN" altLang="en-US" dirty="0" smtClean="0"/>
              <a:t>的周期性冲激脉冲对它抽样时，</a:t>
            </a:r>
            <a:r>
              <a:rPr lang="en-US" altLang="zh-CN" i="1" dirty="0" smtClean="0"/>
              <a:t>m</a:t>
            </a:r>
            <a:r>
              <a:rPr lang="en-US" altLang="zh-CN" dirty="0" smtClean="0"/>
              <a:t>(</a:t>
            </a:r>
            <a:r>
              <a:rPr lang="en-US" altLang="zh-CN" i="1" dirty="0" smtClean="0"/>
              <a:t>t</a:t>
            </a:r>
            <a:r>
              <a:rPr lang="en-US" altLang="zh-CN" dirty="0" smtClean="0"/>
              <a:t>)</a:t>
            </a:r>
            <a:r>
              <a:rPr lang="zh-CN" altLang="en-US" dirty="0" smtClean="0"/>
              <a:t>将被这些抽样值所完全确定。</a:t>
            </a:r>
          </a:p>
          <a:p>
            <a:r>
              <a:rPr lang="en-US" altLang="zh-CN" dirty="0" smtClean="0"/>
              <a:t>【</a:t>
            </a:r>
            <a:r>
              <a:rPr lang="zh-CN" altLang="en-US" dirty="0" smtClean="0"/>
              <a:t>证</a:t>
            </a:r>
            <a:r>
              <a:rPr lang="en-US" altLang="zh-CN" dirty="0" smtClean="0"/>
              <a:t>】</a:t>
            </a:r>
            <a:r>
              <a:rPr lang="zh-CN" altLang="en-US" dirty="0" smtClean="0"/>
              <a:t>：</a:t>
            </a:r>
            <a:endParaRPr lang="en-US" altLang="zh-CN" dirty="0" smtClean="0"/>
          </a:p>
          <a:p>
            <a:pPr lvl="1"/>
            <a:r>
              <a:rPr lang="zh-CN" altLang="en-US" dirty="0" smtClean="0"/>
              <a:t>设有一个最高频率小于</a:t>
            </a:r>
            <a:r>
              <a:rPr lang="en-US" altLang="zh-CN" i="1" dirty="0" err="1" smtClean="0">
                <a:solidFill>
                  <a:srgbClr val="0000FF"/>
                </a:solidFill>
              </a:rPr>
              <a:t>f</a:t>
            </a:r>
            <a:r>
              <a:rPr lang="en-US" altLang="zh-CN" i="1" baseline="-25000" dirty="0" err="1" smtClean="0">
                <a:solidFill>
                  <a:srgbClr val="0000FF"/>
                </a:solidFill>
              </a:rPr>
              <a:t>H</a:t>
            </a:r>
            <a:r>
              <a:rPr lang="zh-CN" altLang="en-US" dirty="0" smtClean="0"/>
              <a:t>的信号</a:t>
            </a:r>
            <a:r>
              <a:rPr lang="en-US" altLang="zh-CN" i="1" dirty="0" smtClean="0"/>
              <a:t>m</a:t>
            </a:r>
            <a:r>
              <a:rPr lang="en-US" altLang="zh-CN" dirty="0" smtClean="0"/>
              <a:t>(</a:t>
            </a:r>
            <a:r>
              <a:rPr lang="en-US" altLang="zh-CN" i="1" dirty="0" smtClean="0"/>
              <a:t>t</a:t>
            </a:r>
            <a:r>
              <a:rPr lang="en-US" altLang="zh-CN" dirty="0" smtClean="0"/>
              <a:t>) </a:t>
            </a:r>
            <a:r>
              <a:rPr lang="zh-CN" altLang="en-US" dirty="0" smtClean="0"/>
              <a:t>。将这个信号和</a:t>
            </a:r>
            <a:r>
              <a:rPr lang="zh-CN" altLang="en-US" dirty="0" smtClean="0">
                <a:solidFill>
                  <a:srgbClr val="0000FF"/>
                </a:solidFill>
              </a:rPr>
              <a:t>周期性单位冲激脉冲</a:t>
            </a:r>
            <a:r>
              <a:rPr lang="zh-CN" altLang="en-US" i="1" dirty="0" smtClean="0">
                <a:solidFill>
                  <a:srgbClr val="0000FF"/>
                </a:solidFill>
                <a:sym typeface="Symbol" pitchFamily="18" charset="2"/>
              </a:rPr>
              <a:t></a:t>
            </a:r>
            <a:r>
              <a:rPr lang="en-US" altLang="zh-CN" i="1" baseline="-25000" dirty="0" smtClean="0">
                <a:solidFill>
                  <a:srgbClr val="0000FF"/>
                </a:solidFill>
              </a:rPr>
              <a:t>T</a:t>
            </a:r>
            <a:r>
              <a:rPr lang="en-US" altLang="zh-CN" dirty="0" smtClean="0">
                <a:solidFill>
                  <a:srgbClr val="0000FF"/>
                </a:solidFill>
              </a:rPr>
              <a:t>(</a:t>
            </a:r>
            <a:r>
              <a:rPr lang="en-US" altLang="zh-CN" i="1" dirty="0" smtClean="0">
                <a:solidFill>
                  <a:srgbClr val="0000FF"/>
                </a:solidFill>
              </a:rPr>
              <a:t>t</a:t>
            </a:r>
            <a:r>
              <a:rPr lang="en-US" altLang="zh-CN" dirty="0" smtClean="0">
                <a:solidFill>
                  <a:srgbClr val="0000FF"/>
                </a:solidFill>
              </a:rPr>
              <a:t>)</a:t>
            </a:r>
            <a:r>
              <a:rPr lang="zh-CN" altLang="en-US" dirty="0" smtClean="0"/>
              <a:t>相乘，其重复周期为</a:t>
            </a:r>
            <a:r>
              <a:rPr lang="en-US" altLang="zh-CN" i="1" dirty="0" smtClean="0"/>
              <a:t>T</a:t>
            </a:r>
            <a:r>
              <a:rPr lang="zh-CN" altLang="en-US" dirty="0" smtClean="0"/>
              <a:t>，重复频率为</a:t>
            </a:r>
            <a:r>
              <a:rPr lang="en-US" altLang="zh-CN" i="1" dirty="0" err="1" smtClean="0"/>
              <a:t>f</a:t>
            </a:r>
            <a:r>
              <a:rPr lang="en-US" altLang="zh-CN" i="1" baseline="-25000" dirty="0" err="1" smtClean="0"/>
              <a:t>s</a:t>
            </a:r>
            <a:r>
              <a:rPr lang="en-US" altLang="zh-CN" dirty="0" smtClean="0"/>
              <a:t> = 1/</a:t>
            </a:r>
            <a:r>
              <a:rPr lang="en-US" altLang="zh-CN" i="1" dirty="0" smtClean="0"/>
              <a:t>T</a:t>
            </a:r>
            <a:r>
              <a:rPr lang="zh-CN" altLang="en-US" dirty="0" smtClean="0"/>
              <a:t>。</a:t>
            </a:r>
            <a:endParaRPr lang="en-US" altLang="zh-CN" dirty="0" smtClean="0"/>
          </a:p>
          <a:p>
            <a:pPr lvl="1"/>
            <a:r>
              <a:rPr lang="zh-CN" altLang="en-US" dirty="0" smtClean="0">
                <a:solidFill>
                  <a:srgbClr val="0000FF"/>
                </a:solidFill>
              </a:rPr>
              <a:t>乘积就是抽样信号</a:t>
            </a:r>
            <a:r>
              <a:rPr lang="zh-CN" altLang="en-US" dirty="0" smtClean="0"/>
              <a:t>，它是一系列间隔为</a:t>
            </a:r>
            <a:r>
              <a:rPr lang="en-US" altLang="zh-CN" i="1" dirty="0" smtClean="0"/>
              <a:t>T</a:t>
            </a:r>
            <a:r>
              <a:rPr lang="en-US" altLang="zh-CN" i="1" baseline="-25000" dirty="0" smtClean="0"/>
              <a:t> </a:t>
            </a:r>
            <a:r>
              <a:rPr lang="zh-CN" altLang="en-US" dirty="0" smtClean="0"/>
              <a:t>秒的强度不等的冲激脉冲。</a:t>
            </a:r>
            <a:r>
              <a:rPr lang="zh-CN" altLang="en-US" dirty="0" smtClean="0">
                <a:solidFill>
                  <a:srgbClr val="0000FF"/>
                </a:solidFill>
              </a:rPr>
              <a:t>这些冲激脉冲的强度等于相应时刻上信号的抽样值</a:t>
            </a:r>
            <a:r>
              <a:rPr lang="zh-CN" altLang="en-US" dirty="0" smtClean="0"/>
              <a:t>。</a:t>
            </a:r>
            <a:endParaRPr lang="en-US" altLang="zh-CN" dirty="0" smtClean="0"/>
          </a:p>
          <a:p>
            <a:pPr lvl="1"/>
            <a:r>
              <a:rPr lang="zh-CN" altLang="en-US" dirty="0" smtClean="0"/>
              <a:t>用</a:t>
            </a:r>
            <a:r>
              <a:rPr lang="en-US" altLang="zh-CN" i="1" dirty="0" smtClean="0"/>
              <a:t>m</a:t>
            </a:r>
            <a:r>
              <a:rPr lang="en-US" altLang="zh-CN" i="1" baseline="-25000" dirty="0" smtClean="0"/>
              <a:t>s</a:t>
            </a:r>
            <a:r>
              <a:rPr lang="en-US" altLang="zh-CN" dirty="0" smtClean="0"/>
              <a:t>(</a:t>
            </a:r>
            <a:r>
              <a:rPr lang="en-US" altLang="zh-CN" i="1" dirty="0" smtClean="0"/>
              <a:t>t</a:t>
            </a:r>
            <a:r>
              <a:rPr lang="en-US" altLang="zh-CN" dirty="0" smtClean="0"/>
              <a:t>) = </a:t>
            </a:r>
            <a:r>
              <a:rPr lang="en-US" altLang="zh-CN" dirty="0" smtClean="0">
                <a:sym typeface="Symbol" pitchFamily="18" charset="2"/>
              </a:rPr>
              <a:t></a:t>
            </a:r>
            <a:r>
              <a:rPr lang="en-US" altLang="zh-CN" i="1" dirty="0" smtClean="0"/>
              <a:t>m</a:t>
            </a:r>
            <a:r>
              <a:rPr lang="en-US" altLang="zh-CN" dirty="0" smtClean="0"/>
              <a:t>(</a:t>
            </a:r>
            <a:r>
              <a:rPr lang="en-US" altLang="zh-CN" i="1" dirty="0" err="1" smtClean="0"/>
              <a:t>kT</a:t>
            </a:r>
            <a:r>
              <a:rPr lang="en-US" altLang="zh-CN" dirty="0" smtClean="0"/>
              <a:t>)</a:t>
            </a:r>
            <a:r>
              <a:rPr lang="zh-CN" altLang="en-US" dirty="0" smtClean="0"/>
              <a:t>表示此抽样信号序列。故有</a:t>
            </a:r>
          </a:p>
          <a:p>
            <a:pPr lvl="2"/>
            <a:endParaRPr lang="zh-CN" altLang="en-US" dirty="0" smtClean="0"/>
          </a:p>
        </p:txBody>
      </p:sp>
      <p:sp>
        <p:nvSpPr>
          <p:cNvPr id="6" name="灯片编号占位符 5"/>
          <p:cNvSpPr>
            <a:spLocks noGrp="1"/>
          </p:cNvSpPr>
          <p:nvPr>
            <p:ph type="sldNum" sz="quarter" idx="12"/>
          </p:nvPr>
        </p:nvSpPr>
        <p:spPr/>
        <p:txBody>
          <a:bodyPr/>
          <a:lstStyle/>
          <a:p>
            <a:fld id="{8D583094-321D-4EFA-9E87-AF5B6B4086F1}" type="slidenum">
              <a:rPr lang="en-US" altLang="zh-CN" smtClean="0"/>
              <a:pPr/>
              <a:t>6</a:t>
            </a:fld>
            <a:endParaRPr lang="en-US" altLang="zh-CN"/>
          </a:p>
        </p:txBody>
      </p:sp>
      <p:sp>
        <p:nvSpPr>
          <p:cNvPr id="25605"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5604" name="Object 4"/>
          <p:cNvGraphicFramePr>
            <a:graphicFrameLocks noChangeAspect="1"/>
          </p:cNvGraphicFramePr>
          <p:nvPr>
            <p:extLst>
              <p:ext uri="{D42A27DB-BD31-4B8C-83A1-F6EECF244321}">
                <p14:modId xmlns:p14="http://schemas.microsoft.com/office/powerpoint/2010/main" val="2063298550"/>
              </p:ext>
            </p:extLst>
          </p:nvPr>
        </p:nvGraphicFramePr>
        <p:xfrm>
          <a:off x="2843808" y="6165304"/>
          <a:ext cx="2159000" cy="442913"/>
        </p:xfrm>
        <a:graphic>
          <a:graphicData uri="http://schemas.openxmlformats.org/presentationml/2006/ole">
            <mc:AlternateContent xmlns:mc="http://schemas.openxmlformats.org/markup-compatibility/2006">
              <mc:Choice xmlns:v="urn:schemas-microsoft-com:vml" Requires="v">
                <p:oleObj spid="_x0000_s47201" name="公式" r:id="rId3" imgW="1117600" imgH="228600" progId="Equation.3">
                  <p:embed/>
                </p:oleObj>
              </mc:Choice>
              <mc:Fallback>
                <p:oleObj name="公式" r:id="rId3" imgW="11176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6165304"/>
                        <a:ext cx="21590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anim calcmode="lin" valueType="num">
                                      <p:cBhvr additive="base">
                                        <p:cTn id="1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 calcmode="lin" valueType="num">
                                      <p:cBhvr additive="base">
                                        <p:cTn id="17"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4"/>
                                        </p:tgtEl>
                                        <p:attrNameLst>
                                          <p:attrName>style.visibility</p:attrName>
                                        </p:attrNameLst>
                                      </p:cBhvr>
                                      <p:to>
                                        <p:strVal val="visible"/>
                                      </p:to>
                                    </p:set>
                                    <p:anim calcmode="lin" valueType="num">
                                      <p:cBhvr additive="base">
                                        <p:cTn id="27" dur="500" fill="hold"/>
                                        <p:tgtEl>
                                          <p:spTgt spid="25604"/>
                                        </p:tgtEl>
                                        <p:attrNameLst>
                                          <p:attrName>ppt_x</p:attrName>
                                        </p:attrNameLst>
                                      </p:cBhvr>
                                      <p:tavLst>
                                        <p:tav tm="0">
                                          <p:val>
                                            <p:strVal val="#ppt_x"/>
                                          </p:val>
                                        </p:tav>
                                        <p:tav tm="100000">
                                          <p:val>
                                            <p:strVal val="#ppt_x"/>
                                          </p:val>
                                        </p:tav>
                                      </p:tavLst>
                                    </p:anim>
                                    <p:anim calcmode="lin" valueType="num">
                                      <p:cBhvr additive="base">
                                        <p:cTn id="2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dirty="0"/>
              <a:t>9.5.1</a:t>
            </a:r>
            <a:r>
              <a:rPr lang="zh-CN" altLang="en-US" dirty="0"/>
              <a:t>脉冲编码调制（</a:t>
            </a:r>
            <a:r>
              <a:rPr lang="en-US" altLang="zh-CN" dirty="0"/>
              <a:t>PCM</a:t>
            </a:r>
            <a:r>
              <a:rPr lang="zh-CN" altLang="en-US" dirty="0"/>
              <a:t>）的基本原理</a:t>
            </a:r>
          </a:p>
        </p:txBody>
      </p:sp>
      <p:sp>
        <p:nvSpPr>
          <p:cNvPr id="75779" name="Rectangle 3"/>
          <p:cNvSpPr>
            <a:spLocks noGrp="1" noChangeArrowheads="1"/>
          </p:cNvSpPr>
          <p:nvPr>
            <p:ph type="body" idx="1"/>
          </p:nvPr>
        </p:nvSpPr>
        <p:spPr>
          <a:xfrm>
            <a:off x="539552" y="1196752"/>
            <a:ext cx="8064896" cy="5040560"/>
          </a:xfrm>
        </p:spPr>
        <p:txBody>
          <a:bodyPr>
            <a:normAutofit/>
          </a:bodyPr>
          <a:lstStyle/>
          <a:p>
            <a:r>
              <a:rPr lang="zh-CN" altLang="en-US" dirty="0" smtClean="0"/>
              <a:t>把从模拟信号抽样、量化，直到变换成为二进制符号的基本过程，称为</a:t>
            </a:r>
            <a:r>
              <a:rPr lang="zh-CN" altLang="en-US" dirty="0" smtClean="0">
                <a:solidFill>
                  <a:srgbClr val="0000FF"/>
                </a:solidFill>
              </a:rPr>
              <a:t>脉冲编码调制</a:t>
            </a:r>
            <a:r>
              <a:rPr lang="zh-CN" altLang="en-US" dirty="0" smtClean="0"/>
              <a:t>，简称</a:t>
            </a:r>
            <a:r>
              <a:rPr lang="zh-CN" altLang="en-US" dirty="0" smtClean="0">
                <a:solidFill>
                  <a:srgbClr val="0000FF"/>
                </a:solidFill>
              </a:rPr>
              <a:t>脉码调制</a:t>
            </a:r>
            <a:r>
              <a:rPr lang="zh-CN" altLang="en-US" dirty="0" smtClean="0"/>
              <a:t>。</a:t>
            </a:r>
            <a:endParaRPr lang="en-US" altLang="zh-CN" dirty="0" smtClean="0"/>
          </a:p>
          <a:p>
            <a:r>
              <a:rPr lang="en-US" altLang="zh-CN" dirty="0" smtClean="0"/>
              <a:t>PCM</a:t>
            </a:r>
            <a:r>
              <a:rPr lang="zh-CN" altLang="en-US" dirty="0" smtClean="0"/>
              <a:t>是将模拟信号变换成二进制信号的常用方法。</a:t>
            </a:r>
          </a:p>
        </p:txBody>
      </p:sp>
      <p:sp>
        <p:nvSpPr>
          <p:cNvPr id="4" name="灯片编号占位符 5"/>
          <p:cNvSpPr>
            <a:spLocks noGrp="1"/>
          </p:cNvSpPr>
          <p:nvPr>
            <p:ph type="sldNum" sz="quarter" idx="12"/>
          </p:nvPr>
        </p:nvSpPr>
        <p:spPr/>
        <p:txBody>
          <a:bodyPr/>
          <a:lstStyle/>
          <a:p>
            <a:fld id="{EBEC791E-F715-4CFF-9496-1E3EF00C16A8}" type="slidenum">
              <a:rPr lang="en-US" altLang="zh-CN" smtClean="0"/>
              <a:pPr/>
              <a:t>60</a:t>
            </a:fld>
            <a:endParaRPr lang="en-US" altLang="zh-CN"/>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smtClean="0"/>
              <a:t>例</a:t>
            </a:r>
            <a:endParaRPr lang="zh-CN" altLang="en-US" dirty="0"/>
          </a:p>
        </p:txBody>
      </p:sp>
      <p:sp>
        <p:nvSpPr>
          <p:cNvPr id="76803" name="Rectangle 3"/>
          <p:cNvSpPr>
            <a:spLocks noGrp="1" noChangeArrowheads="1"/>
          </p:cNvSpPr>
          <p:nvPr>
            <p:ph type="body" idx="1"/>
          </p:nvPr>
        </p:nvSpPr>
        <p:spPr>
          <a:xfrm>
            <a:off x="395536" y="1196752"/>
            <a:ext cx="4032448" cy="5040560"/>
          </a:xfrm>
        </p:spPr>
        <p:txBody>
          <a:bodyPr>
            <a:normAutofit/>
          </a:bodyPr>
          <a:lstStyle/>
          <a:p>
            <a:pPr>
              <a:spcBef>
                <a:spcPts val="600"/>
              </a:spcBef>
            </a:pPr>
            <a:r>
              <a:rPr lang="zh-CN" altLang="en-US" sz="2400" dirty="0" smtClean="0"/>
              <a:t>模拟信号的抽样值为</a:t>
            </a:r>
            <a:r>
              <a:rPr lang="en-US" altLang="zh-CN" sz="2400" dirty="0" smtClean="0"/>
              <a:t>3.15</a:t>
            </a:r>
            <a:r>
              <a:rPr lang="zh-CN" altLang="en-US" sz="2400" dirty="0" smtClean="0"/>
              <a:t>，</a:t>
            </a:r>
            <a:r>
              <a:rPr lang="en-US" altLang="zh-CN" sz="2400" dirty="0" smtClean="0"/>
              <a:t>3.96</a:t>
            </a:r>
            <a:r>
              <a:rPr lang="zh-CN" altLang="en-US" sz="2400" dirty="0" smtClean="0"/>
              <a:t>，</a:t>
            </a:r>
            <a:r>
              <a:rPr lang="en-US" altLang="zh-CN" sz="2400" dirty="0" smtClean="0"/>
              <a:t>5.00</a:t>
            </a:r>
            <a:r>
              <a:rPr lang="zh-CN" altLang="en-US" sz="2400" dirty="0" smtClean="0"/>
              <a:t>，</a:t>
            </a:r>
            <a:r>
              <a:rPr lang="en-US" altLang="zh-CN" sz="2400" dirty="0" smtClean="0"/>
              <a:t>6.38</a:t>
            </a:r>
            <a:r>
              <a:rPr lang="zh-CN" altLang="en-US" sz="2400" dirty="0" smtClean="0"/>
              <a:t>，</a:t>
            </a:r>
            <a:r>
              <a:rPr lang="en-US" altLang="zh-CN" sz="2400" dirty="0" smtClean="0"/>
              <a:t>6.80</a:t>
            </a:r>
            <a:r>
              <a:rPr lang="zh-CN" altLang="en-US" sz="2400" dirty="0" smtClean="0"/>
              <a:t>和</a:t>
            </a:r>
            <a:r>
              <a:rPr lang="en-US" altLang="zh-CN" sz="2400" dirty="0" smtClean="0"/>
              <a:t>6.42</a:t>
            </a:r>
            <a:r>
              <a:rPr lang="zh-CN" altLang="en-US" sz="2400" dirty="0" smtClean="0"/>
              <a:t>。</a:t>
            </a:r>
            <a:endParaRPr lang="en-US" altLang="zh-CN" sz="2400" dirty="0" smtClean="0"/>
          </a:p>
          <a:p>
            <a:pPr>
              <a:spcBef>
                <a:spcPts val="600"/>
              </a:spcBef>
            </a:pPr>
            <a:r>
              <a:rPr lang="zh-CN" altLang="en-US" sz="2400" dirty="0" smtClean="0"/>
              <a:t>按“四舍五入”的原则</a:t>
            </a:r>
            <a:r>
              <a:rPr lang="zh-CN" altLang="en-US" sz="2400" dirty="0" smtClean="0">
                <a:solidFill>
                  <a:srgbClr val="0000FF"/>
                </a:solidFill>
              </a:rPr>
              <a:t>量化为整数</a:t>
            </a:r>
            <a:r>
              <a:rPr lang="zh-CN" altLang="en-US" sz="2400" dirty="0" smtClean="0"/>
              <a:t>，则量化后变为</a:t>
            </a:r>
            <a:r>
              <a:rPr lang="en-US" altLang="zh-CN" sz="2400" dirty="0" smtClean="0"/>
              <a:t>3</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a:t>
            </a:r>
            <a:r>
              <a:rPr lang="en-US" altLang="zh-CN" sz="2400" dirty="0" smtClean="0"/>
              <a:t>6</a:t>
            </a:r>
            <a:r>
              <a:rPr lang="zh-CN" altLang="en-US" sz="2400" dirty="0" smtClean="0"/>
              <a:t>，</a:t>
            </a:r>
            <a:r>
              <a:rPr lang="en-US" altLang="zh-CN" sz="2400" dirty="0" smtClean="0"/>
              <a:t>7</a:t>
            </a:r>
            <a:r>
              <a:rPr lang="zh-CN" altLang="en-US" sz="2400" dirty="0" smtClean="0"/>
              <a:t>和</a:t>
            </a:r>
            <a:r>
              <a:rPr lang="en-US" altLang="zh-CN" sz="2400" dirty="0" smtClean="0"/>
              <a:t>6</a:t>
            </a:r>
            <a:r>
              <a:rPr lang="zh-CN" altLang="en-US" sz="2400" dirty="0" smtClean="0"/>
              <a:t>。</a:t>
            </a:r>
            <a:endParaRPr lang="en-US" altLang="zh-CN" sz="2400" dirty="0" smtClean="0"/>
          </a:p>
          <a:p>
            <a:pPr>
              <a:spcBef>
                <a:spcPts val="600"/>
              </a:spcBef>
            </a:pPr>
            <a:r>
              <a:rPr lang="zh-CN" altLang="en-US" sz="2400" dirty="0" smtClean="0"/>
              <a:t>按</a:t>
            </a:r>
            <a:r>
              <a:rPr lang="zh-CN" altLang="en-US" sz="2400" dirty="0" smtClean="0">
                <a:solidFill>
                  <a:srgbClr val="0000FF"/>
                </a:solidFill>
              </a:rPr>
              <a:t>二进制数编码</a:t>
            </a:r>
            <a:r>
              <a:rPr lang="zh-CN" altLang="en-US" sz="2400" dirty="0" smtClean="0"/>
              <a:t>后，就变成二进制符号：</a:t>
            </a:r>
            <a:r>
              <a:rPr lang="en-US" altLang="zh-CN" sz="2400" dirty="0" smtClean="0"/>
              <a:t>011</a:t>
            </a:r>
            <a:r>
              <a:rPr lang="zh-CN" altLang="en-US" sz="2400" dirty="0" smtClean="0"/>
              <a:t>、</a:t>
            </a:r>
            <a:r>
              <a:rPr lang="en-US" altLang="zh-CN" sz="2400" dirty="0" smtClean="0"/>
              <a:t>100</a:t>
            </a:r>
            <a:r>
              <a:rPr lang="zh-CN" altLang="en-US" sz="2400" dirty="0" smtClean="0"/>
              <a:t>、</a:t>
            </a:r>
            <a:r>
              <a:rPr lang="en-US" altLang="zh-CN" sz="2400" dirty="0" smtClean="0"/>
              <a:t>101</a:t>
            </a:r>
            <a:r>
              <a:rPr lang="zh-CN" altLang="en-US" sz="2400" dirty="0" smtClean="0"/>
              <a:t>、</a:t>
            </a:r>
            <a:r>
              <a:rPr lang="en-US" altLang="zh-CN" sz="2400" dirty="0" smtClean="0"/>
              <a:t>110</a:t>
            </a:r>
            <a:r>
              <a:rPr lang="zh-CN" altLang="en-US" sz="2400" dirty="0" smtClean="0"/>
              <a:t>、</a:t>
            </a:r>
            <a:r>
              <a:rPr lang="en-US" altLang="zh-CN" sz="2400" dirty="0" smtClean="0"/>
              <a:t>111</a:t>
            </a:r>
            <a:r>
              <a:rPr lang="zh-CN" altLang="en-US" sz="2400" dirty="0" smtClean="0"/>
              <a:t>和</a:t>
            </a:r>
            <a:r>
              <a:rPr lang="en-US" altLang="zh-CN" sz="2400" dirty="0" smtClean="0"/>
              <a:t>110</a:t>
            </a:r>
            <a:r>
              <a:rPr lang="zh-CN" altLang="en-US" sz="2400" dirty="0" smtClean="0"/>
              <a:t>。</a:t>
            </a:r>
          </a:p>
          <a:p>
            <a:pPr lvl="2">
              <a:spcBef>
                <a:spcPts val="600"/>
              </a:spcBef>
            </a:pPr>
            <a:endParaRPr lang="en-US" altLang="zh-CN" sz="1800" dirty="0"/>
          </a:p>
        </p:txBody>
      </p:sp>
      <p:sp>
        <p:nvSpPr>
          <p:cNvPr id="75" name="灯片编号占位符 5"/>
          <p:cNvSpPr>
            <a:spLocks noGrp="1"/>
          </p:cNvSpPr>
          <p:nvPr>
            <p:ph type="sldNum" sz="quarter" idx="12"/>
          </p:nvPr>
        </p:nvSpPr>
        <p:spPr/>
        <p:txBody>
          <a:bodyPr/>
          <a:lstStyle/>
          <a:p>
            <a:fld id="{CE929512-87FB-4039-8E9E-EB461E443B27}" type="slidenum">
              <a:rPr lang="en-US" altLang="zh-CN" smtClean="0"/>
              <a:pPr/>
              <a:t>61</a:t>
            </a:fld>
            <a:endParaRPr lang="en-US" altLang="zh-CN"/>
          </a:p>
        </p:txBody>
      </p:sp>
      <p:graphicFrame>
        <p:nvGraphicFramePr>
          <p:cNvPr id="76998" name="Group 198"/>
          <p:cNvGraphicFramePr>
            <a:graphicFrameLocks noGrp="1"/>
          </p:cNvGraphicFramePr>
          <p:nvPr>
            <p:extLst>
              <p:ext uri="{D42A27DB-BD31-4B8C-83A1-F6EECF244321}">
                <p14:modId xmlns:p14="http://schemas.microsoft.com/office/powerpoint/2010/main" val="219663039"/>
              </p:ext>
            </p:extLst>
          </p:nvPr>
        </p:nvGraphicFramePr>
        <p:xfrm>
          <a:off x="971598" y="4869160"/>
          <a:ext cx="7065915" cy="1587500"/>
        </p:xfrm>
        <a:graphic>
          <a:graphicData uri="http://schemas.openxmlformats.org/drawingml/2006/table">
            <a:tbl>
              <a:tblPr/>
              <a:tblGrid>
                <a:gridCol w="1009167"/>
                <a:gridCol w="1009168"/>
                <a:gridCol w="1009167"/>
                <a:gridCol w="1010910"/>
                <a:gridCol w="1009168"/>
                <a:gridCol w="1009167"/>
                <a:gridCol w="1009168"/>
              </a:tblGrid>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rPr>
                        <a:t>抽样值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3.15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3.96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5.00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6.38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6.80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6.42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rPr>
                        <a:t>量化值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编码后</a:t>
                      </a:r>
                      <a:endPar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110</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6"/>
          <p:cNvGrpSpPr>
            <a:grpSpLocks/>
          </p:cNvGrpSpPr>
          <p:nvPr/>
        </p:nvGrpSpPr>
        <p:grpSpPr bwMode="auto">
          <a:xfrm>
            <a:off x="4325937" y="2004814"/>
            <a:ext cx="4854575" cy="2000250"/>
            <a:chOff x="5041" y="6432"/>
            <a:chExt cx="3979" cy="2147"/>
          </a:xfrm>
        </p:grpSpPr>
        <p:grpSp>
          <p:nvGrpSpPr>
            <p:cNvPr id="3" name="Group 7"/>
            <p:cNvGrpSpPr>
              <a:grpSpLocks/>
            </p:cNvGrpSpPr>
            <p:nvPr/>
          </p:nvGrpSpPr>
          <p:grpSpPr bwMode="auto">
            <a:xfrm>
              <a:off x="5559" y="6432"/>
              <a:ext cx="3064" cy="1508"/>
              <a:chOff x="5635" y="6432"/>
              <a:chExt cx="3064" cy="1508"/>
            </a:xfrm>
          </p:grpSpPr>
          <p:sp>
            <p:nvSpPr>
              <p:cNvPr id="76808" name="Text Box 8"/>
              <p:cNvSpPr txBox="1">
                <a:spLocks noChangeArrowheads="1"/>
              </p:cNvSpPr>
              <p:nvPr/>
            </p:nvSpPr>
            <p:spPr bwMode="auto">
              <a:xfrm>
                <a:off x="5635" y="7533"/>
                <a:ext cx="374" cy="407"/>
              </a:xfrm>
              <a:prstGeom prst="rect">
                <a:avLst/>
              </a:prstGeom>
              <a:noFill/>
              <a:ln w="9525">
                <a:noFill/>
                <a:miter lim="800000"/>
                <a:headEnd/>
                <a:tailEnd/>
              </a:ln>
            </p:spPr>
            <p:txBody>
              <a:bodyPr/>
              <a:lstStyle/>
              <a:p>
                <a:pPr algn="just"/>
                <a:r>
                  <a:rPr lang="en-US" altLang="zh-CN" sz="2000">
                    <a:latin typeface="Times New Roman" pitchFamily="18" charset="0"/>
                  </a:rPr>
                  <a:t>3</a:t>
                </a:r>
                <a:endParaRPr lang="en-US" altLang="zh-CN" sz="4000"/>
              </a:p>
            </p:txBody>
          </p:sp>
          <p:sp>
            <p:nvSpPr>
              <p:cNvPr id="76809" name="Text Box 9"/>
              <p:cNvSpPr txBox="1">
                <a:spLocks noChangeArrowheads="1"/>
              </p:cNvSpPr>
              <p:nvPr/>
            </p:nvSpPr>
            <p:spPr bwMode="auto">
              <a:xfrm>
                <a:off x="6179" y="7302"/>
                <a:ext cx="374" cy="407"/>
              </a:xfrm>
              <a:prstGeom prst="rect">
                <a:avLst/>
              </a:prstGeom>
              <a:noFill/>
              <a:ln w="9525">
                <a:noFill/>
                <a:miter lim="800000"/>
                <a:headEnd/>
                <a:tailEnd/>
              </a:ln>
            </p:spPr>
            <p:txBody>
              <a:bodyPr/>
              <a:lstStyle/>
              <a:p>
                <a:pPr algn="just"/>
                <a:r>
                  <a:rPr lang="en-US" altLang="zh-CN" sz="2000">
                    <a:latin typeface="Times New Roman" pitchFamily="18" charset="0"/>
                  </a:rPr>
                  <a:t>4</a:t>
                </a:r>
                <a:endParaRPr lang="en-US" altLang="zh-CN" sz="4000"/>
              </a:p>
            </p:txBody>
          </p:sp>
          <p:sp>
            <p:nvSpPr>
              <p:cNvPr id="76810" name="Text Box 10"/>
              <p:cNvSpPr txBox="1">
                <a:spLocks noChangeArrowheads="1"/>
              </p:cNvSpPr>
              <p:nvPr/>
            </p:nvSpPr>
            <p:spPr bwMode="auto">
              <a:xfrm>
                <a:off x="6709" y="7017"/>
                <a:ext cx="374" cy="407"/>
              </a:xfrm>
              <a:prstGeom prst="rect">
                <a:avLst/>
              </a:prstGeom>
              <a:noFill/>
              <a:ln w="9525">
                <a:noFill/>
                <a:miter lim="800000"/>
                <a:headEnd/>
                <a:tailEnd/>
              </a:ln>
            </p:spPr>
            <p:txBody>
              <a:bodyPr/>
              <a:lstStyle/>
              <a:p>
                <a:pPr algn="just"/>
                <a:r>
                  <a:rPr lang="en-US" altLang="zh-CN" sz="2000">
                    <a:latin typeface="Times New Roman" pitchFamily="18" charset="0"/>
                  </a:rPr>
                  <a:t>5</a:t>
                </a:r>
                <a:endParaRPr lang="en-US" altLang="zh-CN" sz="4000"/>
              </a:p>
            </p:txBody>
          </p:sp>
          <p:sp>
            <p:nvSpPr>
              <p:cNvPr id="76811" name="Text Box 11"/>
              <p:cNvSpPr txBox="1">
                <a:spLocks noChangeArrowheads="1"/>
              </p:cNvSpPr>
              <p:nvPr/>
            </p:nvSpPr>
            <p:spPr bwMode="auto">
              <a:xfrm>
                <a:off x="7211" y="6810"/>
                <a:ext cx="374" cy="407"/>
              </a:xfrm>
              <a:prstGeom prst="rect">
                <a:avLst/>
              </a:prstGeom>
              <a:noFill/>
              <a:ln w="9525">
                <a:noFill/>
                <a:miter lim="800000"/>
                <a:headEnd/>
                <a:tailEnd/>
              </a:ln>
            </p:spPr>
            <p:txBody>
              <a:bodyPr/>
              <a:lstStyle/>
              <a:p>
                <a:pPr algn="just"/>
                <a:r>
                  <a:rPr lang="en-US" altLang="zh-CN" sz="2000">
                    <a:latin typeface="Times New Roman" pitchFamily="18" charset="0"/>
                  </a:rPr>
                  <a:t>6</a:t>
                </a:r>
                <a:endParaRPr lang="en-US" altLang="zh-CN" sz="4000"/>
              </a:p>
            </p:txBody>
          </p:sp>
          <p:sp>
            <p:nvSpPr>
              <p:cNvPr id="76812" name="Text Box 12"/>
              <p:cNvSpPr txBox="1">
                <a:spLocks noChangeArrowheads="1"/>
              </p:cNvSpPr>
              <p:nvPr/>
            </p:nvSpPr>
            <p:spPr bwMode="auto">
              <a:xfrm>
                <a:off x="7737" y="6432"/>
                <a:ext cx="374" cy="407"/>
              </a:xfrm>
              <a:prstGeom prst="rect">
                <a:avLst/>
              </a:prstGeom>
              <a:noFill/>
              <a:ln w="9525">
                <a:noFill/>
                <a:miter lim="800000"/>
                <a:headEnd/>
                <a:tailEnd/>
              </a:ln>
            </p:spPr>
            <p:txBody>
              <a:bodyPr/>
              <a:lstStyle/>
              <a:p>
                <a:pPr algn="just"/>
                <a:r>
                  <a:rPr lang="en-US" altLang="zh-CN" sz="2000">
                    <a:latin typeface="Times New Roman" pitchFamily="18" charset="0"/>
                  </a:rPr>
                  <a:t>7</a:t>
                </a:r>
                <a:endParaRPr lang="en-US" altLang="zh-CN" sz="4000"/>
              </a:p>
            </p:txBody>
          </p:sp>
          <p:sp>
            <p:nvSpPr>
              <p:cNvPr id="76813" name="Text Box 13"/>
              <p:cNvSpPr txBox="1">
                <a:spLocks noChangeArrowheads="1"/>
              </p:cNvSpPr>
              <p:nvPr/>
            </p:nvSpPr>
            <p:spPr bwMode="auto">
              <a:xfrm>
                <a:off x="8325" y="6744"/>
                <a:ext cx="374" cy="407"/>
              </a:xfrm>
              <a:prstGeom prst="rect">
                <a:avLst/>
              </a:prstGeom>
              <a:noFill/>
              <a:ln w="9525">
                <a:noFill/>
                <a:miter lim="800000"/>
                <a:headEnd/>
                <a:tailEnd/>
              </a:ln>
            </p:spPr>
            <p:txBody>
              <a:bodyPr/>
              <a:lstStyle/>
              <a:p>
                <a:pPr algn="just"/>
                <a:r>
                  <a:rPr lang="en-US" altLang="zh-CN" sz="2000">
                    <a:latin typeface="Times New Roman" pitchFamily="18" charset="0"/>
                  </a:rPr>
                  <a:t>6</a:t>
                </a:r>
                <a:endParaRPr lang="en-US" altLang="zh-CN" sz="4000"/>
              </a:p>
            </p:txBody>
          </p:sp>
        </p:grpSp>
        <p:grpSp>
          <p:nvGrpSpPr>
            <p:cNvPr id="4" name="Group 14"/>
            <p:cNvGrpSpPr>
              <a:grpSpLocks/>
            </p:cNvGrpSpPr>
            <p:nvPr/>
          </p:nvGrpSpPr>
          <p:grpSpPr bwMode="auto">
            <a:xfrm>
              <a:off x="5041" y="6480"/>
              <a:ext cx="3979" cy="2099"/>
              <a:chOff x="5041" y="6480"/>
              <a:chExt cx="3979" cy="2099"/>
            </a:xfrm>
          </p:grpSpPr>
          <p:sp>
            <p:nvSpPr>
              <p:cNvPr id="76815" name="Line 15"/>
              <p:cNvSpPr>
                <a:spLocks noChangeShapeType="1"/>
              </p:cNvSpPr>
              <p:nvPr/>
            </p:nvSpPr>
            <p:spPr bwMode="auto">
              <a:xfrm>
                <a:off x="5168" y="8178"/>
                <a:ext cx="3678" cy="0"/>
              </a:xfrm>
              <a:prstGeom prst="line">
                <a:avLst/>
              </a:prstGeom>
              <a:noFill/>
              <a:ln w="9525">
                <a:solidFill>
                  <a:srgbClr val="000000"/>
                </a:solidFill>
                <a:round/>
                <a:headEnd/>
                <a:tailEnd/>
              </a:ln>
            </p:spPr>
            <p:txBody>
              <a:bodyPr/>
              <a:lstStyle/>
              <a:p>
                <a:endParaRPr lang="zh-CN" altLang="en-US"/>
              </a:p>
            </p:txBody>
          </p:sp>
          <p:grpSp>
            <p:nvGrpSpPr>
              <p:cNvPr id="5" name="Group 16"/>
              <p:cNvGrpSpPr>
                <a:grpSpLocks/>
              </p:cNvGrpSpPr>
              <p:nvPr/>
            </p:nvGrpSpPr>
            <p:grpSpPr bwMode="auto">
              <a:xfrm>
                <a:off x="5630" y="6693"/>
                <a:ext cx="2662" cy="1485"/>
                <a:chOff x="5751" y="6692"/>
                <a:chExt cx="2662" cy="1485"/>
              </a:xfrm>
            </p:grpSpPr>
            <p:sp>
              <p:nvSpPr>
                <p:cNvPr id="76817" name="Line 17"/>
                <p:cNvSpPr>
                  <a:spLocks noChangeShapeType="1"/>
                </p:cNvSpPr>
                <p:nvPr/>
              </p:nvSpPr>
              <p:spPr bwMode="auto">
                <a:xfrm>
                  <a:off x="6268" y="7495"/>
                  <a:ext cx="0" cy="682"/>
                </a:xfrm>
                <a:prstGeom prst="line">
                  <a:avLst/>
                </a:prstGeom>
                <a:noFill/>
                <a:ln w="9525">
                  <a:solidFill>
                    <a:srgbClr val="000000"/>
                  </a:solidFill>
                  <a:round/>
                  <a:headEnd/>
                  <a:tailEnd/>
                </a:ln>
              </p:spPr>
              <p:txBody>
                <a:bodyPr/>
                <a:lstStyle/>
                <a:p>
                  <a:endParaRPr lang="zh-CN" altLang="en-US"/>
                </a:p>
              </p:txBody>
            </p:sp>
            <p:sp>
              <p:nvSpPr>
                <p:cNvPr id="76818" name="Line 18"/>
                <p:cNvSpPr>
                  <a:spLocks noChangeShapeType="1"/>
                </p:cNvSpPr>
                <p:nvPr/>
              </p:nvSpPr>
              <p:spPr bwMode="auto">
                <a:xfrm>
                  <a:off x="6796" y="7242"/>
                  <a:ext cx="0" cy="935"/>
                </a:xfrm>
                <a:prstGeom prst="line">
                  <a:avLst/>
                </a:prstGeom>
                <a:noFill/>
                <a:ln w="9525">
                  <a:solidFill>
                    <a:srgbClr val="000000"/>
                  </a:solidFill>
                  <a:round/>
                  <a:headEnd/>
                  <a:tailEnd/>
                </a:ln>
              </p:spPr>
              <p:txBody>
                <a:bodyPr/>
                <a:lstStyle/>
                <a:p>
                  <a:endParaRPr lang="zh-CN" altLang="en-US"/>
                </a:p>
              </p:txBody>
            </p:sp>
            <p:sp>
              <p:nvSpPr>
                <p:cNvPr id="76819" name="Line 19"/>
                <p:cNvSpPr>
                  <a:spLocks noChangeShapeType="1"/>
                </p:cNvSpPr>
                <p:nvPr/>
              </p:nvSpPr>
              <p:spPr bwMode="auto">
                <a:xfrm>
                  <a:off x="7841" y="6692"/>
                  <a:ext cx="0" cy="1485"/>
                </a:xfrm>
                <a:prstGeom prst="line">
                  <a:avLst/>
                </a:prstGeom>
                <a:noFill/>
                <a:ln w="9525">
                  <a:solidFill>
                    <a:srgbClr val="000000"/>
                  </a:solidFill>
                  <a:round/>
                  <a:headEnd/>
                  <a:tailEnd/>
                </a:ln>
              </p:spPr>
              <p:txBody>
                <a:bodyPr/>
                <a:lstStyle/>
                <a:p>
                  <a:endParaRPr lang="zh-CN" altLang="en-US"/>
                </a:p>
              </p:txBody>
            </p:sp>
            <p:grpSp>
              <p:nvGrpSpPr>
                <p:cNvPr id="6" name="Group 20"/>
                <p:cNvGrpSpPr>
                  <a:grpSpLocks/>
                </p:cNvGrpSpPr>
                <p:nvPr/>
              </p:nvGrpSpPr>
              <p:grpSpPr bwMode="auto">
                <a:xfrm>
                  <a:off x="5751" y="6967"/>
                  <a:ext cx="2662" cy="1210"/>
                  <a:chOff x="5751" y="6967"/>
                  <a:chExt cx="2662" cy="1210"/>
                </a:xfrm>
              </p:grpSpPr>
              <p:sp>
                <p:nvSpPr>
                  <p:cNvPr id="76821" name="Line 21"/>
                  <p:cNvSpPr>
                    <a:spLocks noChangeShapeType="1"/>
                  </p:cNvSpPr>
                  <p:nvPr/>
                </p:nvSpPr>
                <p:spPr bwMode="auto">
                  <a:xfrm>
                    <a:off x="7302" y="6978"/>
                    <a:ext cx="0" cy="1199"/>
                  </a:xfrm>
                  <a:prstGeom prst="line">
                    <a:avLst/>
                  </a:prstGeom>
                  <a:noFill/>
                  <a:ln w="9525">
                    <a:solidFill>
                      <a:srgbClr val="000000"/>
                    </a:solidFill>
                    <a:round/>
                    <a:headEnd/>
                    <a:tailEnd/>
                  </a:ln>
                </p:spPr>
                <p:txBody>
                  <a:bodyPr/>
                  <a:lstStyle/>
                  <a:p>
                    <a:endParaRPr lang="zh-CN" altLang="en-US"/>
                  </a:p>
                </p:txBody>
              </p:sp>
              <p:sp>
                <p:nvSpPr>
                  <p:cNvPr id="76822" name="Line 22"/>
                  <p:cNvSpPr>
                    <a:spLocks noChangeShapeType="1"/>
                  </p:cNvSpPr>
                  <p:nvPr/>
                </p:nvSpPr>
                <p:spPr bwMode="auto">
                  <a:xfrm flipH="1">
                    <a:off x="5751" y="7781"/>
                    <a:ext cx="11" cy="396"/>
                  </a:xfrm>
                  <a:prstGeom prst="line">
                    <a:avLst/>
                  </a:prstGeom>
                  <a:noFill/>
                  <a:ln w="9525">
                    <a:solidFill>
                      <a:srgbClr val="000000"/>
                    </a:solidFill>
                    <a:round/>
                    <a:headEnd/>
                    <a:tailEnd/>
                  </a:ln>
                </p:spPr>
                <p:txBody>
                  <a:bodyPr/>
                  <a:lstStyle/>
                  <a:p>
                    <a:endParaRPr lang="zh-CN" altLang="en-US"/>
                  </a:p>
                </p:txBody>
              </p:sp>
              <p:sp>
                <p:nvSpPr>
                  <p:cNvPr id="76823" name="Line 23"/>
                  <p:cNvSpPr>
                    <a:spLocks noChangeShapeType="1"/>
                  </p:cNvSpPr>
                  <p:nvPr/>
                </p:nvSpPr>
                <p:spPr bwMode="auto">
                  <a:xfrm>
                    <a:off x="8413" y="6967"/>
                    <a:ext cx="0" cy="1210"/>
                  </a:xfrm>
                  <a:prstGeom prst="line">
                    <a:avLst/>
                  </a:prstGeom>
                  <a:noFill/>
                  <a:ln w="9525">
                    <a:solidFill>
                      <a:srgbClr val="000000"/>
                    </a:solidFill>
                    <a:round/>
                    <a:headEnd/>
                    <a:tailEnd/>
                  </a:ln>
                </p:spPr>
                <p:txBody>
                  <a:bodyPr/>
                  <a:lstStyle/>
                  <a:p>
                    <a:endParaRPr lang="zh-CN" altLang="en-US"/>
                  </a:p>
                </p:txBody>
              </p:sp>
            </p:grpSp>
          </p:grpSp>
          <p:sp>
            <p:nvSpPr>
              <p:cNvPr id="76824" name="Text Box 24"/>
              <p:cNvSpPr txBox="1">
                <a:spLocks noChangeArrowheads="1"/>
              </p:cNvSpPr>
              <p:nvPr/>
            </p:nvSpPr>
            <p:spPr bwMode="auto">
              <a:xfrm>
                <a:off x="5366" y="8073"/>
                <a:ext cx="3654" cy="506"/>
              </a:xfrm>
              <a:prstGeom prst="rect">
                <a:avLst/>
              </a:prstGeom>
              <a:noFill/>
              <a:ln w="9525">
                <a:noFill/>
                <a:miter lim="800000"/>
                <a:headEnd/>
                <a:tailEnd/>
              </a:ln>
            </p:spPr>
            <p:txBody>
              <a:bodyPr/>
              <a:lstStyle/>
              <a:p>
                <a:pPr algn="just"/>
                <a:r>
                  <a:rPr lang="en-US" altLang="zh-CN" sz="2400" dirty="0">
                    <a:latin typeface="Times New Roman" pitchFamily="18" charset="0"/>
                  </a:rPr>
                  <a:t>011   100  101   110   111    110</a:t>
                </a:r>
                <a:endParaRPr lang="en-US" altLang="zh-CN" sz="4400" dirty="0"/>
              </a:p>
            </p:txBody>
          </p:sp>
          <p:grpSp>
            <p:nvGrpSpPr>
              <p:cNvPr id="7" name="Group 25"/>
              <p:cNvGrpSpPr>
                <a:grpSpLocks/>
              </p:cNvGrpSpPr>
              <p:nvPr/>
            </p:nvGrpSpPr>
            <p:grpSpPr bwMode="auto">
              <a:xfrm>
                <a:off x="5601" y="6789"/>
                <a:ext cx="2640" cy="1386"/>
                <a:chOff x="5672" y="7677"/>
                <a:chExt cx="2640" cy="1386"/>
              </a:xfrm>
            </p:grpSpPr>
            <p:sp>
              <p:nvSpPr>
                <p:cNvPr id="76826" name="Line 26"/>
                <p:cNvSpPr>
                  <a:spLocks noChangeShapeType="1"/>
                </p:cNvSpPr>
                <p:nvPr/>
              </p:nvSpPr>
              <p:spPr bwMode="auto">
                <a:xfrm flipV="1">
                  <a:off x="5672" y="8623"/>
                  <a:ext cx="0" cy="440"/>
                </a:xfrm>
                <a:prstGeom prst="line">
                  <a:avLst/>
                </a:prstGeom>
                <a:noFill/>
                <a:ln w="9525">
                  <a:solidFill>
                    <a:srgbClr val="000000"/>
                  </a:solidFill>
                  <a:prstDash val="lgDash"/>
                  <a:round/>
                  <a:headEnd/>
                  <a:tailEnd/>
                </a:ln>
              </p:spPr>
              <p:txBody>
                <a:bodyPr/>
                <a:lstStyle/>
                <a:p>
                  <a:endParaRPr lang="zh-CN" altLang="en-US"/>
                </a:p>
              </p:txBody>
            </p:sp>
            <p:sp>
              <p:nvSpPr>
                <p:cNvPr id="76827" name="Line 27"/>
                <p:cNvSpPr>
                  <a:spLocks noChangeShapeType="1"/>
                </p:cNvSpPr>
                <p:nvPr/>
              </p:nvSpPr>
              <p:spPr bwMode="auto">
                <a:xfrm flipV="1">
                  <a:off x="6178" y="8458"/>
                  <a:ext cx="0" cy="605"/>
                </a:xfrm>
                <a:prstGeom prst="line">
                  <a:avLst/>
                </a:prstGeom>
                <a:noFill/>
                <a:ln w="9525">
                  <a:solidFill>
                    <a:srgbClr val="000000"/>
                  </a:solidFill>
                  <a:prstDash val="lgDash"/>
                  <a:round/>
                  <a:headEnd/>
                  <a:tailEnd/>
                </a:ln>
              </p:spPr>
              <p:txBody>
                <a:bodyPr/>
                <a:lstStyle/>
                <a:p>
                  <a:endParaRPr lang="zh-CN" altLang="en-US"/>
                </a:p>
              </p:txBody>
            </p:sp>
            <p:sp>
              <p:nvSpPr>
                <p:cNvPr id="76828" name="Line 28"/>
                <p:cNvSpPr>
                  <a:spLocks noChangeShapeType="1"/>
                </p:cNvSpPr>
                <p:nvPr/>
              </p:nvSpPr>
              <p:spPr bwMode="auto">
                <a:xfrm flipV="1">
                  <a:off x="6706" y="8128"/>
                  <a:ext cx="0" cy="935"/>
                </a:xfrm>
                <a:prstGeom prst="line">
                  <a:avLst/>
                </a:prstGeom>
                <a:noFill/>
                <a:ln w="9525">
                  <a:solidFill>
                    <a:srgbClr val="000000"/>
                  </a:solidFill>
                  <a:prstDash val="lgDash"/>
                  <a:round/>
                  <a:headEnd/>
                  <a:tailEnd/>
                </a:ln>
              </p:spPr>
              <p:txBody>
                <a:bodyPr/>
                <a:lstStyle/>
                <a:p>
                  <a:endParaRPr lang="zh-CN" altLang="en-US"/>
                </a:p>
              </p:txBody>
            </p:sp>
            <p:sp>
              <p:nvSpPr>
                <p:cNvPr id="76829" name="Line 29"/>
                <p:cNvSpPr>
                  <a:spLocks noChangeShapeType="1"/>
                </p:cNvSpPr>
                <p:nvPr/>
              </p:nvSpPr>
              <p:spPr bwMode="auto">
                <a:xfrm flipV="1">
                  <a:off x="7212" y="7710"/>
                  <a:ext cx="0" cy="1353"/>
                </a:xfrm>
                <a:prstGeom prst="line">
                  <a:avLst/>
                </a:prstGeom>
                <a:noFill/>
                <a:ln w="9525">
                  <a:solidFill>
                    <a:srgbClr val="000000"/>
                  </a:solidFill>
                  <a:prstDash val="lgDash"/>
                  <a:round/>
                  <a:headEnd/>
                  <a:tailEnd/>
                </a:ln>
              </p:spPr>
              <p:txBody>
                <a:bodyPr/>
                <a:lstStyle/>
                <a:p>
                  <a:endParaRPr lang="zh-CN" altLang="en-US"/>
                </a:p>
              </p:txBody>
            </p:sp>
            <p:sp>
              <p:nvSpPr>
                <p:cNvPr id="76830" name="Line 30"/>
                <p:cNvSpPr>
                  <a:spLocks noChangeShapeType="1"/>
                </p:cNvSpPr>
                <p:nvPr/>
              </p:nvSpPr>
              <p:spPr bwMode="auto">
                <a:xfrm flipV="1">
                  <a:off x="7751" y="7743"/>
                  <a:ext cx="0" cy="1320"/>
                </a:xfrm>
                <a:prstGeom prst="line">
                  <a:avLst/>
                </a:prstGeom>
                <a:noFill/>
                <a:ln w="9525">
                  <a:solidFill>
                    <a:srgbClr val="000000"/>
                  </a:solidFill>
                  <a:prstDash val="lgDash"/>
                  <a:round/>
                  <a:headEnd/>
                  <a:tailEnd/>
                </a:ln>
              </p:spPr>
              <p:txBody>
                <a:bodyPr/>
                <a:lstStyle/>
                <a:p>
                  <a:endParaRPr lang="zh-CN" altLang="en-US"/>
                </a:p>
              </p:txBody>
            </p:sp>
            <p:sp>
              <p:nvSpPr>
                <p:cNvPr id="76831" name="Line 31"/>
                <p:cNvSpPr>
                  <a:spLocks noChangeShapeType="1"/>
                </p:cNvSpPr>
                <p:nvPr/>
              </p:nvSpPr>
              <p:spPr bwMode="auto">
                <a:xfrm flipV="1">
                  <a:off x="8312" y="7677"/>
                  <a:ext cx="0" cy="1386"/>
                </a:xfrm>
                <a:prstGeom prst="line">
                  <a:avLst/>
                </a:prstGeom>
                <a:noFill/>
                <a:ln w="9525">
                  <a:solidFill>
                    <a:srgbClr val="000000"/>
                  </a:solidFill>
                  <a:prstDash val="lgDash"/>
                  <a:round/>
                  <a:headEnd/>
                  <a:tailEnd/>
                </a:ln>
              </p:spPr>
              <p:txBody>
                <a:bodyPr/>
                <a:lstStyle/>
                <a:p>
                  <a:endParaRPr lang="zh-CN" altLang="en-US"/>
                </a:p>
              </p:txBody>
            </p:sp>
          </p:grpSp>
          <p:grpSp>
            <p:nvGrpSpPr>
              <p:cNvPr id="8" name="Group 32"/>
              <p:cNvGrpSpPr>
                <a:grpSpLocks/>
              </p:cNvGrpSpPr>
              <p:nvPr/>
            </p:nvGrpSpPr>
            <p:grpSpPr bwMode="auto">
              <a:xfrm>
                <a:off x="5041" y="6480"/>
                <a:ext cx="3630" cy="1474"/>
                <a:chOff x="5041" y="6480"/>
                <a:chExt cx="3630" cy="1474"/>
              </a:xfrm>
            </p:grpSpPr>
            <p:sp>
              <p:nvSpPr>
                <p:cNvPr id="76833" name="Text Box 33"/>
                <p:cNvSpPr txBox="1">
                  <a:spLocks noChangeArrowheads="1"/>
                </p:cNvSpPr>
                <p:nvPr/>
              </p:nvSpPr>
              <p:spPr bwMode="auto">
                <a:xfrm>
                  <a:off x="7187" y="6603"/>
                  <a:ext cx="682" cy="418"/>
                </a:xfrm>
                <a:prstGeom prst="rect">
                  <a:avLst/>
                </a:prstGeom>
                <a:noFill/>
                <a:ln w="9525">
                  <a:noFill/>
                  <a:miter lim="800000"/>
                  <a:headEnd/>
                  <a:tailEnd/>
                </a:ln>
              </p:spPr>
              <p:txBody>
                <a:bodyPr/>
                <a:lstStyle/>
                <a:p>
                  <a:pPr algn="just"/>
                  <a:r>
                    <a:rPr lang="en-US" altLang="zh-CN" sz="2000">
                      <a:latin typeface="Times New Roman" pitchFamily="18" charset="0"/>
                    </a:rPr>
                    <a:t>6.80</a:t>
                  </a:r>
                  <a:endParaRPr lang="en-US" altLang="zh-CN" sz="4000"/>
                </a:p>
              </p:txBody>
            </p:sp>
            <p:grpSp>
              <p:nvGrpSpPr>
                <p:cNvPr id="9" name="Group 34"/>
                <p:cNvGrpSpPr>
                  <a:grpSpLocks/>
                </p:cNvGrpSpPr>
                <p:nvPr/>
              </p:nvGrpSpPr>
              <p:grpSpPr bwMode="auto">
                <a:xfrm>
                  <a:off x="5041" y="6480"/>
                  <a:ext cx="3630" cy="1474"/>
                  <a:chOff x="5041" y="6480"/>
                  <a:chExt cx="3630" cy="1474"/>
                </a:xfrm>
              </p:grpSpPr>
              <p:sp>
                <p:nvSpPr>
                  <p:cNvPr id="76835" name="Text Box 35"/>
                  <p:cNvSpPr txBox="1">
                    <a:spLocks noChangeArrowheads="1"/>
                  </p:cNvSpPr>
                  <p:nvPr/>
                </p:nvSpPr>
                <p:spPr bwMode="auto">
                  <a:xfrm>
                    <a:off x="5041" y="7536"/>
                    <a:ext cx="682" cy="418"/>
                  </a:xfrm>
                  <a:prstGeom prst="rect">
                    <a:avLst/>
                  </a:prstGeom>
                  <a:noFill/>
                  <a:ln w="9525">
                    <a:noFill/>
                    <a:miter lim="800000"/>
                    <a:headEnd/>
                    <a:tailEnd/>
                  </a:ln>
                </p:spPr>
                <p:txBody>
                  <a:bodyPr/>
                  <a:lstStyle/>
                  <a:p>
                    <a:pPr algn="just"/>
                    <a:r>
                      <a:rPr lang="en-US" altLang="zh-CN" sz="2000">
                        <a:latin typeface="Times New Roman" pitchFamily="18" charset="0"/>
                      </a:rPr>
                      <a:t>3.15</a:t>
                    </a:r>
                    <a:endParaRPr lang="en-US" altLang="zh-CN" sz="4000"/>
                  </a:p>
                </p:txBody>
              </p:sp>
              <p:sp>
                <p:nvSpPr>
                  <p:cNvPr id="76836" name="Text Box 36"/>
                  <p:cNvSpPr txBox="1">
                    <a:spLocks noChangeArrowheads="1"/>
                  </p:cNvSpPr>
                  <p:nvPr/>
                </p:nvSpPr>
                <p:spPr bwMode="auto">
                  <a:xfrm>
                    <a:off x="5657" y="7162"/>
                    <a:ext cx="682" cy="418"/>
                  </a:xfrm>
                  <a:prstGeom prst="rect">
                    <a:avLst/>
                  </a:prstGeom>
                  <a:noFill/>
                  <a:ln w="9525">
                    <a:noFill/>
                    <a:miter lim="800000"/>
                    <a:headEnd/>
                    <a:tailEnd/>
                  </a:ln>
                </p:spPr>
                <p:txBody>
                  <a:bodyPr/>
                  <a:lstStyle/>
                  <a:p>
                    <a:pPr algn="just"/>
                    <a:r>
                      <a:rPr lang="en-US" altLang="zh-CN" sz="2000">
                        <a:latin typeface="Times New Roman" pitchFamily="18" charset="0"/>
                      </a:rPr>
                      <a:t>3.96</a:t>
                    </a:r>
                    <a:endParaRPr lang="en-US" altLang="zh-CN" sz="4000"/>
                  </a:p>
                </p:txBody>
              </p:sp>
              <p:sp>
                <p:nvSpPr>
                  <p:cNvPr id="76837" name="Text Box 37"/>
                  <p:cNvSpPr txBox="1">
                    <a:spLocks noChangeArrowheads="1"/>
                  </p:cNvSpPr>
                  <p:nvPr/>
                </p:nvSpPr>
                <p:spPr bwMode="auto">
                  <a:xfrm>
                    <a:off x="6119" y="6920"/>
                    <a:ext cx="682" cy="418"/>
                  </a:xfrm>
                  <a:prstGeom prst="rect">
                    <a:avLst/>
                  </a:prstGeom>
                  <a:noFill/>
                  <a:ln w="9525">
                    <a:noFill/>
                    <a:miter lim="800000"/>
                    <a:headEnd/>
                    <a:tailEnd/>
                  </a:ln>
                </p:spPr>
                <p:txBody>
                  <a:bodyPr/>
                  <a:lstStyle/>
                  <a:p>
                    <a:pPr algn="just"/>
                    <a:r>
                      <a:rPr lang="en-US" altLang="zh-CN" sz="2000" dirty="0">
                        <a:latin typeface="Times New Roman" pitchFamily="18" charset="0"/>
                      </a:rPr>
                      <a:t>5.00</a:t>
                    </a:r>
                    <a:endParaRPr lang="en-US" altLang="zh-CN" sz="4000" dirty="0"/>
                  </a:p>
                </p:txBody>
              </p:sp>
              <p:sp>
                <p:nvSpPr>
                  <p:cNvPr id="76838" name="Text Box 38"/>
                  <p:cNvSpPr txBox="1">
                    <a:spLocks noChangeArrowheads="1"/>
                  </p:cNvSpPr>
                  <p:nvPr/>
                </p:nvSpPr>
                <p:spPr bwMode="auto">
                  <a:xfrm>
                    <a:off x="6658" y="6568"/>
                    <a:ext cx="682" cy="418"/>
                  </a:xfrm>
                  <a:prstGeom prst="rect">
                    <a:avLst/>
                  </a:prstGeom>
                  <a:noFill/>
                  <a:ln w="9525">
                    <a:noFill/>
                    <a:miter lim="800000"/>
                    <a:headEnd/>
                    <a:tailEnd/>
                  </a:ln>
                </p:spPr>
                <p:txBody>
                  <a:bodyPr/>
                  <a:lstStyle/>
                  <a:p>
                    <a:pPr algn="just"/>
                    <a:r>
                      <a:rPr lang="en-US" altLang="zh-CN" sz="2000" dirty="0">
                        <a:latin typeface="Times New Roman" pitchFamily="18" charset="0"/>
                      </a:rPr>
                      <a:t>6.38</a:t>
                    </a:r>
                    <a:endParaRPr lang="en-US" altLang="zh-CN" sz="4000" dirty="0"/>
                  </a:p>
                </p:txBody>
              </p:sp>
              <p:sp>
                <p:nvSpPr>
                  <p:cNvPr id="76839" name="Text Box 39"/>
                  <p:cNvSpPr txBox="1">
                    <a:spLocks noChangeArrowheads="1"/>
                  </p:cNvSpPr>
                  <p:nvPr/>
                </p:nvSpPr>
                <p:spPr bwMode="auto">
                  <a:xfrm>
                    <a:off x="7989" y="6480"/>
                    <a:ext cx="682" cy="418"/>
                  </a:xfrm>
                  <a:prstGeom prst="rect">
                    <a:avLst/>
                  </a:prstGeom>
                  <a:noFill/>
                  <a:ln w="9525">
                    <a:noFill/>
                    <a:miter lim="800000"/>
                    <a:headEnd/>
                    <a:tailEnd/>
                  </a:ln>
                </p:spPr>
                <p:txBody>
                  <a:bodyPr/>
                  <a:lstStyle/>
                  <a:p>
                    <a:pPr algn="just"/>
                    <a:r>
                      <a:rPr lang="en-US" altLang="zh-CN" sz="2000">
                        <a:latin typeface="Times New Roman" pitchFamily="18" charset="0"/>
                      </a:rPr>
                      <a:t>6.42</a:t>
                    </a:r>
                    <a:endParaRPr lang="en-US" altLang="zh-CN" sz="4000"/>
                  </a:p>
                </p:txBody>
              </p:sp>
            </p:grpSp>
          </p:grpSp>
        </p:grpSp>
      </p:grpSp>
      <p:grpSp>
        <p:nvGrpSpPr>
          <p:cNvPr id="10" name="Group 197"/>
          <p:cNvGrpSpPr>
            <a:grpSpLocks/>
          </p:cNvGrpSpPr>
          <p:nvPr/>
        </p:nvGrpSpPr>
        <p:grpSpPr bwMode="auto">
          <a:xfrm>
            <a:off x="1187624" y="5805264"/>
            <a:ext cx="468312" cy="539750"/>
            <a:chOff x="1151" y="3351"/>
            <a:chExt cx="295" cy="340"/>
          </a:xfrm>
        </p:grpSpPr>
        <p:sp>
          <p:nvSpPr>
            <p:cNvPr id="76841" name="Line 41"/>
            <p:cNvSpPr>
              <a:spLocks noChangeShapeType="1"/>
            </p:cNvSpPr>
            <p:nvPr/>
          </p:nvSpPr>
          <p:spPr bwMode="auto">
            <a:xfrm>
              <a:off x="1151" y="3351"/>
              <a:ext cx="295" cy="0"/>
            </a:xfrm>
            <a:prstGeom prst="line">
              <a:avLst/>
            </a:prstGeom>
            <a:noFill/>
            <a:ln w="9525">
              <a:solidFill>
                <a:srgbClr val="000000"/>
              </a:solidFill>
              <a:prstDash val="dash"/>
              <a:round/>
              <a:headEnd/>
              <a:tailEnd/>
            </a:ln>
          </p:spPr>
          <p:txBody>
            <a:bodyPr/>
            <a:lstStyle/>
            <a:p>
              <a:endParaRPr lang="zh-CN" altLang="en-US"/>
            </a:p>
          </p:txBody>
        </p:sp>
        <p:sp>
          <p:nvSpPr>
            <p:cNvPr id="76840" name="Line 40"/>
            <p:cNvSpPr>
              <a:spLocks noChangeShapeType="1"/>
            </p:cNvSpPr>
            <p:nvPr/>
          </p:nvSpPr>
          <p:spPr bwMode="auto">
            <a:xfrm>
              <a:off x="1151" y="3691"/>
              <a:ext cx="294" cy="0"/>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6998"/>
                                        </p:tgtEl>
                                        <p:attrNameLst>
                                          <p:attrName>style.visibility</p:attrName>
                                        </p:attrNameLst>
                                      </p:cBhvr>
                                      <p:to>
                                        <p:strVal val="visible"/>
                                      </p:to>
                                    </p:set>
                                    <p:anim calcmode="lin" valueType="num">
                                      <p:cBhvr additive="base">
                                        <p:cTn id="18" dur="500" fill="hold"/>
                                        <p:tgtEl>
                                          <p:spTgt spid="76998"/>
                                        </p:tgtEl>
                                        <p:attrNameLst>
                                          <p:attrName>ppt_x</p:attrName>
                                        </p:attrNameLst>
                                      </p:cBhvr>
                                      <p:tavLst>
                                        <p:tav tm="0">
                                          <p:val>
                                            <p:strVal val="#ppt_x"/>
                                          </p:val>
                                        </p:tav>
                                        <p:tav tm="100000">
                                          <p:val>
                                            <p:strVal val="#ppt_x"/>
                                          </p:val>
                                        </p:tav>
                                      </p:tavLst>
                                    </p:anim>
                                    <p:anim calcmode="lin" valueType="num">
                                      <p:cBhvr additive="base">
                                        <p:cTn id="19" dur="500" fill="hold"/>
                                        <p:tgtEl>
                                          <p:spTgt spid="76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altLang="zh-CN" dirty="0">
                <a:solidFill>
                  <a:srgbClr val="0000FF"/>
                </a:solidFill>
              </a:rPr>
              <a:t>PCM</a:t>
            </a:r>
            <a:r>
              <a:rPr lang="zh-CN" altLang="en-US" dirty="0">
                <a:solidFill>
                  <a:srgbClr val="0000FF"/>
                </a:solidFill>
              </a:rPr>
              <a:t>系统的原理方框图 </a:t>
            </a:r>
          </a:p>
        </p:txBody>
      </p:sp>
      <p:sp>
        <p:nvSpPr>
          <p:cNvPr id="75779" name="Rectangle 3"/>
          <p:cNvSpPr>
            <a:spLocks noGrp="1" noChangeArrowheads="1"/>
          </p:cNvSpPr>
          <p:nvPr>
            <p:ph type="body" idx="1"/>
          </p:nvPr>
        </p:nvSpPr>
        <p:spPr>
          <a:xfrm>
            <a:off x="539552" y="1196752"/>
            <a:ext cx="8064896" cy="2160240"/>
          </a:xfrm>
        </p:spPr>
        <p:txBody>
          <a:bodyPr>
            <a:normAutofit/>
          </a:bodyPr>
          <a:lstStyle/>
          <a:p>
            <a:endParaRPr lang="zh-CN" altLang="en-US" dirty="0" smtClean="0"/>
          </a:p>
        </p:txBody>
      </p:sp>
      <p:sp>
        <p:nvSpPr>
          <p:cNvPr id="4" name="灯片编号占位符 5"/>
          <p:cNvSpPr>
            <a:spLocks noGrp="1"/>
          </p:cNvSpPr>
          <p:nvPr>
            <p:ph type="sldNum" sz="quarter" idx="12"/>
          </p:nvPr>
        </p:nvSpPr>
        <p:spPr/>
        <p:txBody>
          <a:bodyPr/>
          <a:lstStyle/>
          <a:p>
            <a:fld id="{EBEC791E-F715-4CFF-9496-1E3EF00C16A8}" type="slidenum">
              <a:rPr lang="en-US" altLang="zh-CN" smtClean="0"/>
              <a:pPr/>
              <a:t>62</a:t>
            </a:fld>
            <a:endParaRPr lang="en-US" altLang="zh-CN"/>
          </a:p>
        </p:txBody>
      </p:sp>
      <p:grpSp>
        <p:nvGrpSpPr>
          <p:cNvPr id="7" name="Group 6"/>
          <p:cNvGrpSpPr>
            <a:grpSpLocks/>
          </p:cNvGrpSpPr>
          <p:nvPr/>
        </p:nvGrpSpPr>
        <p:grpSpPr bwMode="auto">
          <a:xfrm>
            <a:off x="1043608" y="2276872"/>
            <a:ext cx="7489079" cy="4176465"/>
            <a:chOff x="2763" y="1590"/>
            <a:chExt cx="6891" cy="3149"/>
          </a:xfrm>
        </p:grpSpPr>
        <p:grpSp>
          <p:nvGrpSpPr>
            <p:cNvPr id="8" name="Group 7"/>
            <p:cNvGrpSpPr>
              <a:grpSpLocks/>
            </p:cNvGrpSpPr>
            <p:nvPr/>
          </p:nvGrpSpPr>
          <p:grpSpPr bwMode="auto">
            <a:xfrm>
              <a:off x="2962" y="3599"/>
              <a:ext cx="5696" cy="1140"/>
              <a:chOff x="2962" y="1727"/>
              <a:chExt cx="5696" cy="1140"/>
            </a:xfrm>
          </p:grpSpPr>
          <p:sp>
            <p:nvSpPr>
              <p:cNvPr id="28" name="Text Box 8"/>
              <p:cNvSpPr txBox="1">
                <a:spLocks noChangeArrowheads="1"/>
              </p:cNvSpPr>
              <p:nvPr/>
            </p:nvSpPr>
            <p:spPr bwMode="auto">
              <a:xfrm>
                <a:off x="5301" y="2477"/>
                <a:ext cx="1622" cy="390"/>
              </a:xfrm>
              <a:prstGeom prst="rect">
                <a:avLst/>
              </a:prstGeom>
              <a:noFill/>
              <a:ln w="9525">
                <a:noFill/>
                <a:miter lim="800000"/>
                <a:headEnd/>
                <a:tailEnd/>
              </a:ln>
            </p:spPr>
            <p:txBody>
              <a:bodyPr/>
              <a:lstStyle/>
              <a:p>
                <a:pPr algn="ctr"/>
                <a:r>
                  <a:rPr lang="en-US" altLang="zh-CN" sz="2400" b="1" dirty="0">
                    <a:latin typeface="Times New Roman" pitchFamily="18" charset="0"/>
                  </a:rPr>
                  <a:t>(b) </a:t>
                </a:r>
                <a:r>
                  <a:rPr lang="zh-CN" altLang="en-US" sz="2400" b="1" dirty="0">
                    <a:latin typeface="Times New Roman" pitchFamily="18" charset="0"/>
                  </a:rPr>
                  <a:t>译码器</a:t>
                </a:r>
                <a:endParaRPr lang="zh-CN" altLang="en-US" sz="4000" b="1" dirty="0"/>
              </a:p>
            </p:txBody>
          </p:sp>
          <p:sp>
            <p:nvSpPr>
              <p:cNvPr id="29" name="Text Box 9"/>
              <p:cNvSpPr txBox="1">
                <a:spLocks noChangeArrowheads="1"/>
              </p:cNvSpPr>
              <p:nvPr/>
            </p:nvSpPr>
            <p:spPr bwMode="auto">
              <a:xfrm>
                <a:off x="7502" y="1868"/>
                <a:ext cx="1156" cy="720"/>
              </a:xfrm>
              <a:prstGeom prst="rect">
                <a:avLst/>
              </a:prstGeom>
              <a:noFill/>
              <a:ln w="9525">
                <a:noFill/>
                <a:miter lim="800000"/>
                <a:headEnd/>
                <a:tailEnd/>
              </a:ln>
            </p:spPr>
            <p:txBody>
              <a:bodyPr/>
              <a:lstStyle/>
              <a:p>
                <a:pPr algn="just"/>
                <a:r>
                  <a:rPr lang="zh-CN" altLang="en-US" sz="2000" b="1" dirty="0">
                    <a:latin typeface="Times New Roman" pitchFamily="18" charset="0"/>
                  </a:rPr>
                  <a:t>模拟信号</a:t>
                </a:r>
              </a:p>
              <a:p>
                <a:pPr algn="just"/>
                <a:r>
                  <a:rPr lang="zh-CN" altLang="en-US" sz="2000" b="1" dirty="0">
                    <a:latin typeface="Times New Roman" pitchFamily="18" charset="0"/>
                  </a:rPr>
                  <a:t>输 出</a:t>
                </a:r>
                <a:endParaRPr lang="zh-CN" altLang="en-US" sz="4000" b="1" dirty="0"/>
              </a:p>
            </p:txBody>
          </p:sp>
          <p:sp>
            <p:nvSpPr>
              <p:cNvPr id="30" name="Text Box 10"/>
              <p:cNvSpPr txBox="1">
                <a:spLocks noChangeArrowheads="1"/>
              </p:cNvSpPr>
              <p:nvPr/>
            </p:nvSpPr>
            <p:spPr bwMode="auto">
              <a:xfrm>
                <a:off x="2962" y="1727"/>
                <a:ext cx="1461" cy="705"/>
              </a:xfrm>
              <a:prstGeom prst="rect">
                <a:avLst/>
              </a:prstGeom>
              <a:noFill/>
              <a:ln w="9525">
                <a:noFill/>
                <a:miter lim="800000"/>
                <a:headEnd/>
                <a:tailEnd/>
              </a:ln>
            </p:spPr>
            <p:txBody>
              <a:bodyPr/>
              <a:lstStyle/>
              <a:p>
                <a:pPr algn="just"/>
                <a:r>
                  <a:rPr lang="en-US" altLang="zh-CN" sz="2000" b="1" dirty="0">
                    <a:latin typeface="Times New Roman" pitchFamily="18" charset="0"/>
                  </a:rPr>
                  <a:t>PCM</a:t>
                </a:r>
                <a:r>
                  <a:rPr lang="zh-CN" altLang="en-US" sz="2000" b="1" dirty="0">
                    <a:latin typeface="Times New Roman" pitchFamily="18" charset="0"/>
                  </a:rPr>
                  <a:t>信号</a:t>
                </a:r>
              </a:p>
              <a:p>
                <a:pPr algn="just"/>
                <a:r>
                  <a:rPr lang="zh-CN" altLang="en-US" sz="2000" b="1" dirty="0">
                    <a:latin typeface="Times New Roman" pitchFamily="18" charset="0"/>
                  </a:rPr>
                  <a:t>输 入</a:t>
                </a:r>
                <a:endParaRPr lang="zh-CN" altLang="en-US" sz="4000" b="1" dirty="0"/>
              </a:p>
            </p:txBody>
          </p:sp>
          <p:grpSp>
            <p:nvGrpSpPr>
              <p:cNvPr id="31" name="Group 11"/>
              <p:cNvGrpSpPr>
                <a:grpSpLocks/>
              </p:cNvGrpSpPr>
              <p:nvPr/>
            </p:nvGrpSpPr>
            <p:grpSpPr bwMode="auto">
              <a:xfrm>
                <a:off x="4133" y="1772"/>
                <a:ext cx="3496" cy="735"/>
                <a:chOff x="3159" y="1812"/>
                <a:chExt cx="3496" cy="585"/>
              </a:xfrm>
            </p:grpSpPr>
            <p:grpSp>
              <p:nvGrpSpPr>
                <p:cNvPr id="32" name="Group 12"/>
                <p:cNvGrpSpPr>
                  <a:grpSpLocks/>
                </p:cNvGrpSpPr>
                <p:nvPr/>
              </p:nvGrpSpPr>
              <p:grpSpPr bwMode="auto">
                <a:xfrm>
                  <a:off x="3159" y="1812"/>
                  <a:ext cx="1516" cy="570"/>
                  <a:chOff x="3459" y="13797"/>
                  <a:chExt cx="1516" cy="570"/>
                </a:xfrm>
              </p:grpSpPr>
              <p:sp>
                <p:nvSpPr>
                  <p:cNvPr id="37" name="Text Box 13"/>
                  <p:cNvSpPr txBox="1">
                    <a:spLocks noChangeArrowheads="1"/>
                  </p:cNvSpPr>
                  <p:nvPr/>
                </p:nvSpPr>
                <p:spPr bwMode="auto">
                  <a:xfrm>
                    <a:off x="3877" y="13797"/>
                    <a:ext cx="1098" cy="570"/>
                  </a:xfrm>
                  <a:prstGeom prst="rect">
                    <a:avLst/>
                  </a:prstGeom>
                  <a:solidFill>
                    <a:srgbClr val="FFFFFF"/>
                  </a:solidFill>
                  <a:ln w="9525">
                    <a:solidFill>
                      <a:srgbClr val="000000"/>
                    </a:solidFill>
                    <a:miter lim="800000"/>
                    <a:headEnd/>
                    <a:tailEnd/>
                  </a:ln>
                </p:spPr>
                <p:txBody>
                  <a:bodyPr/>
                  <a:lstStyle/>
                  <a:p>
                    <a:pPr algn="just">
                      <a:lnSpc>
                        <a:spcPct val="144000"/>
                      </a:lnSpc>
                    </a:pPr>
                    <a:r>
                      <a:rPr lang="zh-CN" altLang="en-US" sz="3200" b="1" baseline="-25000" dirty="0">
                        <a:latin typeface="Times New Roman" pitchFamily="18" charset="0"/>
                      </a:rPr>
                      <a:t>解  码</a:t>
                    </a:r>
                    <a:endParaRPr lang="zh-CN" altLang="en-US" sz="5400" b="1" dirty="0"/>
                  </a:p>
                </p:txBody>
              </p:sp>
              <p:sp>
                <p:nvSpPr>
                  <p:cNvPr id="38" name="Line 14"/>
                  <p:cNvSpPr>
                    <a:spLocks noChangeShapeType="1"/>
                  </p:cNvSpPr>
                  <p:nvPr/>
                </p:nvSpPr>
                <p:spPr bwMode="auto">
                  <a:xfrm>
                    <a:off x="3459" y="14082"/>
                    <a:ext cx="420" cy="0"/>
                  </a:xfrm>
                  <a:prstGeom prst="line">
                    <a:avLst/>
                  </a:prstGeom>
                  <a:noFill/>
                  <a:ln w="9525">
                    <a:solidFill>
                      <a:srgbClr val="000000"/>
                    </a:solidFill>
                    <a:round/>
                    <a:headEnd/>
                    <a:tailEnd type="triangle" w="med" len="med"/>
                  </a:ln>
                </p:spPr>
                <p:txBody>
                  <a:bodyPr/>
                  <a:lstStyle/>
                  <a:p>
                    <a:endParaRPr lang="zh-CN" altLang="en-US" sz="2400" b="1"/>
                  </a:p>
                </p:txBody>
              </p:sp>
            </p:grpSp>
            <p:grpSp>
              <p:nvGrpSpPr>
                <p:cNvPr id="33" name="Group 15"/>
                <p:cNvGrpSpPr>
                  <a:grpSpLocks/>
                </p:cNvGrpSpPr>
                <p:nvPr/>
              </p:nvGrpSpPr>
              <p:grpSpPr bwMode="auto">
                <a:xfrm>
                  <a:off x="4689" y="1827"/>
                  <a:ext cx="1516" cy="570"/>
                  <a:chOff x="3459" y="13797"/>
                  <a:chExt cx="1516" cy="570"/>
                </a:xfrm>
              </p:grpSpPr>
              <p:sp>
                <p:nvSpPr>
                  <p:cNvPr id="35" name="Text Box 16"/>
                  <p:cNvSpPr txBox="1">
                    <a:spLocks noChangeArrowheads="1"/>
                  </p:cNvSpPr>
                  <p:nvPr/>
                </p:nvSpPr>
                <p:spPr bwMode="auto">
                  <a:xfrm>
                    <a:off x="3877" y="13797"/>
                    <a:ext cx="1098" cy="570"/>
                  </a:xfrm>
                  <a:prstGeom prst="rect">
                    <a:avLst/>
                  </a:prstGeom>
                  <a:solidFill>
                    <a:srgbClr val="FFFFFF"/>
                  </a:solidFill>
                  <a:ln w="9525">
                    <a:solidFill>
                      <a:srgbClr val="000000"/>
                    </a:solidFill>
                    <a:miter lim="800000"/>
                    <a:headEnd/>
                    <a:tailEnd/>
                  </a:ln>
                </p:spPr>
                <p:txBody>
                  <a:bodyPr lIns="0" tIns="0" rIns="0" bIns="0" anchor="ctr" anchorCtr="1"/>
                  <a:lstStyle/>
                  <a:p>
                    <a:pPr algn="just">
                      <a:lnSpc>
                        <a:spcPct val="75000"/>
                      </a:lnSpc>
                    </a:pPr>
                    <a:r>
                      <a:rPr lang="zh-CN" altLang="en-US" sz="3200" b="1" baseline="-25000">
                        <a:latin typeface="Times New Roman" pitchFamily="18" charset="0"/>
                      </a:rPr>
                      <a:t>低通</a:t>
                    </a:r>
                  </a:p>
                  <a:p>
                    <a:pPr algn="just">
                      <a:lnSpc>
                        <a:spcPct val="75000"/>
                      </a:lnSpc>
                    </a:pPr>
                    <a:r>
                      <a:rPr lang="zh-CN" altLang="en-US" sz="3200" b="1" baseline="-25000">
                        <a:latin typeface="Times New Roman" pitchFamily="18" charset="0"/>
                      </a:rPr>
                      <a:t>滤波</a:t>
                    </a:r>
                    <a:endParaRPr lang="zh-CN" altLang="en-US" sz="5400" b="1"/>
                  </a:p>
                </p:txBody>
              </p:sp>
              <p:sp>
                <p:nvSpPr>
                  <p:cNvPr id="36" name="Line 17"/>
                  <p:cNvSpPr>
                    <a:spLocks noChangeShapeType="1"/>
                  </p:cNvSpPr>
                  <p:nvPr/>
                </p:nvSpPr>
                <p:spPr bwMode="auto">
                  <a:xfrm>
                    <a:off x="3459" y="14082"/>
                    <a:ext cx="420" cy="0"/>
                  </a:xfrm>
                  <a:prstGeom prst="line">
                    <a:avLst/>
                  </a:prstGeom>
                  <a:noFill/>
                  <a:ln w="9525">
                    <a:solidFill>
                      <a:srgbClr val="000000"/>
                    </a:solidFill>
                    <a:round/>
                    <a:headEnd/>
                    <a:tailEnd type="triangle" w="med" len="med"/>
                  </a:ln>
                </p:spPr>
                <p:txBody>
                  <a:bodyPr/>
                  <a:lstStyle/>
                  <a:p>
                    <a:endParaRPr lang="zh-CN" altLang="en-US" sz="2400" b="1"/>
                  </a:p>
                </p:txBody>
              </p:sp>
            </p:grpSp>
            <p:sp>
              <p:nvSpPr>
                <p:cNvPr id="34" name="Line 18"/>
                <p:cNvSpPr>
                  <a:spLocks noChangeShapeType="1"/>
                </p:cNvSpPr>
                <p:nvPr/>
              </p:nvSpPr>
              <p:spPr bwMode="auto">
                <a:xfrm>
                  <a:off x="6235" y="2127"/>
                  <a:ext cx="420" cy="0"/>
                </a:xfrm>
                <a:prstGeom prst="line">
                  <a:avLst/>
                </a:prstGeom>
                <a:noFill/>
                <a:ln w="9525">
                  <a:solidFill>
                    <a:srgbClr val="000000"/>
                  </a:solidFill>
                  <a:round/>
                  <a:headEnd/>
                  <a:tailEnd type="triangle" w="med" len="med"/>
                </a:ln>
              </p:spPr>
              <p:txBody>
                <a:bodyPr/>
                <a:lstStyle/>
                <a:p>
                  <a:endParaRPr lang="zh-CN" altLang="en-US" sz="2400" b="1"/>
                </a:p>
              </p:txBody>
            </p:sp>
          </p:grpSp>
        </p:grpSp>
        <p:grpSp>
          <p:nvGrpSpPr>
            <p:cNvPr id="9" name="Group 19"/>
            <p:cNvGrpSpPr>
              <a:grpSpLocks/>
            </p:cNvGrpSpPr>
            <p:nvPr/>
          </p:nvGrpSpPr>
          <p:grpSpPr bwMode="auto">
            <a:xfrm>
              <a:off x="2763" y="1590"/>
              <a:ext cx="6891" cy="1380"/>
              <a:chOff x="2763" y="1590"/>
              <a:chExt cx="6891" cy="1380"/>
            </a:xfrm>
          </p:grpSpPr>
          <p:grpSp>
            <p:nvGrpSpPr>
              <p:cNvPr id="10" name="Group 20"/>
              <p:cNvGrpSpPr>
                <a:grpSpLocks/>
              </p:cNvGrpSpPr>
              <p:nvPr/>
            </p:nvGrpSpPr>
            <p:grpSpPr bwMode="auto">
              <a:xfrm>
                <a:off x="2763" y="1590"/>
                <a:ext cx="6891" cy="1380"/>
                <a:chOff x="2763" y="13614"/>
                <a:chExt cx="6891" cy="1380"/>
              </a:xfrm>
            </p:grpSpPr>
            <p:sp>
              <p:nvSpPr>
                <p:cNvPr id="14" name="Text Box 21"/>
                <p:cNvSpPr txBox="1">
                  <a:spLocks noChangeArrowheads="1"/>
                </p:cNvSpPr>
                <p:nvPr/>
              </p:nvSpPr>
              <p:spPr bwMode="auto">
                <a:xfrm>
                  <a:off x="5263" y="14604"/>
                  <a:ext cx="1502" cy="390"/>
                </a:xfrm>
                <a:prstGeom prst="rect">
                  <a:avLst/>
                </a:prstGeom>
                <a:noFill/>
                <a:ln w="9525">
                  <a:noFill/>
                  <a:miter lim="800000"/>
                  <a:headEnd/>
                  <a:tailEnd/>
                </a:ln>
              </p:spPr>
              <p:txBody>
                <a:bodyPr/>
                <a:lstStyle/>
                <a:p>
                  <a:pPr algn="ctr"/>
                  <a:r>
                    <a:rPr lang="en-US" altLang="zh-CN" sz="2400" b="1" dirty="0">
                      <a:latin typeface="Times New Roman" pitchFamily="18" charset="0"/>
                    </a:rPr>
                    <a:t>(a) </a:t>
                  </a:r>
                  <a:r>
                    <a:rPr lang="zh-CN" altLang="en-US" sz="2400" b="1" dirty="0">
                      <a:latin typeface="Times New Roman" pitchFamily="18" charset="0"/>
                    </a:rPr>
                    <a:t>编码器</a:t>
                  </a:r>
                  <a:endParaRPr lang="zh-CN" altLang="en-US" sz="4000" b="1" dirty="0"/>
                </a:p>
              </p:txBody>
            </p:sp>
            <p:sp>
              <p:nvSpPr>
                <p:cNvPr id="15" name="Text Box 22"/>
                <p:cNvSpPr txBox="1">
                  <a:spLocks noChangeArrowheads="1"/>
                </p:cNvSpPr>
                <p:nvPr/>
              </p:nvSpPr>
              <p:spPr bwMode="auto">
                <a:xfrm>
                  <a:off x="2763" y="13629"/>
                  <a:ext cx="1124" cy="750"/>
                </a:xfrm>
                <a:prstGeom prst="rect">
                  <a:avLst/>
                </a:prstGeom>
                <a:noFill/>
                <a:ln w="9525">
                  <a:noFill/>
                  <a:miter lim="800000"/>
                  <a:headEnd/>
                  <a:tailEnd/>
                </a:ln>
              </p:spPr>
              <p:txBody>
                <a:bodyPr/>
                <a:lstStyle/>
                <a:p>
                  <a:pPr algn="just"/>
                  <a:r>
                    <a:rPr lang="zh-CN" altLang="en-US" sz="2000" b="1" dirty="0">
                      <a:latin typeface="Times New Roman" pitchFamily="18" charset="0"/>
                    </a:rPr>
                    <a:t>模拟信号</a:t>
                  </a:r>
                </a:p>
                <a:p>
                  <a:pPr algn="just"/>
                  <a:r>
                    <a:rPr lang="zh-CN" altLang="en-US" sz="2000" b="1" dirty="0">
                      <a:latin typeface="Times New Roman" pitchFamily="18" charset="0"/>
                    </a:rPr>
                    <a:t>输 入</a:t>
                  </a:r>
                  <a:endParaRPr lang="zh-CN" altLang="en-US" sz="4000" b="1" dirty="0"/>
                </a:p>
              </p:txBody>
            </p:sp>
            <p:sp>
              <p:nvSpPr>
                <p:cNvPr id="16" name="Text Box 23"/>
                <p:cNvSpPr txBox="1">
                  <a:spLocks noChangeArrowheads="1"/>
                </p:cNvSpPr>
                <p:nvPr/>
              </p:nvSpPr>
              <p:spPr bwMode="auto">
                <a:xfrm>
                  <a:off x="8315" y="13614"/>
                  <a:ext cx="1339" cy="705"/>
                </a:xfrm>
                <a:prstGeom prst="rect">
                  <a:avLst/>
                </a:prstGeom>
                <a:noFill/>
                <a:ln w="9525">
                  <a:noFill/>
                  <a:miter lim="800000"/>
                  <a:headEnd/>
                  <a:tailEnd/>
                </a:ln>
              </p:spPr>
              <p:txBody>
                <a:bodyPr/>
                <a:lstStyle/>
                <a:p>
                  <a:pPr algn="just"/>
                  <a:r>
                    <a:rPr lang="en-US" altLang="zh-CN" sz="2000" b="1" dirty="0">
                      <a:latin typeface="Times New Roman" pitchFamily="18" charset="0"/>
                    </a:rPr>
                    <a:t>PCM</a:t>
                  </a:r>
                  <a:r>
                    <a:rPr lang="zh-CN" altLang="en-US" sz="2000" b="1" dirty="0">
                      <a:latin typeface="Times New Roman" pitchFamily="18" charset="0"/>
                    </a:rPr>
                    <a:t>信号</a:t>
                  </a:r>
                </a:p>
                <a:p>
                  <a:pPr algn="just"/>
                  <a:r>
                    <a:rPr lang="zh-CN" altLang="en-US" sz="2000" b="1" dirty="0">
                      <a:latin typeface="Times New Roman" pitchFamily="18" charset="0"/>
                    </a:rPr>
                    <a:t>输 出</a:t>
                  </a:r>
                  <a:endParaRPr lang="zh-CN" altLang="en-US" sz="4000" b="1" dirty="0"/>
                </a:p>
              </p:txBody>
            </p:sp>
            <p:grpSp>
              <p:nvGrpSpPr>
                <p:cNvPr id="17" name="Group 24"/>
                <p:cNvGrpSpPr>
                  <a:grpSpLocks/>
                </p:cNvGrpSpPr>
                <p:nvPr/>
              </p:nvGrpSpPr>
              <p:grpSpPr bwMode="auto">
                <a:xfrm>
                  <a:off x="3525" y="13719"/>
                  <a:ext cx="5038" cy="600"/>
                  <a:chOff x="3525" y="13719"/>
                  <a:chExt cx="5038" cy="600"/>
                </a:xfrm>
              </p:grpSpPr>
              <p:grpSp>
                <p:nvGrpSpPr>
                  <p:cNvPr id="18" name="Group 25"/>
                  <p:cNvGrpSpPr>
                    <a:grpSpLocks/>
                  </p:cNvGrpSpPr>
                  <p:nvPr/>
                </p:nvGrpSpPr>
                <p:grpSpPr bwMode="auto">
                  <a:xfrm>
                    <a:off x="3525" y="13719"/>
                    <a:ext cx="1516" cy="570"/>
                    <a:chOff x="3525" y="13719"/>
                    <a:chExt cx="1516" cy="570"/>
                  </a:xfrm>
                </p:grpSpPr>
                <p:sp>
                  <p:nvSpPr>
                    <p:cNvPr id="26" name="Text Box 26"/>
                    <p:cNvSpPr txBox="1">
                      <a:spLocks noChangeArrowheads="1"/>
                    </p:cNvSpPr>
                    <p:nvPr/>
                  </p:nvSpPr>
                  <p:spPr bwMode="auto">
                    <a:xfrm>
                      <a:off x="3943" y="13719"/>
                      <a:ext cx="1098" cy="570"/>
                    </a:xfrm>
                    <a:prstGeom prst="rect">
                      <a:avLst/>
                    </a:prstGeom>
                    <a:solidFill>
                      <a:srgbClr val="FFFFFF"/>
                    </a:solidFill>
                    <a:ln w="9525">
                      <a:solidFill>
                        <a:srgbClr val="000000"/>
                      </a:solidFill>
                      <a:miter lim="800000"/>
                      <a:headEnd/>
                      <a:tailEnd/>
                    </a:ln>
                  </p:spPr>
                  <p:txBody>
                    <a:bodyPr/>
                    <a:lstStyle/>
                    <a:p>
                      <a:pPr algn="just">
                        <a:lnSpc>
                          <a:spcPct val="96000"/>
                        </a:lnSpc>
                      </a:pPr>
                      <a:r>
                        <a:rPr lang="zh-CN" altLang="en-US" sz="2800" b="1" baseline="-25000">
                          <a:latin typeface="Times New Roman" pitchFamily="18" charset="0"/>
                        </a:rPr>
                        <a:t>抽样保持</a:t>
                      </a:r>
                      <a:endParaRPr lang="zh-CN" altLang="en-US" sz="4800" b="1"/>
                    </a:p>
                  </p:txBody>
                </p:sp>
                <p:sp>
                  <p:nvSpPr>
                    <p:cNvPr id="27" name="Line 27"/>
                    <p:cNvSpPr>
                      <a:spLocks noChangeShapeType="1"/>
                    </p:cNvSpPr>
                    <p:nvPr/>
                  </p:nvSpPr>
                  <p:spPr bwMode="auto">
                    <a:xfrm>
                      <a:off x="3525" y="14004"/>
                      <a:ext cx="420" cy="0"/>
                    </a:xfrm>
                    <a:prstGeom prst="line">
                      <a:avLst/>
                    </a:prstGeom>
                    <a:noFill/>
                    <a:ln w="9525">
                      <a:solidFill>
                        <a:srgbClr val="000000"/>
                      </a:solidFill>
                      <a:round/>
                      <a:headEnd/>
                      <a:tailEnd type="triangle" w="med" len="med"/>
                    </a:ln>
                  </p:spPr>
                  <p:txBody>
                    <a:bodyPr/>
                    <a:lstStyle/>
                    <a:p>
                      <a:endParaRPr lang="zh-CN" altLang="en-US" sz="2400" b="1"/>
                    </a:p>
                  </p:txBody>
                </p:sp>
              </p:grpSp>
              <p:sp>
                <p:nvSpPr>
                  <p:cNvPr id="19" name="Line 28"/>
                  <p:cNvSpPr>
                    <a:spLocks noChangeShapeType="1"/>
                  </p:cNvSpPr>
                  <p:nvPr/>
                </p:nvSpPr>
                <p:spPr bwMode="auto">
                  <a:xfrm>
                    <a:off x="8143" y="14019"/>
                    <a:ext cx="420" cy="0"/>
                  </a:xfrm>
                  <a:prstGeom prst="line">
                    <a:avLst/>
                  </a:prstGeom>
                  <a:noFill/>
                  <a:ln w="9525">
                    <a:solidFill>
                      <a:srgbClr val="000000"/>
                    </a:solidFill>
                    <a:round/>
                    <a:headEnd/>
                    <a:tailEnd type="triangle" w="med" len="med"/>
                  </a:ln>
                </p:spPr>
                <p:txBody>
                  <a:bodyPr/>
                  <a:lstStyle/>
                  <a:p>
                    <a:endParaRPr lang="zh-CN" altLang="en-US" sz="2400" b="1"/>
                  </a:p>
                </p:txBody>
              </p:sp>
              <p:grpSp>
                <p:nvGrpSpPr>
                  <p:cNvPr id="20" name="Group 29"/>
                  <p:cNvGrpSpPr>
                    <a:grpSpLocks/>
                  </p:cNvGrpSpPr>
                  <p:nvPr/>
                </p:nvGrpSpPr>
                <p:grpSpPr bwMode="auto">
                  <a:xfrm>
                    <a:off x="5055" y="13734"/>
                    <a:ext cx="1516" cy="570"/>
                    <a:chOff x="3525" y="13719"/>
                    <a:chExt cx="1516" cy="570"/>
                  </a:xfrm>
                </p:grpSpPr>
                <p:sp>
                  <p:nvSpPr>
                    <p:cNvPr id="24" name="Text Box 30"/>
                    <p:cNvSpPr txBox="1">
                      <a:spLocks noChangeArrowheads="1"/>
                    </p:cNvSpPr>
                    <p:nvPr/>
                  </p:nvSpPr>
                  <p:spPr bwMode="auto">
                    <a:xfrm>
                      <a:off x="3943" y="13719"/>
                      <a:ext cx="1098" cy="570"/>
                    </a:xfrm>
                    <a:prstGeom prst="rect">
                      <a:avLst/>
                    </a:prstGeom>
                    <a:solidFill>
                      <a:srgbClr val="FFFFFF"/>
                    </a:solidFill>
                    <a:ln w="9525">
                      <a:solidFill>
                        <a:srgbClr val="000000"/>
                      </a:solidFill>
                      <a:miter lim="800000"/>
                      <a:headEnd/>
                      <a:tailEnd/>
                    </a:ln>
                  </p:spPr>
                  <p:txBody>
                    <a:bodyPr/>
                    <a:lstStyle/>
                    <a:p>
                      <a:pPr algn="just">
                        <a:lnSpc>
                          <a:spcPct val="96000"/>
                        </a:lnSpc>
                      </a:pPr>
                      <a:r>
                        <a:rPr lang="zh-CN" altLang="en-US" sz="3200" b="1" baseline="-25000">
                          <a:latin typeface="Times New Roman" pitchFamily="18" charset="0"/>
                        </a:rPr>
                        <a:t>量  化</a:t>
                      </a:r>
                      <a:endParaRPr lang="zh-CN" altLang="en-US" sz="5400" b="1"/>
                    </a:p>
                  </p:txBody>
                </p:sp>
                <p:sp>
                  <p:nvSpPr>
                    <p:cNvPr id="25" name="Line 31"/>
                    <p:cNvSpPr>
                      <a:spLocks noChangeShapeType="1"/>
                    </p:cNvSpPr>
                    <p:nvPr/>
                  </p:nvSpPr>
                  <p:spPr bwMode="auto">
                    <a:xfrm>
                      <a:off x="3525" y="14004"/>
                      <a:ext cx="420" cy="0"/>
                    </a:xfrm>
                    <a:prstGeom prst="line">
                      <a:avLst/>
                    </a:prstGeom>
                    <a:noFill/>
                    <a:ln w="9525">
                      <a:solidFill>
                        <a:srgbClr val="000000"/>
                      </a:solidFill>
                      <a:round/>
                      <a:headEnd/>
                      <a:tailEnd type="triangle" w="med" len="med"/>
                    </a:ln>
                  </p:spPr>
                  <p:txBody>
                    <a:bodyPr/>
                    <a:lstStyle/>
                    <a:p>
                      <a:endParaRPr lang="zh-CN" altLang="en-US" sz="2400" b="1"/>
                    </a:p>
                  </p:txBody>
                </p:sp>
              </p:grpSp>
              <p:grpSp>
                <p:nvGrpSpPr>
                  <p:cNvPr id="21" name="Group 32"/>
                  <p:cNvGrpSpPr>
                    <a:grpSpLocks/>
                  </p:cNvGrpSpPr>
                  <p:nvPr/>
                </p:nvGrpSpPr>
                <p:grpSpPr bwMode="auto">
                  <a:xfrm>
                    <a:off x="6601" y="13749"/>
                    <a:ext cx="1516" cy="570"/>
                    <a:chOff x="3525" y="13719"/>
                    <a:chExt cx="1516" cy="570"/>
                  </a:xfrm>
                </p:grpSpPr>
                <p:sp>
                  <p:nvSpPr>
                    <p:cNvPr id="22" name="Text Box 33"/>
                    <p:cNvSpPr txBox="1">
                      <a:spLocks noChangeArrowheads="1"/>
                    </p:cNvSpPr>
                    <p:nvPr/>
                  </p:nvSpPr>
                  <p:spPr bwMode="auto">
                    <a:xfrm>
                      <a:off x="3943" y="13719"/>
                      <a:ext cx="1098" cy="570"/>
                    </a:xfrm>
                    <a:prstGeom prst="rect">
                      <a:avLst/>
                    </a:prstGeom>
                    <a:solidFill>
                      <a:srgbClr val="FFFFFF"/>
                    </a:solidFill>
                    <a:ln w="9525">
                      <a:solidFill>
                        <a:srgbClr val="000000"/>
                      </a:solidFill>
                      <a:miter lim="800000"/>
                      <a:headEnd/>
                      <a:tailEnd/>
                    </a:ln>
                  </p:spPr>
                  <p:txBody>
                    <a:bodyPr lIns="0" tIns="0" rIns="0" bIns="0" anchor="ctr" anchorCtr="1"/>
                    <a:lstStyle/>
                    <a:p>
                      <a:pPr algn="just">
                        <a:lnSpc>
                          <a:spcPct val="96000"/>
                        </a:lnSpc>
                      </a:pPr>
                      <a:r>
                        <a:rPr lang="zh-CN" altLang="en-US" sz="3200" b="1" baseline="-25000">
                          <a:latin typeface="Times New Roman" pitchFamily="18" charset="0"/>
                        </a:rPr>
                        <a:t>编  码</a:t>
                      </a:r>
                      <a:endParaRPr lang="zh-CN" altLang="en-US" sz="5400" b="1"/>
                    </a:p>
                  </p:txBody>
                </p:sp>
                <p:sp>
                  <p:nvSpPr>
                    <p:cNvPr id="23" name="Line 34"/>
                    <p:cNvSpPr>
                      <a:spLocks noChangeShapeType="1"/>
                    </p:cNvSpPr>
                    <p:nvPr/>
                  </p:nvSpPr>
                  <p:spPr bwMode="auto">
                    <a:xfrm>
                      <a:off x="3525" y="14004"/>
                      <a:ext cx="420" cy="0"/>
                    </a:xfrm>
                    <a:prstGeom prst="line">
                      <a:avLst/>
                    </a:prstGeom>
                    <a:noFill/>
                    <a:ln w="9525">
                      <a:solidFill>
                        <a:srgbClr val="000000"/>
                      </a:solidFill>
                      <a:round/>
                      <a:headEnd/>
                      <a:tailEnd type="triangle" w="med" len="med"/>
                    </a:ln>
                  </p:spPr>
                  <p:txBody>
                    <a:bodyPr/>
                    <a:lstStyle/>
                    <a:p>
                      <a:endParaRPr lang="zh-CN" altLang="en-US" sz="2400" b="1"/>
                    </a:p>
                  </p:txBody>
                </p:sp>
              </p:grpSp>
            </p:grpSp>
          </p:grpSp>
          <p:grpSp>
            <p:nvGrpSpPr>
              <p:cNvPr id="11" name="Group 35"/>
              <p:cNvGrpSpPr>
                <a:grpSpLocks/>
              </p:cNvGrpSpPr>
              <p:nvPr/>
            </p:nvGrpSpPr>
            <p:grpSpPr bwMode="auto">
              <a:xfrm>
                <a:off x="3959" y="2280"/>
                <a:ext cx="1082" cy="600"/>
                <a:chOff x="3959" y="2280"/>
                <a:chExt cx="1082" cy="600"/>
              </a:xfrm>
            </p:grpSpPr>
            <p:sp>
              <p:nvSpPr>
                <p:cNvPr id="12" name="Line 36"/>
                <p:cNvSpPr>
                  <a:spLocks noChangeShapeType="1"/>
                </p:cNvSpPr>
                <p:nvPr/>
              </p:nvSpPr>
              <p:spPr bwMode="auto">
                <a:xfrm flipH="1" flipV="1">
                  <a:off x="4455" y="2280"/>
                  <a:ext cx="0" cy="255"/>
                </a:xfrm>
                <a:prstGeom prst="line">
                  <a:avLst/>
                </a:prstGeom>
                <a:noFill/>
                <a:ln w="9525">
                  <a:solidFill>
                    <a:srgbClr val="000000"/>
                  </a:solidFill>
                  <a:round/>
                  <a:headEnd/>
                  <a:tailEnd type="triangle" w="med" len="med"/>
                </a:ln>
              </p:spPr>
              <p:txBody>
                <a:bodyPr/>
                <a:lstStyle/>
                <a:p>
                  <a:endParaRPr lang="zh-CN" altLang="en-US" sz="2400" b="1"/>
                </a:p>
              </p:txBody>
            </p:sp>
            <p:sp>
              <p:nvSpPr>
                <p:cNvPr id="13" name="Text Box 37"/>
                <p:cNvSpPr txBox="1">
                  <a:spLocks noChangeArrowheads="1"/>
                </p:cNvSpPr>
                <p:nvPr/>
              </p:nvSpPr>
              <p:spPr bwMode="auto">
                <a:xfrm>
                  <a:off x="3959" y="2460"/>
                  <a:ext cx="1082" cy="420"/>
                </a:xfrm>
                <a:prstGeom prst="rect">
                  <a:avLst/>
                </a:prstGeom>
                <a:noFill/>
                <a:ln w="9525">
                  <a:noFill/>
                  <a:miter lim="800000"/>
                  <a:headEnd/>
                  <a:tailEnd/>
                </a:ln>
              </p:spPr>
              <p:txBody>
                <a:bodyPr lIns="0" tIns="0" rIns="0" bIns="0" anchor="ctr" anchorCtr="1"/>
                <a:lstStyle/>
                <a:p>
                  <a:pPr algn="just"/>
                  <a:r>
                    <a:rPr lang="zh-CN" altLang="en-US" sz="2000" b="1">
                      <a:latin typeface="Times New Roman" pitchFamily="18" charset="0"/>
                    </a:rPr>
                    <a:t>冲激脉冲</a:t>
                  </a:r>
                  <a:endParaRPr lang="zh-CN" altLang="en-US" sz="4000" b="1"/>
                </a:p>
              </p:txBody>
            </p:sp>
          </p:grpSp>
        </p:grpSp>
      </p:grpSp>
      <p:sp>
        <p:nvSpPr>
          <p:cNvPr id="2" name="矩形 1"/>
          <p:cNvSpPr/>
          <p:nvPr/>
        </p:nvSpPr>
        <p:spPr>
          <a:xfrm>
            <a:off x="6809138" y="1325959"/>
            <a:ext cx="1723549" cy="461665"/>
          </a:xfrm>
          <a:prstGeom prst="rect">
            <a:avLst/>
          </a:prstGeom>
        </p:spPr>
        <p:txBody>
          <a:bodyPr wrap="none">
            <a:spAutoFit/>
          </a:bodyPr>
          <a:lstStyle/>
          <a:p>
            <a:r>
              <a:rPr lang="zh-CN" altLang="en-US" sz="2400" b="1" dirty="0" smtClean="0">
                <a:solidFill>
                  <a:srgbClr val="0000FF"/>
                </a:solidFill>
                <a:latin typeface="+mj-ea"/>
                <a:ea typeface="+mj-ea"/>
              </a:rPr>
              <a:t>二进制码组</a:t>
            </a:r>
            <a:endParaRPr lang="zh-CN" altLang="en-US" sz="2400" b="1" dirty="0">
              <a:solidFill>
                <a:srgbClr val="0000FF"/>
              </a:solidFill>
              <a:latin typeface="+mj-ea"/>
              <a:ea typeface="+mj-ea"/>
            </a:endParaRPr>
          </a:p>
        </p:txBody>
      </p:sp>
      <p:cxnSp>
        <p:nvCxnSpPr>
          <p:cNvPr id="5" name="直接箭头连接符 4"/>
          <p:cNvCxnSpPr/>
          <p:nvPr/>
        </p:nvCxnSpPr>
        <p:spPr>
          <a:xfrm flipV="1">
            <a:off x="7670912" y="1787624"/>
            <a:ext cx="0" cy="4892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 name="矩形 5"/>
          <p:cNvSpPr/>
          <p:nvPr/>
        </p:nvSpPr>
        <p:spPr>
          <a:xfrm>
            <a:off x="3659712" y="2036197"/>
            <a:ext cx="3417761" cy="1494012"/>
          </a:xfrm>
          <a:prstGeom prst="rect">
            <a:avLst/>
          </a:prstGeom>
          <a:noFill/>
          <a:ln>
            <a:solidFill>
              <a:srgbClr val="00C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442940" y="3789040"/>
            <a:ext cx="3451954" cy="1200329"/>
          </a:xfrm>
          <a:prstGeom prst="rect">
            <a:avLst/>
          </a:prstGeom>
        </p:spPr>
        <p:txBody>
          <a:bodyPr wrap="square">
            <a:spAutoFit/>
          </a:bodyPr>
          <a:lstStyle/>
          <a:p>
            <a:r>
              <a:rPr lang="zh-CN" altLang="en-US" sz="2400" b="1" dirty="0" smtClean="0">
                <a:solidFill>
                  <a:srgbClr val="0000FF"/>
                </a:solidFill>
                <a:latin typeface="+mj-ea"/>
                <a:ea typeface="+mj-ea"/>
              </a:rPr>
              <a:t>实际中，这是不能分离的编码电路</a:t>
            </a:r>
            <a:endParaRPr lang="en-US" altLang="zh-CN" sz="2400" b="1" dirty="0" smtClean="0">
              <a:solidFill>
                <a:srgbClr val="0000FF"/>
              </a:solidFill>
              <a:latin typeface="+mj-ea"/>
              <a:ea typeface="+mj-ea"/>
            </a:endParaRPr>
          </a:p>
          <a:p>
            <a:r>
              <a:rPr lang="zh-CN" altLang="en-US" sz="2400" b="1" dirty="0">
                <a:solidFill>
                  <a:srgbClr val="0000FF"/>
                </a:solidFill>
                <a:latin typeface="+mj-ea"/>
                <a:ea typeface="+mj-ea"/>
              </a:rPr>
              <a:t>可</a:t>
            </a:r>
            <a:r>
              <a:rPr lang="zh-CN" altLang="en-US" sz="2400" b="1" dirty="0" smtClean="0">
                <a:solidFill>
                  <a:srgbClr val="0000FF"/>
                </a:solidFill>
                <a:latin typeface="+mj-ea"/>
                <a:ea typeface="+mj-ea"/>
              </a:rPr>
              <a:t>有不同方案实现</a:t>
            </a:r>
            <a:endParaRPr lang="zh-CN" altLang="en-US" sz="2400" b="1" dirty="0">
              <a:solidFill>
                <a:srgbClr val="0000FF"/>
              </a:solidFill>
              <a:latin typeface="+mj-ea"/>
              <a:ea typeface="+mj-ea"/>
            </a:endParaRPr>
          </a:p>
        </p:txBody>
      </p:sp>
      <p:cxnSp>
        <p:nvCxnSpPr>
          <p:cNvPr id="42" name="直接箭头连接符 41"/>
          <p:cNvCxnSpPr/>
          <p:nvPr/>
        </p:nvCxnSpPr>
        <p:spPr>
          <a:xfrm>
            <a:off x="5648478" y="3530209"/>
            <a:ext cx="248222" cy="31830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321195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4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dirty="0" smtClean="0">
                <a:solidFill>
                  <a:srgbClr val="0000FF"/>
                </a:solidFill>
              </a:rPr>
              <a:t>逐次比较法</a:t>
            </a:r>
            <a:r>
              <a:rPr lang="zh-CN" altLang="en-US" dirty="0" smtClean="0"/>
              <a:t>编码</a:t>
            </a:r>
            <a:endParaRPr lang="zh-CN" altLang="en-US" dirty="0"/>
          </a:p>
        </p:txBody>
      </p:sp>
      <p:sp>
        <p:nvSpPr>
          <p:cNvPr id="78851" name="Rectangle 3"/>
          <p:cNvSpPr>
            <a:spLocks noGrp="1" noChangeArrowheads="1"/>
          </p:cNvSpPr>
          <p:nvPr>
            <p:ph type="body" idx="1"/>
          </p:nvPr>
        </p:nvSpPr>
        <p:spPr>
          <a:xfrm>
            <a:off x="539552" y="1196752"/>
            <a:ext cx="8064896" cy="5400600"/>
          </a:xfrm>
        </p:spPr>
        <p:txBody>
          <a:bodyPr>
            <a:normAutofit/>
          </a:bodyPr>
          <a:lstStyle/>
          <a:p>
            <a:r>
              <a:rPr lang="en-US" altLang="zh-CN" dirty="0" smtClean="0"/>
              <a:t> </a:t>
            </a:r>
            <a:r>
              <a:rPr lang="zh-CN" altLang="en-US" dirty="0" smtClean="0">
                <a:solidFill>
                  <a:srgbClr val="0000FF"/>
                </a:solidFill>
              </a:rPr>
              <a:t>方框图：</a:t>
            </a:r>
            <a:endParaRPr lang="en-US" altLang="zh-CN" dirty="0" smtClean="0"/>
          </a:p>
          <a:p>
            <a:pPr>
              <a:lnSpc>
                <a:spcPct val="110000"/>
              </a:lnSpc>
            </a:pPr>
            <a:endParaRPr lang="en-US" altLang="zh-CN" dirty="0" smtClean="0"/>
          </a:p>
          <a:p>
            <a:pPr>
              <a:lnSpc>
                <a:spcPct val="110000"/>
              </a:lnSpc>
            </a:pPr>
            <a:endParaRPr lang="en-US" altLang="zh-CN" dirty="0" smtClean="0"/>
          </a:p>
          <a:p>
            <a:pPr>
              <a:lnSpc>
                <a:spcPct val="110000"/>
              </a:lnSpc>
            </a:pPr>
            <a:endParaRPr lang="zh-CN" altLang="en-US" dirty="0" smtClean="0"/>
          </a:p>
          <a:p>
            <a:pPr>
              <a:lnSpc>
                <a:spcPct val="110000"/>
              </a:lnSpc>
            </a:pPr>
            <a:r>
              <a:rPr lang="zh-CN" altLang="en-US" dirty="0"/>
              <a:t>图中为一个</a:t>
            </a:r>
            <a:r>
              <a:rPr lang="en-US" altLang="zh-CN" dirty="0">
                <a:solidFill>
                  <a:srgbClr val="0000FF"/>
                </a:solidFill>
              </a:rPr>
              <a:t>3</a:t>
            </a:r>
            <a:r>
              <a:rPr lang="zh-CN" altLang="en-US" dirty="0">
                <a:solidFill>
                  <a:srgbClr val="0000FF"/>
                </a:solidFill>
              </a:rPr>
              <a:t>位</a:t>
            </a:r>
            <a:r>
              <a:rPr lang="zh-CN" altLang="en-US" dirty="0"/>
              <a:t>编码器</a:t>
            </a:r>
            <a:r>
              <a:rPr lang="zh-CN" altLang="en-US" dirty="0" smtClean="0"/>
              <a:t>。</a:t>
            </a:r>
            <a:endParaRPr lang="en-US" altLang="zh-CN" dirty="0" smtClean="0"/>
          </a:p>
          <a:p>
            <a:pPr>
              <a:lnSpc>
                <a:spcPct val="110000"/>
              </a:lnSpc>
            </a:pPr>
            <a:r>
              <a:rPr lang="zh-CN" altLang="en-US" dirty="0" smtClean="0"/>
              <a:t>其</a:t>
            </a:r>
            <a:r>
              <a:rPr lang="zh-CN" altLang="en-US" dirty="0"/>
              <a:t>输入信号抽样脉冲值在</a:t>
            </a:r>
            <a:r>
              <a:rPr lang="en-US" altLang="zh-CN" dirty="0"/>
              <a:t>0</a:t>
            </a:r>
            <a:r>
              <a:rPr lang="zh-CN" altLang="en-US" dirty="0"/>
              <a:t>和</a:t>
            </a:r>
            <a:r>
              <a:rPr lang="en-US" altLang="zh-CN" dirty="0"/>
              <a:t>7.5</a:t>
            </a:r>
            <a:r>
              <a:rPr lang="zh-CN" altLang="en-US" dirty="0"/>
              <a:t>之间</a:t>
            </a:r>
            <a:r>
              <a:rPr lang="zh-CN" altLang="en-US" dirty="0" smtClean="0"/>
              <a:t>。</a:t>
            </a:r>
            <a:endParaRPr lang="en-US" altLang="zh-CN" dirty="0" smtClean="0"/>
          </a:p>
          <a:p>
            <a:pPr>
              <a:lnSpc>
                <a:spcPct val="110000"/>
              </a:lnSpc>
            </a:pPr>
            <a:r>
              <a:rPr lang="zh-CN" altLang="en-US" dirty="0" smtClean="0"/>
              <a:t>将</a:t>
            </a:r>
            <a:r>
              <a:rPr lang="zh-CN" altLang="en-US" dirty="0"/>
              <a:t>输入模拟抽样脉冲编成</a:t>
            </a:r>
            <a:r>
              <a:rPr lang="en-US" altLang="zh-CN" dirty="0"/>
              <a:t>3</a:t>
            </a:r>
            <a:r>
              <a:rPr lang="zh-CN" altLang="en-US" dirty="0"/>
              <a:t>位二进制编码</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 </a:t>
            </a:r>
            <a:r>
              <a:rPr lang="en-US" altLang="zh-CN" i="1" dirty="0"/>
              <a:t>c</a:t>
            </a:r>
            <a:r>
              <a:rPr lang="en-US" altLang="zh-CN" baseline="-25000" dirty="0"/>
              <a:t>3</a:t>
            </a:r>
            <a:r>
              <a:rPr lang="zh-CN" altLang="en-US" dirty="0"/>
              <a:t>。</a:t>
            </a:r>
            <a:endParaRPr lang="en-US" altLang="zh-CN" dirty="0"/>
          </a:p>
          <a:p>
            <a:pPr>
              <a:lnSpc>
                <a:spcPct val="110000"/>
              </a:lnSpc>
            </a:pPr>
            <a:endParaRPr lang="zh-CN" altLang="en-US" dirty="0"/>
          </a:p>
        </p:txBody>
      </p:sp>
      <p:sp>
        <p:nvSpPr>
          <p:cNvPr id="29" name="灯片编号占位符 5"/>
          <p:cNvSpPr>
            <a:spLocks noGrp="1"/>
          </p:cNvSpPr>
          <p:nvPr>
            <p:ph type="sldNum" sz="quarter" idx="12"/>
          </p:nvPr>
        </p:nvSpPr>
        <p:spPr/>
        <p:txBody>
          <a:bodyPr/>
          <a:lstStyle/>
          <a:p>
            <a:fld id="{14C13D78-5FFB-434C-B4AE-FF7A9F4FF6F8}" type="slidenum">
              <a:rPr lang="en-US" altLang="zh-CN" smtClean="0"/>
              <a:pPr/>
              <a:t>63</a:t>
            </a:fld>
            <a:endParaRPr lang="en-US" altLang="zh-CN"/>
          </a:p>
        </p:txBody>
      </p:sp>
      <p:grpSp>
        <p:nvGrpSpPr>
          <p:cNvPr id="2" name="Group 6"/>
          <p:cNvGrpSpPr>
            <a:grpSpLocks/>
          </p:cNvGrpSpPr>
          <p:nvPr/>
        </p:nvGrpSpPr>
        <p:grpSpPr bwMode="auto">
          <a:xfrm>
            <a:off x="899592" y="1628800"/>
            <a:ext cx="7605712" cy="2160587"/>
            <a:chOff x="3273" y="7347"/>
            <a:chExt cx="6584" cy="1989"/>
          </a:xfrm>
        </p:grpSpPr>
        <p:sp>
          <p:nvSpPr>
            <p:cNvPr id="78855" name="Text Box 7"/>
            <p:cNvSpPr txBox="1">
              <a:spLocks noChangeArrowheads="1"/>
            </p:cNvSpPr>
            <p:nvPr/>
          </p:nvSpPr>
          <p:spPr bwMode="auto">
            <a:xfrm>
              <a:off x="6257" y="7820"/>
              <a:ext cx="974" cy="48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比较器</a:t>
              </a:r>
              <a:endParaRPr lang="zh-CN" altLang="en-US" sz="3200" b="1"/>
            </a:p>
          </p:txBody>
        </p:sp>
        <p:grpSp>
          <p:nvGrpSpPr>
            <p:cNvPr id="3" name="Group 8"/>
            <p:cNvGrpSpPr>
              <a:grpSpLocks/>
            </p:cNvGrpSpPr>
            <p:nvPr/>
          </p:nvGrpSpPr>
          <p:grpSpPr bwMode="auto">
            <a:xfrm>
              <a:off x="3273" y="7347"/>
              <a:ext cx="6584" cy="1989"/>
              <a:chOff x="3273" y="7347"/>
              <a:chExt cx="6584" cy="1989"/>
            </a:xfrm>
          </p:grpSpPr>
          <p:sp>
            <p:nvSpPr>
              <p:cNvPr id="78857" name="Text Box 9"/>
              <p:cNvSpPr txBox="1">
                <a:spLocks noChangeArrowheads="1"/>
              </p:cNvSpPr>
              <p:nvPr/>
            </p:nvSpPr>
            <p:spPr bwMode="auto">
              <a:xfrm>
                <a:off x="4711" y="7820"/>
                <a:ext cx="974" cy="480"/>
              </a:xfrm>
              <a:prstGeom prst="rect">
                <a:avLst/>
              </a:prstGeom>
              <a:solidFill>
                <a:srgbClr val="FFFFFF"/>
              </a:solidFill>
              <a:ln w="9525">
                <a:solidFill>
                  <a:srgbClr val="000000"/>
                </a:solidFill>
                <a:miter lim="800000"/>
                <a:headEnd/>
                <a:tailEnd/>
              </a:ln>
            </p:spPr>
            <p:txBody>
              <a:bodyPr/>
              <a:lstStyle/>
              <a:p>
                <a:pPr algn="just"/>
                <a:r>
                  <a:rPr lang="zh-CN" altLang="en-US" sz="1600" b="1" dirty="0">
                    <a:latin typeface="Times New Roman" pitchFamily="18" charset="0"/>
                  </a:rPr>
                  <a:t>保持电路</a:t>
                </a:r>
                <a:endParaRPr lang="zh-CN" altLang="en-US" sz="3200" b="1" dirty="0"/>
              </a:p>
            </p:txBody>
          </p:sp>
          <p:sp>
            <p:nvSpPr>
              <p:cNvPr id="78858" name="Line 10"/>
              <p:cNvSpPr>
                <a:spLocks noChangeShapeType="1"/>
              </p:cNvSpPr>
              <p:nvPr/>
            </p:nvSpPr>
            <p:spPr bwMode="auto">
              <a:xfrm flipV="1">
                <a:off x="3689" y="8045"/>
                <a:ext cx="1006" cy="1"/>
              </a:xfrm>
              <a:prstGeom prst="line">
                <a:avLst/>
              </a:prstGeom>
              <a:noFill/>
              <a:ln w="9525">
                <a:solidFill>
                  <a:srgbClr val="000000"/>
                </a:solidFill>
                <a:round/>
                <a:headEnd/>
                <a:tailEnd type="triangle" w="med" len="med"/>
              </a:ln>
            </p:spPr>
            <p:txBody>
              <a:bodyPr/>
              <a:lstStyle/>
              <a:p>
                <a:endParaRPr lang="zh-CN" altLang="en-US" b="1"/>
              </a:p>
            </p:txBody>
          </p:sp>
          <p:sp>
            <p:nvSpPr>
              <p:cNvPr id="78859" name="Line 11"/>
              <p:cNvSpPr>
                <a:spLocks noChangeShapeType="1"/>
              </p:cNvSpPr>
              <p:nvPr/>
            </p:nvSpPr>
            <p:spPr bwMode="auto">
              <a:xfrm>
                <a:off x="5701" y="7941"/>
                <a:ext cx="540" cy="0"/>
              </a:xfrm>
              <a:prstGeom prst="line">
                <a:avLst/>
              </a:prstGeom>
              <a:noFill/>
              <a:ln w="9525">
                <a:solidFill>
                  <a:srgbClr val="000000"/>
                </a:solidFill>
                <a:round/>
                <a:headEnd/>
                <a:tailEnd type="triangle" w="med" len="med"/>
              </a:ln>
            </p:spPr>
            <p:txBody>
              <a:bodyPr/>
              <a:lstStyle/>
              <a:p>
                <a:endParaRPr lang="zh-CN" altLang="en-US" b="1"/>
              </a:p>
            </p:txBody>
          </p:sp>
          <p:grpSp>
            <p:nvGrpSpPr>
              <p:cNvPr id="4" name="Group 12"/>
              <p:cNvGrpSpPr>
                <a:grpSpLocks/>
              </p:cNvGrpSpPr>
              <p:nvPr/>
            </p:nvGrpSpPr>
            <p:grpSpPr bwMode="auto">
              <a:xfrm>
                <a:off x="4171" y="8841"/>
                <a:ext cx="1530" cy="480"/>
                <a:chOff x="2849" y="8430"/>
                <a:chExt cx="1530" cy="480"/>
              </a:xfrm>
            </p:grpSpPr>
            <p:sp>
              <p:nvSpPr>
                <p:cNvPr id="78861" name="Text Box 13"/>
                <p:cNvSpPr txBox="1">
                  <a:spLocks noChangeArrowheads="1"/>
                </p:cNvSpPr>
                <p:nvPr/>
              </p:nvSpPr>
              <p:spPr bwMode="auto">
                <a:xfrm>
                  <a:off x="3405" y="8430"/>
                  <a:ext cx="974" cy="48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恒流源</a:t>
                  </a:r>
                  <a:endParaRPr lang="zh-CN" altLang="en-US" sz="3200" b="1"/>
                </a:p>
              </p:txBody>
            </p:sp>
            <p:sp>
              <p:nvSpPr>
                <p:cNvPr id="78862" name="Line 14"/>
                <p:cNvSpPr>
                  <a:spLocks noChangeShapeType="1"/>
                </p:cNvSpPr>
                <p:nvPr/>
              </p:nvSpPr>
              <p:spPr bwMode="auto">
                <a:xfrm>
                  <a:off x="2849" y="8655"/>
                  <a:ext cx="54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5" name="Group 15"/>
              <p:cNvGrpSpPr>
                <a:grpSpLocks/>
              </p:cNvGrpSpPr>
              <p:nvPr/>
            </p:nvGrpSpPr>
            <p:grpSpPr bwMode="auto">
              <a:xfrm>
                <a:off x="5703" y="8856"/>
                <a:ext cx="1530" cy="480"/>
                <a:chOff x="2849" y="8430"/>
                <a:chExt cx="1530" cy="480"/>
              </a:xfrm>
            </p:grpSpPr>
            <p:sp>
              <p:nvSpPr>
                <p:cNvPr id="78864" name="Text Box 16"/>
                <p:cNvSpPr txBox="1">
                  <a:spLocks noChangeArrowheads="1"/>
                </p:cNvSpPr>
                <p:nvPr/>
              </p:nvSpPr>
              <p:spPr bwMode="auto">
                <a:xfrm>
                  <a:off x="3405" y="8430"/>
                  <a:ext cx="974" cy="48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记忆电路</a:t>
                  </a:r>
                  <a:endParaRPr lang="zh-CN" altLang="en-US" sz="3200" b="1"/>
                </a:p>
              </p:txBody>
            </p:sp>
            <p:sp>
              <p:nvSpPr>
                <p:cNvPr id="78865" name="Line 17"/>
                <p:cNvSpPr>
                  <a:spLocks noChangeShapeType="1"/>
                </p:cNvSpPr>
                <p:nvPr/>
              </p:nvSpPr>
              <p:spPr bwMode="auto">
                <a:xfrm>
                  <a:off x="2849" y="8655"/>
                  <a:ext cx="54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6" name="Group 18"/>
              <p:cNvGrpSpPr>
                <a:grpSpLocks/>
              </p:cNvGrpSpPr>
              <p:nvPr/>
            </p:nvGrpSpPr>
            <p:grpSpPr bwMode="auto">
              <a:xfrm>
                <a:off x="4173" y="8142"/>
                <a:ext cx="2068" cy="915"/>
                <a:chOff x="4173" y="8142"/>
                <a:chExt cx="2068" cy="915"/>
              </a:xfrm>
            </p:grpSpPr>
            <p:sp>
              <p:nvSpPr>
                <p:cNvPr id="78867" name="Line 19"/>
                <p:cNvSpPr>
                  <a:spLocks noChangeShapeType="1"/>
                </p:cNvSpPr>
                <p:nvPr/>
              </p:nvSpPr>
              <p:spPr bwMode="auto">
                <a:xfrm>
                  <a:off x="5927" y="8151"/>
                  <a:ext cx="314" cy="0"/>
                </a:xfrm>
                <a:prstGeom prst="line">
                  <a:avLst/>
                </a:prstGeom>
                <a:noFill/>
                <a:ln w="9525">
                  <a:solidFill>
                    <a:srgbClr val="000000"/>
                  </a:solidFill>
                  <a:round/>
                  <a:headEnd/>
                  <a:tailEnd type="triangle" w="med" len="med"/>
                </a:ln>
              </p:spPr>
              <p:txBody>
                <a:bodyPr/>
                <a:lstStyle/>
                <a:p>
                  <a:endParaRPr lang="zh-CN" altLang="en-US" b="1"/>
                </a:p>
              </p:txBody>
            </p:sp>
            <p:sp>
              <p:nvSpPr>
                <p:cNvPr id="78868" name="Line 20"/>
                <p:cNvSpPr>
                  <a:spLocks noChangeShapeType="1"/>
                </p:cNvSpPr>
                <p:nvPr/>
              </p:nvSpPr>
              <p:spPr bwMode="auto">
                <a:xfrm flipH="1">
                  <a:off x="5913" y="8142"/>
                  <a:ext cx="14" cy="360"/>
                </a:xfrm>
                <a:prstGeom prst="line">
                  <a:avLst/>
                </a:prstGeom>
                <a:noFill/>
                <a:ln w="9525">
                  <a:solidFill>
                    <a:srgbClr val="000000"/>
                  </a:solidFill>
                  <a:round/>
                  <a:headEnd/>
                  <a:tailEnd/>
                </a:ln>
                <a:effectLst/>
              </p:spPr>
              <p:txBody>
                <a:bodyPr/>
                <a:lstStyle/>
                <a:p>
                  <a:endParaRPr lang="zh-CN" altLang="en-US" b="1"/>
                </a:p>
              </p:txBody>
            </p:sp>
            <p:sp>
              <p:nvSpPr>
                <p:cNvPr id="78869" name="Line 21"/>
                <p:cNvSpPr>
                  <a:spLocks noChangeShapeType="1"/>
                </p:cNvSpPr>
                <p:nvPr/>
              </p:nvSpPr>
              <p:spPr bwMode="auto">
                <a:xfrm flipH="1">
                  <a:off x="4173" y="8487"/>
                  <a:ext cx="1740" cy="0"/>
                </a:xfrm>
                <a:prstGeom prst="line">
                  <a:avLst/>
                </a:prstGeom>
                <a:noFill/>
                <a:ln w="9525">
                  <a:solidFill>
                    <a:srgbClr val="000000"/>
                  </a:solidFill>
                  <a:round/>
                  <a:headEnd/>
                  <a:tailEnd/>
                </a:ln>
                <a:effectLst/>
              </p:spPr>
              <p:txBody>
                <a:bodyPr/>
                <a:lstStyle/>
                <a:p>
                  <a:endParaRPr lang="zh-CN" altLang="en-US" b="1"/>
                </a:p>
              </p:txBody>
            </p:sp>
            <p:sp>
              <p:nvSpPr>
                <p:cNvPr id="78870" name="Line 22"/>
                <p:cNvSpPr>
                  <a:spLocks noChangeShapeType="1"/>
                </p:cNvSpPr>
                <p:nvPr/>
              </p:nvSpPr>
              <p:spPr bwMode="auto">
                <a:xfrm>
                  <a:off x="4187" y="8472"/>
                  <a:ext cx="0" cy="585"/>
                </a:xfrm>
                <a:prstGeom prst="line">
                  <a:avLst/>
                </a:prstGeom>
                <a:noFill/>
                <a:ln w="9525">
                  <a:solidFill>
                    <a:srgbClr val="000000"/>
                  </a:solidFill>
                  <a:round/>
                  <a:headEnd/>
                  <a:tailEnd/>
                </a:ln>
                <a:effectLst/>
              </p:spPr>
              <p:txBody>
                <a:bodyPr/>
                <a:lstStyle/>
                <a:p>
                  <a:endParaRPr lang="zh-CN" altLang="en-US" b="1"/>
                </a:p>
              </p:txBody>
            </p:sp>
          </p:grpSp>
          <p:sp>
            <p:nvSpPr>
              <p:cNvPr id="78871" name="Line 23"/>
              <p:cNvSpPr>
                <a:spLocks noChangeShapeType="1"/>
              </p:cNvSpPr>
              <p:nvPr/>
            </p:nvSpPr>
            <p:spPr bwMode="auto">
              <a:xfrm>
                <a:off x="7217" y="8052"/>
                <a:ext cx="1726" cy="0"/>
              </a:xfrm>
              <a:prstGeom prst="line">
                <a:avLst/>
              </a:prstGeom>
              <a:noFill/>
              <a:ln w="9525">
                <a:solidFill>
                  <a:srgbClr val="000000"/>
                </a:solidFill>
                <a:round/>
                <a:headEnd/>
                <a:tailEnd type="triangle" w="med" len="med"/>
              </a:ln>
              <a:effectLst/>
            </p:spPr>
            <p:txBody>
              <a:bodyPr/>
              <a:lstStyle/>
              <a:p>
                <a:endParaRPr lang="zh-CN" altLang="en-US" b="1"/>
              </a:p>
            </p:txBody>
          </p:sp>
          <p:sp>
            <p:nvSpPr>
              <p:cNvPr id="78872" name="Line 24"/>
              <p:cNvSpPr>
                <a:spLocks noChangeShapeType="1"/>
              </p:cNvSpPr>
              <p:nvPr/>
            </p:nvSpPr>
            <p:spPr bwMode="auto">
              <a:xfrm>
                <a:off x="7217" y="9087"/>
                <a:ext cx="1050" cy="0"/>
              </a:xfrm>
              <a:prstGeom prst="line">
                <a:avLst/>
              </a:prstGeom>
              <a:noFill/>
              <a:ln w="9525">
                <a:solidFill>
                  <a:srgbClr val="000000"/>
                </a:solidFill>
                <a:round/>
                <a:headEnd type="triangle" w="med" len="med"/>
                <a:tailEnd/>
              </a:ln>
              <a:effectLst/>
            </p:spPr>
            <p:txBody>
              <a:bodyPr/>
              <a:lstStyle/>
              <a:p>
                <a:endParaRPr lang="zh-CN" altLang="en-US" b="1"/>
              </a:p>
            </p:txBody>
          </p:sp>
          <p:sp>
            <p:nvSpPr>
              <p:cNvPr id="78873" name="Line 25"/>
              <p:cNvSpPr>
                <a:spLocks noChangeShapeType="1"/>
              </p:cNvSpPr>
              <p:nvPr/>
            </p:nvSpPr>
            <p:spPr bwMode="auto">
              <a:xfrm flipH="1" flipV="1">
                <a:off x="8253" y="8037"/>
                <a:ext cx="14" cy="1035"/>
              </a:xfrm>
              <a:prstGeom prst="line">
                <a:avLst/>
              </a:prstGeom>
              <a:noFill/>
              <a:ln w="9525">
                <a:solidFill>
                  <a:srgbClr val="000000"/>
                </a:solidFill>
                <a:round/>
                <a:headEnd/>
                <a:tailEnd/>
              </a:ln>
              <a:effectLst/>
            </p:spPr>
            <p:txBody>
              <a:bodyPr/>
              <a:lstStyle/>
              <a:p>
                <a:endParaRPr lang="zh-CN" altLang="en-US" b="1"/>
              </a:p>
            </p:txBody>
          </p:sp>
          <p:sp>
            <p:nvSpPr>
              <p:cNvPr id="78874" name="Text Box 26"/>
              <p:cNvSpPr txBox="1">
                <a:spLocks noChangeArrowheads="1"/>
              </p:cNvSpPr>
              <p:nvPr/>
            </p:nvSpPr>
            <p:spPr bwMode="auto">
              <a:xfrm>
                <a:off x="7187" y="7347"/>
                <a:ext cx="1740" cy="705"/>
              </a:xfrm>
              <a:prstGeom prst="rect">
                <a:avLst/>
              </a:prstGeom>
              <a:noFill/>
              <a:ln w="9525" algn="ctr">
                <a:noFill/>
                <a:miter lim="800000"/>
                <a:headEnd/>
                <a:tailEnd/>
              </a:ln>
              <a:effectLst/>
            </p:spPr>
            <p:txBody>
              <a:bodyPr/>
              <a:lstStyle/>
              <a:p>
                <a:pPr algn="just"/>
                <a:r>
                  <a:rPr lang="en-US" altLang="zh-CN" sz="2000" b="1" i="1">
                    <a:latin typeface="Times New Roman" pitchFamily="18" charset="0"/>
                  </a:rPr>
                  <a:t>I</a:t>
                </a:r>
                <a:r>
                  <a:rPr lang="en-US" altLang="zh-CN" sz="2000" b="1" i="1" baseline="-25000">
                    <a:latin typeface="Times New Roman" pitchFamily="18" charset="0"/>
                  </a:rPr>
                  <a:t>s</a:t>
                </a:r>
                <a:r>
                  <a:rPr lang="en-US" altLang="zh-CN" sz="2400" b="1" baseline="30000">
                    <a:latin typeface="Times New Roman" pitchFamily="18" charset="0"/>
                  </a:rPr>
                  <a:t> </a:t>
                </a:r>
                <a:r>
                  <a:rPr lang="en-US" altLang="zh-CN" sz="2400" b="1">
                    <a:latin typeface="Times New Roman" pitchFamily="18" charset="0"/>
                  </a:rPr>
                  <a:t>&gt;</a:t>
                </a:r>
                <a:r>
                  <a:rPr lang="en-US" altLang="zh-CN" sz="2400" b="1" baseline="30000">
                    <a:latin typeface="Times New Roman" pitchFamily="18" charset="0"/>
                  </a:rPr>
                  <a:t> </a:t>
                </a:r>
                <a:r>
                  <a:rPr lang="en-US" altLang="zh-CN" sz="2400" b="1" i="1">
                    <a:latin typeface="Times New Roman" pitchFamily="18" charset="0"/>
                  </a:rPr>
                  <a:t>I</a:t>
                </a:r>
                <a:r>
                  <a:rPr lang="en-US" altLang="zh-CN" sz="2400" b="1" i="1" baseline="-25000">
                    <a:latin typeface="Times New Roman" pitchFamily="18" charset="0"/>
                  </a:rPr>
                  <a:t>w</a:t>
                </a:r>
                <a:r>
                  <a:rPr lang="en-US" altLang="zh-CN" sz="2400" b="1" baseline="30000">
                    <a:latin typeface="Times New Roman" pitchFamily="18" charset="0"/>
                  </a:rPr>
                  <a:t> , </a:t>
                </a:r>
                <a:r>
                  <a:rPr lang="en-US" altLang="zh-CN" b="1" baseline="30000">
                    <a:latin typeface="Times New Roman" pitchFamily="18" charset="0"/>
                  </a:rPr>
                  <a:t> </a:t>
                </a:r>
                <a:r>
                  <a:rPr lang="en-US" altLang="zh-CN" sz="2400" b="1" i="1">
                    <a:latin typeface="Times New Roman" pitchFamily="18" charset="0"/>
                  </a:rPr>
                  <a:t>c</a:t>
                </a:r>
                <a:r>
                  <a:rPr lang="en-US" altLang="zh-CN" sz="2400" b="1" i="1" baseline="-25000">
                    <a:latin typeface="Times New Roman" pitchFamily="18" charset="0"/>
                  </a:rPr>
                  <a:t>i</a:t>
                </a:r>
                <a:r>
                  <a:rPr lang="en-US" altLang="zh-CN" sz="2400" b="1" baseline="-25000">
                    <a:latin typeface="Times New Roman" pitchFamily="18" charset="0"/>
                  </a:rPr>
                  <a:t> </a:t>
                </a:r>
                <a:r>
                  <a:rPr lang="en-US" altLang="zh-CN" sz="2400" b="1">
                    <a:latin typeface="Times New Roman" pitchFamily="18" charset="0"/>
                  </a:rPr>
                  <a:t>=1</a:t>
                </a:r>
              </a:p>
              <a:p>
                <a:pPr algn="just"/>
                <a:r>
                  <a:rPr lang="en-US" altLang="zh-CN" sz="2400" b="1" i="1">
                    <a:latin typeface="Times New Roman" pitchFamily="18" charset="0"/>
                  </a:rPr>
                  <a:t>I</a:t>
                </a:r>
                <a:r>
                  <a:rPr lang="en-US" altLang="zh-CN" sz="2400" b="1" i="1" baseline="-25000">
                    <a:latin typeface="Times New Roman" pitchFamily="18" charset="0"/>
                  </a:rPr>
                  <a:t>s</a:t>
                </a:r>
                <a:r>
                  <a:rPr lang="en-US" altLang="zh-CN" sz="2400" b="1" baseline="30000">
                    <a:latin typeface="Times New Roman" pitchFamily="18" charset="0"/>
                  </a:rPr>
                  <a:t> </a:t>
                </a:r>
                <a:r>
                  <a:rPr lang="en-US" altLang="zh-CN" sz="2400" b="1">
                    <a:latin typeface="Times New Roman" pitchFamily="18" charset="0"/>
                  </a:rPr>
                  <a:t>&lt; </a:t>
                </a:r>
                <a:r>
                  <a:rPr lang="en-US" altLang="zh-CN" sz="2400" b="1" i="1">
                    <a:latin typeface="Times New Roman" pitchFamily="18" charset="0"/>
                  </a:rPr>
                  <a:t>I</a:t>
                </a:r>
                <a:r>
                  <a:rPr lang="en-US" altLang="zh-CN" sz="2400" b="1" i="1" baseline="-25000">
                    <a:latin typeface="Times New Roman" pitchFamily="18" charset="0"/>
                  </a:rPr>
                  <a:t>w</a:t>
                </a:r>
                <a:r>
                  <a:rPr lang="en-US" altLang="zh-CN" sz="2400" b="1" baseline="30000">
                    <a:latin typeface="Times New Roman" pitchFamily="18" charset="0"/>
                  </a:rPr>
                  <a:t> , </a:t>
                </a:r>
                <a:r>
                  <a:rPr lang="en-US" altLang="zh-CN" sz="2400" b="1" i="1">
                    <a:latin typeface="Times New Roman" pitchFamily="18" charset="0"/>
                  </a:rPr>
                  <a:t>c</a:t>
                </a:r>
                <a:r>
                  <a:rPr lang="en-US" altLang="zh-CN" sz="2400" b="1" i="1" baseline="-25000">
                    <a:latin typeface="Times New Roman" pitchFamily="18" charset="0"/>
                  </a:rPr>
                  <a:t>i</a:t>
                </a:r>
                <a:r>
                  <a:rPr lang="en-US" altLang="zh-CN" sz="2400" b="1" baseline="30000">
                    <a:latin typeface="Times New Roman" pitchFamily="18" charset="0"/>
                  </a:rPr>
                  <a:t> </a:t>
                </a:r>
                <a:r>
                  <a:rPr lang="en-US" altLang="zh-CN" sz="2400" b="1">
                    <a:latin typeface="Times New Roman" pitchFamily="18" charset="0"/>
                  </a:rPr>
                  <a:t>= 0</a:t>
                </a:r>
                <a:endParaRPr lang="en-US" altLang="zh-CN" sz="4400" b="1"/>
              </a:p>
            </p:txBody>
          </p:sp>
          <p:sp>
            <p:nvSpPr>
              <p:cNvPr id="78875" name="Text Box 27"/>
              <p:cNvSpPr txBox="1">
                <a:spLocks noChangeArrowheads="1"/>
              </p:cNvSpPr>
              <p:nvPr/>
            </p:nvSpPr>
            <p:spPr bwMode="auto">
              <a:xfrm>
                <a:off x="8899" y="7782"/>
                <a:ext cx="958" cy="495"/>
              </a:xfrm>
              <a:prstGeom prst="rect">
                <a:avLst/>
              </a:prstGeom>
              <a:noFill/>
              <a:ln w="9525" algn="ctr">
                <a:noFill/>
                <a:miter lim="800000"/>
                <a:headEnd/>
                <a:tailEnd/>
              </a:ln>
              <a:effectLst/>
            </p:spPr>
            <p:txBody>
              <a:bodyPr/>
              <a:lstStyle/>
              <a:p>
                <a:pPr algn="just"/>
                <a:r>
                  <a:rPr lang="en-US" altLang="zh-CN" sz="2000" b="1" i="1">
                    <a:latin typeface="Times New Roman" pitchFamily="18" charset="0"/>
                  </a:rPr>
                  <a:t>c</a:t>
                </a:r>
                <a:r>
                  <a:rPr lang="en-US" altLang="zh-CN" sz="2000" b="1" baseline="-25000">
                    <a:latin typeface="Times New Roman" pitchFamily="18" charset="0"/>
                  </a:rPr>
                  <a:t>1</a:t>
                </a:r>
                <a:r>
                  <a:rPr lang="en-US" altLang="zh-CN" sz="2000" b="1">
                    <a:latin typeface="Times New Roman" pitchFamily="18" charset="0"/>
                  </a:rPr>
                  <a:t>, </a:t>
                </a:r>
                <a:r>
                  <a:rPr lang="en-US" altLang="zh-CN" sz="2000" b="1" i="1">
                    <a:latin typeface="Times New Roman" pitchFamily="18" charset="0"/>
                  </a:rPr>
                  <a:t>c</a:t>
                </a:r>
                <a:r>
                  <a:rPr lang="en-US" altLang="zh-CN" sz="2000" b="1" baseline="-25000">
                    <a:latin typeface="Times New Roman" pitchFamily="18" charset="0"/>
                  </a:rPr>
                  <a:t>2</a:t>
                </a:r>
                <a:r>
                  <a:rPr lang="en-US" altLang="zh-CN" sz="2000" b="1">
                    <a:latin typeface="Times New Roman" pitchFamily="18" charset="0"/>
                  </a:rPr>
                  <a:t>, </a:t>
                </a:r>
                <a:r>
                  <a:rPr lang="en-US" altLang="zh-CN" sz="2000" b="1" i="1">
                    <a:latin typeface="Times New Roman" pitchFamily="18" charset="0"/>
                  </a:rPr>
                  <a:t>c</a:t>
                </a:r>
                <a:r>
                  <a:rPr lang="en-US" altLang="zh-CN" sz="2000" b="1" baseline="-25000">
                    <a:latin typeface="Times New Roman" pitchFamily="18" charset="0"/>
                  </a:rPr>
                  <a:t>3</a:t>
                </a:r>
                <a:endParaRPr lang="en-US" altLang="zh-CN" sz="4000" b="1"/>
              </a:p>
            </p:txBody>
          </p:sp>
          <p:sp>
            <p:nvSpPr>
              <p:cNvPr id="78876" name="Text Box 28"/>
              <p:cNvSpPr txBox="1">
                <a:spLocks noChangeArrowheads="1"/>
              </p:cNvSpPr>
              <p:nvPr/>
            </p:nvSpPr>
            <p:spPr bwMode="auto">
              <a:xfrm>
                <a:off x="5673" y="7587"/>
                <a:ext cx="464" cy="420"/>
              </a:xfrm>
              <a:prstGeom prst="rect">
                <a:avLst/>
              </a:prstGeom>
              <a:noFill/>
              <a:ln w="9525" algn="ctr">
                <a:noFill/>
                <a:miter lim="800000"/>
                <a:headEnd/>
                <a:tailEnd/>
              </a:ln>
              <a:effectLst/>
            </p:spPr>
            <p:txBody>
              <a:bodyPr/>
              <a:lstStyle/>
              <a:p>
                <a:pPr algn="just"/>
                <a:r>
                  <a:rPr lang="en-US" altLang="zh-CN" sz="2000" b="1">
                    <a:latin typeface="Times New Roman" pitchFamily="18" charset="0"/>
                  </a:rPr>
                  <a:t>I</a:t>
                </a:r>
                <a:r>
                  <a:rPr lang="en-US" altLang="zh-CN" sz="2000" b="1" baseline="-25000">
                    <a:latin typeface="Times New Roman" pitchFamily="18" charset="0"/>
                  </a:rPr>
                  <a:t>s</a:t>
                </a:r>
                <a:endParaRPr lang="en-US" altLang="zh-CN" sz="4000" b="1"/>
              </a:p>
            </p:txBody>
          </p:sp>
          <p:sp>
            <p:nvSpPr>
              <p:cNvPr id="78877" name="Text Box 29"/>
              <p:cNvSpPr txBox="1">
                <a:spLocks noChangeArrowheads="1"/>
              </p:cNvSpPr>
              <p:nvPr/>
            </p:nvSpPr>
            <p:spPr bwMode="auto">
              <a:xfrm>
                <a:off x="5583" y="7917"/>
                <a:ext cx="464" cy="420"/>
              </a:xfrm>
              <a:prstGeom prst="rect">
                <a:avLst/>
              </a:prstGeom>
              <a:noFill/>
              <a:ln w="9525" algn="ctr">
                <a:noFill/>
                <a:miter lim="800000"/>
                <a:headEnd/>
                <a:tailEnd/>
              </a:ln>
              <a:effectLst/>
            </p:spPr>
            <p:txBody>
              <a:bodyPr/>
              <a:lstStyle/>
              <a:p>
                <a:pPr algn="just"/>
                <a:r>
                  <a:rPr lang="en-US" altLang="zh-CN" sz="2000" b="1">
                    <a:latin typeface="Times New Roman" pitchFamily="18" charset="0"/>
                  </a:rPr>
                  <a:t> I</a:t>
                </a:r>
                <a:r>
                  <a:rPr lang="en-US" altLang="zh-CN" sz="2000" b="1" baseline="-25000">
                    <a:latin typeface="Times New Roman" pitchFamily="18" charset="0"/>
                  </a:rPr>
                  <a:t>w</a:t>
                </a:r>
                <a:endParaRPr lang="en-US" altLang="zh-CN" sz="4000" b="1"/>
              </a:p>
            </p:txBody>
          </p:sp>
          <p:sp>
            <p:nvSpPr>
              <p:cNvPr id="78878" name="Text Box 30"/>
              <p:cNvSpPr txBox="1">
                <a:spLocks noChangeArrowheads="1"/>
              </p:cNvSpPr>
              <p:nvPr/>
            </p:nvSpPr>
            <p:spPr bwMode="auto">
              <a:xfrm>
                <a:off x="3273" y="7668"/>
                <a:ext cx="1036" cy="735"/>
              </a:xfrm>
              <a:prstGeom prst="rect">
                <a:avLst/>
              </a:prstGeom>
              <a:noFill/>
              <a:ln w="9525" algn="ctr">
                <a:noFill/>
                <a:miter lim="800000"/>
                <a:headEnd/>
                <a:tailEnd/>
              </a:ln>
              <a:effectLst/>
            </p:spPr>
            <p:txBody>
              <a:bodyPr/>
              <a:lstStyle/>
              <a:p>
                <a:pPr algn="just"/>
                <a:r>
                  <a:rPr lang="zh-CN" altLang="en-US" b="1">
                    <a:latin typeface="Times New Roman" pitchFamily="18" charset="0"/>
                  </a:rPr>
                  <a:t>输入信号</a:t>
                </a:r>
              </a:p>
              <a:p>
                <a:pPr algn="just"/>
                <a:r>
                  <a:rPr lang="zh-CN" altLang="en-US" b="1">
                    <a:latin typeface="Times New Roman" pitchFamily="18" charset="0"/>
                  </a:rPr>
                  <a:t>抽样脉冲</a:t>
                </a:r>
                <a:endParaRPr lang="zh-CN" altLang="en-US" sz="3600" b="1"/>
              </a:p>
            </p:txBody>
          </p:sp>
        </p:grpSp>
      </p:gr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dirty="0" smtClean="0">
                <a:solidFill>
                  <a:srgbClr val="0000FF"/>
                </a:solidFill>
              </a:rPr>
              <a:t>逐次比较法</a:t>
            </a:r>
            <a:r>
              <a:rPr lang="zh-CN" altLang="en-US" dirty="0" smtClean="0"/>
              <a:t>编码原理</a:t>
            </a:r>
            <a:endParaRPr lang="zh-CN" altLang="en-US" dirty="0"/>
          </a:p>
        </p:txBody>
      </p:sp>
      <p:sp>
        <p:nvSpPr>
          <p:cNvPr id="29" name="灯片编号占位符 5"/>
          <p:cNvSpPr>
            <a:spLocks noGrp="1"/>
          </p:cNvSpPr>
          <p:nvPr>
            <p:ph type="sldNum" sz="quarter" idx="12"/>
          </p:nvPr>
        </p:nvSpPr>
        <p:spPr/>
        <p:txBody>
          <a:bodyPr/>
          <a:lstStyle/>
          <a:p>
            <a:fld id="{14C13D78-5FFB-434C-B4AE-FF7A9F4FF6F8}" type="slidenum">
              <a:rPr lang="en-US" altLang="zh-CN" smtClean="0"/>
              <a:pPr/>
              <a:t>64</a:t>
            </a:fld>
            <a:endParaRPr lang="en-US" altLang="zh-CN"/>
          </a:p>
        </p:txBody>
      </p:sp>
      <p:grpSp>
        <p:nvGrpSpPr>
          <p:cNvPr id="2" name="Group 6"/>
          <p:cNvGrpSpPr>
            <a:grpSpLocks/>
          </p:cNvGrpSpPr>
          <p:nvPr/>
        </p:nvGrpSpPr>
        <p:grpSpPr bwMode="auto">
          <a:xfrm>
            <a:off x="971600" y="1268760"/>
            <a:ext cx="7605712" cy="2160587"/>
            <a:chOff x="3273" y="7347"/>
            <a:chExt cx="6584" cy="1989"/>
          </a:xfrm>
        </p:grpSpPr>
        <p:sp>
          <p:nvSpPr>
            <p:cNvPr id="78855" name="Text Box 7"/>
            <p:cNvSpPr txBox="1">
              <a:spLocks noChangeArrowheads="1"/>
            </p:cNvSpPr>
            <p:nvPr/>
          </p:nvSpPr>
          <p:spPr bwMode="auto">
            <a:xfrm>
              <a:off x="6257" y="7820"/>
              <a:ext cx="974" cy="480"/>
            </a:xfrm>
            <a:prstGeom prst="rect">
              <a:avLst/>
            </a:prstGeom>
            <a:solidFill>
              <a:srgbClr val="FFFFFF"/>
            </a:solidFill>
            <a:ln w="9525">
              <a:solidFill>
                <a:srgbClr val="000000"/>
              </a:solidFill>
              <a:miter lim="800000"/>
              <a:headEnd/>
              <a:tailEnd/>
            </a:ln>
          </p:spPr>
          <p:txBody>
            <a:bodyPr/>
            <a:lstStyle/>
            <a:p>
              <a:pPr algn="ctr"/>
              <a:r>
                <a:rPr lang="zh-CN" altLang="en-US" sz="1600" b="1" dirty="0">
                  <a:latin typeface="Times New Roman" pitchFamily="18" charset="0"/>
                </a:rPr>
                <a:t>比较器</a:t>
              </a:r>
              <a:endParaRPr lang="zh-CN" altLang="en-US" sz="3200" b="1" dirty="0"/>
            </a:p>
          </p:txBody>
        </p:sp>
        <p:grpSp>
          <p:nvGrpSpPr>
            <p:cNvPr id="3" name="Group 8"/>
            <p:cNvGrpSpPr>
              <a:grpSpLocks/>
            </p:cNvGrpSpPr>
            <p:nvPr/>
          </p:nvGrpSpPr>
          <p:grpSpPr bwMode="auto">
            <a:xfrm>
              <a:off x="3273" y="7347"/>
              <a:ext cx="6584" cy="1989"/>
              <a:chOff x="3273" y="7347"/>
              <a:chExt cx="6584" cy="1989"/>
            </a:xfrm>
          </p:grpSpPr>
          <p:sp>
            <p:nvSpPr>
              <p:cNvPr id="78857" name="Text Box 9"/>
              <p:cNvSpPr txBox="1">
                <a:spLocks noChangeArrowheads="1"/>
              </p:cNvSpPr>
              <p:nvPr/>
            </p:nvSpPr>
            <p:spPr bwMode="auto">
              <a:xfrm>
                <a:off x="4711" y="7820"/>
                <a:ext cx="974" cy="480"/>
              </a:xfrm>
              <a:prstGeom prst="rect">
                <a:avLst/>
              </a:prstGeom>
              <a:solidFill>
                <a:srgbClr val="FFFFFF"/>
              </a:solidFill>
              <a:ln w="9525">
                <a:solidFill>
                  <a:srgbClr val="000000"/>
                </a:solidFill>
                <a:miter lim="800000"/>
                <a:headEnd/>
                <a:tailEnd/>
              </a:ln>
            </p:spPr>
            <p:txBody>
              <a:bodyPr/>
              <a:lstStyle/>
              <a:p>
                <a:pPr algn="just"/>
                <a:r>
                  <a:rPr lang="zh-CN" altLang="en-US" sz="1600" b="1" dirty="0">
                    <a:latin typeface="Times New Roman" pitchFamily="18" charset="0"/>
                  </a:rPr>
                  <a:t>保持电路</a:t>
                </a:r>
                <a:endParaRPr lang="zh-CN" altLang="en-US" sz="3200" b="1" dirty="0"/>
              </a:p>
            </p:txBody>
          </p:sp>
          <p:sp>
            <p:nvSpPr>
              <p:cNvPr id="78858" name="Line 10"/>
              <p:cNvSpPr>
                <a:spLocks noChangeShapeType="1"/>
              </p:cNvSpPr>
              <p:nvPr/>
            </p:nvSpPr>
            <p:spPr bwMode="auto">
              <a:xfrm flipV="1">
                <a:off x="3689" y="8045"/>
                <a:ext cx="1006" cy="1"/>
              </a:xfrm>
              <a:prstGeom prst="line">
                <a:avLst/>
              </a:prstGeom>
              <a:noFill/>
              <a:ln w="9525">
                <a:solidFill>
                  <a:srgbClr val="000000"/>
                </a:solidFill>
                <a:round/>
                <a:headEnd/>
                <a:tailEnd type="triangle" w="med" len="med"/>
              </a:ln>
            </p:spPr>
            <p:txBody>
              <a:bodyPr/>
              <a:lstStyle/>
              <a:p>
                <a:endParaRPr lang="zh-CN" altLang="en-US" b="1"/>
              </a:p>
            </p:txBody>
          </p:sp>
          <p:sp>
            <p:nvSpPr>
              <p:cNvPr id="78859" name="Line 11"/>
              <p:cNvSpPr>
                <a:spLocks noChangeShapeType="1"/>
              </p:cNvSpPr>
              <p:nvPr/>
            </p:nvSpPr>
            <p:spPr bwMode="auto">
              <a:xfrm>
                <a:off x="5701" y="7941"/>
                <a:ext cx="540" cy="0"/>
              </a:xfrm>
              <a:prstGeom prst="line">
                <a:avLst/>
              </a:prstGeom>
              <a:noFill/>
              <a:ln w="9525">
                <a:solidFill>
                  <a:srgbClr val="000000"/>
                </a:solidFill>
                <a:round/>
                <a:headEnd/>
                <a:tailEnd type="triangle" w="med" len="med"/>
              </a:ln>
            </p:spPr>
            <p:txBody>
              <a:bodyPr/>
              <a:lstStyle/>
              <a:p>
                <a:endParaRPr lang="zh-CN" altLang="en-US" b="1"/>
              </a:p>
            </p:txBody>
          </p:sp>
          <p:grpSp>
            <p:nvGrpSpPr>
              <p:cNvPr id="4" name="Group 12"/>
              <p:cNvGrpSpPr>
                <a:grpSpLocks/>
              </p:cNvGrpSpPr>
              <p:nvPr/>
            </p:nvGrpSpPr>
            <p:grpSpPr bwMode="auto">
              <a:xfrm>
                <a:off x="4171" y="8841"/>
                <a:ext cx="1530" cy="480"/>
                <a:chOff x="2849" y="8430"/>
                <a:chExt cx="1530" cy="480"/>
              </a:xfrm>
            </p:grpSpPr>
            <p:sp>
              <p:nvSpPr>
                <p:cNvPr id="78861" name="Text Box 13"/>
                <p:cNvSpPr txBox="1">
                  <a:spLocks noChangeArrowheads="1"/>
                </p:cNvSpPr>
                <p:nvPr/>
              </p:nvSpPr>
              <p:spPr bwMode="auto">
                <a:xfrm>
                  <a:off x="3405" y="8430"/>
                  <a:ext cx="974" cy="48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恒流源</a:t>
                  </a:r>
                  <a:endParaRPr lang="zh-CN" altLang="en-US" sz="3200" b="1"/>
                </a:p>
              </p:txBody>
            </p:sp>
            <p:sp>
              <p:nvSpPr>
                <p:cNvPr id="78862" name="Line 14"/>
                <p:cNvSpPr>
                  <a:spLocks noChangeShapeType="1"/>
                </p:cNvSpPr>
                <p:nvPr/>
              </p:nvSpPr>
              <p:spPr bwMode="auto">
                <a:xfrm>
                  <a:off x="2849" y="8655"/>
                  <a:ext cx="54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5" name="Group 15"/>
              <p:cNvGrpSpPr>
                <a:grpSpLocks/>
              </p:cNvGrpSpPr>
              <p:nvPr/>
            </p:nvGrpSpPr>
            <p:grpSpPr bwMode="auto">
              <a:xfrm>
                <a:off x="5703" y="8856"/>
                <a:ext cx="1530" cy="480"/>
                <a:chOff x="2849" y="8430"/>
                <a:chExt cx="1530" cy="480"/>
              </a:xfrm>
            </p:grpSpPr>
            <p:sp>
              <p:nvSpPr>
                <p:cNvPr id="78864" name="Text Box 16"/>
                <p:cNvSpPr txBox="1">
                  <a:spLocks noChangeArrowheads="1"/>
                </p:cNvSpPr>
                <p:nvPr/>
              </p:nvSpPr>
              <p:spPr bwMode="auto">
                <a:xfrm>
                  <a:off x="3405" y="8430"/>
                  <a:ext cx="974" cy="480"/>
                </a:xfrm>
                <a:prstGeom prst="rect">
                  <a:avLst/>
                </a:prstGeom>
                <a:solidFill>
                  <a:srgbClr val="FFFFFF"/>
                </a:solidFill>
                <a:ln w="9525">
                  <a:solidFill>
                    <a:srgbClr val="000000"/>
                  </a:solidFill>
                  <a:miter lim="800000"/>
                  <a:headEnd/>
                  <a:tailEnd/>
                </a:ln>
              </p:spPr>
              <p:txBody>
                <a:bodyPr/>
                <a:lstStyle/>
                <a:p>
                  <a:pPr algn="ctr"/>
                  <a:r>
                    <a:rPr lang="zh-CN" altLang="en-US" sz="1600" b="1">
                      <a:latin typeface="Times New Roman" pitchFamily="18" charset="0"/>
                    </a:rPr>
                    <a:t>记忆电路</a:t>
                  </a:r>
                  <a:endParaRPr lang="zh-CN" altLang="en-US" sz="3200" b="1"/>
                </a:p>
              </p:txBody>
            </p:sp>
            <p:sp>
              <p:nvSpPr>
                <p:cNvPr id="78865" name="Line 17"/>
                <p:cNvSpPr>
                  <a:spLocks noChangeShapeType="1"/>
                </p:cNvSpPr>
                <p:nvPr/>
              </p:nvSpPr>
              <p:spPr bwMode="auto">
                <a:xfrm>
                  <a:off x="2849" y="8655"/>
                  <a:ext cx="540" cy="0"/>
                </a:xfrm>
                <a:prstGeom prst="line">
                  <a:avLst/>
                </a:prstGeom>
                <a:noFill/>
                <a:ln w="9525">
                  <a:solidFill>
                    <a:srgbClr val="000000"/>
                  </a:solidFill>
                  <a:round/>
                  <a:headEnd type="triangle" w="med" len="med"/>
                  <a:tailEnd/>
                </a:ln>
              </p:spPr>
              <p:txBody>
                <a:bodyPr/>
                <a:lstStyle/>
                <a:p>
                  <a:endParaRPr lang="zh-CN" altLang="en-US" b="1"/>
                </a:p>
              </p:txBody>
            </p:sp>
          </p:grpSp>
          <p:grpSp>
            <p:nvGrpSpPr>
              <p:cNvPr id="6" name="Group 18"/>
              <p:cNvGrpSpPr>
                <a:grpSpLocks/>
              </p:cNvGrpSpPr>
              <p:nvPr/>
            </p:nvGrpSpPr>
            <p:grpSpPr bwMode="auto">
              <a:xfrm>
                <a:off x="4173" y="8142"/>
                <a:ext cx="2068" cy="915"/>
                <a:chOff x="4173" y="8142"/>
                <a:chExt cx="2068" cy="915"/>
              </a:xfrm>
            </p:grpSpPr>
            <p:sp>
              <p:nvSpPr>
                <p:cNvPr id="78867" name="Line 19"/>
                <p:cNvSpPr>
                  <a:spLocks noChangeShapeType="1"/>
                </p:cNvSpPr>
                <p:nvPr/>
              </p:nvSpPr>
              <p:spPr bwMode="auto">
                <a:xfrm>
                  <a:off x="5927" y="8151"/>
                  <a:ext cx="314" cy="0"/>
                </a:xfrm>
                <a:prstGeom prst="line">
                  <a:avLst/>
                </a:prstGeom>
                <a:noFill/>
                <a:ln w="9525">
                  <a:solidFill>
                    <a:srgbClr val="000000"/>
                  </a:solidFill>
                  <a:round/>
                  <a:headEnd/>
                  <a:tailEnd type="triangle" w="med" len="med"/>
                </a:ln>
              </p:spPr>
              <p:txBody>
                <a:bodyPr/>
                <a:lstStyle/>
                <a:p>
                  <a:endParaRPr lang="zh-CN" altLang="en-US" b="1"/>
                </a:p>
              </p:txBody>
            </p:sp>
            <p:sp>
              <p:nvSpPr>
                <p:cNvPr id="78868" name="Line 20"/>
                <p:cNvSpPr>
                  <a:spLocks noChangeShapeType="1"/>
                </p:cNvSpPr>
                <p:nvPr/>
              </p:nvSpPr>
              <p:spPr bwMode="auto">
                <a:xfrm flipH="1">
                  <a:off x="5913" y="8142"/>
                  <a:ext cx="14" cy="360"/>
                </a:xfrm>
                <a:prstGeom prst="line">
                  <a:avLst/>
                </a:prstGeom>
                <a:noFill/>
                <a:ln w="9525">
                  <a:solidFill>
                    <a:srgbClr val="000000"/>
                  </a:solidFill>
                  <a:round/>
                  <a:headEnd/>
                  <a:tailEnd/>
                </a:ln>
                <a:effectLst/>
              </p:spPr>
              <p:txBody>
                <a:bodyPr/>
                <a:lstStyle/>
                <a:p>
                  <a:endParaRPr lang="zh-CN" altLang="en-US" b="1"/>
                </a:p>
              </p:txBody>
            </p:sp>
            <p:sp>
              <p:nvSpPr>
                <p:cNvPr id="78869" name="Line 21"/>
                <p:cNvSpPr>
                  <a:spLocks noChangeShapeType="1"/>
                </p:cNvSpPr>
                <p:nvPr/>
              </p:nvSpPr>
              <p:spPr bwMode="auto">
                <a:xfrm flipH="1">
                  <a:off x="4173" y="8487"/>
                  <a:ext cx="1740" cy="0"/>
                </a:xfrm>
                <a:prstGeom prst="line">
                  <a:avLst/>
                </a:prstGeom>
                <a:noFill/>
                <a:ln w="9525">
                  <a:solidFill>
                    <a:srgbClr val="000000"/>
                  </a:solidFill>
                  <a:round/>
                  <a:headEnd/>
                  <a:tailEnd/>
                </a:ln>
                <a:effectLst/>
              </p:spPr>
              <p:txBody>
                <a:bodyPr/>
                <a:lstStyle/>
                <a:p>
                  <a:endParaRPr lang="zh-CN" altLang="en-US" b="1"/>
                </a:p>
              </p:txBody>
            </p:sp>
            <p:sp>
              <p:nvSpPr>
                <p:cNvPr id="78870" name="Line 22"/>
                <p:cNvSpPr>
                  <a:spLocks noChangeShapeType="1"/>
                </p:cNvSpPr>
                <p:nvPr/>
              </p:nvSpPr>
              <p:spPr bwMode="auto">
                <a:xfrm>
                  <a:off x="4187" y="8472"/>
                  <a:ext cx="0" cy="585"/>
                </a:xfrm>
                <a:prstGeom prst="line">
                  <a:avLst/>
                </a:prstGeom>
                <a:noFill/>
                <a:ln w="9525">
                  <a:solidFill>
                    <a:srgbClr val="000000"/>
                  </a:solidFill>
                  <a:round/>
                  <a:headEnd/>
                  <a:tailEnd/>
                </a:ln>
                <a:effectLst/>
              </p:spPr>
              <p:txBody>
                <a:bodyPr/>
                <a:lstStyle/>
                <a:p>
                  <a:endParaRPr lang="zh-CN" altLang="en-US" b="1"/>
                </a:p>
              </p:txBody>
            </p:sp>
          </p:grpSp>
          <p:sp>
            <p:nvSpPr>
              <p:cNvPr id="78871" name="Line 23"/>
              <p:cNvSpPr>
                <a:spLocks noChangeShapeType="1"/>
              </p:cNvSpPr>
              <p:nvPr/>
            </p:nvSpPr>
            <p:spPr bwMode="auto">
              <a:xfrm>
                <a:off x="7217" y="8052"/>
                <a:ext cx="1726" cy="0"/>
              </a:xfrm>
              <a:prstGeom prst="line">
                <a:avLst/>
              </a:prstGeom>
              <a:noFill/>
              <a:ln w="9525">
                <a:solidFill>
                  <a:srgbClr val="000000"/>
                </a:solidFill>
                <a:round/>
                <a:headEnd/>
                <a:tailEnd type="triangle" w="med" len="med"/>
              </a:ln>
              <a:effectLst/>
            </p:spPr>
            <p:txBody>
              <a:bodyPr/>
              <a:lstStyle/>
              <a:p>
                <a:endParaRPr lang="zh-CN" altLang="en-US" b="1"/>
              </a:p>
            </p:txBody>
          </p:sp>
          <p:sp>
            <p:nvSpPr>
              <p:cNvPr id="78872" name="Line 24"/>
              <p:cNvSpPr>
                <a:spLocks noChangeShapeType="1"/>
              </p:cNvSpPr>
              <p:nvPr/>
            </p:nvSpPr>
            <p:spPr bwMode="auto">
              <a:xfrm>
                <a:off x="7217" y="9087"/>
                <a:ext cx="1050" cy="0"/>
              </a:xfrm>
              <a:prstGeom prst="line">
                <a:avLst/>
              </a:prstGeom>
              <a:noFill/>
              <a:ln w="9525">
                <a:solidFill>
                  <a:srgbClr val="000000"/>
                </a:solidFill>
                <a:round/>
                <a:headEnd type="triangle" w="med" len="med"/>
                <a:tailEnd/>
              </a:ln>
              <a:effectLst/>
            </p:spPr>
            <p:txBody>
              <a:bodyPr/>
              <a:lstStyle/>
              <a:p>
                <a:endParaRPr lang="zh-CN" altLang="en-US" b="1"/>
              </a:p>
            </p:txBody>
          </p:sp>
          <p:sp>
            <p:nvSpPr>
              <p:cNvPr id="78873" name="Line 25"/>
              <p:cNvSpPr>
                <a:spLocks noChangeShapeType="1"/>
              </p:cNvSpPr>
              <p:nvPr/>
            </p:nvSpPr>
            <p:spPr bwMode="auto">
              <a:xfrm flipH="1" flipV="1">
                <a:off x="8253" y="8037"/>
                <a:ext cx="14" cy="1035"/>
              </a:xfrm>
              <a:prstGeom prst="line">
                <a:avLst/>
              </a:prstGeom>
              <a:noFill/>
              <a:ln w="9525">
                <a:solidFill>
                  <a:srgbClr val="000000"/>
                </a:solidFill>
                <a:round/>
                <a:headEnd/>
                <a:tailEnd/>
              </a:ln>
              <a:effectLst/>
            </p:spPr>
            <p:txBody>
              <a:bodyPr/>
              <a:lstStyle/>
              <a:p>
                <a:endParaRPr lang="zh-CN" altLang="en-US" b="1"/>
              </a:p>
            </p:txBody>
          </p:sp>
          <p:sp>
            <p:nvSpPr>
              <p:cNvPr id="78874" name="Text Box 26"/>
              <p:cNvSpPr txBox="1">
                <a:spLocks noChangeArrowheads="1"/>
              </p:cNvSpPr>
              <p:nvPr/>
            </p:nvSpPr>
            <p:spPr bwMode="auto">
              <a:xfrm>
                <a:off x="7187" y="7347"/>
                <a:ext cx="1740" cy="705"/>
              </a:xfrm>
              <a:prstGeom prst="rect">
                <a:avLst/>
              </a:prstGeom>
              <a:noFill/>
              <a:ln w="9525" algn="ctr">
                <a:noFill/>
                <a:miter lim="800000"/>
                <a:headEnd/>
                <a:tailEnd/>
              </a:ln>
              <a:effectLst/>
            </p:spPr>
            <p:txBody>
              <a:bodyPr/>
              <a:lstStyle/>
              <a:p>
                <a:pPr algn="just"/>
                <a:r>
                  <a:rPr lang="en-US" altLang="zh-CN" sz="2000" b="1" i="1">
                    <a:latin typeface="Times New Roman" pitchFamily="18" charset="0"/>
                  </a:rPr>
                  <a:t>I</a:t>
                </a:r>
                <a:r>
                  <a:rPr lang="en-US" altLang="zh-CN" sz="2000" b="1" i="1" baseline="-25000">
                    <a:latin typeface="Times New Roman" pitchFamily="18" charset="0"/>
                  </a:rPr>
                  <a:t>s</a:t>
                </a:r>
                <a:r>
                  <a:rPr lang="en-US" altLang="zh-CN" sz="2400" b="1" baseline="30000">
                    <a:latin typeface="Times New Roman" pitchFamily="18" charset="0"/>
                  </a:rPr>
                  <a:t> </a:t>
                </a:r>
                <a:r>
                  <a:rPr lang="en-US" altLang="zh-CN" sz="2400" b="1">
                    <a:latin typeface="Times New Roman" pitchFamily="18" charset="0"/>
                  </a:rPr>
                  <a:t>&gt;</a:t>
                </a:r>
                <a:r>
                  <a:rPr lang="en-US" altLang="zh-CN" sz="2400" b="1" baseline="30000">
                    <a:latin typeface="Times New Roman" pitchFamily="18" charset="0"/>
                  </a:rPr>
                  <a:t> </a:t>
                </a:r>
                <a:r>
                  <a:rPr lang="en-US" altLang="zh-CN" sz="2400" b="1" i="1">
                    <a:latin typeface="Times New Roman" pitchFamily="18" charset="0"/>
                  </a:rPr>
                  <a:t>I</a:t>
                </a:r>
                <a:r>
                  <a:rPr lang="en-US" altLang="zh-CN" sz="2400" b="1" i="1" baseline="-25000">
                    <a:latin typeface="Times New Roman" pitchFamily="18" charset="0"/>
                  </a:rPr>
                  <a:t>w</a:t>
                </a:r>
                <a:r>
                  <a:rPr lang="en-US" altLang="zh-CN" sz="2400" b="1" baseline="30000">
                    <a:latin typeface="Times New Roman" pitchFamily="18" charset="0"/>
                  </a:rPr>
                  <a:t> , </a:t>
                </a:r>
                <a:r>
                  <a:rPr lang="en-US" altLang="zh-CN" b="1" baseline="30000">
                    <a:latin typeface="Times New Roman" pitchFamily="18" charset="0"/>
                  </a:rPr>
                  <a:t> </a:t>
                </a:r>
                <a:r>
                  <a:rPr lang="en-US" altLang="zh-CN" sz="2400" b="1" i="1">
                    <a:latin typeface="Times New Roman" pitchFamily="18" charset="0"/>
                  </a:rPr>
                  <a:t>c</a:t>
                </a:r>
                <a:r>
                  <a:rPr lang="en-US" altLang="zh-CN" sz="2400" b="1" i="1" baseline="-25000">
                    <a:latin typeface="Times New Roman" pitchFamily="18" charset="0"/>
                  </a:rPr>
                  <a:t>i</a:t>
                </a:r>
                <a:r>
                  <a:rPr lang="en-US" altLang="zh-CN" sz="2400" b="1" baseline="-25000">
                    <a:latin typeface="Times New Roman" pitchFamily="18" charset="0"/>
                  </a:rPr>
                  <a:t> </a:t>
                </a:r>
                <a:r>
                  <a:rPr lang="en-US" altLang="zh-CN" sz="2400" b="1">
                    <a:latin typeface="Times New Roman" pitchFamily="18" charset="0"/>
                  </a:rPr>
                  <a:t>=1</a:t>
                </a:r>
              </a:p>
              <a:p>
                <a:pPr algn="just"/>
                <a:r>
                  <a:rPr lang="en-US" altLang="zh-CN" sz="2400" b="1" i="1">
                    <a:latin typeface="Times New Roman" pitchFamily="18" charset="0"/>
                  </a:rPr>
                  <a:t>I</a:t>
                </a:r>
                <a:r>
                  <a:rPr lang="en-US" altLang="zh-CN" sz="2400" b="1" i="1" baseline="-25000">
                    <a:latin typeface="Times New Roman" pitchFamily="18" charset="0"/>
                  </a:rPr>
                  <a:t>s</a:t>
                </a:r>
                <a:r>
                  <a:rPr lang="en-US" altLang="zh-CN" sz="2400" b="1" baseline="30000">
                    <a:latin typeface="Times New Roman" pitchFamily="18" charset="0"/>
                  </a:rPr>
                  <a:t> </a:t>
                </a:r>
                <a:r>
                  <a:rPr lang="en-US" altLang="zh-CN" sz="2400" b="1">
                    <a:latin typeface="Times New Roman" pitchFamily="18" charset="0"/>
                  </a:rPr>
                  <a:t>&lt; </a:t>
                </a:r>
                <a:r>
                  <a:rPr lang="en-US" altLang="zh-CN" sz="2400" b="1" i="1">
                    <a:latin typeface="Times New Roman" pitchFamily="18" charset="0"/>
                  </a:rPr>
                  <a:t>I</a:t>
                </a:r>
                <a:r>
                  <a:rPr lang="en-US" altLang="zh-CN" sz="2400" b="1" i="1" baseline="-25000">
                    <a:latin typeface="Times New Roman" pitchFamily="18" charset="0"/>
                  </a:rPr>
                  <a:t>w</a:t>
                </a:r>
                <a:r>
                  <a:rPr lang="en-US" altLang="zh-CN" sz="2400" b="1" baseline="30000">
                    <a:latin typeface="Times New Roman" pitchFamily="18" charset="0"/>
                  </a:rPr>
                  <a:t> , </a:t>
                </a:r>
                <a:r>
                  <a:rPr lang="en-US" altLang="zh-CN" sz="2400" b="1" i="1">
                    <a:latin typeface="Times New Roman" pitchFamily="18" charset="0"/>
                  </a:rPr>
                  <a:t>c</a:t>
                </a:r>
                <a:r>
                  <a:rPr lang="en-US" altLang="zh-CN" sz="2400" b="1" i="1" baseline="-25000">
                    <a:latin typeface="Times New Roman" pitchFamily="18" charset="0"/>
                  </a:rPr>
                  <a:t>i</a:t>
                </a:r>
                <a:r>
                  <a:rPr lang="en-US" altLang="zh-CN" sz="2400" b="1" baseline="30000">
                    <a:latin typeface="Times New Roman" pitchFamily="18" charset="0"/>
                  </a:rPr>
                  <a:t> </a:t>
                </a:r>
                <a:r>
                  <a:rPr lang="en-US" altLang="zh-CN" sz="2400" b="1">
                    <a:latin typeface="Times New Roman" pitchFamily="18" charset="0"/>
                  </a:rPr>
                  <a:t>= 0</a:t>
                </a:r>
                <a:endParaRPr lang="en-US" altLang="zh-CN" sz="4400" b="1"/>
              </a:p>
            </p:txBody>
          </p:sp>
          <p:sp>
            <p:nvSpPr>
              <p:cNvPr id="78875" name="Text Box 27"/>
              <p:cNvSpPr txBox="1">
                <a:spLocks noChangeArrowheads="1"/>
              </p:cNvSpPr>
              <p:nvPr/>
            </p:nvSpPr>
            <p:spPr bwMode="auto">
              <a:xfrm>
                <a:off x="8899" y="7782"/>
                <a:ext cx="958" cy="495"/>
              </a:xfrm>
              <a:prstGeom prst="rect">
                <a:avLst/>
              </a:prstGeom>
              <a:noFill/>
              <a:ln w="9525" algn="ctr">
                <a:noFill/>
                <a:miter lim="800000"/>
                <a:headEnd/>
                <a:tailEnd/>
              </a:ln>
              <a:effectLst/>
            </p:spPr>
            <p:txBody>
              <a:bodyPr/>
              <a:lstStyle/>
              <a:p>
                <a:pPr algn="just"/>
                <a:r>
                  <a:rPr lang="en-US" altLang="zh-CN" sz="2000" b="1" i="1">
                    <a:latin typeface="Times New Roman" pitchFamily="18" charset="0"/>
                  </a:rPr>
                  <a:t>c</a:t>
                </a:r>
                <a:r>
                  <a:rPr lang="en-US" altLang="zh-CN" sz="2000" b="1" baseline="-25000">
                    <a:latin typeface="Times New Roman" pitchFamily="18" charset="0"/>
                  </a:rPr>
                  <a:t>1</a:t>
                </a:r>
                <a:r>
                  <a:rPr lang="en-US" altLang="zh-CN" sz="2000" b="1">
                    <a:latin typeface="Times New Roman" pitchFamily="18" charset="0"/>
                  </a:rPr>
                  <a:t>, </a:t>
                </a:r>
                <a:r>
                  <a:rPr lang="en-US" altLang="zh-CN" sz="2000" b="1" i="1">
                    <a:latin typeface="Times New Roman" pitchFamily="18" charset="0"/>
                  </a:rPr>
                  <a:t>c</a:t>
                </a:r>
                <a:r>
                  <a:rPr lang="en-US" altLang="zh-CN" sz="2000" b="1" baseline="-25000">
                    <a:latin typeface="Times New Roman" pitchFamily="18" charset="0"/>
                  </a:rPr>
                  <a:t>2</a:t>
                </a:r>
                <a:r>
                  <a:rPr lang="en-US" altLang="zh-CN" sz="2000" b="1">
                    <a:latin typeface="Times New Roman" pitchFamily="18" charset="0"/>
                  </a:rPr>
                  <a:t>, </a:t>
                </a:r>
                <a:r>
                  <a:rPr lang="en-US" altLang="zh-CN" sz="2000" b="1" i="1">
                    <a:latin typeface="Times New Roman" pitchFamily="18" charset="0"/>
                  </a:rPr>
                  <a:t>c</a:t>
                </a:r>
                <a:r>
                  <a:rPr lang="en-US" altLang="zh-CN" sz="2000" b="1" baseline="-25000">
                    <a:latin typeface="Times New Roman" pitchFamily="18" charset="0"/>
                  </a:rPr>
                  <a:t>3</a:t>
                </a:r>
                <a:endParaRPr lang="en-US" altLang="zh-CN" sz="4000" b="1"/>
              </a:p>
            </p:txBody>
          </p:sp>
          <p:sp>
            <p:nvSpPr>
              <p:cNvPr id="78876" name="Text Box 28"/>
              <p:cNvSpPr txBox="1">
                <a:spLocks noChangeArrowheads="1"/>
              </p:cNvSpPr>
              <p:nvPr/>
            </p:nvSpPr>
            <p:spPr bwMode="auto">
              <a:xfrm>
                <a:off x="5673" y="7587"/>
                <a:ext cx="464" cy="420"/>
              </a:xfrm>
              <a:prstGeom prst="rect">
                <a:avLst/>
              </a:prstGeom>
              <a:noFill/>
              <a:ln w="9525" algn="ctr">
                <a:noFill/>
                <a:miter lim="800000"/>
                <a:headEnd/>
                <a:tailEnd/>
              </a:ln>
              <a:effectLst/>
            </p:spPr>
            <p:txBody>
              <a:bodyPr/>
              <a:lstStyle/>
              <a:p>
                <a:pPr algn="just"/>
                <a:r>
                  <a:rPr lang="en-US" altLang="zh-CN" sz="2000" b="1">
                    <a:latin typeface="Times New Roman" pitchFamily="18" charset="0"/>
                  </a:rPr>
                  <a:t>I</a:t>
                </a:r>
                <a:r>
                  <a:rPr lang="en-US" altLang="zh-CN" sz="2000" b="1" baseline="-25000">
                    <a:latin typeface="Times New Roman" pitchFamily="18" charset="0"/>
                  </a:rPr>
                  <a:t>s</a:t>
                </a:r>
                <a:endParaRPr lang="en-US" altLang="zh-CN" sz="4000" b="1"/>
              </a:p>
            </p:txBody>
          </p:sp>
          <p:sp>
            <p:nvSpPr>
              <p:cNvPr id="78877" name="Text Box 29"/>
              <p:cNvSpPr txBox="1">
                <a:spLocks noChangeArrowheads="1"/>
              </p:cNvSpPr>
              <p:nvPr/>
            </p:nvSpPr>
            <p:spPr bwMode="auto">
              <a:xfrm>
                <a:off x="5583" y="7917"/>
                <a:ext cx="464" cy="420"/>
              </a:xfrm>
              <a:prstGeom prst="rect">
                <a:avLst/>
              </a:prstGeom>
              <a:noFill/>
              <a:ln w="9525" algn="ctr">
                <a:noFill/>
                <a:miter lim="800000"/>
                <a:headEnd/>
                <a:tailEnd/>
              </a:ln>
              <a:effectLst/>
            </p:spPr>
            <p:txBody>
              <a:bodyPr/>
              <a:lstStyle/>
              <a:p>
                <a:pPr algn="just"/>
                <a:r>
                  <a:rPr lang="en-US" altLang="zh-CN" sz="2000" b="1">
                    <a:latin typeface="Times New Roman" pitchFamily="18" charset="0"/>
                  </a:rPr>
                  <a:t> I</a:t>
                </a:r>
                <a:r>
                  <a:rPr lang="en-US" altLang="zh-CN" sz="2000" b="1" baseline="-25000">
                    <a:latin typeface="Times New Roman" pitchFamily="18" charset="0"/>
                  </a:rPr>
                  <a:t>w</a:t>
                </a:r>
                <a:endParaRPr lang="en-US" altLang="zh-CN" sz="4000" b="1"/>
              </a:p>
            </p:txBody>
          </p:sp>
          <p:sp>
            <p:nvSpPr>
              <p:cNvPr id="78878" name="Text Box 30"/>
              <p:cNvSpPr txBox="1">
                <a:spLocks noChangeArrowheads="1"/>
              </p:cNvSpPr>
              <p:nvPr/>
            </p:nvSpPr>
            <p:spPr bwMode="auto">
              <a:xfrm>
                <a:off x="3273" y="7668"/>
                <a:ext cx="1036" cy="735"/>
              </a:xfrm>
              <a:prstGeom prst="rect">
                <a:avLst/>
              </a:prstGeom>
              <a:noFill/>
              <a:ln w="9525" algn="ctr">
                <a:noFill/>
                <a:miter lim="800000"/>
                <a:headEnd/>
                <a:tailEnd/>
              </a:ln>
              <a:effectLst/>
            </p:spPr>
            <p:txBody>
              <a:bodyPr/>
              <a:lstStyle/>
              <a:p>
                <a:pPr algn="just"/>
                <a:r>
                  <a:rPr lang="zh-CN" altLang="en-US" b="1">
                    <a:latin typeface="Times New Roman" pitchFamily="18" charset="0"/>
                  </a:rPr>
                  <a:t>输入信号</a:t>
                </a:r>
              </a:p>
              <a:p>
                <a:pPr algn="just"/>
                <a:r>
                  <a:rPr lang="zh-CN" altLang="en-US" b="1">
                    <a:latin typeface="Times New Roman" pitchFamily="18" charset="0"/>
                  </a:rPr>
                  <a:t>抽样脉冲</a:t>
                </a:r>
                <a:endParaRPr lang="zh-CN" altLang="en-US" sz="3600" b="1"/>
              </a:p>
            </p:txBody>
          </p:sp>
        </p:grpSp>
      </p:grpSp>
      <p:sp>
        <p:nvSpPr>
          <p:cNvPr id="30" name="Rectangle 3"/>
          <p:cNvSpPr txBox="1">
            <a:spLocks noChangeArrowheads="1"/>
          </p:cNvSpPr>
          <p:nvPr/>
        </p:nvSpPr>
        <p:spPr>
          <a:xfrm>
            <a:off x="467544" y="5013176"/>
            <a:ext cx="5040560" cy="158417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1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因为表示量化值的二进制码有</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位，即</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c</a:t>
            </a:r>
            <a:r>
              <a:rPr kumimoji="0" lang="en-US" altLang="zh-CN" sz="2400" b="1" i="0"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1</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c</a:t>
            </a:r>
            <a:r>
              <a:rPr kumimoji="0" lang="en-US" altLang="zh-CN" sz="2400" b="1" i="0"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2</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c</a:t>
            </a:r>
            <a:r>
              <a:rPr kumimoji="0" lang="en-US" altLang="zh-CN" sz="2400" b="1" i="0" u="none" strike="noStrike" kern="1200" cap="none" spc="0" normalizeH="0" baseline="-25000" noProof="0" dirty="0" smtClean="0">
                <a:ln>
                  <a:noFill/>
                </a:ln>
                <a:solidFill>
                  <a:schemeClr val="tx1"/>
                </a:solidFill>
                <a:effectLst/>
                <a:uLnTx/>
                <a:uFillTx/>
                <a:latin typeface="Century Schoolbook" pitchFamily="18" charset="0"/>
                <a:ea typeface="微软雅黑" pitchFamily="34" charset="-122"/>
                <a:cs typeface="+mn-cs"/>
              </a:rPr>
              <a:t>3 </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。它们能够表示</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8</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个十进制数，从</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至</a:t>
            </a:r>
            <a:r>
              <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7</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，如表所示。 </a:t>
            </a:r>
            <a:endParaRPr kumimoji="0" lang="zh-CN" altLang="en-US" sz="2400" b="1" i="0" u="none" strike="noStrike" kern="1200" cap="none" spc="0" normalizeH="0" baseline="0" noProof="0" dirty="0">
              <a:ln>
                <a:noFill/>
              </a:ln>
              <a:solidFill>
                <a:schemeClr val="tx1"/>
              </a:solidFill>
              <a:effectLst/>
              <a:uLnTx/>
              <a:uFillTx/>
              <a:latin typeface="Century Schoolbook" pitchFamily="18" charset="0"/>
              <a:ea typeface="微软雅黑" pitchFamily="34" charset="-122"/>
              <a:cs typeface="+mn-cs"/>
            </a:endParaRPr>
          </a:p>
        </p:txBody>
      </p:sp>
      <p:sp>
        <p:nvSpPr>
          <p:cNvPr id="31" name="矩形 30"/>
          <p:cNvSpPr/>
          <p:nvPr/>
        </p:nvSpPr>
        <p:spPr>
          <a:xfrm>
            <a:off x="2915816" y="1187460"/>
            <a:ext cx="1721946" cy="369332"/>
          </a:xfrm>
          <a:prstGeom prst="rect">
            <a:avLst/>
          </a:prstGeom>
        </p:spPr>
        <p:txBody>
          <a:bodyPr wrap="none">
            <a:spAutoFit/>
          </a:bodyPr>
          <a:lstStyle/>
          <a:p>
            <a:r>
              <a:rPr lang="zh-CN" altLang="en-US" b="1" dirty="0" smtClean="0">
                <a:solidFill>
                  <a:srgbClr val="0000FF"/>
                </a:solidFill>
                <a:latin typeface="+mj-ea"/>
                <a:ea typeface="+mj-ea"/>
              </a:rPr>
              <a:t>抽样脉冲电流</a:t>
            </a:r>
            <a:r>
              <a:rPr lang="en-US" altLang="zh-CN" b="1" i="1" dirty="0" smtClean="0">
                <a:solidFill>
                  <a:srgbClr val="0000FF"/>
                </a:solidFill>
                <a:latin typeface="+mj-ea"/>
                <a:ea typeface="+mj-ea"/>
              </a:rPr>
              <a:t>I</a:t>
            </a:r>
            <a:r>
              <a:rPr lang="en-US" altLang="zh-CN" b="1" i="1" baseline="-25000" dirty="0" smtClean="0">
                <a:solidFill>
                  <a:srgbClr val="0000FF"/>
                </a:solidFill>
                <a:latin typeface="+mj-ea"/>
                <a:ea typeface="+mj-ea"/>
              </a:rPr>
              <a:t>s</a:t>
            </a:r>
            <a:endParaRPr lang="zh-CN" altLang="en-US" b="1" dirty="0">
              <a:solidFill>
                <a:srgbClr val="0000FF"/>
              </a:solidFill>
              <a:latin typeface="+mj-ea"/>
              <a:ea typeface="+mj-ea"/>
            </a:endParaRPr>
          </a:p>
        </p:txBody>
      </p:sp>
      <p:sp>
        <p:nvSpPr>
          <p:cNvPr id="32" name="矩形 31"/>
          <p:cNvSpPr/>
          <p:nvPr/>
        </p:nvSpPr>
        <p:spPr>
          <a:xfrm>
            <a:off x="3203848" y="2348880"/>
            <a:ext cx="1338828" cy="369332"/>
          </a:xfrm>
          <a:prstGeom prst="rect">
            <a:avLst/>
          </a:prstGeom>
        </p:spPr>
        <p:txBody>
          <a:bodyPr wrap="none">
            <a:spAutoFit/>
          </a:bodyPr>
          <a:lstStyle/>
          <a:p>
            <a:r>
              <a:rPr lang="zh-CN" altLang="en-US" b="1" dirty="0" smtClean="0">
                <a:solidFill>
                  <a:srgbClr val="0000FF"/>
                </a:solidFill>
                <a:latin typeface="Century Schoolbook" pitchFamily="18" charset="0"/>
                <a:ea typeface="微软雅黑" pitchFamily="34" charset="-122"/>
              </a:rPr>
              <a:t>权值电流</a:t>
            </a:r>
            <a:r>
              <a:rPr lang="en-US" altLang="zh-CN" b="1" i="1" dirty="0" err="1" smtClean="0">
                <a:solidFill>
                  <a:srgbClr val="0000FF"/>
                </a:solidFill>
                <a:latin typeface="Century Schoolbook" pitchFamily="18" charset="0"/>
                <a:ea typeface="微软雅黑" pitchFamily="34" charset="-122"/>
              </a:rPr>
              <a:t>I</a:t>
            </a:r>
            <a:r>
              <a:rPr lang="en-US" altLang="zh-CN" b="1" i="1" baseline="-25000" dirty="0" err="1" smtClean="0">
                <a:solidFill>
                  <a:srgbClr val="0000FF"/>
                </a:solidFill>
                <a:latin typeface="Century Schoolbook" pitchFamily="18" charset="0"/>
                <a:ea typeface="微软雅黑" pitchFamily="34" charset="-122"/>
              </a:rPr>
              <a:t>w</a:t>
            </a:r>
            <a:endParaRPr lang="zh-CN" altLang="en-US" dirty="0">
              <a:solidFill>
                <a:srgbClr val="0000FF"/>
              </a:solidFill>
            </a:endParaRPr>
          </a:p>
        </p:txBody>
      </p:sp>
      <p:sp>
        <p:nvSpPr>
          <p:cNvPr id="33" name="矩形 32"/>
          <p:cNvSpPr/>
          <p:nvPr/>
        </p:nvSpPr>
        <p:spPr>
          <a:xfrm>
            <a:off x="2195736" y="2708920"/>
            <a:ext cx="3600400" cy="1152128"/>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a:p>
            <a:pPr algn="ctr"/>
            <a:r>
              <a:rPr lang="zh-CN" altLang="en-US" b="1" dirty="0" smtClean="0">
                <a:solidFill>
                  <a:srgbClr val="0000FF"/>
                </a:solidFill>
                <a:latin typeface="Century Schoolbook" pitchFamily="18" charset="0"/>
                <a:ea typeface="微软雅黑" pitchFamily="34" charset="-122"/>
              </a:rPr>
              <a:t>在电路中预先产生</a:t>
            </a:r>
            <a:endParaRPr lang="zh-CN" altLang="en-US" dirty="0">
              <a:solidFill>
                <a:srgbClr val="0000FF"/>
              </a:solidFill>
            </a:endParaRPr>
          </a:p>
        </p:txBody>
      </p:sp>
      <p:cxnSp>
        <p:nvCxnSpPr>
          <p:cNvPr id="35" name="直接箭头连接符 34"/>
          <p:cNvCxnSpPr/>
          <p:nvPr/>
        </p:nvCxnSpPr>
        <p:spPr>
          <a:xfrm flipV="1">
            <a:off x="3923928" y="2636912"/>
            <a:ext cx="21342" cy="720080"/>
          </a:xfrm>
          <a:prstGeom prst="straightConnector1">
            <a:avLst/>
          </a:prstGeom>
          <a:ln>
            <a:solidFill>
              <a:srgbClr val="0000FF"/>
            </a:solidFill>
            <a:tailEnd type="arrow"/>
          </a:ln>
        </p:spPr>
        <p:style>
          <a:lnRef idx="3">
            <a:schemeClr val="accent5"/>
          </a:lnRef>
          <a:fillRef idx="0">
            <a:schemeClr val="accent5"/>
          </a:fillRef>
          <a:effectRef idx="2">
            <a:schemeClr val="accent5"/>
          </a:effectRef>
          <a:fontRef idx="minor">
            <a:schemeClr val="tx1"/>
          </a:fontRef>
        </p:style>
      </p:cxnSp>
      <p:sp>
        <p:nvSpPr>
          <p:cNvPr id="39" name="矩形 38"/>
          <p:cNvSpPr/>
          <p:nvPr/>
        </p:nvSpPr>
        <p:spPr>
          <a:xfrm>
            <a:off x="755576" y="4077072"/>
            <a:ext cx="4536504" cy="830997"/>
          </a:xfrm>
          <a:prstGeom prst="rect">
            <a:avLst/>
          </a:prstGeom>
        </p:spPr>
        <p:txBody>
          <a:bodyPr wrap="square">
            <a:spAutoFit/>
          </a:bodyPr>
          <a:lstStyle/>
          <a:p>
            <a:r>
              <a:rPr lang="zh-CN" altLang="en-US" sz="2400" b="1" dirty="0" smtClean="0">
                <a:solidFill>
                  <a:srgbClr val="0000FF"/>
                </a:solidFill>
                <a:latin typeface="Century Schoolbook" pitchFamily="18" charset="0"/>
                <a:ea typeface="微软雅黑" pitchFamily="34" charset="-122"/>
              </a:rPr>
              <a:t>权值电流</a:t>
            </a:r>
            <a:r>
              <a:rPr lang="en-US" altLang="zh-CN" sz="2400" b="1" i="1" dirty="0" err="1" smtClean="0">
                <a:solidFill>
                  <a:srgbClr val="0000FF"/>
                </a:solidFill>
                <a:latin typeface="Century Schoolbook" pitchFamily="18" charset="0"/>
                <a:ea typeface="微软雅黑" pitchFamily="34" charset="-122"/>
              </a:rPr>
              <a:t>I</a:t>
            </a:r>
            <a:r>
              <a:rPr lang="en-US" altLang="zh-CN" sz="2400" b="1" i="1" baseline="-25000" dirty="0" err="1" smtClean="0">
                <a:solidFill>
                  <a:srgbClr val="0000FF"/>
                </a:solidFill>
                <a:latin typeface="Century Schoolbook" pitchFamily="18" charset="0"/>
                <a:ea typeface="微软雅黑" pitchFamily="34" charset="-122"/>
              </a:rPr>
              <a:t>w</a:t>
            </a:r>
            <a:r>
              <a:rPr lang="zh-CN" altLang="en-US" sz="2400" b="1" dirty="0" smtClean="0">
                <a:latin typeface="Century Schoolbook" pitchFamily="18" charset="0"/>
                <a:ea typeface="微软雅黑" pitchFamily="34" charset="-122"/>
              </a:rPr>
              <a:t>个数决定于编码的位数，现在共有</a:t>
            </a:r>
            <a:r>
              <a:rPr lang="en-US" altLang="zh-CN" sz="2400" b="1" dirty="0" smtClean="0">
                <a:latin typeface="Century Schoolbook" pitchFamily="18" charset="0"/>
                <a:ea typeface="微软雅黑" pitchFamily="34" charset="-122"/>
              </a:rPr>
              <a:t>3</a:t>
            </a:r>
            <a:r>
              <a:rPr lang="zh-CN" altLang="en-US" sz="2400" b="1" dirty="0" smtClean="0">
                <a:latin typeface="Century Schoolbook" pitchFamily="18" charset="0"/>
                <a:ea typeface="微软雅黑" pitchFamily="34" charset="-122"/>
              </a:rPr>
              <a:t>个不同的</a:t>
            </a:r>
            <a:r>
              <a:rPr lang="en-US" altLang="zh-CN" sz="2400" b="1" i="1" dirty="0" err="1" smtClean="0">
                <a:latin typeface="Century Schoolbook" pitchFamily="18" charset="0"/>
                <a:ea typeface="微软雅黑" pitchFamily="34" charset="-122"/>
              </a:rPr>
              <a:t>I</a:t>
            </a:r>
            <a:r>
              <a:rPr lang="en-US" altLang="zh-CN" sz="2400" b="1" i="1" baseline="-25000" dirty="0" err="1" smtClean="0">
                <a:latin typeface="Century Schoolbook" pitchFamily="18" charset="0"/>
                <a:ea typeface="微软雅黑" pitchFamily="34" charset="-122"/>
              </a:rPr>
              <a:t>w</a:t>
            </a:r>
            <a:r>
              <a:rPr lang="zh-CN" altLang="en-US" sz="2400" b="1" dirty="0" smtClean="0">
                <a:latin typeface="Century Schoolbook" pitchFamily="18" charset="0"/>
                <a:ea typeface="微软雅黑" pitchFamily="34" charset="-122"/>
              </a:rPr>
              <a:t>值</a:t>
            </a:r>
            <a:endParaRPr lang="zh-CN" altLang="en-US" sz="2400" dirty="0"/>
          </a:p>
        </p:txBody>
      </p:sp>
      <p:sp>
        <p:nvSpPr>
          <p:cNvPr id="40" name="矩形 39"/>
          <p:cNvSpPr/>
          <p:nvPr/>
        </p:nvSpPr>
        <p:spPr>
          <a:xfrm>
            <a:off x="5004048" y="2276872"/>
            <a:ext cx="3549370" cy="369332"/>
          </a:xfrm>
          <a:prstGeom prst="rect">
            <a:avLst/>
          </a:prstGeom>
        </p:spPr>
        <p:txBody>
          <a:bodyPr wrap="none">
            <a:spAutoFit/>
          </a:bodyPr>
          <a:lstStyle/>
          <a:p>
            <a:r>
              <a:rPr lang="zh-CN" altLang="en-US" b="1" dirty="0" smtClean="0">
                <a:solidFill>
                  <a:srgbClr val="0000FF"/>
                </a:solidFill>
                <a:latin typeface="Century Schoolbook" pitchFamily="18" charset="0"/>
                <a:ea typeface="微软雅黑" pitchFamily="34" charset="-122"/>
              </a:rPr>
              <a:t>每比较一次，得出</a:t>
            </a:r>
            <a:r>
              <a:rPr lang="en-US" altLang="zh-CN" b="1" dirty="0" smtClean="0">
                <a:solidFill>
                  <a:srgbClr val="0000FF"/>
                </a:solidFill>
                <a:latin typeface="Century Schoolbook" pitchFamily="18" charset="0"/>
                <a:ea typeface="微软雅黑" pitchFamily="34" charset="-122"/>
              </a:rPr>
              <a:t>1</a:t>
            </a:r>
            <a:r>
              <a:rPr lang="zh-CN" altLang="en-US" b="1" dirty="0" smtClean="0">
                <a:solidFill>
                  <a:srgbClr val="0000FF"/>
                </a:solidFill>
                <a:latin typeface="Century Schoolbook" pitchFamily="18" charset="0"/>
                <a:ea typeface="微软雅黑" pitchFamily="34" charset="-122"/>
              </a:rPr>
              <a:t>位二进制码。</a:t>
            </a:r>
            <a:endParaRPr lang="zh-CN" altLang="en-US" dirty="0">
              <a:solidFill>
                <a:srgbClr val="0000FF"/>
              </a:solidFill>
            </a:endParaRPr>
          </a:p>
        </p:txBody>
      </p:sp>
      <p:graphicFrame>
        <p:nvGraphicFramePr>
          <p:cNvPr id="41" name="Group 237"/>
          <p:cNvGraphicFramePr>
            <a:graphicFrameLocks noGrp="1"/>
          </p:cNvGraphicFramePr>
          <p:nvPr/>
        </p:nvGraphicFramePr>
        <p:xfrm>
          <a:off x="5796136" y="3501008"/>
          <a:ext cx="3168350" cy="3310088"/>
        </p:xfrm>
        <a:graphic>
          <a:graphicData uri="http://schemas.openxmlformats.org/drawingml/2006/table">
            <a:tbl>
              <a:tblPr/>
              <a:tblGrid>
                <a:gridCol w="1076951"/>
                <a:gridCol w="697132"/>
                <a:gridCol w="611794"/>
                <a:gridCol w="782473"/>
              </a:tblGrid>
              <a:tr h="152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mj-ea"/>
                          <a:ea typeface="+mj-ea"/>
                          <a:cs typeface="Times New Roman" pitchFamily="18" charset="0"/>
                        </a:rPr>
                        <a:t>量化值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c</a:t>
                      </a:r>
                      <a:r>
                        <a:rPr kumimoji="0" lang="en-US" altLang="zh-CN" sz="1800" b="1" i="0" u="none" strike="noStrike" cap="none" normalizeH="0" baseline="-30000" smtClean="0">
                          <a:ln>
                            <a:noFill/>
                          </a:ln>
                          <a:solidFill>
                            <a:schemeClr val="tx1"/>
                          </a:solidFill>
                          <a:effectLst/>
                          <a:latin typeface="+mj-ea"/>
                          <a:ea typeface="+mj-ea"/>
                          <a:cs typeface="Times New Roman" pitchFamily="18" charset="0"/>
                        </a:rPr>
                        <a:t>1</a:t>
                      </a:r>
                      <a:endParaRPr kumimoji="0" lang="en-US" altLang="zh-CN" sz="1800" b="1" i="0" u="none" strike="noStrike" cap="none" normalizeH="0" baseline="0" smtClean="0">
                        <a:ln>
                          <a:noFill/>
                        </a:ln>
                        <a:solidFill>
                          <a:schemeClr val="tx1"/>
                        </a:solidFill>
                        <a:effectLst/>
                        <a:latin typeface="+mj-ea"/>
                        <a:ea typeface="+mj-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c</a:t>
                      </a:r>
                      <a:r>
                        <a:rPr kumimoji="0" lang="en-US" altLang="zh-CN" sz="1800" b="1" i="0" u="none" strike="noStrike" cap="none" normalizeH="0" baseline="-30000" smtClean="0">
                          <a:ln>
                            <a:noFill/>
                          </a:ln>
                          <a:solidFill>
                            <a:schemeClr val="tx1"/>
                          </a:solidFill>
                          <a:effectLst/>
                          <a:latin typeface="+mj-ea"/>
                          <a:ea typeface="+mj-ea"/>
                          <a:cs typeface="Times New Roman" pitchFamily="18" charset="0"/>
                        </a:rPr>
                        <a:t>2</a:t>
                      </a:r>
                      <a:endParaRPr kumimoji="0" lang="en-US" altLang="zh-CN" sz="1800" b="1" i="0" u="none" strike="noStrike" cap="none" normalizeH="0" baseline="0" smtClean="0">
                        <a:ln>
                          <a:noFill/>
                        </a:ln>
                        <a:solidFill>
                          <a:schemeClr val="tx1"/>
                        </a:solidFill>
                        <a:effectLst/>
                        <a:latin typeface="+mj-ea"/>
                        <a:ea typeface="+mj-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c</a:t>
                      </a:r>
                      <a:r>
                        <a:rPr kumimoji="0" lang="en-US" altLang="zh-CN" sz="1800" b="1" i="0" u="none" strike="noStrike" cap="none" normalizeH="0" baseline="-30000" smtClean="0">
                          <a:ln>
                            <a:noFill/>
                          </a:ln>
                          <a:solidFill>
                            <a:schemeClr val="tx1"/>
                          </a:solidFill>
                          <a:effectLst/>
                          <a:latin typeface="+mj-ea"/>
                          <a:ea typeface="+mj-ea"/>
                          <a:cs typeface="Times New Roman" pitchFamily="18" charset="0"/>
                        </a:rPr>
                        <a:t>3</a:t>
                      </a:r>
                      <a:endParaRPr kumimoji="0" lang="en-US" altLang="zh-CN" sz="1800" b="1" i="0" u="none" strike="noStrike" cap="none" normalizeH="0" baseline="0" smtClean="0">
                        <a:ln>
                          <a:noFill/>
                        </a:ln>
                        <a:solidFill>
                          <a:schemeClr val="tx1"/>
                        </a:solidFill>
                        <a:effectLst/>
                        <a:latin typeface="+mj-ea"/>
                        <a:ea typeface="+mj-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mj-ea"/>
                          <a:ea typeface="+mj-ea"/>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 name="矩形 41"/>
          <p:cNvSpPr/>
          <p:nvPr/>
        </p:nvSpPr>
        <p:spPr>
          <a:xfrm>
            <a:off x="4427984" y="1772816"/>
            <a:ext cx="1152128" cy="504056"/>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 calcmode="lin" valueType="num">
                                      <p:cBhvr additive="base">
                                        <p:cTn id="4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9" grpId="0"/>
      <p:bldP spid="40" grpId="0"/>
      <p:bldP spid="4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smtClean="0">
                <a:solidFill>
                  <a:srgbClr val="0000FF"/>
                </a:solidFill>
              </a:rPr>
              <a:t>编码过程</a:t>
            </a:r>
            <a:endParaRPr lang="zh-CN" altLang="en-US" dirty="0">
              <a:solidFill>
                <a:srgbClr val="0000FF"/>
              </a:solidFill>
            </a:endParaRPr>
          </a:p>
        </p:txBody>
      </p:sp>
      <p:sp>
        <p:nvSpPr>
          <p:cNvPr id="79875" name="Rectangle 3"/>
          <p:cNvSpPr>
            <a:spLocks noGrp="1" noChangeArrowheads="1"/>
          </p:cNvSpPr>
          <p:nvPr>
            <p:ph type="body" idx="1"/>
          </p:nvPr>
        </p:nvSpPr>
        <p:spPr>
          <a:xfrm>
            <a:off x="539552" y="1196752"/>
            <a:ext cx="8064896" cy="5256584"/>
          </a:xfrm>
        </p:spPr>
        <p:txBody>
          <a:bodyPr>
            <a:normAutofit fontScale="92500" lnSpcReduction="10000"/>
          </a:bodyPr>
          <a:lstStyle/>
          <a:p>
            <a:r>
              <a:rPr lang="zh-CN" altLang="en-US" dirty="0" smtClean="0"/>
              <a:t>按“四舍五入”原则，对  </a:t>
            </a:r>
            <a:r>
              <a:rPr lang="en-US" altLang="zh-CN" dirty="0" smtClean="0"/>
              <a:t>-0.5</a:t>
            </a:r>
            <a:r>
              <a:rPr lang="zh-CN" altLang="en-US" dirty="0" smtClean="0"/>
              <a:t>至</a:t>
            </a:r>
            <a:r>
              <a:rPr lang="en-US" altLang="zh-CN" dirty="0" smtClean="0"/>
              <a:t>+7.5</a:t>
            </a:r>
            <a:r>
              <a:rPr lang="zh-CN" altLang="en-US" dirty="0" smtClean="0"/>
              <a:t>间的输入抽样值进行编码：</a:t>
            </a:r>
          </a:p>
          <a:p>
            <a:pPr>
              <a:lnSpc>
                <a:spcPct val="120000"/>
              </a:lnSpc>
            </a:pPr>
            <a:r>
              <a:rPr lang="zh-CN" altLang="en-US" dirty="0" smtClean="0">
                <a:solidFill>
                  <a:srgbClr val="0000FF"/>
                </a:solidFill>
              </a:rPr>
              <a:t>第一次比较</a:t>
            </a:r>
            <a:r>
              <a:rPr lang="zh-CN" altLang="en-US" dirty="0" smtClean="0"/>
              <a:t>：用于判定</a:t>
            </a:r>
            <a:r>
              <a:rPr lang="en-US" altLang="zh-CN" i="1" dirty="0" smtClean="0"/>
              <a:t>c</a:t>
            </a:r>
            <a:r>
              <a:rPr lang="en-US" altLang="zh-CN" baseline="-25000" dirty="0" smtClean="0"/>
              <a:t>1</a:t>
            </a:r>
            <a:r>
              <a:rPr lang="zh-CN" altLang="en-US" dirty="0" smtClean="0"/>
              <a:t>值的权值电流</a:t>
            </a:r>
            <a:r>
              <a:rPr lang="en-US" altLang="zh-CN" i="1" dirty="0" err="1" smtClean="0"/>
              <a:t>I</a:t>
            </a:r>
            <a:r>
              <a:rPr lang="en-US" altLang="zh-CN" i="1" baseline="-25000" dirty="0" err="1" smtClean="0"/>
              <a:t>w</a:t>
            </a:r>
            <a:r>
              <a:rPr lang="en-US" altLang="zh-CN" dirty="0" smtClean="0"/>
              <a:t>=3.5</a:t>
            </a:r>
            <a:r>
              <a:rPr lang="zh-CN" altLang="en-US" dirty="0" smtClean="0"/>
              <a:t>，</a:t>
            </a:r>
            <a:endParaRPr lang="en-US" altLang="zh-CN" dirty="0" smtClean="0"/>
          </a:p>
          <a:p>
            <a:pPr lvl="1">
              <a:lnSpc>
                <a:spcPct val="120000"/>
              </a:lnSpc>
            </a:pPr>
            <a:r>
              <a:rPr lang="zh-CN" altLang="en-US" dirty="0" smtClean="0"/>
              <a:t>即若抽样值</a:t>
            </a:r>
            <a:r>
              <a:rPr lang="en-US" altLang="zh-CN" i="1" dirty="0" smtClean="0"/>
              <a:t>I</a:t>
            </a:r>
            <a:r>
              <a:rPr lang="en-US" altLang="zh-CN" i="1" baseline="-25000" dirty="0" smtClean="0"/>
              <a:t>s</a:t>
            </a:r>
            <a:r>
              <a:rPr lang="en-US" altLang="zh-CN" dirty="0" smtClean="0"/>
              <a:t> &lt; 3.5</a:t>
            </a:r>
            <a:r>
              <a:rPr lang="zh-CN" altLang="en-US" dirty="0" smtClean="0"/>
              <a:t>，则比较器输出</a:t>
            </a:r>
            <a:r>
              <a:rPr lang="en-US" altLang="zh-CN" i="1" dirty="0" smtClean="0"/>
              <a:t>c</a:t>
            </a:r>
            <a:r>
              <a:rPr lang="en-US" altLang="zh-CN" baseline="-25000" dirty="0" smtClean="0"/>
              <a:t>1</a:t>
            </a:r>
            <a:r>
              <a:rPr lang="en-US" altLang="zh-CN" dirty="0" smtClean="0"/>
              <a:t> = 0</a:t>
            </a:r>
            <a:r>
              <a:rPr lang="zh-CN" altLang="en-US" dirty="0" smtClean="0"/>
              <a:t>；</a:t>
            </a:r>
            <a:endParaRPr lang="en-US" altLang="zh-CN" dirty="0" smtClean="0"/>
          </a:p>
          <a:p>
            <a:pPr lvl="1">
              <a:lnSpc>
                <a:spcPct val="120000"/>
              </a:lnSpc>
            </a:pPr>
            <a:r>
              <a:rPr lang="zh-CN" altLang="en-US" dirty="0" smtClean="0"/>
              <a:t>若</a:t>
            </a:r>
            <a:r>
              <a:rPr lang="en-US" altLang="zh-CN" i="1" dirty="0" smtClean="0"/>
              <a:t>I</a:t>
            </a:r>
            <a:r>
              <a:rPr lang="en-US" altLang="zh-CN" i="1" baseline="-25000" dirty="0" smtClean="0"/>
              <a:t>s</a:t>
            </a:r>
            <a:r>
              <a:rPr lang="en-US" altLang="zh-CN" i="1" dirty="0" smtClean="0"/>
              <a:t> </a:t>
            </a:r>
            <a:r>
              <a:rPr lang="en-US" altLang="zh-CN" dirty="0" smtClean="0"/>
              <a:t>&gt; 3.5</a:t>
            </a:r>
            <a:r>
              <a:rPr lang="zh-CN" altLang="en-US" dirty="0" smtClean="0"/>
              <a:t>，则比较器输出</a:t>
            </a:r>
            <a:r>
              <a:rPr lang="en-US" altLang="zh-CN" i="1" dirty="0" smtClean="0"/>
              <a:t>c</a:t>
            </a:r>
            <a:r>
              <a:rPr lang="en-US" altLang="zh-CN" baseline="-25000" dirty="0" smtClean="0"/>
              <a:t>1</a:t>
            </a:r>
            <a:r>
              <a:rPr lang="en-US" altLang="zh-CN" dirty="0" smtClean="0"/>
              <a:t> = 1</a:t>
            </a:r>
            <a:r>
              <a:rPr lang="zh-CN" altLang="en-US" dirty="0" smtClean="0"/>
              <a:t>。</a:t>
            </a:r>
            <a:endParaRPr lang="en-US" altLang="zh-CN" dirty="0" smtClean="0"/>
          </a:p>
          <a:p>
            <a:pPr lvl="1">
              <a:lnSpc>
                <a:spcPct val="120000"/>
              </a:lnSpc>
            </a:pPr>
            <a:r>
              <a:rPr lang="en-US" altLang="zh-CN" i="1" dirty="0" smtClean="0"/>
              <a:t>c</a:t>
            </a:r>
            <a:r>
              <a:rPr lang="en-US" altLang="zh-CN" baseline="-25000" dirty="0" smtClean="0"/>
              <a:t>1</a:t>
            </a:r>
            <a:r>
              <a:rPr lang="zh-CN" altLang="en-US" dirty="0" smtClean="0"/>
              <a:t>除输出外，还送入记忆电路暂存。</a:t>
            </a:r>
          </a:p>
          <a:p>
            <a:pPr>
              <a:lnSpc>
                <a:spcPct val="120000"/>
              </a:lnSpc>
            </a:pPr>
            <a:r>
              <a:rPr lang="zh-CN" altLang="en-US" dirty="0" smtClean="0">
                <a:solidFill>
                  <a:srgbClr val="0000FF"/>
                </a:solidFill>
              </a:rPr>
              <a:t>第二次比较</a:t>
            </a:r>
            <a:r>
              <a:rPr lang="zh-CN" altLang="en-US" dirty="0" smtClean="0"/>
              <a:t>时，需要根据暂存的</a:t>
            </a:r>
            <a:r>
              <a:rPr lang="en-US" altLang="zh-CN" i="1" dirty="0" smtClean="0"/>
              <a:t>c</a:t>
            </a:r>
            <a:r>
              <a:rPr lang="en-US" altLang="zh-CN" baseline="-25000" dirty="0" smtClean="0"/>
              <a:t>1</a:t>
            </a:r>
            <a:r>
              <a:rPr lang="zh-CN" altLang="en-US" dirty="0" smtClean="0"/>
              <a:t>值，决定第二个权值电流值</a:t>
            </a:r>
            <a:r>
              <a:rPr lang="en-US" altLang="zh-CN" i="1" dirty="0" err="1" smtClean="0"/>
              <a:t>I</a:t>
            </a:r>
            <a:r>
              <a:rPr lang="en-US" altLang="zh-CN" i="1" baseline="-25000" dirty="0" err="1" smtClean="0"/>
              <a:t>w</a:t>
            </a:r>
            <a:r>
              <a:rPr lang="en-US" altLang="zh-CN" i="1" baseline="-25000" dirty="0" smtClean="0"/>
              <a:t> </a:t>
            </a:r>
            <a:r>
              <a:rPr lang="zh-CN" altLang="en-US" dirty="0" smtClean="0"/>
              <a:t>。</a:t>
            </a:r>
            <a:endParaRPr lang="en-US" altLang="zh-CN" dirty="0" smtClean="0"/>
          </a:p>
          <a:p>
            <a:pPr lvl="1">
              <a:lnSpc>
                <a:spcPct val="120000"/>
              </a:lnSpc>
            </a:pPr>
            <a:r>
              <a:rPr lang="zh-CN" altLang="en-US" dirty="0" smtClean="0"/>
              <a:t>若</a:t>
            </a:r>
            <a:r>
              <a:rPr lang="en-US" altLang="zh-CN" i="1" dirty="0" smtClean="0"/>
              <a:t>c</a:t>
            </a:r>
            <a:r>
              <a:rPr lang="en-US" altLang="zh-CN" baseline="-25000" dirty="0" smtClean="0"/>
              <a:t>1</a:t>
            </a:r>
            <a:r>
              <a:rPr lang="en-US" altLang="zh-CN" dirty="0" smtClean="0"/>
              <a:t> = 0</a:t>
            </a:r>
            <a:r>
              <a:rPr lang="zh-CN" altLang="en-US" dirty="0" smtClean="0"/>
              <a:t>，则第二个权值电流值</a:t>
            </a:r>
            <a:r>
              <a:rPr lang="en-US" altLang="zh-CN" i="1" dirty="0" err="1" smtClean="0"/>
              <a:t>I</a:t>
            </a:r>
            <a:r>
              <a:rPr lang="en-US" altLang="zh-CN" i="1" baseline="-25000" dirty="0" err="1" smtClean="0"/>
              <a:t>w</a:t>
            </a:r>
            <a:r>
              <a:rPr lang="en-US" altLang="zh-CN" dirty="0" smtClean="0"/>
              <a:t> = 1.5</a:t>
            </a:r>
            <a:r>
              <a:rPr lang="zh-CN" altLang="en-US" dirty="0" smtClean="0"/>
              <a:t>；</a:t>
            </a:r>
            <a:endParaRPr lang="en-US" altLang="zh-CN" dirty="0" smtClean="0"/>
          </a:p>
          <a:p>
            <a:pPr lvl="1">
              <a:lnSpc>
                <a:spcPct val="120000"/>
              </a:lnSpc>
            </a:pPr>
            <a:r>
              <a:rPr lang="zh-CN" altLang="en-US" dirty="0" smtClean="0"/>
              <a:t>若</a:t>
            </a:r>
            <a:r>
              <a:rPr lang="en-US" altLang="zh-CN" i="1" dirty="0" smtClean="0"/>
              <a:t>c</a:t>
            </a:r>
            <a:r>
              <a:rPr lang="en-US" altLang="zh-CN" baseline="-25000" dirty="0" smtClean="0"/>
              <a:t>1</a:t>
            </a:r>
            <a:r>
              <a:rPr lang="en-US" altLang="zh-CN" dirty="0" smtClean="0"/>
              <a:t> = 1</a:t>
            </a:r>
            <a:r>
              <a:rPr lang="zh-CN" altLang="en-US" dirty="0" smtClean="0"/>
              <a:t>，则</a:t>
            </a:r>
            <a:r>
              <a:rPr lang="en-US" altLang="zh-CN" i="1" dirty="0" err="1" smtClean="0"/>
              <a:t>I</a:t>
            </a:r>
            <a:r>
              <a:rPr lang="en-US" altLang="zh-CN" i="1" baseline="-25000" dirty="0" err="1" smtClean="0"/>
              <a:t>w</a:t>
            </a:r>
            <a:r>
              <a:rPr lang="en-US" altLang="zh-CN" dirty="0" smtClean="0"/>
              <a:t> = 5.5</a:t>
            </a:r>
            <a:r>
              <a:rPr lang="zh-CN" altLang="en-US" dirty="0" smtClean="0"/>
              <a:t>。</a:t>
            </a:r>
            <a:endParaRPr lang="en-US" altLang="zh-CN" dirty="0" smtClean="0"/>
          </a:p>
        </p:txBody>
      </p:sp>
      <p:sp>
        <p:nvSpPr>
          <p:cNvPr id="4" name="灯片编号占位符 5"/>
          <p:cNvSpPr>
            <a:spLocks noGrp="1"/>
          </p:cNvSpPr>
          <p:nvPr>
            <p:ph type="sldNum" sz="quarter" idx="12"/>
          </p:nvPr>
        </p:nvSpPr>
        <p:spPr/>
        <p:txBody>
          <a:bodyPr/>
          <a:lstStyle/>
          <a:p>
            <a:fld id="{975291BB-99CE-4F58-A8B4-1B7A83D74317}" type="slidenum">
              <a:rPr lang="en-US" altLang="zh-CN" smtClean="0"/>
              <a:pPr/>
              <a:t>65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anim calcmode="lin" valueType="num">
                                      <p:cBhvr additive="base">
                                        <p:cTn id="19"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pRg st="4" end="4"/>
                                            </p:txEl>
                                          </p:spTgt>
                                        </p:tgtEl>
                                        <p:attrNameLst>
                                          <p:attrName>style.visibility</p:attrName>
                                        </p:attrNameLst>
                                      </p:cBhvr>
                                      <p:to>
                                        <p:strVal val="visible"/>
                                      </p:to>
                                    </p:set>
                                    <p:anim calcmode="lin" valueType="num">
                                      <p:cBhvr additive="base">
                                        <p:cTn id="25"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875">
                                            <p:txEl>
                                              <p:pRg st="5" end="5"/>
                                            </p:txEl>
                                          </p:spTgt>
                                        </p:tgtEl>
                                        <p:attrNameLst>
                                          <p:attrName>style.visibility</p:attrName>
                                        </p:attrNameLst>
                                      </p:cBhvr>
                                      <p:to>
                                        <p:strVal val="visible"/>
                                      </p:to>
                                    </p:set>
                                    <p:anim calcmode="lin" valueType="num">
                                      <p:cBhvr additive="base">
                                        <p:cTn id="31"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9875">
                                            <p:txEl>
                                              <p:pRg st="6" end="6"/>
                                            </p:txEl>
                                          </p:spTgt>
                                        </p:tgtEl>
                                        <p:attrNameLst>
                                          <p:attrName>style.visibility</p:attrName>
                                        </p:attrNameLst>
                                      </p:cBhvr>
                                      <p:to>
                                        <p:strVal val="visible"/>
                                      </p:to>
                                    </p:set>
                                    <p:anim calcmode="lin" valueType="num">
                                      <p:cBhvr additive="base">
                                        <p:cTn id="37" dur="500" fill="hold"/>
                                        <p:tgtEl>
                                          <p:spTgt spid="798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9875">
                                            <p:txEl>
                                              <p:pRg st="7" end="7"/>
                                            </p:txEl>
                                          </p:spTgt>
                                        </p:tgtEl>
                                        <p:attrNameLst>
                                          <p:attrName>style.visibility</p:attrName>
                                        </p:attrNameLst>
                                      </p:cBhvr>
                                      <p:to>
                                        <p:strVal val="visible"/>
                                      </p:to>
                                    </p:set>
                                    <p:anim calcmode="lin" valueType="num">
                                      <p:cBhvr additive="base">
                                        <p:cTn id="43" dur="500" fill="hold"/>
                                        <p:tgtEl>
                                          <p:spTgt spid="7987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8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endParaRPr lang="zh-CN" altLang="en-US" dirty="0"/>
          </a:p>
        </p:txBody>
      </p:sp>
      <p:sp>
        <p:nvSpPr>
          <p:cNvPr id="79875" name="Rectangle 3"/>
          <p:cNvSpPr>
            <a:spLocks noGrp="1" noChangeArrowheads="1"/>
          </p:cNvSpPr>
          <p:nvPr>
            <p:ph type="body" idx="1"/>
          </p:nvPr>
        </p:nvSpPr>
        <p:spPr/>
        <p:txBody>
          <a:bodyPr>
            <a:normAutofit/>
          </a:bodyPr>
          <a:lstStyle/>
          <a:p>
            <a:r>
              <a:rPr lang="zh-CN" altLang="en-US" dirty="0" smtClean="0"/>
              <a:t>第二次比较按照此规则进行：</a:t>
            </a:r>
            <a:endParaRPr lang="en-US" altLang="zh-CN" dirty="0" smtClean="0"/>
          </a:p>
          <a:p>
            <a:pPr lvl="1"/>
            <a:r>
              <a:rPr lang="zh-CN" altLang="en-US" dirty="0" smtClean="0"/>
              <a:t>若</a:t>
            </a:r>
            <a:r>
              <a:rPr lang="en-US" altLang="zh-CN" i="1" dirty="0" smtClean="0"/>
              <a:t>I</a:t>
            </a:r>
            <a:r>
              <a:rPr lang="en-US" altLang="zh-CN" i="1" baseline="-25000" dirty="0" smtClean="0"/>
              <a:t>s</a:t>
            </a:r>
            <a:r>
              <a:rPr lang="en-US" altLang="zh-CN" dirty="0" smtClean="0"/>
              <a:t> &lt; </a:t>
            </a:r>
            <a:r>
              <a:rPr lang="en-US" altLang="zh-CN" i="1" dirty="0" err="1" smtClean="0"/>
              <a:t>I</a:t>
            </a:r>
            <a:r>
              <a:rPr lang="en-US" altLang="zh-CN" i="1" baseline="-25000" dirty="0" err="1" smtClean="0"/>
              <a:t>w</a:t>
            </a:r>
            <a:r>
              <a:rPr lang="zh-CN" altLang="en-US" dirty="0" smtClean="0"/>
              <a:t>，则</a:t>
            </a:r>
            <a:r>
              <a:rPr lang="en-US" altLang="zh-CN" i="1" dirty="0" smtClean="0"/>
              <a:t>c</a:t>
            </a:r>
            <a:r>
              <a:rPr lang="en-US" altLang="zh-CN" baseline="-25000" dirty="0" smtClean="0"/>
              <a:t>2</a:t>
            </a:r>
            <a:r>
              <a:rPr lang="en-US" altLang="zh-CN" dirty="0" smtClean="0"/>
              <a:t> = 0</a:t>
            </a:r>
            <a:r>
              <a:rPr lang="zh-CN" altLang="en-US" dirty="0" smtClean="0"/>
              <a:t>；</a:t>
            </a:r>
            <a:endParaRPr lang="en-US" altLang="zh-CN" dirty="0" smtClean="0"/>
          </a:p>
          <a:p>
            <a:pPr lvl="1"/>
            <a:r>
              <a:rPr lang="zh-CN" altLang="en-US" dirty="0" smtClean="0"/>
              <a:t>若</a:t>
            </a:r>
            <a:r>
              <a:rPr lang="en-US" altLang="zh-CN" i="1" dirty="0" smtClean="0"/>
              <a:t>I</a:t>
            </a:r>
            <a:r>
              <a:rPr lang="en-US" altLang="zh-CN" i="1" baseline="-25000" dirty="0" smtClean="0"/>
              <a:t>s</a:t>
            </a:r>
            <a:r>
              <a:rPr lang="en-US" altLang="zh-CN" dirty="0" smtClean="0"/>
              <a:t> &gt; </a:t>
            </a:r>
            <a:r>
              <a:rPr lang="en-US" altLang="zh-CN" i="1" dirty="0" err="1" smtClean="0"/>
              <a:t>I</a:t>
            </a:r>
            <a:r>
              <a:rPr lang="en-US" altLang="zh-CN" i="1" baseline="-25000" dirty="0" err="1" smtClean="0"/>
              <a:t>w</a:t>
            </a:r>
            <a:r>
              <a:rPr lang="zh-CN" altLang="en-US" dirty="0" smtClean="0"/>
              <a:t>，则</a:t>
            </a:r>
            <a:r>
              <a:rPr lang="en-US" altLang="zh-CN" i="1" dirty="0" smtClean="0"/>
              <a:t>c</a:t>
            </a:r>
            <a:r>
              <a:rPr lang="en-US" altLang="zh-CN" baseline="-25000" dirty="0" smtClean="0"/>
              <a:t>2</a:t>
            </a:r>
            <a:r>
              <a:rPr lang="en-US" altLang="zh-CN" dirty="0" smtClean="0"/>
              <a:t> = 1</a:t>
            </a:r>
            <a:r>
              <a:rPr lang="zh-CN" altLang="en-US" dirty="0" smtClean="0"/>
              <a:t>。</a:t>
            </a:r>
            <a:endParaRPr lang="en-US" altLang="zh-CN" dirty="0" smtClean="0"/>
          </a:p>
          <a:p>
            <a:pPr lvl="1"/>
            <a:r>
              <a:rPr lang="zh-CN" altLang="en-US" dirty="0" smtClean="0"/>
              <a:t>此</a:t>
            </a:r>
            <a:r>
              <a:rPr lang="en-US" altLang="zh-CN" i="1" dirty="0" smtClean="0"/>
              <a:t>c</a:t>
            </a:r>
            <a:r>
              <a:rPr lang="en-US" altLang="zh-CN" baseline="-25000" dirty="0" smtClean="0"/>
              <a:t>2</a:t>
            </a:r>
            <a:r>
              <a:rPr lang="zh-CN" altLang="en-US" dirty="0" smtClean="0"/>
              <a:t>值除输出外，也送入记忆电路。</a:t>
            </a:r>
          </a:p>
          <a:p>
            <a:pPr>
              <a:lnSpc>
                <a:spcPct val="120000"/>
              </a:lnSpc>
            </a:pPr>
            <a:r>
              <a:rPr lang="zh-CN" altLang="en-US" dirty="0" smtClean="0">
                <a:solidFill>
                  <a:srgbClr val="0000FF"/>
                </a:solidFill>
              </a:rPr>
              <a:t>第三次比较时</a:t>
            </a:r>
            <a:r>
              <a:rPr lang="zh-CN" altLang="en-US" dirty="0" smtClean="0"/>
              <a:t>，所用的权值电流值须根据</a:t>
            </a:r>
            <a:r>
              <a:rPr lang="en-US" altLang="zh-CN" i="1" dirty="0" smtClean="0"/>
              <a:t>c</a:t>
            </a:r>
            <a:r>
              <a:rPr lang="en-US" altLang="zh-CN" baseline="-25000" dirty="0" smtClean="0"/>
              <a:t>1</a:t>
            </a:r>
            <a:r>
              <a:rPr lang="en-US" altLang="zh-CN" i="1" dirty="0" smtClean="0"/>
              <a:t> </a:t>
            </a:r>
            <a:r>
              <a:rPr lang="zh-CN" altLang="en-US" dirty="0" smtClean="0"/>
              <a:t>和</a:t>
            </a:r>
            <a:r>
              <a:rPr lang="en-US" altLang="zh-CN" i="1" dirty="0" smtClean="0"/>
              <a:t>c</a:t>
            </a:r>
            <a:r>
              <a:rPr lang="en-US" altLang="zh-CN" baseline="-25000" dirty="0" smtClean="0"/>
              <a:t>2</a:t>
            </a:r>
            <a:r>
              <a:rPr lang="zh-CN" altLang="en-US" dirty="0" smtClean="0"/>
              <a:t>的值决定。</a:t>
            </a:r>
            <a:endParaRPr lang="en-US" altLang="zh-CN" dirty="0" smtClean="0"/>
          </a:p>
          <a:p>
            <a:pPr lvl="1">
              <a:lnSpc>
                <a:spcPct val="120000"/>
              </a:lnSpc>
            </a:pPr>
            <a:r>
              <a:rPr lang="zh-CN" altLang="en-US" dirty="0" smtClean="0"/>
              <a:t>例如，若</a:t>
            </a:r>
            <a:r>
              <a:rPr lang="en-US" altLang="zh-CN" i="1" dirty="0" smtClean="0"/>
              <a:t>c</a:t>
            </a:r>
            <a:r>
              <a:rPr lang="en-US" altLang="zh-CN" baseline="-25000" dirty="0" smtClean="0"/>
              <a:t>1</a:t>
            </a:r>
            <a:r>
              <a:rPr lang="en-US" altLang="zh-CN" dirty="0" smtClean="0"/>
              <a:t> </a:t>
            </a:r>
            <a:r>
              <a:rPr lang="en-US" altLang="zh-CN" i="1" dirty="0" smtClean="0"/>
              <a:t>c</a:t>
            </a:r>
            <a:r>
              <a:rPr lang="en-US" altLang="zh-CN" baseline="-25000" dirty="0" smtClean="0"/>
              <a:t>2</a:t>
            </a:r>
            <a:r>
              <a:rPr lang="en-US" altLang="zh-CN" dirty="0" smtClean="0"/>
              <a:t> = 0 0</a:t>
            </a:r>
            <a:r>
              <a:rPr lang="zh-CN" altLang="en-US" dirty="0" smtClean="0"/>
              <a:t>，则</a:t>
            </a:r>
            <a:r>
              <a:rPr lang="en-US" altLang="zh-CN" i="1" dirty="0" err="1" smtClean="0"/>
              <a:t>I</a:t>
            </a:r>
            <a:r>
              <a:rPr lang="en-US" altLang="zh-CN" i="1" baseline="-25000" dirty="0" err="1" smtClean="0"/>
              <a:t>w</a:t>
            </a:r>
            <a:r>
              <a:rPr lang="en-US" altLang="zh-CN" dirty="0" smtClean="0"/>
              <a:t> = 0.5</a:t>
            </a:r>
            <a:r>
              <a:rPr lang="zh-CN" altLang="en-US" dirty="0" smtClean="0"/>
              <a:t>；</a:t>
            </a:r>
            <a:endParaRPr lang="en-US" altLang="zh-CN" dirty="0" smtClean="0"/>
          </a:p>
          <a:p>
            <a:pPr lvl="1">
              <a:lnSpc>
                <a:spcPct val="120000"/>
              </a:lnSpc>
            </a:pPr>
            <a:r>
              <a:rPr lang="zh-CN" altLang="en-US" dirty="0" smtClean="0"/>
              <a:t>若</a:t>
            </a:r>
            <a:r>
              <a:rPr lang="en-US" altLang="zh-CN" i="1" dirty="0" smtClean="0"/>
              <a:t>c</a:t>
            </a:r>
            <a:r>
              <a:rPr lang="en-US" altLang="zh-CN" baseline="-25000" dirty="0" smtClean="0"/>
              <a:t>1</a:t>
            </a:r>
            <a:r>
              <a:rPr lang="en-US" altLang="zh-CN" dirty="0" smtClean="0"/>
              <a:t> </a:t>
            </a:r>
            <a:r>
              <a:rPr lang="en-US" altLang="zh-CN" i="1" dirty="0" smtClean="0"/>
              <a:t>c</a:t>
            </a:r>
            <a:r>
              <a:rPr lang="en-US" altLang="zh-CN" baseline="-25000" dirty="0" smtClean="0"/>
              <a:t>2</a:t>
            </a:r>
            <a:r>
              <a:rPr lang="en-US" altLang="zh-CN" dirty="0" smtClean="0"/>
              <a:t> = 1 0</a:t>
            </a:r>
            <a:r>
              <a:rPr lang="zh-CN" altLang="en-US" dirty="0" smtClean="0"/>
              <a:t>，则</a:t>
            </a:r>
            <a:r>
              <a:rPr lang="en-US" altLang="zh-CN" i="1" dirty="0" err="1" smtClean="0"/>
              <a:t>I</a:t>
            </a:r>
            <a:r>
              <a:rPr lang="en-US" altLang="zh-CN" i="1" baseline="-25000" dirty="0" err="1" smtClean="0"/>
              <a:t>w</a:t>
            </a:r>
            <a:r>
              <a:rPr lang="en-US" altLang="zh-CN" dirty="0" smtClean="0"/>
              <a:t> = 4.5 </a:t>
            </a:r>
            <a:r>
              <a:rPr lang="zh-CN" altLang="en-US" dirty="0" smtClean="0"/>
              <a:t>；</a:t>
            </a:r>
            <a:endParaRPr lang="en-US" altLang="zh-CN" dirty="0" smtClean="0"/>
          </a:p>
          <a:p>
            <a:pPr lvl="1">
              <a:lnSpc>
                <a:spcPct val="120000"/>
              </a:lnSpc>
            </a:pPr>
            <a:r>
              <a:rPr lang="zh-CN" altLang="en-US" dirty="0" smtClean="0"/>
              <a:t>依此类推。 </a:t>
            </a:r>
            <a:endParaRPr lang="zh-CN" altLang="en-US" dirty="0"/>
          </a:p>
        </p:txBody>
      </p:sp>
      <p:sp>
        <p:nvSpPr>
          <p:cNvPr id="4" name="灯片编号占位符 5"/>
          <p:cNvSpPr>
            <a:spLocks noGrp="1"/>
          </p:cNvSpPr>
          <p:nvPr>
            <p:ph type="sldNum" sz="quarter" idx="12"/>
          </p:nvPr>
        </p:nvSpPr>
        <p:spPr/>
        <p:txBody>
          <a:bodyPr/>
          <a:lstStyle/>
          <a:p>
            <a:fld id="{975291BB-99CE-4F58-A8B4-1B7A83D74317}" type="slidenum">
              <a:rPr lang="en-US" altLang="zh-CN" smtClean="0"/>
              <a:pPr/>
              <a:t>66</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anim calcmode="lin" valueType="num">
                                      <p:cBhvr additive="base">
                                        <p:cTn id="7"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anim calcmode="lin" valueType="num">
                                      <p:cBhvr additive="base">
                                        <p:cTn id="13"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anim calcmode="lin" valueType="num">
                                      <p:cBhvr additive="base">
                                        <p:cTn id="19"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9875">
                                            <p:txEl>
                                              <p:pRg st="6" end="6"/>
                                            </p:txEl>
                                          </p:spTgt>
                                        </p:tgtEl>
                                        <p:attrNameLst>
                                          <p:attrName>style.visibility</p:attrName>
                                        </p:attrNameLst>
                                      </p:cBhvr>
                                      <p:to>
                                        <p:strVal val="visible"/>
                                      </p:to>
                                    </p:set>
                                    <p:anim calcmode="lin" valueType="num">
                                      <p:cBhvr additive="base">
                                        <p:cTn id="23" dur="500" fill="hold"/>
                                        <p:tgtEl>
                                          <p:spTgt spid="7987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987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9875">
                                            <p:txEl>
                                              <p:pRg st="7" end="7"/>
                                            </p:txEl>
                                          </p:spTgt>
                                        </p:tgtEl>
                                        <p:attrNameLst>
                                          <p:attrName>style.visibility</p:attrName>
                                        </p:attrNameLst>
                                      </p:cBhvr>
                                      <p:to>
                                        <p:strVal val="visible"/>
                                      </p:to>
                                    </p:set>
                                    <p:anim calcmode="lin" valueType="num">
                                      <p:cBhvr additive="base">
                                        <p:cTn id="27" dur="500" fill="hold"/>
                                        <p:tgtEl>
                                          <p:spTgt spid="7987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8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dirty="0" smtClean="0">
                <a:solidFill>
                  <a:srgbClr val="0000FF"/>
                </a:solidFill>
              </a:rPr>
              <a:t>9.5.2 </a:t>
            </a:r>
            <a:r>
              <a:rPr lang="zh-CN" altLang="en-US" dirty="0" smtClean="0">
                <a:solidFill>
                  <a:srgbClr val="0000FF"/>
                </a:solidFill>
              </a:rPr>
              <a:t>自然二进制码和折叠二进制码</a:t>
            </a:r>
          </a:p>
        </p:txBody>
      </p:sp>
      <p:sp>
        <p:nvSpPr>
          <p:cNvPr id="80899" name="Rectangle 3"/>
          <p:cNvSpPr>
            <a:spLocks noGrp="1" noChangeArrowheads="1"/>
          </p:cNvSpPr>
          <p:nvPr>
            <p:ph type="body" idx="1"/>
          </p:nvPr>
        </p:nvSpPr>
        <p:spPr>
          <a:xfrm>
            <a:off x="539552" y="1052736"/>
            <a:ext cx="8064896" cy="5040560"/>
          </a:xfrm>
        </p:spPr>
        <p:txBody>
          <a:bodyPr>
            <a:normAutofit/>
          </a:bodyPr>
          <a:lstStyle/>
          <a:p>
            <a:r>
              <a:rPr lang="zh-CN" altLang="en-US" sz="2400" dirty="0" smtClean="0"/>
              <a:t>在上表中给出的是</a:t>
            </a:r>
            <a:r>
              <a:rPr lang="zh-CN" altLang="en-US" sz="2400" dirty="0" smtClean="0">
                <a:solidFill>
                  <a:srgbClr val="0000FF"/>
                </a:solidFill>
              </a:rPr>
              <a:t>自然二进制码</a:t>
            </a:r>
            <a:r>
              <a:rPr lang="zh-CN" altLang="en-US" sz="2400" dirty="0" smtClean="0"/>
              <a:t>。电话信号还常用另外一种编码 － </a:t>
            </a:r>
            <a:r>
              <a:rPr lang="zh-CN" altLang="en-US" sz="2400" dirty="0" smtClean="0">
                <a:solidFill>
                  <a:srgbClr val="0000FF"/>
                </a:solidFill>
              </a:rPr>
              <a:t>折叠二进制码</a:t>
            </a:r>
            <a:r>
              <a:rPr lang="zh-CN" altLang="en-US" sz="2400" dirty="0" smtClean="0"/>
              <a:t>。现以</a:t>
            </a:r>
            <a:r>
              <a:rPr lang="en-US" altLang="zh-CN" sz="2400" dirty="0" smtClean="0"/>
              <a:t>4</a:t>
            </a:r>
            <a:r>
              <a:rPr lang="zh-CN" altLang="en-US" sz="2400" dirty="0" smtClean="0"/>
              <a:t>位码为例，列于下表中： </a:t>
            </a:r>
            <a:endParaRPr lang="zh-CN" altLang="en-US" sz="2400" dirty="0"/>
          </a:p>
        </p:txBody>
      </p:sp>
      <p:sp>
        <p:nvSpPr>
          <p:cNvPr id="26" name="灯片编号占位符 5"/>
          <p:cNvSpPr>
            <a:spLocks noGrp="1"/>
          </p:cNvSpPr>
          <p:nvPr>
            <p:ph type="sldNum" sz="quarter" idx="12"/>
          </p:nvPr>
        </p:nvSpPr>
        <p:spPr/>
        <p:txBody>
          <a:bodyPr/>
          <a:lstStyle/>
          <a:p>
            <a:fld id="{23976CC1-0059-499C-BBF4-954A9040F1CA}" type="slidenum">
              <a:rPr lang="en-US" altLang="zh-CN" smtClean="0"/>
              <a:pPr/>
              <a:t>67</a:t>
            </a:fld>
            <a:endParaRPr lang="en-US" altLang="zh-CN"/>
          </a:p>
        </p:txBody>
      </p:sp>
      <p:graphicFrame>
        <p:nvGraphicFramePr>
          <p:cNvPr id="80979" name="Group 83"/>
          <p:cNvGraphicFramePr>
            <a:graphicFrameLocks noGrp="1"/>
          </p:cNvGraphicFramePr>
          <p:nvPr/>
        </p:nvGraphicFramePr>
        <p:xfrm>
          <a:off x="971600" y="1988840"/>
          <a:ext cx="7335837" cy="4450080"/>
        </p:xfrm>
        <a:graphic>
          <a:graphicData uri="http://schemas.openxmlformats.org/drawingml/2006/table">
            <a:tbl>
              <a:tblPr/>
              <a:tblGrid>
                <a:gridCol w="1833562"/>
                <a:gridCol w="1835150"/>
                <a:gridCol w="1833563"/>
                <a:gridCol w="18335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量化值序号</a:t>
                      </a:r>
                      <a:endParaRPr kumimoji="0" lang="zh-CN" altLang="en-US" sz="28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量化电压极性</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自然二进制码</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折叠二进制码</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4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正极性</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1111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1110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1101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1100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1011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1010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1001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1000</a:t>
                      </a:r>
                      <a:endParaRPr kumimoji="0" lang="en-US" altLang="zh-CN" sz="24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1111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1110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1000</a:t>
                      </a:r>
                      <a:endParaRPr kumimoji="0" lang="en-US" altLang="zh-CN" sz="24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负极性</a:t>
                      </a:r>
                      <a:endParaRPr kumimoji="0" lang="zh-CN" altLang="en-US"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0111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0110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0101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0100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0011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0010</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0001</a:t>
                      </a:r>
                      <a:endParaRPr kumimoji="0" lang="en-US" altLang="zh-CN" sz="14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0000</a:t>
                      </a:r>
                      <a:endParaRPr kumimoji="0" lang="en-US" altLang="zh-CN" sz="24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0000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0001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0010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0011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0100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0101</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0110</a:t>
                      </a:r>
                      <a:endParaRPr kumimoji="0" lang="en-US" altLang="zh-CN" sz="1400" b="1" i="0" u="none" strike="noStrike" cap="none" normalizeH="0" baseline="0" dirty="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0111</a:t>
                      </a:r>
                      <a:endParaRPr kumimoji="0" lang="en-US" altLang="zh-CN" sz="24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smtClean="0">
                <a:solidFill>
                  <a:srgbClr val="0000FF"/>
                </a:solidFill>
              </a:rPr>
              <a:t>折叠码的优点</a:t>
            </a:r>
          </a:p>
        </p:txBody>
      </p:sp>
      <p:sp>
        <p:nvSpPr>
          <p:cNvPr id="81923" name="Rectangle 3"/>
          <p:cNvSpPr>
            <a:spLocks noGrp="1" noChangeArrowheads="1"/>
          </p:cNvSpPr>
          <p:nvPr>
            <p:ph type="body" idx="1"/>
          </p:nvPr>
        </p:nvSpPr>
        <p:spPr>
          <a:xfrm>
            <a:off x="539552" y="1196752"/>
            <a:ext cx="8280920" cy="5112568"/>
          </a:xfrm>
        </p:spPr>
        <p:txBody>
          <a:bodyPr>
            <a:normAutofit fontScale="92500"/>
          </a:bodyPr>
          <a:lstStyle/>
          <a:p>
            <a:r>
              <a:rPr lang="zh-CN" altLang="en-US" dirty="0" smtClean="0"/>
              <a:t>因为电话信号是交流信号，故在表中将</a:t>
            </a:r>
            <a:r>
              <a:rPr lang="en-US" altLang="zh-CN" dirty="0" smtClean="0"/>
              <a:t>16</a:t>
            </a:r>
            <a:r>
              <a:rPr lang="zh-CN" altLang="en-US" dirty="0" smtClean="0"/>
              <a:t>个双极性量化值分成两部分。</a:t>
            </a:r>
            <a:endParaRPr lang="en-US" altLang="zh-CN" dirty="0" smtClean="0"/>
          </a:p>
          <a:p>
            <a:pPr lvl="1"/>
            <a:r>
              <a:rPr lang="zh-CN" altLang="en-US" dirty="0" smtClean="0"/>
              <a:t>第</a:t>
            </a:r>
            <a:r>
              <a:rPr lang="en-US" altLang="zh-CN" dirty="0" smtClean="0"/>
              <a:t>0</a:t>
            </a:r>
            <a:r>
              <a:rPr lang="zh-CN" altLang="en-US" dirty="0" smtClean="0"/>
              <a:t>至第</a:t>
            </a:r>
            <a:r>
              <a:rPr lang="en-US" altLang="zh-CN" dirty="0" smtClean="0"/>
              <a:t>7</a:t>
            </a:r>
            <a:r>
              <a:rPr lang="zh-CN" altLang="en-US" dirty="0" smtClean="0"/>
              <a:t>个量化值对应于</a:t>
            </a:r>
            <a:r>
              <a:rPr lang="zh-CN" altLang="en-US" dirty="0" smtClean="0">
                <a:solidFill>
                  <a:srgbClr val="0000FF"/>
                </a:solidFill>
              </a:rPr>
              <a:t>负极性电压</a:t>
            </a:r>
            <a:r>
              <a:rPr lang="zh-CN" altLang="en-US" dirty="0" smtClean="0"/>
              <a:t>；</a:t>
            </a:r>
            <a:endParaRPr lang="en-US" altLang="zh-CN" dirty="0" smtClean="0"/>
          </a:p>
          <a:p>
            <a:pPr lvl="1"/>
            <a:r>
              <a:rPr lang="zh-CN" altLang="en-US" dirty="0" smtClean="0"/>
              <a:t>第</a:t>
            </a:r>
            <a:r>
              <a:rPr lang="en-US" altLang="zh-CN" dirty="0" smtClean="0"/>
              <a:t>8</a:t>
            </a:r>
            <a:r>
              <a:rPr lang="zh-CN" altLang="en-US" dirty="0" smtClean="0"/>
              <a:t>至第</a:t>
            </a:r>
            <a:r>
              <a:rPr lang="en-US" altLang="zh-CN" dirty="0" smtClean="0"/>
              <a:t>15</a:t>
            </a:r>
            <a:r>
              <a:rPr lang="zh-CN" altLang="en-US" dirty="0" smtClean="0"/>
              <a:t>个量化值对应于</a:t>
            </a:r>
            <a:r>
              <a:rPr lang="zh-CN" altLang="en-US" dirty="0" smtClean="0">
                <a:solidFill>
                  <a:srgbClr val="0000FF"/>
                </a:solidFill>
              </a:rPr>
              <a:t>正极性电压</a:t>
            </a:r>
            <a:r>
              <a:rPr lang="zh-CN" altLang="en-US" dirty="0" smtClean="0"/>
              <a:t>。</a:t>
            </a:r>
            <a:endParaRPr lang="en-US" altLang="zh-CN" dirty="0" smtClean="0"/>
          </a:p>
          <a:p>
            <a:r>
              <a:rPr lang="zh-CN" altLang="en-US" dirty="0" smtClean="0"/>
              <a:t>对于</a:t>
            </a:r>
            <a:r>
              <a:rPr lang="zh-CN" altLang="en-US" dirty="0" smtClean="0">
                <a:solidFill>
                  <a:srgbClr val="0000FF"/>
                </a:solidFill>
              </a:rPr>
              <a:t>自然二进制码</a:t>
            </a:r>
            <a:r>
              <a:rPr lang="zh-CN" altLang="en-US" dirty="0" smtClean="0"/>
              <a:t>，这两部分之间没有什么对应联系。</a:t>
            </a:r>
            <a:endParaRPr lang="en-US" altLang="zh-CN" dirty="0" smtClean="0"/>
          </a:p>
          <a:p>
            <a:r>
              <a:rPr lang="zh-CN" altLang="en-US" dirty="0" smtClean="0"/>
              <a:t>但对于</a:t>
            </a:r>
            <a:r>
              <a:rPr lang="zh-CN" altLang="en-US" dirty="0" smtClean="0">
                <a:solidFill>
                  <a:srgbClr val="0000FF"/>
                </a:solidFill>
              </a:rPr>
              <a:t>折叠二进制码</a:t>
            </a:r>
            <a:r>
              <a:rPr lang="zh-CN" altLang="en-US" dirty="0" smtClean="0"/>
              <a:t>，除</a:t>
            </a:r>
            <a:r>
              <a:rPr lang="zh-CN" altLang="en-US" dirty="0" smtClean="0">
                <a:solidFill>
                  <a:srgbClr val="0000FF"/>
                </a:solidFill>
              </a:rPr>
              <a:t>最高位符号相反</a:t>
            </a:r>
            <a:r>
              <a:rPr lang="zh-CN" altLang="en-US" dirty="0" smtClean="0"/>
              <a:t>，上下两部分呈现</a:t>
            </a:r>
            <a:r>
              <a:rPr lang="zh-CN" altLang="en-US" dirty="0" smtClean="0">
                <a:solidFill>
                  <a:srgbClr val="0000FF"/>
                </a:solidFill>
              </a:rPr>
              <a:t>映像关系</a:t>
            </a:r>
            <a:r>
              <a:rPr lang="zh-CN" altLang="en-US" dirty="0" smtClean="0"/>
              <a:t>，或称</a:t>
            </a:r>
            <a:r>
              <a:rPr lang="zh-CN" altLang="en-US" dirty="0" smtClean="0">
                <a:solidFill>
                  <a:srgbClr val="0000FF"/>
                </a:solidFill>
              </a:rPr>
              <a:t>折叠关系：</a:t>
            </a:r>
            <a:r>
              <a:rPr lang="zh-CN" altLang="en-US" dirty="0" smtClean="0"/>
              <a:t>这种码用</a:t>
            </a:r>
            <a:r>
              <a:rPr lang="zh-CN" altLang="en-US" dirty="0" smtClean="0">
                <a:solidFill>
                  <a:srgbClr val="FF0000"/>
                </a:solidFill>
              </a:rPr>
              <a:t>最高位表示电压极性正负，其他位表示电压的绝对值</a:t>
            </a:r>
            <a:r>
              <a:rPr lang="zh-CN" altLang="en-US" dirty="0" smtClean="0"/>
              <a:t>。</a:t>
            </a:r>
            <a:endParaRPr lang="en-US" altLang="zh-CN" dirty="0" smtClean="0"/>
          </a:p>
          <a:p>
            <a:r>
              <a:rPr lang="zh-CN" altLang="en-US" dirty="0" smtClean="0"/>
              <a:t>即在用最高位表示极性后，双极性电压可用单极性编码方法处理，从而使编码电路和编码过程大为简化。</a:t>
            </a:r>
            <a:endParaRPr lang="zh-CN" altLang="en-US" dirty="0"/>
          </a:p>
        </p:txBody>
      </p:sp>
      <p:sp>
        <p:nvSpPr>
          <p:cNvPr id="4" name="灯片编号占位符 5"/>
          <p:cNvSpPr>
            <a:spLocks noGrp="1"/>
          </p:cNvSpPr>
          <p:nvPr>
            <p:ph type="sldNum" sz="quarter" idx="12"/>
          </p:nvPr>
        </p:nvSpPr>
        <p:spPr/>
        <p:txBody>
          <a:bodyPr/>
          <a:lstStyle/>
          <a:p>
            <a:fld id="{70F0122A-3299-49A3-A138-502619938340}" type="slidenum">
              <a:rPr lang="en-US" altLang="zh-CN" smtClean="0"/>
              <a:pPr/>
              <a:t>68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3" end="3"/>
                                            </p:txEl>
                                          </p:spTgt>
                                        </p:tgtEl>
                                        <p:attrNameLst>
                                          <p:attrName>style.visibility</p:attrName>
                                        </p:attrNameLst>
                                      </p:cBhvr>
                                      <p:to>
                                        <p:strVal val="visible"/>
                                      </p:to>
                                    </p:set>
                                    <p:anim calcmode="lin" valueType="num">
                                      <p:cBhvr additive="base">
                                        <p:cTn id="7"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4" end="4"/>
                                            </p:txEl>
                                          </p:spTgt>
                                        </p:tgtEl>
                                        <p:attrNameLst>
                                          <p:attrName>style.visibility</p:attrName>
                                        </p:attrNameLst>
                                      </p:cBhvr>
                                      <p:to>
                                        <p:strVal val="visible"/>
                                      </p:to>
                                    </p:set>
                                    <p:anim calcmode="lin" valueType="num">
                                      <p:cBhvr additive="base">
                                        <p:cTn id="13"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anim calcmode="lin" valueType="num">
                                      <p:cBhvr additive="base">
                                        <p:cTn id="19"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endParaRPr lang="zh-CN" altLang="en-US" dirty="0"/>
          </a:p>
        </p:txBody>
      </p:sp>
      <p:sp>
        <p:nvSpPr>
          <p:cNvPr id="82947" name="Rectangle 3"/>
          <p:cNvSpPr>
            <a:spLocks noGrp="1" noChangeArrowheads="1"/>
          </p:cNvSpPr>
          <p:nvPr>
            <p:ph type="body" idx="1"/>
          </p:nvPr>
        </p:nvSpPr>
        <p:spPr>
          <a:xfrm>
            <a:off x="539552" y="1196752"/>
            <a:ext cx="8064896" cy="5661248"/>
          </a:xfrm>
        </p:spPr>
        <p:txBody>
          <a:bodyPr>
            <a:normAutofit fontScale="92500" lnSpcReduction="10000"/>
          </a:bodyPr>
          <a:lstStyle/>
          <a:p>
            <a:r>
              <a:rPr lang="zh-CN" altLang="en-US" dirty="0" smtClean="0"/>
              <a:t>折叠码的另一个优点</a:t>
            </a:r>
            <a:r>
              <a:rPr lang="zh-CN" altLang="en-US" dirty="0" smtClean="0">
                <a:solidFill>
                  <a:srgbClr val="0000FF"/>
                </a:solidFill>
              </a:rPr>
              <a:t>是误码对于小电压的影响较小</a:t>
            </a:r>
            <a:r>
              <a:rPr lang="zh-CN" altLang="en-US" dirty="0" smtClean="0"/>
              <a:t>。</a:t>
            </a:r>
            <a:endParaRPr lang="en-US" altLang="zh-CN" dirty="0" smtClean="0"/>
          </a:p>
          <a:p>
            <a:r>
              <a:rPr lang="zh-CN" altLang="en-US" dirty="0" smtClean="0"/>
              <a:t>例</a:t>
            </a:r>
            <a:r>
              <a:rPr lang="en-US" altLang="zh-CN" dirty="0" smtClean="0"/>
              <a:t>1</a:t>
            </a:r>
            <a:r>
              <a:rPr lang="zh-CN" altLang="en-US" dirty="0" smtClean="0"/>
              <a:t>，码组</a:t>
            </a:r>
            <a:r>
              <a:rPr lang="en-US" altLang="zh-CN" dirty="0" smtClean="0">
                <a:solidFill>
                  <a:srgbClr val="0000FF"/>
                </a:solidFill>
              </a:rPr>
              <a:t>1000</a:t>
            </a:r>
            <a:r>
              <a:rPr lang="zh-CN" altLang="en-US" dirty="0" smtClean="0"/>
              <a:t>，发生</a:t>
            </a:r>
            <a:r>
              <a:rPr lang="en-US" altLang="zh-CN" dirty="0" smtClean="0"/>
              <a:t>1</a:t>
            </a:r>
            <a:r>
              <a:rPr lang="zh-CN" altLang="en-US" dirty="0" smtClean="0"/>
              <a:t>个符号错误，变成</a:t>
            </a:r>
            <a:r>
              <a:rPr lang="en-US" altLang="zh-CN" dirty="0" smtClean="0">
                <a:solidFill>
                  <a:srgbClr val="FF0000"/>
                </a:solidFill>
              </a:rPr>
              <a:t>0</a:t>
            </a:r>
            <a:r>
              <a:rPr lang="en-US" altLang="zh-CN" dirty="0" smtClean="0">
                <a:solidFill>
                  <a:srgbClr val="0000FF"/>
                </a:solidFill>
              </a:rPr>
              <a:t>000</a:t>
            </a:r>
            <a:r>
              <a:rPr lang="zh-CN" altLang="en-US" dirty="0" smtClean="0"/>
              <a:t>。</a:t>
            </a:r>
            <a:endParaRPr lang="en-US" altLang="zh-CN" dirty="0" smtClean="0"/>
          </a:p>
          <a:p>
            <a:pPr lvl="1"/>
            <a:r>
              <a:rPr lang="zh-CN" altLang="en-US" dirty="0" smtClean="0"/>
              <a:t>若它为自然码，则它所代表的电压值将从</a:t>
            </a:r>
            <a:r>
              <a:rPr lang="en-US" altLang="zh-CN" dirty="0" smtClean="0"/>
              <a:t>8</a:t>
            </a:r>
            <a:r>
              <a:rPr lang="zh-CN" altLang="en-US" dirty="0" smtClean="0"/>
              <a:t>变成</a:t>
            </a:r>
            <a:r>
              <a:rPr lang="en-US" altLang="zh-CN" dirty="0" smtClean="0"/>
              <a:t>0</a:t>
            </a:r>
            <a:r>
              <a:rPr lang="zh-CN" altLang="en-US" dirty="0" smtClean="0"/>
              <a:t>，</a:t>
            </a:r>
            <a:r>
              <a:rPr lang="zh-CN" altLang="en-US" dirty="0" smtClean="0">
                <a:solidFill>
                  <a:srgbClr val="0000FF"/>
                </a:solidFill>
              </a:rPr>
              <a:t>误差为</a:t>
            </a:r>
            <a:r>
              <a:rPr lang="en-US" altLang="zh-CN" dirty="0" smtClean="0">
                <a:solidFill>
                  <a:srgbClr val="0000FF"/>
                </a:solidFill>
              </a:rPr>
              <a:t>8</a:t>
            </a:r>
            <a:r>
              <a:rPr lang="zh-CN" altLang="en-US" dirty="0" smtClean="0"/>
              <a:t>；</a:t>
            </a:r>
            <a:endParaRPr lang="en-US" altLang="zh-CN" dirty="0" smtClean="0"/>
          </a:p>
          <a:p>
            <a:pPr lvl="1"/>
            <a:r>
              <a:rPr lang="zh-CN" altLang="en-US" dirty="0" smtClean="0"/>
              <a:t>若它为折叠码，则它将从</a:t>
            </a:r>
            <a:r>
              <a:rPr lang="en-US" altLang="zh-CN" dirty="0" smtClean="0"/>
              <a:t>8</a:t>
            </a:r>
            <a:r>
              <a:rPr lang="zh-CN" altLang="en-US" dirty="0" smtClean="0"/>
              <a:t>变成</a:t>
            </a:r>
            <a:r>
              <a:rPr lang="en-US" altLang="zh-CN" dirty="0" smtClean="0"/>
              <a:t>7</a:t>
            </a:r>
            <a:r>
              <a:rPr lang="zh-CN" altLang="en-US" dirty="0" smtClean="0"/>
              <a:t>，</a:t>
            </a:r>
            <a:r>
              <a:rPr lang="zh-CN" altLang="en-US" dirty="0" smtClean="0">
                <a:solidFill>
                  <a:srgbClr val="0000FF"/>
                </a:solidFill>
              </a:rPr>
              <a:t>误差为</a:t>
            </a:r>
            <a:r>
              <a:rPr lang="en-US" altLang="zh-CN" dirty="0" smtClean="0">
                <a:solidFill>
                  <a:srgbClr val="0000FF"/>
                </a:solidFill>
              </a:rPr>
              <a:t>1</a:t>
            </a:r>
            <a:r>
              <a:rPr lang="zh-CN" altLang="en-US" dirty="0" smtClean="0"/>
              <a:t>。</a:t>
            </a:r>
            <a:endParaRPr lang="en-US" altLang="zh-CN" dirty="0" smtClean="0"/>
          </a:p>
          <a:p>
            <a:r>
              <a:rPr lang="zh-CN" altLang="en-US" dirty="0" smtClean="0"/>
              <a:t>例</a:t>
            </a:r>
            <a:r>
              <a:rPr lang="en-US" altLang="zh-CN" dirty="0" smtClean="0"/>
              <a:t>2</a:t>
            </a:r>
            <a:r>
              <a:rPr lang="zh-CN" altLang="en-US" dirty="0" smtClean="0"/>
              <a:t>，码组</a:t>
            </a:r>
            <a:r>
              <a:rPr lang="en-US" altLang="zh-CN" dirty="0" smtClean="0">
                <a:solidFill>
                  <a:srgbClr val="0000FF"/>
                </a:solidFill>
              </a:rPr>
              <a:t>1111</a:t>
            </a:r>
            <a:r>
              <a:rPr lang="zh-CN" altLang="en-US" dirty="0" smtClean="0"/>
              <a:t>，错成</a:t>
            </a:r>
            <a:r>
              <a:rPr lang="en-US" altLang="zh-CN" dirty="0" smtClean="0">
                <a:solidFill>
                  <a:srgbClr val="FF0000"/>
                </a:solidFill>
              </a:rPr>
              <a:t>0</a:t>
            </a:r>
            <a:r>
              <a:rPr lang="en-US" altLang="zh-CN" dirty="0" smtClean="0">
                <a:solidFill>
                  <a:srgbClr val="0000FF"/>
                </a:solidFill>
              </a:rPr>
              <a:t>111</a:t>
            </a:r>
            <a:endParaRPr lang="en-US" altLang="zh-CN" dirty="0" smtClean="0"/>
          </a:p>
          <a:p>
            <a:pPr lvl="1"/>
            <a:r>
              <a:rPr lang="zh-CN" altLang="en-US" dirty="0" smtClean="0"/>
              <a:t>自然码：将从</a:t>
            </a:r>
            <a:r>
              <a:rPr lang="en-US" altLang="zh-CN" dirty="0" smtClean="0"/>
              <a:t>15</a:t>
            </a:r>
            <a:r>
              <a:rPr lang="zh-CN" altLang="en-US" dirty="0" smtClean="0"/>
              <a:t>变成</a:t>
            </a:r>
            <a:r>
              <a:rPr lang="en-US" altLang="zh-CN" dirty="0" smtClean="0"/>
              <a:t>7</a:t>
            </a:r>
            <a:r>
              <a:rPr lang="zh-CN" altLang="en-US" dirty="0" smtClean="0"/>
              <a:t>，</a:t>
            </a:r>
            <a:r>
              <a:rPr lang="zh-CN" altLang="en-US" dirty="0" smtClean="0">
                <a:solidFill>
                  <a:srgbClr val="0000FF"/>
                </a:solidFill>
              </a:rPr>
              <a:t>误差仍为</a:t>
            </a:r>
            <a:r>
              <a:rPr lang="en-US" altLang="zh-CN" dirty="0" smtClean="0">
                <a:solidFill>
                  <a:srgbClr val="0000FF"/>
                </a:solidFill>
              </a:rPr>
              <a:t>8</a:t>
            </a:r>
            <a:r>
              <a:rPr lang="zh-CN" altLang="en-US" dirty="0" smtClean="0"/>
              <a:t>；</a:t>
            </a:r>
            <a:endParaRPr lang="en-US" altLang="zh-CN" dirty="0" smtClean="0"/>
          </a:p>
          <a:p>
            <a:pPr lvl="1"/>
            <a:r>
              <a:rPr lang="zh-CN" altLang="en-US" dirty="0" smtClean="0"/>
              <a:t>折叠码：将从</a:t>
            </a:r>
            <a:r>
              <a:rPr lang="en-US" altLang="zh-CN" dirty="0" smtClean="0"/>
              <a:t>15</a:t>
            </a:r>
            <a:r>
              <a:rPr lang="zh-CN" altLang="en-US" dirty="0" smtClean="0"/>
              <a:t>错成为</a:t>
            </a:r>
            <a:r>
              <a:rPr lang="en-US" altLang="zh-CN" dirty="0" smtClean="0"/>
              <a:t>0</a:t>
            </a:r>
            <a:r>
              <a:rPr lang="zh-CN" altLang="en-US" dirty="0" smtClean="0"/>
              <a:t>，</a:t>
            </a:r>
            <a:r>
              <a:rPr lang="zh-CN" altLang="en-US" dirty="0" smtClean="0">
                <a:solidFill>
                  <a:srgbClr val="FF0000"/>
                </a:solidFill>
              </a:rPr>
              <a:t>误差增大为</a:t>
            </a:r>
            <a:r>
              <a:rPr lang="en-US" altLang="zh-CN" dirty="0" smtClean="0">
                <a:solidFill>
                  <a:srgbClr val="FF0000"/>
                </a:solidFill>
              </a:rPr>
              <a:t>15</a:t>
            </a:r>
            <a:r>
              <a:rPr lang="zh-CN" altLang="en-US" dirty="0" smtClean="0"/>
              <a:t>。</a:t>
            </a:r>
            <a:endParaRPr lang="en-US" altLang="zh-CN" dirty="0" smtClean="0"/>
          </a:p>
          <a:p>
            <a:r>
              <a:rPr lang="zh-CN" altLang="en-US" dirty="0" smtClean="0"/>
              <a:t>这表明，</a:t>
            </a:r>
            <a:r>
              <a:rPr lang="zh-CN" altLang="en-US" dirty="0" smtClean="0">
                <a:solidFill>
                  <a:srgbClr val="0000FF"/>
                </a:solidFill>
              </a:rPr>
              <a:t>折叠码对于小信号有利</a:t>
            </a:r>
            <a:r>
              <a:rPr lang="zh-CN" altLang="en-US" dirty="0" smtClean="0"/>
              <a:t>。而语音信号小电压出现概率较大，故折叠码有利于减小语音信号的平均量化噪声。</a:t>
            </a:r>
          </a:p>
          <a:p>
            <a:r>
              <a:rPr lang="zh-CN" altLang="en-US" dirty="0" smtClean="0"/>
              <a:t>在语音通信中，通常采用</a:t>
            </a:r>
            <a:r>
              <a:rPr lang="en-US" altLang="zh-CN" dirty="0" smtClean="0"/>
              <a:t>8</a:t>
            </a:r>
            <a:r>
              <a:rPr lang="zh-CN" altLang="en-US" dirty="0" smtClean="0"/>
              <a:t>位的</a:t>
            </a:r>
            <a:r>
              <a:rPr lang="en-US" altLang="zh-CN" dirty="0" smtClean="0"/>
              <a:t>PCM</a:t>
            </a:r>
            <a:r>
              <a:rPr lang="zh-CN" altLang="en-US" dirty="0" smtClean="0"/>
              <a:t>编码就能够保证满意的通信质量。 </a:t>
            </a:r>
            <a:endParaRPr lang="zh-CN" altLang="en-US" dirty="0"/>
          </a:p>
        </p:txBody>
      </p:sp>
      <p:sp>
        <p:nvSpPr>
          <p:cNvPr id="4" name="灯片编号占位符 5"/>
          <p:cNvSpPr>
            <a:spLocks noGrp="1"/>
          </p:cNvSpPr>
          <p:nvPr>
            <p:ph type="sldNum" sz="quarter" idx="12"/>
          </p:nvPr>
        </p:nvSpPr>
        <p:spPr/>
        <p:txBody>
          <a:bodyPr/>
          <a:lstStyle/>
          <a:p>
            <a:fld id="{4FE80101-D32A-43AA-BB16-23EE3EA7E92A}" type="slidenum">
              <a:rPr lang="en-US" altLang="zh-CN" smtClean="0"/>
              <a:pPr/>
              <a:t>69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anim calcmode="lin" valueType="num">
                                      <p:cBhvr additive="base">
                                        <p:cTn id="19"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47">
                                            <p:txEl>
                                              <p:pRg st="4" end="4"/>
                                            </p:txEl>
                                          </p:spTgt>
                                        </p:tgtEl>
                                        <p:attrNameLst>
                                          <p:attrName>style.visibility</p:attrName>
                                        </p:attrNameLst>
                                      </p:cBhvr>
                                      <p:to>
                                        <p:strVal val="visible"/>
                                      </p:to>
                                    </p:set>
                                    <p:anim calcmode="lin" valueType="num">
                                      <p:cBhvr additive="base">
                                        <p:cTn id="25"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47">
                                            <p:txEl>
                                              <p:pRg st="5" end="5"/>
                                            </p:txEl>
                                          </p:spTgt>
                                        </p:tgtEl>
                                        <p:attrNameLst>
                                          <p:attrName>style.visibility</p:attrName>
                                        </p:attrNameLst>
                                      </p:cBhvr>
                                      <p:to>
                                        <p:strVal val="visible"/>
                                      </p:to>
                                    </p:set>
                                    <p:anim calcmode="lin" valueType="num">
                                      <p:cBhvr additive="base">
                                        <p:cTn id="3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pRg st="6" end="6"/>
                                            </p:txEl>
                                          </p:spTgt>
                                        </p:tgtEl>
                                        <p:attrNameLst>
                                          <p:attrName>style.visibility</p:attrName>
                                        </p:attrNameLst>
                                      </p:cBhvr>
                                      <p:to>
                                        <p:strVal val="visible"/>
                                      </p:to>
                                    </p:set>
                                    <p:anim calcmode="lin" valueType="num">
                                      <p:cBhvr additive="base">
                                        <p:cTn id="37"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2947">
                                            <p:txEl>
                                              <p:pRg st="7" end="7"/>
                                            </p:txEl>
                                          </p:spTgt>
                                        </p:tgtEl>
                                        <p:attrNameLst>
                                          <p:attrName>style.visibility</p:attrName>
                                        </p:attrNameLst>
                                      </p:cBhvr>
                                      <p:to>
                                        <p:strVal val="visible"/>
                                      </p:to>
                                    </p:set>
                                    <p:anim calcmode="lin" valueType="num">
                                      <p:cBhvr additive="base">
                                        <p:cTn id="43"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2947">
                                            <p:txEl>
                                              <p:pRg st="8" end="8"/>
                                            </p:txEl>
                                          </p:spTgt>
                                        </p:tgtEl>
                                        <p:attrNameLst>
                                          <p:attrName>style.visibility</p:attrName>
                                        </p:attrNameLst>
                                      </p:cBhvr>
                                      <p:to>
                                        <p:strVal val="visible"/>
                                      </p:to>
                                    </p:set>
                                    <p:anim calcmode="lin" valueType="num">
                                      <p:cBhvr additive="base">
                                        <p:cTn id="49" dur="500" fill="hold"/>
                                        <p:tgtEl>
                                          <p:spTgt spid="829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29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endParaRPr lang="zh-CN" altLang="en-US" dirty="0"/>
          </a:p>
        </p:txBody>
      </p:sp>
      <p:sp>
        <p:nvSpPr>
          <p:cNvPr id="36" name="内容占位符 35"/>
          <p:cNvSpPr>
            <a:spLocks noGrp="1"/>
          </p:cNvSpPr>
          <p:nvPr>
            <p:ph idx="1"/>
          </p:nvPr>
        </p:nvSpPr>
        <p:spPr/>
        <p:txBody>
          <a:bodyPr/>
          <a:lstStyle/>
          <a:p>
            <a:r>
              <a:rPr lang="zh-CN" altLang="en-US" dirty="0"/>
              <a:t>用波形图示出如下：</a:t>
            </a:r>
          </a:p>
          <a:p>
            <a:endParaRPr lang="zh-CN" altLang="en-US" dirty="0"/>
          </a:p>
        </p:txBody>
      </p:sp>
      <p:sp>
        <p:nvSpPr>
          <p:cNvPr id="33" name="灯片编号占位符 5"/>
          <p:cNvSpPr>
            <a:spLocks noGrp="1"/>
          </p:cNvSpPr>
          <p:nvPr>
            <p:ph type="sldNum" sz="quarter" idx="12"/>
          </p:nvPr>
        </p:nvSpPr>
        <p:spPr/>
        <p:txBody>
          <a:bodyPr/>
          <a:lstStyle/>
          <a:p>
            <a:fld id="{5B963BBC-A71E-4090-B555-1B115B3F28DA}" type="slidenum">
              <a:rPr lang="en-US" altLang="zh-CN" smtClean="0"/>
              <a:pPr/>
              <a:t>7</a:t>
            </a:fld>
            <a:endParaRPr lang="en-US" altLang="zh-CN"/>
          </a:p>
        </p:txBody>
      </p:sp>
      <p:grpSp>
        <p:nvGrpSpPr>
          <p:cNvPr id="2" name="Group 34"/>
          <p:cNvGrpSpPr>
            <a:grpSpLocks/>
          </p:cNvGrpSpPr>
          <p:nvPr/>
        </p:nvGrpSpPr>
        <p:grpSpPr bwMode="auto">
          <a:xfrm>
            <a:off x="2862263" y="1628775"/>
            <a:ext cx="3690937" cy="4992688"/>
            <a:chOff x="1803" y="1026"/>
            <a:chExt cx="2325" cy="3145"/>
          </a:xfrm>
        </p:grpSpPr>
        <p:grpSp>
          <p:nvGrpSpPr>
            <p:cNvPr id="3" name="Group 5"/>
            <p:cNvGrpSpPr>
              <a:grpSpLocks/>
            </p:cNvGrpSpPr>
            <p:nvPr/>
          </p:nvGrpSpPr>
          <p:grpSpPr bwMode="auto">
            <a:xfrm>
              <a:off x="1803" y="1026"/>
              <a:ext cx="2325" cy="1098"/>
              <a:chOff x="2160" y="1440"/>
              <a:chExt cx="3189" cy="1803"/>
            </a:xfrm>
          </p:grpSpPr>
          <p:pic>
            <p:nvPicPr>
              <p:cNvPr id="26630" name="Picture 6" descr="模拟信号2"/>
              <p:cNvPicPr>
                <a:picLocks noChangeAspect="1" noChangeArrowheads="1"/>
              </p:cNvPicPr>
              <p:nvPr/>
            </p:nvPicPr>
            <p:blipFill>
              <a:blip r:embed="rId2" cstate="print"/>
              <a:srcRect/>
              <a:stretch>
                <a:fillRect/>
              </a:stretch>
            </p:blipFill>
            <p:spPr bwMode="auto">
              <a:xfrm>
                <a:off x="2160" y="1440"/>
                <a:ext cx="3189" cy="1559"/>
              </a:xfrm>
              <a:prstGeom prst="rect">
                <a:avLst/>
              </a:prstGeom>
              <a:noFill/>
            </p:spPr>
          </p:pic>
          <p:sp>
            <p:nvSpPr>
              <p:cNvPr id="26631" name="Text Box 7"/>
              <p:cNvSpPr txBox="1">
                <a:spLocks noChangeArrowheads="1"/>
              </p:cNvSpPr>
              <p:nvPr/>
            </p:nvSpPr>
            <p:spPr bwMode="auto">
              <a:xfrm>
                <a:off x="3457" y="2808"/>
                <a:ext cx="500" cy="435"/>
              </a:xfrm>
              <a:prstGeom prst="rect">
                <a:avLst/>
              </a:prstGeom>
              <a:noFill/>
              <a:ln w="9525">
                <a:noFill/>
                <a:miter lim="800000"/>
                <a:headEnd/>
                <a:tailEnd/>
              </a:ln>
            </p:spPr>
            <p:txBody>
              <a:bodyPr/>
              <a:lstStyle/>
              <a:p>
                <a:pPr algn="just"/>
                <a:r>
                  <a:rPr lang="en-US" altLang="zh-CN">
                    <a:latin typeface="Times New Roman" pitchFamily="18" charset="0"/>
                  </a:rPr>
                  <a:t>(a)</a:t>
                </a:r>
                <a:endParaRPr lang="en-US" altLang="zh-CN" sz="3600"/>
              </a:p>
            </p:txBody>
          </p:sp>
          <p:sp>
            <p:nvSpPr>
              <p:cNvPr id="26632" name="Text Box 8"/>
              <p:cNvSpPr txBox="1">
                <a:spLocks noChangeArrowheads="1"/>
              </p:cNvSpPr>
              <p:nvPr/>
            </p:nvSpPr>
            <p:spPr bwMode="auto">
              <a:xfrm>
                <a:off x="3134" y="1479"/>
                <a:ext cx="879" cy="465"/>
              </a:xfrm>
              <a:prstGeom prst="rect">
                <a:avLst/>
              </a:prstGeom>
              <a:noFill/>
              <a:ln w="9525">
                <a:noFill/>
                <a:miter lim="800000"/>
                <a:headEnd/>
                <a:tailEnd/>
              </a:ln>
            </p:spPr>
            <p:txBody>
              <a:bodyPr/>
              <a:lstStyle/>
              <a:p>
                <a:pPr algn="just"/>
                <a:r>
                  <a:rPr lang="en-US" altLang="zh-CN" i="1">
                    <a:latin typeface="Times New Roman" pitchFamily="18" charset="0"/>
                  </a:rPr>
                  <a:t>m</a:t>
                </a:r>
                <a:r>
                  <a:rPr lang="en-US" altLang="zh-CN">
                    <a:latin typeface="Times New Roman" pitchFamily="18" charset="0"/>
                  </a:rPr>
                  <a:t>(</a:t>
                </a:r>
                <a:r>
                  <a:rPr lang="en-US" altLang="zh-CN" i="1">
                    <a:latin typeface="Times New Roman" pitchFamily="18" charset="0"/>
                  </a:rPr>
                  <a:t>t</a:t>
                </a:r>
                <a:r>
                  <a:rPr lang="en-US" altLang="zh-CN">
                    <a:latin typeface="Times New Roman" pitchFamily="18" charset="0"/>
                  </a:rPr>
                  <a:t>)</a:t>
                </a:r>
                <a:endParaRPr lang="en-US" altLang="zh-CN" sz="3600"/>
              </a:p>
            </p:txBody>
          </p:sp>
        </p:grpSp>
        <p:grpSp>
          <p:nvGrpSpPr>
            <p:cNvPr id="4" name="Group 9"/>
            <p:cNvGrpSpPr>
              <a:grpSpLocks/>
            </p:cNvGrpSpPr>
            <p:nvPr/>
          </p:nvGrpSpPr>
          <p:grpSpPr bwMode="auto">
            <a:xfrm>
              <a:off x="1803" y="2925"/>
              <a:ext cx="2266" cy="1246"/>
              <a:chOff x="2160" y="4560"/>
              <a:chExt cx="3108" cy="1952"/>
            </a:xfrm>
          </p:grpSpPr>
          <p:sp>
            <p:nvSpPr>
              <p:cNvPr id="26634" name="Text Box 10"/>
              <p:cNvSpPr txBox="1">
                <a:spLocks noChangeArrowheads="1"/>
              </p:cNvSpPr>
              <p:nvPr/>
            </p:nvSpPr>
            <p:spPr bwMode="auto">
              <a:xfrm>
                <a:off x="3394" y="6032"/>
                <a:ext cx="540" cy="480"/>
              </a:xfrm>
              <a:prstGeom prst="rect">
                <a:avLst/>
              </a:prstGeom>
              <a:noFill/>
              <a:ln w="9525">
                <a:noFill/>
                <a:miter lim="800000"/>
                <a:headEnd/>
                <a:tailEnd/>
              </a:ln>
            </p:spPr>
            <p:txBody>
              <a:bodyPr/>
              <a:lstStyle/>
              <a:p>
                <a:pPr algn="just"/>
                <a:r>
                  <a:rPr lang="en-US" altLang="zh-CN" sz="2000">
                    <a:latin typeface="Times New Roman" pitchFamily="18" charset="0"/>
                  </a:rPr>
                  <a:t>(e)</a:t>
                </a:r>
                <a:endParaRPr lang="en-US" altLang="zh-CN" sz="4000"/>
              </a:p>
            </p:txBody>
          </p:sp>
          <p:pic>
            <p:nvPicPr>
              <p:cNvPr id="26635" name="Picture 11" descr="抽样模拟信号"/>
              <p:cNvPicPr>
                <a:picLocks noChangeAspect="1" noChangeArrowheads="1"/>
              </p:cNvPicPr>
              <p:nvPr/>
            </p:nvPicPr>
            <p:blipFill>
              <a:blip r:embed="rId3" cstate="print"/>
              <a:srcRect/>
              <a:stretch>
                <a:fillRect/>
              </a:stretch>
            </p:blipFill>
            <p:spPr bwMode="auto">
              <a:xfrm>
                <a:off x="2160" y="4560"/>
                <a:ext cx="3108" cy="1530"/>
              </a:xfrm>
              <a:prstGeom prst="rect">
                <a:avLst/>
              </a:prstGeom>
              <a:noFill/>
            </p:spPr>
          </p:pic>
          <p:sp>
            <p:nvSpPr>
              <p:cNvPr id="26636" name="Text Box 12"/>
              <p:cNvSpPr txBox="1">
                <a:spLocks noChangeArrowheads="1"/>
              </p:cNvSpPr>
              <p:nvPr/>
            </p:nvSpPr>
            <p:spPr bwMode="auto">
              <a:xfrm>
                <a:off x="3060" y="4716"/>
                <a:ext cx="720" cy="435"/>
              </a:xfrm>
              <a:prstGeom prst="rect">
                <a:avLst/>
              </a:prstGeom>
              <a:noFill/>
              <a:ln w="9525">
                <a:noFill/>
                <a:miter lim="800000"/>
                <a:headEnd/>
                <a:tailEnd/>
              </a:ln>
            </p:spPr>
            <p:txBody>
              <a:bodyPr/>
              <a:lstStyle/>
              <a:p>
                <a:pPr algn="just"/>
                <a:r>
                  <a:rPr lang="en-US" altLang="zh-CN" sz="2000" i="1">
                    <a:latin typeface="Times New Roman" pitchFamily="18" charset="0"/>
                  </a:rPr>
                  <a:t>m</a:t>
                </a:r>
                <a:r>
                  <a:rPr lang="en-US" altLang="zh-CN" sz="2000" i="1" baseline="-25000">
                    <a:latin typeface="Times New Roman" pitchFamily="18" charset="0"/>
                  </a:rPr>
                  <a:t>s</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4000"/>
              </a:p>
            </p:txBody>
          </p:sp>
        </p:grpSp>
        <p:grpSp>
          <p:nvGrpSpPr>
            <p:cNvPr id="5" name="Group 13"/>
            <p:cNvGrpSpPr>
              <a:grpSpLocks/>
            </p:cNvGrpSpPr>
            <p:nvPr/>
          </p:nvGrpSpPr>
          <p:grpSpPr bwMode="auto">
            <a:xfrm>
              <a:off x="1869" y="2124"/>
              <a:ext cx="2147" cy="869"/>
              <a:chOff x="2250" y="3243"/>
              <a:chExt cx="2945" cy="1425"/>
            </a:xfrm>
          </p:grpSpPr>
          <p:sp>
            <p:nvSpPr>
              <p:cNvPr id="26638" name="Text Box 14"/>
              <p:cNvSpPr txBox="1">
                <a:spLocks noChangeArrowheads="1"/>
              </p:cNvSpPr>
              <p:nvPr/>
            </p:nvSpPr>
            <p:spPr bwMode="auto">
              <a:xfrm>
                <a:off x="3453" y="4188"/>
                <a:ext cx="541" cy="480"/>
              </a:xfrm>
              <a:prstGeom prst="rect">
                <a:avLst/>
              </a:prstGeom>
              <a:noFill/>
              <a:ln w="9525">
                <a:noFill/>
                <a:miter lim="800000"/>
                <a:headEnd/>
                <a:tailEnd/>
              </a:ln>
            </p:spPr>
            <p:txBody>
              <a:bodyPr/>
              <a:lstStyle/>
              <a:p>
                <a:pPr algn="just"/>
                <a:r>
                  <a:rPr lang="en-US" altLang="zh-CN" sz="2000">
                    <a:latin typeface="Times New Roman" pitchFamily="18" charset="0"/>
                  </a:rPr>
                  <a:t>(c)</a:t>
                </a:r>
                <a:endParaRPr lang="en-US" altLang="zh-CN" sz="4000"/>
              </a:p>
            </p:txBody>
          </p:sp>
          <p:grpSp>
            <p:nvGrpSpPr>
              <p:cNvPr id="6" name="Group 15"/>
              <p:cNvGrpSpPr>
                <a:grpSpLocks/>
              </p:cNvGrpSpPr>
              <p:nvPr/>
            </p:nvGrpSpPr>
            <p:grpSpPr bwMode="auto">
              <a:xfrm>
                <a:off x="2250" y="3558"/>
                <a:ext cx="2945" cy="525"/>
                <a:chOff x="1979" y="3600"/>
                <a:chExt cx="3526" cy="525"/>
              </a:xfrm>
            </p:grpSpPr>
            <p:sp>
              <p:nvSpPr>
                <p:cNvPr id="26640" name="Line 16"/>
                <p:cNvSpPr>
                  <a:spLocks noChangeShapeType="1"/>
                </p:cNvSpPr>
                <p:nvPr/>
              </p:nvSpPr>
              <p:spPr bwMode="auto">
                <a:xfrm flipV="1">
                  <a:off x="1979" y="4125"/>
                  <a:ext cx="3526" cy="0"/>
                </a:xfrm>
                <a:prstGeom prst="line">
                  <a:avLst/>
                </a:prstGeom>
                <a:noFill/>
                <a:ln w="9525">
                  <a:solidFill>
                    <a:srgbClr val="000000"/>
                  </a:solidFill>
                  <a:round/>
                  <a:headEnd/>
                  <a:tailEnd type="triangle" w="med" len="med"/>
                </a:ln>
              </p:spPr>
              <p:txBody>
                <a:bodyPr/>
                <a:lstStyle/>
                <a:p>
                  <a:endParaRPr lang="zh-CN" altLang="en-US"/>
                </a:p>
              </p:txBody>
            </p:sp>
            <p:grpSp>
              <p:nvGrpSpPr>
                <p:cNvPr id="7" name="Group 17"/>
                <p:cNvGrpSpPr>
                  <a:grpSpLocks/>
                </p:cNvGrpSpPr>
                <p:nvPr/>
              </p:nvGrpSpPr>
              <p:grpSpPr bwMode="auto">
                <a:xfrm>
                  <a:off x="2325" y="3600"/>
                  <a:ext cx="2686" cy="525"/>
                  <a:chOff x="2325" y="3600"/>
                  <a:chExt cx="2686" cy="525"/>
                </a:xfrm>
              </p:grpSpPr>
              <p:sp>
                <p:nvSpPr>
                  <p:cNvPr id="26642" name="Line 18"/>
                  <p:cNvSpPr>
                    <a:spLocks noChangeShapeType="1"/>
                  </p:cNvSpPr>
                  <p:nvPr/>
                </p:nvSpPr>
                <p:spPr bwMode="auto">
                  <a:xfrm flipV="1">
                    <a:off x="2325"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3" name="Line 19"/>
                  <p:cNvSpPr>
                    <a:spLocks noChangeShapeType="1"/>
                  </p:cNvSpPr>
                  <p:nvPr/>
                </p:nvSpPr>
                <p:spPr bwMode="auto">
                  <a:xfrm flipV="1">
                    <a:off x="2775"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4" name="Line 20"/>
                  <p:cNvSpPr>
                    <a:spLocks noChangeShapeType="1"/>
                  </p:cNvSpPr>
                  <p:nvPr/>
                </p:nvSpPr>
                <p:spPr bwMode="auto">
                  <a:xfrm flipV="1">
                    <a:off x="3225"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5" name="Line 21"/>
                  <p:cNvSpPr>
                    <a:spLocks noChangeShapeType="1"/>
                  </p:cNvSpPr>
                  <p:nvPr/>
                </p:nvSpPr>
                <p:spPr bwMode="auto">
                  <a:xfrm flipV="1">
                    <a:off x="3675"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6" name="Line 22"/>
                  <p:cNvSpPr>
                    <a:spLocks noChangeShapeType="1"/>
                  </p:cNvSpPr>
                  <p:nvPr/>
                </p:nvSpPr>
                <p:spPr bwMode="auto">
                  <a:xfrm flipV="1">
                    <a:off x="4111"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7" name="Line 23"/>
                  <p:cNvSpPr>
                    <a:spLocks noChangeShapeType="1"/>
                  </p:cNvSpPr>
                  <p:nvPr/>
                </p:nvSpPr>
                <p:spPr bwMode="auto">
                  <a:xfrm flipV="1">
                    <a:off x="4575" y="3600"/>
                    <a:ext cx="0" cy="525"/>
                  </a:xfrm>
                  <a:prstGeom prst="line">
                    <a:avLst/>
                  </a:prstGeom>
                  <a:noFill/>
                  <a:ln w="9525">
                    <a:solidFill>
                      <a:srgbClr val="000000"/>
                    </a:solidFill>
                    <a:round/>
                    <a:headEnd/>
                    <a:tailEnd type="triangle" w="med" len="med"/>
                  </a:ln>
                </p:spPr>
                <p:txBody>
                  <a:bodyPr/>
                  <a:lstStyle/>
                  <a:p>
                    <a:endParaRPr lang="zh-CN" altLang="en-US"/>
                  </a:p>
                </p:txBody>
              </p:sp>
              <p:sp>
                <p:nvSpPr>
                  <p:cNvPr id="26648" name="Line 24"/>
                  <p:cNvSpPr>
                    <a:spLocks noChangeShapeType="1"/>
                  </p:cNvSpPr>
                  <p:nvPr/>
                </p:nvSpPr>
                <p:spPr bwMode="auto">
                  <a:xfrm flipV="1">
                    <a:off x="5011" y="3600"/>
                    <a:ext cx="0" cy="525"/>
                  </a:xfrm>
                  <a:prstGeom prst="line">
                    <a:avLst/>
                  </a:prstGeom>
                  <a:noFill/>
                  <a:ln w="9525">
                    <a:solidFill>
                      <a:srgbClr val="000000"/>
                    </a:solidFill>
                    <a:round/>
                    <a:headEnd/>
                    <a:tailEnd type="triangle" w="med" len="med"/>
                  </a:ln>
                </p:spPr>
                <p:txBody>
                  <a:bodyPr/>
                  <a:lstStyle/>
                  <a:p>
                    <a:endParaRPr lang="zh-CN" altLang="en-US"/>
                  </a:p>
                </p:txBody>
              </p:sp>
            </p:grpSp>
          </p:grpSp>
          <p:sp>
            <p:nvSpPr>
              <p:cNvPr id="26649" name="Text Box 25"/>
              <p:cNvSpPr txBox="1">
                <a:spLocks noChangeArrowheads="1"/>
              </p:cNvSpPr>
              <p:nvPr/>
            </p:nvSpPr>
            <p:spPr bwMode="auto">
              <a:xfrm>
                <a:off x="3204" y="3243"/>
                <a:ext cx="741" cy="420"/>
              </a:xfrm>
              <a:prstGeom prst="rect">
                <a:avLst/>
              </a:prstGeom>
              <a:noFill/>
              <a:ln w="9525">
                <a:noFill/>
                <a:miter lim="800000"/>
                <a:headEnd/>
                <a:tailEnd/>
              </a:ln>
            </p:spPr>
            <p:txBody>
              <a:bodyPr/>
              <a:lstStyle/>
              <a:p>
                <a:pPr algn="just"/>
                <a:r>
                  <a:rPr lang="en-US" altLang="zh-CN" sz="2000" i="1">
                    <a:latin typeface="Times New Roman" pitchFamily="18" charset="0"/>
                    <a:sym typeface="Symbol" pitchFamily="18" charset="2"/>
                  </a:rPr>
                  <a:t></a:t>
                </a:r>
                <a:r>
                  <a:rPr lang="en-US" altLang="zh-CN" sz="2000" i="1" baseline="-25000">
                    <a:latin typeface="Times New Roman" pitchFamily="18" charset="0"/>
                  </a:rPr>
                  <a:t>T</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4000"/>
              </a:p>
            </p:txBody>
          </p:sp>
          <p:grpSp>
            <p:nvGrpSpPr>
              <p:cNvPr id="8" name="Group 26"/>
              <p:cNvGrpSpPr>
                <a:grpSpLocks/>
              </p:cNvGrpSpPr>
              <p:nvPr/>
            </p:nvGrpSpPr>
            <p:grpSpPr bwMode="auto">
              <a:xfrm>
                <a:off x="2396" y="3978"/>
                <a:ext cx="2656" cy="405"/>
                <a:chOff x="2396" y="3978"/>
                <a:chExt cx="2656" cy="405"/>
              </a:xfrm>
            </p:grpSpPr>
            <p:sp>
              <p:nvSpPr>
                <p:cNvPr id="26651" name="Text Box 27"/>
                <p:cNvSpPr txBox="1">
                  <a:spLocks noChangeArrowheads="1"/>
                </p:cNvSpPr>
                <p:nvPr/>
              </p:nvSpPr>
              <p:spPr bwMode="auto">
                <a:xfrm>
                  <a:off x="3496" y="3978"/>
                  <a:ext cx="412" cy="405"/>
                </a:xfrm>
                <a:prstGeom prst="rect">
                  <a:avLst/>
                </a:prstGeom>
                <a:noFill/>
                <a:ln w="9525">
                  <a:noFill/>
                  <a:miter lim="800000"/>
                  <a:headEnd/>
                  <a:tailEnd/>
                </a:ln>
              </p:spPr>
              <p:txBody>
                <a:bodyPr/>
                <a:lstStyle/>
                <a:p>
                  <a:pPr algn="just"/>
                  <a:r>
                    <a:rPr lang="en-US" altLang="zh-CN" sz="1600">
                      <a:latin typeface="Times New Roman" pitchFamily="18" charset="0"/>
                    </a:rPr>
                    <a:t>0</a:t>
                  </a:r>
                  <a:endParaRPr lang="en-US" altLang="zh-CN" sz="4000"/>
                </a:p>
              </p:txBody>
            </p:sp>
            <p:sp>
              <p:nvSpPr>
                <p:cNvPr id="26652" name="Text Box 28"/>
                <p:cNvSpPr txBox="1">
                  <a:spLocks noChangeArrowheads="1"/>
                </p:cNvSpPr>
                <p:nvPr/>
              </p:nvSpPr>
              <p:spPr bwMode="auto">
                <a:xfrm>
                  <a:off x="2396" y="4053"/>
                  <a:ext cx="346" cy="255"/>
                </a:xfrm>
                <a:prstGeom prst="rect">
                  <a:avLst/>
                </a:prstGeom>
                <a:noFill/>
                <a:ln w="9525">
                  <a:noFill/>
                  <a:miter lim="800000"/>
                  <a:headEnd/>
                  <a:tailEnd/>
                </a:ln>
              </p:spPr>
              <p:txBody>
                <a:bodyPr lIns="0" tIns="0" rIns="0" bIns="0"/>
                <a:lstStyle/>
                <a:p>
                  <a:pPr algn="just"/>
                  <a:r>
                    <a:rPr lang="en-US" altLang="zh-CN" sz="1600">
                      <a:latin typeface="Times New Roman" pitchFamily="18" charset="0"/>
                    </a:rPr>
                    <a:t>-3</a:t>
                  </a:r>
                  <a:r>
                    <a:rPr lang="en-US" altLang="zh-CN" sz="1600" i="1">
                      <a:latin typeface="Times New Roman" pitchFamily="18" charset="0"/>
                    </a:rPr>
                    <a:t>T</a:t>
                  </a:r>
                  <a:endParaRPr lang="en-US" altLang="zh-CN" sz="4000"/>
                </a:p>
              </p:txBody>
            </p:sp>
            <p:sp>
              <p:nvSpPr>
                <p:cNvPr id="26653" name="Text Box 29"/>
                <p:cNvSpPr txBox="1">
                  <a:spLocks noChangeArrowheads="1"/>
                </p:cNvSpPr>
                <p:nvPr/>
              </p:nvSpPr>
              <p:spPr bwMode="auto">
                <a:xfrm>
                  <a:off x="2786" y="4053"/>
                  <a:ext cx="346" cy="255"/>
                </a:xfrm>
                <a:prstGeom prst="rect">
                  <a:avLst/>
                </a:prstGeom>
                <a:noFill/>
                <a:ln w="9525">
                  <a:noFill/>
                  <a:miter lim="800000"/>
                  <a:headEnd/>
                  <a:tailEnd/>
                </a:ln>
              </p:spPr>
              <p:txBody>
                <a:bodyPr lIns="0" tIns="0" rIns="0" bIns="0"/>
                <a:lstStyle/>
                <a:p>
                  <a:pPr algn="just"/>
                  <a:r>
                    <a:rPr lang="en-US" altLang="zh-CN" sz="1600">
                      <a:latin typeface="Times New Roman" pitchFamily="18" charset="0"/>
                    </a:rPr>
                    <a:t>-2</a:t>
                  </a:r>
                  <a:r>
                    <a:rPr lang="en-US" altLang="zh-CN" sz="1600" i="1">
                      <a:latin typeface="Times New Roman" pitchFamily="18" charset="0"/>
                    </a:rPr>
                    <a:t>T</a:t>
                  </a:r>
                  <a:endParaRPr lang="en-US" altLang="zh-CN" sz="4000"/>
                </a:p>
              </p:txBody>
            </p:sp>
            <p:sp>
              <p:nvSpPr>
                <p:cNvPr id="26654" name="Text Box 30"/>
                <p:cNvSpPr txBox="1">
                  <a:spLocks noChangeArrowheads="1"/>
                </p:cNvSpPr>
                <p:nvPr/>
              </p:nvSpPr>
              <p:spPr bwMode="auto">
                <a:xfrm>
                  <a:off x="3192" y="4053"/>
                  <a:ext cx="346" cy="255"/>
                </a:xfrm>
                <a:prstGeom prst="rect">
                  <a:avLst/>
                </a:prstGeom>
                <a:noFill/>
                <a:ln w="9525">
                  <a:noFill/>
                  <a:miter lim="800000"/>
                  <a:headEnd/>
                  <a:tailEnd/>
                </a:ln>
              </p:spPr>
              <p:txBody>
                <a:bodyPr lIns="0" tIns="0" rIns="0" bIns="0"/>
                <a:lstStyle/>
                <a:p>
                  <a:pPr algn="just"/>
                  <a:r>
                    <a:rPr lang="en-US" altLang="zh-CN" sz="1600">
                      <a:latin typeface="Times New Roman" pitchFamily="18" charset="0"/>
                    </a:rPr>
                    <a:t>-</a:t>
                  </a:r>
                  <a:r>
                    <a:rPr lang="en-US" altLang="zh-CN" sz="1600" i="1">
                      <a:latin typeface="Times New Roman" pitchFamily="18" charset="0"/>
                    </a:rPr>
                    <a:t>T</a:t>
                  </a:r>
                  <a:endParaRPr lang="en-US" altLang="zh-CN" sz="4000"/>
                </a:p>
              </p:txBody>
            </p:sp>
            <p:sp>
              <p:nvSpPr>
                <p:cNvPr id="26655" name="Text Box 31"/>
                <p:cNvSpPr txBox="1">
                  <a:spLocks noChangeArrowheads="1"/>
                </p:cNvSpPr>
                <p:nvPr/>
              </p:nvSpPr>
              <p:spPr bwMode="auto">
                <a:xfrm>
                  <a:off x="3972" y="4046"/>
                  <a:ext cx="226" cy="270"/>
                </a:xfrm>
                <a:prstGeom prst="rect">
                  <a:avLst/>
                </a:prstGeom>
                <a:noFill/>
                <a:ln w="9525">
                  <a:noFill/>
                  <a:miter lim="800000"/>
                  <a:headEnd/>
                  <a:tailEnd/>
                </a:ln>
              </p:spPr>
              <p:txBody>
                <a:bodyPr lIns="0" tIns="0" rIns="0" bIns="0"/>
                <a:lstStyle/>
                <a:p>
                  <a:pPr algn="just"/>
                  <a:r>
                    <a:rPr lang="en-US" altLang="zh-CN" sz="1600" i="1">
                      <a:latin typeface="Times New Roman" pitchFamily="18" charset="0"/>
                    </a:rPr>
                    <a:t>T</a:t>
                  </a:r>
                  <a:endParaRPr lang="en-US" altLang="zh-CN" sz="4000"/>
                </a:p>
              </p:txBody>
            </p:sp>
            <p:sp>
              <p:nvSpPr>
                <p:cNvPr id="26656" name="Text Box 32"/>
                <p:cNvSpPr txBox="1">
                  <a:spLocks noChangeArrowheads="1"/>
                </p:cNvSpPr>
                <p:nvPr/>
              </p:nvSpPr>
              <p:spPr bwMode="auto">
                <a:xfrm>
                  <a:off x="4344" y="4053"/>
                  <a:ext cx="346" cy="255"/>
                </a:xfrm>
                <a:prstGeom prst="rect">
                  <a:avLst/>
                </a:prstGeom>
                <a:noFill/>
                <a:ln w="9525">
                  <a:noFill/>
                  <a:miter lim="800000"/>
                  <a:headEnd/>
                  <a:tailEnd/>
                </a:ln>
              </p:spPr>
              <p:txBody>
                <a:bodyPr lIns="0" tIns="0" rIns="0" bIns="0"/>
                <a:lstStyle/>
                <a:p>
                  <a:pPr algn="just"/>
                  <a:r>
                    <a:rPr lang="en-US" altLang="zh-CN" sz="1600">
                      <a:latin typeface="Times New Roman" pitchFamily="18" charset="0"/>
                    </a:rPr>
                    <a:t>2</a:t>
                  </a:r>
                  <a:r>
                    <a:rPr lang="en-US" altLang="zh-CN" sz="1600" i="1">
                      <a:latin typeface="Times New Roman" pitchFamily="18" charset="0"/>
                    </a:rPr>
                    <a:t>T</a:t>
                  </a:r>
                  <a:endParaRPr lang="en-US" altLang="zh-CN" sz="4000"/>
                </a:p>
              </p:txBody>
            </p:sp>
            <p:sp>
              <p:nvSpPr>
                <p:cNvPr id="26657" name="Text Box 33"/>
                <p:cNvSpPr txBox="1">
                  <a:spLocks noChangeArrowheads="1"/>
                </p:cNvSpPr>
                <p:nvPr/>
              </p:nvSpPr>
              <p:spPr bwMode="auto">
                <a:xfrm>
                  <a:off x="4706" y="4053"/>
                  <a:ext cx="346" cy="255"/>
                </a:xfrm>
                <a:prstGeom prst="rect">
                  <a:avLst/>
                </a:prstGeom>
                <a:noFill/>
                <a:ln w="9525">
                  <a:noFill/>
                  <a:miter lim="800000"/>
                  <a:headEnd/>
                  <a:tailEnd/>
                </a:ln>
              </p:spPr>
              <p:txBody>
                <a:bodyPr lIns="0" tIns="0" rIns="0" bIns="0"/>
                <a:lstStyle/>
                <a:p>
                  <a:pPr algn="just"/>
                  <a:r>
                    <a:rPr lang="en-US" altLang="zh-CN" sz="1600">
                      <a:latin typeface="Times New Roman" pitchFamily="18" charset="0"/>
                    </a:rPr>
                    <a:t>3</a:t>
                  </a:r>
                  <a:r>
                    <a:rPr lang="en-US" altLang="zh-CN" sz="1600" i="1">
                      <a:latin typeface="Times New Roman" pitchFamily="18" charset="0"/>
                    </a:rPr>
                    <a:t>T</a:t>
                  </a:r>
                  <a:endParaRPr lang="en-US" altLang="zh-CN" sz="4000"/>
                </a:p>
              </p:txBody>
            </p:sp>
          </p:grpSp>
        </p:grpSp>
      </p:gr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smtClean="0">
                <a:solidFill>
                  <a:srgbClr val="0000FF"/>
                </a:solidFill>
              </a:rPr>
              <a:t>码位排列方法</a:t>
            </a:r>
          </a:p>
        </p:txBody>
      </p:sp>
      <p:sp>
        <p:nvSpPr>
          <p:cNvPr id="83971" name="Rectangle 3"/>
          <p:cNvSpPr>
            <a:spLocks noGrp="1" noChangeArrowheads="1"/>
          </p:cNvSpPr>
          <p:nvPr>
            <p:ph type="body" idx="1"/>
          </p:nvPr>
        </p:nvSpPr>
        <p:spPr/>
        <p:txBody>
          <a:bodyPr>
            <a:normAutofit lnSpcReduction="10000"/>
          </a:bodyPr>
          <a:lstStyle/>
          <a:p>
            <a:r>
              <a:rPr lang="zh-CN" altLang="en-US" dirty="0" smtClean="0"/>
              <a:t>在</a:t>
            </a:r>
            <a:r>
              <a:rPr lang="en-US" altLang="zh-CN" dirty="0" smtClean="0"/>
              <a:t>13</a:t>
            </a:r>
            <a:r>
              <a:rPr lang="zh-CN" altLang="en-US" dirty="0" smtClean="0"/>
              <a:t>折线法中采用的折叠码有</a:t>
            </a:r>
            <a:r>
              <a:rPr lang="en-US" altLang="zh-CN" dirty="0" smtClean="0"/>
              <a:t>8</a:t>
            </a:r>
            <a:r>
              <a:rPr lang="zh-CN" altLang="en-US" dirty="0" smtClean="0"/>
              <a:t>位。</a:t>
            </a:r>
            <a:endParaRPr lang="en-US" altLang="zh-CN" dirty="0" smtClean="0"/>
          </a:p>
          <a:p>
            <a:r>
              <a:rPr lang="en-US" altLang="zh-CN" dirty="0" smtClean="0"/>
              <a:t>1. </a:t>
            </a:r>
            <a:r>
              <a:rPr lang="zh-CN" altLang="en-US" dirty="0" smtClean="0"/>
              <a:t>其中</a:t>
            </a:r>
            <a:r>
              <a:rPr lang="zh-CN" altLang="en-US" dirty="0" smtClean="0">
                <a:solidFill>
                  <a:srgbClr val="0000FF"/>
                </a:solidFill>
              </a:rPr>
              <a:t>第一位</a:t>
            </a:r>
            <a:r>
              <a:rPr lang="en-US" altLang="zh-CN" i="1" dirty="0" smtClean="0">
                <a:solidFill>
                  <a:srgbClr val="0000FF"/>
                </a:solidFill>
              </a:rPr>
              <a:t>c</a:t>
            </a:r>
            <a:r>
              <a:rPr lang="en-US" altLang="zh-CN" baseline="-25000" dirty="0" smtClean="0">
                <a:solidFill>
                  <a:srgbClr val="0000FF"/>
                </a:solidFill>
              </a:rPr>
              <a:t>1</a:t>
            </a:r>
            <a:r>
              <a:rPr lang="zh-CN" altLang="en-US" dirty="0" smtClean="0"/>
              <a:t>表示量化值的</a:t>
            </a:r>
            <a:r>
              <a:rPr lang="zh-CN" altLang="en-US" dirty="0" smtClean="0">
                <a:solidFill>
                  <a:srgbClr val="0000FF"/>
                </a:solidFill>
              </a:rPr>
              <a:t>极性正负</a:t>
            </a:r>
            <a:r>
              <a:rPr lang="zh-CN" altLang="en-US" dirty="0" smtClean="0"/>
              <a:t>。</a:t>
            </a:r>
            <a:endParaRPr lang="en-US" altLang="zh-CN" dirty="0" smtClean="0"/>
          </a:p>
          <a:p>
            <a:r>
              <a:rPr lang="en-US" altLang="zh-CN" dirty="0" smtClean="0"/>
              <a:t>2. </a:t>
            </a:r>
            <a:r>
              <a:rPr lang="zh-CN" altLang="en-US" dirty="0" smtClean="0">
                <a:solidFill>
                  <a:srgbClr val="0000FF"/>
                </a:solidFill>
              </a:rPr>
              <a:t>后</a:t>
            </a:r>
            <a:r>
              <a:rPr lang="en-US" altLang="zh-CN" dirty="0" smtClean="0">
                <a:solidFill>
                  <a:srgbClr val="0000FF"/>
                </a:solidFill>
              </a:rPr>
              <a:t>7</a:t>
            </a:r>
            <a:r>
              <a:rPr lang="zh-CN" altLang="en-US" dirty="0">
                <a:solidFill>
                  <a:srgbClr val="0000FF"/>
                </a:solidFill>
              </a:rPr>
              <a:t>位</a:t>
            </a:r>
            <a:r>
              <a:rPr lang="zh-CN" altLang="en-US" dirty="0" smtClean="0"/>
              <a:t>用于表示量化值的</a:t>
            </a:r>
            <a:r>
              <a:rPr lang="zh-CN" altLang="en-US" dirty="0">
                <a:solidFill>
                  <a:srgbClr val="0000FF"/>
                </a:solidFill>
              </a:rPr>
              <a:t>绝对值</a:t>
            </a:r>
            <a:r>
              <a:rPr lang="zh-CN" altLang="en-US" dirty="0" smtClean="0">
                <a:solidFill>
                  <a:srgbClr val="0000FF"/>
                </a:solidFill>
              </a:rPr>
              <a:t>，</a:t>
            </a:r>
            <a:r>
              <a:rPr lang="zh-CN" altLang="en-US" dirty="0" smtClean="0"/>
              <a:t>分为</a:t>
            </a:r>
            <a:r>
              <a:rPr lang="zh-CN" altLang="en-US" dirty="0">
                <a:solidFill>
                  <a:srgbClr val="C00000"/>
                </a:solidFill>
              </a:rPr>
              <a:t>段落码</a:t>
            </a:r>
            <a:r>
              <a:rPr lang="zh-CN" altLang="en-US" dirty="0"/>
              <a:t>和</a:t>
            </a:r>
            <a:r>
              <a:rPr lang="zh-CN" altLang="en-US" dirty="0">
                <a:solidFill>
                  <a:srgbClr val="7030A0"/>
                </a:solidFill>
              </a:rPr>
              <a:t>段内码</a:t>
            </a:r>
            <a:r>
              <a:rPr lang="zh-CN" altLang="en-US" dirty="0"/>
              <a:t>两</a:t>
            </a:r>
            <a:r>
              <a:rPr lang="zh-CN" altLang="en-US" dirty="0" smtClean="0"/>
              <a:t>部分 </a:t>
            </a:r>
            <a:r>
              <a:rPr lang="zh-CN" altLang="en-US" dirty="0"/>
              <a:t>。</a:t>
            </a:r>
            <a:endParaRPr lang="en-US" altLang="zh-CN" dirty="0" smtClean="0"/>
          </a:p>
          <a:p>
            <a:pPr lvl="1"/>
            <a:r>
              <a:rPr lang="zh-CN" altLang="en-US" dirty="0" smtClean="0"/>
              <a:t>第</a:t>
            </a:r>
            <a:r>
              <a:rPr lang="en-US" altLang="zh-CN" dirty="0" smtClean="0"/>
              <a:t>2</a:t>
            </a:r>
            <a:r>
              <a:rPr lang="zh-CN" altLang="en-US" dirty="0" smtClean="0"/>
              <a:t>至</a:t>
            </a:r>
            <a:r>
              <a:rPr lang="en-US" altLang="zh-CN" dirty="0" smtClean="0"/>
              <a:t>4</a:t>
            </a:r>
            <a:r>
              <a:rPr lang="zh-CN" altLang="en-US" dirty="0" smtClean="0"/>
              <a:t>位</a:t>
            </a:r>
            <a:r>
              <a:rPr lang="en-US" altLang="zh-CN" dirty="0" smtClean="0"/>
              <a:t>(</a:t>
            </a:r>
            <a:r>
              <a:rPr lang="en-US" altLang="zh-CN" i="1" dirty="0" smtClean="0"/>
              <a:t>c</a:t>
            </a:r>
            <a:r>
              <a:rPr lang="en-US" altLang="zh-CN" baseline="-25000" dirty="0" smtClean="0"/>
              <a:t>2</a:t>
            </a:r>
            <a:r>
              <a:rPr lang="en-US" altLang="zh-CN" dirty="0" smtClean="0"/>
              <a:t> </a:t>
            </a:r>
            <a:r>
              <a:rPr lang="en-US" altLang="zh-CN" i="1" dirty="0" smtClean="0"/>
              <a:t>c</a:t>
            </a:r>
            <a:r>
              <a:rPr lang="en-US" altLang="zh-CN" baseline="-25000" dirty="0" smtClean="0"/>
              <a:t>3</a:t>
            </a:r>
            <a:r>
              <a:rPr lang="en-US" altLang="zh-CN" dirty="0" smtClean="0"/>
              <a:t> </a:t>
            </a:r>
            <a:r>
              <a:rPr lang="en-US" altLang="zh-CN" i="1" dirty="0" smtClean="0"/>
              <a:t>c</a:t>
            </a:r>
            <a:r>
              <a:rPr lang="en-US" altLang="zh-CN" baseline="-25000" dirty="0" smtClean="0"/>
              <a:t>4</a:t>
            </a:r>
            <a:r>
              <a:rPr lang="en-US" altLang="zh-CN" dirty="0" smtClean="0"/>
              <a:t>)</a:t>
            </a:r>
            <a:r>
              <a:rPr lang="zh-CN" altLang="en-US" dirty="0" smtClean="0"/>
              <a:t>是</a:t>
            </a:r>
            <a:r>
              <a:rPr lang="zh-CN" altLang="en-US" dirty="0" smtClean="0">
                <a:solidFill>
                  <a:srgbClr val="C00000"/>
                </a:solidFill>
              </a:rPr>
              <a:t>段落码</a:t>
            </a:r>
            <a:r>
              <a:rPr lang="zh-CN" altLang="en-US" dirty="0" smtClean="0"/>
              <a:t>，共计</a:t>
            </a:r>
            <a:r>
              <a:rPr lang="en-US" altLang="zh-CN" dirty="0" smtClean="0">
                <a:solidFill>
                  <a:srgbClr val="C00000"/>
                </a:solidFill>
              </a:rPr>
              <a:t>3</a:t>
            </a:r>
            <a:r>
              <a:rPr lang="zh-CN" altLang="en-US" dirty="0" smtClean="0">
                <a:solidFill>
                  <a:srgbClr val="C00000"/>
                </a:solidFill>
              </a:rPr>
              <a:t>位</a:t>
            </a:r>
            <a:r>
              <a:rPr lang="zh-CN" altLang="en-US" dirty="0" smtClean="0"/>
              <a:t>，可以</a:t>
            </a:r>
            <a:r>
              <a:rPr lang="zh-CN" altLang="en-US" dirty="0" smtClean="0">
                <a:solidFill>
                  <a:srgbClr val="C00000"/>
                </a:solidFill>
              </a:rPr>
              <a:t>表示</a:t>
            </a:r>
            <a:r>
              <a:rPr lang="en-US" altLang="zh-CN" dirty="0" smtClean="0">
                <a:solidFill>
                  <a:srgbClr val="C00000"/>
                </a:solidFill>
              </a:rPr>
              <a:t>8</a:t>
            </a:r>
            <a:r>
              <a:rPr lang="zh-CN" altLang="en-US" dirty="0" smtClean="0">
                <a:solidFill>
                  <a:srgbClr val="C00000"/>
                </a:solidFill>
              </a:rPr>
              <a:t>种斜率的段落</a:t>
            </a:r>
            <a:r>
              <a:rPr lang="zh-CN" altLang="en-US" dirty="0" smtClean="0"/>
              <a:t>；</a:t>
            </a:r>
            <a:endParaRPr lang="en-US" altLang="zh-CN" dirty="0" smtClean="0"/>
          </a:p>
          <a:p>
            <a:pPr lvl="1"/>
            <a:r>
              <a:rPr lang="zh-CN" altLang="en-US" dirty="0" smtClean="0"/>
              <a:t>其他</a:t>
            </a:r>
            <a:r>
              <a:rPr lang="en-US" altLang="zh-CN" dirty="0" smtClean="0">
                <a:solidFill>
                  <a:srgbClr val="7030A0"/>
                </a:solidFill>
              </a:rPr>
              <a:t>4</a:t>
            </a:r>
            <a:r>
              <a:rPr lang="zh-CN" altLang="en-US" dirty="0" smtClean="0">
                <a:solidFill>
                  <a:srgbClr val="7030A0"/>
                </a:solidFill>
              </a:rPr>
              <a:t>位</a:t>
            </a:r>
            <a:r>
              <a:rPr lang="en-US" altLang="zh-CN" dirty="0" smtClean="0"/>
              <a:t>(</a:t>
            </a:r>
            <a:r>
              <a:rPr lang="en-US" altLang="zh-CN" i="1" dirty="0" smtClean="0"/>
              <a:t>c</a:t>
            </a:r>
            <a:r>
              <a:rPr lang="en-US" altLang="zh-CN" baseline="-25000" dirty="0" smtClean="0"/>
              <a:t>5</a:t>
            </a:r>
            <a:r>
              <a:rPr lang="en-US" altLang="zh-CN" dirty="0" smtClean="0"/>
              <a:t> ~ </a:t>
            </a:r>
            <a:r>
              <a:rPr lang="en-US" altLang="zh-CN" i="1" dirty="0" smtClean="0"/>
              <a:t>c</a:t>
            </a:r>
            <a:r>
              <a:rPr lang="en-US" altLang="zh-CN" baseline="-25000" dirty="0" smtClean="0"/>
              <a:t>8</a:t>
            </a:r>
            <a:r>
              <a:rPr lang="en-US" altLang="zh-CN" dirty="0" smtClean="0"/>
              <a:t>)</a:t>
            </a:r>
            <a:r>
              <a:rPr lang="zh-CN" altLang="en-US" dirty="0" smtClean="0"/>
              <a:t>为</a:t>
            </a:r>
            <a:r>
              <a:rPr lang="zh-CN" altLang="en-US" dirty="0" smtClean="0">
                <a:solidFill>
                  <a:srgbClr val="7030A0"/>
                </a:solidFill>
              </a:rPr>
              <a:t>段内码</a:t>
            </a:r>
            <a:r>
              <a:rPr lang="zh-CN" altLang="en-US" dirty="0" smtClean="0"/>
              <a:t>，可表示</a:t>
            </a:r>
            <a:r>
              <a:rPr lang="zh-CN" altLang="en-US" dirty="0" smtClean="0">
                <a:solidFill>
                  <a:srgbClr val="7030A0"/>
                </a:solidFill>
              </a:rPr>
              <a:t>每一段落内的</a:t>
            </a:r>
            <a:r>
              <a:rPr lang="en-US" altLang="zh-CN" dirty="0" smtClean="0">
                <a:solidFill>
                  <a:srgbClr val="7030A0"/>
                </a:solidFill>
              </a:rPr>
              <a:t>16</a:t>
            </a:r>
            <a:r>
              <a:rPr lang="zh-CN" altLang="en-US" dirty="0" smtClean="0">
                <a:solidFill>
                  <a:srgbClr val="7030A0"/>
                </a:solidFill>
              </a:rPr>
              <a:t>种量化电平</a:t>
            </a:r>
            <a:r>
              <a:rPr lang="zh-CN" altLang="en-US" dirty="0" smtClean="0"/>
              <a:t>。段内码代表的</a:t>
            </a:r>
            <a:r>
              <a:rPr lang="en-US" altLang="zh-CN" dirty="0" smtClean="0"/>
              <a:t>16</a:t>
            </a:r>
            <a:r>
              <a:rPr lang="zh-CN" altLang="en-US" dirty="0" smtClean="0"/>
              <a:t>个量化电平是</a:t>
            </a:r>
            <a:r>
              <a:rPr lang="zh-CN" altLang="en-US" dirty="0" smtClean="0">
                <a:solidFill>
                  <a:srgbClr val="0000FF"/>
                </a:solidFill>
              </a:rPr>
              <a:t>均匀划分</a:t>
            </a:r>
            <a:r>
              <a:rPr lang="zh-CN" altLang="en-US" dirty="0" smtClean="0"/>
              <a:t>的。</a:t>
            </a:r>
            <a:endParaRPr lang="en-US" altLang="zh-CN" dirty="0" smtClean="0"/>
          </a:p>
          <a:p>
            <a:r>
              <a:rPr lang="zh-CN" altLang="en-US" dirty="0" smtClean="0"/>
              <a:t>所以，这</a:t>
            </a:r>
            <a:r>
              <a:rPr lang="en-US" altLang="zh-CN" dirty="0" smtClean="0"/>
              <a:t>7</a:t>
            </a:r>
            <a:r>
              <a:rPr lang="zh-CN" altLang="en-US" dirty="0" smtClean="0"/>
              <a:t>位码总共能表示</a:t>
            </a:r>
            <a:r>
              <a:rPr lang="en-US" altLang="zh-CN" dirty="0" smtClean="0"/>
              <a:t>2</a:t>
            </a:r>
            <a:r>
              <a:rPr lang="en-US" altLang="zh-CN" baseline="30000" dirty="0" smtClean="0"/>
              <a:t>7</a:t>
            </a:r>
            <a:r>
              <a:rPr lang="en-US" altLang="zh-CN" dirty="0" smtClean="0"/>
              <a:t> </a:t>
            </a:r>
            <a:r>
              <a:rPr lang="zh-CN" altLang="en-US" dirty="0" smtClean="0"/>
              <a:t>＝ </a:t>
            </a:r>
            <a:r>
              <a:rPr lang="en-US" altLang="zh-CN" dirty="0" smtClean="0"/>
              <a:t>128</a:t>
            </a:r>
            <a:r>
              <a:rPr lang="zh-CN" altLang="en-US" dirty="0" smtClean="0"/>
              <a:t>种量化值。在下面的表中给出了段落码和段内码的编码规则。</a:t>
            </a:r>
            <a:endParaRPr lang="zh-CN" altLang="en-US" dirty="0"/>
          </a:p>
        </p:txBody>
      </p:sp>
      <p:sp>
        <p:nvSpPr>
          <p:cNvPr id="4" name="灯片编号占位符 5"/>
          <p:cNvSpPr>
            <a:spLocks noGrp="1"/>
          </p:cNvSpPr>
          <p:nvPr>
            <p:ph type="sldNum" sz="quarter" idx="12"/>
          </p:nvPr>
        </p:nvSpPr>
        <p:spPr/>
        <p:txBody>
          <a:bodyPr/>
          <a:lstStyle/>
          <a:p>
            <a:fld id="{DB696A66-98AE-4B9D-B044-C7663BB1E4BA}" type="slidenum">
              <a:rPr lang="en-US" altLang="zh-CN" smtClean="0"/>
              <a:pPr/>
              <a:t>70</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 calcmode="lin" valueType="num">
                                      <p:cBhvr additive="base">
                                        <p:cTn id="7"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 calcmode="lin" valueType="num">
                                      <p:cBhvr additive="base">
                                        <p:cTn id="13"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anim calcmode="lin" valueType="num">
                                      <p:cBhvr additive="base">
                                        <p:cTn id="19"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3971">
                                            <p:txEl>
                                              <p:pRg st="5" end="5"/>
                                            </p:txEl>
                                          </p:spTgt>
                                        </p:tgtEl>
                                        <p:attrNameLst>
                                          <p:attrName>style.visibility</p:attrName>
                                        </p:attrNameLst>
                                      </p:cBhvr>
                                      <p:to>
                                        <p:strVal val="visible"/>
                                      </p:to>
                                    </p:set>
                                    <p:anim calcmode="lin" valueType="num">
                                      <p:cBhvr additive="base">
                                        <p:cTn id="25"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zh-CN" altLang="en-US" dirty="0" smtClean="0">
                <a:solidFill>
                  <a:srgbClr val="0000FF"/>
                </a:solidFill>
              </a:rPr>
              <a:t>段落码</a:t>
            </a:r>
            <a:r>
              <a:rPr lang="zh-CN" altLang="en-US" dirty="0" smtClean="0"/>
              <a:t>编码规则</a:t>
            </a:r>
            <a:endParaRPr lang="zh-CN" altLang="en-US" dirty="0"/>
          </a:p>
        </p:txBody>
      </p:sp>
      <p:sp>
        <p:nvSpPr>
          <p:cNvPr id="46" name="灯片编号占位符 5"/>
          <p:cNvSpPr>
            <a:spLocks noGrp="1"/>
          </p:cNvSpPr>
          <p:nvPr>
            <p:ph type="sldNum" sz="quarter" idx="12"/>
          </p:nvPr>
        </p:nvSpPr>
        <p:spPr/>
        <p:txBody>
          <a:bodyPr/>
          <a:lstStyle/>
          <a:p>
            <a:fld id="{4F5BAF7A-E5E5-46D9-AE9A-0245DB58F9EC}" type="slidenum">
              <a:rPr lang="en-US" altLang="zh-CN" smtClean="0"/>
              <a:pPr/>
              <a:t>71</a:t>
            </a:fld>
            <a:endParaRPr lang="en-US" altLang="zh-CN"/>
          </a:p>
        </p:txBody>
      </p:sp>
      <p:graphicFrame>
        <p:nvGraphicFramePr>
          <p:cNvPr id="85167" name="Group 175"/>
          <p:cNvGraphicFramePr>
            <a:graphicFrameLocks noGrp="1"/>
          </p:cNvGraphicFramePr>
          <p:nvPr/>
        </p:nvGraphicFramePr>
        <p:xfrm>
          <a:off x="1979712" y="1412776"/>
          <a:ext cx="5264150" cy="4410079"/>
        </p:xfrm>
        <a:graphic>
          <a:graphicData uri="http://schemas.openxmlformats.org/drawingml/2006/table">
            <a:tbl>
              <a:tblPr/>
              <a:tblGrid>
                <a:gridCol w="1808162"/>
                <a:gridCol w="1728788"/>
                <a:gridCol w="1727200"/>
              </a:tblGrid>
              <a:tr h="992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段落序号</a:t>
                      </a:r>
                      <a:endParaRPr kumimoji="0" lang="zh-CN" altLang="en-US"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段落码</a:t>
                      </a:r>
                      <a:endParaRPr kumimoji="0" lang="zh-CN" altLang="en-US" sz="18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段落范围</a:t>
                      </a:r>
                      <a:endParaRPr kumimoji="0" lang="zh-CN" altLang="en-US" sz="18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（量化单位）</a:t>
                      </a:r>
                      <a:endParaRPr kumimoji="0" lang="zh-CN" altLang="en-US"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1024~2048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512~1024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256~512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128~256</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64~128</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32~64</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16~32</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a:t>
                      </a:r>
                      <a:endParaRPr kumimoji="0" lang="en-US" altLang="zh-CN" sz="32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0~16</a:t>
                      </a:r>
                      <a:endParaRPr kumimoji="0" lang="en-US" altLang="zh-CN" sz="32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smtClean="0">
                <a:solidFill>
                  <a:srgbClr val="0000FF"/>
                </a:solidFill>
              </a:rPr>
              <a:t>段内码</a:t>
            </a:r>
            <a:r>
              <a:rPr lang="zh-CN" altLang="en-US" dirty="0" smtClean="0"/>
              <a:t>编码规则</a:t>
            </a:r>
            <a:endParaRPr lang="zh-CN" altLang="en-US" dirty="0"/>
          </a:p>
        </p:txBody>
      </p:sp>
      <p:sp>
        <p:nvSpPr>
          <p:cNvPr id="60" name="灯片编号占位符 5"/>
          <p:cNvSpPr>
            <a:spLocks noGrp="1"/>
          </p:cNvSpPr>
          <p:nvPr>
            <p:ph type="sldNum" sz="quarter" idx="12"/>
          </p:nvPr>
        </p:nvSpPr>
        <p:spPr/>
        <p:txBody>
          <a:bodyPr/>
          <a:lstStyle/>
          <a:p>
            <a:fld id="{20DBC66F-9DC5-4A24-B4E5-8F2AB546454F}" type="slidenum">
              <a:rPr lang="en-US" altLang="zh-CN" smtClean="0"/>
              <a:pPr/>
              <a:t>72</a:t>
            </a:fld>
            <a:endParaRPr lang="en-US" altLang="zh-CN"/>
          </a:p>
        </p:txBody>
      </p:sp>
      <p:graphicFrame>
        <p:nvGraphicFramePr>
          <p:cNvPr id="86230" name="Group 214"/>
          <p:cNvGraphicFramePr>
            <a:graphicFrameLocks noGrp="1"/>
          </p:cNvGraphicFramePr>
          <p:nvPr/>
        </p:nvGraphicFramePr>
        <p:xfrm>
          <a:off x="2123728" y="1124744"/>
          <a:ext cx="4005263" cy="5569905"/>
        </p:xfrm>
        <a:graphic>
          <a:graphicData uri="http://schemas.openxmlformats.org/drawingml/2006/table">
            <a:tbl>
              <a:tblPr/>
              <a:tblGrid>
                <a:gridCol w="1890713"/>
                <a:gridCol w="2114550"/>
              </a:tblGrid>
              <a:tr h="522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量化间隔</a:t>
                      </a:r>
                      <a:endParaRPr kumimoji="0" lang="zh-CN" altLang="en-US" sz="1600" b="1" i="0" u="none" strike="noStrike" cap="none" normalizeH="0" baseline="0" smtClean="0">
                        <a:ln>
                          <a:noFill/>
                        </a:ln>
                        <a:solidFill>
                          <a:schemeClr val="tx1"/>
                        </a:solidFill>
                        <a:effectLst/>
                        <a:latin typeface="Tahoma" pitchFamily="34" charset="0"/>
                        <a:ea typeface="宋体" charset="-122"/>
                        <a:cs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段内码</a:t>
                      </a:r>
                      <a:endParaRPr kumimoji="0" lang="zh-CN" altLang="en-US" sz="1600" b="1" i="0" u="none" strike="noStrike" cap="none" normalizeH="0" baseline="0" smtClean="0">
                        <a:ln>
                          <a:noFill/>
                        </a:ln>
                        <a:solidFill>
                          <a:schemeClr val="tx1"/>
                        </a:solidFill>
                        <a:effectLst/>
                        <a:latin typeface="Tahoma" pitchFamily="34"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5 </a:t>
                      </a:r>
                      <a:r>
                        <a:rPr kumimoji="0" lang="en-US" altLang="zh-CN" sz="18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6 </a:t>
                      </a:r>
                      <a:r>
                        <a:rPr kumimoji="0" lang="en-US" altLang="zh-CN" sz="18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7 </a:t>
                      </a:r>
                      <a:r>
                        <a:rPr kumimoji="0" lang="en-US" altLang="zh-CN" sz="18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18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8</a:t>
                      </a:r>
                      <a:endParaRPr kumimoji="0" lang="en-US" altLang="zh-CN" sz="2800" b="1" i="0" u="none" strike="noStrike" cap="none" normalizeH="0" baseline="0" smtClean="0">
                        <a:ln>
                          <a:noFill/>
                        </a:ln>
                        <a:solidFill>
                          <a:schemeClr val="tx1"/>
                        </a:solidFill>
                        <a:effectLst/>
                        <a:latin typeface="Arial" charset="0"/>
                        <a:ea typeface="宋体" charset="-122"/>
                        <a:cs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0 0 0 0</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t>说明</a:t>
            </a:r>
            <a:endParaRPr lang="zh-CN" altLang="en-US" dirty="0"/>
          </a:p>
        </p:txBody>
      </p:sp>
      <p:sp>
        <p:nvSpPr>
          <p:cNvPr id="87043" name="Rectangle 3"/>
          <p:cNvSpPr>
            <a:spLocks noGrp="1" noChangeArrowheads="1"/>
          </p:cNvSpPr>
          <p:nvPr>
            <p:ph type="body" idx="1"/>
          </p:nvPr>
        </p:nvSpPr>
        <p:spPr>
          <a:xfrm>
            <a:off x="539552" y="1196752"/>
            <a:ext cx="8064896" cy="5400600"/>
          </a:xfrm>
        </p:spPr>
        <p:txBody>
          <a:bodyPr>
            <a:normAutofit fontScale="85000" lnSpcReduction="10000"/>
          </a:bodyPr>
          <a:lstStyle/>
          <a:p>
            <a:r>
              <a:rPr lang="zh-CN" altLang="en-US" dirty="0" smtClean="0"/>
              <a:t>上述编码，虽然段内码是按均匀量化间隔编码，但各段落斜率不等，长度不等，故</a:t>
            </a:r>
            <a:r>
              <a:rPr lang="zh-CN" altLang="en-US" dirty="0" smtClean="0">
                <a:solidFill>
                  <a:srgbClr val="0000FF"/>
                </a:solidFill>
              </a:rPr>
              <a:t>不同段落的量化间隔不同</a:t>
            </a:r>
            <a:r>
              <a:rPr lang="zh-CN" altLang="en-US" dirty="0" smtClean="0"/>
              <a:t>。</a:t>
            </a:r>
            <a:endParaRPr lang="en-US" altLang="zh-CN" dirty="0" smtClean="0"/>
          </a:p>
          <a:p>
            <a:pPr lvl="1"/>
            <a:r>
              <a:rPr lang="zh-CN" altLang="en-US" sz="2800" dirty="0" smtClean="0"/>
              <a:t>第</a:t>
            </a:r>
            <a:r>
              <a:rPr lang="en-US" altLang="zh-CN" sz="2800" dirty="0" smtClean="0"/>
              <a:t>1</a:t>
            </a:r>
            <a:r>
              <a:rPr lang="zh-CN" altLang="en-US" sz="2800" dirty="0" smtClean="0"/>
              <a:t>和</a:t>
            </a:r>
            <a:r>
              <a:rPr lang="en-US" altLang="zh-CN" sz="2800" dirty="0" smtClean="0"/>
              <a:t>2</a:t>
            </a:r>
            <a:r>
              <a:rPr lang="zh-CN" altLang="en-US" sz="2800" dirty="0" smtClean="0"/>
              <a:t>段最短，斜率最大，横坐标</a:t>
            </a:r>
            <a:r>
              <a:rPr lang="en-US" altLang="zh-CN" sz="2800" dirty="0" smtClean="0"/>
              <a:t>x</a:t>
            </a:r>
            <a:r>
              <a:rPr lang="zh-CN" altLang="en-US" sz="2800" dirty="0" smtClean="0"/>
              <a:t>的归一化动态范围只</a:t>
            </a:r>
            <a:r>
              <a:rPr lang="en-US" altLang="zh-CN" sz="2800" dirty="0" smtClean="0"/>
              <a:t>1/128</a:t>
            </a:r>
            <a:r>
              <a:rPr lang="zh-CN" altLang="en-US" sz="2800" dirty="0" smtClean="0"/>
              <a:t>。将其等分为</a:t>
            </a:r>
            <a:r>
              <a:rPr lang="en-US" altLang="zh-CN" sz="2800" dirty="0" smtClean="0"/>
              <a:t>16</a:t>
            </a:r>
            <a:r>
              <a:rPr lang="zh-CN" altLang="en-US" sz="2800" dirty="0" smtClean="0"/>
              <a:t>小段，每一小段的动态范围只有</a:t>
            </a:r>
            <a:r>
              <a:rPr lang="en-US" altLang="zh-CN" sz="2800" dirty="0" smtClean="0"/>
              <a:t>(1/128) </a:t>
            </a:r>
            <a:r>
              <a:rPr lang="en-US" altLang="zh-CN" sz="2800" dirty="0" smtClean="0">
                <a:sym typeface="Symbol" pitchFamily="18" charset="2"/>
              </a:rPr>
              <a:t></a:t>
            </a:r>
            <a:r>
              <a:rPr lang="en-US" altLang="zh-CN" sz="2800" dirty="0" smtClean="0"/>
              <a:t> (1/16) = 1/2048</a:t>
            </a:r>
            <a:r>
              <a:rPr lang="zh-CN" altLang="en-US" sz="2800" dirty="0" smtClean="0"/>
              <a:t>。这就是</a:t>
            </a:r>
            <a:r>
              <a:rPr lang="zh-CN" altLang="en-US" sz="2800" dirty="0" smtClean="0">
                <a:solidFill>
                  <a:srgbClr val="0000FF"/>
                </a:solidFill>
              </a:rPr>
              <a:t>最小量化间隔</a:t>
            </a:r>
            <a:r>
              <a:rPr lang="en-US" altLang="zh-CN" sz="2800" dirty="0" smtClean="0"/>
              <a:t>,</a:t>
            </a:r>
            <a:r>
              <a:rPr lang="zh-CN" altLang="en-US" sz="2800" dirty="0" smtClean="0"/>
              <a:t>后面将此间隔</a:t>
            </a:r>
            <a:r>
              <a:rPr lang="en-US" altLang="zh-CN" sz="2800" dirty="0" smtClean="0"/>
              <a:t>(1/2048)</a:t>
            </a:r>
            <a:r>
              <a:rPr lang="zh-CN" altLang="en-US" sz="2800" dirty="0" smtClean="0"/>
              <a:t>称为</a:t>
            </a:r>
            <a:r>
              <a:rPr lang="en-US" altLang="zh-CN" sz="2800" dirty="0" smtClean="0">
                <a:solidFill>
                  <a:srgbClr val="0000FF"/>
                </a:solidFill>
              </a:rPr>
              <a:t>1</a:t>
            </a:r>
            <a:r>
              <a:rPr lang="zh-CN" altLang="en-US" sz="2800" dirty="0" smtClean="0">
                <a:solidFill>
                  <a:srgbClr val="0000FF"/>
                </a:solidFill>
              </a:rPr>
              <a:t>个量化单位</a:t>
            </a:r>
            <a:r>
              <a:rPr lang="zh-CN" altLang="en-US" sz="2800" dirty="0" smtClean="0"/>
              <a:t>。</a:t>
            </a:r>
            <a:endParaRPr lang="en-US" altLang="zh-CN" sz="2800" dirty="0" smtClean="0"/>
          </a:p>
          <a:p>
            <a:pPr lvl="1"/>
            <a:r>
              <a:rPr lang="zh-CN" altLang="en-US" sz="2800" dirty="0" smtClean="0"/>
              <a:t>第</a:t>
            </a:r>
            <a:r>
              <a:rPr lang="en-US" altLang="zh-CN" sz="2800" dirty="0" smtClean="0"/>
              <a:t>8</a:t>
            </a:r>
            <a:r>
              <a:rPr lang="zh-CN" altLang="en-US" sz="2800" dirty="0" smtClean="0"/>
              <a:t>段最长，</a:t>
            </a:r>
            <a:r>
              <a:rPr lang="en-US" altLang="zh-CN" sz="2800" dirty="0" smtClean="0"/>
              <a:t>x</a:t>
            </a:r>
            <a:r>
              <a:rPr lang="zh-CN" altLang="en-US" sz="2800" dirty="0" smtClean="0"/>
              <a:t>动态范围为</a:t>
            </a:r>
            <a:r>
              <a:rPr lang="en-US" altLang="zh-CN" sz="2800" dirty="0" smtClean="0"/>
              <a:t>1/2</a:t>
            </a:r>
            <a:r>
              <a:rPr lang="zh-CN" altLang="en-US" sz="2800" dirty="0" smtClean="0"/>
              <a:t>。</a:t>
            </a:r>
            <a:r>
              <a:rPr lang="en-US" altLang="zh-CN" sz="2800" dirty="0" smtClean="0"/>
              <a:t>16</a:t>
            </a:r>
            <a:r>
              <a:rPr lang="zh-CN" altLang="en-US" sz="2800" dirty="0" smtClean="0"/>
              <a:t>等分后，每段长</a:t>
            </a:r>
            <a:r>
              <a:rPr lang="en-US" altLang="zh-CN" sz="2800" dirty="0" smtClean="0"/>
              <a:t>1/32</a:t>
            </a:r>
            <a:r>
              <a:rPr lang="zh-CN" altLang="en-US" sz="2800" dirty="0" smtClean="0"/>
              <a:t>。</a:t>
            </a:r>
            <a:endParaRPr lang="en-US" altLang="zh-CN" sz="2800" dirty="0" smtClean="0"/>
          </a:p>
          <a:p>
            <a:r>
              <a:rPr lang="zh-CN" altLang="en-US" dirty="0" smtClean="0"/>
              <a:t>若采用</a:t>
            </a:r>
            <a:r>
              <a:rPr lang="zh-CN" altLang="en-US" dirty="0" smtClean="0">
                <a:solidFill>
                  <a:srgbClr val="0000FF"/>
                </a:solidFill>
              </a:rPr>
              <a:t>均匀量化</a:t>
            </a:r>
            <a:r>
              <a:rPr lang="zh-CN" altLang="en-US" dirty="0" smtClean="0"/>
              <a:t>，且希望对小电压保持同样的动态范围</a:t>
            </a:r>
            <a:r>
              <a:rPr lang="en-US" altLang="zh-CN" dirty="0" smtClean="0"/>
              <a:t>1/2048</a:t>
            </a:r>
            <a:r>
              <a:rPr lang="zh-CN" altLang="en-US" dirty="0" smtClean="0"/>
              <a:t>，则需用</a:t>
            </a:r>
            <a:r>
              <a:rPr lang="en-US" altLang="zh-CN" dirty="0" smtClean="0">
                <a:solidFill>
                  <a:srgbClr val="0000FF"/>
                </a:solidFill>
              </a:rPr>
              <a:t>11</a:t>
            </a:r>
            <a:r>
              <a:rPr lang="zh-CN" altLang="en-US" dirty="0" smtClean="0">
                <a:solidFill>
                  <a:srgbClr val="0000FF"/>
                </a:solidFill>
              </a:rPr>
              <a:t>位码组</a:t>
            </a:r>
            <a:r>
              <a:rPr lang="zh-CN" altLang="en-US" dirty="0" smtClean="0"/>
              <a:t>才行。现在采用</a:t>
            </a:r>
            <a:r>
              <a:rPr lang="zh-CN" altLang="en-US" dirty="0" smtClean="0">
                <a:solidFill>
                  <a:srgbClr val="0000FF"/>
                </a:solidFill>
              </a:rPr>
              <a:t>非均匀量化</a:t>
            </a:r>
            <a:r>
              <a:rPr lang="zh-CN" altLang="en-US" dirty="0" smtClean="0"/>
              <a:t>，只需要</a:t>
            </a:r>
            <a:r>
              <a:rPr lang="en-US" altLang="zh-CN" dirty="0" smtClean="0">
                <a:solidFill>
                  <a:srgbClr val="0000FF"/>
                </a:solidFill>
              </a:rPr>
              <a:t>7</a:t>
            </a:r>
            <a:r>
              <a:rPr lang="zh-CN" altLang="en-US" dirty="0" smtClean="0">
                <a:solidFill>
                  <a:srgbClr val="0000FF"/>
                </a:solidFill>
              </a:rPr>
              <a:t>位</a:t>
            </a:r>
            <a:r>
              <a:rPr lang="zh-CN" altLang="en-US" dirty="0" smtClean="0"/>
              <a:t>就够了。 </a:t>
            </a:r>
          </a:p>
          <a:p>
            <a:r>
              <a:rPr lang="zh-CN" altLang="en-US" dirty="0" smtClean="0"/>
              <a:t>典型电话信号的抽样频率是</a:t>
            </a:r>
            <a:r>
              <a:rPr lang="en-US" altLang="zh-CN" dirty="0" smtClean="0"/>
              <a:t>8000 Hz</a:t>
            </a:r>
            <a:r>
              <a:rPr lang="zh-CN" altLang="en-US" dirty="0" smtClean="0"/>
              <a:t>。故在采用这类非均匀量化编码器时，典型的数字电话传输比特率为</a:t>
            </a:r>
            <a:r>
              <a:rPr lang="en-US" altLang="zh-CN" dirty="0" smtClean="0"/>
              <a:t>64 kb/s</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F375D151-5B16-4A01-8AC0-8D83952FA5F9}" type="slidenum">
              <a:rPr lang="en-US" altLang="zh-CN" smtClean="0"/>
              <a:pPr/>
              <a:t>73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 calcmode="lin" valueType="num">
                                      <p:cBhvr additive="base">
                                        <p:cTn id="7"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043">
                                            <p:txEl>
                                              <p:pRg st="2" end="2"/>
                                            </p:txEl>
                                          </p:spTgt>
                                        </p:tgtEl>
                                        <p:attrNameLst>
                                          <p:attrName>style.visibility</p:attrName>
                                        </p:attrNameLst>
                                      </p:cBhvr>
                                      <p:to>
                                        <p:strVal val="visible"/>
                                      </p:to>
                                    </p:set>
                                    <p:anim calcmode="lin" valueType="num">
                                      <p:cBhvr additive="base">
                                        <p:cTn id="13"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anim calcmode="lin" valueType="num">
                                      <p:cBhvr additive="base">
                                        <p:cTn id="19"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 calcmode="lin" valueType="num">
                                      <p:cBhvr additive="base">
                                        <p:cTn id="25"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smtClean="0">
                <a:solidFill>
                  <a:srgbClr val="0000FF"/>
                </a:solidFill>
              </a:rPr>
              <a:t>9.5.3 </a:t>
            </a:r>
            <a:r>
              <a:rPr lang="zh-CN" altLang="en-US" dirty="0" smtClean="0">
                <a:solidFill>
                  <a:srgbClr val="0000FF"/>
                </a:solidFill>
              </a:rPr>
              <a:t>电话信号的编译码器</a:t>
            </a:r>
          </a:p>
        </p:txBody>
      </p:sp>
      <p:sp>
        <p:nvSpPr>
          <p:cNvPr id="88067" name="Rectangle 3"/>
          <p:cNvSpPr>
            <a:spLocks noGrp="1" noChangeArrowheads="1"/>
          </p:cNvSpPr>
          <p:nvPr>
            <p:ph type="body" idx="1"/>
          </p:nvPr>
        </p:nvSpPr>
        <p:spPr>
          <a:xfrm>
            <a:off x="539552" y="1196752"/>
            <a:ext cx="8136904" cy="5256584"/>
          </a:xfrm>
        </p:spPr>
        <p:txBody>
          <a:bodyPr>
            <a:normAutofit fontScale="92500" lnSpcReduction="20000"/>
          </a:bodyPr>
          <a:lstStyle/>
          <a:p>
            <a:r>
              <a:rPr lang="zh-CN" altLang="en-US" dirty="0" smtClean="0">
                <a:solidFill>
                  <a:srgbClr val="0000FF"/>
                </a:solidFill>
              </a:rPr>
              <a:t>编码器原理方框图 </a:t>
            </a:r>
            <a:endParaRPr lang="en-US" altLang="zh-CN" dirty="0" smtClean="0">
              <a:solidFill>
                <a:srgbClr val="0000FF"/>
              </a:solidFill>
            </a:endParaRPr>
          </a:p>
          <a:p>
            <a:endParaRPr lang="zh-CN" altLang="en-US" dirty="0" smtClean="0">
              <a:solidFill>
                <a:srgbClr val="0000FF"/>
              </a:solidFill>
            </a:endParaRP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t>上图为用于电话信号编码的</a:t>
            </a:r>
            <a:r>
              <a:rPr lang="en-US" altLang="zh-CN" dirty="0" smtClean="0"/>
              <a:t>13</a:t>
            </a:r>
            <a:r>
              <a:rPr lang="zh-CN" altLang="en-US" dirty="0" smtClean="0"/>
              <a:t>折线折叠码的量化编码器原理方框图。此编码器给出</a:t>
            </a:r>
            <a:r>
              <a:rPr lang="en-US" altLang="zh-CN" dirty="0" smtClean="0"/>
              <a:t>8</a:t>
            </a:r>
            <a:r>
              <a:rPr lang="zh-CN" altLang="en-US" dirty="0" smtClean="0"/>
              <a:t>位编码</a:t>
            </a:r>
            <a:r>
              <a:rPr lang="en-US" altLang="zh-CN" i="1" dirty="0" smtClean="0"/>
              <a:t>c</a:t>
            </a:r>
            <a:r>
              <a:rPr lang="en-US" altLang="zh-CN" baseline="-25000" dirty="0" smtClean="0"/>
              <a:t>1</a:t>
            </a:r>
            <a:r>
              <a:rPr lang="zh-CN" altLang="en-US" dirty="0" smtClean="0"/>
              <a:t>至</a:t>
            </a:r>
            <a:r>
              <a:rPr lang="en-US" altLang="zh-CN" i="1" dirty="0" smtClean="0"/>
              <a:t>c</a:t>
            </a:r>
            <a:r>
              <a:rPr lang="en-US" altLang="zh-CN" baseline="-25000" dirty="0" smtClean="0"/>
              <a:t>8</a:t>
            </a:r>
            <a:r>
              <a:rPr lang="zh-CN" altLang="en-US" dirty="0" smtClean="0"/>
              <a:t>。</a:t>
            </a:r>
            <a:endParaRPr lang="en-US" altLang="zh-CN" dirty="0" smtClean="0"/>
          </a:p>
          <a:p>
            <a:r>
              <a:rPr lang="en-US" altLang="zh-CN" i="1" dirty="0" smtClean="0"/>
              <a:t>c</a:t>
            </a:r>
            <a:r>
              <a:rPr lang="en-US" altLang="zh-CN" baseline="-25000" dirty="0" smtClean="0"/>
              <a:t>1</a:t>
            </a:r>
            <a:r>
              <a:rPr lang="zh-CN" altLang="en-US" dirty="0" smtClean="0"/>
              <a:t>为极性码，其他位表示抽样的绝对值。 </a:t>
            </a:r>
            <a:endParaRPr lang="zh-CN" altLang="en-US" dirty="0"/>
          </a:p>
        </p:txBody>
      </p:sp>
      <p:sp>
        <p:nvSpPr>
          <p:cNvPr id="5" name="灯片编号占位符 5"/>
          <p:cNvSpPr>
            <a:spLocks noGrp="1"/>
          </p:cNvSpPr>
          <p:nvPr>
            <p:ph type="sldNum" sz="quarter" idx="12"/>
          </p:nvPr>
        </p:nvSpPr>
        <p:spPr/>
        <p:txBody>
          <a:bodyPr/>
          <a:lstStyle/>
          <a:p>
            <a:fld id="{E7B3CCA9-F31E-405E-BD93-3EE9624C52BB}" type="slidenum">
              <a:rPr lang="en-US" altLang="zh-CN" smtClean="0"/>
              <a:pPr/>
              <a:t>74</a:t>
            </a:fld>
            <a:endParaRPr lang="en-US" altLang="zh-CN"/>
          </a:p>
        </p:txBody>
      </p:sp>
      <p:pic>
        <p:nvPicPr>
          <p:cNvPr id="88069" name="Picture 5" descr="t0721"/>
          <p:cNvPicPr>
            <a:picLocks noChangeAspect="1" noChangeArrowheads="1"/>
          </p:cNvPicPr>
          <p:nvPr/>
        </p:nvPicPr>
        <p:blipFill>
          <a:blip r:embed="rId2" cstate="print"/>
          <a:srcRect/>
          <a:stretch>
            <a:fillRect/>
          </a:stretch>
        </p:blipFill>
        <p:spPr bwMode="auto">
          <a:xfrm>
            <a:off x="755577" y="1628800"/>
            <a:ext cx="7632848" cy="3218339"/>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0721"/>
          <p:cNvPicPr>
            <a:picLocks noChangeAspect="1" noChangeArrowheads="1"/>
          </p:cNvPicPr>
          <p:nvPr/>
        </p:nvPicPr>
        <p:blipFill>
          <a:blip r:embed="rId2" cstate="print"/>
          <a:srcRect/>
          <a:stretch>
            <a:fillRect/>
          </a:stretch>
        </p:blipFill>
        <p:spPr bwMode="auto">
          <a:xfrm>
            <a:off x="971600" y="1534660"/>
            <a:ext cx="7173145" cy="3024508"/>
          </a:xfrm>
          <a:prstGeom prst="rect">
            <a:avLst/>
          </a:prstGeom>
          <a:noFill/>
          <a:ln w="9525">
            <a:noFill/>
            <a:miter lim="800000"/>
            <a:headEnd/>
            <a:tailEnd/>
          </a:ln>
        </p:spPr>
      </p:pic>
      <p:sp>
        <p:nvSpPr>
          <p:cNvPr id="89090" name="Rectangle 2"/>
          <p:cNvSpPr>
            <a:spLocks noGrp="1" noChangeArrowheads="1"/>
          </p:cNvSpPr>
          <p:nvPr>
            <p:ph type="title"/>
          </p:nvPr>
        </p:nvSpPr>
        <p:spPr/>
        <p:txBody>
          <a:bodyPr>
            <a:normAutofit/>
          </a:bodyPr>
          <a:lstStyle/>
          <a:p>
            <a:r>
              <a:rPr lang="zh-CN" altLang="en-US" dirty="0" smtClean="0"/>
              <a:t>比较此方框图</a:t>
            </a:r>
            <a:r>
              <a:rPr lang="zh-CN" altLang="en-US" dirty="0"/>
              <a:t>和前面的原理方框图</a:t>
            </a:r>
          </a:p>
        </p:txBody>
      </p:sp>
      <p:sp>
        <p:nvSpPr>
          <p:cNvPr id="89091" name="Rectangle 3"/>
          <p:cNvSpPr>
            <a:spLocks noGrp="1" noChangeArrowheads="1"/>
          </p:cNvSpPr>
          <p:nvPr>
            <p:ph type="body" idx="1"/>
          </p:nvPr>
        </p:nvSpPr>
        <p:spPr>
          <a:xfrm>
            <a:off x="539552" y="1196752"/>
            <a:ext cx="8064896" cy="5472608"/>
          </a:xfrm>
        </p:spPr>
        <p:txBody>
          <a:bodyPr>
            <a:normAutofit lnSpcReduction="10000"/>
          </a:bodyPr>
          <a:lstStyle/>
          <a:p>
            <a:r>
              <a:rPr lang="zh-CN" altLang="en-US" dirty="0" smtClean="0"/>
              <a:t>主要区别有两处：</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zh-CN" altLang="en-US" dirty="0" smtClean="0"/>
          </a:p>
          <a:p>
            <a:pPr lvl="1"/>
            <a:r>
              <a:rPr lang="zh-CN" altLang="en-US" dirty="0" smtClean="0"/>
              <a:t>输入信号抽样值经过一个</a:t>
            </a:r>
            <a:r>
              <a:rPr lang="zh-CN" altLang="en-US" dirty="0" smtClean="0">
                <a:solidFill>
                  <a:srgbClr val="0000FF"/>
                </a:solidFill>
              </a:rPr>
              <a:t>整流器</a:t>
            </a:r>
            <a:r>
              <a:rPr lang="zh-CN" altLang="en-US" dirty="0" smtClean="0"/>
              <a:t>，它将</a:t>
            </a:r>
            <a:r>
              <a:rPr lang="zh-CN" altLang="en-US" dirty="0" smtClean="0">
                <a:solidFill>
                  <a:srgbClr val="0000FF"/>
                </a:solidFill>
              </a:rPr>
              <a:t>双极性值变成单极性值</a:t>
            </a:r>
            <a:r>
              <a:rPr lang="zh-CN" altLang="en-US" dirty="0" smtClean="0"/>
              <a:t>，并给出</a:t>
            </a:r>
            <a:r>
              <a:rPr lang="zh-CN" altLang="en-US" dirty="0" smtClean="0">
                <a:solidFill>
                  <a:srgbClr val="0000FF"/>
                </a:solidFill>
              </a:rPr>
              <a:t>极性码</a:t>
            </a:r>
            <a:r>
              <a:rPr lang="en-US" altLang="zh-CN" i="1" dirty="0" smtClean="0">
                <a:solidFill>
                  <a:srgbClr val="0000FF"/>
                </a:solidFill>
              </a:rPr>
              <a:t>c</a:t>
            </a:r>
            <a:r>
              <a:rPr lang="en-US" altLang="zh-CN" baseline="-25000" dirty="0" smtClean="0"/>
              <a:t>1 </a:t>
            </a:r>
            <a:r>
              <a:rPr lang="zh-CN" altLang="en-US" dirty="0" smtClean="0"/>
              <a:t>。</a:t>
            </a:r>
          </a:p>
          <a:p>
            <a:pPr lvl="1"/>
            <a:r>
              <a:rPr lang="zh-CN" altLang="en-US" dirty="0" smtClean="0"/>
              <a:t>在记忆电路后接一个</a:t>
            </a:r>
            <a:r>
              <a:rPr lang="en-US" altLang="zh-CN" dirty="0" smtClean="0">
                <a:solidFill>
                  <a:srgbClr val="0000FF"/>
                </a:solidFill>
              </a:rPr>
              <a:t>7/11</a:t>
            </a:r>
            <a:r>
              <a:rPr lang="zh-CN" altLang="en-US" dirty="0" smtClean="0">
                <a:solidFill>
                  <a:srgbClr val="0000FF"/>
                </a:solidFill>
              </a:rPr>
              <a:t>变换电路</a:t>
            </a:r>
            <a:r>
              <a:rPr lang="zh-CN" altLang="en-US" dirty="0" smtClean="0"/>
              <a:t>。其功能是</a:t>
            </a:r>
            <a:r>
              <a:rPr lang="zh-CN" altLang="en-US" dirty="0" smtClean="0">
                <a:solidFill>
                  <a:srgbClr val="0000FF"/>
                </a:solidFill>
              </a:rPr>
              <a:t>将</a:t>
            </a:r>
            <a:r>
              <a:rPr lang="en-US" altLang="zh-CN" dirty="0" smtClean="0">
                <a:solidFill>
                  <a:srgbClr val="0000FF"/>
                </a:solidFill>
              </a:rPr>
              <a:t>7</a:t>
            </a:r>
            <a:r>
              <a:rPr lang="zh-CN" altLang="en-US" dirty="0" smtClean="0">
                <a:solidFill>
                  <a:srgbClr val="0000FF"/>
                </a:solidFill>
              </a:rPr>
              <a:t>位的非均匀量化码变换成</a:t>
            </a:r>
            <a:r>
              <a:rPr lang="en-US" altLang="zh-CN" dirty="0" smtClean="0">
                <a:solidFill>
                  <a:srgbClr val="0000FF"/>
                </a:solidFill>
              </a:rPr>
              <a:t>11</a:t>
            </a:r>
            <a:r>
              <a:rPr lang="zh-CN" altLang="en-US" dirty="0" smtClean="0">
                <a:solidFill>
                  <a:srgbClr val="0000FF"/>
                </a:solidFill>
              </a:rPr>
              <a:t>位的均匀量化码</a:t>
            </a:r>
            <a:r>
              <a:rPr lang="zh-CN" altLang="en-US" dirty="0" smtClean="0"/>
              <a:t>，以便于恒流源能够按照图的原理产生权值电流。</a:t>
            </a:r>
          </a:p>
        </p:txBody>
      </p:sp>
      <p:sp>
        <p:nvSpPr>
          <p:cNvPr id="4" name="灯片编号占位符 5"/>
          <p:cNvSpPr>
            <a:spLocks noGrp="1"/>
          </p:cNvSpPr>
          <p:nvPr>
            <p:ph type="sldNum" sz="quarter" idx="12"/>
          </p:nvPr>
        </p:nvSpPr>
        <p:spPr/>
        <p:txBody>
          <a:bodyPr/>
          <a:lstStyle/>
          <a:p>
            <a:fld id="{2763CEEB-59FE-4FAA-B76E-1CB43A53ECA6}" type="slidenum">
              <a:rPr lang="en-US" altLang="zh-CN" smtClean="0"/>
              <a:pPr/>
              <a:t>75</a:t>
            </a:fld>
            <a:endParaRPr lang="en-US" altLang="zh-CN"/>
          </a:p>
        </p:txBody>
      </p:sp>
      <p:sp>
        <p:nvSpPr>
          <p:cNvPr id="6" name="矩形 5"/>
          <p:cNvSpPr/>
          <p:nvPr/>
        </p:nvSpPr>
        <p:spPr>
          <a:xfrm>
            <a:off x="1835696" y="1700808"/>
            <a:ext cx="1224136" cy="814134"/>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p:txBody>
      </p:sp>
      <p:sp>
        <p:nvSpPr>
          <p:cNvPr id="7" name="矩形 6"/>
          <p:cNvSpPr/>
          <p:nvPr/>
        </p:nvSpPr>
        <p:spPr>
          <a:xfrm>
            <a:off x="4572000" y="3284984"/>
            <a:ext cx="1224136" cy="720080"/>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a:p>
            <a:pPr algn="ctr"/>
            <a:endParaRPr lang="en-US" altLang="zh-CN" b="1" dirty="0" smtClean="0">
              <a:solidFill>
                <a:schemeClr val="tx1"/>
              </a:solidFill>
              <a:latin typeface="Century Schoolbook" pitchFamily="18" charset="0"/>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6" end="6"/>
                                            </p:txEl>
                                          </p:spTgt>
                                        </p:tgtEl>
                                        <p:attrNameLst>
                                          <p:attrName>style.visibility</p:attrName>
                                        </p:attrNameLst>
                                      </p:cBhvr>
                                      <p:to>
                                        <p:strVal val="visible"/>
                                      </p:to>
                                    </p:set>
                                    <p:anim calcmode="lin" valueType="num">
                                      <p:cBhvr additive="base">
                                        <p:cTn id="7"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9091">
                                            <p:txEl>
                                              <p:pRg st="7" end="7"/>
                                            </p:txEl>
                                          </p:spTgt>
                                        </p:tgtEl>
                                        <p:attrNameLst>
                                          <p:attrName>style.visibility</p:attrName>
                                        </p:attrNameLst>
                                      </p:cBhvr>
                                      <p:to>
                                        <p:strVal val="visible"/>
                                      </p:to>
                                    </p:set>
                                    <p:anim calcmode="lin" valueType="num">
                                      <p:cBhvr additive="base">
                                        <p:cTn id="1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3914BF1-5755-4AFF-83C2-EB2526604E3D}" type="slidenum">
              <a:rPr lang="en-US" altLang="zh-CN"/>
              <a:pPr/>
              <a:t>76</a:t>
            </a:fld>
            <a:endParaRPr lang="en-US" altLang="zh-CN"/>
          </a:p>
        </p:txBody>
      </p:sp>
      <p:sp>
        <p:nvSpPr>
          <p:cNvPr id="90114" name="Rectangle 2"/>
          <p:cNvSpPr>
            <a:spLocks noGrp="1" noChangeArrowheads="1"/>
          </p:cNvSpPr>
          <p:nvPr>
            <p:ph type="title"/>
          </p:nvPr>
        </p:nvSpPr>
        <p:spPr/>
        <p:txBody>
          <a:bodyPr>
            <a:normAutofit/>
          </a:bodyPr>
          <a:lstStyle/>
          <a:p>
            <a:r>
              <a:rPr lang="zh-CN" altLang="en-US" sz="3600" dirty="0" smtClean="0"/>
              <a:t>例</a:t>
            </a:r>
            <a:endParaRPr lang="zh-CN" altLang="en-US" dirty="0"/>
          </a:p>
        </p:txBody>
      </p:sp>
      <p:sp>
        <p:nvSpPr>
          <p:cNvPr id="90115" name="Rectangle 3"/>
          <p:cNvSpPr>
            <a:spLocks noGrp="1" noChangeArrowheads="1"/>
          </p:cNvSpPr>
          <p:nvPr>
            <p:ph type="body" idx="1"/>
          </p:nvPr>
        </p:nvSpPr>
        <p:spPr>
          <a:xfrm>
            <a:off x="539552" y="1196752"/>
            <a:ext cx="8136904" cy="5328592"/>
          </a:xfrm>
        </p:spPr>
        <p:txBody>
          <a:bodyPr>
            <a:normAutofit fontScale="77500" lnSpcReduction="20000"/>
          </a:bodyPr>
          <a:lstStyle/>
          <a:p>
            <a:pPr>
              <a:lnSpc>
                <a:spcPct val="110000"/>
              </a:lnSpc>
            </a:pPr>
            <a:r>
              <a:rPr lang="zh-CN" altLang="en-US" sz="3000" dirty="0" smtClean="0"/>
              <a:t>设</a:t>
            </a:r>
            <a:r>
              <a:rPr lang="zh-CN" altLang="en-US" sz="3000" dirty="0"/>
              <a:t>输入电话信号抽样</a:t>
            </a:r>
            <a:r>
              <a:rPr lang="zh-CN" altLang="en-US" sz="3000" dirty="0" smtClean="0"/>
              <a:t>值归一化</a:t>
            </a:r>
            <a:r>
              <a:rPr lang="zh-CN" altLang="en-US" sz="3000" dirty="0"/>
              <a:t>动态范围在</a:t>
            </a:r>
            <a:r>
              <a:rPr lang="en-US" altLang="zh-CN" sz="3000" dirty="0"/>
              <a:t>-1</a:t>
            </a:r>
            <a:r>
              <a:rPr lang="zh-CN" altLang="en-US" sz="3000" dirty="0"/>
              <a:t>至</a:t>
            </a:r>
            <a:r>
              <a:rPr lang="en-US" altLang="zh-CN" sz="3000" dirty="0"/>
              <a:t>+</a:t>
            </a:r>
            <a:r>
              <a:rPr lang="en-US" altLang="zh-CN" sz="3000" dirty="0" smtClean="0"/>
              <a:t>1</a:t>
            </a:r>
            <a:r>
              <a:rPr lang="zh-CN" altLang="en-US" sz="3000" dirty="0" smtClean="0"/>
              <a:t>间</a:t>
            </a:r>
            <a:r>
              <a:rPr lang="zh-CN" altLang="en-US" sz="3000" dirty="0"/>
              <a:t>，将</a:t>
            </a:r>
            <a:r>
              <a:rPr lang="zh-CN" altLang="en-US" sz="3000" dirty="0" smtClean="0"/>
              <a:t>此范围</a:t>
            </a:r>
            <a:r>
              <a:rPr lang="zh-CN" altLang="en-US" sz="3000" dirty="0"/>
              <a:t>划分为</a:t>
            </a:r>
            <a:r>
              <a:rPr lang="en-US" altLang="zh-CN" sz="3000" dirty="0"/>
              <a:t>4096</a:t>
            </a:r>
            <a:r>
              <a:rPr lang="zh-CN" altLang="en-US" sz="3000" dirty="0"/>
              <a:t>个量化单位，</a:t>
            </a:r>
            <a:r>
              <a:rPr lang="zh-CN" altLang="en-US" sz="3000" dirty="0" smtClean="0"/>
              <a:t>即</a:t>
            </a:r>
            <a:r>
              <a:rPr lang="en-US" altLang="zh-CN" sz="3000" dirty="0" smtClean="0"/>
              <a:t>1/2048</a:t>
            </a:r>
            <a:r>
              <a:rPr lang="zh-CN" altLang="en-US" sz="3000" dirty="0"/>
              <a:t>作为</a:t>
            </a:r>
            <a:r>
              <a:rPr lang="en-US" altLang="zh-CN" sz="3000" dirty="0"/>
              <a:t>1</a:t>
            </a:r>
            <a:r>
              <a:rPr lang="zh-CN" altLang="en-US" sz="3000" dirty="0"/>
              <a:t>个量化单位。当输入抽样值为</a:t>
            </a:r>
            <a:r>
              <a:rPr lang="en-US" altLang="zh-CN" sz="3000" dirty="0"/>
              <a:t>+1270</a:t>
            </a:r>
            <a:r>
              <a:rPr lang="zh-CN" altLang="en-US" sz="3000" dirty="0"/>
              <a:t>个量化单位时，试用逐次比较法编码将其按照</a:t>
            </a:r>
            <a:r>
              <a:rPr lang="en-US" altLang="zh-CN" sz="3000" dirty="0"/>
              <a:t>13</a:t>
            </a:r>
            <a:r>
              <a:rPr lang="zh-CN" altLang="en-US" sz="3000" dirty="0"/>
              <a:t>折线</a:t>
            </a:r>
            <a:r>
              <a:rPr lang="en-US" altLang="zh-CN" sz="3000" dirty="0"/>
              <a:t>A</a:t>
            </a:r>
            <a:r>
              <a:rPr lang="zh-CN" altLang="en-US" sz="3000" dirty="0"/>
              <a:t>律特性编码。</a:t>
            </a:r>
          </a:p>
          <a:p>
            <a:pPr>
              <a:lnSpc>
                <a:spcPct val="110000"/>
              </a:lnSpc>
            </a:pPr>
            <a:r>
              <a:rPr lang="zh-CN" altLang="en-US" sz="3000" dirty="0" smtClean="0"/>
              <a:t>解：设</a:t>
            </a:r>
            <a:r>
              <a:rPr lang="zh-CN" altLang="en-US" sz="3000" dirty="0"/>
              <a:t>编出的</a:t>
            </a:r>
            <a:r>
              <a:rPr lang="en-US" altLang="zh-CN" sz="3000" dirty="0"/>
              <a:t>8</a:t>
            </a:r>
            <a:r>
              <a:rPr lang="zh-CN" altLang="en-US" sz="3000" dirty="0"/>
              <a:t>位码组用</a:t>
            </a:r>
            <a:r>
              <a:rPr lang="en-US" altLang="zh-CN" sz="3000" i="1" dirty="0"/>
              <a:t>c</a:t>
            </a:r>
            <a:r>
              <a:rPr lang="en-US" altLang="zh-CN" sz="3000" baseline="-25000" dirty="0"/>
              <a:t>1</a:t>
            </a:r>
            <a:r>
              <a:rPr lang="en-US" altLang="zh-CN" sz="3000" dirty="0"/>
              <a:t> </a:t>
            </a:r>
            <a:r>
              <a:rPr lang="en-US" altLang="zh-CN" sz="3000" i="1" dirty="0"/>
              <a:t>c</a:t>
            </a:r>
            <a:r>
              <a:rPr lang="en-US" altLang="zh-CN" sz="3000" baseline="-25000" dirty="0"/>
              <a:t>2</a:t>
            </a:r>
            <a:r>
              <a:rPr lang="en-US" altLang="zh-CN" sz="3000" dirty="0"/>
              <a:t> </a:t>
            </a:r>
            <a:r>
              <a:rPr lang="en-US" altLang="zh-CN" sz="3000" i="1" dirty="0"/>
              <a:t>c</a:t>
            </a:r>
            <a:r>
              <a:rPr lang="en-US" altLang="zh-CN" sz="3000" baseline="-25000" dirty="0"/>
              <a:t>3</a:t>
            </a:r>
            <a:r>
              <a:rPr lang="en-US" altLang="zh-CN" sz="3000" dirty="0"/>
              <a:t> </a:t>
            </a:r>
            <a:r>
              <a:rPr lang="en-US" altLang="zh-CN" sz="3000" i="1" dirty="0"/>
              <a:t>c</a:t>
            </a:r>
            <a:r>
              <a:rPr lang="en-US" altLang="zh-CN" sz="3000" baseline="-25000" dirty="0"/>
              <a:t>4</a:t>
            </a:r>
            <a:r>
              <a:rPr lang="en-US" altLang="zh-CN" sz="3000" dirty="0"/>
              <a:t> </a:t>
            </a:r>
            <a:r>
              <a:rPr lang="en-US" altLang="zh-CN" sz="3000" i="1" dirty="0"/>
              <a:t>c</a:t>
            </a:r>
            <a:r>
              <a:rPr lang="en-US" altLang="zh-CN" sz="3000" baseline="-25000" dirty="0"/>
              <a:t>5</a:t>
            </a:r>
            <a:r>
              <a:rPr lang="en-US" altLang="zh-CN" sz="3000" dirty="0"/>
              <a:t> </a:t>
            </a:r>
            <a:r>
              <a:rPr lang="en-US" altLang="zh-CN" sz="3000" i="1" dirty="0"/>
              <a:t>c</a:t>
            </a:r>
            <a:r>
              <a:rPr lang="en-US" altLang="zh-CN" sz="3000" baseline="-25000" dirty="0"/>
              <a:t>6</a:t>
            </a:r>
            <a:r>
              <a:rPr lang="en-US" altLang="zh-CN" sz="3000" dirty="0"/>
              <a:t> </a:t>
            </a:r>
            <a:r>
              <a:rPr lang="en-US" altLang="zh-CN" sz="3000" i="1" dirty="0"/>
              <a:t>c</a:t>
            </a:r>
            <a:r>
              <a:rPr lang="en-US" altLang="zh-CN" sz="3000" baseline="-25000" dirty="0"/>
              <a:t>7</a:t>
            </a:r>
            <a:r>
              <a:rPr lang="en-US" altLang="zh-CN" sz="3000" dirty="0"/>
              <a:t> </a:t>
            </a:r>
            <a:r>
              <a:rPr lang="en-US" altLang="zh-CN" sz="3000" i="1" dirty="0"/>
              <a:t>c</a:t>
            </a:r>
            <a:r>
              <a:rPr lang="en-US" altLang="zh-CN" sz="3000" baseline="-25000" dirty="0"/>
              <a:t>8</a:t>
            </a:r>
            <a:r>
              <a:rPr lang="zh-CN" altLang="en-US" sz="3000" dirty="0"/>
              <a:t>表示，则：</a:t>
            </a:r>
          </a:p>
          <a:p>
            <a:pPr>
              <a:lnSpc>
                <a:spcPct val="110000"/>
              </a:lnSpc>
            </a:pPr>
            <a:r>
              <a:rPr lang="en-US" altLang="zh-CN" sz="3000" dirty="0" smtClean="0">
                <a:solidFill>
                  <a:srgbClr val="0000FF"/>
                </a:solidFill>
              </a:rPr>
              <a:t>1</a:t>
            </a:r>
            <a:r>
              <a:rPr lang="en-US" altLang="zh-CN" sz="3000" dirty="0">
                <a:solidFill>
                  <a:srgbClr val="0000FF"/>
                </a:solidFill>
              </a:rPr>
              <a:t>) </a:t>
            </a:r>
            <a:r>
              <a:rPr lang="zh-CN" altLang="en-US" sz="3000" dirty="0">
                <a:solidFill>
                  <a:srgbClr val="0000FF"/>
                </a:solidFill>
              </a:rPr>
              <a:t>确定极性码</a:t>
            </a:r>
            <a:r>
              <a:rPr lang="en-US" altLang="zh-CN" sz="3000" i="1" dirty="0">
                <a:solidFill>
                  <a:srgbClr val="0000FF"/>
                </a:solidFill>
              </a:rPr>
              <a:t>c</a:t>
            </a:r>
            <a:r>
              <a:rPr lang="en-US" altLang="zh-CN" sz="3000" baseline="-25000" dirty="0">
                <a:solidFill>
                  <a:srgbClr val="0000FF"/>
                </a:solidFill>
              </a:rPr>
              <a:t>1</a:t>
            </a:r>
            <a:r>
              <a:rPr lang="zh-CN" altLang="en-US" sz="3000" dirty="0"/>
              <a:t>：</a:t>
            </a:r>
            <a:r>
              <a:rPr lang="zh-CN" altLang="en-US" sz="3000" dirty="0" smtClean="0"/>
              <a:t>因输入</a:t>
            </a:r>
            <a:r>
              <a:rPr lang="en-US" altLang="zh-CN" sz="3000" dirty="0" smtClean="0"/>
              <a:t>+</a:t>
            </a:r>
            <a:r>
              <a:rPr lang="en-US" altLang="zh-CN" sz="3000" dirty="0"/>
              <a:t>1270</a:t>
            </a:r>
            <a:r>
              <a:rPr lang="zh-CN" altLang="en-US" sz="3000" dirty="0"/>
              <a:t>为</a:t>
            </a:r>
            <a:r>
              <a:rPr lang="zh-CN" altLang="en-US" sz="3000" dirty="0">
                <a:solidFill>
                  <a:srgbClr val="0000FF"/>
                </a:solidFill>
              </a:rPr>
              <a:t>正极性</a:t>
            </a:r>
            <a:r>
              <a:rPr lang="zh-CN" altLang="en-US" sz="3000" dirty="0"/>
              <a:t>，</a:t>
            </a:r>
            <a:r>
              <a:rPr lang="zh-CN" altLang="en-US" sz="3000" dirty="0" smtClean="0"/>
              <a:t>所以</a:t>
            </a:r>
            <a:r>
              <a:rPr lang="en-US" altLang="zh-CN" sz="3000" i="1" dirty="0" smtClean="0">
                <a:solidFill>
                  <a:srgbClr val="0000FF"/>
                </a:solidFill>
              </a:rPr>
              <a:t>c</a:t>
            </a:r>
            <a:r>
              <a:rPr lang="en-US" altLang="zh-CN" sz="3000" baseline="-25000" dirty="0" smtClean="0">
                <a:solidFill>
                  <a:srgbClr val="0000FF"/>
                </a:solidFill>
              </a:rPr>
              <a:t>1</a:t>
            </a:r>
            <a:r>
              <a:rPr lang="en-US" altLang="zh-CN" sz="3000" dirty="0" smtClean="0">
                <a:solidFill>
                  <a:srgbClr val="0000FF"/>
                </a:solidFill>
              </a:rPr>
              <a:t> </a:t>
            </a:r>
            <a:r>
              <a:rPr lang="en-US" altLang="zh-CN" sz="3000" dirty="0">
                <a:solidFill>
                  <a:srgbClr val="0000FF"/>
                </a:solidFill>
              </a:rPr>
              <a:t>= 1</a:t>
            </a:r>
            <a:r>
              <a:rPr lang="zh-CN" altLang="en-US" sz="3000" dirty="0"/>
              <a:t>。</a:t>
            </a:r>
          </a:p>
          <a:p>
            <a:pPr>
              <a:lnSpc>
                <a:spcPct val="110000"/>
              </a:lnSpc>
            </a:pPr>
            <a:r>
              <a:rPr lang="en-US" altLang="zh-CN" sz="3000" dirty="0" smtClean="0">
                <a:solidFill>
                  <a:srgbClr val="0000FF"/>
                </a:solidFill>
              </a:rPr>
              <a:t>2</a:t>
            </a:r>
            <a:r>
              <a:rPr lang="en-US" altLang="zh-CN" sz="3000" dirty="0">
                <a:solidFill>
                  <a:srgbClr val="0000FF"/>
                </a:solidFill>
              </a:rPr>
              <a:t>) </a:t>
            </a:r>
            <a:r>
              <a:rPr lang="zh-CN" altLang="en-US" sz="3000" dirty="0">
                <a:solidFill>
                  <a:srgbClr val="0000FF"/>
                </a:solidFill>
              </a:rPr>
              <a:t>确定段落码</a:t>
            </a:r>
            <a:r>
              <a:rPr lang="en-US" altLang="zh-CN" sz="3000" i="1" dirty="0">
                <a:solidFill>
                  <a:srgbClr val="0000FF"/>
                </a:solidFill>
              </a:rPr>
              <a:t>c</a:t>
            </a:r>
            <a:r>
              <a:rPr lang="en-US" altLang="zh-CN" sz="3000" baseline="-25000" dirty="0">
                <a:solidFill>
                  <a:srgbClr val="0000FF"/>
                </a:solidFill>
              </a:rPr>
              <a:t>2</a:t>
            </a:r>
            <a:r>
              <a:rPr lang="en-US" altLang="zh-CN" sz="3000" dirty="0">
                <a:solidFill>
                  <a:srgbClr val="0000FF"/>
                </a:solidFill>
              </a:rPr>
              <a:t> </a:t>
            </a:r>
            <a:r>
              <a:rPr lang="en-US" altLang="zh-CN" sz="3000" i="1" dirty="0">
                <a:solidFill>
                  <a:srgbClr val="0000FF"/>
                </a:solidFill>
              </a:rPr>
              <a:t>c</a:t>
            </a:r>
            <a:r>
              <a:rPr lang="en-US" altLang="zh-CN" sz="3000" baseline="-25000" dirty="0">
                <a:solidFill>
                  <a:srgbClr val="0000FF"/>
                </a:solidFill>
              </a:rPr>
              <a:t>3</a:t>
            </a:r>
            <a:r>
              <a:rPr lang="en-US" altLang="zh-CN" sz="3000" dirty="0">
                <a:solidFill>
                  <a:srgbClr val="0000FF"/>
                </a:solidFill>
              </a:rPr>
              <a:t> </a:t>
            </a:r>
            <a:r>
              <a:rPr lang="en-US" altLang="zh-CN" sz="3000" i="1" dirty="0">
                <a:solidFill>
                  <a:srgbClr val="0000FF"/>
                </a:solidFill>
              </a:rPr>
              <a:t>c</a:t>
            </a:r>
            <a:r>
              <a:rPr lang="en-US" altLang="zh-CN" sz="3000" baseline="-25000" dirty="0">
                <a:solidFill>
                  <a:srgbClr val="0000FF"/>
                </a:solidFill>
              </a:rPr>
              <a:t>4</a:t>
            </a:r>
            <a:r>
              <a:rPr lang="zh-CN" altLang="en-US" sz="3000" dirty="0"/>
              <a:t>：由段落</a:t>
            </a:r>
            <a:r>
              <a:rPr lang="zh-CN" altLang="en-US" sz="3000" dirty="0" smtClean="0"/>
              <a:t>码规则</a:t>
            </a:r>
            <a:r>
              <a:rPr lang="zh-CN" altLang="en-US" sz="3000" dirty="0"/>
              <a:t>表可见，</a:t>
            </a:r>
            <a:r>
              <a:rPr lang="en-US" altLang="zh-CN" sz="3000" i="1" dirty="0"/>
              <a:t>c</a:t>
            </a:r>
            <a:r>
              <a:rPr lang="en-US" altLang="zh-CN" sz="3000" baseline="-25000" dirty="0"/>
              <a:t>2</a:t>
            </a:r>
            <a:r>
              <a:rPr lang="zh-CN" altLang="en-US" sz="3000" dirty="0"/>
              <a:t>值决定于信号抽样值大于还是小于</a:t>
            </a:r>
            <a:r>
              <a:rPr lang="en-US" altLang="zh-CN" sz="3000" dirty="0"/>
              <a:t>128</a:t>
            </a:r>
            <a:r>
              <a:rPr lang="zh-CN" altLang="en-US" sz="3000" dirty="0"/>
              <a:t>，即此时的权值电流</a:t>
            </a:r>
            <a:r>
              <a:rPr lang="en-US" altLang="zh-CN" sz="3000" i="1" dirty="0" err="1"/>
              <a:t>I</a:t>
            </a:r>
            <a:r>
              <a:rPr lang="en-US" altLang="zh-CN" sz="3000" i="1" baseline="-25000" dirty="0" err="1"/>
              <a:t>w</a:t>
            </a:r>
            <a:r>
              <a:rPr lang="zh-CN" altLang="en-US" sz="3000" dirty="0"/>
              <a:t>＝</a:t>
            </a:r>
            <a:r>
              <a:rPr lang="en-US" altLang="zh-CN" sz="3000" dirty="0"/>
              <a:t>128</a:t>
            </a:r>
            <a:r>
              <a:rPr lang="zh-CN" altLang="en-US" sz="3000" dirty="0"/>
              <a:t>。现在输入抽样值等于</a:t>
            </a:r>
            <a:r>
              <a:rPr lang="en-US" altLang="zh-CN" sz="3000" dirty="0"/>
              <a:t>1270</a:t>
            </a:r>
            <a:r>
              <a:rPr lang="zh-CN" altLang="en-US" sz="3000" dirty="0"/>
              <a:t>，故</a:t>
            </a:r>
            <a:r>
              <a:rPr lang="en-US" altLang="zh-CN" sz="3000" i="1" dirty="0"/>
              <a:t>c</a:t>
            </a:r>
            <a:r>
              <a:rPr lang="en-US" altLang="zh-CN" sz="3000" baseline="-25000" dirty="0"/>
              <a:t>2</a:t>
            </a:r>
            <a:r>
              <a:rPr lang="zh-CN" altLang="en-US" sz="3000" dirty="0"/>
              <a:t>＝</a:t>
            </a:r>
            <a:r>
              <a:rPr lang="en-US" altLang="zh-CN" sz="3000" dirty="0"/>
              <a:t>1</a:t>
            </a:r>
            <a:r>
              <a:rPr lang="zh-CN" altLang="en-US" sz="3000" dirty="0"/>
              <a:t>。</a:t>
            </a:r>
          </a:p>
          <a:p>
            <a:pPr>
              <a:lnSpc>
                <a:spcPct val="110000"/>
              </a:lnSpc>
            </a:pPr>
            <a:r>
              <a:rPr lang="zh-CN" altLang="en-US" sz="3000" dirty="0" smtClean="0"/>
              <a:t>在</a:t>
            </a:r>
            <a:r>
              <a:rPr lang="zh-CN" altLang="en-US" sz="3000" dirty="0"/>
              <a:t>确定</a:t>
            </a:r>
            <a:r>
              <a:rPr lang="en-US" altLang="zh-CN" sz="3000" i="1" dirty="0"/>
              <a:t>c</a:t>
            </a:r>
            <a:r>
              <a:rPr lang="en-US" altLang="zh-CN" sz="3000" baseline="-25000" dirty="0"/>
              <a:t>2</a:t>
            </a:r>
            <a:r>
              <a:rPr lang="zh-CN" altLang="en-US" sz="3000" dirty="0"/>
              <a:t>＝</a:t>
            </a:r>
            <a:r>
              <a:rPr lang="en-US" altLang="zh-CN" sz="3000" dirty="0"/>
              <a:t>1</a:t>
            </a:r>
            <a:r>
              <a:rPr lang="zh-CN" altLang="en-US" sz="3000" dirty="0"/>
              <a:t>后，</a:t>
            </a:r>
            <a:r>
              <a:rPr lang="en-US" altLang="zh-CN" sz="3000" i="1" dirty="0"/>
              <a:t>c</a:t>
            </a:r>
            <a:r>
              <a:rPr lang="en-US" altLang="zh-CN" sz="3000" baseline="-25000" dirty="0"/>
              <a:t>3</a:t>
            </a:r>
            <a:r>
              <a:rPr lang="zh-CN" altLang="en-US" sz="3000" dirty="0"/>
              <a:t>决定于信号抽样值大于还是小于</a:t>
            </a:r>
            <a:r>
              <a:rPr lang="en-US" altLang="zh-CN" sz="3000" dirty="0"/>
              <a:t>512</a:t>
            </a:r>
            <a:r>
              <a:rPr lang="zh-CN" altLang="en-US" sz="3000" dirty="0"/>
              <a:t>，即此时的权值电流</a:t>
            </a:r>
            <a:r>
              <a:rPr lang="en-US" altLang="zh-CN" sz="3000" i="1" dirty="0" err="1"/>
              <a:t>I</a:t>
            </a:r>
            <a:r>
              <a:rPr lang="en-US" altLang="zh-CN" sz="3000" i="1" baseline="-25000" dirty="0" err="1"/>
              <a:t>w</a:t>
            </a:r>
            <a:r>
              <a:rPr lang="zh-CN" altLang="en-US" sz="3000" dirty="0"/>
              <a:t>＝</a:t>
            </a:r>
            <a:r>
              <a:rPr lang="en-US" altLang="zh-CN" sz="3000" dirty="0"/>
              <a:t>512</a:t>
            </a:r>
            <a:r>
              <a:rPr lang="zh-CN" altLang="en-US" sz="3000" dirty="0"/>
              <a:t>。因此判定</a:t>
            </a:r>
            <a:r>
              <a:rPr lang="en-US" altLang="zh-CN" sz="3000" i="1" dirty="0"/>
              <a:t>c</a:t>
            </a:r>
            <a:r>
              <a:rPr lang="en-US" altLang="zh-CN" sz="3000" dirty="0"/>
              <a:t>3</a:t>
            </a:r>
            <a:r>
              <a:rPr lang="zh-CN" altLang="en-US" sz="3000" dirty="0"/>
              <a:t>＝</a:t>
            </a:r>
            <a:r>
              <a:rPr lang="en-US" altLang="zh-CN" sz="3000" dirty="0"/>
              <a:t>1</a:t>
            </a:r>
            <a:r>
              <a:rPr lang="zh-CN" altLang="en-US" sz="3000" dirty="0"/>
              <a:t>。  </a:t>
            </a:r>
          </a:p>
        </p:txBody>
      </p:sp>
      <p:cxnSp>
        <p:nvCxnSpPr>
          <p:cNvPr id="6" name="直接连接符 5"/>
          <p:cNvCxnSpPr/>
          <p:nvPr/>
        </p:nvCxnSpPr>
        <p:spPr>
          <a:xfrm>
            <a:off x="539552" y="2564904"/>
            <a:ext cx="7920880"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additive="base">
                                        <p:cTn id="11"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 calcmode="lin" valueType="num">
                                      <p:cBhvr additive="base">
                                        <p:cTn id="15"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0115">
                                            <p:txEl>
                                              <p:pRg st="3" end="3"/>
                                            </p:txEl>
                                          </p:spTgt>
                                        </p:tgtEl>
                                        <p:attrNameLst>
                                          <p:attrName>style.visibility</p:attrName>
                                        </p:attrNameLst>
                                      </p:cBhvr>
                                      <p:to>
                                        <p:strVal val="visible"/>
                                      </p:to>
                                    </p:set>
                                    <p:anim calcmode="lin" valueType="num">
                                      <p:cBhvr additive="base">
                                        <p:cTn id="21"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0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 calcmode="lin" valueType="num">
                                      <p:cBhvr additive="base">
                                        <p:cTn id="27"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endParaRPr lang="zh-CN" altLang="en-US" dirty="0"/>
          </a:p>
        </p:txBody>
      </p:sp>
      <p:sp>
        <p:nvSpPr>
          <p:cNvPr id="91139" name="Rectangle 3"/>
          <p:cNvSpPr>
            <a:spLocks noGrp="1" noChangeArrowheads="1"/>
          </p:cNvSpPr>
          <p:nvPr>
            <p:ph type="body" idx="1"/>
          </p:nvPr>
        </p:nvSpPr>
        <p:spPr/>
        <p:txBody>
          <a:bodyPr>
            <a:normAutofit/>
          </a:bodyPr>
          <a:lstStyle/>
          <a:p>
            <a:pPr lvl="1">
              <a:lnSpc>
                <a:spcPct val="120000"/>
              </a:lnSpc>
            </a:pPr>
            <a:r>
              <a:rPr lang="zh-CN" altLang="en-US" dirty="0" smtClean="0"/>
              <a:t>同理，在</a:t>
            </a:r>
            <a:r>
              <a:rPr lang="en-US" altLang="zh-CN" i="1" dirty="0" smtClean="0"/>
              <a:t>c</a:t>
            </a:r>
            <a:r>
              <a:rPr lang="en-US" altLang="zh-CN" baseline="-25000" dirty="0" smtClean="0"/>
              <a:t>2</a:t>
            </a:r>
            <a:r>
              <a:rPr lang="en-US" altLang="zh-CN" dirty="0" smtClean="0"/>
              <a:t> </a:t>
            </a:r>
            <a:r>
              <a:rPr lang="en-US" altLang="zh-CN" i="1" dirty="0" smtClean="0"/>
              <a:t>c</a:t>
            </a:r>
            <a:r>
              <a:rPr lang="en-US" altLang="zh-CN" baseline="-25000" dirty="0" smtClean="0"/>
              <a:t>3</a:t>
            </a:r>
            <a:r>
              <a:rPr lang="zh-CN" altLang="en-US" dirty="0" smtClean="0"/>
              <a:t>＝</a:t>
            </a:r>
            <a:r>
              <a:rPr lang="en-US" altLang="zh-CN" dirty="0" smtClean="0"/>
              <a:t>11</a:t>
            </a:r>
            <a:r>
              <a:rPr lang="zh-CN" altLang="en-US" dirty="0" smtClean="0"/>
              <a:t>的条件下，决定</a:t>
            </a:r>
            <a:r>
              <a:rPr lang="en-US" altLang="zh-CN" i="1" dirty="0" smtClean="0"/>
              <a:t>c</a:t>
            </a:r>
            <a:r>
              <a:rPr lang="en-US" altLang="zh-CN" baseline="-25000" dirty="0" smtClean="0"/>
              <a:t>4</a:t>
            </a:r>
            <a:r>
              <a:rPr lang="zh-CN" altLang="en-US" dirty="0" smtClean="0"/>
              <a:t>的权值电流</a:t>
            </a:r>
            <a:r>
              <a:rPr lang="en-US" altLang="zh-CN" i="1" dirty="0" err="1" smtClean="0"/>
              <a:t>I</a:t>
            </a:r>
            <a:r>
              <a:rPr lang="en-US" altLang="zh-CN" i="1" baseline="-25000" dirty="0" err="1" smtClean="0"/>
              <a:t>w</a:t>
            </a:r>
            <a:r>
              <a:rPr lang="zh-CN" altLang="en-US" dirty="0" smtClean="0"/>
              <a:t>＝</a:t>
            </a:r>
            <a:r>
              <a:rPr lang="en-US" altLang="zh-CN" dirty="0" smtClean="0"/>
              <a:t>1024</a:t>
            </a:r>
            <a:r>
              <a:rPr lang="zh-CN" altLang="en-US" dirty="0" smtClean="0"/>
              <a:t>。和抽样值</a:t>
            </a:r>
            <a:r>
              <a:rPr lang="en-US" altLang="zh-CN" dirty="0" smtClean="0"/>
              <a:t>1270</a:t>
            </a:r>
            <a:r>
              <a:rPr lang="zh-CN" altLang="en-US" dirty="0" smtClean="0"/>
              <a:t>比较后，得到</a:t>
            </a:r>
            <a:r>
              <a:rPr lang="en-US" altLang="zh-CN" i="1" dirty="0" smtClean="0"/>
              <a:t>c</a:t>
            </a:r>
            <a:r>
              <a:rPr lang="en-US" altLang="zh-CN" baseline="-25000" dirty="0" smtClean="0"/>
              <a:t>4</a:t>
            </a:r>
            <a:r>
              <a:rPr lang="zh-CN" altLang="en-US" dirty="0" smtClean="0"/>
              <a:t>＝</a:t>
            </a:r>
            <a:r>
              <a:rPr lang="en-US" altLang="zh-CN" dirty="0" smtClean="0"/>
              <a:t>1</a:t>
            </a:r>
            <a:r>
              <a:rPr lang="zh-CN" altLang="en-US" dirty="0" smtClean="0"/>
              <a:t>。</a:t>
            </a:r>
          </a:p>
          <a:p>
            <a:pPr lvl="1">
              <a:lnSpc>
                <a:spcPct val="120000"/>
              </a:lnSpc>
            </a:pPr>
            <a:r>
              <a:rPr lang="zh-CN" altLang="en-US" dirty="0" smtClean="0"/>
              <a:t>这样，就求出了</a:t>
            </a:r>
            <a:r>
              <a:rPr lang="en-US" altLang="zh-CN" i="1" dirty="0" smtClean="0"/>
              <a:t>c</a:t>
            </a:r>
            <a:r>
              <a:rPr lang="en-US" altLang="zh-CN" baseline="-25000" dirty="0" smtClean="0"/>
              <a:t>2</a:t>
            </a:r>
            <a:r>
              <a:rPr lang="en-US" altLang="zh-CN" dirty="0" smtClean="0"/>
              <a:t> </a:t>
            </a:r>
            <a:r>
              <a:rPr lang="en-US" altLang="zh-CN" i="1" dirty="0" smtClean="0"/>
              <a:t>c</a:t>
            </a:r>
            <a:r>
              <a:rPr lang="en-US" altLang="zh-CN" baseline="-25000" dirty="0" smtClean="0"/>
              <a:t>3</a:t>
            </a:r>
            <a:r>
              <a:rPr lang="en-US" altLang="zh-CN" dirty="0" smtClean="0"/>
              <a:t> </a:t>
            </a:r>
            <a:r>
              <a:rPr lang="en-US" altLang="zh-CN" i="1" dirty="0" smtClean="0"/>
              <a:t>c</a:t>
            </a:r>
            <a:r>
              <a:rPr lang="en-US" altLang="zh-CN" baseline="-25000" dirty="0" smtClean="0"/>
              <a:t>4</a:t>
            </a:r>
            <a:r>
              <a:rPr lang="zh-CN" altLang="en-US" dirty="0" smtClean="0"/>
              <a:t>＝</a:t>
            </a:r>
            <a:r>
              <a:rPr lang="en-US" altLang="zh-CN" dirty="0" smtClean="0"/>
              <a:t>111 </a:t>
            </a:r>
            <a:r>
              <a:rPr lang="zh-CN" altLang="en-US" dirty="0" smtClean="0"/>
              <a:t>，可知抽样值位于第</a:t>
            </a:r>
            <a:r>
              <a:rPr lang="en-US" altLang="zh-CN" dirty="0" smtClean="0"/>
              <a:t>8</a:t>
            </a:r>
            <a:r>
              <a:rPr lang="zh-CN" altLang="en-US" dirty="0" smtClean="0"/>
              <a:t>段落内。</a:t>
            </a:r>
            <a:endParaRPr lang="en-US" altLang="zh-CN" dirty="0" smtClean="0"/>
          </a:p>
          <a:p>
            <a:pPr>
              <a:lnSpc>
                <a:spcPct val="120000"/>
              </a:lnSpc>
            </a:pPr>
            <a:r>
              <a:rPr lang="en-US" altLang="zh-CN" dirty="0" smtClean="0">
                <a:solidFill>
                  <a:srgbClr val="0000FF"/>
                </a:solidFill>
              </a:rPr>
              <a:t>3) </a:t>
            </a:r>
            <a:r>
              <a:rPr lang="zh-CN" altLang="en-US" dirty="0" smtClean="0">
                <a:solidFill>
                  <a:srgbClr val="0000FF"/>
                </a:solidFill>
              </a:rPr>
              <a:t>确定段内码</a:t>
            </a:r>
            <a:r>
              <a:rPr lang="en-US" altLang="zh-CN" i="1" dirty="0" smtClean="0">
                <a:solidFill>
                  <a:srgbClr val="0000FF"/>
                </a:solidFill>
              </a:rPr>
              <a:t>c</a:t>
            </a:r>
            <a:r>
              <a:rPr lang="en-US" altLang="zh-CN" baseline="-25000" dirty="0" smtClean="0">
                <a:solidFill>
                  <a:srgbClr val="0000FF"/>
                </a:solidFill>
              </a:rPr>
              <a:t>5</a:t>
            </a:r>
            <a:r>
              <a:rPr lang="en-US" altLang="zh-CN" dirty="0" smtClean="0">
                <a:solidFill>
                  <a:srgbClr val="0000FF"/>
                </a:solidFill>
              </a:rPr>
              <a:t> </a:t>
            </a:r>
            <a:r>
              <a:rPr lang="en-US" altLang="zh-CN" i="1" dirty="0" smtClean="0">
                <a:solidFill>
                  <a:srgbClr val="0000FF"/>
                </a:solidFill>
              </a:rPr>
              <a:t>c</a:t>
            </a:r>
            <a:r>
              <a:rPr lang="en-US" altLang="zh-CN" baseline="-25000" dirty="0" smtClean="0">
                <a:solidFill>
                  <a:srgbClr val="0000FF"/>
                </a:solidFill>
              </a:rPr>
              <a:t>6</a:t>
            </a:r>
            <a:r>
              <a:rPr lang="en-US" altLang="zh-CN" dirty="0" smtClean="0">
                <a:solidFill>
                  <a:srgbClr val="0000FF"/>
                </a:solidFill>
              </a:rPr>
              <a:t> </a:t>
            </a:r>
            <a:r>
              <a:rPr lang="en-US" altLang="zh-CN" i="1" dirty="0" smtClean="0">
                <a:solidFill>
                  <a:srgbClr val="0000FF"/>
                </a:solidFill>
              </a:rPr>
              <a:t>c</a:t>
            </a:r>
            <a:r>
              <a:rPr lang="en-US" altLang="zh-CN" baseline="-25000" dirty="0" smtClean="0">
                <a:solidFill>
                  <a:srgbClr val="0000FF"/>
                </a:solidFill>
              </a:rPr>
              <a:t>7</a:t>
            </a:r>
            <a:r>
              <a:rPr lang="en-US" altLang="zh-CN" i="1" dirty="0" smtClean="0">
                <a:solidFill>
                  <a:srgbClr val="0000FF"/>
                </a:solidFill>
              </a:rPr>
              <a:t> c</a:t>
            </a:r>
            <a:r>
              <a:rPr lang="en-US" altLang="zh-CN" baseline="-25000" dirty="0" smtClean="0">
                <a:solidFill>
                  <a:srgbClr val="0000FF"/>
                </a:solidFill>
              </a:rPr>
              <a:t>8</a:t>
            </a:r>
            <a:r>
              <a:rPr lang="zh-CN" altLang="en-US" dirty="0" smtClean="0"/>
              <a:t>：段内码是按量化间隔均匀编码的，每一段落均被均匀地划分为</a:t>
            </a:r>
            <a:r>
              <a:rPr lang="en-US" altLang="zh-CN" dirty="0" smtClean="0"/>
              <a:t>16</a:t>
            </a:r>
            <a:r>
              <a:rPr lang="zh-CN" altLang="en-US" dirty="0" smtClean="0"/>
              <a:t>个量化间隔。但是，因为各个段落的斜率和长度不等，故不同段落的量化间隔是不同的。对于第</a:t>
            </a:r>
            <a:r>
              <a:rPr lang="en-US" altLang="zh-CN" dirty="0" smtClean="0"/>
              <a:t>8</a:t>
            </a:r>
            <a:r>
              <a:rPr lang="zh-CN" altLang="en-US" dirty="0" smtClean="0"/>
              <a:t>段落，其量化间隔示于下图中。</a:t>
            </a:r>
            <a:endParaRPr lang="zh-CN" altLang="en-US" dirty="0"/>
          </a:p>
        </p:txBody>
      </p:sp>
      <p:sp>
        <p:nvSpPr>
          <p:cNvPr id="4" name="灯片编号占位符 5"/>
          <p:cNvSpPr>
            <a:spLocks noGrp="1"/>
          </p:cNvSpPr>
          <p:nvPr>
            <p:ph type="sldNum" sz="quarter" idx="12"/>
          </p:nvPr>
        </p:nvSpPr>
        <p:spPr/>
        <p:txBody>
          <a:bodyPr/>
          <a:lstStyle/>
          <a:p>
            <a:fld id="{A2672D12-1330-4C9D-B4AF-1D8CBD72B46E}" type="slidenum">
              <a:rPr lang="en-US" altLang="zh-CN" smtClean="0"/>
              <a:pPr/>
              <a:t>77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 calcmode="lin" valueType="num">
                                      <p:cBhvr additive="base">
                                        <p:cTn id="13"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endParaRPr lang="zh-CN" altLang="en-US" dirty="0"/>
          </a:p>
        </p:txBody>
      </p:sp>
      <p:sp>
        <p:nvSpPr>
          <p:cNvPr id="92163" name="Rectangle 3"/>
          <p:cNvSpPr>
            <a:spLocks noGrp="1" noChangeArrowheads="1"/>
          </p:cNvSpPr>
          <p:nvPr>
            <p:ph type="body" idx="1"/>
          </p:nvPr>
        </p:nvSpPr>
        <p:spPr>
          <a:xfrm>
            <a:off x="539552" y="1196752"/>
            <a:ext cx="8064896" cy="5112568"/>
          </a:xfrm>
        </p:spPr>
        <p:txBody>
          <a:bodyPr>
            <a:noAutofit/>
          </a:bodyPr>
          <a:lstStyle/>
          <a:p>
            <a:pPr>
              <a:lnSpc>
                <a:spcPct val="110000"/>
              </a:lnSpc>
            </a:pPr>
            <a:r>
              <a:rPr lang="zh-CN" altLang="en-US" sz="2400" dirty="0" smtClean="0"/>
              <a:t>对于第</a:t>
            </a:r>
            <a:r>
              <a:rPr lang="en-US" altLang="zh-CN" sz="2400" dirty="0" smtClean="0"/>
              <a:t>8</a:t>
            </a:r>
            <a:r>
              <a:rPr lang="zh-CN" altLang="en-US" sz="2400" dirty="0" smtClean="0"/>
              <a:t>段落，其量化间隔示于下图中。</a:t>
            </a:r>
            <a:endParaRPr lang="en-US" altLang="zh-CN" sz="2400" dirty="0" smtClean="0"/>
          </a:p>
          <a:p>
            <a:pPr>
              <a:lnSpc>
                <a:spcPct val="110000"/>
              </a:lnSpc>
            </a:pPr>
            <a:endParaRPr lang="en-US" altLang="zh-CN" sz="2400" dirty="0" smtClean="0"/>
          </a:p>
          <a:p>
            <a:pPr>
              <a:lnSpc>
                <a:spcPct val="110000"/>
              </a:lnSpc>
            </a:pPr>
            <a:endParaRPr lang="en-US" altLang="zh-CN" sz="2400" dirty="0" smtClean="0"/>
          </a:p>
          <a:p>
            <a:pPr>
              <a:lnSpc>
                <a:spcPct val="110000"/>
              </a:lnSpc>
            </a:pPr>
            <a:r>
              <a:rPr lang="zh-CN" altLang="en-US" sz="2400" dirty="0" smtClean="0"/>
              <a:t>由编码规则，决定</a:t>
            </a:r>
            <a:r>
              <a:rPr lang="en-US" altLang="zh-CN" sz="2400" i="1" dirty="0" smtClean="0"/>
              <a:t>c</a:t>
            </a:r>
            <a:r>
              <a:rPr lang="en-US" altLang="zh-CN" sz="2400" baseline="-25000" dirty="0" smtClean="0"/>
              <a:t>5</a:t>
            </a:r>
            <a:r>
              <a:rPr lang="zh-CN" altLang="en-US" sz="2400" dirty="0" smtClean="0"/>
              <a:t>等于“</a:t>
            </a:r>
            <a:r>
              <a:rPr lang="en-US" altLang="zh-CN" sz="2400" dirty="0" smtClean="0"/>
              <a:t>1”</a:t>
            </a:r>
            <a:r>
              <a:rPr lang="zh-CN" altLang="en-US" sz="2400" dirty="0" smtClean="0"/>
              <a:t>还“</a:t>
            </a:r>
            <a:r>
              <a:rPr lang="en-US" altLang="zh-CN" sz="2400" dirty="0" smtClean="0"/>
              <a:t>0”</a:t>
            </a:r>
            <a:r>
              <a:rPr lang="zh-CN" altLang="en-US" sz="2400" dirty="0" smtClean="0"/>
              <a:t>的权值电流值在量化间隔</a:t>
            </a:r>
            <a:r>
              <a:rPr lang="en-US" altLang="zh-CN" sz="2400" dirty="0" smtClean="0"/>
              <a:t>7</a:t>
            </a:r>
            <a:r>
              <a:rPr lang="zh-CN" altLang="en-US" sz="2400" dirty="0" smtClean="0"/>
              <a:t>和</a:t>
            </a:r>
            <a:r>
              <a:rPr lang="en-US" altLang="zh-CN" sz="2400" dirty="0" smtClean="0"/>
              <a:t>8</a:t>
            </a:r>
            <a:r>
              <a:rPr lang="zh-CN" altLang="en-US" sz="2400" dirty="0" smtClean="0"/>
              <a:t>间，即</a:t>
            </a:r>
            <a:r>
              <a:rPr lang="en-US" altLang="zh-CN" sz="2400" i="1" dirty="0" err="1" smtClean="0"/>
              <a:t>I</a:t>
            </a:r>
            <a:r>
              <a:rPr lang="en-US" altLang="zh-CN" sz="2400" i="1" baseline="-25000" dirty="0" err="1" smtClean="0"/>
              <a:t>w</a:t>
            </a:r>
            <a:r>
              <a:rPr lang="en-US" altLang="zh-CN" sz="2400" dirty="0" smtClean="0"/>
              <a:t> = 1536</a:t>
            </a:r>
            <a:r>
              <a:rPr lang="zh-CN" altLang="en-US" sz="2400" dirty="0" smtClean="0"/>
              <a:t>。抽样值</a:t>
            </a:r>
            <a:r>
              <a:rPr lang="en-US" altLang="zh-CN" sz="2400" i="1" dirty="0" smtClean="0"/>
              <a:t>I</a:t>
            </a:r>
            <a:r>
              <a:rPr lang="en-US" altLang="zh-CN" sz="2400" i="1" baseline="-25000" dirty="0" smtClean="0"/>
              <a:t>s</a:t>
            </a:r>
            <a:r>
              <a:rPr lang="en-US" altLang="zh-CN" sz="2400" dirty="0" smtClean="0"/>
              <a:t> = 1270</a:t>
            </a:r>
            <a:r>
              <a:rPr lang="zh-CN" altLang="en-US" sz="2400" dirty="0" smtClean="0"/>
              <a:t>，所以</a:t>
            </a:r>
            <a:r>
              <a:rPr lang="en-US" altLang="zh-CN" sz="2400" i="1" dirty="0" smtClean="0"/>
              <a:t>c</a:t>
            </a:r>
            <a:r>
              <a:rPr lang="en-US" altLang="zh-CN" sz="2400" baseline="-25000" dirty="0" smtClean="0"/>
              <a:t>5</a:t>
            </a:r>
            <a:r>
              <a:rPr lang="en-US" altLang="zh-CN" sz="2400" dirty="0" smtClean="0"/>
              <a:t>=0</a:t>
            </a:r>
            <a:r>
              <a:rPr lang="zh-CN" altLang="en-US" sz="2400" dirty="0" smtClean="0"/>
              <a:t>。</a:t>
            </a:r>
            <a:endParaRPr lang="en-US" altLang="zh-CN" sz="2400" dirty="0" smtClean="0"/>
          </a:p>
          <a:p>
            <a:pPr>
              <a:lnSpc>
                <a:spcPct val="110000"/>
              </a:lnSpc>
            </a:pPr>
            <a:r>
              <a:rPr lang="zh-CN" altLang="en-US" sz="2400" dirty="0" smtClean="0"/>
              <a:t>同理，决定</a:t>
            </a:r>
            <a:r>
              <a:rPr lang="en-US" altLang="zh-CN" sz="2400" i="1" dirty="0" smtClean="0"/>
              <a:t>c</a:t>
            </a:r>
            <a:r>
              <a:rPr lang="en-US" altLang="zh-CN" sz="2400" baseline="-25000" dirty="0" smtClean="0"/>
              <a:t>6</a:t>
            </a:r>
            <a:r>
              <a:rPr lang="zh-CN" altLang="en-US" sz="2400" dirty="0" smtClean="0"/>
              <a:t>值的权值电流值在间隔</a:t>
            </a:r>
            <a:r>
              <a:rPr lang="en-US" altLang="zh-CN" sz="2400" dirty="0" smtClean="0"/>
              <a:t>3</a:t>
            </a:r>
            <a:r>
              <a:rPr lang="zh-CN" altLang="en-US" sz="2400" dirty="0" smtClean="0"/>
              <a:t>和</a:t>
            </a:r>
            <a:r>
              <a:rPr lang="en-US" altLang="zh-CN" sz="2400" dirty="0" smtClean="0"/>
              <a:t>4</a:t>
            </a:r>
            <a:r>
              <a:rPr lang="zh-CN" altLang="en-US" sz="2400" dirty="0" smtClean="0"/>
              <a:t>间，故</a:t>
            </a:r>
            <a:r>
              <a:rPr lang="en-US" altLang="zh-CN" sz="2400" i="1" dirty="0" err="1" smtClean="0"/>
              <a:t>I</a:t>
            </a:r>
            <a:r>
              <a:rPr lang="en-US" altLang="zh-CN" sz="2400" i="1" baseline="-25000" dirty="0" err="1" smtClean="0"/>
              <a:t>w</a:t>
            </a:r>
            <a:r>
              <a:rPr lang="en-US" altLang="zh-CN" sz="2400" dirty="0" smtClean="0"/>
              <a:t> = 1280</a:t>
            </a:r>
            <a:r>
              <a:rPr lang="zh-CN" altLang="en-US" sz="2400" dirty="0" smtClean="0"/>
              <a:t>，因此仍有</a:t>
            </a:r>
            <a:r>
              <a:rPr lang="en-US" altLang="zh-CN" sz="2400" i="1" dirty="0" smtClean="0"/>
              <a:t>I</a:t>
            </a:r>
            <a:r>
              <a:rPr lang="en-US" altLang="zh-CN" sz="2400" i="1" baseline="-25000" dirty="0" smtClean="0"/>
              <a:t>s</a:t>
            </a:r>
            <a:r>
              <a:rPr lang="en-US" altLang="zh-CN" sz="2400" dirty="0" smtClean="0"/>
              <a:t> &lt; </a:t>
            </a:r>
            <a:r>
              <a:rPr lang="en-US" altLang="zh-CN" sz="2400" i="1" dirty="0" err="1" smtClean="0"/>
              <a:t>I</a:t>
            </a:r>
            <a:r>
              <a:rPr lang="en-US" altLang="zh-CN" sz="2400" i="1" baseline="-25000" dirty="0" err="1" smtClean="0"/>
              <a:t>w</a:t>
            </a:r>
            <a:r>
              <a:rPr lang="zh-CN" altLang="en-US" sz="2400" dirty="0" smtClean="0"/>
              <a:t>，所以</a:t>
            </a:r>
            <a:r>
              <a:rPr lang="en-US" altLang="zh-CN" sz="2400" i="1" dirty="0" smtClean="0"/>
              <a:t>c</a:t>
            </a:r>
            <a:r>
              <a:rPr lang="en-US" altLang="zh-CN" sz="2400" baseline="-25000" dirty="0" smtClean="0"/>
              <a:t>6</a:t>
            </a:r>
            <a:r>
              <a:rPr lang="zh-CN" altLang="en-US" sz="2400" dirty="0" smtClean="0"/>
              <a:t>＝</a:t>
            </a:r>
            <a:r>
              <a:rPr lang="en-US" altLang="zh-CN" sz="2400" dirty="0" smtClean="0"/>
              <a:t>0</a:t>
            </a:r>
            <a:r>
              <a:rPr lang="zh-CN" altLang="en-US" sz="2400" dirty="0" smtClean="0"/>
              <a:t>。</a:t>
            </a:r>
            <a:endParaRPr lang="en-US" altLang="zh-CN" sz="2400" dirty="0" smtClean="0"/>
          </a:p>
          <a:p>
            <a:pPr>
              <a:lnSpc>
                <a:spcPct val="110000"/>
              </a:lnSpc>
            </a:pPr>
            <a:r>
              <a:rPr lang="zh-CN" altLang="en-US" sz="2400" dirty="0" smtClean="0"/>
              <a:t>继续，决定</a:t>
            </a:r>
            <a:r>
              <a:rPr lang="en-US" altLang="zh-CN" sz="2400" i="1" dirty="0" smtClean="0"/>
              <a:t>c</a:t>
            </a:r>
            <a:r>
              <a:rPr lang="en-US" altLang="zh-CN" sz="2400" baseline="-25000" dirty="0" smtClean="0"/>
              <a:t>7</a:t>
            </a:r>
            <a:r>
              <a:rPr lang="zh-CN" altLang="en-US" sz="2400" dirty="0" smtClean="0"/>
              <a:t>值的</a:t>
            </a:r>
            <a:r>
              <a:rPr lang="en-US" altLang="zh-CN" sz="2400" i="1" dirty="0" err="1" smtClean="0"/>
              <a:t>I</a:t>
            </a:r>
            <a:r>
              <a:rPr lang="en-US" altLang="zh-CN" sz="2400" i="1" baseline="-25000" dirty="0" err="1" smtClean="0"/>
              <a:t>w</a:t>
            </a:r>
            <a:r>
              <a:rPr lang="en-US" altLang="zh-CN" sz="2400" dirty="0" smtClean="0"/>
              <a:t> = 1152</a:t>
            </a:r>
            <a:r>
              <a:rPr lang="zh-CN" altLang="en-US" sz="2400" dirty="0" smtClean="0"/>
              <a:t>，现在</a:t>
            </a:r>
            <a:r>
              <a:rPr lang="en-US" altLang="zh-CN" sz="2400" i="1" dirty="0" smtClean="0"/>
              <a:t>I</a:t>
            </a:r>
            <a:r>
              <a:rPr lang="en-US" altLang="zh-CN" sz="2400" i="1" baseline="-25000" dirty="0" smtClean="0"/>
              <a:t>s</a:t>
            </a:r>
            <a:r>
              <a:rPr lang="en-US" altLang="zh-CN" sz="2400" dirty="0" smtClean="0"/>
              <a:t> &gt; </a:t>
            </a:r>
            <a:r>
              <a:rPr lang="en-US" altLang="zh-CN" sz="2400" i="1" dirty="0" err="1" smtClean="0"/>
              <a:t>I</a:t>
            </a:r>
            <a:r>
              <a:rPr lang="en-US" altLang="zh-CN" sz="2400" i="1" baseline="-25000" dirty="0" err="1" smtClean="0"/>
              <a:t>w</a:t>
            </a:r>
            <a:r>
              <a:rPr lang="zh-CN" altLang="en-US" sz="2400" dirty="0" smtClean="0"/>
              <a:t>，所以</a:t>
            </a:r>
            <a:r>
              <a:rPr lang="en-US" altLang="zh-CN" sz="2400" i="1" dirty="0" smtClean="0"/>
              <a:t>c</a:t>
            </a:r>
            <a:r>
              <a:rPr lang="en-US" altLang="zh-CN" sz="2400" baseline="-25000" dirty="0" smtClean="0"/>
              <a:t>7</a:t>
            </a:r>
            <a:r>
              <a:rPr lang="en-US" altLang="zh-CN" sz="2400" dirty="0" smtClean="0"/>
              <a:t>=1</a:t>
            </a:r>
            <a:r>
              <a:rPr lang="zh-CN" altLang="en-US" sz="2400" dirty="0" smtClean="0"/>
              <a:t>。</a:t>
            </a:r>
            <a:endParaRPr lang="en-US" altLang="zh-CN" sz="2400" dirty="0" smtClean="0"/>
          </a:p>
          <a:p>
            <a:pPr>
              <a:lnSpc>
                <a:spcPct val="110000"/>
              </a:lnSpc>
            </a:pPr>
            <a:r>
              <a:rPr lang="zh-CN" altLang="en-US" sz="2400" dirty="0" smtClean="0"/>
              <a:t>最后，决定</a:t>
            </a:r>
            <a:r>
              <a:rPr lang="en-US" altLang="zh-CN" sz="2400" i="1" dirty="0" smtClean="0"/>
              <a:t>c</a:t>
            </a:r>
            <a:r>
              <a:rPr lang="en-US" altLang="zh-CN" sz="2400" baseline="-25000" dirty="0" smtClean="0"/>
              <a:t>8</a:t>
            </a:r>
            <a:r>
              <a:rPr lang="zh-CN" altLang="en-US" sz="2400" dirty="0" smtClean="0"/>
              <a:t>值的</a:t>
            </a:r>
            <a:r>
              <a:rPr lang="en-US" altLang="zh-CN" sz="2400" i="1" dirty="0" err="1" smtClean="0"/>
              <a:t>I</a:t>
            </a:r>
            <a:r>
              <a:rPr lang="en-US" altLang="zh-CN" sz="2400" i="1" baseline="-25000" dirty="0" err="1" smtClean="0"/>
              <a:t>w</a:t>
            </a:r>
            <a:r>
              <a:rPr lang="en-US" altLang="zh-CN" sz="2400" dirty="0" smtClean="0"/>
              <a:t> = 1216</a:t>
            </a:r>
            <a:r>
              <a:rPr lang="zh-CN" altLang="en-US" sz="2400" dirty="0" smtClean="0"/>
              <a:t>，仍有</a:t>
            </a:r>
            <a:r>
              <a:rPr lang="en-US" altLang="zh-CN" sz="2400" i="1" dirty="0" smtClean="0"/>
              <a:t>I</a:t>
            </a:r>
            <a:r>
              <a:rPr lang="en-US" altLang="zh-CN" sz="2400" i="1" baseline="-25000" dirty="0" smtClean="0"/>
              <a:t>s</a:t>
            </a:r>
            <a:r>
              <a:rPr lang="en-US" altLang="zh-CN" sz="2400" dirty="0" smtClean="0"/>
              <a:t> &gt; </a:t>
            </a:r>
            <a:r>
              <a:rPr lang="en-US" altLang="zh-CN" sz="2400" i="1" dirty="0" err="1" smtClean="0"/>
              <a:t>I</a:t>
            </a:r>
            <a:r>
              <a:rPr lang="en-US" altLang="zh-CN" sz="2400" i="1" baseline="-25000" dirty="0" err="1" smtClean="0"/>
              <a:t>w</a:t>
            </a:r>
            <a:r>
              <a:rPr lang="zh-CN" altLang="en-US" sz="2400" dirty="0" smtClean="0"/>
              <a:t>，所以</a:t>
            </a:r>
            <a:r>
              <a:rPr lang="en-US" altLang="zh-CN" sz="2400" i="1" dirty="0" smtClean="0"/>
              <a:t>c</a:t>
            </a:r>
            <a:r>
              <a:rPr lang="en-US" altLang="zh-CN" sz="2400" baseline="-25000" dirty="0" smtClean="0"/>
              <a:t>8</a:t>
            </a:r>
            <a:r>
              <a:rPr lang="en-US" altLang="zh-CN" sz="2400" dirty="0" smtClean="0"/>
              <a:t>=1 </a:t>
            </a:r>
            <a:r>
              <a:rPr lang="zh-CN" altLang="en-US" sz="2400" dirty="0" smtClean="0"/>
              <a:t>。</a:t>
            </a:r>
            <a:endParaRPr lang="zh-CN" altLang="en-US" sz="2400" dirty="0"/>
          </a:p>
        </p:txBody>
      </p:sp>
      <p:sp>
        <p:nvSpPr>
          <p:cNvPr id="59" name="灯片编号占位符 5"/>
          <p:cNvSpPr>
            <a:spLocks noGrp="1"/>
          </p:cNvSpPr>
          <p:nvPr>
            <p:ph type="sldNum" sz="quarter" idx="12"/>
          </p:nvPr>
        </p:nvSpPr>
        <p:spPr/>
        <p:txBody>
          <a:bodyPr/>
          <a:lstStyle/>
          <a:p>
            <a:fld id="{649D9480-DD79-409C-BD2F-1DB9545F8FD8}" type="slidenum">
              <a:rPr lang="en-US" altLang="zh-CN" smtClean="0"/>
              <a:pPr/>
              <a:t>78</a:t>
            </a:fld>
            <a:endParaRPr lang="en-US" altLang="zh-CN"/>
          </a:p>
        </p:txBody>
      </p:sp>
      <p:grpSp>
        <p:nvGrpSpPr>
          <p:cNvPr id="2" name="Group 63"/>
          <p:cNvGrpSpPr>
            <a:grpSpLocks/>
          </p:cNvGrpSpPr>
          <p:nvPr/>
        </p:nvGrpSpPr>
        <p:grpSpPr bwMode="auto">
          <a:xfrm>
            <a:off x="296863" y="1772816"/>
            <a:ext cx="8847137" cy="1258887"/>
            <a:chOff x="187" y="3351"/>
            <a:chExt cx="5573" cy="793"/>
          </a:xfrm>
        </p:grpSpPr>
        <p:grpSp>
          <p:nvGrpSpPr>
            <p:cNvPr id="3" name="Group 8"/>
            <p:cNvGrpSpPr>
              <a:grpSpLocks/>
            </p:cNvGrpSpPr>
            <p:nvPr/>
          </p:nvGrpSpPr>
          <p:grpSpPr bwMode="auto">
            <a:xfrm>
              <a:off x="187" y="3351"/>
              <a:ext cx="5573" cy="793"/>
              <a:chOff x="1471" y="3915"/>
              <a:chExt cx="8264" cy="1728"/>
            </a:xfrm>
          </p:grpSpPr>
          <p:grpSp>
            <p:nvGrpSpPr>
              <p:cNvPr id="4" name="Group 9"/>
              <p:cNvGrpSpPr>
                <a:grpSpLocks/>
              </p:cNvGrpSpPr>
              <p:nvPr/>
            </p:nvGrpSpPr>
            <p:grpSpPr bwMode="auto">
              <a:xfrm>
                <a:off x="1471" y="3915"/>
                <a:ext cx="8264" cy="1728"/>
                <a:chOff x="2041" y="4215"/>
                <a:chExt cx="8264" cy="1728"/>
              </a:xfrm>
            </p:grpSpPr>
            <p:sp>
              <p:nvSpPr>
                <p:cNvPr id="92170" name="Line 10"/>
                <p:cNvSpPr>
                  <a:spLocks noChangeShapeType="1"/>
                </p:cNvSpPr>
                <p:nvPr/>
              </p:nvSpPr>
              <p:spPr bwMode="auto">
                <a:xfrm flipV="1">
                  <a:off x="2387" y="4788"/>
                  <a:ext cx="7558" cy="0"/>
                </a:xfrm>
                <a:prstGeom prst="line">
                  <a:avLst/>
                </a:prstGeom>
                <a:noFill/>
                <a:ln w="9525">
                  <a:solidFill>
                    <a:srgbClr val="000000"/>
                  </a:solidFill>
                  <a:round/>
                  <a:headEnd/>
                  <a:tailEnd/>
                </a:ln>
                <a:effectLst/>
              </p:spPr>
              <p:txBody>
                <a:bodyPr/>
                <a:lstStyle/>
                <a:p>
                  <a:endParaRPr lang="zh-CN" altLang="en-US"/>
                </a:p>
              </p:txBody>
            </p:sp>
            <p:grpSp>
              <p:nvGrpSpPr>
                <p:cNvPr id="5" name="Group 11"/>
                <p:cNvGrpSpPr>
                  <a:grpSpLocks/>
                </p:cNvGrpSpPr>
                <p:nvPr/>
              </p:nvGrpSpPr>
              <p:grpSpPr bwMode="auto">
                <a:xfrm>
                  <a:off x="2041" y="4215"/>
                  <a:ext cx="8264" cy="1728"/>
                  <a:chOff x="2041" y="4215"/>
                  <a:chExt cx="8264" cy="1728"/>
                </a:xfrm>
              </p:grpSpPr>
              <p:grpSp>
                <p:nvGrpSpPr>
                  <p:cNvPr id="6" name="Group 12"/>
                  <p:cNvGrpSpPr>
                    <a:grpSpLocks/>
                  </p:cNvGrpSpPr>
                  <p:nvPr/>
                </p:nvGrpSpPr>
                <p:grpSpPr bwMode="auto">
                  <a:xfrm>
                    <a:off x="2385" y="4215"/>
                    <a:ext cx="7544" cy="1728"/>
                    <a:chOff x="2385" y="4215"/>
                    <a:chExt cx="7544" cy="1728"/>
                  </a:xfrm>
                </p:grpSpPr>
                <p:grpSp>
                  <p:nvGrpSpPr>
                    <p:cNvPr id="7" name="Group 13"/>
                    <p:cNvGrpSpPr>
                      <a:grpSpLocks/>
                    </p:cNvGrpSpPr>
                    <p:nvPr/>
                  </p:nvGrpSpPr>
                  <p:grpSpPr bwMode="auto">
                    <a:xfrm>
                      <a:off x="3585" y="4215"/>
                      <a:ext cx="946" cy="1728"/>
                      <a:chOff x="3015" y="2805"/>
                      <a:chExt cx="946" cy="1728"/>
                    </a:xfrm>
                  </p:grpSpPr>
                  <p:sp>
                    <p:nvSpPr>
                      <p:cNvPr id="92174" name="Text Box 14"/>
                      <p:cNvSpPr txBox="1">
                        <a:spLocks noChangeArrowheads="1"/>
                      </p:cNvSpPr>
                      <p:nvPr/>
                    </p:nvSpPr>
                    <p:spPr bwMode="auto">
                      <a:xfrm>
                        <a:off x="3015" y="3798"/>
                        <a:ext cx="946" cy="735"/>
                      </a:xfrm>
                      <a:prstGeom prst="rect">
                        <a:avLst/>
                      </a:prstGeom>
                      <a:noFill/>
                      <a:ln w="9525" algn="ctr">
                        <a:noFill/>
                        <a:miter lim="800000"/>
                        <a:headEnd/>
                        <a:tailEnd/>
                      </a:ln>
                      <a:effectLst/>
                    </p:spPr>
                    <p:txBody>
                      <a:bodyPr/>
                      <a:lstStyle/>
                      <a:p>
                        <a:pPr algn="ctr">
                          <a:lnSpc>
                            <a:spcPct val="96000"/>
                          </a:lnSpc>
                        </a:pPr>
                        <a:r>
                          <a:rPr lang="zh-CN" altLang="en-US" sz="2000" dirty="0">
                            <a:latin typeface="Times New Roman" pitchFamily="18" charset="0"/>
                          </a:rPr>
                          <a:t>抽样值</a:t>
                        </a:r>
                      </a:p>
                      <a:p>
                        <a:pPr algn="ctr">
                          <a:lnSpc>
                            <a:spcPct val="96000"/>
                          </a:lnSpc>
                        </a:pPr>
                        <a:r>
                          <a:rPr lang="en-US" altLang="zh-CN" sz="2000" dirty="0">
                            <a:latin typeface="Times New Roman" pitchFamily="18" charset="0"/>
                          </a:rPr>
                          <a:t>1270</a:t>
                        </a:r>
                        <a:endParaRPr lang="en-US" altLang="zh-CN" sz="4000" dirty="0"/>
                      </a:p>
                    </p:txBody>
                  </p:sp>
                  <p:sp>
                    <p:nvSpPr>
                      <p:cNvPr id="92175" name="Line 15"/>
                      <p:cNvSpPr>
                        <a:spLocks noChangeShapeType="1"/>
                      </p:cNvSpPr>
                      <p:nvPr/>
                    </p:nvSpPr>
                    <p:spPr bwMode="auto">
                      <a:xfrm>
                        <a:off x="3523" y="2805"/>
                        <a:ext cx="0" cy="1050"/>
                      </a:xfrm>
                      <a:prstGeom prst="line">
                        <a:avLst/>
                      </a:prstGeom>
                      <a:noFill/>
                      <a:ln w="9525">
                        <a:solidFill>
                          <a:srgbClr val="000000"/>
                        </a:solidFill>
                        <a:prstDash val="lgDash"/>
                        <a:round/>
                        <a:headEnd/>
                        <a:tailEnd/>
                      </a:ln>
                      <a:effectLst/>
                    </p:spPr>
                    <p:txBody>
                      <a:bodyPr/>
                      <a:lstStyle/>
                      <a:p>
                        <a:endParaRPr lang="zh-CN" altLang="en-US"/>
                      </a:p>
                    </p:txBody>
                  </p:sp>
                </p:grpSp>
                <p:grpSp>
                  <p:nvGrpSpPr>
                    <p:cNvPr id="8" name="Group 16"/>
                    <p:cNvGrpSpPr>
                      <a:grpSpLocks/>
                    </p:cNvGrpSpPr>
                    <p:nvPr/>
                  </p:nvGrpSpPr>
                  <p:grpSpPr bwMode="auto">
                    <a:xfrm>
                      <a:off x="2385" y="4398"/>
                      <a:ext cx="7544" cy="390"/>
                      <a:chOff x="1815" y="2988"/>
                      <a:chExt cx="7544" cy="390"/>
                    </a:xfrm>
                  </p:grpSpPr>
                  <p:grpSp>
                    <p:nvGrpSpPr>
                      <p:cNvPr id="9" name="Group 17"/>
                      <p:cNvGrpSpPr>
                        <a:grpSpLocks/>
                      </p:cNvGrpSpPr>
                      <p:nvPr/>
                    </p:nvGrpSpPr>
                    <p:grpSpPr bwMode="auto">
                      <a:xfrm>
                        <a:off x="1815" y="2988"/>
                        <a:ext cx="7544" cy="390"/>
                        <a:chOff x="1815" y="1845"/>
                        <a:chExt cx="7544" cy="165"/>
                      </a:xfrm>
                    </p:grpSpPr>
                    <p:sp>
                      <p:nvSpPr>
                        <p:cNvPr id="92178" name="Line 18"/>
                        <p:cNvSpPr>
                          <a:spLocks noChangeShapeType="1"/>
                        </p:cNvSpPr>
                        <p:nvPr/>
                      </p:nvSpPr>
                      <p:spPr bwMode="auto">
                        <a:xfrm>
                          <a:off x="1815" y="1845"/>
                          <a:ext cx="0" cy="165"/>
                        </a:xfrm>
                        <a:prstGeom prst="line">
                          <a:avLst/>
                        </a:prstGeom>
                        <a:noFill/>
                        <a:ln w="28575">
                          <a:solidFill>
                            <a:srgbClr val="000000"/>
                          </a:solidFill>
                          <a:round/>
                          <a:headEnd/>
                          <a:tailEnd/>
                        </a:ln>
                        <a:effectLst/>
                      </p:spPr>
                      <p:txBody>
                        <a:bodyPr/>
                        <a:lstStyle/>
                        <a:p>
                          <a:endParaRPr lang="zh-CN" altLang="en-US"/>
                        </a:p>
                      </p:txBody>
                    </p:sp>
                    <p:sp>
                      <p:nvSpPr>
                        <p:cNvPr id="92179" name="Line 19"/>
                        <p:cNvSpPr>
                          <a:spLocks noChangeShapeType="1"/>
                        </p:cNvSpPr>
                        <p:nvPr/>
                      </p:nvSpPr>
                      <p:spPr bwMode="auto">
                        <a:xfrm>
                          <a:off x="5519" y="1845"/>
                          <a:ext cx="0" cy="165"/>
                        </a:xfrm>
                        <a:prstGeom prst="line">
                          <a:avLst/>
                        </a:prstGeom>
                        <a:noFill/>
                        <a:ln w="28575">
                          <a:solidFill>
                            <a:srgbClr val="000000"/>
                          </a:solidFill>
                          <a:round/>
                          <a:headEnd/>
                          <a:tailEnd/>
                        </a:ln>
                        <a:effectLst/>
                      </p:spPr>
                      <p:txBody>
                        <a:bodyPr/>
                        <a:lstStyle/>
                        <a:p>
                          <a:endParaRPr lang="zh-CN" altLang="en-US"/>
                        </a:p>
                      </p:txBody>
                    </p:sp>
                    <p:sp>
                      <p:nvSpPr>
                        <p:cNvPr id="92180" name="Line 20"/>
                        <p:cNvSpPr>
                          <a:spLocks noChangeShapeType="1"/>
                        </p:cNvSpPr>
                        <p:nvPr/>
                      </p:nvSpPr>
                      <p:spPr bwMode="auto">
                        <a:xfrm>
                          <a:off x="9359" y="1845"/>
                          <a:ext cx="0" cy="165"/>
                        </a:xfrm>
                        <a:prstGeom prst="line">
                          <a:avLst/>
                        </a:prstGeom>
                        <a:noFill/>
                        <a:ln w="28575">
                          <a:solidFill>
                            <a:srgbClr val="000000"/>
                          </a:solidFill>
                          <a:round/>
                          <a:headEnd/>
                          <a:tailEnd/>
                        </a:ln>
                        <a:effectLst/>
                      </p:spPr>
                      <p:txBody>
                        <a:bodyPr/>
                        <a:lstStyle/>
                        <a:p>
                          <a:endParaRPr lang="zh-CN" altLang="en-US"/>
                        </a:p>
                      </p:txBody>
                    </p:sp>
                  </p:grpSp>
                  <p:grpSp>
                    <p:nvGrpSpPr>
                      <p:cNvPr id="10" name="Group 21"/>
                      <p:cNvGrpSpPr>
                        <a:grpSpLocks/>
                      </p:cNvGrpSpPr>
                      <p:nvPr/>
                    </p:nvGrpSpPr>
                    <p:grpSpPr bwMode="auto">
                      <a:xfrm>
                        <a:off x="3613" y="3123"/>
                        <a:ext cx="3856" cy="255"/>
                        <a:chOff x="3613" y="1845"/>
                        <a:chExt cx="3856" cy="165"/>
                      </a:xfrm>
                    </p:grpSpPr>
                    <p:sp>
                      <p:nvSpPr>
                        <p:cNvPr id="92182" name="Line 22"/>
                        <p:cNvSpPr>
                          <a:spLocks noChangeShapeType="1"/>
                        </p:cNvSpPr>
                        <p:nvPr/>
                      </p:nvSpPr>
                      <p:spPr bwMode="auto">
                        <a:xfrm>
                          <a:off x="7469" y="1845"/>
                          <a:ext cx="0" cy="165"/>
                        </a:xfrm>
                        <a:prstGeom prst="line">
                          <a:avLst/>
                        </a:prstGeom>
                        <a:noFill/>
                        <a:ln w="19050">
                          <a:solidFill>
                            <a:srgbClr val="000000"/>
                          </a:solidFill>
                          <a:round/>
                          <a:headEnd/>
                          <a:tailEnd/>
                        </a:ln>
                        <a:effectLst/>
                      </p:spPr>
                      <p:txBody>
                        <a:bodyPr/>
                        <a:lstStyle/>
                        <a:p>
                          <a:endParaRPr lang="zh-CN" altLang="en-US"/>
                        </a:p>
                      </p:txBody>
                    </p:sp>
                    <p:sp>
                      <p:nvSpPr>
                        <p:cNvPr id="92183" name="Line 23"/>
                        <p:cNvSpPr>
                          <a:spLocks noChangeShapeType="1"/>
                        </p:cNvSpPr>
                        <p:nvPr/>
                      </p:nvSpPr>
                      <p:spPr bwMode="auto">
                        <a:xfrm>
                          <a:off x="3613" y="1845"/>
                          <a:ext cx="0" cy="165"/>
                        </a:xfrm>
                        <a:prstGeom prst="line">
                          <a:avLst/>
                        </a:prstGeom>
                        <a:noFill/>
                        <a:ln w="19050">
                          <a:solidFill>
                            <a:srgbClr val="000000"/>
                          </a:solidFill>
                          <a:round/>
                          <a:headEnd/>
                          <a:tailEnd/>
                        </a:ln>
                        <a:effectLst/>
                      </p:spPr>
                      <p:txBody>
                        <a:bodyPr/>
                        <a:lstStyle/>
                        <a:p>
                          <a:endParaRPr lang="zh-CN" altLang="en-US"/>
                        </a:p>
                      </p:txBody>
                    </p:sp>
                  </p:grpSp>
                </p:grpSp>
                <p:grpSp>
                  <p:nvGrpSpPr>
                    <p:cNvPr id="11" name="Group 24"/>
                    <p:cNvGrpSpPr>
                      <a:grpSpLocks/>
                    </p:cNvGrpSpPr>
                    <p:nvPr/>
                  </p:nvGrpSpPr>
                  <p:grpSpPr bwMode="auto">
                    <a:xfrm>
                      <a:off x="3237" y="4623"/>
                      <a:ext cx="5760" cy="165"/>
                      <a:chOff x="2667" y="1845"/>
                      <a:chExt cx="5760" cy="165"/>
                    </a:xfrm>
                  </p:grpSpPr>
                  <p:sp>
                    <p:nvSpPr>
                      <p:cNvPr id="92185" name="Line 25"/>
                      <p:cNvSpPr>
                        <a:spLocks noChangeShapeType="1"/>
                      </p:cNvSpPr>
                      <p:nvPr/>
                    </p:nvSpPr>
                    <p:spPr bwMode="auto">
                      <a:xfrm>
                        <a:off x="6493" y="1845"/>
                        <a:ext cx="0" cy="165"/>
                      </a:xfrm>
                      <a:prstGeom prst="line">
                        <a:avLst/>
                      </a:prstGeom>
                      <a:noFill/>
                      <a:ln w="12700">
                        <a:solidFill>
                          <a:srgbClr val="000000"/>
                        </a:solidFill>
                        <a:round/>
                        <a:headEnd/>
                        <a:tailEnd/>
                      </a:ln>
                      <a:effectLst/>
                    </p:spPr>
                    <p:txBody>
                      <a:bodyPr/>
                      <a:lstStyle/>
                      <a:p>
                        <a:endParaRPr lang="zh-CN" altLang="en-US"/>
                      </a:p>
                    </p:txBody>
                  </p:sp>
                  <p:sp>
                    <p:nvSpPr>
                      <p:cNvPr id="92186" name="Line 26"/>
                      <p:cNvSpPr>
                        <a:spLocks noChangeShapeType="1"/>
                      </p:cNvSpPr>
                      <p:nvPr/>
                    </p:nvSpPr>
                    <p:spPr bwMode="auto">
                      <a:xfrm>
                        <a:off x="8427" y="1845"/>
                        <a:ext cx="0" cy="165"/>
                      </a:xfrm>
                      <a:prstGeom prst="line">
                        <a:avLst/>
                      </a:prstGeom>
                      <a:noFill/>
                      <a:ln w="12700">
                        <a:solidFill>
                          <a:srgbClr val="000000"/>
                        </a:solidFill>
                        <a:round/>
                        <a:headEnd/>
                        <a:tailEnd/>
                      </a:ln>
                      <a:effectLst/>
                    </p:spPr>
                    <p:txBody>
                      <a:bodyPr/>
                      <a:lstStyle/>
                      <a:p>
                        <a:endParaRPr lang="zh-CN" altLang="en-US"/>
                      </a:p>
                    </p:txBody>
                  </p:sp>
                  <p:sp>
                    <p:nvSpPr>
                      <p:cNvPr id="92187" name="Line 27"/>
                      <p:cNvSpPr>
                        <a:spLocks noChangeShapeType="1"/>
                      </p:cNvSpPr>
                      <p:nvPr/>
                    </p:nvSpPr>
                    <p:spPr bwMode="auto">
                      <a:xfrm>
                        <a:off x="4571" y="1845"/>
                        <a:ext cx="0" cy="165"/>
                      </a:xfrm>
                      <a:prstGeom prst="line">
                        <a:avLst/>
                      </a:prstGeom>
                      <a:noFill/>
                      <a:ln w="12700">
                        <a:solidFill>
                          <a:srgbClr val="000000"/>
                        </a:solidFill>
                        <a:round/>
                        <a:headEnd/>
                        <a:tailEnd/>
                      </a:ln>
                      <a:effectLst/>
                    </p:spPr>
                    <p:txBody>
                      <a:bodyPr/>
                      <a:lstStyle/>
                      <a:p>
                        <a:endParaRPr lang="zh-CN" altLang="en-US"/>
                      </a:p>
                    </p:txBody>
                  </p:sp>
                  <p:sp>
                    <p:nvSpPr>
                      <p:cNvPr id="92188" name="Line 28"/>
                      <p:cNvSpPr>
                        <a:spLocks noChangeShapeType="1"/>
                      </p:cNvSpPr>
                      <p:nvPr/>
                    </p:nvSpPr>
                    <p:spPr bwMode="auto">
                      <a:xfrm>
                        <a:off x="2667" y="1845"/>
                        <a:ext cx="0" cy="165"/>
                      </a:xfrm>
                      <a:prstGeom prst="line">
                        <a:avLst/>
                      </a:prstGeom>
                      <a:noFill/>
                      <a:ln w="12700">
                        <a:solidFill>
                          <a:srgbClr val="000000"/>
                        </a:solidFill>
                        <a:round/>
                        <a:headEnd/>
                        <a:tailEnd/>
                      </a:ln>
                      <a:effectLst/>
                    </p:spPr>
                    <p:txBody>
                      <a:bodyPr/>
                      <a:lstStyle/>
                      <a:p>
                        <a:endParaRPr lang="zh-CN" altLang="en-US"/>
                      </a:p>
                    </p:txBody>
                  </p:sp>
                </p:grpSp>
              </p:grpSp>
              <p:grpSp>
                <p:nvGrpSpPr>
                  <p:cNvPr id="12" name="Group 29"/>
                  <p:cNvGrpSpPr>
                    <a:grpSpLocks/>
                  </p:cNvGrpSpPr>
                  <p:nvPr/>
                </p:nvGrpSpPr>
                <p:grpSpPr bwMode="auto">
                  <a:xfrm>
                    <a:off x="2041" y="4698"/>
                    <a:ext cx="8264" cy="375"/>
                    <a:chOff x="1471" y="3288"/>
                    <a:chExt cx="8264" cy="375"/>
                  </a:xfrm>
                </p:grpSpPr>
                <p:sp>
                  <p:nvSpPr>
                    <p:cNvPr id="92190" name="Text Box 30"/>
                    <p:cNvSpPr txBox="1">
                      <a:spLocks noChangeArrowheads="1"/>
                    </p:cNvSpPr>
                    <p:nvPr/>
                  </p:nvSpPr>
                  <p:spPr bwMode="auto">
                    <a:xfrm>
                      <a:off x="1471" y="3288"/>
                      <a:ext cx="690" cy="375"/>
                    </a:xfrm>
                    <a:prstGeom prst="rect">
                      <a:avLst/>
                    </a:prstGeom>
                    <a:noFill/>
                    <a:ln w="9525" algn="ctr">
                      <a:noFill/>
                      <a:miter lim="800000"/>
                      <a:headEnd/>
                      <a:tailEnd/>
                    </a:ln>
                    <a:effectLst/>
                  </p:spPr>
                  <p:txBody>
                    <a:bodyPr/>
                    <a:lstStyle/>
                    <a:p>
                      <a:pPr algn="just"/>
                      <a:r>
                        <a:rPr lang="en-US" altLang="zh-CN" sz="2000">
                          <a:latin typeface="Times New Roman" pitchFamily="18" charset="0"/>
                        </a:rPr>
                        <a:t>1024</a:t>
                      </a:r>
                      <a:endParaRPr lang="en-US" altLang="zh-CN" sz="4000"/>
                    </a:p>
                  </p:txBody>
                </p:sp>
                <p:sp>
                  <p:nvSpPr>
                    <p:cNvPr id="92191" name="Text Box 31"/>
                    <p:cNvSpPr txBox="1">
                      <a:spLocks noChangeArrowheads="1"/>
                    </p:cNvSpPr>
                    <p:nvPr/>
                  </p:nvSpPr>
                  <p:spPr bwMode="auto">
                    <a:xfrm>
                      <a:off x="5191" y="3288"/>
                      <a:ext cx="690" cy="375"/>
                    </a:xfrm>
                    <a:prstGeom prst="rect">
                      <a:avLst/>
                    </a:prstGeom>
                    <a:noFill/>
                    <a:ln w="9525" algn="ctr">
                      <a:noFill/>
                      <a:miter lim="800000"/>
                      <a:headEnd/>
                      <a:tailEnd/>
                    </a:ln>
                    <a:effectLst/>
                  </p:spPr>
                  <p:txBody>
                    <a:bodyPr/>
                    <a:lstStyle/>
                    <a:p>
                      <a:pPr algn="just"/>
                      <a:r>
                        <a:rPr lang="en-US" altLang="zh-CN" sz="2000">
                          <a:latin typeface="Times New Roman" pitchFamily="18" charset="0"/>
                        </a:rPr>
                        <a:t>1536</a:t>
                      </a:r>
                      <a:endParaRPr lang="en-US" altLang="zh-CN" sz="4000"/>
                    </a:p>
                  </p:txBody>
                </p:sp>
                <p:sp>
                  <p:nvSpPr>
                    <p:cNvPr id="92192" name="Text Box 32"/>
                    <p:cNvSpPr txBox="1">
                      <a:spLocks noChangeArrowheads="1"/>
                    </p:cNvSpPr>
                    <p:nvPr/>
                  </p:nvSpPr>
                  <p:spPr bwMode="auto">
                    <a:xfrm>
                      <a:off x="9045" y="3288"/>
                      <a:ext cx="690" cy="375"/>
                    </a:xfrm>
                    <a:prstGeom prst="rect">
                      <a:avLst/>
                    </a:prstGeom>
                    <a:noFill/>
                    <a:ln w="9525" algn="ctr">
                      <a:noFill/>
                      <a:miter lim="800000"/>
                      <a:headEnd/>
                      <a:tailEnd/>
                    </a:ln>
                    <a:effectLst/>
                  </p:spPr>
                  <p:txBody>
                    <a:bodyPr/>
                    <a:lstStyle/>
                    <a:p>
                      <a:pPr algn="just"/>
                      <a:r>
                        <a:rPr lang="en-US" altLang="zh-CN" sz="2000">
                          <a:latin typeface="Times New Roman" pitchFamily="18" charset="0"/>
                        </a:rPr>
                        <a:t>2048</a:t>
                      </a:r>
                      <a:endParaRPr lang="en-US" altLang="zh-CN" sz="4000"/>
                    </a:p>
                  </p:txBody>
                </p:sp>
                <p:sp>
                  <p:nvSpPr>
                    <p:cNvPr id="92193" name="Text Box 33"/>
                    <p:cNvSpPr txBox="1">
                      <a:spLocks noChangeArrowheads="1"/>
                    </p:cNvSpPr>
                    <p:nvPr/>
                  </p:nvSpPr>
                  <p:spPr bwMode="auto">
                    <a:xfrm>
                      <a:off x="2325" y="3288"/>
                      <a:ext cx="690" cy="375"/>
                    </a:xfrm>
                    <a:prstGeom prst="rect">
                      <a:avLst/>
                    </a:prstGeom>
                    <a:noFill/>
                    <a:ln w="9525" algn="ctr">
                      <a:noFill/>
                      <a:miter lim="800000"/>
                      <a:headEnd/>
                      <a:tailEnd/>
                    </a:ln>
                    <a:effectLst/>
                  </p:spPr>
                  <p:txBody>
                    <a:bodyPr/>
                    <a:lstStyle/>
                    <a:p>
                      <a:pPr algn="just"/>
                      <a:r>
                        <a:rPr lang="en-US" altLang="zh-CN" sz="2000">
                          <a:latin typeface="Times New Roman" pitchFamily="18" charset="0"/>
                        </a:rPr>
                        <a:t>1152</a:t>
                      </a:r>
                      <a:endParaRPr lang="en-US" altLang="zh-CN" sz="4000"/>
                    </a:p>
                  </p:txBody>
                </p:sp>
                <p:sp>
                  <p:nvSpPr>
                    <p:cNvPr id="92194" name="Text Box 34"/>
                    <p:cNvSpPr txBox="1">
                      <a:spLocks noChangeArrowheads="1"/>
                    </p:cNvSpPr>
                    <p:nvPr/>
                  </p:nvSpPr>
                  <p:spPr bwMode="auto">
                    <a:xfrm>
                      <a:off x="3451" y="3288"/>
                      <a:ext cx="690" cy="375"/>
                    </a:xfrm>
                    <a:prstGeom prst="rect">
                      <a:avLst/>
                    </a:prstGeom>
                    <a:noFill/>
                    <a:ln w="9525" algn="ctr">
                      <a:noFill/>
                      <a:miter lim="800000"/>
                      <a:headEnd/>
                      <a:tailEnd/>
                    </a:ln>
                    <a:effectLst/>
                  </p:spPr>
                  <p:txBody>
                    <a:bodyPr/>
                    <a:lstStyle/>
                    <a:p>
                      <a:pPr algn="just"/>
                      <a:r>
                        <a:rPr lang="en-US" altLang="zh-CN" sz="2000" dirty="0">
                          <a:latin typeface="Times New Roman" pitchFamily="18" charset="0"/>
                        </a:rPr>
                        <a:t>1280</a:t>
                      </a:r>
                      <a:endParaRPr lang="en-US" altLang="zh-CN" sz="4000" dirty="0"/>
                    </a:p>
                  </p:txBody>
                </p:sp>
              </p:grpSp>
            </p:grpSp>
          </p:grpSp>
          <p:grpSp>
            <p:nvGrpSpPr>
              <p:cNvPr id="13" name="Group 35"/>
              <p:cNvGrpSpPr>
                <a:grpSpLocks/>
              </p:cNvGrpSpPr>
              <p:nvPr/>
            </p:nvGrpSpPr>
            <p:grpSpPr bwMode="auto">
              <a:xfrm>
                <a:off x="2179" y="4368"/>
                <a:ext cx="6702" cy="135"/>
                <a:chOff x="2179" y="4368"/>
                <a:chExt cx="6702" cy="135"/>
              </a:xfrm>
            </p:grpSpPr>
            <p:sp>
              <p:nvSpPr>
                <p:cNvPr id="92196" name="Line 36"/>
                <p:cNvSpPr>
                  <a:spLocks noChangeShapeType="1"/>
                </p:cNvSpPr>
                <p:nvPr/>
              </p:nvSpPr>
              <p:spPr bwMode="auto">
                <a:xfrm>
                  <a:off x="8881" y="4368"/>
                  <a:ext cx="0" cy="135"/>
                </a:xfrm>
                <a:prstGeom prst="line">
                  <a:avLst/>
                </a:prstGeom>
                <a:noFill/>
                <a:ln w="9525">
                  <a:solidFill>
                    <a:srgbClr val="000000"/>
                  </a:solidFill>
                  <a:round/>
                  <a:headEnd/>
                  <a:tailEnd/>
                </a:ln>
                <a:effectLst/>
              </p:spPr>
              <p:txBody>
                <a:bodyPr/>
                <a:lstStyle/>
                <a:p>
                  <a:endParaRPr lang="zh-CN" altLang="en-US"/>
                </a:p>
              </p:txBody>
            </p:sp>
            <p:sp>
              <p:nvSpPr>
                <p:cNvPr id="92197" name="Line 37"/>
                <p:cNvSpPr>
                  <a:spLocks noChangeShapeType="1"/>
                </p:cNvSpPr>
                <p:nvPr/>
              </p:nvSpPr>
              <p:spPr bwMode="auto">
                <a:xfrm>
                  <a:off x="7937" y="4368"/>
                  <a:ext cx="0" cy="135"/>
                </a:xfrm>
                <a:prstGeom prst="line">
                  <a:avLst/>
                </a:prstGeom>
                <a:noFill/>
                <a:ln w="9525">
                  <a:solidFill>
                    <a:srgbClr val="000000"/>
                  </a:solidFill>
                  <a:round/>
                  <a:headEnd/>
                  <a:tailEnd/>
                </a:ln>
                <a:effectLst/>
              </p:spPr>
              <p:txBody>
                <a:bodyPr/>
                <a:lstStyle/>
                <a:p>
                  <a:endParaRPr lang="zh-CN" altLang="en-US"/>
                </a:p>
              </p:txBody>
            </p:sp>
            <p:sp>
              <p:nvSpPr>
                <p:cNvPr id="92198" name="Line 38"/>
                <p:cNvSpPr>
                  <a:spLocks noChangeShapeType="1"/>
                </p:cNvSpPr>
                <p:nvPr/>
              </p:nvSpPr>
              <p:spPr bwMode="auto">
                <a:xfrm>
                  <a:off x="6963" y="4368"/>
                  <a:ext cx="0" cy="135"/>
                </a:xfrm>
                <a:prstGeom prst="line">
                  <a:avLst/>
                </a:prstGeom>
                <a:noFill/>
                <a:ln w="9525">
                  <a:solidFill>
                    <a:srgbClr val="000000"/>
                  </a:solidFill>
                  <a:round/>
                  <a:headEnd/>
                  <a:tailEnd/>
                </a:ln>
                <a:effectLst/>
              </p:spPr>
              <p:txBody>
                <a:bodyPr/>
                <a:lstStyle/>
                <a:p>
                  <a:endParaRPr lang="zh-CN" altLang="en-US"/>
                </a:p>
              </p:txBody>
            </p:sp>
            <p:sp>
              <p:nvSpPr>
                <p:cNvPr id="92199" name="Line 39"/>
                <p:cNvSpPr>
                  <a:spLocks noChangeShapeType="1"/>
                </p:cNvSpPr>
                <p:nvPr/>
              </p:nvSpPr>
              <p:spPr bwMode="auto">
                <a:xfrm>
                  <a:off x="5989" y="4368"/>
                  <a:ext cx="0" cy="135"/>
                </a:xfrm>
                <a:prstGeom prst="line">
                  <a:avLst/>
                </a:prstGeom>
                <a:noFill/>
                <a:ln w="9525">
                  <a:solidFill>
                    <a:srgbClr val="000000"/>
                  </a:solidFill>
                  <a:round/>
                  <a:headEnd/>
                  <a:tailEnd/>
                </a:ln>
                <a:effectLst/>
              </p:spPr>
              <p:txBody>
                <a:bodyPr/>
                <a:lstStyle/>
                <a:p>
                  <a:endParaRPr lang="zh-CN" altLang="en-US"/>
                </a:p>
              </p:txBody>
            </p:sp>
            <p:sp>
              <p:nvSpPr>
                <p:cNvPr id="92200" name="Line 40"/>
                <p:cNvSpPr>
                  <a:spLocks noChangeShapeType="1"/>
                </p:cNvSpPr>
                <p:nvPr/>
              </p:nvSpPr>
              <p:spPr bwMode="auto">
                <a:xfrm>
                  <a:off x="5029" y="4368"/>
                  <a:ext cx="0" cy="135"/>
                </a:xfrm>
                <a:prstGeom prst="line">
                  <a:avLst/>
                </a:prstGeom>
                <a:noFill/>
                <a:ln w="9525">
                  <a:solidFill>
                    <a:srgbClr val="000000"/>
                  </a:solidFill>
                  <a:round/>
                  <a:headEnd/>
                  <a:tailEnd/>
                </a:ln>
                <a:effectLst/>
              </p:spPr>
              <p:txBody>
                <a:bodyPr/>
                <a:lstStyle/>
                <a:p>
                  <a:endParaRPr lang="zh-CN" altLang="en-US"/>
                </a:p>
              </p:txBody>
            </p:sp>
            <p:sp>
              <p:nvSpPr>
                <p:cNvPr id="92201" name="Line 41"/>
                <p:cNvSpPr>
                  <a:spLocks noChangeShapeType="1"/>
                </p:cNvSpPr>
                <p:nvPr/>
              </p:nvSpPr>
              <p:spPr bwMode="auto">
                <a:xfrm>
                  <a:off x="4069" y="4368"/>
                  <a:ext cx="0" cy="135"/>
                </a:xfrm>
                <a:prstGeom prst="line">
                  <a:avLst/>
                </a:prstGeom>
                <a:noFill/>
                <a:ln w="9525">
                  <a:solidFill>
                    <a:srgbClr val="000000"/>
                  </a:solidFill>
                  <a:round/>
                  <a:headEnd/>
                  <a:tailEnd/>
                </a:ln>
                <a:effectLst/>
              </p:spPr>
              <p:txBody>
                <a:bodyPr/>
                <a:lstStyle/>
                <a:p>
                  <a:endParaRPr lang="zh-CN" altLang="en-US"/>
                </a:p>
              </p:txBody>
            </p:sp>
            <p:sp>
              <p:nvSpPr>
                <p:cNvPr id="92202" name="Line 42"/>
                <p:cNvSpPr>
                  <a:spLocks noChangeShapeType="1"/>
                </p:cNvSpPr>
                <p:nvPr/>
              </p:nvSpPr>
              <p:spPr bwMode="auto">
                <a:xfrm>
                  <a:off x="3109" y="4368"/>
                  <a:ext cx="0" cy="135"/>
                </a:xfrm>
                <a:prstGeom prst="line">
                  <a:avLst/>
                </a:prstGeom>
                <a:noFill/>
                <a:ln w="9525">
                  <a:solidFill>
                    <a:srgbClr val="000000"/>
                  </a:solidFill>
                  <a:round/>
                  <a:headEnd/>
                  <a:tailEnd/>
                </a:ln>
                <a:effectLst/>
              </p:spPr>
              <p:txBody>
                <a:bodyPr/>
                <a:lstStyle/>
                <a:p>
                  <a:endParaRPr lang="zh-CN" altLang="en-US"/>
                </a:p>
              </p:txBody>
            </p:sp>
            <p:sp>
              <p:nvSpPr>
                <p:cNvPr id="92203" name="Line 43"/>
                <p:cNvSpPr>
                  <a:spLocks noChangeShapeType="1"/>
                </p:cNvSpPr>
                <p:nvPr/>
              </p:nvSpPr>
              <p:spPr bwMode="auto">
                <a:xfrm>
                  <a:off x="2179" y="4368"/>
                  <a:ext cx="0" cy="135"/>
                </a:xfrm>
                <a:prstGeom prst="line">
                  <a:avLst/>
                </a:prstGeom>
                <a:noFill/>
                <a:ln w="9525">
                  <a:solidFill>
                    <a:srgbClr val="000000"/>
                  </a:solidFill>
                  <a:round/>
                  <a:headEnd/>
                  <a:tailEnd/>
                </a:ln>
                <a:effectLst/>
              </p:spPr>
              <p:txBody>
                <a:bodyPr/>
                <a:lstStyle/>
                <a:p>
                  <a:endParaRPr lang="zh-CN" altLang="en-US"/>
                </a:p>
              </p:txBody>
            </p:sp>
          </p:grpSp>
        </p:grpSp>
        <p:grpSp>
          <p:nvGrpSpPr>
            <p:cNvPr id="14" name="Group 44"/>
            <p:cNvGrpSpPr>
              <a:grpSpLocks/>
            </p:cNvGrpSpPr>
            <p:nvPr/>
          </p:nvGrpSpPr>
          <p:grpSpPr bwMode="auto">
            <a:xfrm>
              <a:off x="512" y="3407"/>
              <a:ext cx="5248" cy="158"/>
              <a:chOff x="2655" y="4410"/>
              <a:chExt cx="7782" cy="345"/>
            </a:xfrm>
          </p:grpSpPr>
          <p:sp>
            <p:nvSpPr>
              <p:cNvPr id="92205" name="Text Box 45"/>
              <p:cNvSpPr txBox="1">
                <a:spLocks noChangeArrowheads="1"/>
              </p:cNvSpPr>
              <p:nvPr/>
            </p:nvSpPr>
            <p:spPr bwMode="auto">
              <a:xfrm>
                <a:off x="2655" y="4410"/>
                <a:ext cx="390" cy="345"/>
              </a:xfrm>
              <a:prstGeom prst="rect">
                <a:avLst/>
              </a:prstGeom>
              <a:noFill/>
              <a:ln w="9525" algn="ctr">
                <a:noFill/>
                <a:miter lim="800000"/>
                <a:headEnd/>
                <a:tailEnd/>
              </a:ln>
              <a:effectLst/>
            </p:spPr>
            <p:txBody>
              <a:bodyPr/>
              <a:lstStyle/>
              <a:p>
                <a:pPr algn="just"/>
                <a:r>
                  <a:rPr lang="en-US" altLang="zh-CN" sz="2000" dirty="0">
                    <a:latin typeface="Times New Roman" pitchFamily="18" charset="0"/>
                  </a:rPr>
                  <a:t>0</a:t>
                </a:r>
                <a:endParaRPr lang="en-US" altLang="zh-CN" sz="4000" dirty="0"/>
              </a:p>
            </p:txBody>
          </p:sp>
          <p:sp>
            <p:nvSpPr>
              <p:cNvPr id="92206" name="Text Box 46"/>
              <p:cNvSpPr txBox="1">
                <a:spLocks noChangeArrowheads="1"/>
              </p:cNvSpPr>
              <p:nvPr/>
            </p:nvSpPr>
            <p:spPr bwMode="auto">
              <a:xfrm>
                <a:off x="3075"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a:t>
                </a:r>
                <a:endParaRPr lang="en-US" altLang="zh-CN" sz="4000"/>
              </a:p>
            </p:txBody>
          </p:sp>
          <p:sp>
            <p:nvSpPr>
              <p:cNvPr id="92207" name="Text Box 47"/>
              <p:cNvSpPr txBox="1">
                <a:spLocks noChangeArrowheads="1"/>
              </p:cNvSpPr>
              <p:nvPr/>
            </p:nvSpPr>
            <p:spPr bwMode="auto">
              <a:xfrm>
                <a:off x="3555"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2</a:t>
                </a:r>
                <a:endParaRPr lang="en-US" altLang="zh-CN" sz="4000"/>
              </a:p>
            </p:txBody>
          </p:sp>
          <p:sp>
            <p:nvSpPr>
              <p:cNvPr id="92208" name="Text Box 48"/>
              <p:cNvSpPr txBox="1">
                <a:spLocks noChangeArrowheads="1"/>
              </p:cNvSpPr>
              <p:nvPr/>
            </p:nvSpPr>
            <p:spPr bwMode="auto">
              <a:xfrm>
                <a:off x="4021"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3</a:t>
                </a:r>
                <a:endParaRPr lang="en-US" altLang="zh-CN" sz="4000"/>
              </a:p>
            </p:txBody>
          </p:sp>
          <p:sp>
            <p:nvSpPr>
              <p:cNvPr id="92209" name="Text Box 49"/>
              <p:cNvSpPr txBox="1">
                <a:spLocks noChangeArrowheads="1"/>
              </p:cNvSpPr>
              <p:nvPr/>
            </p:nvSpPr>
            <p:spPr bwMode="auto">
              <a:xfrm>
                <a:off x="4471" y="4410"/>
                <a:ext cx="390" cy="345"/>
              </a:xfrm>
              <a:prstGeom prst="rect">
                <a:avLst/>
              </a:prstGeom>
              <a:noFill/>
              <a:ln w="9525" algn="ctr">
                <a:noFill/>
                <a:miter lim="800000"/>
                <a:headEnd/>
                <a:tailEnd/>
              </a:ln>
              <a:effectLst/>
            </p:spPr>
            <p:txBody>
              <a:bodyPr/>
              <a:lstStyle/>
              <a:p>
                <a:pPr algn="just"/>
                <a:r>
                  <a:rPr lang="en-US" altLang="zh-CN" sz="2000" dirty="0">
                    <a:latin typeface="Times New Roman" pitchFamily="18" charset="0"/>
                  </a:rPr>
                  <a:t>4</a:t>
                </a:r>
                <a:endParaRPr lang="en-US" altLang="zh-CN" sz="4000" dirty="0"/>
              </a:p>
            </p:txBody>
          </p:sp>
          <p:sp>
            <p:nvSpPr>
              <p:cNvPr id="92210" name="Text Box 50"/>
              <p:cNvSpPr txBox="1">
                <a:spLocks noChangeArrowheads="1"/>
              </p:cNvSpPr>
              <p:nvPr/>
            </p:nvSpPr>
            <p:spPr bwMode="auto">
              <a:xfrm>
                <a:off x="4937"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5</a:t>
                </a:r>
                <a:endParaRPr lang="en-US" altLang="zh-CN" sz="4000"/>
              </a:p>
            </p:txBody>
          </p:sp>
          <p:sp>
            <p:nvSpPr>
              <p:cNvPr id="92211" name="Text Box 51"/>
              <p:cNvSpPr txBox="1">
                <a:spLocks noChangeArrowheads="1"/>
              </p:cNvSpPr>
              <p:nvPr/>
            </p:nvSpPr>
            <p:spPr bwMode="auto">
              <a:xfrm>
                <a:off x="5417"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6</a:t>
                </a:r>
                <a:endParaRPr lang="en-US" altLang="zh-CN" sz="4000"/>
              </a:p>
            </p:txBody>
          </p:sp>
          <p:sp>
            <p:nvSpPr>
              <p:cNvPr id="92212" name="Text Box 52"/>
              <p:cNvSpPr txBox="1">
                <a:spLocks noChangeArrowheads="1"/>
              </p:cNvSpPr>
              <p:nvPr/>
            </p:nvSpPr>
            <p:spPr bwMode="auto">
              <a:xfrm>
                <a:off x="5881"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7</a:t>
                </a:r>
                <a:endParaRPr lang="en-US" altLang="zh-CN" sz="4000"/>
              </a:p>
            </p:txBody>
          </p:sp>
          <p:sp>
            <p:nvSpPr>
              <p:cNvPr id="92213" name="Text Box 53"/>
              <p:cNvSpPr txBox="1">
                <a:spLocks noChangeArrowheads="1"/>
              </p:cNvSpPr>
              <p:nvPr/>
            </p:nvSpPr>
            <p:spPr bwMode="auto">
              <a:xfrm>
                <a:off x="6391"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8</a:t>
                </a:r>
                <a:endParaRPr lang="en-US" altLang="zh-CN" sz="4000"/>
              </a:p>
            </p:txBody>
          </p:sp>
          <p:sp>
            <p:nvSpPr>
              <p:cNvPr id="92214" name="Text Box 54"/>
              <p:cNvSpPr txBox="1">
                <a:spLocks noChangeArrowheads="1"/>
              </p:cNvSpPr>
              <p:nvPr/>
            </p:nvSpPr>
            <p:spPr bwMode="auto">
              <a:xfrm>
                <a:off x="6841" y="4410"/>
                <a:ext cx="3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9</a:t>
                </a:r>
                <a:endParaRPr lang="en-US" altLang="zh-CN" sz="4000"/>
              </a:p>
            </p:txBody>
          </p:sp>
          <p:sp>
            <p:nvSpPr>
              <p:cNvPr id="92215" name="Text Box 55"/>
              <p:cNvSpPr txBox="1">
                <a:spLocks noChangeArrowheads="1"/>
              </p:cNvSpPr>
              <p:nvPr/>
            </p:nvSpPr>
            <p:spPr bwMode="auto">
              <a:xfrm>
                <a:off x="7367" y="4410"/>
                <a:ext cx="496"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10</a:t>
                </a:r>
                <a:endParaRPr lang="en-US" altLang="zh-CN" sz="4000"/>
              </a:p>
            </p:txBody>
          </p:sp>
          <p:sp>
            <p:nvSpPr>
              <p:cNvPr id="92216" name="Text Box 56"/>
              <p:cNvSpPr txBox="1">
                <a:spLocks noChangeArrowheads="1"/>
              </p:cNvSpPr>
              <p:nvPr/>
            </p:nvSpPr>
            <p:spPr bwMode="auto">
              <a:xfrm>
                <a:off x="7755" y="4410"/>
                <a:ext cx="466"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11</a:t>
                </a:r>
                <a:endParaRPr lang="en-US" altLang="zh-CN" sz="4000"/>
              </a:p>
            </p:txBody>
          </p:sp>
          <p:sp>
            <p:nvSpPr>
              <p:cNvPr id="92217" name="Text Box 57"/>
              <p:cNvSpPr txBox="1">
                <a:spLocks noChangeArrowheads="1"/>
              </p:cNvSpPr>
              <p:nvPr/>
            </p:nvSpPr>
            <p:spPr bwMode="auto">
              <a:xfrm>
                <a:off x="8325" y="4410"/>
                <a:ext cx="584"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12</a:t>
                </a:r>
                <a:endParaRPr lang="en-US" altLang="zh-CN" sz="4000"/>
              </a:p>
            </p:txBody>
          </p:sp>
          <p:sp>
            <p:nvSpPr>
              <p:cNvPr id="92218" name="Text Box 58"/>
              <p:cNvSpPr txBox="1">
                <a:spLocks noChangeArrowheads="1"/>
              </p:cNvSpPr>
              <p:nvPr/>
            </p:nvSpPr>
            <p:spPr bwMode="auto">
              <a:xfrm>
                <a:off x="8775" y="4410"/>
                <a:ext cx="69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13</a:t>
                </a:r>
                <a:endParaRPr lang="en-US" altLang="zh-CN" sz="4000"/>
              </a:p>
            </p:txBody>
          </p:sp>
          <p:sp>
            <p:nvSpPr>
              <p:cNvPr id="92219" name="Text Box 59"/>
              <p:cNvSpPr txBox="1">
                <a:spLocks noChangeArrowheads="1"/>
              </p:cNvSpPr>
              <p:nvPr/>
            </p:nvSpPr>
            <p:spPr bwMode="auto">
              <a:xfrm>
                <a:off x="9223" y="4410"/>
                <a:ext cx="540"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14</a:t>
                </a:r>
                <a:endParaRPr lang="en-US" altLang="zh-CN" sz="4000"/>
              </a:p>
            </p:txBody>
          </p:sp>
          <p:sp>
            <p:nvSpPr>
              <p:cNvPr id="92220" name="Text Box 60"/>
              <p:cNvSpPr txBox="1">
                <a:spLocks noChangeArrowheads="1"/>
              </p:cNvSpPr>
              <p:nvPr/>
            </p:nvSpPr>
            <p:spPr bwMode="auto">
              <a:xfrm>
                <a:off x="9763" y="4410"/>
                <a:ext cx="674" cy="345"/>
              </a:xfrm>
              <a:prstGeom prst="rect">
                <a:avLst/>
              </a:prstGeom>
              <a:noFill/>
              <a:ln w="9525" algn="ctr">
                <a:noFill/>
                <a:miter lim="800000"/>
                <a:headEnd/>
                <a:tailEnd/>
              </a:ln>
              <a:effectLst/>
            </p:spPr>
            <p:txBody>
              <a:bodyPr/>
              <a:lstStyle/>
              <a:p>
                <a:pPr algn="just"/>
                <a:r>
                  <a:rPr lang="en-US" altLang="zh-CN" sz="2000">
                    <a:latin typeface="Times New Roman" pitchFamily="18" charset="0"/>
                  </a:rPr>
                  <a:t>15</a:t>
                </a:r>
                <a:endParaRPr lang="en-US" altLang="zh-CN" sz="4000"/>
              </a:p>
            </p:txBody>
          </p:sp>
        </p:grpSp>
        <p:sp>
          <p:nvSpPr>
            <p:cNvPr id="92221" name="Text Box 61"/>
            <p:cNvSpPr txBox="1">
              <a:spLocks noChangeArrowheads="1"/>
            </p:cNvSpPr>
            <p:nvPr/>
          </p:nvSpPr>
          <p:spPr bwMode="auto">
            <a:xfrm>
              <a:off x="1151" y="3577"/>
              <a:ext cx="415" cy="165"/>
            </a:xfrm>
            <a:prstGeom prst="rect">
              <a:avLst/>
            </a:prstGeom>
            <a:noFill/>
            <a:ln w="9525" algn="ctr">
              <a:noFill/>
              <a:miter lim="800000"/>
              <a:headEnd/>
              <a:tailEnd/>
            </a:ln>
            <a:effectLst/>
          </p:spPr>
          <p:txBody>
            <a:bodyPr/>
            <a:lstStyle/>
            <a:p>
              <a:pPr algn="just"/>
              <a:r>
                <a:rPr lang="en-US" altLang="zh-CN" sz="1600">
                  <a:latin typeface="Times New Roman" pitchFamily="18" charset="0"/>
                </a:rPr>
                <a:t>1216</a:t>
              </a:r>
              <a:endParaRPr lang="en-US" altLang="zh-CN" sz="40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anim calcmode="lin" valueType="num">
                                      <p:cBhvr additive="base">
                                        <p:cTn id="7"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anim calcmode="lin" valueType="num">
                                      <p:cBhvr additive="base">
                                        <p:cTn id="13"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anim calcmode="lin" valueType="num">
                                      <p:cBhvr additive="base">
                                        <p:cTn id="19"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63">
                                            <p:txEl>
                                              <p:pRg st="6" end="6"/>
                                            </p:txEl>
                                          </p:spTgt>
                                        </p:tgtEl>
                                        <p:attrNameLst>
                                          <p:attrName>style.visibility</p:attrName>
                                        </p:attrNameLst>
                                      </p:cBhvr>
                                      <p:to>
                                        <p:strVal val="visible"/>
                                      </p:to>
                                    </p:set>
                                    <p:anim calcmode="lin" valueType="num">
                                      <p:cBhvr additive="base">
                                        <p:cTn id="25" dur="5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zh-CN" altLang="en-US" dirty="0"/>
          </a:p>
        </p:txBody>
      </p:sp>
      <p:sp>
        <p:nvSpPr>
          <p:cNvPr id="93187" name="Rectangle 3"/>
          <p:cNvSpPr>
            <a:spLocks noGrp="1" noChangeArrowheads="1"/>
          </p:cNvSpPr>
          <p:nvPr>
            <p:ph type="body" idx="1"/>
          </p:nvPr>
        </p:nvSpPr>
        <p:spPr/>
        <p:txBody>
          <a:bodyPr>
            <a:normAutofit/>
          </a:bodyPr>
          <a:lstStyle/>
          <a:p>
            <a:r>
              <a:rPr lang="zh-CN" altLang="en-US" dirty="0" smtClean="0"/>
              <a:t>这样编码得到的</a:t>
            </a:r>
            <a:r>
              <a:rPr lang="en-US" altLang="zh-CN" dirty="0" smtClean="0"/>
              <a:t>8</a:t>
            </a:r>
            <a:r>
              <a:rPr lang="zh-CN" altLang="en-US" dirty="0" smtClean="0"/>
              <a:t>位码组为</a:t>
            </a:r>
            <a:r>
              <a:rPr lang="en-US" altLang="zh-CN" i="1" dirty="0" smtClean="0"/>
              <a:t>c</a:t>
            </a:r>
            <a:r>
              <a:rPr lang="en-US" altLang="zh-CN" baseline="-25000" dirty="0" smtClean="0"/>
              <a:t>1</a:t>
            </a:r>
            <a:r>
              <a:rPr lang="en-US" altLang="zh-CN" dirty="0" smtClean="0"/>
              <a:t> </a:t>
            </a:r>
            <a:r>
              <a:rPr lang="en-US" altLang="zh-CN" i="1" dirty="0" smtClean="0"/>
              <a:t>c</a:t>
            </a:r>
            <a:r>
              <a:rPr lang="en-US" altLang="zh-CN" baseline="-25000" dirty="0" smtClean="0"/>
              <a:t>2</a:t>
            </a:r>
            <a:r>
              <a:rPr lang="en-US" altLang="zh-CN" dirty="0" smtClean="0"/>
              <a:t> </a:t>
            </a:r>
            <a:r>
              <a:rPr lang="en-US" altLang="zh-CN" i="1" dirty="0" smtClean="0"/>
              <a:t>c</a:t>
            </a:r>
            <a:r>
              <a:rPr lang="en-US" altLang="zh-CN" baseline="-25000" dirty="0" smtClean="0"/>
              <a:t>3</a:t>
            </a:r>
            <a:r>
              <a:rPr lang="en-US" altLang="zh-CN" dirty="0" smtClean="0"/>
              <a:t> </a:t>
            </a:r>
            <a:r>
              <a:rPr lang="en-US" altLang="zh-CN" i="1" dirty="0" smtClean="0"/>
              <a:t>c</a:t>
            </a:r>
            <a:r>
              <a:rPr lang="en-US" altLang="zh-CN" baseline="-25000" dirty="0" smtClean="0"/>
              <a:t>4</a:t>
            </a:r>
            <a:r>
              <a:rPr lang="en-US" altLang="zh-CN" dirty="0" smtClean="0"/>
              <a:t> </a:t>
            </a:r>
            <a:r>
              <a:rPr lang="en-US" altLang="zh-CN" i="1" dirty="0" smtClean="0"/>
              <a:t>c</a:t>
            </a:r>
            <a:r>
              <a:rPr lang="en-US" altLang="zh-CN" baseline="-25000" dirty="0" smtClean="0"/>
              <a:t>5</a:t>
            </a:r>
            <a:r>
              <a:rPr lang="en-US" altLang="zh-CN" dirty="0" smtClean="0"/>
              <a:t> </a:t>
            </a:r>
            <a:r>
              <a:rPr lang="en-US" altLang="zh-CN" i="1" dirty="0" smtClean="0"/>
              <a:t>c</a:t>
            </a:r>
            <a:r>
              <a:rPr lang="en-US" altLang="zh-CN" baseline="-25000" dirty="0" smtClean="0"/>
              <a:t>6</a:t>
            </a:r>
            <a:r>
              <a:rPr lang="en-US" altLang="zh-CN" dirty="0" smtClean="0"/>
              <a:t> </a:t>
            </a:r>
            <a:r>
              <a:rPr lang="en-US" altLang="zh-CN" i="1" dirty="0" smtClean="0"/>
              <a:t>c</a:t>
            </a:r>
            <a:r>
              <a:rPr lang="en-US" altLang="zh-CN" baseline="-25000" dirty="0" smtClean="0"/>
              <a:t>7</a:t>
            </a:r>
            <a:r>
              <a:rPr lang="en-US" altLang="zh-CN" dirty="0" smtClean="0"/>
              <a:t> </a:t>
            </a:r>
            <a:r>
              <a:rPr lang="en-US" altLang="zh-CN" i="1" dirty="0" smtClean="0"/>
              <a:t>c</a:t>
            </a:r>
            <a:r>
              <a:rPr lang="en-US" altLang="zh-CN" baseline="-25000" dirty="0" smtClean="0"/>
              <a:t>8</a:t>
            </a:r>
            <a:r>
              <a:rPr lang="en-US" altLang="zh-CN" dirty="0" smtClean="0"/>
              <a:t> </a:t>
            </a:r>
            <a:r>
              <a:rPr lang="zh-CN" altLang="en-US" dirty="0" smtClean="0"/>
              <a:t>＝</a:t>
            </a:r>
            <a:r>
              <a:rPr lang="en-US" altLang="zh-CN" dirty="0" smtClean="0"/>
              <a:t>11110011</a:t>
            </a:r>
            <a:r>
              <a:rPr lang="zh-CN" altLang="en-US" dirty="0" smtClean="0"/>
              <a:t>，它表示的量化值应该在第</a:t>
            </a:r>
            <a:r>
              <a:rPr lang="en-US" altLang="zh-CN" dirty="0" smtClean="0"/>
              <a:t>8</a:t>
            </a:r>
            <a:r>
              <a:rPr lang="zh-CN" altLang="en-US" dirty="0" smtClean="0"/>
              <a:t>段落的第</a:t>
            </a:r>
            <a:r>
              <a:rPr lang="en-US" altLang="zh-CN" dirty="0" smtClean="0"/>
              <a:t>3</a:t>
            </a:r>
            <a:r>
              <a:rPr lang="zh-CN" altLang="en-US" dirty="0" smtClean="0"/>
              <a:t>间隔中间，即等于</a:t>
            </a:r>
            <a:r>
              <a:rPr lang="en-US" altLang="zh-CN" dirty="0" smtClean="0"/>
              <a:t>(1280-1216)/2 = 1248</a:t>
            </a:r>
            <a:r>
              <a:rPr lang="zh-CN" altLang="en-US" dirty="0" smtClean="0"/>
              <a:t>（量化单位）。</a:t>
            </a:r>
            <a:endParaRPr lang="en-US" altLang="zh-CN" dirty="0" smtClean="0"/>
          </a:p>
          <a:p>
            <a:r>
              <a:rPr lang="zh-CN" altLang="en-US" dirty="0" smtClean="0"/>
              <a:t>将此量化值和信号抽样值相比，得知量化误差等于</a:t>
            </a:r>
            <a:r>
              <a:rPr lang="en-US" altLang="zh-CN" dirty="0" smtClean="0"/>
              <a:t>1270 – 1248 = 22</a:t>
            </a:r>
            <a:r>
              <a:rPr lang="zh-CN" altLang="en-US" dirty="0" smtClean="0"/>
              <a:t>（量化单位）。</a:t>
            </a:r>
          </a:p>
          <a:p>
            <a:r>
              <a:rPr lang="zh-CN" altLang="en-US" dirty="0" smtClean="0"/>
              <a:t>顺便指出，除极性码外，若用自然二进制码表示此折叠二进制码所代表的量化值（</a:t>
            </a:r>
            <a:r>
              <a:rPr lang="en-US" altLang="zh-CN" dirty="0" smtClean="0"/>
              <a:t>1248</a:t>
            </a:r>
            <a:r>
              <a:rPr lang="zh-CN" altLang="en-US" dirty="0" smtClean="0"/>
              <a:t>），则需要</a:t>
            </a:r>
            <a:r>
              <a:rPr lang="en-US" altLang="zh-CN" dirty="0" smtClean="0"/>
              <a:t>11</a:t>
            </a:r>
            <a:r>
              <a:rPr lang="zh-CN" altLang="en-US" dirty="0" smtClean="0"/>
              <a:t>位二进制数（</a:t>
            </a:r>
            <a:r>
              <a:rPr lang="en-US" altLang="zh-CN" dirty="0" smtClean="0"/>
              <a:t>10011100000</a:t>
            </a:r>
            <a:r>
              <a:rPr lang="zh-CN" altLang="en-US" dirty="0" smtClean="0"/>
              <a:t>）。</a:t>
            </a:r>
            <a:endParaRPr lang="zh-CN" altLang="en-US" dirty="0"/>
          </a:p>
        </p:txBody>
      </p:sp>
      <p:sp>
        <p:nvSpPr>
          <p:cNvPr id="4" name="灯片编号占位符 5"/>
          <p:cNvSpPr>
            <a:spLocks noGrp="1"/>
          </p:cNvSpPr>
          <p:nvPr>
            <p:ph type="sldNum" sz="quarter" idx="12"/>
          </p:nvPr>
        </p:nvSpPr>
        <p:spPr/>
        <p:txBody>
          <a:bodyPr/>
          <a:lstStyle/>
          <a:p>
            <a:fld id="{8FDB6CCC-C692-4671-A174-6F014200F448}" type="slidenum">
              <a:rPr lang="en-US" altLang="zh-CN" smtClean="0"/>
              <a:pPr/>
              <a:t>79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 calcmode="lin" valueType="num">
                                      <p:cBhvr additive="base">
                                        <p:cTn id="13"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solidFill>
                  <a:srgbClr val="0000FF"/>
                </a:solidFill>
              </a:rPr>
              <a:t>频域分析</a:t>
            </a:r>
            <a:endParaRPr lang="zh-CN" altLang="en-US" dirty="0">
              <a:solidFill>
                <a:srgbClr val="0000FF"/>
              </a:solidFill>
            </a:endParaRPr>
          </a:p>
        </p:txBody>
      </p:sp>
      <p:sp>
        <p:nvSpPr>
          <p:cNvPr id="27651" name="Rectangle 3"/>
          <p:cNvSpPr>
            <a:spLocks noGrp="1" noChangeArrowheads="1"/>
          </p:cNvSpPr>
          <p:nvPr>
            <p:ph type="body" idx="1"/>
          </p:nvPr>
        </p:nvSpPr>
        <p:spPr>
          <a:xfrm>
            <a:off x="539552" y="1196752"/>
            <a:ext cx="8208912" cy="5040560"/>
          </a:xfrm>
        </p:spPr>
        <p:txBody>
          <a:bodyPr>
            <a:normAutofit/>
          </a:bodyPr>
          <a:lstStyle/>
          <a:p>
            <a:r>
              <a:rPr lang="en-US" altLang="zh-CN" i="1" dirty="0" smtClean="0"/>
              <a:t>M</a:t>
            </a:r>
            <a:r>
              <a:rPr lang="en-US" altLang="zh-CN" dirty="0" smtClean="0"/>
              <a:t>(</a:t>
            </a:r>
            <a:r>
              <a:rPr lang="en-US" altLang="zh-CN" i="1" dirty="0" smtClean="0"/>
              <a:t>f</a:t>
            </a:r>
            <a:r>
              <a:rPr lang="en-US" altLang="zh-CN" dirty="0" smtClean="0"/>
              <a:t>)</a:t>
            </a:r>
            <a:r>
              <a:rPr lang="zh-CN" altLang="en-US" dirty="0" smtClean="0"/>
              <a:t>、</a:t>
            </a:r>
            <a:r>
              <a:rPr lang="zh-CN" altLang="en-US" i="1" dirty="0" smtClean="0">
                <a:sym typeface="Symbol" pitchFamily="18" charset="2"/>
              </a:rPr>
              <a:t></a:t>
            </a:r>
            <a:r>
              <a:rPr lang="zh-CN" altLang="en-US" i="1" baseline="-25000" dirty="0" smtClean="0">
                <a:sym typeface="Symbol" pitchFamily="18" charset="2"/>
              </a:rPr>
              <a:t></a:t>
            </a:r>
            <a:r>
              <a:rPr lang="en-US" altLang="zh-CN" dirty="0" smtClean="0"/>
              <a:t>(</a:t>
            </a:r>
            <a:r>
              <a:rPr lang="en-US" altLang="zh-CN" i="1" dirty="0" smtClean="0"/>
              <a:t>f</a:t>
            </a:r>
            <a:r>
              <a:rPr lang="en-US" altLang="zh-CN" dirty="0" smtClean="0"/>
              <a:t>)</a:t>
            </a:r>
            <a:r>
              <a:rPr lang="zh-CN" altLang="en-US" dirty="0" smtClean="0"/>
              <a:t>、</a:t>
            </a:r>
            <a:r>
              <a:rPr lang="en-US" altLang="zh-CN" i="1" dirty="0" err="1" smtClean="0"/>
              <a:t>M</a:t>
            </a:r>
            <a:r>
              <a:rPr lang="en-US" altLang="zh-CN" i="1" baseline="-25000" dirty="0" err="1" smtClean="0"/>
              <a:t>s</a:t>
            </a:r>
            <a:r>
              <a:rPr lang="en-US" altLang="zh-CN" dirty="0" smtClean="0"/>
              <a:t>(</a:t>
            </a:r>
            <a:r>
              <a:rPr lang="en-US" altLang="zh-CN" i="1" dirty="0" smtClean="0"/>
              <a:t>f</a:t>
            </a:r>
            <a:r>
              <a:rPr lang="en-US" altLang="zh-CN" dirty="0" smtClean="0"/>
              <a:t>)</a:t>
            </a:r>
            <a:r>
              <a:rPr lang="zh-CN" altLang="en-US" dirty="0" smtClean="0"/>
              <a:t>分别表示</a:t>
            </a:r>
            <a:r>
              <a:rPr lang="en-US" altLang="zh-CN" i="1" dirty="0" smtClean="0"/>
              <a:t>m</a:t>
            </a:r>
            <a:r>
              <a:rPr lang="en-US" altLang="zh-CN" dirty="0" smtClean="0"/>
              <a:t>(</a:t>
            </a:r>
            <a:r>
              <a:rPr lang="en-US" altLang="zh-CN" i="1" dirty="0" smtClean="0"/>
              <a:t>t</a:t>
            </a:r>
            <a:r>
              <a:rPr lang="en-US" altLang="zh-CN" dirty="0" smtClean="0"/>
              <a:t>)</a:t>
            </a:r>
            <a:r>
              <a:rPr lang="zh-CN" altLang="en-US" dirty="0" smtClean="0"/>
              <a:t>、</a:t>
            </a:r>
            <a:r>
              <a:rPr lang="zh-CN" altLang="en-US" i="1" dirty="0" smtClean="0">
                <a:sym typeface="Symbol" pitchFamily="18" charset="2"/>
              </a:rPr>
              <a:t></a:t>
            </a:r>
            <a:r>
              <a:rPr lang="en-US" altLang="zh-CN" i="1" baseline="-25000" dirty="0" smtClean="0"/>
              <a:t>T</a:t>
            </a:r>
            <a:r>
              <a:rPr lang="en-US" altLang="zh-CN" dirty="0" smtClean="0"/>
              <a:t>(</a:t>
            </a:r>
            <a:r>
              <a:rPr lang="en-US" altLang="zh-CN" i="1" dirty="0" smtClean="0"/>
              <a:t>t</a:t>
            </a:r>
            <a:r>
              <a:rPr lang="en-US" altLang="zh-CN" dirty="0" smtClean="0"/>
              <a:t>)</a:t>
            </a:r>
            <a:r>
              <a:rPr lang="zh-CN" altLang="en-US" dirty="0" smtClean="0"/>
              <a:t>和</a:t>
            </a:r>
            <a:r>
              <a:rPr lang="en-US" altLang="zh-CN" i="1" dirty="0" err="1" smtClean="0"/>
              <a:t>m</a:t>
            </a:r>
            <a:r>
              <a:rPr lang="en-US" altLang="zh-CN" i="1" baseline="-25000" dirty="0" err="1" smtClean="0"/>
              <a:t>s</a:t>
            </a:r>
            <a:r>
              <a:rPr lang="en-US" altLang="zh-CN" dirty="0" smtClean="0"/>
              <a:t>(</a:t>
            </a:r>
            <a:r>
              <a:rPr lang="en-US" altLang="zh-CN" i="1" dirty="0" smtClean="0"/>
              <a:t>t</a:t>
            </a:r>
            <a:r>
              <a:rPr lang="en-US" altLang="zh-CN" dirty="0" smtClean="0"/>
              <a:t>)</a:t>
            </a:r>
            <a:r>
              <a:rPr lang="zh-CN" altLang="en-US" dirty="0" smtClean="0"/>
              <a:t>频谱。</a:t>
            </a:r>
            <a:r>
              <a:rPr lang="en-US" altLang="zh-CN" i="1" dirty="0" smtClean="0"/>
              <a:t>m</a:t>
            </a:r>
            <a:r>
              <a:rPr lang="en-US" altLang="zh-CN" dirty="0" smtClean="0"/>
              <a:t>(</a:t>
            </a:r>
            <a:r>
              <a:rPr lang="en-US" altLang="zh-CN" i="1" dirty="0" smtClean="0"/>
              <a:t>t</a:t>
            </a:r>
            <a:r>
              <a:rPr lang="en-US" altLang="zh-CN" dirty="0" smtClean="0"/>
              <a:t>)</a:t>
            </a:r>
            <a:r>
              <a:rPr lang="en-US" altLang="zh-CN" i="1" dirty="0" smtClean="0">
                <a:sym typeface="Symbol" pitchFamily="18" charset="2"/>
              </a:rPr>
              <a:t></a:t>
            </a:r>
            <a:r>
              <a:rPr lang="en-US" altLang="zh-CN" i="1" baseline="-25000" dirty="0" smtClean="0"/>
              <a:t>T</a:t>
            </a:r>
            <a:r>
              <a:rPr lang="en-US" altLang="zh-CN" dirty="0" smtClean="0"/>
              <a:t>(</a:t>
            </a:r>
            <a:r>
              <a:rPr lang="en-US" altLang="zh-CN" i="1" dirty="0" smtClean="0"/>
              <a:t>t</a:t>
            </a:r>
            <a:r>
              <a:rPr lang="en-US" altLang="zh-CN" dirty="0" smtClean="0"/>
              <a:t>)</a:t>
            </a:r>
            <a:r>
              <a:rPr lang="zh-CN" altLang="en-US" dirty="0" smtClean="0"/>
              <a:t>的傅里叶变换等于</a:t>
            </a:r>
            <a:r>
              <a:rPr lang="en-US" altLang="zh-CN" i="1" dirty="0" smtClean="0"/>
              <a:t>M</a:t>
            </a:r>
            <a:r>
              <a:rPr lang="en-US" altLang="zh-CN" dirty="0" smtClean="0"/>
              <a:t>(</a:t>
            </a:r>
            <a:r>
              <a:rPr lang="en-US" altLang="zh-CN" i="1" dirty="0" smtClean="0"/>
              <a:t>f</a:t>
            </a:r>
            <a:r>
              <a:rPr lang="en-US" altLang="zh-CN" dirty="0" smtClean="0"/>
              <a:t>)</a:t>
            </a:r>
            <a:r>
              <a:rPr lang="zh-CN" altLang="en-US" dirty="0" smtClean="0"/>
              <a:t>和</a:t>
            </a:r>
            <a:r>
              <a:rPr lang="zh-CN" altLang="en-US" i="1" dirty="0" smtClean="0">
                <a:sym typeface="Symbol" pitchFamily="18" charset="2"/>
              </a:rPr>
              <a:t></a:t>
            </a:r>
            <a:r>
              <a:rPr lang="zh-CN" altLang="en-US" i="1" baseline="-25000" dirty="0" smtClean="0">
                <a:sym typeface="Symbol" pitchFamily="18" charset="2"/>
              </a:rPr>
              <a:t></a:t>
            </a:r>
            <a:r>
              <a:rPr lang="en-US" altLang="zh-CN" dirty="0" smtClean="0"/>
              <a:t>(</a:t>
            </a:r>
            <a:r>
              <a:rPr lang="en-US" altLang="zh-CN" i="1" dirty="0" smtClean="0"/>
              <a:t>f</a:t>
            </a:r>
            <a:r>
              <a:rPr lang="en-US" altLang="zh-CN" dirty="0" smtClean="0"/>
              <a:t>)</a:t>
            </a:r>
            <a:r>
              <a:rPr lang="zh-CN" altLang="en-US" dirty="0" smtClean="0"/>
              <a:t>的卷积。有：</a:t>
            </a:r>
          </a:p>
          <a:p>
            <a:pPr lvl="3"/>
            <a:endParaRPr lang="zh-CN" altLang="en-US" dirty="0" smtClean="0"/>
          </a:p>
          <a:p>
            <a:r>
              <a:rPr lang="zh-CN" altLang="en-US" dirty="0" smtClean="0"/>
              <a:t>而</a:t>
            </a:r>
            <a:r>
              <a:rPr lang="zh-CN" altLang="en-US" i="1" dirty="0" smtClean="0">
                <a:sym typeface="Symbol" pitchFamily="18" charset="2"/>
              </a:rPr>
              <a:t></a:t>
            </a:r>
            <a:r>
              <a:rPr lang="zh-CN" altLang="en-US" i="1" baseline="-25000" dirty="0" smtClean="0">
                <a:sym typeface="Symbol" pitchFamily="18" charset="2"/>
              </a:rPr>
              <a:t></a:t>
            </a:r>
            <a:r>
              <a:rPr lang="en-US" altLang="zh-CN" dirty="0" smtClean="0"/>
              <a:t>(</a:t>
            </a:r>
            <a:r>
              <a:rPr lang="en-US" altLang="zh-CN" i="1" dirty="0" smtClean="0"/>
              <a:t>f</a:t>
            </a:r>
            <a:r>
              <a:rPr lang="en-US" altLang="zh-CN" dirty="0" smtClean="0"/>
              <a:t>)</a:t>
            </a:r>
            <a:r>
              <a:rPr lang="zh-CN" altLang="en-US" dirty="0" smtClean="0"/>
              <a:t>是周期性单位冲激脉冲的频谱，它等于：</a:t>
            </a:r>
          </a:p>
          <a:p>
            <a:endParaRPr lang="zh-CN" altLang="en-US" dirty="0" smtClean="0"/>
          </a:p>
          <a:p>
            <a:r>
              <a:rPr lang="zh-CN" altLang="en-US" dirty="0" smtClean="0"/>
              <a:t>式中，</a:t>
            </a:r>
          </a:p>
          <a:p>
            <a:r>
              <a:rPr lang="zh-CN" altLang="en-US" dirty="0" smtClean="0"/>
              <a:t>将上式代入</a:t>
            </a:r>
            <a:r>
              <a:rPr lang="en-US" altLang="zh-CN" i="1" dirty="0" err="1" smtClean="0"/>
              <a:t>M</a:t>
            </a:r>
            <a:r>
              <a:rPr lang="en-US" altLang="zh-CN" i="1" baseline="-25000" dirty="0" err="1" smtClean="0"/>
              <a:t>s</a:t>
            </a:r>
            <a:r>
              <a:rPr lang="en-US" altLang="zh-CN" dirty="0" smtClean="0"/>
              <a:t>(</a:t>
            </a:r>
            <a:r>
              <a:rPr lang="en-US" altLang="zh-CN" i="1" dirty="0" smtClean="0"/>
              <a:t>f</a:t>
            </a:r>
            <a:r>
              <a:rPr lang="en-US" altLang="zh-CN" dirty="0" smtClean="0"/>
              <a:t>)</a:t>
            </a:r>
            <a:r>
              <a:rPr lang="zh-CN" altLang="en-US" dirty="0" smtClean="0"/>
              <a:t>的卷积式，得到</a:t>
            </a:r>
            <a:endParaRPr lang="zh-CN" altLang="en-US" dirty="0"/>
          </a:p>
        </p:txBody>
      </p:sp>
      <p:sp>
        <p:nvSpPr>
          <p:cNvPr id="13" name="灯片编号占位符 5"/>
          <p:cNvSpPr>
            <a:spLocks noGrp="1"/>
          </p:cNvSpPr>
          <p:nvPr>
            <p:ph type="sldNum" sz="quarter" idx="12"/>
          </p:nvPr>
        </p:nvSpPr>
        <p:spPr/>
        <p:txBody>
          <a:bodyPr/>
          <a:lstStyle/>
          <a:p>
            <a:fld id="{F698B458-DA5A-46FD-9A55-DF2518CF86A8}" type="slidenum">
              <a:rPr lang="en-US" altLang="zh-CN" smtClean="0"/>
              <a:pPr/>
              <a:t>8</a:t>
            </a:fld>
            <a:endParaRPr lang="en-US" altLang="zh-CN"/>
          </a:p>
        </p:txBody>
      </p:sp>
      <p:sp>
        <p:nvSpPr>
          <p:cNvPr id="27653"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2" name="Object 4"/>
          <p:cNvGraphicFramePr>
            <a:graphicFrameLocks noChangeAspect="1"/>
          </p:cNvGraphicFramePr>
          <p:nvPr>
            <p:extLst>
              <p:ext uri="{D42A27DB-BD31-4B8C-83A1-F6EECF244321}">
                <p14:modId xmlns:p14="http://schemas.microsoft.com/office/powerpoint/2010/main" val="1452469214"/>
              </p:ext>
            </p:extLst>
          </p:nvPr>
        </p:nvGraphicFramePr>
        <p:xfrm>
          <a:off x="2987824" y="2276872"/>
          <a:ext cx="3380251" cy="504056"/>
        </p:xfrm>
        <a:graphic>
          <a:graphicData uri="http://schemas.openxmlformats.org/presentationml/2006/ole">
            <mc:AlternateContent xmlns:mc="http://schemas.openxmlformats.org/markup-compatibility/2006">
              <mc:Choice xmlns:v="urn:schemas-microsoft-com:vml" Requires="v">
                <p:oleObj spid="_x0000_s48510" name="公式" r:id="rId3" imgW="1536700" imgH="228600" progId="Equation.3">
                  <p:embed/>
                </p:oleObj>
              </mc:Choice>
              <mc:Fallback>
                <p:oleObj name="公式" r:id="rId3" imgW="1536700" imgH="2286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76872"/>
                        <a:ext cx="3380251"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4" name="Object 6"/>
          <p:cNvGraphicFramePr>
            <a:graphicFrameLocks noChangeAspect="1"/>
          </p:cNvGraphicFramePr>
          <p:nvPr>
            <p:extLst>
              <p:ext uri="{D42A27DB-BD31-4B8C-83A1-F6EECF244321}">
                <p14:modId xmlns:p14="http://schemas.microsoft.com/office/powerpoint/2010/main" val="2922865766"/>
              </p:ext>
            </p:extLst>
          </p:nvPr>
        </p:nvGraphicFramePr>
        <p:xfrm>
          <a:off x="2051720" y="3573016"/>
          <a:ext cx="2881313" cy="766762"/>
        </p:xfrm>
        <a:graphic>
          <a:graphicData uri="http://schemas.openxmlformats.org/presentationml/2006/ole">
            <mc:AlternateContent xmlns:mc="http://schemas.openxmlformats.org/markup-compatibility/2006">
              <mc:Choice xmlns:v="urn:schemas-microsoft-com:vml" Requires="v">
                <p:oleObj spid="_x0000_s48511" name="公式" r:id="rId5" imgW="1612900" imgH="431800" progId="Equation.3">
                  <p:embed/>
                </p:oleObj>
              </mc:Choice>
              <mc:Fallback>
                <p:oleObj name="公式" r:id="rId5" imgW="1612900" imgH="4318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3573016"/>
                        <a:ext cx="2881313"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6" name="Object 8"/>
          <p:cNvGraphicFramePr>
            <a:graphicFrameLocks noChangeAspect="1"/>
          </p:cNvGraphicFramePr>
          <p:nvPr>
            <p:extLst>
              <p:ext uri="{D42A27DB-BD31-4B8C-83A1-F6EECF244321}">
                <p14:modId xmlns:p14="http://schemas.microsoft.com/office/powerpoint/2010/main" val="1814304647"/>
              </p:ext>
            </p:extLst>
          </p:nvPr>
        </p:nvGraphicFramePr>
        <p:xfrm>
          <a:off x="2123728" y="4437112"/>
          <a:ext cx="1125538" cy="442912"/>
        </p:xfrm>
        <a:graphic>
          <a:graphicData uri="http://schemas.openxmlformats.org/presentationml/2006/ole">
            <mc:AlternateContent xmlns:mc="http://schemas.openxmlformats.org/markup-compatibility/2006">
              <mc:Choice xmlns:v="urn:schemas-microsoft-com:vml" Requires="v">
                <p:oleObj spid="_x0000_s48512" name="公式" r:id="rId7" imgW="583947" imgH="228501" progId="Equation.3">
                  <p:embed/>
                </p:oleObj>
              </mc:Choice>
              <mc:Fallback>
                <p:oleObj name="公式" r:id="rId7" imgW="583947" imgH="228501"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437112"/>
                        <a:ext cx="11255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658" name="Object 10"/>
          <p:cNvGraphicFramePr>
            <a:graphicFrameLocks noChangeAspect="1"/>
          </p:cNvGraphicFramePr>
          <p:nvPr>
            <p:extLst>
              <p:ext uri="{D42A27DB-BD31-4B8C-83A1-F6EECF244321}">
                <p14:modId xmlns:p14="http://schemas.microsoft.com/office/powerpoint/2010/main" val="3485681760"/>
              </p:ext>
            </p:extLst>
          </p:nvPr>
        </p:nvGraphicFramePr>
        <p:xfrm>
          <a:off x="2339752" y="5661248"/>
          <a:ext cx="4006850" cy="814388"/>
        </p:xfrm>
        <a:graphic>
          <a:graphicData uri="http://schemas.openxmlformats.org/presentationml/2006/ole">
            <mc:AlternateContent xmlns:mc="http://schemas.openxmlformats.org/markup-compatibility/2006">
              <mc:Choice xmlns:v="urn:schemas-microsoft-com:vml" Requires="v">
                <p:oleObj spid="_x0000_s48513" name="公式" r:id="rId9" imgW="2247900" imgH="457200" progId="Equation.3">
                  <p:embed/>
                </p:oleObj>
              </mc:Choice>
              <mc:Fallback>
                <p:oleObj name="公式" r:id="rId9" imgW="2247900" imgH="4572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52" y="5661248"/>
                        <a:ext cx="400685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 calcmode="lin" valueType="num">
                                      <p:cBhvr additive="base">
                                        <p:cTn id="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anim calcmode="lin" valueType="num">
                                      <p:cBhvr additive="base">
                                        <p:cTn id="11" dur="500" fill="hold"/>
                                        <p:tgtEl>
                                          <p:spTgt spid="27654"/>
                                        </p:tgtEl>
                                        <p:attrNameLst>
                                          <p:attrName>ppt_x</p:attrName>
                                        </p:attrNameLst>
                                      </p:cBhvr>
                                      <p:tavLst>
                                        <p:tav tm="0">
                                          <p:val>
                                            <p:strVal val="#ppt_x"/>
                                          </p:val>
                                        </p:tav>
                                        <p:tav tm="100000">
                                          <p:val>
                                            <p:strVal val="#ppt_x"/>
                                          </p:val>
                                        </p:tav>
                                      </p:tavLst>
                                    </p:anim>
                                    <p:anim calcmode="lin" valueType="num">
                                      <p:cBhvr additive="base">
                                        <p:cTn id="12" dur="500" fill="hold"/>
                                        <p:tgtEl>
                                          <p:spTgt spid="276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anim calcmode="lin" valueType="num">
                                      <p:cBhvr additive="base">
                                        <p:cTn id="1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6"/>
                                        </p:tgtEl>
                                        <p:attrNameLst>
                                          <p:attrName>style.visibility</p:attrName>
                                        </p:attrNameLst>
                                      </p:cBhvr>
                                      <p:to>
                                        <p:strVal val="visible"/>
                                      </p:to>
                                    </p:set>
                                    <p:anim calcmode="lin" valueType="num">
                                      <p:cBhvr additive="base">
                                        <p:cTn id="19" dur="500" fill="hold"/>
                                        <p:tgtEl>
                                          <p:spTgt spid="27656"/>
                                        </p:tgtEl>
                                        <p:attrNameLst>
                                          <p:attrName>ppt_x</p:attrName>
                                        </p:attrNameLst>
                                      </p:cBhvr>
                                      <p:tavLst>
                                        <p:tav tm="0">
                                          <p:val>
                                            <p:strVal val="#ppt_x"/>
                                          </p:val>
                                        </p:tav>
                                        <p:tav tm="100000">
                                          <p:val>
                                            <p:strVal val="#ppt_x"/>
                                          </p:val>
                                        </p:tav>
                                      </p:tavLst>
                                    </p:anim>
                                    <p:anim calcmode="lin" valueType="num">
                                      <p:cBhvr additive="base">
                                        <p:cTn id="20"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anim calcmode="lin" valueType="num">
                                      <p:cBhvr additive="base">
                                        <p:cTn id="25"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658"/>
                                        </p:tgtEl>
                                        <p:attrNameLst>
                                          <p:attrName>style.visibility</p:attrName>
                                        </p:attrNameLst>
                                      </p:cBhvr>
                                      <p:to>
                                        <p:strVal val="visible"/>
                                      </p:to>
                                    </p:set>
                                    <p:anim calcmode="lin" valueType="num">
                                      <p:cBhvr additive="base">
                                        <p:cTn id="29" dur="500" fill="hold"/>
                                        <p:tgtEl>
                                          <p:spTgt spid="27658"/>
                                        </p:tgtEl>
                                        <p:attrNameLst>
                                          <p:attrName>ppt_x</p:attrName>
                                        </p:attrNameLst>
                                      </p:cBhvr>
                                      <p:tavLst>
                                        <p:tav tm="0">
                                          <p:val>
                                            <p:strVal val="#ppt_x"/>
                                          </p:val>
                                        </p:tav>
                                        <p:tav tm="100000">
                                          <p:val>
                                            <p:strVal val="#ppt_x"/>
                                          </p:val>
                                        </p:tav>
                                      </p:tavLst>
                                    </p:anim>
                                    <p:anim calcmode="lin" valueType="num">
                                      <p:cBhvr additive="base">
                                        <p:cTn id="30" dur="500" fill="hold"/>
                                        <p:tgtEl>
                                          <p:spTgt spid="27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smtClean="0">
                <a:solidFill>
                  <a:srgbClr val="0000FF"/>
                </a:solidFill>
              </a:rPr>
              <a:t>逐次比较法译码原理 </a:t>
            </a:r>
          </a:p>
        </p:txBody>
      </p:sp>
      <p:sp>
        <p:nvSpPr>
          <p:cNvPr id="94211" name="Rectangle 3"/>
          <p:cNvSpPr>
            <a:spLocks noGrp="1" noChangeArrowheads="1"/>
          </p:cNvSpPr>
          <p:nvPr>
            <p:ph type="body" idx="1"/>
          </p:nvPr>
        </p:nvSpPr>
        <p:spPr/>
        <p:txBody>
          <a:bodyPr>
            <a:normAutofit fontScale="85000" lnSpcReduction="20000"/>
          </a:bodyPr>
          <a:lstStyle/>
          <a:p>
            <a:r>
              <a:rPr lang="zh-CN" altLang="en-US" dirty="0" smtClean="0"/>
              <a:t>编码器虚线方框内是</a:t>
            </a:r>
            <a:r>
              <a:rPr lang="zh-CN" altLang="en-US" dirty="0" smtClean="0">
                <a:solidFill>
                  <a:srgbClr val="C00000"/>
                </a:solidFill>
              </a:rPr>
              <a:t>本地译码器</a:t>
            </a:r>
            <a:r>
              <a:rPr lang="zh-CN" altLang="en-US" dirty="0" smtClean="0"/>
              <a:t>，</a:t>
            </a:r>
            <a:r>
              <a:rPr lang="zh-CN" altLang="en-US" dirty="0" smtClean="0">
                <a:solidFill>
                  <a:srgbClr val="0000FF"/>
                </a:solidFill>
              </a:rPr>
              <a:t>接收端译码器</a:t>
            </a:r>
            <a:r>
              <a:rPr lang="zh-CN" altLang="en-US" dirty="0" smtClean="0"/>
              <a:t>的核心部分原理和本地译码器原理一样。 </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r>
              <a:rPr lang="zh-CN" altLang="en-US" dirty="0" smtClean="0">
                <a:solidFill>
                  <a:srgbClr val="C00000"/>
                </a:solidFill>
              </a:rPr>
              <a:t>本地译码器</a:t>
            </a:r>
            <a:r>
              <a:rPr lang="zh-CN" altLang="en-US" dirty="0" smtClean="0"/>
              <a:t>的记忆电路得到输入</a:t>
            </a:r>
            <a:r>
              <a:rPr lang="en-US" altLang="zh-CN" i="1" dirty="0" smtClean="0"/>
              <a:t>c</a:t>
            </a:r>
            <a:r>
              <a:rPr lang="en-US" altLang="zh-CN" baseline="-25000" dirty="0" smtClean="0"/>
              <a:t>7</a:t>
            </a:r>
            <a:r>
              <a:rPr lang="zh-CN" altLang="en-US" dirty="0" smtClean="0"/>
              <a:t>值后，使恒流源产生为下次比较所需要的权值电流</a:t>
            </a:r>
            <a:r>
              <a:rPr lang="en-US" altLang="zh-CN" i="1" dirty="0" err="1" smtClean="0"/>
              <a:t>I</a:t>
            </a:r>
            <a:r>
              <a:rPr lang="en-US" altLang="zh-CN" baseline="-25000" dirty="0" err="1" smtClean="0"/>
              <a:t>w</a:t>
            </a:r>
            <a:r>
              <a:rPr lang="zh-CN" altLang="en-US" dirty="0" smtClean="0"/>
              <a:t>。</a:t>
            </a:r>
            <a:endParaRPr lang="en-US" altLang="zh-CN" dirty="0" smtClean="0"/>
          </a:p>
          <a:p>
            <a:r>
              <a:rPr lang="zh-CN" altLang="en-US" dirty="0" smtClean="0"/>
              <a:t>编码器输出</a:t>
            </a:r>
            <a:r>
              <a:rPr lang="en-US" altLang="zh-CN" i="1" dirty="0" smtClean="0"/>
              <a:t>c</a:t>
            </a:r>
            <a:r>
              <a:rPr lang="en-US" altLang="zh-CN" baseline="-25000" dirty="0" smtClean="0"/>
              <a:t>8</a:t>
            </a:r>
            <a:r>
              <a:rPr lang="zh-CN" altLang="en-US" dirty="0" smtClean="0"/>
              <a:t>值后，本抽样值编码完成，比较器等待下一抽样值到达，暂不需要恒流源产生新的权值电流。</a:t>
            </a:r>
            <a:endParaRPr lang="zh-CN" altLang="en-US" dirty="0"/>
          </a:p>
        </p:txBody>
      </p:sp>
      <p:sp>
        <p:nvSpPr>
          <p:cNvPr id="5" name="灯片编号占位符 5"/>
          <p:cNvSpPr>
            <a:spLocks noGrp="1"/>
          </p:cNvSpPr>
          <p:nvPr>
            <p:ph type="sldNum" sz="quarter" idx="12"/>
          </p:nvPr>
        </p:nvSpPr>
        <p:spPr/>
        <p:txBody>
          <a:bodyPr/>
          <a:lstStyle/>
          <a:p>
            <a:fld id="{AE93177E-58FF-4AE6-99DE-BADD1AF7CE18}" type="slidenum">
              <a:rPr lang="en-US" altLang="zh-CN" smtClean="0"/>
              <a:pPr/>
              <a:t>80</a:t>
            </a:fld>
            <a:endParaRPr lang="en-US" altLang="zh-CN"/>
          </a:p>
        </p:txBody>
      </p:sp>
      <p:pic>
        <p:nvPicPr>
          <p:cNvPr id="94212" name="Picture 4" descr="t0721"/>
          <p:cNvPicPr>
            <a:picLocks noChangeAspect="1" noChangeArrowheads="1"/>
          </p:cNvPicPr>
          <p:nvPr/>
        </p:nvPicPr>
        <p:blipFill>
          <a:blip r:embed="rId2" cstate="print"/>
          <a:srcRect/>
          <a:stretch>
            <a:fillRect/>
          </a:stretch>
        </p:blipFill>
        <p:spPr bwMode="auto">
          <a:xfrm>
            <a:off x="1547664" y="1844824"/>
            <a:ext cx="6382196" cy="2690428"/>
          </a:xfrm>
          <a:prstGeom prst="rect">
            <a:avLst/>
          </a:prstGeom>
          <a:noFill/>
          <a:ln w="9525">
            <a:noFill/>
            <a:miter lim="800000"/>
            <a:headEnd/>
            <a:tailEnd/>
          </a:ln>
        </p:spPr>
      </p:pic>
      <p:sp>
        <p:nvSpPr>
          <p:cNvPr id="6" name="矩形 5"/>
          <p:cNvSpPr/>
          <p:nvPr/>
        </p:nvSpPr>
        <p:spPr>
          <a:xfrm>
            <a:off x="3563888" y="3140968"/>
            <a:ext cx="3384376" cy="1368152"/>
          </a:xfrm>
          <a:prstGeom prst="rect">
            <a:avLst/>
          </a:prstGeom>
          <a:noFill/>
          <a:ln>
            <a:solidFill>
              <a:srgbClr val="00C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8" end="8"/>
                                            </p:txEl>
                                          </p:spTgt>
                                        </p:tgtEl>
                                        <p:attrNameLst>
                                          <p:attrName>style.visibility</p:attrName>
                                        </p:attrNameLst>
                                      </p:cBhvr>
                                      <p:to>
                                        <p:strVal val="visible"/>
                                      </p:to>
                                    </p:set>
                                    <p:anim calcmode="lin" valueType="num">
                                      <p:cBhvr additive="base">
                                        <p:cTn id="7" dur="500" fill="hold"/>
                                        <p:tgtEl>
                                          <p:spTgt spid="942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9" end="9"/>
                                            </p:txEl>
                                          </p:spTgt>
                                        </p:tgtEl>
                                        <p:attrNameLst>
                                          <p:attrName>style.visibility</p:attrName>
                                        </p:attrNameLst>
                                      </p:cBhvr>
                                      <p:to>
                                        <p:strVal val="visible"/>
                                      </p:to>
                                    </p:set>
                                    <p:anim calcmode="lin" valueType="num">
                                      <p:cBhvr additive="base">
                                        <p:cTn id="13" dur="500" fill="hold"/>
                                        <p:tgtEl>
                                          <p:spTgt spid="94211">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endParaRPr lang="zh-CN" altLang="en-US" dirty="0"/>
          </a:p>
        </p:txBody>
      </p:sp>
      <p:sp>
        <p:nvSpPr>
          <p:cNvPr id="95235" name="Rectangle 3"/>
          <p:cNvSpPr>
            <a:spLocks noGrp="1" noChangeArrowheads="1"/>
          </p:cNvSpPr>
          <p:nvPr>
            <p:ph type="body" idx="1"/>
          </p:nvPr>
        </p:nvSpPr>
        <p:spPr/>
        <p:txBody>
          <a:bodyPr/>
          <a:lstStyle/>
          <a:p>
            <a:r>
              <a:rPr lang="zh-CN" altLang="en-US" dirty="0" smtClean="0">
                <a:solidFill>
                  <a:srgbClr val="0000FF"/>
                </a:solidFill>
              </a:rPr>
              <a:t>接收端的译码器</a:t>
            </a:r>
            <a:r>
              <a:rPr lang="zh-CN" altLang="en-US" dirty="0" smtClean="0"/>
              <a:t>中，仍保留本地译码器部分。</a:t>
            </a:r>
            <a:endParaRPr lang="en-US" altLang="zh-CN" dirty="0" smtClean="0"/>
          </a:p>
          <a:p>
            <a:pPr lvl="1"/>
            <a:r>
              <a:rPr lang="zh-CN" altLang="en-US" dirty="0" smtClean="0"/>
              <a:t>记忆电路接收发送来的码组。当记忆电路接收到码组的</a:t>
            </a:r>
            <a:r>
              <a:rPr lang="zh-CN" altLang="en-US" dirty="0" smtClean="0">
                <a:solidFill>
                  <a:srgbClr val="0000FF"/>
                </a:solidFill>
              </a:rPr>
              <a:t>最后一位</a:t>
            </a:r>
            <a:r>
              <a:rPr lang="en-US" altLang="zh-CN" i="1" dirty="0" smtClean="0">
                <a:solidFill>
                  <a:srgbClr val="0000FF"/>
                </a:solidFill>
              </a:rPr>
              <a:t>c</a:t>
            </a:r>
            <a:r>
              <a:rPr lang="en-US" altLang="zh-CN" baseline="-25000" dirty="0" smtClean="0">
                <a:solidFill>
                  <a:srgbClr val="0000FF"/>
                </a:solidFill>
              </a:rPr>
              <a:t>8</a:t>
            </a:r>
            <a:r>
              <a:rPr lang="zh-CN" altLang="en-US" dirty="0" smtClean="0"/>
              <a:t>后，</a:t>
            </a:r>
            <a:r>
              <a:rPr lang="zh-CN" altLang="en-US" dirty="0" smtClean="0">
                <a:solidFill>
                  <a:srgbClr val="FF0000"/>
                </a:solidFill>
              </a:rPr>
              <a:t>使恒流源再产生一个权值电流</a:t>
            </a:r>
            <a:r>
              <a:rPr lang="zh-CN" altLang="en-US" dirty="0" smtClean="0"/>
              <a:t>，它等于</a:t>
            </a:r>
            <a:r>
              <a:rPr lang="zh-CN" altLang="en-US" dirty="0" smtClean="0">
                <a:solidFill>
                  <a:srgbClr val="0000FF"/>
                </a:solidFill>
              </a:rPr>
              <a:t>最后一个间隔的中间值</a:t>
            </a:r>
            <a:r>
              <a:rPr lang="zh-CN" altLang="en-US" dirty="0" smtClean="0"/>
              <a:t>。在上例中，此中间值等于</a:t>
            </a:r>
            <a:r>
              <a:rPr lang="en-US" altLang="zh-CN" dirty="0" smtClean="0"/>
              <a:t>1248</a:t>
            </a:r>
            <a:r>
              <a:rPr lang="zh-CN" altLang="en-US" dirty="0" smtClean="0"/>
              <a:t>。</a:t>
            </a:r>
            <a:endParaRPr lang="en-US" altLang="zh-CN" dirty="0" smtClean="0"/>
          </a:p>
          <a:p>
            <a:pPr lvl="1"/>
            <a:r>
              <a:rPr lang="zh-CN" altLang="en-US" dirty="0" smtClean="0"/>
              <a:t>编码器中的比较器只是比较抽样的</a:t>
            </a:r>
            <a:r>
              <a:rPr lang="zh-CN" altLang="en-US" dirty="0" smtClean="0">
                <a:solidFill>
                  <a:srgbClr val="FF0000"/>
                </a:solidFill>
              </a:rPr>
              <a:t>绝对值</a:t>
            </a:r>
            <a:r>
              <a:rPr lang="zh-CN" altLang="en-US" dirty="0" smtClean="0"/>
              <a:t>，本地译码器也只是产生正值权值电流，所以在接收端的译码器中，最后一步要根据接收码组的第一位</a:t>
            </a:r>
            <a:r>
              <a:rPr lang="en-US" altLang="zh-CN" i="1" dirty="0" smtClean="0"/>
              <a:t>c</a:t>
            </a:r>
            <a:r>
              <a:rPr lang="en-US" altLang="zh-CN" baseline="-25000" dirty="0" smtClean="0"/>
              <a:t>1</a:t>
            </a:r>
            <a:r>
              <a:rPr lang="zh-CN" altLang="en-US" dirty="0" smtClean="0"/>
              <a:t>值</a:t>
            </a:r>
            <a:r>
              <a:rPr lang="zh-CN" altLang="en-US" dirty="0" smtClean="0">
                <a:solidFill>
                  <a:srgbClr val="0000FF"/>
                </a:solidFill>
              </a:rPr>
              <a:t>控制输出电流的正负极性</a:t>
            </a:r>
            <a:r>
              <a:rPr lang="zh-CN" altLang="en-US" dirty="0" smtClean="0"/>
              <a:t>。</a:t>
            </a:r>
            <a:endParaRPr lang="en-US" altLang="zh-CN" dirty="0" smtClean="0"/>
          </a:p>
          <a:p>
            <a:r>
              <a:rPr lang="zh-CN" altLang="en-US" dirty="0" smtClean="0"/>
              <a:t>接收端译码器的</a:t>
            </a:r>
            <a:r>
              <a:rPr lang="zh-CN" altLang="en-US" dirty="0" smtClean="0">
                <a:solidFill>
                  <a:srgbClr val="0000FF"/>
                </a:solidFill>
              </a:rPr>
              <a:t>基本原理方框图</a:t>
            </a:r>
            <a:r>
              <a:rPr lang="zh-CN" altLang="en-US" dirty="0" smtClean="0"/>
              <a:t>。</a:t>
            </a:r>
            <a:endParaRPr lang="zh-CN" altLang="en-US" dirty="0"/>
          </a:p>
        </p:txBody>
      </p:sp>
      <p:sp>
        <p:nvSpPr>
          <p:cNvPr id="23" name="灯片编号占位符 5"/>
          <p:cNvSpPr>
            <a:spLocks noGrp="1"/>
          </p:cNvSpPr>
          <p:nvPr>
            <p:ph type="sldNum" sz="quarter" idx="12"/>
          </p:nvPr>
        </p:nvSpPr>
        <p:spPr/>
        <p:txBody>
          <a:bodyPr/>
          <a:lstStyle/>
          <a:p>
            <a:fld id="{45CA1596-B7EA-4F88-B919-B513C2C43BD0}" type="slidenum">
              <a:rPr lang="en-US" altLang="zh-CN" smtClean="0"/>
              <a:pPr/>
              <a:t>81</a:t>
            </a:fld>
            <a:endParaRPr lang="en-US" altLang="zh-CN"/>
          </a:p>
        </p:txBody>
      </p:sp>
      <p:grpSp>
        <p:nvGrpSpPr>
          <p:cNvPr id="2" name="Group 26"/>
          <p:cNvGrpSpPr>
            <a:grpSpLocks/>
          </p:cNvGrpSpPr>
          <p:nvPr/>
        </p:nvGrpSpPr>
        <p:grpSpPr bwMode="auto">
          <a:xfrm>
            <a:off x="0" y="5380434"/>
            <a:ext cx="9144000" cy="1504950"/>
            <a:chOff x="0" y="2897"/>
            <a:chExt cx="5760" cy="948"/>
          </a:xfrm>
        </p:grpSpPr>
        <p:sp>
          <p:nvSpPr>
            <p:cNvPr id="95238" name="Line 6"/>
            <p:cNvSpPr>
              <a:spLocks noChangeShapeType="1"/>
            </p:cNvSpPr>
            <p:nvPr/>
          </p:nvSpPr>
          <p:spPr bwMode="auto">
            <a:xfrm flipH="1" flipV="1">
              <a:off x="4598" y="3368"/>
              <a:ext cx="0" cy="247"/>
            </a:xfrm>
            <a:prstGeom prst="line">
              <a:avLst/>
            </a:prstGeom>
            <a:noFill/>
            <a:ln w="9525">
              <a:solidFill>
                <a:srgbClr val="000000"/>
              </a:solidFill>
              <a:round/>
              <a:headEnd/>
              <a:tailEnd type="triangle" w="med" len="med"/>
            </a:ln>
            <a:effectLst/>
          </p:spPr>
          <p:txBody>
            <a:bodyPr/>
            <a:lstStyle/>
            <a:p>
              <a:endParaRPr lang="zh-CN" altLang="en-US" b="1"/>
            </a:p>
          </p:txBody>
        </p:sp>
        <p:grpSp>
          <p:nvGrpSpPr>
            <p:cNvPr id="3" name="Group 25"/>
            <p:cNvGrpSpPr>
              <a:grpSpLocks/>
            </p:cNvGrpSpPr>
            <p:nvPr/>
          </p:nvGrpSpPr>
          <p:grpSpPr bwMode="auto">
            <a:xfrm>
              <a:off x="0" y="2925"/>
              <a:ext cx="5363" cy="920"/>
              <a:chOff x="0" y="2919"/>
              <a:chExt cx="5363" cy="920"/>
            </a:xfrm>
          </p:grpSpPr>
          <p:sp>
            <p:nvSpPr>
              <p:cNvPr id="95240" name="Text Box 8"/>
              <p:cNvSpPr txBox="1">
                <a:spLocks noChangeArrowheads="1"/>
              </p:cNvSpPr>
              <p:nvPr/>
            </p:nvSpPr>
            <p:spPr bwMode="auto">
              <a:xfrm>
                <a:off x="0" y="2919"/>
                <a:ext cx="577" cy="326"/>
              </a:xfrm>
              <a:prstGeom prst="rect">
                <a:avLst/>
              </a:prstGeom>
              <a:noFill/>
              <a:ln w="9525" algn="ctr">
                <a:noFill/>
                <a:miter lim="800000"/>
                <a:headEnd/>
                <a:tailEnd/>
              </a:ln>
              <a:effectLst/>
            </p:spPr>
            <p:txBody>
              <a:bodyPr tIns="46800"/>
              <a:lstStyle/>
              <a:p>
                <a:pPr algn="ctr"/>
                <a:r>
                  <a:rPr lang="en-US" altLang="zh-CN" b="1">
                    <a:latin typeface="Times New Roman" pitchFamily="18" charset="0"/>
                  </a:rPr>
                  <a:t>c2 ~ c8</a:t>
                </a:r>
                <a:endParaRPr lang="en-US" altLang="zh-CN" sz="3600" b="1"/>
              </a:p>
            </p:txBody>
          </p:sp>
          <p:grpSp>
            <p:nvGrpSpPr>
              <p:cNvPr id="4" name="Group 9"/>
              <p:cNvGrpSpPr>
                <a:grpSpLocks/>
              </p:cNvGrpSpPr>
              <p:nvPr/>
            </p:nvGrpSpPr>
            <p:grpSpPr bwMode="auto">
              <a:xfrm>
                <a:off x="282" y="2976"/>
                <a:ext cx="5081" cy="414"/>
                <a:chOff x="2355" y="13635"/>
                <a:chExt cx="7276" cy="555"/>
              </a:xfrm>
            </p:grpSpPr>
            <p:grpSp>
              <p:nvGrpSpPr>
                <p:cNvPr id="5" name="Group 10"/>
                <p:cNvGrpSpPr>
                  <a:grpSpLocks/>
                </p:cNvGrpSpPr>
                <p:nvPr/>
              </p:nvGrpSpPr>
              <p:grpSpPr bwMode="auto">
                <a:xfrm>
                  <a:off x="2355" y="13665"/>
                  <a:ext cx="1683" cy="525"/>
                  <a:chOff x="2295" y="12960"/>
                  <a:chExt cx="1683" cy="525"/>
                </a:xfrm>
              </p:grpSpPr>
              <p:sp>
                <p:nvSpPr>
                  <p:cNvPr id="95243" name="Text Box 11"/>
                  <p:cNvSpPr txBox="1">
                    <a:spLocks noChangeArrowheads="1"/>
                  </p:cNvSpPr>
                  <p:nvPr/>
                </p:nvSpPr>
                <p:spPr bwMode="auto">
                  <a:xfrm>
                    <a:off x="2852" y="12960"/>
                    <a:ext cx="1126" cy="525"/>
                  </a:xfrm>
                  <a:prstGeom prst="rect">
                    <a:avLst/>
                  </a:prstGeom>
                  <a:solidFill>
                    <a:srgbClr val="FFFFFF"/>
                  </a:solidFill>
                  <a:ln w="9525" algn="ctr">
                    <a:solidFill>
                      <a:srgbClr val="000000"/>
                    </a:solidFill>
                    <a:miter lim="800000"/>
                    <a:headEnd/>
                    <a:tailEnd/>
                  </a:ln>
                  <a:effectLst/>
                </p:spPr>
                <p:txBody>
                  <a:bodyPr tIns="82800"/>
                  <a:lstStyle/>
                  <a:p>
                    <a:pPr algn="ctr"/>
                    <a:r>
                      <a:rPr lang="zh-CN" altLang="en-US" sz="1600" b="1">
                        <a:latin typeface="Times New Roman" pitchFamily="18" charset="0"/>
                      </a:rPr>
                      <a:t>记忆电路</a:t>
                    </a:r>
                    <a:endParaRPr lang="zh-CN" altLang="en-US" sz="3200" b="1"/>
                  </a:p>
                </p:txBody>
              </p:sp>
              <p:sp>
                <p:nvSpPr>
                  <p:cNvPr id="95244" name="Line 12"/>
                  <p:cNvSpPr>
                    <a:spLocks noChangeShapeType="1"/>
                  </p:cNvSpPr>
                  <p:nvPr/>
                </p:nvSpPr>
                <p:spPr bwMode="auto">
                  <a:xfrm>
                    <a:off x="2295" y="13245"/>
                    <a:ext cx="556" cy="0"/>
                  </a:xfrm>
                  <a:prstGeom prst="line">
                    <a:avLst/>
                  </a:prstGeom>
                  <a:noFill/>
                  <a:ln w="9525">
                    <a:solidFill>
                      <a:srgbClr val="000000"/>
                    </a:solidFill>
                    <a:round/>
                    <a:headEnd/>
                    <a:tailEnd type="triangle" w="med" len="med"/>
                  </a:ln>
                  <a:effectLst/>
                </p:spPr>
                <p:txBody>
                  <a:bodyPr/>
                  <a:lstStyle/>
                  <a:p>
                    <a:endParaRPr lang="zh-CN" altLang="en-US" b="1"/>
                  </a:p>
                </p:txBody>
              </p:sp>
            </p:grpSp>
            <p:grpSp>
              <p:nvGrpSpPr>
                <p:cNvPr id="6" name="Group 13"/>
                <p:cNvGrpSpPr>
                  <a:grpSpLocks/>
                </p:cNvGrpSpPr>
                <p:nvPr/>
              </p:nvGrpSpPr>
              <p:grpSpPr bwMode="auto">
                <a:xfrm>
                  <a:off x="4037" y="13650"/>
                  <a:ext cx="1683" cy="525"/>
                  <a:chOff x="2295" y="12960"/>
                  <a:chExt cx="1683" cy="525"/>
                </a:xfrm>
              </p:grpSpPr>
              <p:sp>
                <p:nvSpPr>
                  <p:cNvPr id="95246" name="Text Box 14"/>
                  <p:cNvSpPr txBox="1">
                    <a:spLocks noChangeArrowheads="1"/>
                  </p:cNvSpPr>
                  <p:nvPr/>
                </p:nvSpPr>
                <p:spPr bwMode="auto">
                  <a:xfrm>
                    <a:off x="2852" y="12960"/>
                    <a:ext cx="1126" cy="525"/>
                  </a:xfrm>
                  <a:prstGeom prst="rect">
                    <a:avLst/>
                  </a:prstGeom>
                  <a:solidFill>
                    <a:srgbClr val="FFFFFF"/>
                  </a:solidFill>
                  <a:ln w="9525" algn="ctr">
                    <a:solidFill>
                      <a:srgbClr val="000000"/>
                    </a:solidFill>
                    <a:miter lim="800000"/>
                    <a:headEnd/>
                    <a:tailEnd/>
                  </a:ln>
                  <a:effectLst/>
                </p:spPr>
                <p:txBody>
                  <a:bodyPr tIns="82800"/>
                  <a:lstStyle/>
                  <a:p>
                    <a:pPr algn="ctr"/>
                    <a:r>
                      <a:rPr lang="en-US" altLang="zh-CN" sz="1600" b="1">
                        <a:latin typeface="Times New Roman" pitchFamily="18" charset="0"/>
                      </a:rPr>
                      <a:t>7/11</a:t>
                    </a:r>
                    <a:r>
                      <a:rPr lang="zh-CN" altLang="en-US" sz="1600" b="1">
                        <a:latin typeface="Times New Roman" pitchFamily="18" charset="0"/>
                      </a:rPr>
                      <a:t>变换</a:t>
                    </a:r>
                    <a:endParaRPr lang="zh-CN" altLang="en-US" sz="3200" b="1"/>
                  </a:p>
                </p:txBody>
              </p:sp>
              <p:sp>
                <p:nvSpPr>
                  <p:cNvPr id="95247" name="Line 15"/>
                  <p:cNvSpPr>
                    <a:spLocks noChangeShapeType="1"/>
                  </p:cNvSpPr>
                  <p:nvPr/>
                </p:nvSpPr>
                <p:spPr bwMode="auto">
                  <a:xfrm>
                    <a:off x="2295" y="13245"/>
                    <a:ext cx="556" cy="0"/>
                  </a:xfrm>
                  <a:prstGeom prst="line">
                    <a:avLst/>
                  </a:prstGeom>
                  <a:noFill/>
                  <a:ln w="9525">
                    <a:solidFill>
                      <a:srgbClr val="000000"/>
                    </a:solidFill>
                    <a:round/>
                    <a:headEnd/>
                    <a:tailEnd type="triangle" w="med" len="med"/>
                  </a:ln>
                  <a:effectLst/>
                </p:spPr>
                <p:txBody>
                  <a:bodyPr/>
                  <a:lstStyle/>
                  <a:p>
                    <a:endParaRPr lang="zh-CN" altLang="en-US" b="1"/>
                  </a:p>
                </p:txBody>
              </p:sp>
            </p:grpSp>
            <p:grpSp>
              <p:nvGrpSpPr>
                <p:cNvPr id="7" name="Group 16"/>
                <p:cNvGrpSpPr>
                  <a:grpSpLocks/>
                </p:cNvGrpSpPr>
                <p:nvPr/>
              </p:nvGrpSpPr>
              <p:grpSpPr bwMode="auto">
                <a:xfrm>
                  <a:off x="5715" y="13635"/>
                  <a:ext cx="1683" cy="525"/>
                  <a:chOff x="2295" y="12960"/>
                  <a:chExt cx="1683" cy="525"/>
                </a:xfrm>
              </p:grpSpPr>
              <p:sp>
                <p:nvSpPr>
                  <p:cNvPr id="95249" name="Text Box 17"/>
                  <p:cNvSpPr txBox="1">
                    <a:spLocks noChangeArrowheads="1"/>
                  </p:cNvSpPr>
                  <p:nvPr/>
                </p:nvSpPr>
                <p:spPr bwMode="auto">
                  <a:xfrm>
                    <a:off x="2852" y="12960"/>
                    <a:ext cx="1126" cy="525"/>
                  </a:xfrm>
                  <a:prstGeom prst="rect">
                    <a:avLst/>
                  </a:prstGeom>
                  <a:solidFill>
                    <a:srgbClr val="FFFFFF"/>
                  </a:solidFill>
                  <a:ln w="9525" algn="ctr">
                    <a:solidFill>
                      <a:srgbClr val="000000"/>
                    </a:solidFill>
                    <a:miter lim="800000"/>
                    <a:headEnd/>
                    <a:tailEnd/>
                  </a:ln>
                  <a:effectLst/>
                </p:spPr>
                <p:txBody>
                  <a:bodyPr tIns="82800"/>
                  <a:lstStyle/>
                  <a:p>
                    <a:pPr algn="ctr"/>
                    <a:r>
                      <a:rPr lang="zh-CN" altLang="en-US" sz="1600" b="1">
                        <a:latin typeface="Times New Roman" pitchFamily="18" charset="0"/>
                      </a:rPr>
                      <a:t>恒流源</a:t>
                    </a:r>
                    <a:endParaRPr lang="zh-CN" altLang="en-US" sz="3200" b="1"/>
                  </a:p>
                </p:txBody>
              </p:sp>
              <p:sp>
                <p:nvSpPr>
                  <p:cNvPr id="95250" name="Line 18"/>
                  <p:cNvSpPr>
                    <a:spLocks noChangeShapeType="1"/>
                  </p:cNvSpPr>
                  <p:nvPr/>
                </p:nvSpPr>
                <p:spPr bwMode="auto">
                  <a:xfrm>
                    <a:off x="2295" y="13245"/>
                    <a:ext cx="556" cy="0"/>
                  </a:xfrm>
                  <a:prstGeom prst="line">
                    <a:avLst/>
                  </a:prstGeom>
                  <a:noFill/>
                  <a:ln w="9525">
                    <a:solidFill>
                      <a:srgbClr val="000000"/>
                    </a:solidFill>
                    <a:round/>
                    <a:headEnd/>
                    <a:tailEnd type="triangle" w="med" len="med"/>
                  </a:ln>
                  <a:effectLst/>
                </p:spPr>
                <p:txBody>
                  <a:bodyPr/>
                  <a:lstStyle/>
                  <a:p>
                    <a:endParaRPr lang="zh-CN" altLang="en-US" b="1"/>
                  </a:p>
                </p:txBody>
              </p:sp>
            </p:grpSp>
            <p:sp>
              <p:nvSpPr>
                <p:cNvPr id="95251" name="Text Box 19"/>
                <p:cNvSpPr txBox="1">
                  <a:spLocks noChangeArrowheads="1"/>
                </p:cNvSpPr>
                <p:nvPr/>
              </p:nvSpPr>
              <p:spPr bwMode="auto">
                <a:xfrm>
                  <a:off x="7952" y="13635"/>
                  <a:ext cx="1126" cy="525"/>
                </a:xfrm>
                <a:prstGeom prst="rect">
                  <a:avLst/>
                </a:prstGeom>
                <a:solidFill>
                  <a:srgbClr val="FFFFFF"/>
                </a:solidFill>
                <a:ln w="9525" algn="ctr">
                  <a:solidFill>
                    <a:srgbClr val="000000"/>
                  </a:solidFill>
                  <a:miter lim="800000"/>
                  <a:headEnd/>
                  <a:tailEnd/>
                </a:ln>
                <a:effectLst/>
              </p:spPr>
              <p:txBody>
                <a:bodyPr tIns="82800"/>
                <a:lstStyle/>
                <a:p>
                  <a:pPr algn="ctr"/>
                  <a:r>
                    <a:rPr lang="zh-CN" altLang="en-US" sz="1600" b="1">
                      <a:latin typeface="Times New Roman" pitchFamily="18" charset="0"/>
                    </a:rPr>
                    <a:t>极性控制</a:t>
                  </a:r>
                  <a:endParaRPr lang="zh-CN" altLang="en-US" sz="3200" b="1"/>
                </a:p>
              </p:txBody>
            </p:sp>
            <p:sp>
              <p:nvSpPr>
                <p:cNvPr id="95252" name="Line 20"/>
                <p:cNvSpPr>
                  <a:spLocks noChangeShapeType="1"/>
                </p:cNvSpPr>
                <p:nvPr/>
              </p:nvSpPr>
              <p:spPr bwMode="auto">
                <a:xfrm>
                  <a:off x="7395" y="13920"/>
                  <a:ext cx="556" cy="0"/>
                </a:xfrm>
                <a:prstGeom prst="line">
                  <a:avLst/>
                </a:prstGeom>
                <a:noFill/>
                <a:ln w="9525">
                  <a:solidFill>
                    <a:srgbClr val="000000"/>
                  </a:solidFill>
                  <a:round/>
                  <a:headEnd/>
                  <a:tailEnd type="triangle" w="med" len="med"/>
                </a:ln>
                <a:effectLst/>
              </p:spPr>
              <p:txBody>
                <a:bodyPr/>
                <a:lstStyle/>
                <a:p>
                  <a:endParaRPr lang="zh-CN" altLang="en-US" b="1"/>
                </a:p>
              </p:txBody>
            </p:sp>
            <p:sp>
              <p:nvSpPr>
                <p:cNvPr id="95253" name="Line 21"/>
                <p:cNvSpPr>
                  <a:spLocks noChangeShapeType="1"/>
                </p:cNvSpPr>
                <p:nvPr/>
              </p:nvSpPr>
              <p:spPr bwMode="auto">
                <a:xfrm>
                  <a:off x="9075" y="13905"/>
                  <a:ext cx="556" cy="0"/>
                </a:xfrm>
                <a:prstGeom prst="line">
                  <a:avLst/>
                </a:prstGeom>
                <a:noFill/>
                <a:ln w="9525">
                  <a:solidFill>
                    <a:srgbClr val="000000"/>
                  </a:solidFill>
                  <a:round/>
                  <a:headEnd/>
                  <a:tailEnd type="triangle" w="med" len="med"/>
                </a:ln>
                <a:effectLst/>
              </p:spPr>
              <p:txBody>
                <a:bodyPr/>
                <a:lstStyle/>
                <a:p>
                  <a:endParaRPr lang="zh-CN" altLang="en-US" b="1"/>
                </a:p>
              </p:txBody>
            </p:sp>
          </p:grpSp>
          <p:sp>
            <p:nvSpPr>
              <p:cNvPr id="95254" name="Text Box 22"/>
              <p:cNvSpPr txBox="1">
                <a:spLocks noChangeArrowheads="1"/>
              </p:cNvSpPr>
              <p:nvPr/>
            </p:nvSpPr>
            <p:spPr bwMode="auto">
              <a:xfrm>
                <a:off x="4419" y="3514"/>
                <a:ext cx="388" cy="325"/>
              </a:xfrm>
              <a:prstGeom prst="rect">
                <a:avLst/>
              </a:prstGeom>
              <a:noFill/>
              <a:ln w="9525" algn="ctr">
                <a:noFill/>
                <a:miter lim="800000"/>
                <a:headEnd/>
                <a:tailEnd/>
              </a:ln>
              <a:effectLst/>
            </p:spPr>
            <p:txBody>
              <a:bodyPr tIns="46800"/>
              <a:lstStyle/>
              <a:p>
                <a:pPr algn="ctr"/>
                <a:r>
                  <a:rPr lang="en-US" altLang="zh-CN" b="1">
                    <a:latin typeface="Times New Roman" pitchFamily="18" charset="0"/>
                  </a:rPr>
                  <a:t>c1</a:t>
                </a:r>
                <a:endParaRPr lang="en-US" altLang="zh-CN" sz="3600" b="1"/>
              </a:p>
            </p:txBody>
          </p:sp>
        </p:grpSp>
        <p:sp>
          <p:nvSpPr>
            <p:cNvPr id="95255" name="Text Box 23"/>
            <p:cNvSpPr txBox="1">
              <a:spLocks noChangeArrowheads="1"/>
            </p:cNvSpPr>
            <p:nvPr/>
          </p:nvSpPr>
          <p:spPr bwMode="auto">
            <a:xfrm>
              <a:off x="5035" y="2897"/>
              <a:ext cx="725" cy="340"/>
            </a:xfrm>
            <a:prstGeom prst="rect">
              <a:avLst/>
            </a:prstGeom>
            <a:noFill/>
            <a:ln w="9525" algn="ctr">
              <a:noFill/>
              <a:miter lim="800000"/>
              <a:headEnd/>
              <a:tailEnd/>
            </a:ln>
            <a:effectLst/>
          </p:spPr>
          <p:txBody>
            <a:bodyPr tIns="46800"/>
            <a:lstStyle/>
            <a:p>
              <a:pPr algn="ctr"/>
              <a:r>
                <a:rPr lang="zh-CN" altLang="en-US" sz="1600" b="1">
                  <a:latin typeface="Times New Roman" pitchFamily="18" charset="0"/>
                </a:rPr>
                <a:t>译码输出</a:t>
              </a:r>
              <a:endParaRPr lang="zh-CN" altLang="en-US" sz="32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additive="base">
                                        <p:cTn id="7"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 calcmode="lin" valueType="num">
                                      <p:cBhvr additive="base">
                                        <p:cTn id="13"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anim calcmode="lin" valueType="num">
                                      <p:cBhvr additive="base">
                                        <p:cTn id="19"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smtClean="0"/>
              <a:t>9.5.4 PCM</a:t>
            </a:r>
            <a:r>
              <a:rPr lang="zh-CN" altLang="en-US" dirty="0" smtClean="0"/>
              <a:t>系统中噪声的影响</a:t>
            </a:r>
            <a:endParaRPr lang="zh-CN" altLang="en-US" dirty="0"/>
          </a:p>
        </p:txBody>
      </p:sp>
      <p:sp>
        <p:nvSpPr>
          <p:cNvPr id="97283" name="Rectangle 3"/>
          <p:cNvSpPr>
            <a:spLocks noGrp="1" noChangeArrowheads="1"/>
          </p:cNvSpPr>
          <p:nvPr>
            <p:ph type="body" idx="1"/>
          </p:nvPr>
        </p:nvSpPr>
        <p:spPr>
          <a:xfrm>
            <a:off x="539552" y="1196752"/>
            <a:ext cx="8136904" cy="5400600"/>
          </a:xfrm>
        </p:spPr>
        <p:txBody>
          <a:bodyPr>
            <a:normAutofit lnSpcReduction="10000"/>
          </a:bodyPr>
          <a:lstStyle/>
          <a:p>
            <a:r>
              <a:rPr lang="en-US" altLang="zh-CN" dirty="0" smtClean="0"/>
              <a:t>PCM</a:t>
            </a:r>
            <a:r>
              <a:rPr lang="zh-CN" altLang="en-US" dirty="0" smtClean="0"/>
              <a:t>的噪声两种：</a:t>
            </a:r>
            <a:r>
              <a:rPr lang="zh-CN" altLang="en-US" dirty="0" smtClean="0">
                <a:solidFill>
                  <a:srgbClr val="0000FF"/>
                </a:solidFill>
              </a:rPr>
              <a:t>量化噪声</a:t>
            </a:r>
            <a:r>
              <a:rPr lang="zh-CN" altLang="en-US" dirty="0" smtClean="0"/>
              <a:t>和</a:t>
            </a:r>
            <a:r>
              <a:rPr lang="zh-CN" altLang="en-US" dirty="0" smtClean="0">
                <a:solidFill>
                  <a:srgbClr val="0000FF"/>
                </a:solidFill>
              </a:rPr>
              <a:t>加性噪声</a:t>
            </a:r>
            <a:r>
              <a:rPr lang="zh-CN" altLang="en-US" dirty="0" smtClean="0"/>
              <a:t>。下面将先分别讨论，再给出考虑两者后的总信噪比。</a:t>
            </a:r>
          </a:p>
          <a:p>
            <a:r>
              <a:rPr lang="zh-CN" altLang="en-US" dirty="0" smtClean="0">
                <a:solidFill>
                  <a:srgbClr val="0000FF"/>
                </a:solidFill>
              </a:rPr>
              <a:t>加性噪声的影响</a:t>
            </a:r>
          </a:p>
          <a:p>
            <a:pPr lvl="1">
              <a:lnSpc>
                <a:spcPct val="120000"/>
              </a:lnSpc>
            </a:pPr>
            <a:r>
              <a:rPr lang="zh-CN" altLang="en-US" dirty="0"/>
              <a:t>假设</a:t>
            </a:r>
            <a:r>
              <a:rPr lang="en-US" altLang="zh-CN" dirty="0" smtClean="0"/>
              <a:t>1</a:t>
            </a:r>
            <a:r>
              <a:rPr lang="zh-CN" altLang="en-US" dirty="0" smtClean="0"/>
              <a:t>：</a:t>
            </a:r>
            <a:r>
              <a:rPr lang="en-US" altLang="zh-CN" dirty="0" smtClean="0"/>
              <a:t> </a:t>
            </a:r>
            <a:r>
              <a:rPr lang="zh-CN" altLang="en-US" dirty="0" smtClean="0"/>
              <a:t>仅考虑在码组中有</a:t>
            </a:r>
            <a:r>
              <a:rPr lang="zh-CN" altLang="en-US" dirty="0" smtClean="0">
                <a:solidFill>
                  <a:srgbClr val="FF0000"/>
                </a:solidFill>
              </a:rPr>
              <a:t>一位错码</a:t>
            </a:r>
            <a:r>
              <a:rPr lang="zh-CN" altLang="en-US" dirty="0" smtClean="0"/>
              <a:t>情况（因同一码组中出现两个以上错码的概率非常小，可忽略）。</a:t>
            </a:r>
            <a:endParaRPr lang="en-US" altLang="zh-CN" dirty="0" smtClean="0"/>
          </a:p>
          <a:p>
            <a:pPr lvl="1">
              <a:lnSpc>
                <a:spcPct val="120000"/>
              </a:lnSpc>
            </a:pPr>
            <a:r>
              <a:rPr lang="zh-CN" altLang="en-US" dirty="0" smtClean="0"/>
              <a:t>如</a:t>
            </a:r>
            <a:r>
              <a:rPr lang="en-US" altLang="zh-CN" dirty="0" smtClean="0"/>
              <a:t>: </a:t>
            </a:r>
            <a:r>
              <a:rPr lang="zh-CN" altLang="en-US" dirty="0" smtClean="0"/>
              <a:t>误码率为</a:t>
            </a:r>
            <a:r>
              <a:rPr lang="en-US" altLang="zh-CN" i="1" dirty="0" err="1" smtClean="0"/>
              <a:t>P</a:t>
            </a:r>
            <a:r>
              <a:rPr lang="en-US" altLang="zh-CN" baseline="-25000" dirty="0" err="1" smtClean="0"/>
              <a:t>e</a:t>
            </a:r>
            <a:r>
              <a:rPr lang="en-US" altLang="zh-CN" baseline="-25000" dirty="0" smtClean="0"/>
              <a:t> </a:t>
            </a:r>
            <a:r>
              <a:rPr lang="en-US" altLang="zh-CN" dirty="0" smtClean="0"/>
              <a:t>= 10</a:t>
            </a:r>
            <a:r>
              <a:rPr lang="en-US" altLang="zh-CN" baseline="30000" dirty="0" smtClean="0"/>
              <a:t>-4</a:t>
            </a:r>
            <a:r>
              <a:rPr lang="zh-CN" altLang="en-US" dirty="0" smtClean="0"/>
              <a:t>，一个</a:t>
            </a:r>
            <a:r>
              <a:rPr lang="en-US" altLang="zh-CN" dirty="0" smtClean="0"/>
              <a:t>8</a:t>
            </a:r>
            <a:r>
              <a:rPr lang="zh-CN" altLang="en-US" dirty="0" smtClean="0"/>
              <a:t>位码组中出现</a:t>
            </a:r>
            <a:r>
              <a:rPr lang="en-US" altLang="zh-CN" dirty="0" smtClean="0">
                <a:solidFill>
                  <a:srgbClr val="0000FF"/>
                </a:solidFill>
              </a:rPr>
              <a:t>1</a:t>
            </a:r>
            <a:r>
              <a:rPr lang="zh-CN" altLang="en-US" dirty="0" smtClean="0">
                <a:solidFill>
                  <a:srgbClr val="0000FF"/>
                </a:solidFill>
              </a:rPr>
              <a:t>位错码</a:t>
            </a:r>
            <a:r>
              <a:rPr lang="zh-CN" altLang="en-US" dirty="0" smtClean="0"/>
              <a:t>的概率</a:t>
            </a:r>
            <a:r>
              <a:rPr lang="en-US" altLang="zh-CN" dirty="0" smtClean="0"/>
              <a:t>:   </a:t>
            </a:r>
            <a:r>
              <a:rPr lang="en-US" altLang="zh-CN" i="1" dirty="0" smtClean="0"/>
              <a:t>P</a:t>
            </a:r>
            <a:r>
              <a:rPr lang="en-US" altLang="zh-CN" baseline="-25000" dirty="0" smtClean="0"/>
              <a:t>1</a:t>
            </a:r>
            <a:r>
              <a:rPr lang="en-US" altLang="zh-CN" dirty="0" smtClean="0"/>
              <a:t> = 8</a:t>
            </a:r>
            <a:r>
              <a:rPr lang="en-US" altLang="zh-CN" i="1" dirty="0" smtClean="0"/>
              <a:t>P</a:t>
            </a:r>
            <a:r>
              <a:rPr lang="en-US" altLang="zh-CN" baseline="-25000" dirty="0" smtClean="0"/>
              <a:t>e</a:t>
            </a:r>
            <a:r>
              <a:rPr lang="en-US" altLang="zh-CN" dirty="0" smtClean="0"/>
              <a:t> </a:t>
            </a:r>
            <a:r>
              <a:rPr lang="zh-CN" altLang="en-US" dirty="0" smtClean="0"/>
              <a:t>＝</a:t>
            </a:r>
            <a:r>
              <a:rPr lang="en-US" altLang="zh-CN" dirty="0" smtClean="0"/>
              <a:t>8 </a:t>
            </a:r>
            <a:r>
              <a:rPr lang="en-US" altLang="zh-CN" dirty="0" smtClean="0">
                <a:sym typeface="Symbol" pitchFamily="18" charset="2"/>
              </a:rPr>
              <a:t></a:t>
            </a:r>
            <a:r>
              <a:rPr lang="en-US" altLang="zh-CN" dirty="0" smtClean="0"/>
              <a:t> 10</a:t>
            </a:r>
            <a:r>
              <a:rPr lang="en-US" altLang="zh-CN" baseline="30000" dirty="0" smtClean="0"/>
              <a:t>-4</a:t>
            </a:r>
            <a:r>
              <a:rPr lang="zh-CN" altLang="en-US" dirty="0" smtClean="0"/>
              <a:t>；而出现</a:t>
            </a:r>
            <a:r>
              <a:rPr lang="en-US" altLang="zh-CN" dirty="0" smtClean="0">
                <a:solidFill>
                  <a:srgbClr val="0000FF"/>
                </a:solidFill>
              </a:rPr>
              <a:t>2</a:t>
            </a:r>
            <a:r>
              <a:rPr lang="zh-CN" altLang="en-US" dirty="0" smtClean="0">
                <a:solidFill>
                  <a:srgbClr val="0000FF"/>
                </a:solidFill>
              </a:rPr>
              <a:t>位错码</a:t>
            </a:r>
            <a:r>
              <a:rPr lang="zh-CN" altLang="en-US" dirty="0" smtClean="0"/>
              <a:t>的概率为</a:t>
            </a:r>
            <a:r>
              <a:rPr lang="en-US" altLang="zh-CN" dirty="0" smtClean="0"/>
              <a:t>:</a:t>
            </a:r>
          </a:p>
          <a:p>
            <a:pPr lvl="1">
              <a:lnSpc>
                <a:spcPct val="120000"/>
              </a:lnSpc>
            </a:pPr>
            <a:r>
              <a:rPr lang="en-US" altLang="zh-CN" dirty="0"/>
              <a:t> </a:t>
            </a:r>
            <a:r>
              <a:rPr lang="en-US" altLang="zh-CN" dirty="0" smtClean="0"/>
              <a:t>                                                  </a:t>
            </a:r>
            <a:r>
              <a:rPr lang="en-US" altLang="zh-CN" dirty="0" smtClean="0">
                <a:sym typeface="Wingdings" pitchFamily="2" charset="2"/>
              </a:rPr>
              <a:t></a:t>
            </a:r>
            <a:r>
              <a:rPr lang="en-US" altLang="zh-CN" dirty="0" smtClean="0"/>
              <a:t>   </a:t>
            </a:r>
            <a:r>
              <a:rPr lang="zh-CN" altLang="en-US" dirty="0" smtClean="0"/>
              <a:t>所以</a:t>
            </a:r>
            <a:r>
              <a:rPr lang="en-US" altLang="zh-CN" i="1" dirty="0" smtClean="0"/>
              <a:t>P</a:t>
            </a:r>
            <a:r>
              <a:rPr lang="en-US" altLang="zh-CN" baseline="-25000" dirty="0" smtClean="0"/>
              <a:t>2 </a:t>
            </a:r>
            <a:r>
              <a:rPr lang="en-US" altLang="zh-CN" dirty="0" smtClean="0"/>
              <a:t>&lt;&lt; </a:t>
            </a:r>
            <a:r>
              <a:rPr lang="en-US" altLang="zh-CN" i="1" dirty="0" smtClean="0"/>
              <a:t>P</a:t>
            </a:r>
            <a:r>
              <a:rPr lang="en-US" altLang="zh-CN" baseline="-25000" dirty="0" smtClean="0"/>
              <a:t>1 </a:t>
            </a:r>
            <a:r>
              <a:rPr lang="zh-CN" altLang="en-US" dirty="0" smtClean="0"/>
              <a:t>。</a:t>
            </a:r>
            <a:endParaRPr lang="en-US" altLang="zh-CN" dirty="0" smtClean="0"/>
          </a:p>
          <a:p>
            <a:pPr lvl="1">
              <a:lnSpc>
                <a:spcPct val="120000"/>
              </a:lnSpc>
            </a:pPr>
            <a:r>
              <a:rPr lang="zh-CN" altLang="en-US" dirty="0" smtClean="0"/>
              <a:t>假设</a:t>
            </a:r>
            <a:r>
              <a:rPr lang="en-US" altLang="zh-CN" dirty="0" smtClean="0"/>
              <a:t>2</a:t>
            </a:r>
            <a:r>
              <a:rPr lang="zh-CN" altLang="en-US" dirty="0" smtClean="0"/>
              <a:t>：仅</a:t>
            </a:r>
            <a:r>
              <a:rPr lang="zh-CN" altLang="en-US" dirty="0"/>
              <a:t>讨论</a:t>
            </a:r>
            <a:r>
              <a:rPr lang="zh-CN" altLang="en-US" dirty="0">
                <a:solidFill>
                  <a:srgbClr val="0000FF"/>
                </a:solidFill>
              </a:rPr>
              <a:t>白色高斯加性噪声</a:t>
            </a:r>
            <a:r>
              <a:rPr lang="zh-CN" altLang="en-US" dirty="0"/>
              <a:t>对</a:t>
            </a:r>
            <a:r>
              <a:rPr lang="zh-CN" altLang="en-US" dirty="0">
                <a:solidFill>
                  <a:srgbClr val="0000FF"/>
                </a:solidFill>
              </a:rPr>
              <a:t>均匀量化</a:t>
            </a:r>
            <a:r>
              <a:rPr lang="zh-CN" altLang="en-US" dirty="0"/>
              <a:t>的</a:t>
            </a:r>
            <a:r>
              <a:rPr lang="zh-CN" altLang="en-US" dirty="0">
                <a:solidFill>
                  <a:srgbClr val="0000FF"/>
                </a:solidFill>
              </a:rPr>
              <a:t>自然码</a:t>
            </a:r>
            <a:r>
              <a:rPr lang="zh-CN" altLang="en-US" dirty="0"/>
              <a:t>的影响</a:t>
            </a:r>
            <a:r>
              <a:rPr lang="zh-CN" altLang="en-US" dirty="0" smtClean="0"/>
              <a:t>。此时可认为</a:t>
            </a:r>
            <a:r>
              <a:rPr lang="zh-CN" altLang="en-US" dirty="0"/>
              <a:t>码组</a:t>
            </a:r>
            <a:r>
              <a:rPr lang="zh-CN" altLang="en-US" dirty="0" smtClean="0"/>
              <a:t>中的</a:t>
            </a:r>
            <a:r>
              <a:rPr lang="zh-CN" altLang="en-US" dirty="0"/>
              <a:t>错码是</a:t>
            </a:r>
            <a:r>
              <a:rPr lang="zh-CN" altLang="en-US" dirty="0">
                <a:solidFill>
                  <a:srgbClr val="FF0000"/>
                </a:solidFill>
              </a:rPr>
              <a:t>彼此独立的</a:t>
            </a:r>
            <a:r>
              <a:rPr lang="zh-CN" altLang="en-US" dirty="0"/>
              <a:t>和</a:t>
            </a:r>
            <a:r>
              <a:rPr lang="zh-CN" altLang="en-US" dirty="0">
                <a:solidFill>
                  <a:srgbClr val="FF0000"/>
                </a:solidFill>
              </a:rPr>
              <a:t>均匀分布</a:t>
            </a:r>
            <a:r>
              <a:rPr lang="zh-CN" altLang="en-US" dirty="0"/>
              <a:t>的</a:t>
            </a:r>
            <a:endParaRPr lang="en-US" altLang="zh-CN" dirty="0" smtClean="0"/>
          </a:p>
        </p:txBody>
      </p:sp>
      <p:sp>
        <p:nvSpPr>
          <p:cNvPr id="5" name="灯片编号占位符 5"/>
          <p:cNvSpPr>
            <a:spLocks noGrp="1"/>
          </p:cNvSpPr>
          <p:nvPr>
            <p:ph type="sldNum" sz="quarter" idx="12"/>
          </p:nvPr>
        </p:nvSpPr>
        <p:spPr/>
        <p:txBody>
          <a:bodyPr/>
          <a:lstStyle/>
          <a:p>
            <a:fld id="{C847401D-2397-4511-A621-620A8830A737}" type="slidenum">
              <a:rPr lang="en-US" altLang="zh-CN" smtClean="0"/>
              <a:pPr/>
              <a:t>82</a:t>
            </a:fld>
            <a:endParaRPr lang="en-US" altLang="zh-CN"/>
          </a:p>
        </p:txBody>
      </p:sp>
      <p:graphicFrame>
        <p:nvGraphicFramePr>
          <p:cNvPr id="97284" name="Object 4"/>
          <p:cNvGraphicFramePr>
            <a:graphicFrameLocks noChangeAspect="1"/>
          </p:cNvGraphicFramePr>
          <p:nvPr>
            <p:extLst>
              <p:ext uri="{D42A27DB-BD31-4B8C-83A1-F6EECF244321}">
                <p14:modId xmlns:p14="http://schemas.microsoft.com/office/powerpoint/2010/main" val="2514774772"/>
              </p:ext>
            </p:extLst>
          </p:nvPr>
        </p:nvGraphicFramePr>
        <p:xfrm>
          <a:off x="1331640" y="4509120"/>
          <a:ext cx="4186238" cy="668338"/>
        </p:xfrm>
        <a:graphic>
          <a:graphicData uri="http://schemas.openxmlformats.org/presentationml/2006/ole">
            <mc:AlternateContent xmlns:mc="http://schemas.openxmlformats.org/markup-compatibility/2006">
              <mc:Choice xmlns:v="urn:schemas-microsoft-com:vml" Requires="v">
                <p:oleObj spid="_x0000_s25699" name="公式" r:id="rId3" imgW="2451100" imgH="393700" progId="Equation.3">
                  <p:embed/>
                </p:oleObj>
              </mc:Choice>
              <mc:Fallback>
                <p:oleObj name="公式" r:id="rId3" imgW="2451100" imgH="3937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509120"/>
                        <a:ext cx="4186238"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additive="base">
                                        <p:cTn id="7"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anim calcmode="lin" valueType="num">
                                      <p:cBhvr additive="base">
                                        <p:cTn id="11"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 calcmode="lin" valueType="num">
                                      <p:cBhvr additive="base">
                                        <p:cTn id="17"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28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7283">
                                            <p:txEl>
                                              <p:pRg st="4" end="4"/>
                                            </p:txEl>
                                          </p:spTgt>
                                        </p:tgtEl>
                                        <p:attrNameLst>
                                          <p:attrName>style.visibility</p:attrName>
                                        </p:attrNameLst>
                                      </p:cBhvr>
                                      <p:to>
                                        <p:strVal val="visible"/>
                                      </p:to>
                                    </p:set>
                                    <p:anim calcmode="lin" valueType="num">
                                      <p:cBhvr additive="base">
                                        <p:cTn id="21"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28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7284"/>
                                        </p:tgtEl>
                                        <p:attrNameLst>
                                          <p:attrName>style.visibility</p:attrName>
                                        </p:attrNameLst>
                                      </p:cBhvr>
                                      <p:to>
                                        <p:strVal val="visible"/>
                                      </p:to>
                                    </p:set>
                                    <p:anim calcmode="lin" valueType="num">
                                      <p:cBhvr additive="base">
                                        <p:cTn id="25" dur="500" fill="hold"/>
                                        <p:tgtEl>
                                          <p:spTgt spid="97284"/>
                                        </p:tgtEl>
                                        <p:attrNameLst>
                                          <p:attrName>ppt_x</p:attrName>
                                        </p:attrNameLst>
                                      </p:cBhvr>
                                      <p:tavLst>
                                        <p:tav tm="0">
                                          <p:val>
                                            <p:strVal val="#ppt_x"/>
                                          </p:val>
                                        </p:tav>
                                        <p:tav tm="100000">
                                          <p:val>
                                            <p:strVal val="#ppt_x"/>
                                          </p:val>
                                        </p:tav>
                                      </p:tavLst>
                                    </p:anim>
                                    <p:anim calcmode="lin" valueType="num">
                                      <p:cBhvr additive="base">
                                        <p:cTn id="26" dur="500" fill="hold"/>
                                        <p:tgtEl>
                                          <p:spTgt spid="972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anim calcmode="lin" valueType="num">
                                      <p:cBhvr additive="base">
                                        <p:cTn id="31"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zh-CN" altLang="en-US" dirty="0">
                <a:solidFill>
                  <a:srgbClr val="0000FF"/>
                </a:solidFill>
              </a:rPr>
              <a:t>加性噪声的</a:t>
            </a:r>
            <a:r>
              <a:rPr lang="zh-CN" altLang="en-US" dirty="0" smtClean="0">
                <a:solidFill>
                  <a:srgbClr val="0000FF"/>
                </a:solidFill>
              </a:rPr>
              <a:t>影响</a:t>
            </a:r>
            <a:r>
              <a:rPr lang="zh-CN" altLang="en-US" dirty="0">
                <a:solidFill>
                  <a:srgbClr val="0000FF"/>
                </a:solidFill>
              </a:rPr>
              <a:t>分析</a:t>
            </a:r>
            <a:endParaRPr lang="zh-CN" altLang="en-US" dirty="0"/>
          </a:p>
        </p:txBody>
      </p:sp>
      <p:sp>
        <p:nvSpPr>
          <p:cNvPr id="98307" name="Rectangle 3"/>
          <p:cNvSpPr>
            <a:spLocks noGrp="1" noChangeArrowheads="1"/>
          </p:cNvSpPr>
          <p:nvPr>
            <p:ph type="body" idx="1"/>
          </p:nvPr>
        </p:nvSpPr>
        <p:spPr/>
        <p:txBody>
          <a:bodyPr>
            <a:normAutofit/>
          </a:bodyPr>
          <a:lstStyle/>
          <a:p>
            <a:r>
              <a:rPr lang="zh-CN" altLang="en-US" dirty="0" smtClean="0">
                <a:solidFill>
                  <a:srgbClr val="0000FF"/>
                </a:solidFill>
              </a:rPr>
              <a:t>码元权值</a:t>
            </a:r>
            <a:r>
              <a:rPr lang="zh-CN" altLang="en-US" dirty="0" smtClean="0"/>
              <a:t>：设码组的构成如图示，码组长度为</a:t>
            </a:r>
            <a:r>
              <a:rPr lang="en-US" altLang="zh-CN" dirty="0" smtClean="0"/>
              <a:t>N </a:t>
            </a:r>
            <a:r>
              <a:rPr lang="zh-CN" altLang="en-US" dirty="0" smtClean="0"/>
              <a:t>位，每位的</a:t>
            </a:r>
            <a:r>
              <a:rPr lang="zh-CN" altLang="en-US" dirty="0" smtClean="0">
                <a:solidFill>
                  <a:srgbClr val="0000FF"/>
                </a:solidFill>
              </a:rPr>
              <a:t>权值</a:t>
            </a:r>
            <a:r>
              <a:rPr lang="zh-CN" altLang="en-US" dirty="0" smtClean="0"/>
              <a:t>分别为</a:t>
            </a:r>
            <a:r>
              <a:rPr lang="en-US" altLang="zh-CN" dirty="0" smtClean="0"/>
              <a:t>2</a:t>
            </a:r>
            <a:r>
              <a:rPr lang="en-US" altLang="zh-CN" baseline="30000" dirty="0" smtClean="0"/>
              <a:t>0</a:t>
            </a:r>
            <a:r>
              <a:rPr lang="zh-CN" altLang="en-US" dirty="0" smtClean="0"/>
              <a:t>，</a:t>
            </a:r>
            <a:r>
              <a:rPr lang="en-US" altLang="zh-CN" dirty="0" smtClean="0"/>
              <a:t>2</a:t>
            </a:r>
            <a:r>
              <a:rPr lang="en-US" altLang="zh-CN" baseline="30000" dirty="0" smtClean="0"/>
              <a:t>1</a:t>
            </a:r>
            <a:r>
              <a:rPr lang="zh-CN" altLang="en-US" dirty="0" smtClean="0"/>
              <a:t>，</a:t>
            </a:r>
            <a:r>
              <a:rPr lang="en-US" altLang="zh-CN" dirty="0" smtClean="0"/>
              <a:t>…</a:t>
            </a:r>
            <a:r>
              <a:rPr lang="zh-CN" altLang="en-US" dirty="0" smtClean="0"/>
              <a:t>，</a:t>
            </a:r>
            <a:r>
              <a:rPr lang="en-US" altLang="zh-CN" dirty="0" smtClean="0"/>
              <a:t>2</a:t>
            </a:r>
            <a:r>
              <a:rPr lang="en-US" altLang="zh-CN" baseline="30000" dirty="0" smtClean="0"/>
              <a:t>N-1 </a:t>
            </a:r>
            <a:r>
              <a:rPr lang="zh-CN" altLang="en-US" dirty="0" smtClean="0"/>
              <a:t>。</a:t>
            </a:r>
            <a:endParaRPr lang="en-US" altLang="zh-CN" dirty="0" smtClean="0"/>
          </a:p>
          <a:p>
            <a:endParaRPr lang="en-US" altLang="zh-CN" dirty="0"/>
          </a:p>
          <a:p>
            <a:endParaRPr lang="en-US" altLang="zh-CN" dirty="0" smtClean="0"/>
          </a:p>
          <a:p>
            <a:pPr>
              <a:lnSpc>
                <a:spcPct val="110000"/>
              </a:lnSpc>
            </a:pPr>
            <a:r>
              <a:rPr lang="zh-CN" altLang="en-US" dirty="0" smtClean="0">
                <a:solidFill>
                  <a:srgbClr val="0000FF"/>
                </a:solidFill>
              </a:rPr>
              <a:t>第</a:t>
            </a:r>
            <a:r>
              <a:rPr lang="en-US" altLang="zh-CN" i="1" dirty="0" err="1" smtClean="0">
                <a:solidFill>
                  <a:srgbClr val="0000FF"/>
                </a:solidFill>
              </a:rPr>
              <a:t>i</a:t>
            </a:r>
            <a:r>
              <a:rPr lang="zh-CN" altLang="en-US" dirty="0" smtClean="0">
                <a:solidFill>
                  <a:srgbClr val="0000FF"/>
                </a:solidFill>
              </a:rPr>
              <a:t>位发生错码时，误差电压</a:t>
            </a:r>
            <a:r>
              <a:rPr lang="en-US" altLang="zh-CN" i="1" dirty="0"/>
              <a:t>Q</a:t>
            </a:r>
            <a:r>
              <a:rPr lang="en-US" altLang="zh-CN" baseline="-25000" dirty="0">
                <a:sym typeface="Symbol" pitchFamily="18" charset="2"/>
              </a:rPr>
              <a:t> </a:t>
            </a:r>
            <a:r>
              <a:rPr lang="zh-CN" altLang="en-US" dirty="0" smtClean="0">
                <a:solidFill>
                  <a:srgbClr val="0000FF"/>
                </a:solidFill>
              </a:rPr>
              <a:t>：</a:t>
            </a:r>
            <a:endParaRPr lang="en-US" altLang="zh-CN" dirty="0" smtClean="0"/>
          </a:p>
          <a:p>
            <a:pPr lvl="1">
              <a:lnSpc>
                <a:spcPct val="110000"/>
              </a:lnSpc>
            </a:pPr>
            <a:r>
              <a:rPr lang="zh-CN" altLang="en-US" dirty="0" smtClean="0"/>
              <a:t>量化间隔记为</a:t>
            </a:r>
            <a:r>
              <a:rPr lang="zh-CN" altLang="en-US" i="1" dirty="0">
                <a:sym typeface="Symbol" pitchFamily="18" charset="2"/>
              </a:rPr>
              <a:t></a:t>
            </a:r>
            <a:r>
              <a:rPr lang="en-US" altLang="zh-CN" i="1" dirty="0"/>
              <a:t>v</a:t>
            </a:r>
            <a:r>
              <a:rPr lang="zh-CN" altLang="en-US" dirty="0" smtClean="0"/>
              <a:t>，此码元</a:t>
            </a:r>
            <a:r>
              <a:rPr lang="zh-CN" altLang="en-US" dirty="0"/>
              <a:t>代表的</a:t>
            </a:r>
            <a:r>
              <a:rPr lang="zh-CN" altLang="en-US" dirty="0" smtClean="0"/>
              <a:t>信号电压为</a:t>
            </a:r>
            <a:r>
              <a:rPr lang="en-US" altLang="zh-CN" dirty="0"/>
              <a:t>2</a:t>
            </a:r>
            <a:r>
              <a:rPr lang="en-US" altLang="zh-CN" i="1" baseline="30000" dirty="0"/>
              <a:t>i</a:t>
            </a:r>
            <a:r>
              <a:rPr lang="en-US" altLang="zh-CN" baseline="30000" dirty="0"/>
              <a:t>-1 </a:t>
            </a:r>
            <a:r>
              <a:rPr lang="en-US" altLang="zh-CN" i="1" dirty="0">
                <a:sym typeface="Symbol" pitchFamily="18" charset="2"/>
              </a:rPr>
              <a:t></a:t>
            </a:r>
            <a:r>
              <a:rPr lang="en-US" altLang="zh-CN" i="1" dirty="0"/>
              <a:t>v</a:t>
            </a:r>
            <a:r>
              <a:rPr lang="zh-CN" altLang="en-US" dirty="0" smtClean="0"/>
              <a:t>。该</a:t>
            </a:r>
            <a:r>
              <a:rPr lang="zh-CN" altLang="en-US" dirty="0"/>
              <a:t>位码元发生错误</a:t>
            </a:r>
            <a:r>
              <a:rPr lang="en-US" altLang="zh-CN" dirty="0"/>
              <a:t>:</a:t>
            </a:r>
          </a:p>
          <a:p>
            <a:pPr lvl="1">
              <a:lnSpc>
                <a:spcPct val="110000"/>
              </a:lnSpc>
            </a:pPr>
            <a:r>
              <a:rPr lang="zh-CN" altLang="en-US" dirty="0">
                <a:solidFill>
                  <a:srgbClr val="0000FF"/>
                </a:solidFill>
              </a:rPr>
              <a:t>由“</a:t>
            </a:r>
            <a:r>
              <a:rPr lang="en-US" altLang="zh-CN" dirty="0">
                <a:solidFill>
                  <a:srgbClr val="0000FF"/>
                </a:solidFill>
              </a:rPr>
              <a:t>0</a:t>
            </a:r>
            <a:r>
              <a:rPr lang="en-US" altLang="zh-CN" dirty="0" smtClean="0">
                <a:solidFill>
                  <a:srgbClr val="0000FF"/>
                </a:solidFill>
              </a:rPr>
              <a:t>”</a:t>
            </a:r>
            <a:r>
              <a:rPr lang="zh-CN" altLang="en-US" dirty="0" smtClean="0">
                <a:solidFill>
                  <a:srgbClr val="0000FF"/>
                </a:solidFill>
              </a:rPr>
              <a:t>错成</a:t>
            </a:r>
            <a:r>
              <a:rPr lang="zh-CN" altLang="en-US" dirty="0">
                <a:solidFill>
                  <a:srgbClr val="0000FF"/>
                </a:solidFill>
              </a:rPr>
              <a:t>“</a:t>
            </a:r>
            <a:r>
              <a:rPr lang="en-US" altLang="zh-CN" dirty="0">
                <a:solidFill>
                  <a:srgbClr val="0000FF"/>
                </a:solidFill>
              </a:rPr>
              <a:t>1”</a:t>
            </a:r>
            <a:r>
              <a:rPr lang="zh-CN" altLang="en-US" dirty="0"/>
              <a:t>，产生</a:t>
            </a:r>
            <a:r>
              <a:rPr lang="zh-CN" altLang="en-US" dirty="0" smtClean="0"/>
              <a:t>的误差电压为</a:t>
            </a:r>
            <a:r>
              <a:rPr lang="en-US" altLang="zh-CN" dirty="0">
                <a:solidFill>
                  <a:srgbClr val="0000FF"/>
                </a:solidFill>
              </a:rPr>
              <a:t>+2</a:t>
            </a:r>
            <a:r>
              <a:rPr lang="en-US" altLang="zh-CN" i="1" baseline="30000" dirty="0">
                <a:solidFill>
                  <a:srgbClr val="0000FF"/>
                </a:solidFill>
              </a:rPr>
              <a:t>i </a:t>
            </a:r>
            <a:r>
              <a:rPr lang="en-US" altLang="zh-CN" baseline="30000" dirty="0">
                <a:solidFill>
                  <a:srgbClr val="0000FF"/>
                </a:solidFill>
              </a:rPr>
              <a:t>-1</a:t>
            </a:r>
            <a:r>
              <a:rPr lang="en-US" altLang="zh-CN" i="1" dirty="0">
                <a:solidFill>
                  <a:srgbClr val="0000FF"/>
                </a:solidFill>
                <a:sym typeface="Symbol" pitchFamily="18" charset="2"/>
              </a:rPr>
              <a:t></a:t>
            </a:r>
            <a:r>
              <a:rPr lang="en-US" altLang="zh-CN" i="1" dirty="0">
                <a:solidFill>
                  <a:srgbClr val="0000FF"/>
                </a:solidFill>
              </a:rPr>
              <a:t>v </a:t>
            </a:r>
            <a:endParaRPr lang="en-US" altLang="zh-CN" dirty="0"/>
          </a:p>
          <a:p>
            <a:pPr lvl="1">
              <a:lnSpc>
                <a:spcPct val="110000"/>
              </a:lnSpc>
            </a:pPr>
            <a:r>
              <a:rPr lang="zh-CN" altLang="en-US" dirty="0">
                <a:solidFill>
                  <a:srgbClr val="0000FF"/>
                </a:solidFill>
              </a:rPr>
              <a:t>由“</a:t>
            </a:r>
            <a:r>
              <a:rPr lang="en-US" altLang="zh-CN" dirty="0">
                <a:solidFill>
                  <a:srgbClr val="0000FF"/>
                </a:solidFill>
              </a:rPr>
              <a:t>1</a:t>
            </a:r>
            <a:r>
              <a:rPr lang="en-US" altLang="zh-CN" dirty="0" smtClean="0">
                <a:solidFill>
                  <a:srgbClr val="0000FF"/>
                </a:solidFill>
              </a:rPr>
              <a:t>”</a:t>
            </a:r>
            <a:r>
              <a:rPr lang="zh-CN" altLang="en-US" dirty="0" smtClean="0">
                <a:solidFill>
                  <a:srgbClr val="0000FF"/>
                </a:solidFill>
              </a:rPr>
              <a:t>错成</a:t>
            </a:r>
            <a:r>
              <a:rPr lang="zh-CN" altLang="en-US" dirty="0">
                <a:solidFill>
                  <a:srgbClr val="0000FF"/>
                </a:solidFill>
              </a:rPr>
              <a:t>“</a:t>
            </a:r>
            <a:r>
              <a:rPr lang="en-US" altLang="zh-CN" dirty="0">
                <a:solidFill>
                  <a:srgbClr val="0000FF"/>
                </a:solidFill>
              </a:rPr>
              <a:t>0”</a:t>
            </a:r>
            <a:r>
              <a:rPr lang="zh-CN" altLang="en-US" dirty="0"/>
              <a:t>，产生</a:t>
            </a:r>
            <a:r>
              <a:rPr lang="zh-CN" altLang="en-US" dirty="0" smtClean="0"/>
              <a:t>的误差电压为</a:t>
            </a:r>
            <a:r>
              <a:rPr lang="en-US" altLang="zh-CN" dirty="0">
                <a:solidFill>
                  <a:srgbClr val="0000FF"/>
                </a:solidFill>
              </a:rPr>
              <a:t>-2</a:t>
            </a:r>
            <a:r>
              <a:rPr lang="en-US" altLang="zh-CN" i="1" baseline="30000" dirty="0">
                <a:solidFill>
                  <a:srgbClr val="0000FF"/>
                </a:solidFill>
              </a:rPr>
              <a:t>i </a:t>
            </a:r>
            <a:r>
              <a:rPr lang="en-US" altLang="zh-CN" baseline="30000" dirty="0">
                <a:solidFill>
                  <a:srgbClr val="0000FF"/>
                </a:solidFill>
              </a:rPr>
              <a:t>-1</a:t>
            </a:r>
            <a:r>
              <a:rPr lang="en-US" altLang="zh-CN" i="1" dirty="0">
                <a:solidFill>
                  <a:srgbClr val="0000FF"/>
                </a:solidFill>
                <a:sym typeface="Symbol" pitchFamily="18" charset="2"/>
              </a:rPr>
              <a:t></a:t>
            </a:r>
            <a:r>
              <a:rPr lang="en-US" altLang="zh-CN" i="1" dirty="0">
                <a:solidFill>
                  <a:srgbClr val="0000FF"/>
                </a:solidFill>
              </a:rPr>
              <a:t>v</a:t>
            </a:r>
            <a:r>
              <a:rPr lang="zh-CN" altLang="en-US" dirty="0"/>
              <a:t>。</a:t>
            </a:r>
            <a:endParaRPr lang="en-US" altLang="zh-CN" dirty="0"/>
          </a:p>
          <a:p>
            <a:endParaRPr lang="zh-CN" altLang="en-US" dirty="0" smtClean="0"/>
          </a:p>
          <a:p>
            <a:pPr lvl="3"/>
            <a:endParaRPr lang="zh-CN" altLang="en-US" sz="2000" dirty="0" smtClean="0"/>
          </a:p>
          <a:p>
            <a:pPr lvl="3"/>
            <a:endParaRPr lang="zh-CN" altLang="en-US" sz="2000" dirty="0" smtClean="0"/>
          </a:p>
          <a:p>
            <a:pPr lvl="3"/>
            <a:endParaRPr lang="en-US" altLang="zh-CN" sz="2000" dirty="0"/>
          </a:p>
        </p:txBody>
      </p:sp>
      <p:sp>
        <p:nvSpPr>
          <p:cNvPr id="5" name="灯片编号占位符 5"/>
          <p:cNvSpPr>
            <a:spLocks noGrp="1"/>
          </p:cNvSpPr>
          <p:nvPr>
            <p:ph type="sldNum" sz="quarter" idx="12"/>
          </p:nvPr>
        </p:nvSpPr>
        <p:spPr/>
        <p:txBody>
          <a:bodyPr/>
          <a:lstStyle/>
          <a:p>
            <a:fld id="{49820590-563A-45BF-A0FC-640421459E8D}" type="slidenum">
              <a:rPr lang="en-US" altLang="zh-CN" smtClean="0"/>
              <a:pPr/>
              <a:t>83</a:t>
            </a:fld>
            <a:endParaRPr lang="en-US" altLang="zh-CN"/>
          </a:p>
        </p:txBody>
      </p:sp>
      <p:pic>
        <p:nvPicPr>
          <p:cNvPr id="98309" name="Picture 5" descr="t0723"/>
          <p:cNvPicPr>
            <a:picLocks noChangeAspect="1" noChangeArrowheads="1"/>
          </p:cNvPicPr>
          <p:nvPr/>
        </p:nvPicPr>
        <p:blipFill>
          <a:blip r:embed="rId2" cstate="print"/>
          <a:srcRect/>
          <a:stretch>
            <a:fillRect/>
          </a:stretch>
        </p:blipFill>
        <p:spPr bwMode="auto">
          <a:xfrm>
            <a:off x="942971" y="2132856"/>
            <a:ext cx="7408168" cy="1193437"/>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anim calcmode="lin" valueType="num">
                                      <p:cBhvr additive="base">
                                        <p:cTn id="7"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anim calcmode="lin" valueType="num">
                                      <p:cBhvr additive="base">
                                        <p:cTn id="11"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anim calcmode="lin" valueType="num">
                                      <p:cBhvr additive="base">
                                        <p:cTn id="15"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07">
                                            <p:txEl>
                                              <p:pRg st="6" end="6"/>
                                            </p:txEl>
                                          </p:spTgt>
                                        </p:tgtEl>
                                        <p:attrNameLst>
                                          <p:attrName>style.visibility</p:attrName>
                                        </p:attrNameLst>
                                      </p:cBhvr>
                                      <p:to>
                                        <p:strVal val="visible"/>
                                      </p:to>
                                    </p:set>
                                    <p:anim calcmode="lin" valueType="num">
                                      <p:cBhvr additive="base">
                                        <p:cTn id="19"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smtClean="0">
                <a:solidFill>
                  <a:srgbClr val="0000FF"/>
                </a:solidFill>
              </a:rPr>
              <a:t>一位错码的误差功率</a:t>
            </a:r>
            <a:endParaRPr lang="zh-CN" altLang="en-US" dirty="0"/>
          </a:p>
        </p:txBody>
      </p:sp>
      <p:sp>
        <p:nvSpPr>
          <p:cNvPr id="99331" name="Rectangle 3"/>
          <p:cNvSpPr>
            <a:spLocks noGrp="1" noChangeArrowheads="1"/>
          </p:cNvSpPr>
          <p:nvPr>
            <p:ph type="body" idx="1"/>
          </p:nvPr>
        </p:nvSpPr>
        <p:spPr>
          <a:xfrm>
            <a:off x="539552" y="1196752"/>
            <a:ext cx="8064896" cy="5472608"/>
          </a:xfrm>
        </p:spPr>
        <p:txBody>
          <a:bodyPr>
            <a:normAutofit/>
          </a:bodyPr>
          <a:lstStyle/>
          <a:p>
            <a:pPr>
              <a:lnSpc>
                <a:spcPct val="110000"/>
              </a:lnSpc>
            </a:pPr>
            <a:r>
              <a:rPr lang="zh-CN" altLang="en-US" dirty="0" smtClean="0"/>
              <a:t>已假设错码是均匀分布，则引起的</a:t>
            </a:r>
            <a:r>
              <a:rPr lang="zh-CN" altLang="en-US" dirty="0" smtClean="0">
                <a:solidFill>
                  <a:srgbClr val="0000FF"/>
                </a:solidFill>
              </a:rPr>
              <a:t>该码组误差功率</a:t>
            </a:r>
            <a:r>
              <a:rPr lang="zh-CN" altLang="en-US" dirty="0" smtClean="0"/>
              <a:t>的（统计）平均值将等于</a:t>
            </a:r>
            <a:endParaRPr lang="en-US" altLang="zh-CN" dirty="0" smtClean="0"/>
          </a:p>
          <a:p>
            <a:pPr>
              <a:lnSpc>
                <a:spcPct val="110000"/>
              </a:lnSpc>
            </a:pPr>
            <a:endParaRPr lang="en-US" altLang="zh-CN" dirty="0"/>
          </a:p>
          <a:p>
            <a:pPr lvl="2">
              <a:lnSpc>
                <a:spcPct val="110000"/>
              </a:lnSpc>
            </a:pPr>
            <a:endParaRPr lang="en-US" altLang="zh-CN" dirty="0" smtClean="0"/>
          </a:p>
          <a:p>
            <a:pPr>
              <a:lnSpc>
                <a:spcPct val="130000"/>
              </a:lnSpc>
            </a:pPr>
            <a:r>
              <a:rPr lang="zh-CN" altLang="en-US" dirty="0">
                <a:solidFill>
                  <a:srgbClr val="0000FF"/>
                </a:solidFill>
              </a:rPr>
              <a:t>错码产生的平均间隔</a:t>
            </a:r>
            <a:r>
              <a:rPr lang="zh-CN" altLang="en-US" dirty="0"/>
              <a:t>为</a:t>
            </a:r>
            <a:r>
              <a:rPr lang="en-US" altLang="zh-CN" dirty="0"/>
              <a:t>1/</a:t>
            </a:r>
            <a:r>
              <a:rPr lang="en-US" altLang="zh-CN" i="1" dirty="0" err="1"/>
              <a:t>P</a:t>
            </a:r>
            <a:r>
              <a:rPr lang="en-US" altLang="zh-CN" baseline="-25000" dirty="0" err="1"/>
              <a:t>e</a:t>
            </a:r>
            <a:r>
              <a:rPr lang="zh-CN" altLang="en-US" dirty="0"/>
              <a:t>个码元</a:t>
            </a:r>
            <a:endParaRPr lang="en-US" altLang="zh-CN" dirty="0"/>
          </a:p>
          <a:p>
            <a:pPr lvl="1">
              <a:lnSpc>
                <a:spcPct val="130000"/>
              </a:lnSpc>
            </a:pPr>
            <a:r>
              <a:rPr lang="zh-CN" altLang="en-US" dirty="0">
                <a:solidFill>
                  <a:srgbClr val="0000FF"/>
                </a:solidFill>
              </a:rPr>
              <a:t>原因</a:t>
            </a:r>
            <a:r>
              <a:rPr lang="zh-CN" altLang="en-US" dirty="0"/>
              <a:t>：</a:t>
            </a:r>
            <a:r>
              <a:rPr lang="zh-CN" altLang="en-US" dirty="0" smtClean="0"/>
              <a:t>误码率为</a:t>
            </a:r>
            <a:r>
              <a:rPr lang="en-US" altLang="zh-CN" i="1" dirty="0" err="1" smtClean="0"/>
              <a:t>P</a:t>
            </a:r>
            <a:r>
              <a:rPr lang="en-US" altLang="zh-CN" baseline="-25000" dirty="0" err="1" smtClean="0"/>
              <a:t>e</a:t>
            </a:r>
            <a:r>
              <a:rPr lang="zh-CN" altLang="en-US" dirty="0" smtClean="0"/>
              <a:t>  </a:t>
            </a:r>
            <a:r>
              <a:rPr lang="en-US" altLang="zh-CN" dirty="0">
                <a:sym typeface="Wingdings" pitchFamily="2" charset="2"/>
              </a:rPr>
              <a:t>  </a:t>
            </a:r>
            <a:r>
              <a:rPr lang="zh-CN" altLang="en-US" dirty="0" smtClean="0">
                <a:sym typeface="Wingdings" pitchFamily="2" charset="2"/>
              </a:rPr>
              <a:t>即平均</a:t>
            </a:r>
            <a:r>
              <a:rPr lang="zh-CN" altLang="en-US" dirty="0"/>
              <a:t>每</a:t>
            </a:r>
            <a:r>
              <a:rPr lang="en-US" altLang="zh-CN" dirty="0"/>
              <a:t>1/</a:t>
            </a:r>
            <a:r>
              <a:rPr lang="en-US" altLang="zh-CN" i="1" dirty="0" err="1"/>
              <a:t>P</a:t>
            </a:r>
            <a:r>
              <a:rPr lang="en-US" altLang="zh-CN" baseline="-25000" dirty="0" err="1"/>
              <a:t>e</a:t>
            </a:r>
            <a:r>
              <a:rPr lang="zh-CN" altLang="en-US" dirty="0"/>
              <a:t>个码元错一个</a:t>
            </a:r>
            <a:endParaRPr lang="en-US" altLang="zh-CN" dirty="0"/>
          </a:p>
          <a:p>
            <a:pPr>
              <a:lnSpc>
                <a:spcPct val="110000"/>
              </a:lnSpc>
            </a:pPr>
            <a:r>
              <a:rPr lang="zh-CN" altLang="en-US" dirty="0"/>
              <a:t>而每个码组包含</a:t>
            </a:r>
            <a:r>
              <a:rPr lang="en-US" altLang="zh-CN" i="1" dirty="0"/>
              <a:t>N</a:t>
            </a:r>
            <a:r>
              <a:rPr lang="zh-CN" altLang="en-US" dirty="0"/>
              <a:t>个码元，所以</a:t>
            </a:r>
            <a:r>
              <a:rPr lang="zh-CN" altLang="en-US" dirty="0">
                <a:solidFill>
                  <a:srgbClr val="0000FF"/>
                </a:solidFill>
              </a:rPr>
              <a:t>有错码码组产生的平均间隔</a:t>
            </a:r>
            <a:r>
              <a:rPr lang="zh-CN" altLang="en-US" dirty="0"/>
              <a:t>为</a:t>
            </a:r>
            <a:r>
              <a:rPr lang="en-US" altLang="zh-CN" dirty="0"/>
              <a:t>1/</a:t>
            </a:r>
            <a:r>
              <a:rPr lang="en-US" altLang="zh-CN" i="1" dirty="0" err="1"/>
              <a:t>NP</a:t>
            </a:r>
            <a:r>
              <a:rPr lang="en-US" altLang="zh-CN" baseline="-25000" dirty="0" err="1"/>
              <a:t>e</a:t>
            </a:r>
            <a:r>
              <a:rPr lang="zh-CN" altLang="en-US" dirty="0"/>
              <a:t>个码组（即平均</a:t>
            </a:r>
            <a:r>
              <a:rPr lang="en-US" altLang="zh-CN" dirty="0"/>
              <a:t> 1/</a:t>
            </a:r>
            <a:r>
              <a:rPr lang="en-US" altLang="zh-CN" i="1" dirty="0" err="1"/>
              <a:t>NP</a:t>
            </a:r>
            <a:r>
              <a:rPr lang="en-US" altLang="zh-CN" baseline="-25000" dirty="0" err="1"/>
              <a:t>e</a:t>
            </a:r>
            <a:r>
              <a:rPr lang="zh-CN" altLang="en-US" dirty="0"/>
              <a:t>个码组有一个出错）。</a:t>
            </a:r>
            <a:endParaRPr lang="en-US" altLang="zh-CN" dirty="0"/>
          </a:p>
          <a:p>
            <a:pPr>
              <a:lnSpc>
                <a:spcPct val="110000"/>
              </a:lnSpc>
            </a:pPr>
            <a:endParaRPr lang="zh-CN" altLang="en-US" dirty="0" smtClean="0"/>
          </a:p>
          <a:p>
            <a:pPr>
              <a:lnSpc>
                <a:spcPct val="130000"/>
              </a:lnSpc>
            </a:pPr>
            <a:endParaRPr lang="en-US" altLang="zh-CN" dirty="0" smtClean="0"/>
          </a:p>
        </p:txBody>
      </p:sp>
      <p:sp>
        <p:nvSpPr>
          <p:cNvPr id="5" name="灯片编号占位符 5"/>
          <p:cNvSpPr>
            <a:spLocks noGrp="1"/>
          </p:cNvSpPr>
          <p:nvPr>
            <p:ph type="sldNum" sz="quarter" idx="12"/>
          </p:nvPr>
        </p:nvSpPr>
        <p:spPr/>
        <p:txBody>
          <a:bodyPr/>
          <a:lstStyle/>
          <a:p>
            <a:fld id="{55788746-3AF6-4AD4-8CD8-B4AC067D65DE}" type="slidenum">
              <a:rPr lang="en-US" altLang="zh-CN" smtClean="0"/>
              <a:pPr/>
              <a:t>84</a:t>
            </a:fld>
            <a:endParaRPr lang="en-US" altLang="zh-CN"/>
          </a:p>
        </p:txBody>
      </p:sp>
      <p:graphicFrame>
        <p:nvGraphicFramePr>
          <p:cNvPr id="99332" name="Object 4"/>
          <p:cNvGraphicFramePr>
            <a:graphicFrameLocks noChangeAspect="1"/>
          </p:cNvGraphicFramePr>
          <p:nvPr>
            <p:extLst>
              <p:ext uri="{D42A27DB-BD31-4B8C-83A1-F6EECF244321}">
                <p14:modId xmlns:p14="http://schemas.microsoft.com/office/powerpoint/2010/main" val="2901519169"/>
              </p:ext>
            </p:extLst>
          </p:nvPr>
        </p:nvGraphicFramePr>
        <p:xfrm>
          <a:off x="827584" y="2276872"/>
          <a:ext cx="7721600" cy="765175"/>
        </p:xfrm>
        <a:graphic>
          <a:graphicData uri="http://schemas.openxmlformats.org/presentationml/2006/ole">
            <mc:AlternateContent xmlns:mc="http://schemas.openxmlformats.org/markup-compatibility/2006">
              <mc:Choice xmlns:v="urn:schemas-microsoft-com:vml" Requires="v">
                <p:oleObj spid="_x0000_s26723" name="公式" r:id="rId3" imgW="4318000" imgH="457200" progId="Equation.3">
                  <p:embed/>
                </p:oleObj>
              </mc:Choice>
              <mc:Fallback>
                <p:oleObj name="公式" r:id="rId3" imgW="4318000" imgH="4572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276872"/>
                        <a:ext cx="77216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683568" y="3054365"/>
            <a:ext cx="1649811" cy="400110"/>
          </a:xfrm>
          <a:prstGeom prst="rect">
            <a:avLst/>
          </a:prstGeom>
        </p:spPr>
        <p:txBody>
          <a:bodyPr wrap="none">
            <a:spAutoFit/>
          </a:bodyPr>
          <a:lstStyle/>
          <a:p>
            <a:r>
              <a:rPr lang="en-US" altLang="zh-CN" sz="2000" b="1" i="1" dirty="0"/>
              <a:t>Q</a:t>
            </a:r>
            <a:r>
              <a:rPr lang="en-US" altLang="zh-CN" sz="2000" b="1" baseline="-25000" dirty="0" smtClean="0">
                <a:sym typeface="Symbol" pitchFamily="18" charset="2"/>
              </a:rPr>
              <a:t></a:t>
            </a:r>
            <a:r>
              <a:rPr lang="zh-CN" altLang="en-US" sz="2000" b="1" baseline="-25000" dirty="0" smtClean="0">
                <a:sym typeface="Symbol" pitchFamily="18" charset="2"/>
              </a:rPr>
              <a:t>：</a:t>
            </a:r>
            <a:r>
              <a:rPr lang="zh-CN" altLang="en-US" sz="2000" b="1" dirty="0" smtClean="0">
                <a:solidFill>
                  <a:srgbClr val="0000FF"/>
                </a:solidFill>
                <a:latin typeface="+mj-ea"/>
                <a:ea typeface="+mj-ea"/>
              </a:rPr>
              <a:t>误差</a:t>
            </a:r>
            <a:r>
              <a:rPr lang="zh-CN" altLang="en-US" sz="2000" b="1" dirty="0">
                <a:solidFill>
                  <a:srgbClr val="0000FF"/>
                </a:solidFill>
                <a:latin typeface="+mj-ea"/>
                <a:ea typeface="+mj-ea"/>
              </a:rPr>
              <a:t>电压</a:t>
            </a:r>
            <a:endParaRPr lang="zh-CN" altLang="en-US" sz="2000" b="1" dirty="0">
              <a:latin typeface="+mj-ea"/>
              <a:ea typeface="+mj-ea"/>
            </a:endParaRPr>
          </a:p>
        </p:txBody>
      </p:sp>
      <p:cxnSp>
        <p:nvCxnSpPr>
          <p:cNvPr id="4" name="直接箭头连接符 3"/>
          <p:cNvCxnSpPr/>
          <p:nvPr/>
        </p:nvCxnSpPr>
        <p:spPr>
          <a:xfrm>
            <a:off x="1259632" y="2780928"/>
            <a:ext cx="72008" cy="27343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anim calcmode="lin" valueType="num">
                                      <p:cBhvr additive="base">
                                        <p:cTn id="17"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9331">
                                            <p:txEl>
                                              <p:pRg st="4" end="4"/>
                                            </p:txEl>
                                          </p:spTgt>
                                        </p:tgtEl>
                                        <p:attrNameLst>
                                          <p:attrName>style.visibility</p:attrName>
                                        </p:attrNameLst>
                                      </p:cBhvr>
                                      <p:to>
                                        <p:strVal val="visible"/>
                                      </p:to>
                                    </p:set>
                                    <p:anim calcmode="lin" valueType="num">
                                      <p:cBhvr additive="base">
                                        <p:cTn id="21"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9331">
                                            <p:txEl>
                                              <p:pRg st="5" end="5"/>
                                            </p:txEl>
                                          </p:spTgt>
                                        </p:tgtEl>
                                        <p:attrNameLst>
                                          <p:attrName>style.visibility</p:attrName>
                                        </p:attrNameLst>
                                      </p:cBhvr>
                                      <p:to>
                                        <p:strVal val="visible"/>
                                      </p:to>
                                    </p:set>
                                    <p:anim calcmode="lin" valueType="num">
                                      <p:cBhvr additive="base">
                                        <p:cTn id="27"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endParaRPr lang="zh-CN" altLang="en-US" dirty="0"/>
          </a:p>
        </p:txBody>
      </p:sp>
      <p:sp>
        <p:nvSpPr>
          <p:cNvPr id="99331" name="Rectangle 3"/>
          <p:cNvSpPr>
            <a:spLocks noGrp="1" noChangeArrowheads="1"/>
          </p:cNvSpPr>
          <p:nvPr>
            <p:ph type="body" idx="1"/>
          </p:nvPr>
        </p:nvSpPr>
        <p:spPr/>
        <p:txBody>
          <a:bodyPr>
            <a:normAutofit/>
          </a:bodyPr>
          <a:lstStyle/>
          <a:p>
            <a:pPr>
              <a:lnSpc>
                <a:spcPct val="130000"/>
              </a:lnSpc>
            </a:pPr>
            <a:r>
              <a:rPr lang="zh-CN" altLang="en-US" dirty="0" smtClean="0">
                <a:solidFill>
                  <a:srgbClr val="0000FF"/>
                </a:solidFill>
              </a:rPr>
              <a:t>有错码码组产生的平均间隔</a:t>
            </a:r>
            <a:r>
              <a:rPr lang="zh-CN" altLang="en-US" dirty="0" smtClean="0"/>
              <a:t>为</a:t>
            </a:r>
            <a:r>
              <a:rPr lang="en-US" altLang="zh-CN" dirty="0" smtClean="0"/>
              <a:t>1/</a:t>
            </a:r>
            <a:r>
              <a:rPr lang="en-US" altLang="zh-CN" i="1" dirty="0" err="1" smtClean="0"/>
              <a:t>NP</a:t>
            </a:r>
            <a:r>
              <a:rPr lang="en-US" altLang="zh-CN" baseline="-25000" dirty="0" err="1" smtClean="0"/>
              <a:t>e</a:t>
            </a:r>
            <a:r>
              <a:rPr lang="zh-CN" altLang="en-US" dirty="0" smtClean="0">
                <a:solidFill>
                  <a:srgbClr val="FF0000"/>
                </a:solidFill>
              </a:rPr>
              <a:t>个码组</a:t>
            </a:r>
            <a:r>
              <a:rPr lang="zh-CN" altLang="en-US" dirty="0" smtClean="0"/>
              <a:t>（即平均</a:t>
            </a:r>
            <a:r>
              <a:rPr lang="en-US" altLang="zh-CN" dirty="0" smtClean="0"/>
              <a:t> 1/</a:t>
            </a:r>
            <a:r>
              <a:rPr lang="en-US" altLang="zh-CN" i="1" dirty="0" err="1" smtClean="0"/>
              <a:t>NP</a:t>
            </a:r>
            <a:r>
              <a:rPr lang="en-US" altLang="zh-CN" baseline="-25000" dirty="0" err="1" smtClean="0"/>
              <a:t>e</a:t>
            </a:r>
            <a:r>
              <a:rPr lang="zh-CN" altLang="en-US" dirty="0" smtClean="0"/>
              <a:t>个码组有一个出错）。</a:t>
            </a:r>
            <a:endParaRPr lang="en-US" altLang="zh-CN" dirty="0" smtClean="0"/>
          </a:p>
          <a:p>
            <a:pPr>
              <a:lnSpc>
                <a:spcPct val="130000"/>
              </a:lnSpc>
            </a:pPr>
            <a:r>
              <a:rPr lang="en-US" altLang="zh-CN" dirty="0" smtClean="0">
                <a:sym typeface="Wingdings" pitchFamily="2" charset="2"/>
              </a:rPr>
              <a:t> </a:t>
            </a:r>
            <a:r>
              <a:rPr lang="zh-CN" altLang="en-US" dirty="0" smtClean="0"/>
              <a:t>这相当于</a:t>
            </a:r>
            <a:r>
              <a:rPr lang="zh-CN" altLang="en-US" dirty="0" smtClean="0">
                <a:solidFill>
                  <a:srgbClr val="0000FF"/>
                </a:solidFill>
              </a:rPr>
              <a:t>平均间隔</a:t>
            </a:r>
            <a:r>
              <a:rPr lang="zh-CN" altLang="en-US" dirty="0" smtClean="0">
                <a:solidFill>
                  <a:srgbClr val="FF0000"/>
                </a:solidFill>
              </a:rPr>
              <a:t>时间</a:t>
            </a:r>
            <a:r>
              <a:rPr lang="zh-CN" altLang="en-US" dirty="0" smtClean="0"/>
              <a:t>为</a:t>
            </a:r>
            <a:r>
              <a:rPr lang="en-US" altLang="zh-CN" i="1" dirty="0" smtClean="0"/>
              <a:t>T</a:t>
            </a:r>
            <a:r>
              <a:rPr lang="en-US" altLang="zh-CN" baseline="-25000" dirty="0" smtClean="0"/>
              <a:t>s</a:t>
            </a:r>
            <a:r>
              <a:rPr lang="en-US" altLang="zh-CN" dirty="0" smtClean="0"/>
              <a:t>/</a:t>
            </a:r>
            <a:r>
              <a:rPr lang="en-US" altLang="zh-CN" i="1" dirty="0" err="1" smtClean="0"/>
              <a:t>NP</a:t>
            </a:r>
            <a:r>
              <a:rPr lang="en-US" altLang="zh-CN" baseline="-25000" dirty="0" err="1" smtClean="0"/>
              <a:t>e</a:t>
            </a:r>
            <a:r>
              <a:rPr lang="en-US" altLang="zh-CN" baseline="-25000" dirty="0" smtClean="0"/>
              <a:t> </a:t>
            </a:r>
            <a:r>
              <a:rPr lang="zh-CN" altLang="en-US" dirty="0" smtClean="0"/>
              <a:t>。</a:t>
            </a:r>
            <a:endParaRPr lang="en-US" altLang="zh-CN" dirty="0" smtClean="0"/>
          </a:p>
          <a:p>
            <a:pPr>
              <a:lnSpc>
                <a:spcPct val="130000"/>
              </a:lnSpc>
            </a:pPr>
            <a:r>
              <a:rPr lang="zh-CN" altLang="en-US" dirty="0" smtClean="0"/>
              <a:t>考虑到此错码码组的平均间隔后，将误差功率按时间平均，得到</a:t>
            </a:r>
            <a:r>
              <a:rPr lang="zh-CN" altLang="en-US" dirty="0" smtClean="0">
                <a:solidFill>
                  <a:srgbClr val="0000FF"/>
                </a:solidFill>
              </a:rPr>
              <a:t>误差功率的时间平均值</a:t>
            </a:r>
            <a:r>
              <a:rPr lang="zh-CN" altLang="en-US" dirty="0" smtClean="0"/>
              <a:t>为</a:t>
            </a:r>
            <a:r>
              <a:rPr lang="en-US" altLang="zh-CN" dirty="0" smtClean="0"/>
              <a:t>:</a:t>
            </a:r>
          </a:p>
          <a:p>
            <a:pPr>
              <a:lnSpc>
                <a:spcPct val="130000"/>
              </a:lnSpc>
            </a:pPr>
            <a:r>
              <a:rPr lang="en-US" altLang="zh-CN" dirty="0" smtClean="0"/>
              <a:t>E</a:t>
            </a:r>
            <a:r>
              <a:rPr lang="en-US" altLang="zh-CN" baseline="-25000" dirty="0" smtClean="0">
                <a:solidFill>
                  <a:srgbClr val="FF0000"/>
                </a:solidFill>
              </a:rPr>
              <a:t>t</a:t>
            </a:r>
            <a:r>
              <a:rPr lang="en-US" altLang="zh-CN" dirty="0" smtClean="0"/>
              <a:t>[Q</a:t>
            </a:r>
            <a:r>
              <a:rPr lang="en-US" altLang="zh-CN" baseline="-25000" dirty="0" smtClean="0">
                <a:sym typeface="Symbol" pitchFamily="18" charset="2"/>
              </a:rPr>
              <a:t></a:t>
            </a:r>
            <a:r>
              <a:rPr lang="en-US" altLang="zh-CN" baseline="30000" dirty="0" smtClean="0"/>
              <a:t>2</a:t>
            </a:r>
            <a:r>
              <a:rPr lang="en-US" altLang="zh-CN" dirty="0" smtClean="0"/>
              <a:t>] = (</a:t>
            </a:r>
            <a:r>
              <a:rPr lang="en-US" altLang="zh-CN" dirty="0" err="1" smtClean="0"/>
              <a:t>NP</a:t>
            </a:r>
            <a:r>
              <a:rPr lang="en-US" altLang="zh-CN" baseline="-25000" dirty="0" err="1" smtClean="0"/>
              <a:t>e</a:t>
            </a:r>
            <a:r>
              <a:rPr lang="en-US" altLang="zh-CN" dirty="0" smtClean="0"/>
              <a:t>)E[Q</a:t>
            </a:r>
            <a:r>
              <a:rPr lang="en-US" altLang="zh-CN" baseline="-25000" dirty="0" smtClean="0">
                <a:sym typeface="Symbol" pitchFamily="18" charset="2"/>
              </a:rPr>
              <a:t></a:t>
            </a:r>
            <a:r>
              <a:rPr lang="en-US" altLang="zh-CN" baseline="30000" dirty="0" smtClean="0"/>
              <a:t>2</a:t>
            </a:r>
            <a:r>
              <a:rPr lang="en-US" altLang="zh-CN" dirty="0" smtClean="0"/>
              <a:t>]</a:t>
            </a:r>
            <a:r>
              <a:rPr lang="zh-CN" altLang="en-US" dirty="0" smtClean="0"/>
              <a:t>＝</a:t>
            </a:r>
            <a:endParaRPr lang="en-US" altLang="zh-CN" dirty="0" smtClean="0"/>
          </a:p>
          <a:p>
            <a:pPr>
              <a:lnSpc>
                <a:spcPct val="130000"/>
              </a:lnSpc>
            </a:pPr>
            <a:r>
              <a:rPr lang="zh-CN" altLang="en-US" dirty="0"/>
              <a:t>它的</a:t>
            </a:r>
            <a:r>
              <a:rPr lang="zh-CN" altLang="en-US" dirty="0">
                <a:solidFill>
                  <a:srgbClr val="0000FF"/>
                </a:solidFill>
              </a:rPr>
              <a:t>等效误差电压</a:t>
            </a:r>
            <a:r>
              <a:rPr lang="zh-CN" altLang="en-US" dirty="0"/>
              <a:t>为上式的平方根</a:t>
            </a:r>
          </a:p>
        </p:txBody>
      </p:sp>
      <p:sp>
        <p:nvSpPr>
          <p:cNvPr id="5" name="灯片编号占位符 5"/>
          <p:cNvSpPr>
            <a:spLocks noGrp="1"/>
          </p:cNvSpPr>
          <p:nvPr>
            <p:ph type="sldNum" sz="quarter" idx="12"/>
          </p:nvPr>
        </p:nvSpPr>
        <p:spPr/>
        <p:txBody>
          <a:bodyPr/>
          <a:lstStyle/>
          <a:p>
            <a:fld id="{55788746-3AF6-4AD4-8CD8-B4AC067D65DE}" type="slidenum">
              <a:rPr lang="en-US" altLang="zh-CN" smtClean="0"/>
              <a:pPr/>
              <a:t>85</a:t>
            </a:fld>
            <a:endParaRPr lang="en-US" altLang="zh-CN"/>
          </a:p>
        </p:txBody>
      </p:sp>
      <p:graphicFrame>
        <p:nvGraphicFramePr>
          <p:cNvPr id="157699" name="Object 3"/>
          <p:cNvGraphicFramePr>
            <a:graphicFrameLocks noChangeAspect="1"/>
          </p:cNvGraphicFramePr>
          <p:nvPr>
            <p:extLst>
              <p:ext uri="{D42A27DB-BD31-4B8C-83A1-F6EECF244321}">
                <p14:modId xmlns:p14="http://schemas.microsoft.com/office/powerpoint/2010/main" val="1667701554"/>
              </p:ext>
            </p:extLst>
          </p:nvPr>
        </p:nvGraphicFramePr>
        <p:xfrm>
          <a:off x="4932040" y="4581128"/>
          <a:ext cx="3454400" cy="787400"/>
        </p:xfrm>
        <a:graphic>
          <a:graphicData uri="http://schemas.openxmlformats.org/presentationml/2006/ole">
            <mc:AlternateContent xmlns:mc="http://schemas.openxmlformats.org/markup-compatibility/2006">
              <mc:Choice xmlns:v="urn:schemas-microsoft-com:vml" Requires="v">
                <p:oleObj spid="_x0000_s157780" name="公式" r:id="rId3" imgW="1816100" imgH="419100" progId="Equation.3">
                  <p:embed/>
                </p:oleObj>
              </mc:Choice>
              <mc:Fallback>
                <p:oleObj name="公式" r:id="rId3" imgW="1816100" imgH="419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581128"/>
                        <a:ext cx="3454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31327349"/>
              </p:ext>
            </p:extLst>
          </p:nvPr>
        </p:nvGraphicFramePr>
        <p:xfrm>
          <a:off x="6156176" y="5445224"/>
          <a:ext cx="2598737" cy="855662"/>
        </p:xfrm>
        <a:graphic>
          <a:graphicData uri="http://schemas.openxmlformats.org/presentationml/2006/ole">
            <mc:AlternateContent xmlns:mc="http://schemas.openxmlformats.org/markup-compatibility/2006">
              <mc:Choice xmlns:v="urn:schemas-microsoft-com:vml" Requires="v">
                <p:oleObj spid="_x0000_s157781" name="公式" r:id="rId5" imgW="1333500" imgH="508000" progId="Equation.3">
                  <p:embed/>
                </p:oleObj>
              </mc:Choice>
              <mc:Fallback>
                <p:oleObj name="公式" r:id="rId5" imgW="13335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5445224"/>
                        <a:ext cx="259873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2" end="2"/>
                                            </p:txEl>
                                          </p:spTgt>
                                        </p:tgtEl>
                                        <p:attrNameLst>
                                          <p:attrName>style.visibility</p:attrName>
                                        </p:attrNameLst>
                                      </p:cBhvr>
                                      <p:to>
                                        <p:strVal val="visible"/>
                                      </p:to>
                                    </p:set>
                                    <p:anim calcmode="lin" valueType="num">
                                      <p:cBhvr additive="base">
                                        <p:cTn id="7"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1">
                                            <p:txEl>
                                              <p:pRg st="3" end="3"/>
                                            </p:txEl>
                                          </p:spTgt>
                                        </p:tgtEl>
                                        <p:attrNameLst>
                                          <p:attrName>style.visibility</p:attrName>
                                        </p:attrNameLst>
                                      </p:cBhvr>
                                      <p:to>
                                        <p:strVal val="visible"/>
                                      </p:to>
                                    </p:set>
                                    <p:anim calcmode="lin" valueType="num">
                                      <p:cBhvr additive="base">
                                        <p:cTn id="11"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7699"/>
                                        </p:tgtEl>
                                        <p:attrNameLst>
                                          <p:attrName>style.visibility</p:attrName>
                                        </p:attrNameLst>
                                      </p:cBhvr>
                                      <p:to>
                                        <p:strVal val="visible"/>
                                      </p:to>
                                    </p:set>
                                    <p:anim calcmode="lin" valueType="num">
                                      <p:cBhvr additive="base">
                                        <p:cTn id="15" dur="500" fill="hold"/>
                                        <p:tgtEl>
                                          <p:spTgt spid="157699"/>
                                        </p:tgtEl>
                                        <p:attrNameLst>
                                          <p:attrName>ppt_x</p:attrName>
                                        </p:attrNameLst>
                                      </p:cBhvr>
                                      <p:tavLst>
                                        <p:tav tm="0">
                                          <p:val>
                                            <p:strVal val="#ppt_x"/>
                                          </p:val>
                                        </p:tav>
                                        <p:tav tm="100000">
                                          <p:val>
                                            <p:strVal val="#ppt_x"/>
                                          </p:val>
                                        </p:tav>
                                      </p:tavLst>
                                    </p:anim>
                                    <p:anim calcmode="lin" valueType="num">
                                      <p:cBhvr additive="base">
                                        <p:cTn id="16" dur="500" fill="hold"/>
                                        <p:tgtEl>
                                          <p:spTgt spid="15769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9331">
                                            <p:txEl>
                                              <p:pRg st="4" end="4"/>
                                            </p:txEl>
                                          </p:spTgt>
                                        </p:tgtEl>
                                        <p:attrNameLst>
                                          <p:attrName>style.visibility</p:attrName>
                                        </p:attrNameLst>
                                      </p:cBhvr>
                                      <p:to>
                                        <p:strVal val="visible"/>
                                      </p:to>
                                    </p:set>
                                    <p:anim calcmode="lin" valueType="num">
                                      <p:cBhvr additive="base">
                                        <p:cTn id="21"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933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normAutofit lnSpcReduction="10000"/>
          </a:bodyPr>
          <a:lstStyle/>
          <a:p>
            <a:r>
              <a:rPr lang="zh-CN" altLang="en-US" dirty="0" smtClean="0">
                <a:solidFill>
                  <a:srgbClr val="0000FF"/>
                </a:solidFill>
              </a:rPr>
              <a:t>等效误差电压</a:t>
            </a:r>
            <a:r>
              <a:rPr lang="zh-CN" altLang="en-US" dirty="0" smtClean="0"/>
              <a:t>：</a:t>
            </a:r>
          </a:p>
          <a:p>
            <a:pPr lvl="3"/>
            <a:endParaRPr lang="zh-CN" altLang="en-US" dirty="0" smtClean="0"/>
          </a:p>
          <a:p>
            <a:r>
              <a:rPr lang="zh-CN" altLang="en-US" dirty="0" smtClean="0">
                <a:solidFill>
                  <a:srgbClr val="0000FF"/>
                </a:solidFill>
              </a:rPr>
              <a:t>下面计算加性噪声功率</a:t>
            </a:r>
            <a:r>
              <a:rPr lang="zh-CN" altLang="en-US" dirty="0" smtClean="0"/>
              <a:t>：</a:t>
            </a:r>
            <a:endParaRPr lang="en-US" altLang="zh-CN" dirty="0" smtClean="0"/>
          </a:p>
          <a:p>
            <a:r>
              <a:rPr lang="zh-CN" altLang="en-US" dirty="0" smtClean="0"/>
              <a:t>设发送端送出的是抽样冲激脉冲，则接收端也是对抽样冲激脉冲译码。所以误差电压（冲激脉冲）的频谱等于</a:t>
            </a:r>
            <a:endParaRPr lang="en-US" altLang="zh-CN" dirty="0" smtClean="0"/>
          </a:p>
          <a:p>
            <a:endParaRPr lang="zh-CN" altLang="en-US" dirty="0" smtClean="0"/>
          </a:p>
          <a:p>
            <a:r>
              <a:rPr lang="zh-CN" altLang="en-US" dirty="0" smtClean="0"/>
              <a:t>这时，</a:t>
            </a:r>
            <a:r>
              <a:rPr lang="zh-CN" altLang="en-US" dirty="0" smtClean="0">
                <a:solidFill>
                  <a:srgbClr val="0000FF"/>
                </a:solidFill>
              </a:rPr>
              <a:t>误差的功率谱密度</a:t>
            </a:r>
            <a:r>
              <a:rPr lang="zh-CN" altLang="en-US" dirty="0" smtClean="0"/>
              <a:t>为：</a:t>
            </a:r>
          </a:p>
          <a:p>
            <a:pPr lvl="3"/>
            <a:endParaRPr lang="zh-CN" altLang="en-US" dirty="0" smtClean="0"/>
          </a:p>
          <a:p>
            <a:r>
              <a:rPr lang="zh-CN" altLang="en-US" dirty="0" smtClean="0"/>
              <a:t>式</a:t>
            </a:r>
            <a:r>
              <a:rPr lang="zh-CN" altLang="en-US" i="1" dirty="0" smtClean="0"/>
              <a:t>中  </a:t>
            </a:r>
            <a:r>
              <a:rPr lang="en-US" altLang="zh-CN" i="1" dirty="0" err="1" smtClean="0"/>
              <a:t>f</a:t>
            </a:r>
            <a:r>
              <a:rPr lang="en-US" altLang="zh-CN" i="1" baseline="-25000" dirty="0" err="1" smtClean="0"/>
              <a:t>s</a:t>
            </a:r>
            <a:r>
              <a:rPr lang="en-US" altLang="zh-CN" i="1" dirty="0" smtClean="0"/>
              <a:t> </a:t>
            </a:r>
            <a:r>
              <a:rPr lang="zh-CN" altLang="en-US" i="1" dirty="0" smtClean="0"/>
              <a:t>＝</a:t>
            </a:r>
            <a:r>
              <a:rPr lang="en-US" altLang="zh-CN" i="1" dirty="0" smtClean="0"/>
              <a:t>1/T</a:t>
            </a:r>
            <a:r>
              <a:rPr lang="en-US" altLang="zh-CN" i="1" baseline="-25000" dirty="0" smtClean="0"/>
              <a:t>s</a:t>
            </a:r>
            <a:r>
              <a:rPr lang="en-US" altLang="zh-CN" i="1" dirty="0" smtClean="0"/>
              <a:t> </a:t>
            </a:r>
            <a:r>
              <a:rPr lang="zh-CN" altLang="en-US" dirty="0" smtClean="0"/>
              <a:t>－抽样频率</a:t>
            </a:r>
            <a:endParaRPr lang="zh-CN" altLang="en-US" dirty="0"/>
          </a:p>
        </p:txBody>
      </p:sp>
      <p:sp>
        <p:nvSpPr>
          <p:cNvPr id="12" name="灯片编号占位符 5"/>
          <p:cNvSpPr>
            <a:spLocks noGrp="1"/>
          </p:cNvSpPr>
          <p:nvPr>
            <p:ph type="sldNum" sz="quarter" idx="12"/>
          </p:nvPr>
        </p:nvSpPr>
        <p:spPr/>
        <p:txBody>
          <a:bodyPr/>
          <a:lstStyle/>
          <a:p>
            <a:fld id="{73BD17BE-7FEC-4CE8-84A6-00E208CA200F}" type="slidenum">
              <a:rPr lang="en-US" altLang="zh-CN" smtClean="0"/>
              <a:pPr/>
              <a:t>86</a:t>
            </a:fld>
            <a:endParaRPr lang="en-US" altLang="zh-CN"/>
          </a:p>
        </p:txBody>
      </p:sp>
      <p:sp>
        <p:nvSpPr>
          <p:cNvPr id="100357"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0359" name="Rectangle 7"/>
          <p:cNvSpPr>
            <a:spLocks noChangeArrowheads="1"/>
          </p:cNvSpPr>
          <p:nvPr/>
        </p:nvSpPr>
        <p:spPr bwMode="auto">
          <a:xfrm>
            <a:off x="0" y="31670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0358" name="Object 6"/>
          <p:cNvGraphicFramePr>
            <a:graphicFrameLocks noChangeAspect="1"/>
          </p:cNvGraphicFramePr>
          <p:nvPr>
            <p:extLst>
              <p:ext uri="{D42A27DB-BD31-4B8C-83A1-F6EECF244321}">
                <p14:modId xmlns:p14="http://schemas.microsoft.com/office/powerpoint/2010/main" val="1104221899"/>
              </p:ext>
            </p:extLst>
          </p:nvPr>
        </p:nvGraphicFramePr>
        <p:xfrm>
          <a:off x="3419872" y="1124744"/>
          <a:ext cx="2598738" cy="855662"/>
        </p:xfrm>
        <a:graphic>
          <a:graphicData uri="http://schemas.openxmlformats.org/presentationml/2006/ole">
            <mc:AlternateContent xmlns:mc="http://schemas.openxmlformats.org/markup-compatibility/2006">
              <mc:Choice xmlns:v="urn:schemas-microsoft-com:vml" Requires="v">
                <p:oleObj spid="_x0000_s28004" name="公式" r:id="rId3" imgW="1333500" imgH="508000" progId="Equation.3">
                  <p:embed/>
                </p:oleObj>
              </mc:Choice>
              <mc:Fallback>
                <p:oleObj name="公式" r:id="rId3" imgW="1333500" imgH="508000" progId="Equation.3">
                  <p:embed/>
                  <p:pic>
                    <p:nvPicPr>
                      <p:cNvPr id="0" name="Picture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124744"/>
                        <a:ext cx="2598738"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1"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0360" name="Object 8"/>
          <p:cNvGraphicFramePr>
            <a:graphicFrameLocks noChangeAspect="1"/>
          </p:cNvGraphicFramePr>
          <p:nvPr>
            <p:extLst>
              <p:ext uri="{D42A27DB-BD31-4B8C-83A1-F6EECF244321}">
                <p14:modId xmlns:p14="http://schemas.microsoft.com/office/powerpoint/2010/main" val="1134288917"/>
              </p:ext>
            </p:extLst>
          </p:nvPr>
        </p:nvGraphicFramePr>
        <p:xfrm>
          <a:off x="2627784" y="3717032"/>
          <a:ext cx="5832648" cy="720080"/>
        </p:xfrm>
        <a:graphic>
          <a:graphicData uri="http://schemas.openxmlformats.org/presentationml/2006/ole">
            <mc:AlternateContent xmlns:mc="http://schemas.openxmlformats.org/markup-compatibility/2006">
              <mc:Choice xmlns:v="urn:schemas-microsoft-com:vml" Requires="v">
                <p:oleObj spid="_x0000_s28005" name="公式" r:id="rId5" imgW="2705100" imgH="330200" progId="Equation.3">
                  <p:embed/>
                </p:oleObj>
              </mc:Choice>
              <mc:Fallback>
                <p:oleObj name="公式" r:id="rId5" imgW="2705100" imgH="330200" progId="Equation.3">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717032"/>
                        <a:ext cx="5832648" cy="720080"/>
                      </a:xfrm>
                      <a:prstGeom prst="rect">
                        <a:avLst/>
                      </a:prstGeom>
                      <a:noFill/>
                    </p:spPr>
                  </p:pic>
                </p:oleObj>
              </mc:Fallback>
            </mc:AlternateContent>
          </a:graphicData>
        </a:graphic>
      </p:graphicFrame>
      <p:sp>
        <p:nvSpPr>
          <p:cNvPr id="100363" name="Rectangle 11"/>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0362" name="Object 10"/>
          <p:cNvGraphicFramePr>
            <a:graphicFrameLocks noChangeAspect="1"/>
          </p:cNvGraphicFramePr>
          <p:nvPr>
            <p:extLst>
              <p:ext uri="{D42A27DB-BD31-4B8C-83A1-F6EECF244321}">
                <p14:modId xmlns:p14="http://schemas.microsoft.com/office/powerpoint/2010/main" val="425209121"/>
              </p:ext>
            </p:extLst>
          </p:nvPr>
        </p:nvGraphicFramePr>
        <p:xfrm>
          <a:off x="5403295" y="4724564"/>
          <a:ext cx="2836830" cy="646683"/>
        </p:xfrm>
        <a:graphic>
          <a:graphicData uri="http://schemas.openxmlformats.org/presentationml/2006/ole">
            <mc:AlternateContent xmlns:mc="http://schemas.openxmlformats.org/markup-compatibility/2006">
              <mc:Choice xmlns:v="urn:schemas-microsoft-com:vml" Requires="v">
                <p:oleObj spid="_x0000_s28006" name="公式" r:id="rId7" imgW="1206500" imgH="279400" progId="Equation.3">
                  <p:embed/>
                </p:oleObj>
              </mc:Choice>
              <mc:Fallback>
                <p:oleObj name="公式" r:id="rId7" imgW="1206500" imgH="279400" progId="Equation.3">
                  <p:embed/>
                  <p:pic>
                    <p:nvPicPr>
                      <p:cNvPr id="0" name="Picture 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3295" y="4724564"/>
                        <a:ext cx="2836830" cy="646683"/>
                      </a:xfrm>
                      <a:prstGeom prst="rect">
                        <a:avLst/>
                      </a:prstGeom>
                      <a:noFill/>
                    </p:spPr>
                  </p:pic>
                </p:oleObj>
              </mc:Fallback>
            </mc:AlternateContent>
          </a:graphicData>
        </a:graphic>
      </p:graphicFrame>
      <p:sp>
        <p:nvSpPr>
          <p:cNvPr id="2" name="标题 1"/>
          <p:cNvSpPr>
            <a:spLocks noGrp="1"/>
          </p:cNvSpPr>
          <p:nvPr>
            <p:ph type="title"/>
          </p:nvPr>
        </p:nvSpPr>
        <p:spPr/>
        <p:txBody>
          <a:bodyPr/>
          <a:lstStyle/>
          <a:p>
            <a:endParaRPr lang="zh-CN" altLang="en-US" dirty="0"/>
          </a:p>
        </p:txBody>
      </p:sp>
      <p:cxnSp>
        <p:nvCxnSpPr>
          <p:cNvPr id="4" name="直接连接符 3"/>
          <p:cNvCxnSpPr/>
          <p:nvPr/>
        </p:nvCxnSpPr>
        <p:spPr>
          <a:xfrm>
            <a:off x="3779912" y="4509120"/>
            <a:ext cx="2160240" cy="0"/>
          </a:xfrm>
          <a:prstGeom prst="line">
            <a:avLst/>
          </a:prstGeom>
        </p:spPr>
        <p:style>
          <a:lnRef idx="3">
            <a:schemeClr val="accent5"/>
          </a:lnRef>
          <a:fillRef idx="0">
            <a:schemeClr val="accent5"/>
          </a:fillRef>
          <a:effectRef idx="2">
            <a:schemeClr val="accent5"/>
          </a:effectRef>
          <a:fontRef idx="minor">
            <a:schemeClr val="tx1"/>
          </a:fontRef>
        </p:style>
      </p:cxnSp>
      <p:sp>
        <p:nvSpPr>
          <p:cNvPr id="7" name="矩形 6"/>
          <p:cNvSpPr/>
          <p:nvPr/>
        </p:nvSpPr>
        <p:spPr>
          <a:xfrm>
            <a:off x="6084168" y="4324454"/>
            <a:ext cx="1475084" cy="400110"/>
          </a:xfrm>
          <a:prstGeom prst="rect">
            <a:avLst/>
          </a:prstGeom>
        </p:spPr>
        <p:txBody>
          <a:bodyPr wrap="none">
            <a:spAutoFit/>
          </a:bodyPr>
          <a:lstStyle/>
          <a:p>
            <a:r>
              <a:rPr lang="zh-CN" altLang="en-US" sz="2000" b="1" dirty="0" smtClean="0">
                <a:solidFill>
                  <a:srgbClr val="0000FF"/>
                </a:solidFill>
              </a:rPr>
              <a:t>傅里叶变换</a:t>
            </a:r>
            <a:endParaRPr lang="zh-CN" altLang="en-US" sz="2000"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anim calcmode="lin" valueType="num">
                                      <p:cBhvr additive="base">
                                        <p:cTn id="7"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3" end="3"/>
                                            </p:txEl>
                                          </p:spTgt>
                                        </p:tgtEl>
                                        <p:attrNameLst>
                                          <p:attrName>style.visibility</p:attrName>
                                        </p:attrNameLst>
                                      </p:cBhvr>
                                      <p:to>
                                        <p:strVal val="visible"/>
                                      </p:to>
                                    </p:set>
                                    <p:anim calcmode="lin" valueType="num">
                                      <p:cBhvr additive="base">
                                        <p:cTn id="13"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360"/>
                                        </p:tgtEl>
                                        <p:attrNameLst>
                                          <p:attrName>style.visibility</p:attrName>
                                        </p:attrNameLst>
                                      </p:cBhvr>
                                      <p:to>
                                        <p:strVal val="visible"/>
                                      </p:to>
                                    </p:set>
                                    <p:anim calcmode="lin" valueType="num">
                                      <p:cBhvr additive="base">
                                        <p:cTn id="17" dur="500" fill="hold"/>
                                        <p:tgtEl>
                                          <p:spTgt spid="100360"/>
                                        </p:tgtEl>
                                        <p:attrNameLst>
                                          <p:attrName>ppt_x</p:attrName>
                                        </p:attrNameLst>
                                      </p:cBhvr>
                                      <p:tavLst>
                                        <p:tav tm="0">
                                          <p:val>
                                            <p:strVal val="#ppt_x"/>
                                          </p:val>
                                        </p:tav>
                                        <p:tav tm="100000">
                                          <p:val>
                                            <p:strVal val="#ppt_x"/>
                                          </p:val>
                                        </p:tav>
                                      </p:tavLst>
                                    </p:anim>
                                    <p:anim calcmode="lin" valueType="num">
                                      <p:cBhvr additive="base">
                                        <p:cTn id="18" dur="500" fill="hold"/>
                                        <p:tgtEl>
                                          <p:spTgt spid="10036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0355">
                                            <p:txEl>
                                              <p:pRg st="5" end="5"/>
                                            </p:txEl>
                                          </p:spTgt>
                                        </p:tgtEl>
                                        <p:attrNameLst>
                                          <p:attrName>style.visibility</p:attrName>
                                        </p:attrNameLst>
                                      </p:cBhvr>
                                      <p:to>
                                        <p:strVal val="visible"/>
                                      </p:to>
                                    </p:set>
                                    <p:anim calcmode="lin" valueType="num">
                                      <p:cBhvr additive="base">
                                        <p:cTn id="32"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0355">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0362"/>
                                        </p:tgtEl>
                                        <p:attrNameLst>
                                          <p:attrName>style.visibility</p:attrName>
                                        </p:attrNameLst>
                                      </p:cBhvr>
                                      <p:to>
                                        <p:strVal val="visible"/>
                                      </p:to>
                                    </p:set>
                                    <p:anim calcmode="lin" valueType="num">
                                      <p:cBhvr additive="base">
                                        <p:cTn id="36" dur="500" fill="hold"/>
                                        <p:tgtEl>
                                          <p:spTgt spid="100362"/>
                                        </p:tgtEl>
                                        <p:attrNameLst>
                                          <p:attrName>ppt_x</p:attrName>
                                        </p:attrNameLst>
                                      </p:cBhvr>
                                      <p:tavLst>
                                        <p:tav tm="0">
                                          <p:val>
                                            <p:strVal val="#ppt_x"/>
                                          </p:val>
                                        </p:tav>
                                        <p:tav tm="100000">
                                          <p:val>
                                            <p:strVal val="#ppt_x"/>
                                          </p:val>
                                        </p:tav>
                                      </p:tavLst>
                                    </p:anim>
                                    <p:anim calcmode="lin" valueType="num">
                                      <p:cBhvr additive="base">
                                        <p:cTn id="37" dur="500" fill="hold"/>
                                        <p:tgtEl>
                                          <p:spTgt spid="10036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00355">
                                            <p:txEl>
                                              <p:pRg st="7" end="7"/>
                                            </p:txEl>
                                          </p:spTgt>
                                        </p:tgtEl>
                                        <p:attrNameLst>
                                          <p:attrName>style.visibility</p:attrName>
                                        </p:attrNameLst>
                                      </p:cBhvr>
                                      <p:to>
                                        <p:strVal val="visible"/>
                                      </p:to>
                                    </p:set>
                                    <p:anim calcmode="lin" valueType="num">
                                      <p:cBhvr additive="base">
                                        <p:cTn id="40"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endParaRPr lang="zh-CN" altLang="en-US" dirty="0"/>
          </a:p>
        </p:txBody>
      </p:sp>
      <p:sp>
        <p:nvSpPr>
          <p:cNvPr id="101379" name="Rectangle 3"/>
          <p:cNvSpPr>
            <a:spLocks noGrp="1" noChangeArrowheads="1"/>
          </p:cNvSpPr>
          <p:nvPr>
            <p:ph type="body" idx="1"/>
          </p:nvPr>
        </p:nvSpPr>
        <p:spPr/>
        <p:txBody>
          <a:bodyPr/>
          <a:lstStyle/>
          <a:p>
            <a:r>
              <a:rPr lang="zh-CN" altLang="en-US" dirty="0" smtClean="0"/>
              <a:t>将</a:t>
            </a:r>
            <a:r>
              <a:rPr lang="en-US" altLang="zh-CN" i="1" dirty="0" smtClean="0"/>
              <a:t>G(f)</a:t>
            </a:r>
            <a:r>
              <a:rPr lang="zh-CN" altLang="en-US" dirty="0" smtClean="0"/>
              <a:t>值代入上式，得出误差的功率谱密度</a:t>
            </a:r>
          </a:p>
          <a:p>
            <a:endParaRPr lang="zh-CN" altLang="en-US" dirty="0" smtClean="0"/>
          </a:p>
          <a:p>
            <a:r>
              <a:rPr lang="zh-CN" altLang="en-US" dirty="0" smtClean="0"/>
              <a:t>经过接收端截止频率为</a:t>
            </a:r>
            <a:r>
              <a:rPr lang="en-US" altLang="zh-CN" i="1" dirty="0" err="1" smtClean="0"/>
              <a:t>f</a:t>
            </a:r>
            <a:r>
              <a:rPr lang="en-US" altLang="zh-CN" baseline="-25000" dirty="0" err="1" smtClean="0"/>
              <a:t>H</a:t>
            </a:r>
            <a:r>
              <a:rPr lang="zh-CN" altLang="en-US" dirty="0" smtClean="0"/>
              <a:t>的输出低通滤波器后，输出</a:t>
            </a:r>
            <a:r>
              <a:rPr lang="zh-CN" altLang="en-US" dirty="0" smtClean="0">
                <a:solidFill>
                  <a:srgbClr val="0000FF"/>
                </a:solidFill>
              </a:rPr>
              <a:t>加性噪声功率</a:t>
            </a:r>
            <a:r>
              <a:rPr lang="zh-CN" altLang="en-US" dirty="0" smtClean="0"/>
              <a:t>等于</a:t>
            </a:r>
          </a:p>
          <a:p>
            <a:pPr lvl="3"/>
            <a:endParaRPr lang="zh-CN" altLang="en-US" dirty="0" smtClean="0"/>
          </a:p>
          <a:p>
            <a:pPr lvl="1"/>
            <a:endParaRPr lang="zh-CN" altLang="en-US" dirty="0" smtClean="0"/>
          </a:p>
          <a:p>
            <a:r>
              <a:rPr lang="zh-CN" altLang="en-US" dirty="0" smtClean="0"/>
              <a:t>式中 </a:t>
            </a:r>
            <a:r>
              <a:rPr lang="en-US" altLang="zh-CN" i="1" dirty="0" err="1" smtClean="0"/>
              <a:t>f</a:t>
            </a:r>
            <a:r>
              <a:rPr lang="en-US" altLang="zh-CN" baseline="-25000" dirty="0" err="1" smtClean="0"/>
              <a:t>s</a:t>
            </a:r>
            <a:r>
              <a:rPr lang="en-US" altLang="zh-CN" dirty="0" smtClean="0"/>
              <a:t> = 2</a:t>
            </a:r>
            <a:r>
              <a:rPr lang="en-US" altLang="zh-CN" i="1" dirty="0" smtClean="0"/>
              <a:t>f</a:t>
            </a:r>
            <a:r>
              <a:rPr lang="en-US" altLang="zh-CN" baseline="-25000" dirty="0" smtClean="0"/>
              <a:t>H</a:t>
            </a:r>
            <a:r>
              <a:rPr lang="en-US" altLang="zh-CN" dirty="0" smtClean="0"/>
              <a:t> =1/</a:t>
            </a:r>
            <a:r>
              <a:rPr lang="en-US" altLang="zh-CN" i="1" dirty="0" smtClean="0"/>
              <a:t>T</a:t>
            </a:r>
            <a:r>
              <a:rPr lang="en-US" altLang="zh-CN" baseline="-25000" dirty="0" smtClean="0"/>
              <a:t>s</a:t>
            </a:r>
            <a:endParaRPr lang="en-US" altLang="zh-CN" dirty="0"/>
          </a:p>
        </p:txBody>
      </p:sp>
      <p:sp>
        <p:nvSpPr>
          <p:cNvPr id="8" name="灯片编号占位符 5"/>
          <p:cNvSpPr>
            <a:spLocks noGrp="1"/>
          </p:cNvSpPr>
          <p:nvPr>
            <p:ph type="sldNum" sz="quarter" idx="12"/>
          </p:nvPr>
        </p:nvSpPr>
        <p:spPr/>
        <p:txBody>
          <a:bodyPr/>
          <a:lstStyle/>
          <a:p>
            <a:fld id="{753FF76F-B6B8-41D5-9BAF-873C170A3E75}" type="slidenum">
              <a:rPr lang="en-US" altLang="zh-CN" smtClean="0"/>
              <a:pPr/>
              <a:t>87</a:t>
            </a:fld>
            <a:endParaRPr lang="en-US" altLang="zh-CN"/>
          </a:p>
        </p:txBody>
      </p:sp>
      <p:sp>
        <p:nvSpPr>
          <p:cNvPr id="10138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1380" name="Object 4"/>
          <p:cNvGraphicFramePr>
            <a:graphicFrameLocks noChangeAspect="1"/>
          </p:cNvGraphicFramePr>
          <p:nvPr>
            <p:extLst>
              <p:ext uri="{D42A27DB-BD31-4B8C-83A1-F6EECF244321}">
                <p14:modId xmlns:p14="http://schemas.microsoft.com/office/powerpoint/2010/main" val="857768408"/>
              </p:ext>
            </p:extLst>
          </p:nvPr>
        </p:nvGraphicFramePr>
        <p:xfrm>
          <a:off x="2843808" y="1772816"/>
          <a:ext cx="2435551" cy="603648"/>
        </p:xfrm>
        <a:graphic>
          <a:graphicData uri="http://schemas.openxmlformats.org/presentationml/2006/ole">
            <mc:AlternateContent xmlns:mc="http://schemas.openxmlformats.org/markup-compatibility/2006">
              <mc:Choice xmlns:v="urn:schemas-microsoft-com:vml" Requires="v">
                <p:oleObj spid="_x0000_s28868" name="公式" r:id="rId3" imgW="965200" imgH="241300" progId="Equation.3">
                  <p:embed/>
                </p:oleObj>
              </mc:Choice>
              <mc:Fallback>
                <p:oleObj name="公式" r:id="rId3" imgW="965200" imgH="2413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772816"/>
                        <a:ext cx="2435551" cy="603648"/>
                      </a:xfrm>
                      <a:prstGeom prst="rect">
                        <a:avLst/>
                      </a:prstGeom>
                      <a:noFill/>
                    </p:spPr>
                  </p:pic>
                </p:oleObj>
              </mc:Fallback>
            </mc:AlternateContent>
          </a:graphicData>
        </a:graphic>
      </p:graphicFrame>
      <p:sp>
        <p:nvSpPr>
          <p:cNvPr id="101383"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1382" name="Object 6"/>
          <p:cNvGraphicFramePr>
            <a:graphicFrameLocks noChangeAspect="1"/>
          </p:cNvGraphicFramePr>
          <p:nvPr>
            <p:extLst>
              <p:ext uri="{D42A27DB-BD31-4B8C-83A1-F6EECF244321}">
                <p14:modId xmlns:p14="http://schemas.microsoft.com/office/powerpoint/2010/main" val="589873876"/>
              </p:ext>
            </p:extLst>
          </p:nvPr>
        </p:nvGraphicFramePr>
        <p:xfrm>
          <a:off x="971600" y="3501008"/>
          <a:ext cx="6821487" cy="917575"/>
        </p:xfrm>
        <a:graphic>
          <a:graphicData uri="http://schemas.openxmlformats.org/presentationml/2006/ole">
            <mc:AlternateContent xmlns:mc="http://schemas.openxmlformats.org/markup-compatibility/2006">
              <mc:Choice xmlns:v="urn:schemas-microsoft-com:vml" Requires="v">
                <p:oleObj spid="_x0000_s28869" name="公式" r:id="rId5" imgW="3606800" imgH="482600" progId="Equation.3">
                  <p:embed/>
                </p:oleObj>
              </mc:Choice>
              <mc:Fallback>
                <p:oleObj name="公式" r:id="rId5" imgW="3606800" imgH="4826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501008"/>
                        <a:ext cx="6821487" cy="917575"/>
                      </a:xfrm>
                      <a:prstGeom prst="rect">
                        <a:avLst/>
                      </a:prstGeom>
                      <a:noFill/>
                      <a:ln w="28575">
                        <a:solidFill>
                          <a:srgbClr val="0000FF"/>
                        </a:solid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additive="base">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382"/>
                                        </p:tgtEl>
                                        <p:attrNameLst>
                                          <p:attrName>style.visibility</p:attrName>
                                        </p:attrNameLst>
                                      </p:cBhvr>
                                      <p:to>
                                        <p:strVal val="visible"/>
                                      </p:to>
                                    </p:set>
                                    <p:anim calcmode="lin" valueType="num">
                                      <p:cBhvr additive="base">
                                        <p:cTn id="11" dur="500" fill="hold"/>
                                        <p:tgtEl>
                                          <p:spTgt spid="101382"/>
                                        </p:tgtEl>
                                        <p:attrNameLst>
                                          <p:attrName>ppt_x</p:attrName>
                                        </p:attrNameLst>
                                      </p:cBhvr>
                                      <p:tavLst>
                                        <p:tav tm="0">
                                          <p:val>
                                            <p:strVal val="#ppt_x"/>
                                          </p:val>
                                        </p:tav>
                                        <p:tav tm="100000">
                                          <p:val>
                                            <p:strVal val="#ppt_x"/>
                                          </p:val>
                                        </p:tav>
                                      </p:tavLst>
                                    </p:anim>
                                    <p:anim calcmode="lin" valueType="num">
                                      <p:cBhvr additive="base">
                                        <p:cTn id="12" dur="500" fill="hold"/>
                                        <p:tgtEl>
                                          <p:spTgt spid="10138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anim calcmode="lin" valueType="num">
                                      <p:cBhvr additive="base">
                                        <p:cTn id="15"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13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r>
              <a:rPr lang="zh-CN" altLang="en-US" dirty="0" smtClean="0">
                <a:solidFill>
                  <a:srgbClr val="0000FF"/>
                </a:solidFill>
              </a:rPr>
              <a:t>量化误差的影响</a:t>
            </a:r>
            <a:endParaRPr lang="zh-CN" altLang="en-US" dirty="0">
              <a:solidFill>
                <a:srgbClr val="0000FF"/>
              </a:solidFill>
            </a:endParaRPr>
          </a:p>
        </p:txBody>
      </p:sp>
      <p:sp>
        <p:nvSpPr>
          <p:cNvPr id="102403" name="Rectangle 3"/>
          <p:cNvSpPr>
            <a:spLocks noGrp="1" noChangeArrowheads="1"/>
          </p:cNvSpPr>
          <p:nvPr>
            <p:ph type="body" idx="1"/>
          </p:nvPr>
        </p:nvSpPr>
        <p:spPr>
          <a:xfrm>
            <a:off x="539552" y="1196752"/>
            <a:ext cx="8064896" cy="4392488"/>
          </a:xfrm>
        </p:spPr>
        <p:txBody>
          <a:bodyPr>
            <a:normAutofit lnSpcReduction="10000"/>
          </a:bodyPr>
          <a:lstStyle/>
          <a:p>
            <a:r>
              <a:rPr lang="zh-CN" altLang="en-US" dirty="0" smtClean="0"/>
              <a:t>虽然上面得出的误差电压</a:t>
            </a:r>
            <a:r>
              <a:rPr lang="en-US" altLang="zh-CN" i="1" dirty="0" err="1" smtClean="0"/>
              <a:t>Q</a:t>
            </a:r>
            <a:r>
              <a:rPr lang="en-US" altLang="zh-CN" baseline="-25000" dirty="0" err="1" smtClean="0">
                <a:sym typeface="Symbol" pitchFamily="18" charset="2"/>
              </a:rPr>
              <a:t></a:t>
            </a:r>
            <a:r>
              <a:rPr lang="en-US" altLang="zh-CN" baseline="-25000" dirty="0" err="1" smtClean="0"/>
              <a:t>e</a:t>
            </a:r>
            <a:r>
              <a:rPr lang="zh-CN" altLang="en-US" dirty="0" smtClean="0"/>
              <a:t>是因噪声引起的，但是此式对于任何冲激脉冲都成立。所以，对于量化误差，也可以从</a:t>
            </a:r>
            <a:r>
              <a:rPr lang="zh-CN" altLang="en-US" dirty="0" smtClean="0">
                <a:solidFill>
                  <a:srgbClr val="0000FF"/>
                </a:solidFill>
              </a:rPr>
              <a:t>量化误差功率</a:t>
            </a:r>
            <a:r>
              <a:rPr lang="en-US" altLang="zh-CN" i="1" dirty="0" err="1" smtClean="0">
                <a:solidFill>
                  <a:srgbClr val="0000FF"/>
                </a:solidFill>
              </a:rPr>
              <a:t>Nq</a:t>
            </a:r>
            <a:r>
              <a:rPr lang="zh-CN" altLang="en-US" dirty="0" smtClean="0"/>
              <a:t>的公式，仿照上面的分析直接写出。</a:t>
            </a:r>
          </a:p>
          <a:p>
            <a:r>
              <a:rPr lang="zh-CN" altLang="en-US" dirty="0" smtClean="0">
                <a:solidFill>
                  <a:srgbClr val="0000FF"/>
                </a:solidFill>
              </a:rPr>
              <a:t>量化误差电压</a:t>
            </a:r>
            <a:r>
              <a:rPr lang="zh-CN" altLang="en-US" dirty="0" smtClean="0"/>
              <a:t>：</a:t>
            </a:r>
          </a:p>
          <a:p>
            <a:r>
              <a:rPr lang="zh-CN" altLang="en-US" dirty="0" smtClean="0">
                <a:solidFill>
                  <a:srgbClr val="0000FF"/>
                </a:solidFill>
              </a:rPr>
              <a:t>量化误差的频谱</a:t>
            </a:r>
            <a:r>
              <a:rPr lang="zh-CN" altLang="en-US" dirty="0" smtClean="0"/>
              <a:t>：</a:t>
            </a:r>
          </a:p>
          <a:p>
            <a:r>
              <a:rPr lang="zh-CN" altLang="en-US" dirty="0" smtClean="0"/>
              <a:t>量化误差的</a:t>
            </a:r>
            <a:r>
              <a:rPr lang="zh-CN" altLang="en-US" dirty="0" smtClean="0">
                <a:solidFill>
                  <a:srgbClr val="0000FF"/>
                </a:solidFill>
              </a:rPr>
              <a:t>功率谱密度</a:t>
            </a:r>
            <a:r>
              <a:rPr lang="zh-CN" altLang="en-US" dirty="0" smtClean="0"/>
              <a:t>：</a:t>
            </a:r>
          </a:p>
          <a:p>
            <a:r>
              <a:rPr lang="zh-CN" altLang="en-US" dirty="0" smtClean="0"/>
              <a:t>经过</a:t>
            </a:r>
            <a:r>
              <a:rPr lang="zh-CN" altLang="en-US" dirty="0" smtClean="0">
                <a:solidFill>
                  <a:srgbClr val="0000FF"/>
                </a:solidFill>
              </a:rPr>
              <a:t>低通滤波器</a:t>
            </a:r>
            <a:r>
              <a:rPr lang="zh-CN" altLang="en-US" dirty="0" smtClean="0"/>
              <a:t>后，输出的</a:t>
            </a:r>
            <a:r>
              <a:rPr lang="zh-CN" altLang="en-US" dirty="0" smtClean="0">
                <a:solidFill>
                  <a:srgbClr val="0000FF"/>
                </a:solidFill>
              </a:rPr>
              <a:t>量化噪声功率</a:t>
            </a:r>
            <a:r>
              <a:rPr lang="zh-CN" altLang="en-US" dirty="0" smtClean="0"/>
              <a:t>： </a:t>
            </a:r>
            <a:endParaRPr lang="en-US" altLang="zh-CN" dirty="0" smtClean="0"/>
          </a:p>
          <a:p>
            <a:endParaRPr lang="zh-CN" altLang="en-US" dirty="0"/>
          </a:p>
        </p:txBody>
      </p:sp>
      <p:sp>
        <p:nvSpPr>
          <p:cNvPr id="10" name="灯片编号占位符 5"/>
          <p:cNvSpPr>
            <a:spLocks noGrp="1"/>
          </p:cNvSpPr>
          <p:nvPr>
            <p:ph type="sldNum" sz="quarter" idx="12"/>
          </p:nvPr>
        </p:nvSpPr>
        <p:spPr/>
        <p:txBody>
          <a:bodyPr/>
          <a:lstStyle/>
          <a:p>
            <a:fld id="{155D4390-7EA8-4EE1-856B-A9B4E0C1E473}" type="slidenum">
              <a:rPr lang="en-US" altLang="zh-CN" smtClean="0"/>
              <a:pPr/>
              <a:t>88</a:t>
            </a:fld>
            <a:endParaRPr lang="en-US" altLang="zh-CN"/>
          </a:p>
        </p:txBody>
      </p:sp>
      <p:graphicFrame>
        <p:nvGraphicFramePr>
          <p:cNvPr id="102404" name="Object 4"/>
          <p:cNvGraphicFramePr>
            <a:graphicFrameLocks noChangeAspect="1"/>
          </p:cNvGraphicFramePr>
          <p:nvPr>
            <p:extLst>
              <p:ext uri="{D42A27DB-BD31-4B8C-83A1-F6EECF244321}">
                <p14:modId xmlns:p14="http://schemas.microsoft.com/office/powerpoint/2010/main" val="3423531563"/>
              </p:ext>
            </p:extLst>
          </p:nvPr>
        </p:nvGraphicFramePr>
        <p:xfrm>
          <a:off x="3419872" y="2813844"/>
          <a:ext cx="1979613" cy="744538"/>
        </p:xfrm>
        <a:graphic>
          <a:graphicData uri="http://schemas.openxmlformats.org/presentationml/2006/ole">
            <mc:AlternateContent xmlns:mc="http://schemas.openxmlformats.org/markup-compatibility/2006">
              <mc:Choice xmlns:v="urn:schemas-microsoft-com:vml" Requires="v">
                <p:oleObj spid="_x0000_s30082" name="公式" r:id="rId3" imgW="1117600" imgH="419100" progId="Equation.3">
                  <p:embed/>
                </p:oleObj>
              </mc:Choice>
              <mc:Fallback>
                <p:oleObj name="公式" r:id="rId3" imgW="1117600" imgH="419100" progId="Equation.3">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813844"/>
                        <a:ext cx="1979613"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6" name="Object 6"/>
          <p:cNvGraphicFramePr>
            <a:graphicFrameLocks noChangeAspect="1"/>
          </p:cNvGraphicFramePr>
          <p:nvPr/>
        </p:nvGraphicFramePr>
        <p:xfrm>
          <a:off x="3563888" y="3501008"/>
          <a:ext cx="4814888" cy="603250"/>
        </p:xfrm>
        <a:graphic>
          <a:graphicData uri="http://schemas.openxmlformats.org/presentationml/2006/ole">
            <mc:AlternateContent xmlns:mc="http://schemas.openxmlformats.org/markup-compatibility/2006">
              <mc:Choice xmlns:v="urn:schemas-microsoft-com:vml" Requires="v">
                <p:oleObj spid="_x0000_s30083" name="公式" r:id="rId5" imgW="2667000" imgH="330200" progId="Equation.3">
                  <p:embed/>
                </p:oleObj>
              </mc:Choice>
              <mc:Fallback>
                <p:oleObj name="公式" r:id="rId5" imgW="2667000" imgH="330200" progId="Equation.3">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3501008"/>
                        <a:ext cx="48148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9" name="Rectangle 9"/>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2408" name="Object 8"/>
          <p:cNvGraphicFramePr>
            <a:graphicFrameLocks noChangeAspect="1"/>
          </p:cNvGraphicFramePr>
          <p:nvPr/>
        </p:nvGraphicFramePr>
        <p:xfrm>
          <a:off x="4716016" y="4221088"/>
          <a:ext cx="3060700" cy="542925"/>
        </p:xfrm>
        <a:graphic>
          <a:graphicData uri="http://schemas.openxmlformats.org/presentationml/2006/ole">
            <mc:AlternateContent xmlns:mc="http://schemas.openxmlformats.org/markup-compatibility/2006">
              <mc:Choice xmlns:v="urn:schemas-microsoft-com:vml" Requires="v">
                <p:oleObj spid="_x0000_s30084" name="公式" r:id="rId7" imgW="1714500" imgH="304800" progId="Equation.3">
                  <p:embed/>
                </p:oleObj>
              </mc:Choice>
              <mc:Fallback>
                <p:oleObj name="公式" r:id="rId7" imgW="1714500" imgH="304800" progId="Equation.3">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4221088"/>
                        <a:ext cx="30607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2410" name="Object 10"/>
          <p:cNvGraphicFramePr>
            <a:graphicFrameLocks noChangeAspect="1"/>
          </p:cNvGraphicFramePr>
          <p:nvPr/>
        </p:nvGraphicFramePr>
        <p:xfrm>
          <a:off x="1547664" y="5373216"/>
          <a:ext cx="5354638" cy="855662"/>
        </p:xfrm>
        <a:graphic>
          <a:graphicData uri="http://schemas.openxmlformats.org/presentationml/2006/ole">
            <mc:AlternateContent xmlns:mc="http://schemas.openxmlformats.org/markup-compatibility/2006">
              <mc:Choice xmlns:v="urn:schemas-microsoft-com:vml" Requires="v">
                <p:oleObj spid="_x0000_s30085" name="公式" r:id="rId9" imgW="3035300" imgH="482600" progId="Equation.3">
                  <p:embed/>
                </p:oleObj>
              </mc:Choice>
              <mc:Fallback>
                <p:oleObj name="公式" r:id="rId9" imgW="3035300" imgH="482600" progId="Equation.3">
                  <p:embed/>
                  <p:pic>
                    <p:nvPicPr>
                      <p:cNvPr id="0" name="Picture 1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5373216"/>
                        <a:ext cx="5354638"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4"/>
                                        </p:tgtEl>
                                        <p:attrNameLst>
                                          <p:attrName>style.visibility</p:attrName>
                                        </p:attrNameLst>
                                      </p:cBhvr>
                                      <p:to>
                                        <p:strVal val="visible"/>
                                      </p:to>
                                    </p:set>
                                    <p:anim calcmode="lin" valueType="num">
                                      <p:cBhvr additive="base">
                                        <p:cTn id="11" dur="500" fill="hold"/>
                                        <p:tgtEl>
                                          <p:spTgt spid="102404"/>
                                        </p:tgtEl>
                                        <p:attrNameLst>
                                          <p:attrName>ppt_x</p:attrName>
                                        </p:attrNameLst>
                                      </p:cBhvr>
                                      <p:tavLst>
                                        <p:tav tm="0">
                                          <p:val>
                                            <p:strVal val="#ppt_x"/>
                                          </p:val>
                                        </p:tav>
                                        <p:tav tm="100000">
                                          <p:val>
                                            <p:strVal val="#ppt_x"/>
                                          </p:val>
                                        </p:tav>
                                      </p:tavLst>
                                    </p:anim>
                                    <p:anim calcmode="lin" valueType="num">
                                      <p:cBhvr additive="base">
                                        <p:cTn id="12"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 calcmode="lin" valueType="num">
                                      <p:cBhvr additive="base">
                                        <p:cTn id="17"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06"/>
                                        </p:tgtEl>
                                        <p:attrNameLst>
                                          <p:attrName>style.visibility</p:attrName>
                                        </p:attrNameLst>
                                      </p:cBhvr>
                                      <p:to>
                                        <p:strVal val="visible"/>
                                      </p:to>
                                    </p:set>
                                    <p:anim calcmode="lin" valueType="num">
                                      <p:cBhvr additive="base">
                                        <p:cTn id="21" dur="500" fill="hold"/>
                                        <p:tgtEl>
                                          <p:spTgt spid="102406"/>
                                        </p:tgtEl>
                                        <p:attrNameLst>
                                          <p:attrName>ppt_x</p:attrName>
                                        </p:attrNameLst>
                                      </p:cBhvr>
                                      <p:tavLst>
                                        <p:tav tm="0">
                                          <p:val>
                                            <p:strVal val="#ppt_x"/>
                                          </p:val>
                                        </p:tav>
                                        <p:tav tm="100000">
                                          <p:val>
                                            <p:strVal val="#ppt_x"/>
                                          </p:val>
                                        </p:tav>
                                      </p:tavLst>
                                    </p:anim>
                                    <p:anim calcmode="lin" valueType="num">
                                      <p:cBhvr additive="base">
                                        <p:cTn id="22" dur="500" fill="hold"/>
                                        <p:tgtEl>
                                          <p:spTgt spid="10240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403">
                                            <p:txEl>
                                              <p:pRg st="3" end="3"/>
                                            </p:txEl>
                                          </p:spTgt>
                                        </p:tgtEl>
                                        <p:attrNameLst>
                                          <p:attrName>style.visibility</p:attrName>
                                        </p:attrNameLst>
                                      </p:cBhvr>
                                      <p:to>
                                        <p:strVal val="visible"/>
                                      </p:to>
                                    </p:set>
                                    <p:anim calcmode="lin" valueType="num">
                                      <p:cBhvr additive="base">
                                        <p:cTn id="27"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08"/>
                                        </p:tgtEl>
                                        <p:attrNameLst>
                                          <p:attrName>style.visibility</p:attrName>
                                        </p:attrNameLst>
                                      </p:cBhvr>
                                      <p:to>
                                        <p:strVal val="visible"/>
                                      </p:to>
                                    </p:set>
                                    <p:anim calcmode="lin" valueType="num">
                                      <p:cBhvr additive="base">
                                        <p:cTn id="31" dur="500" fill="hold"/>
                                        <p:tgtEl>
                                          <p:spTgt spid="102408"/>
                                        </p:tgtEl>
                                        <p:attrNameLst>
                                          <p:attrName>ppt_x</p:attrName>
                                        </p:attrNameLst>
                                      </p:cBhvr>
                                      <p:tavLst>
                                        <p:tav tm="0">
                                          <p:val>
                                            <p:strVal val="#ppt_x"/>
                                          </p:val>
                                        </p:tav>
                                        <p:tav tm="100000">
                                          <p:val>
                                            <p:strVal val="#ppt_x"/>
                                          </p:val>
                                        </p:tav>
                                      </p:tavLst>
                                    </p:anim>
                                    <p:anim calcmode="lin" valueType="num">
                                      <p:cBhvr additive="base">
                                        <p:cTn id="32" dur="500" fill="hold"/>
                                        <p:tgtEl>
                                          <p:spTgt spid="10240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03">
                                            <p:txEl>
                                              <p:pRg st="4" end="4"/>
                                            </p:txEl>
                                          </p:spTgt>
                                        </p:tgtEl>
                                        <p:attrNameLst>
                                          <p:attrName>style.visibility</p:attrName>
                                        </p:attrNameLst>
                                      </p:cBhvr>
                                      <p:to>
                                        <p:strVal val="visible"/>
                                      </p:to>
                                    </p:set>
                                    <p:anim calcmode="lin" valueType="num">
                                      <p:cBhvr additive="base">
                                        <p:cTn id="37"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410"/>
                                        </p:tgtEl>
                                        <p:attrNameLst>
                                          <p:attrName>style.visibility</p:attrName>
                                        </p:attrNameLst>
                                      </p:cBhvr>
                                      <p:to>
                                        <p:strVal val="visible"/>
                                      </p:to>
                                    </p:set>
                                    <p:anim calcmode="lin" valueType="num">
                                      <p:cBhvr additive="base">
                                        <p:cTn id="41" dur="500" fill="hold"/>
                                        <p:tgtEl>
                                          <p:spTgt spid="102410"/>
                                        </p:tgtEl>
                                        <p:attrNameLst>
                                          <p:attrName>ppt_x</p:attrName>
                                        </p:attrNameLst>
                                      </p:cBhvr>
                                      <p:tavLst>
                                        <p:tav tm="0">
                                          <p:val>
                                            <p:strVal val="#ppt_x"/>
                                          </p:val>
                                        </p:tav>
                                        <p:tav tm="100000">
                                          <p:val>
                                            <p:strVal val="#ppt_x"/>
                                          </p:val>
                                        </p:tav>
                                      </p:tavLst>
                                    </p:anim>
                                    <p:anim calcmode="lin" valueType="num">
                                      <p:cBhvr additive="base">
                                        <p:cTn id="42" dur="500" fill="hold"/>
                                        <p:tgtEl>
                                          <p:spTgt spid="102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zh-CN" altLang="en-US" dirty="0" smtClean="0">
                <a:solidFill>
                  <a:srgbClr val="0000FF"/>
                </a:solidFill>
              </a:rPr>
              <a:t>输出信号功率</a:t>
            </a:r>
            <a:endParaRPr lang="zh-CN" altLang="en-US" dirty="0">
              <a:solidFill>
                <a:srgbClr val="0000FF"/>
              </a:solidFill>
            </a:endParaRPr>
          </a:p>
        </p:txBody>
      </p:sp>
      <p:sp>
        <p:nvSpPr>
          <p:cNvPr id="103427" name="Rectangle 3"/>
          <p:cNvSpPr>
            <a:spLocks noGrp="1" noChangeArrowheads="1"/>
          </p:cNvSpPr>
          <p:nvPr>
            <p:ph type="body" idx="1"/>
          </p:nvPr>
        </p:nvSpPr>
        <p:spPr>
          <a:xfrm>
            <a:off x="539552" y="1196752"/>
            <a:ext cx="8064896" cy="5400600"/>
          </a:xfrm>
        </p:spPr>
        <p:txBody>
          <a:bodyPr>
            <a:normAutofit fontScale="92500" lnSpcReduction="20000"/>
          </a:bodyPr>
          <a:lstStyle/>
          <a:p>
            <a:r>
              <a:rPr lang="zh-CN" altLang="en-US" dirty="0" smtClean="0"/>
              <a:t>在低通滤波前信号（冲激脉冲）的平均功率，上节已经求出为</a:t>
            </a:r>
          </a:p>
          <a:p>
            <a:pPr lvl="1"/>
            <a:endParaRPr lang="zh-CN" altLang="en-US" dirty="0" smtClean="0"/>
          </a:p>
          <a:p>
            <a:r>
              <a:rPr lang="zh-CN" altLang="en-US" dirty="0" smtClean="0"/>
              <a:t>按上述分析噪声的方法，同理可得接收端低通滤波后的信号功率是低通滤波前的</a:t>
            </a:r>
            <a:r>
              <a:rPr lang="en-US" altLang="zh-CN" dirty="0" smtClean="0"/>
              <a:t>(1/T</a:t>
            </a:r>
            <a:r>
              <a:rPr lang="en-US" altLang="zh-CN" baseline="-25000" dirty="0" smtClean="0"/>
              <a:t>s</a:t>
            </a:r>
            <a:r>
              <a:rPr lang="en-US" altLang="zh-CN" baseline="30000" dirty="0" smtClean="0"/>
              <a:t>2</a:t>
            </a:r>
            <a:r>
              <a:rPr lang="en-US" altLang="zh-CN" dirty="0" smtClean="0"/>
              <a:t>)</a:t>
            </a:r>
            <a:r>
              <a:rPr lang="zh-CN" altLang="en-US" dirty="0" smtClean="0"/>
              <a:t>倍，即有输出信号功率等于</a:t>
            </a:r>
          </a:p>
          <a:p>
            <a:pPr lvl="1"/>
            <a:endParaRPr lang="zh-CN" altLang="en-US" dirty="0" smtClean="0"/>
          </a:p>
          <a:p>
            <a:r>
              <a:rPr lang="zh-CN" altLang="en-US" dirty="0" smtClean="0"/>
              <a:t>最后得到</a:t>
            </a:r>
            <a:r>
              <a:rPr lang="en-US" altLang="zh-CN" dirty="0" smtClean="0"/>
              <a:t>PCM</a:t>
            </a:r>
            <a:r>
              <a:rPr lang="zh-CN" altLang="en-US" dirty="0" smtClean="0"/>
              <a:t>系统的</a:t>
            </a:r>
            <a:r>
              <a:rPr lang="zh-CN" altLang="en-US" dirty="0" smtClean="0">
                <a:solidFill>
                  <a:srgbClr val="0000FF"/>
                </a:solidFill>
              </a:rPr>
              <a:t>总输出信噪功率比</a:t>
            </a:r>
          </a:p>
          <a:p>
            <a:pPr lvl="1"/>
            <a:endParaRPr lang="zh-CN" altLang="en-US" dirty="0" smtClean="0"/>
          </a:p>
          <a:p>
            <a:pPr lvl="1"/>
            <a:endParaRPr lang="en-US" altLang="zh-CN" dirty="0" smtClean="0"/>
          </a:p>
          <a:p>
            <a:pPr lvl="1"/>
            <a:endParaRPr lang="zh-CN" altLang="en-US" dirty="0" smtClean="0"/>
          </a:p>
          <a:p>
            <a:pPr lvl="1"/>
            <a:endParaRPr lang="zh-CN" altLang="en-US" dirty="0" smtClean="0"/>
          </a:p>
          <a:p>
            <a:pPr lvl="1"/>
            <a:r>
              <a:rPr lang="zh-CN" altLang="en-US" dirty="0" smtClean="0"/>
              <a:t>式中 </a:t>
            </a:r>
            <a:r>
              <a:rPr lang="en-US" altLang="zh-CN" dirty="0" smtClean="0"/>
              <a:t>M</a:t>
            </a:r>
            <a:r>
              <a:rPr lang="zh-CN" altLang="en-US" dirty="0" smtClean="0"/>
              <a:t>＝</a:t>
            </a:r>
            <a:r>
              <a:rPr lang="en-US" altLang="zh-CN" dirty="0" smtClean="0"/>
              <a:t>2</a:t>
            </a:r>
            <a:r>
              <a:rPr lang="en-US" altLang="zh-CN" baseline="30000" dirty="0" smtClean="0"/>
              <a:t>N</a:t>
            </a:r>
            <a:endParaRPr lang="en-US" altLang="zh-CN" baseline="30000" dirty="0"/>
          </a:p>
        </p:txBody>
      </p:sp>
      <p:sp>
        <p:nvSpPr>
          <p:cNvPr id="10" name="灯片编号占位符 5"/>
          <p:cNvSpPr>
            <a:spLocks noGrp="1"/>
          </p:cNvSpPr>
          <p:nvPr>
            <p:ph type="sldNum" sz="quarter" idx="12"/>
          </p:nvPr>
        </p:nvSpPr>
        <p:spPr/>
        <p:txBody>
          <a:bodyPr/>
          <a:lstStyle/>
          <a:p>
            <a:fld id="{A3B85D7B-1A04-4392-B45F-44F363BC2035}" type="slidenum">
              <a:rPr lang="en-US" altLang="zh-CN" smtClean="0"/>
              <a:pPr/>
              <a:t>89</a:t>
            </a:fld>
            <a:endParaRPr lang="en-US" altLang="zh-CN"/>
          </a:p>
        </p:txBody>
      </p:sp>
      <p:sp>
        <p:nvSpPr>
          <p:cNvPr id="103429" name="Rectangle 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28" name="Object 4"/>
          <p:cNvGraphicFramePr>
            <a:graphicFrameLocks noChangeAspect="1"/>
          </p:cNvGraphicFramePr>
          <p:nvPr>
            <p:extLst>
              <p:ext uri="{D42A27DB-BD31-4B8C-83A1-F6EECF244321}">
                <p14:modId xmlns:p14="http://schemas.microsoft.com/office/powerpoint/2010/main" val="3092990370"/>
              </p:ext>
            </p:extLst>
          </p:nvPr>
        </p:nvGraphicFramePr>
        <p:xfrm>
          <a:off x="2267745" y="1529537"/>
          <a:ext cx="4104456" cy="849137"/>
        </p:xfrm>
        <a:graphic>
          <a:graphicData uri="http://schemas.openxmlformats.org/presentationml/2006/ole">
            <mc:AlternateContent xmlns:mc="http://schemas.openxmlformats.org/markup-compatibility/2006">
              <mc:Choice xmlns:v="urn:schemas-microsoft-com:vml" Requires="v">
                <p:oleObj spid="_x0000_s31010" name="公式" r:id="rId3" imgW="2159000" imgH="444500" progId="Equation.3">
                  <p:embed/>
                </p:oleObj>
              </mc:Choice>
              <mc:Fallback>
                <p:oleObj name="公式" r:id="rId3" imgW="2159000" imgH="4445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5" y="1529537"/>
                        <a:ext cx="4104456" cy="849137"/>
                      </a:xfrm>
                      <a:prstGeom prst="rect">
                        <a:avLst/>
                      </a:prstGeom>
                      <a:noFill/>
                    </p:spPr>
                  </p:pic>
                </p:oleObj>
              </mc:Fallback>
            </mc:AlternateContent>
          </a:graphicData>
        </a:graphic>
      </p:graphicFrame>
      <p:sp>
        <p:nvSpPr>
          <p:cNvPr id="103431"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30" name="Object 6"/>
          <p:cNvGraphicFramePr>
            <a:graphicFrameLocks noChangeAspect="1"/>
          </p:cNvGraphicFramePr>
          <p:nvPr/>
        </p:nvGraphicFramePr>
        <p:xfrm>
          <a:off x="3131840" y="3140968"/>
          <a:ext cx="1709737" cy="812800"/>
        </p:xfrm>
        <a:graphic>
          <a:graphicData uri="http://schemas.openxmlformats.org/presentationml/2006/ole">
            <mc:AlternateContent xmlns:mc="http://schemas.openxmlformats.org/markup-compatibility/2006">
              <mc:Choice xmlns:v="urn:schemas-microsoft-com:vml" Requires="v">
                <p:oleObj spid="_x0000_s31011" name="公式" r:id="rId5" imgW="965200" imgH="457200" progId="Equation.3">
                  <p:embed/>
                </p:oleObj>
              </mc:Choice>
              <mc:Fallback>
                <p:oleObj name="公式" r:id="rId5" imgW="965200" imgH="4572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140968"/>
                        <a:ext cx="1709737"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3" name="Rectangle 9"/>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32" name="Object 8"/>
          <p:cNvGraphicFramePr>
            <a:graphicFrameLocks noChangeAspect="1"/>
          </p:cNvGraphicFramePr>
          <p:nvPr/>
        </p:nvGraphicFramePr>
        <p:xfrm>
          <a:off x="1043608" y="4509120"/>
          <a:ext cx="7021513" cy="1543050"/>
        </p:xfrm>
        <a:graphic>
          <a:graphicData uri="http://schemas.openxmlformats.org/presentationml/2006/ole">
            <mc:AlternateContent xmlns:mc="http://schemas.openxmlformats.org/markup-compatibility/2006">
              <mc:Choice xmlns:v="urn:schemas-microsoft-com:vml" Requires="v">
                <p:oleObj spid="_x0000_s31012" name="公式" r:id="rId7" imgW="4165600" imgH="914400" progId="Equation.3">
                  <p:embed/>
                </p:oleObj>
              </mc:Choice>
              <mc:Fallback>
                <p:oleObj name="公式" r:id="rId7" imgW="4165600" imgH="9144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4509120"/>
                        <a:ext cx="7021513"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123728" y="5661248"/>
            <a:ext cx="1107996" cy="369332"/>
          </a:xfrm>
          <a:prstGeom prst="rect">
            <a:avLst/>
          </a:prstGeom>
        </p:spPr>
        <p:txBody>
          <a:bodyPr wrap="none">
            <a:spAutoFit/>
          </a:bodyPr>
          <a:lstStyle/>
          <a:p>
            <a:r>
              <a:rPr lang="zh-CN" altLang="en-US" b="1" dirty="0" smtClean="0">
                <a:solidFill>
                  <a:srgbClr val="0000FF"/>
                </a:solidFill>
                <a:latin typeface="+mj-ea"/>
                <a:ea typeface="+mj-ea"/>
              </a:rPr>
              <a:t>量化噪声</a:t>
            </a:r>
            <a:endParaRPr lang="zh-CN" altLang="en-US" b="1" dirty="0">
              <a:latin typeface="+mj-ea"/>
              <a:ea typeface="+mj-ea"/>
            </a:endParaRPr>
          </a:p>
        </p:txBody>
      </p:sp>
      <p:sp>
        <p:nvSpPr>
          <p:cNvPr id="12" name="矩形 11"/>
          <p:cNvSpPr/>
          <p:nvPr/>
        </p:nvSpPr>
        <p:spPr>
          <a:xfrm>
            <a:off x="899592" y="5661248"/>
            <a:ext cx="1107996" cy="369332"/>
          </a:xfrm>
          <a:prstGeom prst="rect">
            <a:avLst/>
          </a:prstGeom>
        </p:spPr>
        <p:txBody>
          <a:bodyPr wrap="none">
            <a:spAutoFit/>
          </a:bodyPr>
          <a:lstStyle/>
          <a:p>
            <a:r>
              <a:rPr lang="zh-CN" altLang="en-US" b="1" dirty="0" smtClean="0">
                <a:solidFill>
                  <a:srgbClr val="0000FF"/>
                </a:solidFill>
                <a:latin typeface="+mj-ea"/>
                <a:ea typeface="+mj-ea"/>
              </a:rPr>
              <a:t>加性噪声</a:t>
            </a:r>
            <a:endParaRPr lang="zh-CN" altLang="en-US"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 calcmode="lin" valueType="num">
                                      <p:cBhvr additive="base">
                                        <p:cTn id="7"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30"/>
                                        </p:tgtEl>
                                        <p:attrNameLst>
                                          <p:attrName>style.visibility</p:attrName>
                                        </p:attrNameLst>
                                      </p:cBhvr>
                                      <p:to>
                                        <p:strVal val="visible"/>
                                      </p:to>
                                    </p:set>
                                    <p:anim calcmode="lin" valueType="num">
                                      <p:cBhvr additive="base">
                                        <p:cTn id="11" dur="500" fill="hold"/>
                                        <p:tgtEl>
                                          <p:spTgt spid="103430"/>
                                        </p:tgtEl>
                                        <p:attrNameLst>
                                          <p:attrName>ppt_x</p:attrName>
                                        </p:attrNameLst>
                                      </p:cBhvr>
                                      <p:tavLst>
                                        <p:tav tm="0">
                                          <p:val>
                                            <p:strVal val="#ppt_x"/>
                                          </p:val>
                                        </p:tav>
                                        <p:tav tm="100000">
                                          <p:val>
                                            <p:strVal val="#ppt_x"/>
                                          </p:val>
                                        </p:tav>
                                      </p:tavLst>
                                    </p:anim>
                                    <p:anim calcmode="lin" valueType="num">
                                      <p:cBhvr additive="base">
                                        <p:cTn id="12"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anim calcmode="lin" valueType="num">
                                      <p:cBhvr additive="base">
                                        <p:cTn id="17" dur="5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32"/>
                                        </p:tgtEl>
                                        <p:attrNameLst>
                                          <p:attrName>style.visibility</p:attrName>
                                        </p:attrNameLst>
                                      </p:cBhvr>
                                      <p:to>
                                        <p:strVal val="visible"/>
                                      </p:to>
                                    </p:set>
                                    <p:anim calcmode="lin" valueType="num">
                                      <p:cBhvr additive="base">
                                        <p:cTn id="21" dur="500" fill="hold"/>
                                        <p:tgtEl>
                                          <p:spTgt spid="103432"/>
                                        </p:tgtEl>
                                        <p:attrNameLst>
                                          <p:attrName>ppt_x</p:attrName>
                                        </p:attrNameLst>
                                      </p:cBhvr>
                                      <p:tavLst>
                                        <p:tav tm="0">
                                          <p:val>
                                            <p:strVal val="#ppt_x"/>
                                          </p:val>
                                        </p:tav>
                                        <p:tav tm="100000">
                                          <p:val>
                                            <p:strVal val="#ppt_x"/>
                                          </p:val>
                                        </p:tav>
                                      </p:tavLst>
                                    </p:anim>
                                    <p:anim calcmode="lin" valueType="num">
                                      <p:cBhvr additive="base">
                                        <p:cTn id="22" dur="500" fill="hold"/>
                                        <p:tgtEl>
                                          <p:spTgt spid="1034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427">
                                            <p:txEl>
                                              <p:pRg st="9" end="9"/>
                                            </p:txEl>
                                          </p:spTgt>
                                        </p:tgtEl>
                                        <p:attrNameLst>
                                          <p:attrName>style.visibility</p:attrName>
                                        </p:attrNameLst>
                                      </p:cBhvr>
                                      <p:to>
                                        <p:strVal val="visible"/>
                                      </p:to>
                                    </p:set>
                                    <p:anim calcmode="lin" valueType="num">
                                      <p:cBhvr additive="base">
                                        <p:cTn id="25" dur="500" fill="hold"/>
                                        <p:tgtEl>
                                          <p:spTgt spid="10342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27">
                                            <p:txEl>
                                              <p:pRg st="9" end="9"/>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normAutofit/>
          </a:bodyPr>
          <a:lstStyle/>
          <a:p>
            <a:r>
              <a:rPr lang="zh-CN" altLang="en-US" dirty="0" smtClean="0"/>
              <a:t>上式中的卷积，可以利用卷积公式：</a:t>
            </a:r>
          </a:p>
          <a:p>
            <a:endParaRPr lang="zh-CN" altLang="en-US" dirty="0" smtClean="0"/>
          </a:p>
          <a:p>
            <a:r>
              <a:rPr lang="zh-CN" altLang="en-US" dirty="0" smtClean="0"/>
              <a:t>进行计算，得到</a:t>
            </a:r>
          </a:p>
          <a:p>
            <a:pPr lvl="1"/>
            <a:endParaRPr lang="zh-CN" altLang="en-US" dirty="0" smtClean="0"/>
          </a:p>
          <a:p>
            <a:pPr lvl="1"/>
            <a:endParaRPr lang="zh-CN" altLang="en-US" dirty="0" smtClean="0"/>
          </a:p>
          <a:p>
            <a:r>
              <a:rPr lang="zh-CN" altLang="en-US" dirty="0" smtClean="0">
                <a:solidFill>
                  <a:srgbClr val="0000FF"/>
                </a:solidFill>
              </a:rPr>
              <a:t>表明</a:t>
            </a:r>
            <a:r>
              <a:rPr lang="zh-CN" altLang="en-US" dirty="0" smtClean="0"/>
              <a:t>：</a:t>
            </a:r>
            <a:endParaRPr lang="en-US" altLang="zh-CN" dirty="0" smtClean="0"/>
          </a:p>
          <a:p>
            <a:pPr lvl="1"/>
            <a:r>
              <a:rPr lang="en-US" altLang="zh-CN" i="1" dirty="0" smtClean="0"/>
              <a:t>M</a:t>
            </a:r>
            <a:r>
              <a:rPr lang="en-US" altLang="zh-CN" dirty="0" smtClean="0"/>
              <a:t>(</a:t>
            </a:r>
            <a:r>
              <a:rPr lang="en-US" altLang="zh-CN" i="1" dirty="0" smtClean="0"/>
              <a:t>f</a:t>
            </a:r>
            <a:r>
              <a:rPr lang="en-US" altLang="zh-CN" dirty="0" smtClean="0"/>
              <a:t> - </a:t>
            </a:r>
            <a:r>
              <a:rPr lang="en-US" altLang="zh-CN" i="1" dirty="0" err="1" smtClean="0"/>
              <a:t>nf</a:t>
            </a:r>
            <a:r>
              <a:rPr lang="en-US" altLang="zh-CN" i="1" baseline="-25000" dirty="0" err="1" smtClean="0"/>
              <a:t>s</a:t>
            </a:r>
            <a:r>
              <a:rPr lang="en-US" altLang="zh-CN" dirty="0" smtClean="0"/>
              <a:t>)</a:t>
            </a:r>
            <a:r>
              <a:rPr lang="zh-CN" altLang="en-US" dirty="0" smtClean="0"/>
              <a:t>是信号频谱</a:t>
            </a:r>
            <a:r>
              <a:rPr lang="en-US" altLang="zh-CN" i="1" dirty="0" smtClean="0"/>
              <a:t>M</a:t>
            </a:r>
            <a:r>
              <a:rPr lang="en-US" altLang="zh-CN" dirty="0" smtClean="0"/>
              <a:t>(</a:t>
            </a:r>
            <a:r>
              <a:rPr lang="en-US" altLang="zh-CN" i="1" dirty="0" smtClean="0"/>
              <a:t>f</a:t>
            </a:r>
            <a:r>
              <a:rPr lang="en-US" altLang="zh-CN" dirty="0" smtClean="0"/>
              <a:t>)</a:t>
            </a:r>
            <a:r>
              <a:rPr lang="zh-CN" altLang="en-US" dirty="0" smtClean="0"/>
              <a:t>在频率轴上平移</a:t>
            </a:r>
            <a:r>
              <a:rPr lang="en-US" altLang="zh-CN" i="1" dirty="0" err="1" smtClean="0"/>
              <a:t>nf</a:t>
            </a:r>
            <a:r>
              <a:rPr lang="en-US" altLang="zh-CN" i="1" baseline="-25000" dirty="0" err="1" smtClean="0"/>
              <a:t>s</a:t>
            </a:r>
            <a:r>
              <a:rPr lang="zh-CN" altLang="en-US" dirty="0" smtClean="0"/>
              <a:t>的结果</a:t>
            </a:r>
            <a:endParaRPr lang="en-US" altLang="zh-CN" dirty="0" smtClean="0"/>
          </a:p>
          <a:p>
            <a:pPr lvl="1"/>
            <a:r>
              <a:rPr lang="zh-CN" altLang="en-US" dirty="0" smtClean="0"/>
              <a:t>抽样信号的频谱</a:t>
            </a:r>
            <a:r>
              <a:rPr lang="en-US" altLang="zh-CN" i="1" dirty="0" smtClean="0"/>
              <a:t>M</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是无数间隔频率为</a:t>
            </a:r>
            <a:r>
              <a:rPr lang="en-US" altLang="zh-CN" i="1" dirty="0" err="1" smtClean="0"/>
              <a:t>f</a:t>
            </a:r>
            <a:r>
              <a:rPr lang="en-US" altLang="zh-CN" i="1" baseline="-25000" dirty="0" err="1" smtClean="0"/>
              <a:t>s</a:t>
            </a:r>
            <a:r>
              <a:rPr lang="zh-CN" altLang="en-US" dirty="0" smtClean="0"/>
              <a:t>的原信号频谱</a:t>
            </a:r>
            <a:r>
              <a:rPr lang="en-US" altLang="zh-CN" i="1" dirty="0" smtClean="0"/>
              <a:t>M</a:t>
            </a:r>
            <a:r>
              <a:rPr lang="en-US" altLang="zh-CN" dirty="0" smtClean="0"/>
              <a:t>(</a:t>
            </a:r>
            <a:r>
              <a:rPr lang="en-US" altLang="zh-CN" i="1" dirty="0" smtClean="0"/>
              <a:t>f</a:t>
            </a:r>
            <a:r>
              <a:rPr lang="en-US" altLang="zh-CN" dirty="0" smtClean="0"/>
              <a:t>)</a:t>
            </a:r>
            <a:r>
              <a:rPr lang="zh-CN" altLang="en-US" dirty="0" smtClean="0"/>
              <a:t>相叠加而成。 </a:t>
            </a:r>
          </a:p>
          <a:p>
            <a:pPr lvl="1"/>
            <a:endParaRPr lang="en-US" altLang="zh-CN" dirty="0"/>
          </a:p>
        </p:txBody>
      </p:sp>
      <p:sp>
        <p:nvSpPr>
          <p:cNvPr id="8" name="灯片编号占位符 5"/>
          <p:cNvSpPr>
            <a:spLocks noGrp="1"/>
          </p:cNvSpPr>
          <p:nvPr>
            <p:ph type="sldNum" sz="quarter" idx="12"/>
          </p:nvPr>
        </p:nvSpPr>
        <p:spPr/>
        <p:txBody>
          <a:bodyPr/>
          <a:lstStyle/>
          <a:p>
            <a:fld id="{71DEE01E-D6C0-4AA7-8D18-4A7FC16BFD5B}" type="slidenum">
              <a:rPr lang="en-US" altLang="zh-CN" smtClean="0"/>
              <a:pPr/>
              <a:t>9</a:t>
            </a:fld>
            <a:endParaRPr lang="en-US" altLang="zh-CN"/>
          </a:p>
        </p:txBody>
      </p:sp>
      <p:graphicFrame>
        <p:nvGraphicFramePr>
          <p:cNvPr id="28676" name="Object 4"/>
          <p:cNvGraphicFramePr>
            <a:graphicFrameLocks noChangeAspect="1"/>
          </p:cNvGraphicFramePr>
          <p:nvPr>
            <p:extLst>
              <p:ext uri="{D42A27DB-BD31-4B8C-83A1-F6EECF244321}">
                <p14:modId xmlns:p14="http://schemas.microsoft.com/office/powerpoint/2010/main" val="1387413405"/>
              </p:ext>
            </p:extLst>
          </p:nvPr>
        </p:nvGraphicFramePr>
        <p:xfrm>
          <a:off x="2568575" y="116632"/>
          <a:ext cx="4006850" cy="814387"/>
        </p:xfrm>
        <a:graphic>
          <a:graphicData uri="http://schemas.openxmlformats.org/presentationml/2006/ole">
            <mc:AlternateContent xmlns:mc="http://schemas.openxmlformats.org/markup-compatibility/2006">
              <mc:Choice xmlns:v="urn:schemas-microsoft-com:vml" Requires="v">
                <p:oleObj spid="_x0000_s3359" name="公式" r:id="rId3" imgW="2247900" imgH="457200" progId="Equation.3">
                  <p:embed/>
                </p:oleObj>
              </mc:Choice>
              <mc:Fallback>
                <p:oleObj name="公式" r:id="rId3" imgW="2247900" imgH="4572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575" y="116632"/>
                        <a:ext cx="4006850"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724541533"/>
              </p:ext>
            </p:extLst>
          </p:nvPr>
        </p:nvGraphicFramePr>
        <p:xfrm>
          <a:off x="1907704" y="1734517"/>
          <a:ext cx="4365625" cy="614363"/>
        </p:xfrm>
        <a:graphic>
          <a:graphicData uri="http://schemas.openxmlformats.org/presentationml/2006/ole">
            <mc:AlternateContent xmlns:mc="http://schemas.openxmlformats.org/markup-compatibility/2006">
              <mc:Choice xmlns:v="urn:schemas-microsoft-com:vml" Requires="v">
                <p:oleObj spid="_x0000_s3360" name="公式" r:id="rId5" imgW="2374900" imgH="330200" progId="Equation.3">
                  <p:embed/>
                </p:oleObj>
              </mc:Choice>
              <mc:Fallback>
                <p:oleObj name="公式" r:id="rId5" imgW="2374900" imgH="3302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1734517"/>
                        <a:ext cx="4365625"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8" name="Object 6"/>
          <p:cNvGraphicFramePr>
            <a:graphicFrameLocks noChangeAspect="1"/>
          </p:cNvGraphicFramePr>
          <p:nvPr>
            <p:extLst>
              <p:ext uri="{D42A27DB-BD31-4B8C-83A1-F6EECF244321}">
                <p14:modId xmlns:p14="http://schemas.microsoft.com/office/powerpoint/2010/main" val="3350143838"/>
              </p:ext>
            </p:extLst>
          </p:nvPr>
        </p:nvGraphicFramePr>
        <p:xfrm>
          <a:off x="1835696" y="3200400"/>
          <a:ext cx="5984875" cy="796925"/>
        </p:xfrm>
        <a:graphic>
          <a:graphicData uri="http://schemas.openxmlformats.org/presentationml/2006/ole">
            <mc:AlternateContent xmlns:mc="http://schemas.openxmlformats.org/markup-compatibility/2006">
              <mc:Choice xmlns:v="urn:schemas-microsoft-com:vml" Requires="v">
                <p:oleObj spid="_x0000_s3361" name="公式" r:id="rId7" imgW="3441700" imgH="457200" progId="Equation.3">
                  <p:embed/>
                </p:oleObj>
              </mc:Choice>
              <mc:Fallback>
                <p:oleObj name="公式" r:id="rId7" imgW="3441700" imgH="457200" progId="Equation.3">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200400"/>
                        <a:ext cx="598487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 calcmode="lin" valueType="num">
                                      <p:cBhvr additive="base">
                                        <p:cTn id="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anim calcmode="lin" valueType="num">
                                      <p:cBhvr additive="base">
                                        <p:cTn id="11"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anim calcmode="lin" valueType="num">
                                      <p:cBhvr additive="base">
                                        <p:cTn id="15"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539552" y="1196752"/>
            <a:ext cx="8064896" cy="4752528"/>
          </a:xfrm>
        </p:spPr>
        <p:txBody>
          <a:bodyPr>
            <a:noAutofit/>
          </a:bodyPr>
          <a:lstStyle/>
          <a:p>
            <a:r>
              <a:rPr lang="zh-CN" altLang="en-US" dirty="0" smtClean="0">
                <a:solidFill>
                  <a:srgbClr val="0000FF"/>
                </a:solidFill>
              </a:rPr>
              <a:t>大信噪比条件</a:t>
            </a:r>
            <a:r>
              <a:rPr lang="zh-CN" altLang="en-US" dirty="0" smtClean="0"/>
              <a:t>（即当</a:t>
            </a:r>
            <a:r>
              <a:rPr lang="en-US" altLang="zh-CN" dirty="0" smtClean="0"/>
              <a:t>2</a:t>
            </a:r>
            <a:r>
              <a:rPr lang="en-US" altLang="zh-CN" baseline="30000" dirty="0" smtClean="0"/>
              <a:t>2(N+1)</a:t>
            </a:r>
            <a:r>
              <a:rPr lang="en-US" altLang="zh-CN" i="1" dirty="0" err="1" smtClean="0"/>
              <a:t>P</a:t>
            </a:r>
            <a:r>
              <a:rPr lang="en-US" altLang="zh-CN" baseline="-25000" dirty="0" err="1" smtClean="0"/>
              <a:t>e</a:t>
            </a:r>
            <a:r>
              <a:rPr lang="en-US" altLang="zh-CN" dirty="0" smtClean="0"/>
              <a:t> &lt;&lt; 1</a:t>
            </a:r>
            <a:r>
              <a:rPr lang="zh-CN" altLang="en-US" dirty="0" smtClean="0"/>
              <a:t>），有：</a:t>
            </a:r>
            <a:endParaRPr lang="en-US" altLang="zh-CN" dirty="0" smtClean="0"/>
          </a:p>
          <a:p>
            <a:pPr>
              <a:buNone/>
            </a:pPr>
            <a:r>
              <a:rPr lang="en-US" altLang="zh-CN" i="1" dirty="0" smtClean="0"/>
              <a:t>                 S / N</a:t>
            </a:r>
            <a:r>
              <a:rPr lang="en-US" altLang="zh-CN" dirty="0" smtClean="0"/>
              <a:t> </a:t>
            </a:r>
            <a:r>
              <a:rPr lang="en-US" altLang="zh-CN" dirty="0" smtClean="0">
                <a:sym typeface="Symbol" pitchFamily="18" charset="2"/>
              </a:rPr>
              <a:t></a:t>
            </a:r>
            <a:r>
              <a:rPr lang="en-US" altLang="zh-CN" dirty="0" smtClean="0"/>
              <a:t> 2</a:t>
            </a:r>
            <a:r>
              <a:rPr lang="en-US" altLang="zh-CN" baseline="30000" dirty="0" smtClean="0"/>
              <a:t>2</a:t>
            </a:r>
            <a:r>
              <a:rPr lang="en-US" altLang="zh-CN" i="1" baseline="30000" dirty="0" smtClean="0"/>
              <a:t>N </a:t>
            </a:r>
            <a:endParaRPr lang="en-US" altLang="zh-CN" dirty="0" smtClean="0"/>
          </a:p>
          <a:p>
            <a:r>
              <a:rPr lang="zh-CN" altLang="en-US" dirty="0" smtClean="0">
                <a:solidFill>
                  <a:srgbClr val="0000FF"/>
                </a:solidFill>
              </a:rPr>
              <a:t>小信噪比条件</a:t>
            </a:r>
            <a:r>
              <a:rPr lang="zh-CN" altLang="en-US" dirty="0" smtClean="0"/>
              <a:t>（即当</a:t>
            </a:r>
            <a:r>
              <a:rPr lang="en-US" altLang="zh-CN" dirty="0" smtClean="0"/>
              <a:t>2</a:t>
            </a:r>
            <a:r>
              <a:rPr lang="en-US" altLang="zh-CN" baseline="30000" dirty="0" smtClean="0"/>
              <a:t>2(N+1)</a:t>
            </a:r>
            <a:r>
              <a:rPr lang="en-US" altLang="zh-CN" i="1" dirty="0" err="1" smtClean="0"/>
              <a:t>P</a:t>
            </a:r>
            <a:r>
              <a:rPr lang="en-US" altLang="zh-CN" baseline="-25000" dirty="0" err="1" smtClean="0"/>
              <a:t>e</a:t>
            </a:r>
            <a:r>
              <a:rPr lang="en-US" altLang="zh-CN" dirty="0" smtClean="0"/>
              <a:t>&gt;&gt; 1</a:t>
            </a:r>
            <a:r>
              <a:rPr lang="zh-CN" altLang="en-US" dirty="0" smtClean="0"/>
              <a:t>），</a:t>
            </a:r>
            <a:r>
              <a:rPr lang="en-US" altLang="zh-CN" i="1" dirty="0" smtClean="0"/>
              <a:t> </a:t>
            </a:r>
          </a:p>
          <a:p>
            <a:pPr>
              <a:buNone/>
            </a:pPr>
            <a:r>
              <a:rPr lang="en-US" altLang="zh-CN" i="1" dirty="0" smtClean="0"/>
              <a:t>                 S / N</a:t>
            </a:r>
            <a:r>
              <a:rPr lang="en-US" altLang="zh-CN" dirty="0" smtClean="0"/>
              <a:t> </a:t>
            </a:r>
            <a:r>
              <a:rPr lang="en-US" altLang="zh-CN" dirty="0" smtClean="0">
                <a:sym typeface="Symbol" pitchFamily="18" charset="2"/>
              </a:rPr>
              <a:t></a:t>
            </a:r>
            <a:r>
              <a:rPr lang="en-US" altLang="zh-CN" dirty="0" smtClean="0"/>
              <a:t> 1/(4</a:t>
            </a:r>
            <a:r>
              <a:rPr lang="en-US" altLang="zh-CN" i="1" dirty="0" smtClean="0"/>
              <a:t>P</a:t>
            </a:r>
            <a:r>
              <a:rPr lang="en-US" altLang="zh-CN" baseline="-25000" dirty="0" smtClean="0"/>
              <a:t>e</a:t>
            </a:r>
            <a:r>
              <a:rPr lang="en-US" altLang="zh-CN" dirty="0" smtClean="0"/>
              <a:t>) </a:t>
            </a:r>
          </a:p>
          <a:p>
            <a:r>
              <a:rPr lang="en-US" altLang="zh-CN" dirty="0" smtClean="0"/>
              <a:t> </a:t>
            </a:r>
            <a:r>
              <a:rPr lang="zh-CN" altLang="en-US" dirty="0" smtClean="0"/>
              <a:t>此外，还可得出输出信号</a:t>
            </a:r>
            <a:r>
              <a:rPr lang="zh-CN" altLang="en-US" dirty="0" smtClean="0">
                <a:solidFill>
                  <a:srgbClr val="0000FF"/>
                </a:solidFill>
              </a:rPr>
              <a:t>量噪比</a:t>
            </a:r>
            <a:r>
              <a:rPr lang="zh-CN" altLang="en-US" dirty="0" smtClean="0"/>
              <a:t>等于</a:t>
            </a:r>
            <a:r>
              <a:rPr lang="en-US" altLang="zh-CN" dirty="0" smtClean="0"/>
              <a:t>:</a:t>
            </a:r>
          </a:p>
          <a:p>
            <a:endParaRPr lang="zh-CN" altLang="en-US" dirty="0" smtClean="0"/>
          </a:p>
          <a:p>
            <a:r>
              <a:rPr lang="zh-CN" altLang="en-US" dirty="0" smtClean="0"/>
              <a:t>这表示：</a:t>
            </a:r>
            <a:r>
              <a:rPr lang="en-US" altLang="zh-CN" dirty="0" smtClean="0"/>
              <a:t> PCM</a:t>
            </a:r>
            <a:r>
              <a:rPr lang="zh-CN" altLang="en-US" dirty="0" smtClean="0"/>
              <a:t>系统的</a:t>
            </a:r>
            <a:r>
              <a:rPr lang="zh-CN" altLang="en-US" dirty="0" smtClean="0">
                <a:solidFill>
                  <a:srgbClr val="0000FF"/>
                </a:solidFill>
              </a:rPr>
              <a:t>输出信号量噪比仅和编码位数</a:t>
            </a:r>
            <a:r>
              <a:rPr lang="en-US" altLang="zh-CN" i="1" dirty="0" smtClean="0">
                <a:solidFill>
                  <a:srgbClr val="0000FF"/>
                </a:solidFill>
              </a:rPr>
              <a:t>N</a:t>
            </a:r>
            <a:r>
              <a:rPr lang="zh-CN" altLang="en-US" dirty="0" smtClean="0">
                <a:solidFill>
                  <a:srgbClr val="0000FF"/>
                </a:solidFill>
              </a:rPr>
              <a:t>有关，且随</a:t>
            </a:r>
            <a:r>
              <a:rPr lang="en-US" altLang="zh-CN" i="1" dirty="0" smtClean="0">
                <a:solidFill>
                  <a:srgbClr val="0000FF"/>
                </a:solidFill>
              </a:rPr>
              <a:t>N</a:t>
            </a:r>
            <a:r>
              <a:rPr lang="zh-CN" altLang="en-US" dirty="0" smtClean="0">
                <a:solidFill>
                  <a:srgbClr val="0000FF"/>
                </a:solidFill>
              </a:rPr>
              <a:t>按指数规律增大</a:t>
            </a:r>
            <a:r>
              <a:rPr lang="zh-CN" altLang="en-US" dirty="0" smtClean="0"/>
              <a:t>。</a:t>
            </a:r>
            <a:endParaRPr lang="en-US" altLang="zh-CN" dirty="0" smtClean="0"/>
          </a:p>
        </p:txBody>
      </p:sp>
      <p:sp>
        <p:nvSpPr>
          <p:cNvPr id="8" name="灯片编号占位符 5"/>
          <p:cNvSpPr>
            <a:spLocks noGrp="1"/>
          </p:cNvSpPr>
          <p:nvPr>
            <p:ph type="sldNum" sz="quarter" idx="12"/>
          </p:nvPr>
        </p:nvSpPr>
        <p:spPr/>
        <p:txBody>
          <a:bodyPr/>
          <a:lstStyle/>
          <a:p>
            <a:fld id="{E5B2F585-85DF-4556-B429-64B6D3FF903B}" type="slidenum">
              <a:rPr lang="en-US" altLang="zh-CN" smtClean="0"/>
              <a:pPr/>
              <a:t>90</a:t>
            </a:fld>
            <a:endParaRPr lang="en-US" altLang="zh-CN"/>
          </a:p>
        </p:txBody>
      </p:sp>
      <p:sp>
        <p:nvSpPr>
          <p:cNvPr id="104453" name="Rectangle 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4452" name="Object 4"/>
          <p:cNvGraphicFramePr>
            <a:graphicFrameLocks noChangeAspect="1"/>
          </p:cNvGraphicFramePr>
          <p:nvPr>
            <p:extLst>
              <p:ext uri="{D42A27DB-BD31-4B8C-83A1-F6EECF244321}">
                <p14:modId xmlns:p14="http://schemas.microsoft.com/office/powerpoint/2010/main" val="3247911575"/>
              </p:ext>
            </p:extLst>
          </p:nvPr>
        </p:nvGraphicFramePr>
        <p:xfrm>
          <a:off x="2843808" y="4293095"/>
          <a:ext cx="2016224" cy="869179"/>
        </p:xfrm>
        <a:graphic>
          <a:graphicData uri="http://schemas.openxmlformats.org/presentationml/2006/ole">
            <mc:AlternateContent xmlns:mc="http://schemas.openxmlformats.org/markup-compatibility/2006">
              <mc:Choice xmlns:v="urn:schemas-microsoft-com:vml" Requires="v">
                <p:oleObj spid="_x0000_s158819" name="公式" r:id="rId3" imgW="1040948" imgH="444307" progId="Equation.3">
                  <p:embed/>
                </p:oleObj>
              </mc:Choice>
              <mc:Fallback>
                <p:oleObj name="公式" r:id="rId3" imgW="1040948" imgH="4443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293095"/>
                        <a:ext cx="2016224" cy="869179"/>
                      </a:xfrm>
                      <a:prstGeom prst="rect">
                        <a:avLst/>
                      </a:prstGeom>
                      <a:noFill/>
                    </p:spPr>
                  </p:pic>
                </p:oleObj>
              </mc:Fallback>
            </mc:AlternateContent>
          </a:graphicData>
        </a:graphic>
      </p:graphicFrame>
      <p:sp>
        <p:nvSpPr>
          <p:cNvPr id="104455"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58724" name="Object 4"/>
          <p:cNvGraphicFramePr>
            <a:graphicFrameLocks noChangeAspect="1"/>
          </p:cNvGraphicFramePr>
          <p:nvPr/>
        </p:nvGraphicFramePr>
        <p:xfrm>
          <a:off x="2555776" y="188640"/>
          <a:ext cx="3125787" cy="793750"/>
        </p:xfrm>
        <a:graphic>
          <a:graphicData uri="http://schemas.openxmlformats.org/presentationml/2006/ole">
            <mc:AlternateContent xmlns:mc="http://schemas.openxmlformats.org/markup-compatibility/2006">
              <mc:Choice xmlns:v="urn:schemas-microsoft-com:vml" Requires="v">
                <p:oleObj spid="_x0000_s158820" name="Equation" r:id="rId5" imgW="1854000" imgH="469800" progId="Equation.DSMT4">
                  <p:embed/>
                </p:oleObj>
              </mc:Choice>
              <mc:Fallback>
                <p:oleObj name="Equation" r:id="rId5" imgW="1854000" imgH="4698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188640"/>
                        <a:ext cx="3125787"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4" end="4"/>
                                            </p:txEl>
                                          </p:spTgt>
                                        </p:tgtEl>
                                        <p:attrNameLst>
                                          <p:attrName>style.visibility</p:attrName>
                                        </p:attrNameLst>
                                      </p:cBhvr>
                                      <p:to>
                                        <p:strVal val="visible"/>
                                      </p:to>
                                    </p:set>
                                    <p:anim calcmode="lin" valueType="num">
                                      <p:cBhvr additive="base">
                                        <p:cTn id="7"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2"/>
                                        </p:tgtEl>
                                        <p:attrNameLst>
                                          <p:attrName>style.visibility</p:attrName>
                                        </p:attrNameLst>
                                      </p:cBhvr>
                                      <p:to>
                                        <p:strVal val="visible"/>
                                      </p:to>
                                    </p:set>
                                    <p:anim calcmode="lin" valueType="num">
                                      <p:cBhvr additive="base">
                                        <p:cTn id="11" dur="500" fill="hold"/>
                                        <p:tgtEl>
                                          <p:spTgt spid="104452"/>
                                        </p:tgtEl>
                                        <p:attrNameLst>
                                          <p:attrName>ppt_x</p:attrName>
                                        </p:attrNameLst>
                                      </p:cBhvr>
                                      <p:tavLst>
                                        <p:tav tm="0">
                                          <p:val>
                                            <p:strVal val="#ppt_x"/>
                                          </p:val>
                                        </p:tav>
                                        <p:tav tm="100000">
                                          <p:val>
                                            <p:strVal val="#ppt_x"/>
                                          </p:val>
                                        </p:tav>
                                      </p:tavLst>
                                    </p:anim>
                                    <p:anim calcmode="lin" valueType="num">
                                      <p:cBhvr additive="base">
                                        <p:cTn id="12"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4451">
                                            <p:txEl>
                                              <p:pRg st="6" end="6"/>
                                            </p:txEl>
                                          </p:spTgt>
                                        </p:tgtEl>
                                        <p:attrNameLst>
                                          <p:attrName>style.visibility</p:attrName>
                                        </p:attrNameLst>
                                      </p:cBhvr>
                                      <p:to>
                                        <p:strVal val="visible"/>
                                      </p:to>
                                    </p:set>
                                    <p:anim calcmode="lin" valueType="num">
                                      <p:cBhvr additive="base">
                                        <p:cTn id="17" dur="500" fill="hold"/>
                                        <p:tgtEl>
                                          <p:spTgt spid="10445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539552" y="1196751"/>
            <a:ext cx="8064896" cy="4913387"/>
          </a:xfrm>
        </p:spPr>
        <p:txBody>
          <a:bodyPr>
            <a:normAutofit/>
          </a:bodyPr>
          <a:lstStyle/>
          <a:p>
            <a:r>
              <a:rPr lang="zh-CN" altLang="en-US" dirty="0" smtClean="0"/>
              <a:t>另一方面，对限制在</a:t>
            </a:r>
            <a:r>
              <a:rPr lang="en-US" altLang="zh-CN" i="1" dirty="0" err="1" smtClean="0">
                <a:solidFill>
                  <a:srgbClr val="0000FF"/>
                </a:solidFill>
              </a:rPr>
              <a:t>f</a:t>
            </a:r>
            <a:r>
              <a:rPr lang="en-US" altLang="zh-CN" i="1" baseline="-25000" dirty="0" err="1" smtClean="0">
                <a:solidFill>
                  <a:srgbClr val="0000FF"/>
                </a:solidFill>
              </a:rPr>
              <a:t>H</a:t>
            </a:r>
            <a:r>
              <a:rPr lang="zh-CN" altLang="en-US" dirty="0" smtClean="0"/>
              <a:t>的低通信号，按抽样定理抽样速率</a:t>
            </a:r>
            <a:r>
              <a:rPr lang="zh-CN" altLang="en-US" dirty="0" smtClean="0">
                <a:solidFill>
                  <a:srgbClr val="0000FF"/>
                </a:solidFill>
              </a:rPr>
              <a:t>不低于每秒</a:t>
            </a:r>
            <a:r>
              <a:rPr lang="en-US" altLang="zh-CN" dirty="0" smtClean="0">
                <a:solidFill>
                  <a:srgbClr val="0000FF"/>
                </a:solidFill>
              </a:rPr>
              <a:t>2</a:t>
            </a:r>
            <a:r>
              <a:rPr lang="en-US" altLang="zh-CN" i="1" dirty="0" smtClean="0">
                <a:solidFill>
                  <a:srgbClr val="0000FF"/>
                </a:solidFill>
              </a:rPr>
              <a:t>f</a:t>
            </a:r>
            <a:r>
              <a:rPr lang="en-US" altLang="zh-CN" i="1" baseline="-25000" dirty="0" smtClean="0">
                <a:solidFill>
                  <a:srgbClr val="0000FF"/>
                </a:solidFill>
              </a:rPr>
              <a:t>H</a:t>
            </a:r>
            <a:r>
              <a:rPr lang="zh-CN" altLang="en-US" dirty="0" smtClean="0"/>
              <a:t>次。</a:t>
            </a:r>
            <a:endParaRPr lang="en-US" altLang="zh-CN" dirty="0" smtClean="0"/>
          </a:p>
          <a:p>
            <a:r>
              <a:rPr lang="en-US" altLang="zh-CN" dirty="0" smtClean="0">
                <a:sym typeface="Wingdings" pitchFamily="2" charset="2"/>
              </a:rPr>
              <a:t></a:t>
            </a:r>
            <a:r>
              <a:rPr lang="zh-CN" altLang="en-US" dirty="0" smtClean="0"/>
              <a:t>对于</a:t>
            </a:r>
            <a:r>
              <a:rPr lang="en-US" altLang="zh-CN" dirty="0" smtClean="0"/>
              <a:t>PCM</a:t>
            </a:r>
            <a:r>
              <a:rPr lang="zh-CN" altLang="en-US" dirty="0" smtClean="0"/>
              <a:t>系统，这相当于要求传输速率至少为</a:t>
            </a:r>
            <a:r>
              <a:rPr lang="en-US" altLang="zh-CN" dirty="0" smtClean="0"/>
              <a:t>2</a:t>
            </a:r>
            <a:r>
              <a:rPr lang="en-US" altLang="zh-CN" i="1" dirty="0" smtClean="0"/>
              <a:t>Nf</a:t>
            </a:r>
            <a:r>
              <a:rPr lang="en-US" altLang="zh-CN" i="1" baseline="-25000" dirty="0" smtClean="0"/>
              <a:t>H</a:t>
            </a:r>
            <a:r>
              <a:rPr lang="en-US" altLang="zh-CN" i="1" dirty="0" smtClean="0"/>
              <a:t> </a:t>
            </a:r>
            <a:r>
              <a:rPr lang="en-US" altLang="zh-CN" dirty="0" smtClean="0"/>
              <a:t>b/s</a:t>
            </a:r>
            <a:r>
              <a:rPr lang="zh-CN" altLang="en-US" dirty="0" smtClean="0"/>
              <a:t>。</a:t>
            </a:r>
            <a:endParaRPr lang="en-US" altLang="zh-CN" dirty="0" smtClean="0"/>
          </a:p>
          <a:p>
            <a:r>
              <a:rPr lang="zh-CN" altLang="en-US" dirty="0" smtClean="0"/>
              <a:t>故要求系统带宽</a:t>
            </a:r>
            <a:r>
              <a:rPr lang="en-US" altLang="zh-CN" i="1" dirty="0" smtClean="0"/>
              <a:t>B</a:t>
            </a:r>
            <a:r>
              <a:rPr lang="zh-CN" altLang="en-US" dirty="0" smtClean="0"/>
              <a:t>至少等于</a:t>
            </a:r>
            <a:r>
              <a:rPr lang="en-US" altLang="zh-CN" i="1" dirty="0" err="1" smtClean="0"/>
              <a:t>Nf</a:t>
            </a:r>
            <a:r>
              <a:rPr lang="en-US" altLang="zh-CN" i="1" baseline="-25000" dirty="0" err="1" smtClean="0"/>
              <a:t>H</a:t>
            </a:r>
            <a:r>
              <a:rPr lang="en-US" altLang="zh-CN" dirty="0" smtClean="0"/>
              <a:t> Hz</a:t>
            </a:r>
            <a:r>
              <a:rPr lang="zh-CN" altLang="en-US" dirty="0" smtClean="0"/>
              <a:t>。用</a:t>
            </a:r>
            <a:r>
              <a:rPr lang="en-US" altLang="zh-CN" i="1" dirty="0" smtClean="0"/>
              <a:t>B</a:t>
            </a:r>
            <a:r>
              <a:rPr lang="zh-CN" altLang="en-US" dirty="0" smtClean="0"/>
              <a:t>表示</a:t>
            </a:r>
            <a:r>
              <a:rPr lang="en-US" altLang="zh-CN" i="1" dirty="0" smtClean="0"/>
              <a:t>N </a:t>
            </a:r>
            <a:r>
              <a:rPr lang="zh-CN" altLang="en-US" dirty="0" smtClean="0"/>
              <a:t>代入上式，得到</a:t>
            </a:r>
          </a:p>
        </p:txBody>
      </p:sp>
      <p:sp>
        <p:nvSpPr>
          <p:cNvPr id="8" name="灯片编号占位符 5"/>
          <p:cNvSpPr>
            <a:spLocks noGrp="1"/>
          </p:cNvSpPr>
          <p:nvPr>
            <p:ph type="sldNum" sz="quarter" idx="12"/>
          </p:nvPr>
        </p:nvSpPr>
        <p:spPr/>
        <p:txBody>
          <a:bodyPr/>
          <a:lstStyle/>
          <a:p>
            <a:fld id="{E5B2F585-85DF-4556-B429-64B6D3FF903B}" type="slidenum">
              <a:rPr lang="en-US" altLang="zh-CN" smtClean="0"/>
              <a:pPr/>
              <a:t>91</a:t>
            </a:fld>
            <a:endParaRPr lang="en-US" altLang="zh-CN"/>
          </a:p>
        </p:txBody>
      </p:sp>
      <p:sp>
        <p:nvSpPr>
          <p:cNvPr id="104453" name="Rectangle 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4455" name="Rectangle 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4454" name="Object 6"/>
          <p:cNvGraphicFramePr>
            <a:graphicFrameLocks noChangeAspect="1"/>
          </p:cNvGraphicFramePr>
          <p:nvPr/>
        </p:nvGraphicFramePr>
        <p:xfrm>
          <a:off x="3563888" y="3933056"/>
          <a:ext cx="2237852" cy="576064"/>
        </p:xfrm>
        <a:graphic>
          <a:graphicData uri="http://schemas.openxmlformats.org/presentationml/2006/ole">
            <mc:AlternateContent xmlns:mc="http://schemas.openxmlformats.org/markup-compatibility/2006">
              <mc:Choice xmlns:v="urn:schemas-microsoft-com:vml" Requires="v">
                <p:oleObj spid="_x0000_s159844" name="公式" r:id="rId3" imgW="990170" imgH="253890" progId="Equation.3">
                  <p:embed/>
                </p:oleObj>
              </mc:Choice>
              <mc:Fallback>
                <p:oleObj name="公式" r:id="rId3" imgW="990170" imgH="25389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933056"/>
                        <a:ext cx="223785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611560" y="4725144"/>
            <a:ext cx="7992888" cy="1384995"/>
          </a:xfrm>
          <a:prstGeom prst="rect">
            <a:avLst/>
          </a:prstGeom>
        </p:spPr>
        <p:txBody>
          <a:bodyPr wrap="square">
            <a:spAutoFit/>
          </a:bodyPr>
          <a:lstStyle/>
          <a:p>
            <a:r>
              <a:rPr lang="zh-CN" altLang="en-US" sz="2800" b="1" dirty="0" smtClean="0">
                <a:latin typeface="+mj-ea"/>
                <a:ea typeface="+mj-ea"/>
              </a:rPr>
              <a:t>上式表明，当低通信号最高频率</a:t>
            </a:r>
            <a:r>
              <a:rPr lang="en-US" altLang="zh-CN" sz="2800" b="1" i="1" dirty="0" err="1" smtClean="0">
                <a:latin typeface="+mj-ea"/>
                <a:ea typeface="+mj-ea"/>
              </a:rPr>
              <a:t>f</a:t>
            </a:r>
            <a:r>
              <a:rPr lang="en-US" altLang="zh-CN" sz="2800" b="1" i="1" baseline="-25000" dirty="0" err="1" smtClean="0">
                <a:latin typeface="+mj-ea"/>
                <a:ea typeface="+mj-ea"/>
              </a:rPr>
              <a:t>H</a:t>
            </a:r>
            <a:r>
              <a:rPr lang="zh-CN" altLang="en-US" sz="2800" b="1" dirty="0" smtClean="0">
                <a:latin typeface="+mj-ea"/>
                <a:ea typeface="+mj-ea"/>
              </a:rPr>
              <a:t>给定时，</a:t>
            </a:r>
            <a:r>
              <a:rPr lang="en-US" altLang="zh-CN" sz="2800" b="1" dirty="0" smtClean="0">
                <a:solidFill>
                  <a:srgbClr val="0000FF"/>
                </a:solidFill>
                <a:latin typeface="+mj-ea"/>
                <a:ea typeface="+mj-ea"/>
              </a:rPr>
              <a:t>PCM</a:t>
            </a:r>
            <a:r>
              <a:rPr lang="zh-CN" altLang="en-US" sz="2800" b="1" dirty="0" smtClean="0">
                <a:solidFill>
                  <a:srgbClr val="0000FF"/>
                </a:solidFill>
                <a:latin typeface="+mj-ea"/>
                <a:ea typeface="+mj-ea"/>
              </a:rPr>
              <a:t>系统的输出信号量噪比随系统的带宽</a:t>
            </a:r>
            <a:r>
              <a:rPr lang="en-US" altLang="zh-CN" sz="2800" b="1" dirty="0" smtClean="0">
                <a:solidFill>
                  <a:srgbClr val="0000FF"/>
                </a:solidFill>
                <a:latin typeface="+mj-ea"/>
                <a:ea typeface="+mj-ea"/>
              </a:rPr>
              <a:t>B</a:t>
            </a:r>
            <a:r>
              <a:rPr lang="zh-CN" altLang="en-US" sz="2800" b="1" dirty="0" smtClean="0">
                <a:solidFill>
                  <a:srgbClr val="0000FF"/>
                </a:solidFill>
                <a:latin typeface="+mj-ea"/>
                <a:ea typeface="+mj-ea"/>
              </a:rPr>
              <a:t>按指数规律增长</a:t>
            </a:r>
            <a:r>
              <a:rPr lang="zh-CN" altLang="en-US" sz="2800" b="1" dirty="0" smtClean="0">
                <a:latin typeface="+mj-ea"/>
                <a:ea typeface="+mj-ea"/>
              </a:rPr>
              <a:t>。</a:t>
            </a:r>
            <a:endParaRPr lang="zh-CN" altLang="en-US" sz="2800" b="1" dirty="0">
              <a:latin typeface="+mj-ea"/>
              <a:ea typeface="+mj-ea"/>
            </a:endParaRPr>
          </a:p>
        </p:txBody>
      </p:sp>
      <p:graphicFrame>
        <p:nvGraphicFramePr>
          <p:cNvPr id="159749" name="Object 5"/>
          <p:cNvGraphicFramePr>
            <a:graphicFrameLocks noChangeAspect="1"/>
          </p:cNvGraphicFramePr>
          <p:nvPr/>
        </p:nvGraphicFramePr>
        <p:xfrm>
          <a:off x="2843808" y="188640"/>
          <a:ext cx="1889125" cy="814388"/>
        </p:xfrm>
        <a:graphic>
          <a:graphicData uri="http://schemas.openxmlformats.org/presentationml/2006/ole">
            <mc:AlternateContent xmlns:mc="http://schemas.openxmlformats.org/markup-compatibility/2006">
              <mc:Choice xmlns:v="urn:schemas-microsoft-com:vml" Requires="v">
                <p:oleObj spid="_x0000_s159845" name="公式" r:id="rId5" imgW="1040948" imgH="444307" progId="Equation.3">
                  <p:embed/>
                </p:oleObj>
              </mc:Choice>
              <mc:Fallback>
                <p:oleObj name="公式" r:id="rId5" imgW="1040948" imgH="444307"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188640"/>
                        <a:ext cx="1889125"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 calcmode="lin" valueType="num">
                                      <p:cBhvr additive="base">
                                        <p:cTn id="13"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4454"/>
                                        </p:tgtEl>
                                        <p:attrNameLst>
                                          <p:attrName>style.visibility</p:attrName>
                                        </p:attrNameLst>
                                      </p:cBhvr>
                                      <p:to>
                                        <p:strVal val="visible"/>
                                      </p:to>
                                    </p:set>
                                    <p:anim calcmode="lin" valueType="num">
                                      <p:cBhvr additive="base">
                                        <p:cTn id="17" dur="500" fill="hold"/>
                                        <p:tgtEl>
                                          <p:spTgt spid="104454"/>
                                        </p:tgtEl>
                                        <p:attrNameLst>
                                          <p:attrName>ppt_x</p:attrName>
                                        </p:attrNameLst>
                                      </p:cBhvr>
                                      <p:tavLst>
                                        <p:tav tm="0">
                                          <p:val>
                                            <p:strVal val="#ppt_x"/>
                                          </p:val>
                                        </p:tav>
                                        <p:tav tm="100000">
                                          <p:val>
                                            <p:strVal val="#ppt_x"/>
                                          </p:val>
                                        </p:tav>
                                      </p:tavLst>
                                    </p:anim>
                                    <p:anim calcmode="lin" valueType="num">
                                      <p:cBhvr additive="base">
                                        <p:cTn id="18" dur="500" fill="hold"/>
                                        <p:tgtEl>
                                          <p:spTgt spid="10445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章模拟信号的数字传输 </a:t>
            </a:r>
          </a:p>
        </p:txBody>
      </p:sp>
      <p:sp>
        <p:nvSpPr>
          <p:cNvPr id="3" name="内容占位符 2"/>
          <p:cNvSpPr>
            <a:spLocks noGrp="1"/>
          </p:cNvSpPr>
          <p:nvPr>
            <p:ph idx="1"/>
          </p:nvPr>
        </p:nvSpPr>
        <p:spPr/>
        <p:txBody>
          <a:bodyPr>
            <a:normAutofit lnSpcReduction="10000"/>
          </a:bodyPr>
          <a:lstStyle/>
          <a:p>
            <a:r>
              <a:rPr lang="en-US" altLang="zh-CN" dirty="0" smtClean="0"/>
              <a:t>9.1 </a:t>
            </a:r>
            <a:r>
              <a:rPr lang="zh-CN" altLang="en-US" dirty="0" smtClean="0"/>
              <a:t>引言</a:t>
            </a:r>
          </a:p>
          <a:p>
            <a:r>
              <a:rPr lang="en-US" altLang="zh-CN" dirty="0" smtClean="0"/>
              <a:t>9.2 </a:t>
            </a:r>
            <a:r>
              <a:rPr lang="zh-CN" altLang="en-US" dirty="0" smtClean="0"/>
              <a:t>模拟信号的抽样</a:t>
            </a:r>
          </a:p>
          <a:p>
            <a:r>
              <a:rPr lang="en-US" altLang="zh-CN" dirty="0" smtClean="0"/>
              <a:t>9.3 </a:t>
            </a:r>
            <a:r>
              <a:rPr lang="zh-CN" altLang="en-US" dirty="0" smtClean="0"/>
              <a:t>模拟脉冲调制</a:t>
            </a:r>
          </a:p>
          <a:p>
            <a:r>
              <a:rPr lang="en-US" altLang="zh-CN" dirty="0" smtClean="0"/>
              <a:t>9.4 </a:t>
            </a:r>
            <a:r>
              <a:rPr lang="zh-CN" altLang="en-US" dirty="0" smtClean="0"/>
              <a:t>抽样信号的量化</a:t>
            </a:r>
          </a:p>
          <a:p>
            <a:r>
              <a:rPr lang="en-US" altLang="zh-CN" dirty="0" smtClean="0"/>
              <a:t>9.5</a:t>
            </a:r>
            <a:r>
              <a:rPr lang="zh-CN" altLang="en-US" dirty="0" smtClean="0"/>
              <a:t>脉冲编码调制</a:t>
            </a:r>
          </a:p>
          <a:p>
            <a:r>
              <a:rPr lang="en-US" altLang="zh-CN" dirty="0">
                <a:solidFill>
                  <a:srgbClr val="FF0000"/>
                </a:solidFill>
              </a:rPr>
              <a:t>9.6 </a:t>
            </a:r>
            <a:r>
              <a:rPr lang="zh-CN" altLang="en-US" dirty="0">
                <a:solidFill>
                  <a:srgbClr val="FF0000"/>
                </a:solidFill>
              </a:rPr>
              <a:t>差分脉冲编码调制（</a:t>
            </a:r>
            <a:r>
              <a:rPr lang="en-US" altLang="zh-CN" dirty="0">
                <a:solidFill>
                  <a:srgbClr val="FF0000"/>
                </a:solidFill>
              </a:rPr>
              <a:t>DPCM</a:t>
            </a:r>
            <a:r>
              <a:rPr lang="zh-CN" altLang="en-US" dirty="0" smtClean="0">
                <a:solidFill>
                  <a:srgbClr val="FF0000"/>
                </a:solidFill>
              </a:rPr>
              <a:t>）</a:t>
            </a:r>
            <a:endParaRPr lang="en-US" altLang="zh-CN" dirty="0" smtClean="0">
              <a:solidFill>
                <a:srgbClr val="FF0000"/>
              </a:solidFill>
            </a:endParaRPr>
          </a:p>
          <a:p>
            <a:r>
              <a:rPr lang="en-US" altLang="zh-CN" dirty="0"/>
              <a:t>9.7 </a:t>
            </a:r>
            <a:r>
              <a:rPr lang="zh-CN" altLang="en-US" dirty="0"/>
              <a:t>增量调制</a:t>
            </a:r>
          </a:p>
          <a:p>
            <a:r>
              <a:rPr lang="en-US" altLang="zh-CN" dirty="0"/>
              <a:t>9.8 </a:t>
            </a:r>
            <a:r>
              <a:rPr lang="zh-CN" altLang="en-US" dirty="0"/>
              <a:t>时分复用和复</a:t>
            </a:r>
            <a:r>
              <a:rPr lang="zh-CN" altLang="en-US" dirty="0" smtClean="0"/>
              <a:t>接</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92</a:t>
            </a:fld>
            <a:endParaRPr lang="en-US"/>
          </a:p>
        </p:txBody>
      </p:sp>
    </p:spTree>
    <p:extLst>
      <p:ext uri="{BB962C8B-B14F-4D97-AF65-F5344CB8AC3E}">
        <p14:creationId xmlns:p14="http://schemas.microsoft.com/office/powerpoint/2010/main" val="281336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smtClean="0"/>
              <a:t>9.6.1 </a:t>
            </a:r>
            <a:r>
              <a:rPr lang="zh-CN" altLang="en-US" dirty="0" smtClean="0"/>
              <a:t>预测编码简介</a:t>
            </a:r>
          </a:p>
        </p:txBody>
      </p:sp>
      <p:sp>
        <p:nvSpPr>
          <p:cNvPr id="105475" name="Rectangle 3"/>
          <p:cNvSpPr>
            <a:spLocks noGrp="1" noChangeArrowheads="1"/>
          </p:cNvSpPr>
          <p:nvPr>
            <p:ph type="body" idx="1"/>
          </p:nvPr>
        </p:nvSpPr>
        <p:spPr/>
        <p:txBody>
          <a:bodyPr>
            <a:noAutofit/>
          </a:bodyPr>
          <a:lstStyle/>
          <a:p>
            <a:r>
              <a:rPr lang="zh-CN" altLang="en-US" dirty="0" smtClean="0">
                <a:solidFill>
                  <a:srgbClr val="0000FF"/>
                </a:solidFill>
              </a:rPr>
              <a:t>预测编码的目的</a:t>
            </a:r>
            <a:r>
              <a:rPr lang="zh-CN" altLang="en-US" dirty="0" smtClean="0"/>
              <a:t>：降低编码的比特率</a:t>
            </a:r>
          </a:p>
          <a:p>
            <a:r>
              <a:rPr lang="zh-CN" altLang="en-US" dirty="0" smtClean="0">
                <a:solidFill>
                  <a:srgbClr val="0000FF"/>
                </a:solidFill>
              </a:rPr>
              <a:t>预测编码原理</a:t>
            </a:r>
            <a:r>
              <a:rPr lang="zh-CN" altLang="en-US" dirty="0" smtClean="0"/>
              <a:t>：</a:t>
            </a:r>
          </a:p>
          <a:p>
            <a:pPr lvl="1"/>
            <a:r>
              <a:rPr lang="zh-CN" altLang="en-US" dirty="0" smtClean="0"/>
              <a:t>根据前几个抽样值计算一个预测值，再取</a:t>
            </a:r>
            <a:r>
              <a:rPr lang="zh-CN" altLang="en-US" dirty="0" smtClean="0">
                <a:solidFill>
                  <a:srgbClr val="0000FF"/>
                </a:solidFill>
              </a:rPr>
              <a:t>当前抽样值和预测值之差</a:t>
            </a:r>
            <a:r>
              <a:rPr lang="en-US" altLang="zh-CN" dirty="0" smtClean="0">
                <a:solidFill>
                  <a:srgbClr val="0000FF"/>
                </a:solidFill>
              </a:rPr>
              <a:t>(</a:t>
            </a:r>
            <a:r>
              <a:rPr lang="zh-CN" altLang="en-US" dirty="0" smtClean="0">
                <a:solidFill>
                  <a:srgbClr val="FF0000"/>
                </a:solidFill>
              </a:rPr>
              <a:t>预测误差</a:t>
            </a:r>
            <a:r>
              <a:rPr lang="en-US" altLang="zh-CN" dirty="0" smtClean="0">
                <a:solidFill>
                  <a:srgbClr val="0000FF"/>
                </a:solidFill>
              </a:rPr>
              <a:t>)</a:t>
            </a:r>
            <a:r>
              <a:rPr lang="zh-CN" altLang="en-US" dirty="0" smtClean="0"/>
              <a:t>。将此差值编码并传输。</a:t>
            </a:r>
            <a:endParaRPr lang="en-US" altLang="zh-CN" dirty="0" smtClean="0"/>
          </a:p>
          <a:p>
            <a:pPr lvl="1"/>
            <a:r>
              <a:rPr lang="zh-CN" altLang="en-US" dirty="0" smtClean="0"/>
              <a:t>由于抽样值及其预测值之间有较强相关性</a:t>
            </a:r>
            <a:r>
              <a:rPr lang="en-US" altLang="zh-CN" dirty="0" smtClean="0"/>
              <a:t>(</a:t>
            </a:r>
            <a:r>
              <a:rPr lang="zh-CN" altLang="en-US" dirty="0" smtClean="0"/>
              <a:t>抽样值和其预测值非常接近</a:t>
            </a:r>
            <a:r>
              <a:rPr lang="en-US" altLang="zh-CN" dirty="0" smtClean="0"/>
              <a:t>)</a:t>
            </a:r>
            <a:r>
              <a:rPr lang="zh-CN" altLang="en-US" dirty="0" smtClean="0"/>
              <a:t>，预测误差的可能取值范围，比抽样值的变化范围小。</a:t>
            </a:r>
            <a:endParaRPr lang="en-US" altLang="zh-CN" dirty="0" smtClean="0"/>
          </a:p>
          <a:p>
            <a:pPr lvl="1"/>
            <a:r>
              <a:rPr lang="en-US" altLang="zh-CN" dirty="0" smtClean="0">
                <a:sym typeface="Wingdings" pitchFamily="2" charset="2"/>
              </a:rPr>
              <a:t></a:t>
            </a:r>
            <a:r>
              <a:rPr lang="zh-CN" altLang="en-US" dirty="0" smtClean="0">
                <a:solidFill>
                  <a:srgbClr val="0000FF"/>
                </a:solidFill>
              </a:rPr>
              <a:t>可用较少比特对预测误差编码，从而降低其比特率</a:t>
            </a:r>
            <a:r>
              <a:rPr lang="zh-CN" altLang="en-US" dirty="0" smtClean="0"/>
              <a:t>。</a:t>
            </a:r>
            <a:endParaRPr lang="en-US" altLang="zh-CN" dirty="0" smtClean="0"/>
          </a:p>
          <a:p>
            <a:pPr lvl="1"/>
            <a:r>
              <a:rPr lang="zh-CN" altLang="en-US" dirty="0" smtClean="0"/>
              <a:t>预测误差的变化范围较小，它包含的冗余度也小。这就是说，利用减小冗余度的办法，降低了编码比特率。</a:t>
            </a:r>
            <a:endParaRPr lang="zh-CN" altLang="en-US" dirty="0"/>
          </a:p>
        </p:txBody>
      </p:sp>
      <p:sp>
        <p:nvSpPr>
          <p:cNvPr id="4" name="灯片编号占位符 5"/>
          <p:cNvSpPr>
            <a:spLocks noGrp="1"/>
          </p:cNvSpPr>
          <p:nvPr>
            <p:ph type="sldNum" sz="quarter" idx="12"/>
          </p:nvPr>
        </p:nvSpPr>
        <p:spPr/>
        <p:txBody>
          <a:bodyPr/>
          <a:lstStyle/>
          <a:p>
            <a:fld id="{A8BC8AA1-AD5C-48B5-BB5C-9DA02DC15897}" type="slidenum">
              <a:rPr lang="en-US" altLang="zh-CN" smtClean="0"/>
              <a:pPr/>
              <a:t>93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 calcmode="lin" valueType="num">
                                      <p:cBhvr additive="base">
                                        <p:cTn id="7"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5475">
                                            <p:txEl>
                                              <p:pRg st="2" end="2"/>
                                            </p:txEl>
                                          </p:spTgt>
                                        </p:tgtEl>
                                        <p:attrNameLst>
                                          <p:attrName>style.visibility</p:attrName>
                                        </p:attrNameLst>
                                      </p:cBhvr>
                                      <p:to>
                                        <p:strVal val="visible"/>
                                      </p:to>
                                    </p:set>
                                    <p:anim calcmode="lin" valueType="num">
                                      <p:cBhvr additive="base">
                                        <p:cTn id="12"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5475">
                                            <p:txEl>
                                              <p:pRg st="3" end="3"/>
                                            </p:txEl>
                                          </p:spTgt>
                                        </p:tgtEl>
                                        <p:attrNameLst>
                                          <p:attrName>style.visibility</p:attrName>
                                        </p:attrNameLst>
                                      </p:cBhvr>
                                      <p:to>
                                        <p:strVal val="visible"/>
                                      </p:to>
                                    </p:set>
                                    <p:anim calcmode="lin" valueType="num">
                                      <p:cBhvr additive="base">
                                        <p:cTn id="18"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5475">
                                            <p:txEl>
                                              <p:pRg st="4" end="4"/>
                                            </p:txEl>
                                          </p:spTgt>
                                        </p:tgtEl>
                                        <p:attrNameLst>
                                          <p:attrName>style.visibility</p:attrName>
                                        </p:attrNameLst>
                                      </p:cBhvr>
                                      <p:to>
                                        <p:strVal val="visible"/>
                                      </p:to>
                                    </p:set>
                                    <p:anim calcmode="lin" valueType="num">
                                      <p:cBhvr additive="base">
                                        <p:cTn id="24"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5475">
                                            <p:txEl>
                                              <p:pRg st="5" end="5"/>
                                            </p:txEl>
                                          </p:spTgt>
                                        </p:tgtEl>
                                        <p:attrNameLst>
                                          <p:attrName>style.visibility</p:attrName>
                                        </p:attrNameLst>
                                      </p:cBhvr>
                                      <p:to>
                                        <p:strVal val="visible"/>
                                      </p:to>
                                    </p:set>
                                    <p:anim calcmode="lin" valueType="num">
                                      <p:cBhvr additive="base">
                                        <p:cTn id="30" dur="5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线性预测原理</a:t>
            </a:r>
            <a:endParaRPr lang="zh-CN" altLang="en-US" dirty="0"/>
          </a:p>
        </p:txBody>
      </p:sp>
      <p:sp>
        <p:nvSpPr>
          <p:cNvPr id="106499" name="Rectangle 3"/>
          <p:cNvSpPr>
            <a:spLocks noGrp="1" noChangeArrowheads="1"/>
          </p:cNvSpPr>
          <p:nvPr>
            <p:ph type="body" idx="1"/>
          </p:nvPr>
        </p:nvSpPr>
        <p:spPr>
          <a:xfrm>
            <a:off x="539552" y="1196752"/>
            <a:ext cx="8064896" cy="5328592"/>
          </a:xfrm>
        </p:spPr>
        <p:txBody>
          <a:bodyPr>
            <a:normAutofit/>
          </a:bodyPr>
          <a:lstStyle/>
          <a:p>
            <a:r>
              <a:rPr lang="zh-CN" altLang="en-US" dirty="0" smtClean="0">
                <a:solidFill>
                  <a:srgbClr val="0000FF"/>
                </a:solidFill>
              </a:rPr>
              <a:t>线性预测</a:t>
            </a:r>
            <a:r>
              <a:rPr lang="zh-CN" altLang="en-US" dirty="0" smtClean="0"/>
              <a:t>：利用前面的几个抽样值的</a:t>
            </a:r>
            <a:r>
              <a:rPr lang="zh-CN" altLang="en-US" dirty="0" smtClean="0">
                <a:solidFill>
                  <a:srgbClr val="FF0000"/>
                </a:solidFill>
              </a:rPr>
              <a:t>线性组合</a:t>
            </a:r>
            <a:r>
              <a:rPr lang="zh-CN" altLang="en-US" dirty="0" smtClean="0"/>
              <a:t>来预测当前的抽样值。</a:t>
            </a:r>
            <a:endParaRPr lang="en-US" altLang="zh-CN" dirty="0" smtClean="0"/>
          </a:p>
          <a:p>
            <a:r>
              <a:rPr lang="zh-CN" altLang="en-US" dirty="0" smtClean="0"/>
              <a:t>若仅用前面</a:t>
            </a:r>
            <a:r>
              <a:rPr lang="en-US" altLang="zh-CN" dirty="0" smtClean="0">
                <a:solidFill>
                  <a:srgbClr val="0000FF"/>
                </a:solidFill>
              </a:rPr>
              <a:t>1</a:t>
            </a:r>
            <a:r>
              <a:rPr lang="zh-CN" altLang="en-US" dirty="0" smtClean="0">
                <a:solidFill>
                  <a:srgbClr val="0000FF"/>
                </a:solidFill>
              </a:rPr>
              <a:t>个抽样值</a:t>
            </a:r>
            <a:r>
              <a:rPr lang="zh-CN" altLang="en-US" dirty="0" smtClean="0"/>
              <a:t>预测当前的抽样值，则就是</a:t>
            </a:r>
            <a:r>
              <a:rPr lang="en-US" altLang="zh-CN" dirty="0" smtClean="0">
                <a:solidFill>
                  <a:srgbClr val="0000FF"/>
                </a:solidFill>
              </a:rPr>
              <a:t>DPCM</a:t>
            </a:r>
            <a:r>
              <a:rPr lang="zh-CN" altLang="en-US" dirty="0" smtClean="0"/>
              <a:t>。 </a:t>
            </a:r>
          </a:p>
          <a:p>
            <a:r>
              <a:rPr lang="zh-CN" altLang="en-US" dirty="0" smtClean="0">
                <a:solidFill>
                  <a:srgbClr val="0000FF"/>
                </a:solidFill>
              </a:rPr>
              <a:t>线性预测编码原理方框图</a:t>
            </a:r>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p:txBody>
      </p:sp>
      <p:sp>
        <p:nvSpPr>
          <p:cNvPr id="55" name="灯片编号占位符 5"/>
          <p:cNvSpPr>
            <a:spLocks noGrp="1"/>
          </p:cNvSpPr>
          <p:nvPr>
            <p:ph type="sldNum" sz="quarter" idx="12"/>
          </p:nvPr>
        </p:nvSpPr>
        <p:spPr/>
        <p:txBody>
          <a:bodyPr/>
          <a:lstStyle/>
          <a:p>
            <a:fld id="{5DB458E0-D975-43B2-9D72-C8C27BFFC815}" type="slidenum">
              <a:rPr lang="en-US" altLang="zh-CN" smtClean="0"/>
              <a:pPr/>
              <a:t>94</a:t>
            </a:fld>
            <a:endParaRPr lang="en-US" altLang="zh-CN"/>
          </a:p>
        </p:txBody>
      </p:sp>
      <p:grpSp>
        <p:nvGrpSpPr>
          <p:cNvPr id="2" name="Group 58"/>
          <p:cNvGrpSpPr>
            <a:grpSpLocks/>
          </p:cNvGrpSpPr>
          <p:nvPr/>
        </p:nvGrpSpPr>
        <p:grpSpPr bwMode="auto">
          <a:xfrm>
            <a:off x="5562600" y="4413150"/>
            <a:ext cx="3327400" cy="1608138"/>
            <a:chOff x="3532" y="2018"/>
            <a:chExt cx="2096" cy="1013"/>
          </a:xfrm>
        </p:grpSpPr>
        <p:sp>
          <p:nvSpPr>
            <p:cNvPr id="106504" name="Text Box 8"/>
            <p:cNvSpPr txBox="1">
              <a:spLocks noChangeArrowheads="1"/>
            </p:cNvSpPr>
            <p:nvPr/>
          </p:nvSpPr>
          <p:spPr bwMode="auto">
            <a:xfrm>
              <a:off x="4087" y="2740"/>
              <a:ext cx="94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(b) </a:t>
              </a:r>
              <a:r>
                <a:rPr lang="zh-CN" altLang="en-US" sz="2000" dirty="0">
                  <a:solidFill>
                    <a:srgbClr val="0000FF"/>
                  </a:solidFill>
                  <a:latin typeface="Times New Roman" pitchFamily="18" charset="0"/>
                </a:rPr>
                <a:t>译码器</a:t>
              </a:r>
              <a:endParaRPr lang="zh-CN" altLang="en-US" sz="2000" dirty="0">
                <a:solidFill>
                  <a:srgbClr val="0000FF"/>
                </a:solidFill>
              </a:endParaRPr>
            </a:p>
          </p:txBody>
        </p:sp>
        <p:grpSp>
          <p:nvGrpSpPr>
            <p:cNvPr id="3" name="Group 9"/>
            <p:cNvGrpSpPr>
              <a:grpSpLocks/>
            </p:cNvGrpSpPr>
            <p:nvPr/>
          </p:nvGrpSpPr>
          <p:grpSpPr bwMode="auto">
            <a:xfrm>
              <a:off x="3532" y="2018"/>
              <a:ext cx="2096" cy="709"/>
              <a:chOff x="6777" y="7899"/>
              <a:chExt cx="3372" cy="1184"/>
            </a:xfrm>
          </p:grpSpPr>
          <p:sp>
            <p:nvSpPr>
              <p:cNvPr id="106506" name="Line 10"/>
              <p:cNvSpPr>
                <a:spLocks noChangeShapeType="1"/>
              </p:cNvSpPr>
              <p:nvPr/>
            </p:nvSpPr>
            <p:spPr bwMode="auto">
              <a:xfrm flipV="1">
                <a:off x="8429" y="8442"/>
                <a:ext cx="0" cy="390"/>
              </a:xfrm>
              <a:prstGeom prst="line">
                <a:avLst/>
              </a:prstGeom>
              <a:noFill/>
              <a:ln w="9525">
                <a:solidFill>
                  <a:srgbClr val="000000"/>
                </a:solidFill>
                <a:round/>
                <a:headEnd/>
                <a:tailEnd type="triangle" w="med" len="med"/>
              </a:ln>
              <a:effectLst/>
            </p:spPr>
            <p:txBody>
              <a:bodyPr/>
              <a:lstStyle/>
              <a:p>
                <a:endParaRPr lang="zh-CN" altLang="en-US"/>
              </a:p>
            </p:txBody>
          </p:sp>
          <p:sp>
            <p:nvSpPr>
              <p:cNvPr id="106507" name="Line 11"/>
              <p:cNvSpPr>
                <a:spLocks noChangeShapeType="1"/>
              </p:cNvSpPr>
              <p:nvPr/>
            </p:nvSpPr>
            <p:spPr bwMode="auto">
              <a:xfrm>
                <a:off x="9551" y="8853"/>
                <a:ext cx="344"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4" name="Group 12"/>
              <p:cNvGrpSpPr>
                <a:grpSpLocks/>
              </p:cNvGrpSpPr>
              <p:nvPr/>
            </p:nvGrpSpPr>
            <p:grpSpPr bwMode="auto">
              <a:xfrm>
                <a:off x="6777" y="8058"/>
                <a:ext cx="1103" cy="470"/>
                <a:chOff x="2279" y="4860"/>
                <a:chExt cx="1290" cy="525"/>
              </a:xfrm>
            </p:grpSpPr>
            <p:sp>
              <p:nvSpPr>
                <p:cNvPr id="106509" name="Text Box 13"/>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译码</a:t>
                  </a:r>
                  <a:endParaRPr lang="zh-CN" altLang="en-US" sz="4000"/>
                </a:p>
              </p:txBody>
            </p:sp>
            <p:sp>
              <p:nvSpPr>
                <p:cNvPr id="106510" name="Line 14"/>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6511" name="Line 15"/>
              <p:cNvSpPr>
                <a:spLocks noChangeShapeType="1"/>
              </p:cNvSpPr>
              <p:nvPr/>
            </p:nvSpPr>
            <p:spPr bwMode="auto">
              <a:xfrm>
                <a:off x="8638" y="8298"/>
                <a:ext cx="1511" cy="0"/>
              </a:xfrm>
              <a:prstGeom prst="line">
                <a:avLst/>
              </a:prstGeom>
              <a:noFill/>
              <a:ln w="9525">
                <a:solidFill>
                  <a:srgbClr val="000000"/>
                </a:solidFill>
                <a:round/>
                <a:headEnd/>
                <a:tailEnd type="triangle" w="med" len="med"/>
              </a:ln>
              <a:effectLst/>
            </p:spPr>
            <p:txBody>
              <a:bodyPr/>
              <a:lstStyle/>
              <a:p>
                <a:endParaRPr lang="zh-CN" altLang="en-US"/>
              </a:p>
            </p:txBody>
          </p:sp>
          <p:sp>
            <p:nvSpPr>
              <p:cNvPr id="106512" name="Line 16"/>
              <p:cNvSpPr>
                <a:spLocks noChangeShapeType="1"/>
              </p:cNvSpPr>
              <p:nvPr/>
            </p:nvSpPr>
            <p:spPr bwMode="auto">
              <a:xfrm>
                <a:off x="7893" y="8292"/>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6513" name="AutoShape 17"/>
              <p:cNvSpPr>
                <a:spLocks noChangeArrowheads="1"/>
              </p:cNvSpPr>
              <p:nvPr/>
            </p:nvSpPr>
            <p:spPr bwMode="auto">
              <a:xfrm>
                <a:off x="8243" y="8112"/>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nvGrpSpPr>
              <p:cNvPr id="5" name="Group 18"/>
              <p:cNvGrpSpPr>
                <a:grpSpLocks/>
              </p:cNvGrpSpPr>
              <p:nvPr/>
            </p:nvGrpSpPr>
            <p:grpSpPr bwMode="auto">
              <a:xfrm>
                <a:off x="8411" y="8613"/>
                <a:ext cx="1118" cy="470"/>
                <a:chOff x="8607" y="5226"/>
                <a:chExt cx="1118" cy="470"/>
              </a:xfrm>
            </p:grpSpPr>
            <p:sp>
              <p:nvSpPr>
                <p:cNvPr id="106515" name="Text Box 19"/>
                <p:cNvSpPr txBox="1">
                  <a:spLocks noChangeArrowheads="1"/>
                </p:cNvSpPr>
                <p:nvPr/>
              </p:nvSpPr>
              <p:spPr bwMode="auto">
                <a:xfrm>
                  <a:off x="8995" y="5226"/>
                  <a:ext cx="730" cy="470"/>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dirty="0">
                      <a:latin typeface="Times New Roman" pitchFamily="18" charset="0"/>
                    </a:rPr>
                    <a:t>预测</a:t>
                  </a:r>
                  <a:endParaRPr lang="zh-CN" altLang="en-US" sz="4000" dirty="0"/>
                </a:p>
              </p:txBody>
            </p:sp>
            <p:sp>
              <p:nvSpPr>
                <p:cNvPr id="106516" name="Line 20"/>
                <p:cNvSpPr>
                  <a:spLocks noChangeShapeType="1"/>
                </p:cNvSpPr>
                <p:nvPr/>
              </p:nvSpPr>
              <p:spPr bwMode="auto">
                <a:xfrm>
                  <a:off x="8607" y="5466"/>
                  <a:ext cx="385" cy="0"/>
                </a:xfrm>
                <a:prstGeom prst="line">
                  <a:avLst/>
                </a:prstGeom>
                <a:noFill/>
                <a:ln w="9525">
                  <a:solidFill>
                    <a:srgbClr val="000000"/>
                  </a:solidFill>
                  <a:round/>
                  <a:headEnd type="triangle" w="med" len="med"/>
                  <a:tailEnd/>
                </a:ln>
                <a:effectLst/>
              </p:spPr>
              <p:txBody>
                <a:bodyPr/>
                <a:lstStyle/>
                <a:p>
                  <a:endParaRPr lang="zh-CN" altLang="en-US"/>
                </a:p>
              </p:txBody>
            </p:sp>
          </p:grpSp>
          <p:sp>
            <p:nvSpPr>
              <p:cNvPr id="106517" name="Line 21"/>
              <p:cNvSpPr>
                <a:spLocks noChangeShapeType="1"/>
              </p:cNvSpPr>
              <p:nvPr/>
            </p:nvSpPr>
            <p:spPr bwMode="auto">
              <a:xfrm>
                <a:off x="9885" y="8307"/>
                <a:ext cx="0" cy="555"/>
              </a:xfrm>
              <a:prstGeom prst="line">
                <a:avLst/>
              </a:prstGeom>
              <a:noFill/>
              <a:ln w="9525">
                <a:solidFill>
                  <a:srgbClr val="000000"/>
                </a:solidFill>
                <a:round/>
                <a:headEnd/>
                <a:tailEnd type="triangle" w="med" len="med"/>
              </a:ln>
              <a:effectLst/>
            </p:spPr>
            <p:txBody>
              <a:bodyPr/>
              <a:lstStyle/>
              <a:p>
                <a:endParaRPr lang="zh-CN" altLang="en-US"/>
              </a:p>
            </p:txBody>
          </p:sp>
          <p:sp>
            <p:nvSpPr>
              <p:cNvPr id="106518" name="Text Box 22"/>
              <p:cNvSpPr txBox="1">
                <a:spLocks noChangeArrowheads="1"/>
              </p:cNvSpPr>
              <p:nvPr/>
            </p:nvSpPr>
            <p:spPr bwMode="auto">
              <a:xfrm>
                <a:off x="9407" y="7917"/>
                <a:ext cx="734" cy="495"/>
              </a:xfrm>
              <a:prstGeom prst="rect">
                <a:avLst/>
              </a:prstGeom>
              <a:noFill/>
              <a:ln w="9525" algn="ctr">
                <a:noFill/>
                <a:miter lim="800000"/>
                <a:headEnd/>
                <a:tailEnd/>
              </a:ln>
              <a:effectLst/>
            </p:spPr>
            <p:txBody>
              <a:bodyPr/>
              <a:lstStyle/>
              <a:p>
                <a:pPr algn="just"/>
                <a:r>
                  <a:rPr lang="en-US" altLang="zh-CN" i="1">
                    <a:latin typeface="Times New Roman" pitchFamily="18" charset="0"/>
                  </a:rPr>
                  <a:t>m</a:t>
                </a:r>
                <a:r>
                  <a:rPr lang="en-US" altLang="zh-CN" i="1" baseline="-25000">
                    <a:latin typeface="Times New Roman" pitchFamily="18" charset="0"/>
                  </a:rPr>
                  <a:t>k</a:t>
                </a:r>
                <a:r>
                  <a:rPr lang="en-US" altLang="zh-CN">
                    <a:latin typeface="Times New Roman" pitchFamily="18" charset="0"/>
                  </a:rPr>
                  <a:t>*</a:t>
                </a:r>
                <a:r>
                  <a:rPr lang="en-US" altLang="zh-CN">
                    <a:latin typeface="Times New Roman" pitchFamily="18" charset="0"/>
                    <a:sym typeface="Symbol" pitchFamily="18" charset="2"/>
                  </a:rPr>
                  <a:t></a:t>
                </a:r>
                <a:endParaRPr lang="en-US" altLang="zh-CN"/>
              </a:p>
            </p:txBody>
          </p:sp>
          <p:sp>
            <p:nvSpPr>
              <p:cNvPr id="106519" name="Text Box 23"/>
              <p:cNvSpPr txBox="1">
                <a:spLocks noChangeArrowheads="1"/>
              </p:cNvSpPr>
              <p:nvPr/>
            </p:nvSpPr>
            <p:spPr bwMode="auto">
              <a:xfrm>
                <a:off x="7877" y="7899"/>
                <a:ext cx="584" cy="435"/>
              </a:xfrm>
              <a:prstGeom prst="rect">
                <a:avLst/>
              </a:prstGeom>
              <a:noFill/>
              <a:ln w="9525" algn="ctr">
                <a:noFill/>
                <a:miter lim="800000"/>
                <a:headEnd/>
                <a:tailEnd/>
              </a:ln>
              <a:effectLst/>
            </p:spPr>
            <p:txBody>
              <a:bodyPr/>
              <a:lstStyle/>
              <a:p>
                <a:pPr algn="just"/>
                <a:r>
                  <a:rPr lang="en-US" altLang="zh-CN" i="1">
                    <a:latin typeface="Times New Roman" pitchFamily="18" charset="0"/>
                  </a:rPr>
                  <a:t>r</a:t>
                </a:r>
                <a:r>
                  <a:rPr lang="en-US" altLang="zh-CN" i="1" baseline="-25000">
                    <a:latin typeface="Times New Roman" pitchFamily="18" charset="0"/>
                  </a:rPr>
                  <a:t>k</a:t>
                </a:r>
                <a:r>
                  <a:rPr lang="en-US" altLang="zh-CN" i="1">
                    <a:latin typeface="Times New Roman" pitchFamily="18" charset="0"/>
                    <a:sym typeface="Symbol" pitchFamily="18" charset="2"/>
                  </a:rPr>
                  <a:t></a:t>
                </a:r>
                <a:endParaRPr lang="en-US" altLang="zh-CN"/>
              </a:p>
            </p:txBody>
          </p:sp>
        </p:grpSp>
      </p:grpSp>
      <p:grpSp>
        <p:nvGrpSpPr>
          <p:cNvPr id="6" name="Group 59"/>
          <p:cNvGrpSpPr>
            <a:grpSpLocks/>
          </p:cNvGrpSpPr>
          <p:nvPr/>
        </p:nvGrpSpPr>
        <p:grpSpPr bwMode="auto">
          <a:xfrm>
            <a:off x="467668" y="4346922"/>
            <a:ext cx="4891088" cy="1530350"/>
            <a:chOff x="306" y="2018"/>
            <a:chExt cx="3081" cy="964"/>
          </a:xfrm>
        </p:grpSpPr>
        <p:grpSp>
          <p:nvGrpSpPr>
            <p:cNvPr id="7" name="Group 57"/>
            <p:cNvGrpSpPr>
              <a:grpSpLocks/>
            </p:cNvGrpSpPr>
            <p:nvPr/>
          </p:nvGrpSpPr>
          <p:grpSpPr bwMode="auto">
            <a:xfrm>
              <a:off x="306" y="2018"/>
              <a:ext cx="3081" cy="964"/>
              <a:chOff x="306" y="2018"/>
              <a:chExt cx="3081" cy="964"/>
            </a:xfrm>
          </p:grpSpPr>
          <p:sp>
            <p:nvSpPr>
              <p:cNvPr id="106544" name="Text Box 48"/>
              <p:cNvSpPr txBox="1">
                <a:spLocks noChangeArrowheads="1"/>
              </p:cNvSpPr>
              <p:nvPr/>
            </p:nvSpPr>
            <p:spPr bwMode="auto">
              <a:xfrm>
                <a:off x="306" y="2562"/>
                <a:ext cx="111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(a) </a:t>
                </a:r>
                <a:r>
                  <a:rPr lang="zh-CN" altLang="en-US" sz="2000" dirty="0">
                    <a:solidFill>
                      <a:srgbClr val="0000FF"/>
                    </a:solidFill>
                    <a:latin typeface="Times New Roman" pitchFamily="18" charset="0"/>
                  </a:rPr>
                  <a:t>编码器</a:t>
                </a:r>
                <a:endParaRPr lang="zh-CN" altLang="en-US" sz="4000" dirty="0">
                  <a:solidFill>
                    <a:srgbClr val="0000FF"/>
                  </a:solidFill>
                </a:endParaRPr>
              </a:p>
            </p:txBody>
          </p:sp>
          <p:grpSp>
            <p:nvGrpSpPr>
              <p:cNvPr id="8" name="Group 56"/>
              <p:cNvGrpSpPr>
                <a:grpSpLocks/>
              </p:cNvGrpSpPr>
              <p:nvPr/>
            </p:nvGrpSpPr>
            <p:grpSpPr bwMode="auto">
              <a:xfrm>
                <a:off x="442" y="2018"/>
                <a:ext cx="2945" cy="964"/>
                <a:chOff x="442" y="2018"/>
                <a:chExt cx="2945" cy="1129"/>
              </a:xfrm>
            </p:grpSpPr>
            <p:grpSp>
              <p:nvGrpSpPr>
                <p:cNvPr id="9" name="Group 27"/>
                <p:cNvGrpSpPr>
                  <a:grpSpLocks/>
                </p:cNvGrpSpPr>
                <p:nvPr/>
              </p:nvGrpSpPr>
              <p:grpSpPr bwMode="auto">
                <a:xfrm>
                  <a:off x="554" y="2146"/>
                  <a:ext cx="2833" cy="984"/>
                  <a:chOff x="1813" y="4692"/>
                  <a:chExt cx="4558" cy="1389"/>
                </a:xfrm>
              </p:grpSpPr>
              <p:sp>
                <p:nvSpPr>
                  <p:cNvPr id="106524" name="Text Box 28"/>
                  <p:cNvSpPr txBox="1">
                    <a:spLocks noChangeArrowheads="1"/>
                  </p:cNvSpPr>
                  <p:nvPr/>
                </p:nvSpPr>
                <p:spPr bwMode="auto">
                  <a:xfrm>
                    <a:off x="3840" y="5611"/>
                    <a:ext cx="730" cy="470"/>
                  </a:xfrm>
                  <a:prstGeom prst="rect">
                    <a:avLst/>
                  </a:prstGeom>
                  <a:solidFill>
                    <a:srgbClr val="FFFFFF"/>
                  </a:solidFill>
                  <a:ln w="9525" algn="ctr">
                    <a:solidFill>
                      <a:srgbClr val="000000"/>
                    </a:solidFill>
                    <a:miter lim="800000"/>
                    <a:headEnd/>
                    <a:tailEnd/>
                  </a:ln>
                  <a:effectLst/>
                </p:spPr>
                <p:txBody>
                  <a:bodyPr tIns="46800"/>
                  <a:lstStyle/>
                  <a:p>
                    <a:pPr algn="just"/>
                    <a:r>
                      <a:rPr lang="zh-CN" altLang="en-US" sz="2000">
                        <a:latin typeface="Times New Roman" pitchFamily="18" charset="0"/>
                      </a:rPr>
                      <a:t>预测</a:t>
                    </a:r>
                    <a:endParaRPr lang="zh-CN" altLang="en-US" sz="4000"/>
                  </a:p>
                </p:txBody>
              </p:sp>
              <p:sp>
                <p:nvSpPr>
                  <p:cNvPr id="106525" name="Line 29"/>
                  <p:cNvSpPr>
                    <a:spLocks noChangeShapeType="1"/>
                  </p:cNvSpPr>
                  <p:nvPr/>
                </p:nvSpPr>
                <p:spPr bwMode="auto">
                  <a:xfrm>
                    <a:off x="3453" y="5866"/>
                    <a:ext cx="385" cy="0"/>
                  </a:xfrm>
                  <a:prstGeom prst="line">
                    <a:avLst/>
                  </a:prstGeom>
                  <a:noFill/>
                  <a:ln w="9525">
                    <a:solidFill>
                      <a:srgbClr val="000000"/>
                    </a:solidFill>
                    <a:round/>
                    <a:headEnd type="triangle" w="med" len="med"/>
                    <a:tailEnd/>
                  </a:ln>
                  <a:effectLst/>
                </p:spPr>
                <p:txBody>
                  <a:bodyPr/>
                  <a:lstStyle/>
                  <a:p>
                    <a:endParaRPr lang="zh-CN" altLang="en-US"/>
                  </a:p>
                </p:txBody>
              </p:sp>
              <p:sp>
                <p:nvSpPr>
                  <p:cNvPr id="106526" name="AutoShape 30"/>
                  <p:cNvSpPr>
                    <a:spLocks noChangeArrowheads="1"/>
                  </p:cNvSpPr>
                  <p:nvPr/>
                </p:nvSpPr>
                <p:spPr bwMode="auto">
                  <a:xfrm>
                    <a:off x="4755" y="5238"/>
                    <a:ext cx="371" cy="362"/>
                  </a:xfrm>
                  <a:prstGeom prst="flowChartOr">
                    <a:avLst/>
                  </a:prstGeom>
                  <a:solidFill>
                    <a:srgbClr val="FFFFFF"/>
                  </a:solidFill>
                  <a:ln w="9525">
                    <a:solidFill>
                      <a:srgbClr val="000000"/>
                    </a:solidFill>
                    <a:round/>
                    <a:headEnd/>
                    <a:tailEnd/>
                  </a:ln>
                  <a:effectLst/>
                </p:spPr>
                <p:txBody>
                  <a:bodyPr/>
                  <a:lstStyle/>
                  <a:p>
                    <a:endParaRPr lang="zh-CN" altLang="en-US"/>
                  </a:p>
                </p:txBody>
              </p:sp>
              <p:sp>
                <p:nvSpPr>
                  <p:cNvPr id="106527" name="Line 31"/>
                  <p:cNvSpPr>
                    <a:spLocks noChangeShapeType="1"/>
                  </p:cNvSpPr>
                  <p:nvPr/>
                </p:nvSpPr>
                <p:spPr bwMode="auto">
                  <a:xfrm>
                    <a:off x="3467" y="5109"/>
                    <a:ext cx="2" cy="779"/>
                  </a:xfrm>
                  <a:prstGeom prst="line">
                    <a:avLst/>
                  </a:prstGeom>
                  <a:noFill/>
                  <a:ln w="9525">
                    <a:solidFill>
                      <a:srgbClr val="000000"/>
                    </a:solidFill>
                    <a:round/>
                    <a:headEnd type="triangle" w="med" len="med"/>
                    <a:tailEnd/>
                  </a:ln>
                  <a:effectLst/>
                </p:spPr>
                <p:txBody>
                  <a:bodyPr/>
                  <a:lstStyle/>
                  <a:p>
                    <a:endParaRPr lang="zh-CN" altLang="en-US"/>
                  </a:p>
                </p:txBody>
              </p:sp>
              <p:sp>
                <p:nvSpPr>
                  <p:cNvPr id="106528" name="Line 32"/>
                  <p:cNvSpPr>
                    <a:spLocks noChangeShapeType="1"/>
                  </p:cNvSpPr>
                  <p:nvPr/>
                </p:nvSpPr>
                <p:spPr bwMode="auto">
                  <a:xfrm flipH="1">
                    <a:off x="3457" y="5418"/>
                    <a:ext cx="1320" cy="0"/>
                  </a:xfrm>
                  <a:prstGeom prst="line">
                    <a:avLst/>
                  </a:prstGeom>
                  <a:noFill/>
                  <a:ln w="9525">
                    <a:solidFill>
                      <a:srgbClr val="000000"/>
                    </a:solidFill>
                    <a:round/>
                    <a:headEnd type="triangle" w="med" len="med"/>
                    <a:tailEnd/>
                  </a:ln>
                  <a:effectLst/>
                </p:spPr>
                <p:txBody>
                  <a:bodyPr/>
                  <a:lstStyle/>
                  <a:p>
                    <a:endParaRPr lang="zh-CN" altLang="en-US"/>
                  </a:p>
                </p:txBody>
              </p:sp>
              <p:sp>
                <p:nvSpPr>
                  <p:cNvPr id="106529" name="Line 33"/>
                  <p:cNvSpPr>
                    <a:spLocks noChangeShapeType="1"/>
                  </p:cNvSpPr>
                  <p:nvPr/>
                </p:nvSpPr>
                <p:spPr bwMode="auto">
                  <a:xfrm flipV="1">
                    <a:off x="4931" y="4921"/>
                    <a:ext cx="2" cy="309"/>
                  </a:xfrm>
                  <a:prstGeom prst="line">
                    <a:avLst/>
                  </a:prstGeom>
                  <a:noFill/>
                  <a:ln w="9525">
                    <a:solidFill>
                      <a:srgbClr val="000000"/>
                    </a:solidFill>
                    <a:round/>
                    <a:headEnd type="triangle" w="med" len="med"/>
                    <a:tailEnd/>
                  </a:ln>
                  <a:effectLst/>
                </p:spPr>
                <p:txBody>
                  <a:bodyPr/>
                  <a:lstStyle/>
                  <a:p>
                    <a:endParaRPr lang="zh-CN" altLang="en-US"/>
                  </a:p>
                </p:txBody>
              </p:sp>
              <p:sp>
                <p:nvSpPr>
                  <p:cNvPr id="106530" name="Line 34"/>
                  <p:cNvSpPr>
                    <a:spLocks noChangeShapeType="1"/>
                  </p:cNvSpPr>
                  <p:nvPr/>
                </p:nvSpPr>
                <p:spPr bwMode="auto">
                  <a:xfrm flipV="1">
                    <a:off x="4931" y="5579"/>
                    <a:ext cx="2" cy="295"/>
                  </a:xfrm>
                  <a:prstGeom prst="line">
                    <a:avLst/>
                  </a:prstGeom>
                  <a:noFill/>
                  <a:ln w="9525">
                    <a:solidFill>
                      <a:srgbClr val="000000"/>
                    </a:solidFill>
                    <a:round/>
                    <a:headEnd type="triangle" w="med" len="med"/>
                    <a:tailEnd/>
                  </a:ln>
                  <a:effectLst/>
                </p:spPr>
                <p:txBody>
                  <a:bodyPr/>
                  <a:lstStyle/>
                  <a:p>
                    <a:endParaRPr lang="zh-CN" altLang="en-US"/>
                  </a:p>
                </p:txBody>
              </p:sp>
              <p:sp>
                <p:nvSpPr>
                  <p:cNvPr id="106531" name="Line 35"/>
                  <p:cNvSpPr>
                    <a:spLocks noChangeShapeType="1"/>
                  </p:cNvSpPr>
                  <p:nvPr/>
                </p:nvSpPr>
                <p:spPr bwMode="auto">
                  <a:xfrm>
                    <a:off x="4570" y="5866"/>
                    <a:ext cx="360"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10" name="Group 36"/>
                  <p:cNvGrpSpPr>
                    <a:grpSpLocks/>
                  </p:cNvGrpSpPr>
                  <p:nvPr/>
                </p:nvGrpSpPr>
                <p:grpSpPr bwMode="auto">
                  <a:xfrm>
                    <a:off x="1813" y="4692"/>
                    <a:ext cx="4558" cy="472"/>
                    <a:chOff x="1813" y="4692"/>
                    <a:chExt cx="4558" cy="472"/>
                  </a:xfrm>
                </p:grpSpPr>
                <p:sp>
                  <p:nvSpPr>
                    <p:cNvPr id="106533" name="Text Box 37"/>
                    <p:cNvSpPr txBox="1">
                      <a:spLocks noChangeArrowheads="1"/>
                    </p:cNvSpPr>
                    <p:nvPr/>
                  </p:nvSpPr>
                  <p:spPr bwMode="auto">
                    <a:xfrm>
                      <a:off x="4047" y="4692"/>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量化</a:t>
                      </a:r>
                      <a:endParaRPr lang="zh-CN" altLang="en-US" sz="4000"/>
                    </a:p>
                  </p:txBody>
                </p:sp>
                <p:sp>
                  <p:nvSpPr>
                    <p:cNvPr id="106534" name="Text Box 38"/>
                    <p:cNvSpPr txBox="1">
                      <a:spLocks noChangeArrowheads="1"/>
                    </p:cNvSpPr>
                    <p:nvPr/>
                  </p:nvSpPr>
                  <p:spPr bwMode="auto">
                    <a:xfrm>
                      <a:off x="5161" y="4693"/>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编码</a:t>
                      </a:r>
                      <a:endParaRPr lang="zh-CN" altLang="en-US" sz="4000"/>
                    </a:p>
                  </p:txBody>
                </p:sp>
                <p:sp>
                  <p:nvSpPr>
                    <p:cNvPr id="106535" name="Line 39"/>
                    <p:cNvSpPr>
                      <a:spLocks noChangeShapeType="1"/>
                    </p:cNvSpPr>
                    <p:nvPr/>
                  </p:nvSpPr>
                  <p:spPr bwMode="auto">
                    <a:xfrm>
                      <a:off x="4789" y="4928"/>
                      <a:ext cx="385" cy="0"/>
                    </a:xfrm>
                    <a:prstGeom prst="line">
                      <a:avLst/>
                    </a:prstGeom>
                    <a:noFill/>
                    <a:ln w="9525">
                      <a:solidFill>
                        <a:srgbClr val="000000"/>
                      </a:solidFill>
                      <a:round/>
                      <a:headEnd/>
                      <a:tailEnd type="triangle" w="med" len="med"/>
                    </a:ln>
                    <a:effectLst/>
                  </p:spPr>
                  <p:txBody>
                    <a:bodyPr/>
                    <a:lstStyle/>
                    <a:p>
                      <a:endParaRPr lang="zh-CN" altLang="en-US"/>
                    </a:p>
                  </p:txBody>
                </p:sp>
                <p:grpSp>
                  <p:nvGrpSpPr>
                    <p:cNvPr id="11" name="Group 40"/>
                    <p:cNvGrpSpPr>
                      <a:grpSpLocks/>
                    </p:cNvGrpSpPr>
                    <p:nvPr/>
                  </p:nvGrpSpPr>
                  <p:grpSpPr bwMode="auto">
                    <a:xfrm>
                      <a:off x="1813" y="4693"/>
                      <a:ext cx="2246" cy="470"/>
                      <a:chOff x="1813" y="4700"/>
                      <a:chExt cx="2246" cy="470"/>
                    </a:xfrm>
                  </p:grpSpPr>
                  <p:grpSp>
                    <p:nvGrpSpPr>
                      <p:cNvPr id="12" name="Group 41"/>
                      <p:cNvGrpSpPr>
                        <a:grpSpLocks/>
                      </p:cNvGrpSpPr>
                      <p:nvPr/>
                    </p:nvGrpSpPr>
                    <p:grpSpPr bwMode="auto">
                      <a:xfrm>
                        <a:off x="1813" y="4700"/>
                        <a:ext cx="1103" cy="470"/>
                        <a:chOff x="2279" y="4860"/>
                        <a:chExt cx="1290" cy="525"/>
                      </a:xfrm>
                    </p:grpSpPr>
                    <p:sp>
                      <p:nvSpPr>
                        <p:cNvPr id="106538" name="Text Box 42"/>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抽样</a:t>
                          </a:r>
                          <a:endParaRPr lang="zh-CN" altLang="en-US" sz="4000"/>
                        </a:p>
                      </p:txBody>
                    </p:sp>
                    <p:sp>
                      <p:nvSpPr>
                        <p:cNvPr id="106539" name="Line 43"/>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6540" name="Line 44"/>
                      <p:cNvSpPr>
                        <a:spLocks noChangeShapeType="1"/>
                      </p:cNvSpPr>
                      <p:nvPr/>
                    </p:nvSpPr>
                    <p:spPr bwMode="auto">
                      <a:xfrm>
                        <a:off x="3674" y="4940"/>
                        <a:ext cx="385" cy="0"/>
                      </a:xfrm>
                      <a:prstGeom prst="line">
                        <a:avLst/>
                      </a:prstGeom>
                      <a:noFill/>
                      <a:ln w="9525">
                        <a:solidFill>
                          <a:srgbClr val="000000"/>
                        </a:solidFill>
                        <a:round/>
                        <a:headEnd/>
                        <a:tailEnd type="triangle" w="med" len="med"/>
                      </a:ln>
                      <a:effectLst/>
                    </p:spPr>
                    <p:txBody>
                      <a:bodyPr/>
                      <a:lstStyle/>
                      <a:p>
                        <a:endParaRPr lang="zh-CN" altLang="en-US"/>
                      </a:p>
                    </p:txBody>
                  </p:sp>
                  <p:sp>
                    <p:nvSpPr>
                      <p:cNvPr id="106541" name="Line 45"/>
                      <p:cNvSpPr>
                        <a:spLocks noChangeShapeType="1"/>
                      </p:cNvSpPr>
                      <p:nvPr/>
                    </p:nvSpPr>
                    <p:spPr bwMode="auto">
                      <a:xfrm>
                        <a:off x="2929" y="4934"/>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6542" name="AutoShape 46"/>
                      <p:cNvSpPr>
                        <a:spLocks noChangeArrowheads="1"/>
                      </p:cNvSpPr>
                      <p:nvPr/>
                    </p:nvSpPr>
                    <p:spPr bwMode="auto">
                      <a:xfrm>
                        <a:off x="3279" y="4754"/>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sp>
                  <p:nvSpPr>
                    <p:cNvPr id="106543" name="Line 47"/>
                    <p:cNvSpPr>
                      <a:spLocks noChangeShapeType="1"/>
                    </p:cNvSpPr>
                    <p:nvPr/>
                  </p:nvSpPr>
                  <p:spPr bwMode="auto">
                    <a:xfrm>
                      <a:off x="5921" y="4928"/>
                      <a:ext cx="450" cy="0"/>
                    </a:xfrm>
                    <a:prstGeom prst="line">
                      <a:avLst/>
                    </a:prstGeom>
                    <a:noFill/>
                    <a:ln w="9525">
                      <a:solidFill>
                        <a:srgbClr val="000000"/>
                      </a:solidFill>
                      <a:round/>
                      <a:headEnd/>
                      <a:tailEnd type="triangle" w="med" len="med"/>
                    </a:ln>
                    <a:effectLst/>
                  </p:spPr>
                  <p:txBody>
                    <a:bodyPr/>
                    <a:lstStyle/>
                    <a:p>
                      <a:endParaRPr lang="zh-CN" altLang="en-US"/>
                    </a:p>
                  </p:txBody>
                </p:sp>
              </p:grpSp>
            </p:grpSp>
            <p:sp>
              <p:nvSpPr>
                <p:cNvPr id="106545" name="Text Box 49"/>
                <p:cNvSpPr txBox="1">
                  <a:spLocks noChangeArrowheads="1"/>
                </p:cNvSpPr>
                <p:nvPr/>
              </p:nvSpPr>
              <p:spPr bwMode="auto">
                <a:xfrm>
                  <a:off x="1279" y="2797"/>
                  <a:ext cx="401" cy="350"/>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sym typeface="Symbol" pitchFamily="18" charset="2"/>
                    </a:rPr>
                    <a:t></a:t>
                  </a:r>
                  <a:endParaRPr lang="en-US" altLang="zh-CN" sz="4000"/>
                </a:p>
              </p:txBody>
            </p:sp>
            <p:sp>
              <p:nvSpPr>
                <p:cNvPr id="106546" name="Text Box 50"/>
                <p:cNvSpPr txBox="1">
                  <a:spLocks noChangeArrowheads="1"/>
                </p:cNvSpPr>
                <p:nvPr/>
              </p:nvSpPr>
              <p:spPr bwMode="auto">
                <a:xfrm>
                  <a:off x="2465" y="2775"/>
                  <a:ext cx="410" cy="351"/>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rPr>
                    <a:t>*</a:t>
                  </a:r>
                  <a:endParaRPr lang="en-US" altLang="zh-CN" sz="4000"/>
                </a:p>
              </p:txBody>
            </p:sp>
            <p:sp>
              <p:nvSpPr>
                <p:cNvPr id="106547" name="Text Box 51"/>
                <p:cNvSpPr txBox="1">
                  <a:spLocks noChangeArrowheads="1"/>
                </p:cNvSpPr>
                <p:nvPr/>
              </p:nvSpPr>
              <p:spPr bwMode="auto">
                <a:xfrm>
                  <a:off x="442" y="2039"/>
                  <a:ext cx="448" cy="330"/>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2000"/>
                </a:p>
              </p:txBody>
            </p:sp>
            <p:sp>
              <p:nvSpPr>
                <p:cNvPr id="106548" name="Text Box 52"/>
                <p:cNvSpPr txBox="1">
                  <a:spLocks noChangeArrowheads="1"/>
                </p:cNvSpPr>
                <p:nvPr/>
              </p:nvSpPr>
              <p:spPr bwMode="auto">
                <a:xfrm>
                  <a:off x="1225" y="2018"/>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2000"/>
                </a:p>
              </p:txBody>
            </p:sp>
            <p:sp>
              <p:nvSpPr>
                <p:cNvPr id="106549" name="Text Box 53"/>
                <p:cNvSpPr txBox="1">
                  <a:spLocks noChangeArrowheads="1"/>
                </p:cNvSpPr>
                <p:nvPr/>
              </p:nvSpPr>
              <p:spPr bwMode="auto">
                <a:xfrm>
                  <a:off x="1374" y="2433"/>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sp>
              <p:nvSpPr>
                <p:cNvPr id="106550" name="Text Box 54"/>
                <p:cNvSpPr txBox="1">
                  <a:spLocks noChangeArrowheads="1"/>
                </p:cNvSpPr>
                <p:nvPr/>
              </p:nvSpPr>
              <p:spPr bwMode="auto">
                <a:xfrm>
                  <a:off x="1663" y="2029"/>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e</a:t>
                  </a:r>
                  <a:r>
                    <a:rPr lang="en-US" altLang="zh-CN" sz="2000" i="1" baseline="-25000">
                      <a:latin typeface="Times New Roman" pitchFamily="18" charset="0"/>
                    </a:rPr>
                    <a:t>k</a:t>
                  </a:r>
                  <a:endParaRPr lang="en-US" altLang="zh-CN" sz="2000"/>
                </a:p>
              </p:txBody>
            </p:sp>
            <p:sp>
              <p:nvSpPr>
                <p:cNvPr id="106551" name="Text Box 55"/>
                <p:cNvSpPr txBox="1">
                  <a:spLocks noChangeArrowheads="1"/>
                </p:cNvSpPr>
                <p:nvPr/>
              </p:nvSpPr>
              <p:spPr bwMode="auto">
                <a:xfrm>
                  <a:off x="2370" y="2050"/>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r</a:t>
                  </a:r>
                  <a:r>
                    <a:rPr lang="en-US" altLang="zh-CN" sz="2000" i="1" baseline="-25000">
                      <a:latin typeface="Times New Roman" pitchFamily="18" charset="0"/>
                    </a:rPr>
                    <a:t>k</a:t>
                  </a:r>
                  <a:endParaRPr lang="en-US" altLang="zh-CN" sz="2000"/>
                </a:p>
              </p:txBody>
            </p:sp>
          </p:grpSp>
        </p:grpSp>
        <p:sp>
          <p:nvSpPr>
            <p:cNvPr id="106521" name="Text Box 25"/>
            <p:cNvSpPr txBox="1">
              <a:spLocks noChangeArrowheads="1"/>
            </p:cNvSpPr>
            <p:nvPr/>
          </p:nvSpPr>
          <p:spPr bwMode="auto">
            <a:xfrm>
              <a:off x="1271" y="2252"/>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 calcmode="lin" valueType="num">
                                      <p:cBhvr additive="base">
                                        <p:cTn id="7"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线性预测原理</a:t>
            </a:r>
            <a:endParaRPr lang="zh-CN" altLang="en-US" dirty="0"/>
          </a:p>
        </p:txBody>
      </p:sp>
      <p:sp>
        <p:nvSpPr>
          <p:cNvPr id="106499" name="Rectangle 3"/>
          <p:cNvSpPr>
            <a:spLocks noGrp="1" noChangeArrowheads="1"/>
          </p:cNvSpPr>
          <p:nvPr>
            <p:ph type="body" idx="1"/>
          </p:nvPr>
        </p:nvSpPr>
        <p:spPr>
          <a:xfrm>
            <a:off x="539552" y="1196752"/>
            <a:ext cx="8064896" cy="5472608"/>
          </a:xfrm>
        </p:spPr>
        <p:txBody>
          <a:bodyPr>
            <a:normAutofit/>
          </a:bodyPr>
          <a:lstStyle/>
          <a:p>
            <a:pPr lvl="1"/>
            <a:endParaRPr lang="zh-CN" altLang="en-US" dirty="0" smtClean="0"/>
          </a:p>
          <a:p>
            <a:pPr lvl="1"/>
            <a:endParaRPr lang="zh-CN" altLang="en-US" dirty="0" smtClean="0"/>
          </a:p>
          <a:p>
            <a:pPr lvl="1"/>
            <a:endParaRPr lang="zh-CN" altLang="en-US" dirty="0" smtClean="0"/>
          </a:p>
          <a:p>
            <a:r>
              <a:rPr lang="zh-CN" altLang="en-US" dirty="0" smtClean="0"/>
              <a:t>假定量化器的量化误差为零，即</a:t>
            </a:r>
            <a:r>
              <a:rPr lang="en-US" altLang="zh-CN" i="1" dirty="0" err="1" smtClean="0"/>
              <a:t>e</a:t>
            </a:r>
            <a:r>
              <a:rPr lang="en-US" altLang="zh-CN" i="1" baseline="-25000" dirty="0" err="1" smtClean="0"/>
              <a:t>k</a:t>
            </a:r>
            <a:r>
              <a:rPr lang="en-US" altLang="zh-CN" dirty="0" smtClean="0"/>
              <a:t> = </a:t>
            </a:r>
            <a:r>
              <a:rPr lang="en-US" altLang="zh-CN" i="1" dirty="0" err="1" smtClean="0"/>
              <a:t>r</a:t>
            </a:r>
            <a:r>
              <a:rPr lang="en-US" altLang="zh-CN" i="1" baseline="-25000" dirty="0" err="1" smtClean="0"/>
              <a:t>k</a:t>
            </a:r>
            <a:r>
              <a:rPr lang="zh-CN" altLang="en-US" dirty="0" smtClean="0"/>
              <a:t>，则由此图可见：</a:t>
            </a:r>
          </a:p>
          <a:p>
            <a:pPr>
              <a:lnSpc>
                <a:spcPct val="140000"/>
              </a:lnSpc>
            </a:pPr>
            <a:r>
              <a:rPr lang="zh-CN" altLang="en-US" dirty="0" smtClean="0"/>
              <a:t>上式表示</a:t>
            </a:r>
            <a:r>
              <a:rPr lang="en-US" altLang="zh-CN" i="1" dirty="0" err="1" smtClean="0"/>
              <a:t>m</a:t>
            </a:r>
            <a:r>
              <a:rPr lang="en-US" altLang="zh-CN" i="1" baseline="-25000" dirty="0" err="1" smtClean="0"/>
              <a:t>k</a:t>
            </a:r>
            <a:r>
              <a:rPr lang="en-US" altLang="zh-CN" i="1" baseline="30000" dirty="0" smtClean="0"/>
              <a:t>*</a:t>
            </a:r>
            <a:r>
              <a:rPr lang="zh-CN" altLang="en-US" dirty="0" smtClean="0"/>
              <a:t>就等于</a:t>
            </a:r>
            <a:r>
              <a:rPr lang="en-US" altLang="zh-CN" i="1" dirty="0" err="1" smtClean="0"/>
              <a:t>m</a:t>
            </a:r>
            <a:r>
              <a:rPr lang="en-US" altLang="zh-CN" i="1" baseline="-25000" dirty="0" err="1" smtClean="0"/>
              <a:t>k</a:t>
            </a:r>
            <a:r>
              <a:rPr lang="zh-CN" altLang="en-US" dirty="0" smtClean="0"/>
              <a:t>。所以，可以把</a:t>
            </a:r>
            <a:r>
              <a:rPr lang="en-US" altLang="zh-CN" i="1" dirty="0" err="1" smtClean="0">
                <a:solidFill>
                  <a:srgbClr val="0000FF"/>
                </a:solidFill>
              </a:rPr>
              <a:t>m</a:t>
            </a:r>
            <a:r>
              <a:rPr lang="en-US" altLang="zh-CN" i="1" baseline="-25000" dirty="0" err="1" smtClean="0">
                <a:solidFill>
                  <a:srgbClr val="0000FF"/>
                </a:solidFill>
              </a:rPr>
              <a:t>k</a:t>
            </a:r>
            <a:r>
              <a:rPr lang="en-US" altLang="zh-CN" i="1" baseline="30000" dirty="0" smtClean="0">
                <a:solidFill>
                  <a:srgbClr val="0000FF"/>
                </a:solidFill>
              </a:rPr>
              <a:t>*</a:t>
            </a:r>
            <a:r>
              <a:rPr lang="zh-CN" altLang="en-US" dirty="0" smtClean="0">
                <a:solidFill>
                  <a:srgbClr val="0000FF"/>
                </a:solidFill>
              </a:rPr>
              <a:t>看作是带有量化误差的抽样信号</a:t>
            </a:r>
            <a:r>
              <a:rPr lang="en-US" altLang="zh-CN" i="1" dirty="0" err="1" smtClean="0">
                <a:solidFill>
                  <a:srgbClr val="0000FF"/>
                </a:solidFill>
              </a:rPr>
              <a:t>m</a:t>
            </a:r>
            <a:r>
              <a:rPr lang="en-US" altLang="zh-CN" i="1" baseline="-25000" dirty="0" err="1" smtClean="0">
                <a:solidFill>
                  <a:srgbClr val="0000FF"/>
                </a:solidFill>
              </a:rPr>
              <a:t>k</a:t>
            </a:r>
            <a:r>
              <a:rPr lang="en-US" altLang="zh-CN" i="1" baseline="-25000" dirty="0" smtClean="0"/>
              <a:t> </a:t>
            </a:r>
            <a:r>
              <a:rPr lang="zh-CN" altLang="en-US" dirty="0" smtClean="0"/>
              <a:t>。</a:t>
            </a:r>
            <a:endParaRPr lang="en-US" altLang="zh-CN" dirty="0" smtClean="0"/>
          </a:p>
          <a:p>
            <a:r>
              <a:rPr lang="zh-CN" altLang="en-US" dirty="0" smtClean="0"/>
              <a:t>预测器的输出和输入关系为：</a:t>
            </a:r>
          </a:p>
          <a:p>
            <a:pPr lvl="5"/>
            <a:endParaRPr lang="zh-CN" altLang="en-US" dirty="0" smtClean="0"/>
          </a:p>
          <a:p>
            <a:pPr lvl="1"/>
            <a:r>
              <a:rPr lang="en-US" altLang="zh-CN" i="1" dirty="0" smtClean="0"/>
              <a:t>p:</a:t>
            </a:r>
            <a:r>
              <a:rPr lang="zh-CN" altLang="en-US" i="1" dirty="0" smtClean="0"/>
              <a:t> </a:t>
            </a:r>
            <a:r>
              <a:rPr lang="zh-CN" altLang="en-US" dirty="0" smtClean="0"/>
              <a:t>预测阶数，</a:t>
            </a:r>
            <a:r>
              <a:rPr lang="en-US" altLang="zh-CN" i="1" dirty="0" err="1" smtClean="0"/>
              <a:t>a</a:t>
            </a:r>
            <a:r>
              <a:rPr lang="en-US" altLang="zh-CN" i="1" baseline="-25000" dirty="0" err="1" smtClean="0"/>
              <a:t>i</a:t>
            </a:r>
            <a:r>
              <a:rPr lang="en-US" altLang="zh-CN" i="1" dirty="0" smtClean="0"/>
              <a:t> :</a:t>
            </a:r>
            <a:r>
              <a:rPr lang="zh-CN" altLang="en-US" i="1" dirty="0" smtClean="0"/>
              <a:t> </a:t>
            </a:r>
            <a:r>
              <a:rPr lang="zh-CN" altLang="en-US" dirty="0" smtClean="0"/>
              <a:t>预测系数。</a:t>
            </a:r>
            <a:endParaRPr lang="zh-CN" altLang="en-US" dirty="0"/>
          </a:p>
        </p:txBody>
      </p:sp>
      <p:sp>
        <p:nvSpPr>
          <p:cNvPr id="55" name="灯片编号占位符 5"/>
          <p:cNvSpPr>
            <a:spLocks noGrp="1"/>
          </p:cNvSpPr>
          <p:nvPr>
            <p:ph type="sldNum" sz="quarter" idx="12"/>
          </p:nvPr>
        </p:nvSpPr>
        <p:spPr/>
        <p:txBody>
          <a:bodyPr/>
          <a:lstStyle/>
          <a:p>
            <a:fld id="{5DB458E0-D975-43B2-9D72-C8C27BFFC815}" type="slidenum">
              <a:rPr lang="en-US" altLang="zh-CN" smtClean="0"/>
              <a:pPr/>
              <a:t>95</a:t>
            </a:fld>
            <a:endParaRPr lang="en-US" altLang="zh-CN"/>
          </a:p>
        </p:txBody>
      </p:sp>
      <p:grpSp>
        <p:nvGrpSpPr>
          <p:cNvPr id="2" name="Group 58"/>
          <p:cNvGrpSpPr>
            <a:grpSpLocks/>
          </p:cNvGrpSpPr>
          <p:nvPr/>
        </p:nvGrpSpPr>
        <p:grpSpPr bwMode="auto">
          <a:xfrm>
            <a:off x="5580112" y="1124744"/>
            <a:ext cx="3327400" cy="1608138"/>
            <a:chOff x="3532" y="2018"/>
            <a:chExt cx="2096" cy="1013"/>
          </a:xfrm>
        </p:grpSpPr>
        <p:sp>
          <p:nvSpPr>
            <p:cNvPr id="106504" name="Text Box 8"/>
            <p:cNvSpPr txBox="1">
              <a:spLocks noChangeArrowheads="1"/>
            </p:cNvSpPr>
            <p:nvPr/>
          </p:nvSpPr>
          <p:spPr bwMode="auto">
            <a:xfrm>
              <a:off x="4087" y="2740"/>
              <a:ext cx="94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(b) </a:t>
              </a:r>
              <a:r>
                <a:rPr lang="zh-CN" altLang="en-US" sz="2000" dirty="0">
                  <a:solidFill>
                    <a:srgbClr val="0000FF"/>
                  </a:solidFill>
                  <a:latin typeface="Times New Roman" pitchFamily="18" charset="0"/>
                </a:rPr>
                <a:t>译码器</a:t>
              </a:r>
              <a:endParaRPr lang="zh-CN" altLang="en-US" sz="2000" dirty="0">
                <a:solidFill>
                  <a:srgbClr val="0000FF"/>
                </a:solidFill>
              </a:endParaRPr>
            </a:p>
          </p:txBody>
        </p:sp>
        <p:grpSp>
          <p:nvGrpSpPr>
            <p:cNvPr id="3" name="Group 9"/>
            <p:cNvGrpSpPr>
              <a:grpSpLocks/>
            </p:cNvGrpSpPr>
            <p:nvPr/>
          </p:nvGrpSpPr>
          <p:grpSpPr bwMode="auto">
            <a:xfrm>
              <a:off x="3532" y="2018"/>
              <a:ext cx="2096" cy="709"/>
              <a:chOff x="6777" y="7899"/>
              <a:chExt cx="3372" cy="1184"/>
            </a:xfrm>
          </p:grpSpPr>
          <p:sp>
            <p:nvSpPr>
              <p:cNvPr id="106506" name="Line 10"/>
              <p:cNvSpPr>
                <a:spLocks noChangeShapeType="1"/>
              </p:cNvSpPr>
              <p:nvPr/>
            </p:nvSpPr>
            <p:spPr bwMode="auto">
              <a:xfrm flipV="1">
                <a:off x="8429" y="8442"/>
                <a:ext cx="0" cy="390"/>
              </a:xfrm>
              <a:prstGeom prst="line">
                <a:avLst/>
              </a:prstGeom>
              <a:noFill/>
              <a:ln w="9525">
                <a:solidFill>
                  <a:srgbClr val="000000"/>
                </a:solidFill>
                <a:round/>
                <a:headEnd/>
                <a:tailEnd type="triangle" w="med" len="med"/>
              </a:ln>
              <a:effectLst/>
            </p:spPr>
            <p:txBody>
              <a:bodyPr/>
              <a:lstStyle/>
              <a:p>
                <a:endParaRPr lang="zh-CN" altLang="en-US"/>
              </a:p>
            </p:txBody>
          </p:sp>
          <p:sp>
            <p:nvSpPr>
              <p:cNvPr id="106507" name="Line 11"/>
              <p:cNvSpPr>
                <a:spLocks noChangeShapeType="1"/>
              </p:cNvSpPr>
              <p:nvPr/>
            </p:nvSpPr>
            <p:spPr bwMode="auto">
              <a:xfrm>
                <a:off x="9551" y="8853"/>
                <a:ext cx="344"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4" name="Group 12"/>
              <p:cNvGrpSpPr>
                <a:grpSpLocks/>
              </p:cNvGrpSpPr>
              <p:nvPr/>
            </p:nvGrpSpPr>
            <p:grpSpPr bwMode="auto">
              <a:xfrm>
                <a:off x="6777" y="8058"/>
                <a:ext cx="1103" cy="470"/>
                <a:chOff x="2279" y="4860"/>
                <a:chExt cx="1290" cy="525"/>
              </a:xfrm>
            </p:grpSpPr>
            <p:sp>
              <p:nvSpPr>
                <p:cNvPr id="106509" name="Text Box 13"/>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dirty="0">
                      <a:latin typeface="Times New Roman" pitchFamily="18" charset="0"/>
                    </a:rPr>
                    <a:t>译码</a:t>
                  </a:r>
                  <a:endParaRPr lang="zh-CN" altLang="en-US" sz="4000" dirty="0"/>
                </a:p>
              </p:txBody>
            </p:sp>
            <p:sp>
              <p:nvSpPr>
                <p:cNvPr id="106510" name="Line 14"/>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6511" name="Line 15"/>
              <p:cNvSpPr>
                <a:spLocks noChangeShapeType="1"/>
              </p:cNvSpPr>
              <p:nvPr/>
            </p:nvSpPr>
            <p:spPr bwMode="auto">
              <a:xfrm>
                <a:off x="8638" y="8298"/>
                <a:ext cx="1511" cy="0"/>
              </a:xfrm>
              <a:prstGeom prst="line">
                <a:avLst/>
              </a:prstGeom>
              <a:noFill/>
              <a:ln w="9525">
                <a:solidFill>
                  <a:srgbClr val="000000"/>
                </a:solidFill>
                <a:round/>
                <a:headEnd/>
                <a:tailEnd type="triangle" w="med" len="med"/>
              </a:ln>
              <a:effectLst/>
            </p:spPr>
            <p:txBody>
              <a:bodyPr/>
              <a:lstStyle/>
              <a:p>
                <a:endParaRPr lang="zh-CN" altLang="en-US"/>
              </a:p>
            </p:txBody>
          </p:sp>
          <p:sp>
            <p:nvSpPr>
              <p:cNvPr id="106512" name="Line 16"/>
              <p:cNvSpPr>
                <a:spLocks noChangeShapeType="1"/>
              </p:cNvSpPr>
              <p:nvPr/>
            </p:nvSpPr>
            <p:spPr bwMode="auto">
              <a:xfrm>
                <a:off x="7893" y="8292"/>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6513" name="AutoShape 17"/>
              <p:cNvSpPr>
                <a:spLocks noChangeArrowheads="1"/>
              </p:cNvSpPr>
              <p:nvPr/>
            </p:nvSpPr>
            <p:spPr bwMode="auto">
              <a:xfrm>
                <a:off x="8243" y="8112"/>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nvGrpSpPr>
              <p:cNvPr id="5" name="Group 18"/>
              <p:cNvGrpSpPr>
                <a:grpSpLocks/>
              </p:cNvGrpSpPr>
              <p:nvPr/>
            </p:nvGrpSpPr>
            <p:grpSpPr bwMode="auto">
              <a:xfrm>
                <a:off x="8411" y="8613"/>
                <a:ext cx="1118" cy="470"/>
                <a:chOff x="8607" y="5226"/>
                <a:chExt cx="1118" cy="470"/>
              </a:xfrm>
            </p:grpSpPr>
            <p:sp>
              <p:nvSpPr>
                <p:cNvPr id="106515" name="Text Box 19"/>
                <p:cNvSpPr txBox="1">
                  <a:spLocks noChangeArrowheads="1"/>
                </p:cNvSpPr>
                <p:nvPr/>
              </p:nvSpPr>
              <p:spPr bwMode="auto">
                <a:xfrm>
                  <a:off x="8995" y="5226"/>
                  <a:ext cx="730" cy="470"/>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预测</a:t>
                  </a:r>
                  <a:endParaRPr lang="zh-CN" altLang="en-US" sz="4000"/>
                </a:p>
              </p:txBody>
            </p:sp>
            <p:sp>
              <p:nvSpPr>
                <p:cNvPr id="106516" name="Line 20"/>
                <p:cNvSpPr>
                  <a:spLocks noChangeShapeType="1"/>
                </p:cNvSpPr>
                <p:nvPr/>
              </p:nvSpPr>
              <p:spPr bwMode="auto">
                <a:xfrm>
                  <a:off x="8607" y="5466"/>
                  <a:ext cx="385" cy="0"/>
                </a:xfrm>
                <a:prstGeom prst="line">
                  <a:avLst/>
                </a:prstGeom>
                <a:noFill/>
                <a:ln w="9525">
                  <a:solidFill>
                    <a:srgbClr val="000000"/>
                  </a:solidFill>
                  <a:round/>
                  <a:headEnd type="triangle" w="med" len="med"/>
                  <a:tailEnd/>
                </a:ln>
                <a:effectLst/>
              </p:spPr>
              <p:txBody>
                <a:bodyPr/>
                <a:lstStyle/>
                <a:p>
                  <a:endParaRPr lang="zh-CN" altLang="en-US"/>
                </a:p>
              </p:txBody>
            </p:sp>
          </p:grpSp>
          <p:sp>
            <p:nvSpPr>
              <p:cNvPr id="106517" name="Line 21"/>
              <p:cNvSpPr>
                <a:spLocks noChangeShapeType="1"/>
              </p:cNvSpPr>
              <p:nvPr/>
            </p:nvSpPr>
            <p:spPr bwMode="auto">
              <a:xfrm>
                <a:off x="9885" y="8307"/>
                <a:ext cx="0" cy="555"/>
              </a:xfrm>
              <a:prstGeom prst="line">
                <a:avLst/>
              </a:prstGeom>
              <a:noFill/>
              <a:ln w="9525">
                <a:solidFill>
                  <a:srgbClr val="000000"/>
                </a:solidFill>
                <a:round/>
                <a:headEnd/>
                <a:tailEnd type="triangle" w="med" len="med"/>
              </a:ln>
              <a:effectLst/>
            </p:spPr>
            <p:txBody>
              <a:bodyPr/>
              <a:lstStyle/>
              <a:p>
                <a:endParaRPr lang="zh-CN" altLang="en-US"/>
              </a:p>
            </p:txBody>
          </p:sp>
          <p:sp>
            <p:nvSpPr>
              <p:cNvPr id="106518" name="Text Box 22"/>
              <p:cNvSpPr txBox="1">
                <a:spLocks noChangeArrowheads="1"/>
              </p:cNvSpPr>
              <p:nvPr/>
            </p:nvSpPr>
            <p:spPr bwMode="auto">
              <a:xfrm>
                <a:off x="9407" y="7917"/>
                <a:ext cx="734" cy="495"/>
              </a:xfrm>
              <a:prstGeom prst="rect">
                <a:avLst/>
              </a:prstGeom>
              <a:noFill/>
              <a:ln w="9525" algn="ctr">
                <a:noFill/>
                <a:miter lim="800000"/>
                <a:headEnd/>
                <a:tailEnd/>
              </a:ln>
              <a:effectLst/>
            </p:spPr>
            <p:txBody>
              <a:bodyPr/>
              <a:lstStyle/>
              <a:p>
                <a:pPr algn="just"/>
                <a:r>
                  <a:rPr lang="en-US" altLang="zh-CN" i="1">
                    <a:latin typeface="Times New Roman" pitchFamily="18" charset="0"/>
                  </a:rPr>
                  <a:t>m</a:t>
                </a:r>
                <a:r>
                  <a:rPr lang="en-US" altLang="zh-CN" i="1" baseline="-25000">
                    <a:latin typeface="Times New Roman" pitchFamily="18" charset="0"/>
                  </a:rPr>
                  <a:t>k</a:t>
                </a:r>
                <a:r>
                  <a:rPr lang="en-US" altLang="zh-CN">
                    <a:latin typeface="Times New Roman" pitchFamily="18" charset="0"/>
                  </a:rPr>
                  <a:t>*</a:t>
                </a:r>
                <a:r>
                  <a:rPr lang="en-US" altLang="zh-CN">
                    <a:latin typeface="Times New Roman" pitchFamily="18" charset="0"/>
                    <a:sym typeface="Symbol" pitchFamily="18" charset="2"/>
                  </a:rPr>
                  <a:t></a:t>
                </a:r>
                <a:endParaRPr lang="en-US" altLang="zh-CN"/>
              </a:p>
            </p:txBody>
          </p:sp>
          <p:sp>
            <p:nvSpPr>
              <p:cNvPr id="106519" name="Text Box 23"/>
              <p:cNvSpPr txBox="1">
                <a:spLocks noChangeArrowheads="1"/>
              </p:cNvSpPr>
              <p:nvPr/>
            </p:nvSpPr>
            <p:spPr bwMode="auto">
              <a:xfrm>
                <a:off x="7877" y="7899"/>
                <a:ext cx="584" cy="435"/>
              </a:xfrm>
              <a:prstGeom prst="rect">
                <a:avLst/>
              </a:prstGeom>
              <a:noFill/>
              <a:ln w="9525" algn="ctr">
                <a:noFill/>
                <a:miter lim="800000"/>
                <a:headEnd/>
                <a:tailEnd/>
              </a:ln>
              <a:effectLst/>
            </p:spPr>
            <p:txBody>
              <a:bodyPr/>
              <a:lstStyle/>
              <a:p>
                <a:pPr algn="just"/>
                <a:r>
                  <a:rPr lang="en-US" altLang="zh-CN" i="1" dirty="0" err="1">
                    <a:latin typeface="Times New Roman" pitchFamily="18" charset="0"/>
                  </a:rPr>
                  <a:t>r</a:t>
                </a:r>
                <a:r>
                  <a:rPr lang="en-US" altLang="zh-CN" i="1" baseline="-25000" dirty="0" err="1">
                    <a:latin typeface="Times New Roman" pitchFamily="18" charset="0"/>
                  </a:rPr>
                  <a:t>k</a:t>
                </a:r>
                <a:r>
                  <a:rPr lang="en-US" altLang="zh-CN" i="1" dirty="0">
                    <a:latin typeface="Times New Roman" pitchFamily="18" charset="0"/>
                    <a:sym typeface="Symbol" pitchFamily="18" charset="2"/>
                  </a:rPr>
                  <a:t></a:t>
                </a:r>
                <a:endParaRPr lang="en-US" altLang="zh-CN" dirty="0"/>
              </a:p>
            </p:txBody>
          </p:sp>
        </p:grpSp>
      </p:grpSp>
      <p:grpSp>
        <p:nvGrpSpPr>
          <p:cNvPr id="6" name="Group 59"/>
          <p:cNvGrpSpPr>
            <a:grpSpLocks/>
          </p:cNvGrpSpPr>
          <p:nvPr/>
        </p:nvGrpSpPr>
        <p:grpSpPr bwMode="auto">
          <a:xfrm>
            <a:off x="467544" y="1124744"/>
            <a:ext cx="4891088" cy="1530350"/>
            <a:chOff x="306" y="2018"/>
            <a:chExt cx="3081" cy="964"/>
          </a:xfrm>
        </p:grpSpPr>
        <p:grpSp>
          <p:nvGrpSpPr>
            <p:cNvPr id="7" name="Group 57"/>
            <p:cNvGrpSpPr>
              <a:grpSpLocks/>
            </p:cNvGrpSpPr>
            <p:nvPr/>
          </p:nvGrpSpPr>
          <p:grpSpPr bwMode="auto">
            <a:xfrm>
              <a:off x="306" y="2018"/>
              <a:ext cx="3081" cy="964"/>
              <a:chOff x="306" y="2018"/>
              <a:chExt cx="3081" cy="964"/>
            </a:xfrm>
          </p:grpSpPr>
          <p:sp>
            <p:nvSpPr>
              <p:cNvPr id="106544" name="Text Box 48"/>
              <p:cNvSpPr txBox="1">
                <a:spLocks noChangeArrowheads="1"/>
              </p:cNvSpPr>
              <p:nvPr/>
            </p:nvSpPr>
            <p:spPr bwMode="auto">
              <a:xfrm>
                <a:off x="306" y="2562"/>
                <a:ext cx="111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(a) </a:t>
                </a:r>
                <a:r>
                  <a:rPr lang="zh-CN" altLang="en-US" sz="2000" dirty="0">
                    <a:solidFill>
                      <a:srgbClr val="0000FF"/>
                    </a:solidFill>
                    <a:latin typeface="Times New Roman" pitchFamily="18" charset="0"/>
                  </a:rPr>
                  <a:t>编码器</a:t>
                </a:r>
                <a:endParaRPr lang="zh-CN" altLang="en-US" sz="4000" dirty="0">
                  <a:solidFill>
                    <a:srgbClr val="0000FF"/>
                  </a:solidFill>
                </a:endParaRPr>
              </a:p>
            </p:txBody>
          </p:sp>
          <p:grpSp>
            <p:nvGrpSpPr>
              <p:cNvPr id="8" name="Group 56"/>
              <p:cNvGrpSpPr>
                <a:grpSpLocks/>
              </p:cNvGrpSpPr>
              <p:nvPr/>
            </p:nvGrpSpPr>
            <p:grpSpPr bwMode="auto">
              <a:xfrm>
                <a:off x="442" y="2018"/>
                <a:ext cx="2945" cy="964"/>
                <a:chOff x="442" y="2018"/>
                <a:chExt cx="2945" cy="1129"/>
              </a:xfrm>
            </p:grpSpPr>
            <p:grpSp>
              <p:nvGrpSpPr>
                <p:cNvPr id="9" name="Group 27"/>
                <p:cNvGrpSpPr>
                  <a:grpSpLocks/>
                </p:cNvGrpSpPr>
                <p:nvPr/>
              </p:nvGrpSpPr>
              <p:grpSpPr bwMode="auto">
                <a:xfrm>
                  <a:off x="554" y="2146"/>
                  <a:ext cx="2833" cy="984"/>
                  <a:chOff x="1813" y="4692"/>
                  <a:chExt cx="4558" cy="1389"/>
                </a:xfrm>
              </p:grpSpPr>
              <p:sp>
                <p:nvSpPr>
                  <p:cNvPr id="106524" name="Text Box 28"/>
                  <p:cNvSpPr txBox="1">
                    <a:spLocks noChangeArrowheads="1"/>
                  </p:cNvSpPr>
                  <p:nvPr/>
                </p:nvSpPr>
                <p:spPr bwMode="auto">
                  <a:xfrm>
                    <a:off x="3840" y="5611"/>
                    <a:ext cx="730" cy="470"/>
                  </a:xfrm>
                  <a:prstGeom prst="rect">
                    <a:avLst/>
                  </a:prstGeom>
                  <a:solidFill>
                    <a:srgbClr val="FFFFFF"/>
                  </a:solidFill>
                  <a:ln w="9525" algn="ctr">
                    <a:solidFill>
                      <a:srgbClr val="000000"/>
                    </a:solidFill>
                    <a:miter lim="800000"/>
                    <a:headEnd/>
                    <a:tailEnd/>
                  </a:ln>
                  <a:effectLst/>
                </p:spPr>
                <p:txBody>
                  <a:bodyPr tIns="46800"/>
                  <a:lstStyle/>
                  <a:p>
                    <a:pPr algn="just"/>
                    <a:r>
                      <a:rPr lang="zh-CN" altLang="en-US" sz="2000" dirty="0">
                        <a:latin typeface="Times New Roman" pitchFamily="18" charset="0"/>
                      </a:rPr>
                      <a:t>预测</a:t>
                    </a:r>
                    <a:endParaRPr lang="zh-CN" altLang="en-US" sz="4000" dirty="0"/>
                  </a:p>
                </p:txBody>
              </p:sp>
              <p:sp>
                <p:nvSpPr>
                  <p:cNvPr id="106525" name="Line 29"/>
                  <p:cNvSpPr>
                    <a:spLocks noChangeShapeType="1"/>
                  </p:cNvSpPr>
                  <p:nvPr/>
                </p:nvSpPr>
                <p:spPr bwMode="auto">
                  <a:xfrm>
                    <a:off x="3453" y="5866"/>
                    <a:ext cx="385" cy="0"/>
                  </a:xfrm>
                  <a:prstGeom prst="line">
                    <a:avLst/>
                  </a:prstGeom>
                  <a:noFill/>
                  <a:ln w="9525">
                    <a:solidFill>
                      <a:srgbClr val="000000"/>
                    </a:solidFill>
                    <a:round/>
                    <a:headEnd type="triangle" w="med" len="med"/>
                    <a:tailEnd/>
                  </a:ln>
                  <a:effectLst/>
                </p:spPr>
                <p:txBody>
                  <a:bodyPr/>
                  <a:lstStyle/>
                  <a:p>
                    <a:endParaRPr lang="zh-CN" altLang="en-US"/>
                  </a:p>
                </p:txBody>
              </p:sp>
              <p:sp>
                <p:nvSpPr>
                  <p:cNvPr id="106526" name="AutoShape 30"/>
                  <p:cNvSpPr>
                    <a:spLocks noChangeArrowheads="1"/>
                  </p:cNvSpPr>
                  <p:nvPr/>
                </p:nvSpPr>
                <p:spPr bwMode="auto">
                  <a:xfrm>
                    <a:off x="4755" y="5238"/>
                    <a:ext cx="371" cy="362"/>
                  </a:xfrm>
                  <a:prstGeom prst="flowChartOr">
                    <a:avLst/>
                  </a:prstGeom>
                  <a:solidFill>
                    <a:srgbClr val="FFFFFF"/>
                  </a:solidFill>
                  <a:ln w="9525">
                    <a:solidFill>
                      <a:srgbClr val="000000"/>
                    </a:solidFill>
                    <a:round/>
                    <a:headEnd/>
                    <a:tailEnd/>
                  </a:ln>
                  <a:effectLst/>
                </p:spPr>
                <p:txBody>
                  <a:bodyPr/>
                  <a:lstStyle/>
                  <a:p>
                    <a:endParaRPr lang="zh-CN" altLang="en-US"/>
                  </a:p>
                </p:txBody>
              </p:sp>
              <p:sp>
                <p:nvSpPr>
                  <p:cNvPr id="106527" name="Line 31"/>
                  <p:cNvSpPr>
                    <a:spLocks noChangeShapeType="1"/>
                  </p:cNvSpPr>
                  <p:nvPr/>
                </p:nvSpPr>
                <p:spPr bwMode="auto">
                  <a:xfrm>
                    <a:off x="3467" y="5109"/>
                    <a:ext cx="2" cy="779"/>
                  </a:xfrm>
                  <a:prstGeom prst="line">
                    <a:avLst/>
                  </a:prstGeom>
                  <a:noFill/>
                  <a:ln w="9525">
                    <a:solidFill>
                      <a:srgbClr val="000000"/>
                    </a:solidFill>
                    <a:round/>
                    <a:headEnd type="triangle" w="med" len="med"/>
                    <a:tailEnd/>
                  </a:ln>
                  <a:effectLst/>
                </p:spPr>
                <p:txBody>
                  <a:bodyPr/>
                  <a:lstStyle/>
                  <a:p>
                    <a:endParaRPr lang="zh-CN" altLang="en-US"/>
                  </a:p>
                </p:txBody>
              </p:sp>
              <p:sp>
                <p:nvSpPr>
                  <p:cNvPr id="106528" name="Line 32"/>
                  <p:cNvSpPr>
                    <a:spLocks noChangeShapeType="1"/>
                  </p:cNvSpPr>
                  <p:nvPr/>
                </p:nvSpPr>
                <p:spPr bwMode="auto">
                  <a:xfrm flipH="1">
                    <a:off x="3457" y="5418"/>
                    <a:ext cx="1320" cy="0"/>
                  </a:xfrm>
                  <a:prstGeom prst="line">
                    <a:avLst/>
                  </a:prstGeom>
                  <a:noFill/>
                  <a:ln w="9525">
                    <a:solidFill>
                      <a:srgbClr val="000000"/>
                    </a:solidFill>
                    <a:round/>
                    <a:headEnd type="triangle" w="med" len="med"/>
                    <a:tailEnd/>
                  </a:ln>
                  <a:effectLst/>
                </p:spPr>
                <p:txBody>
                  <a:bodyPr/>
                  <a:lstStyle/>
                  <a:p>
                    <a:endParaRPr lang="zh-CN" altLang="en-US"/>
                  </a:p>
                </p:txBody>
              </p:sp>
              <p:sp>
                <p:nvSpPr>
                  <p:cNvPr id="106529" name="Line 33"/>
                  <p:cNvSpPr>
                    <a:spLocks noChangeShapeType="1"/>
                  </p:cNvSpPr>
                  <p:nvPr/>
                </p:nvSpPr>
                <p:spPr bwMode="auto">
                  <a:xfrm flipV="1">
                    <a:off x="4931" y="4921"/>
                    <a:ext cx="2" cy="309"/>
                  </a:xfrm>
                  <a:prstGeom prst="line">
                    <a:avLst/>
                  </a:prstGeom>
                  <a:noFill/>
                  <a:ln w="9525">
                    <a:solidFill>
                      <a:srgbClr val="000000"/>
                    </a:solidFill>
                    <a:round/>
                    <a:headEnd type="triangle" w="med" len="med"/>
                    <a:tailEnd/>
                  </a:ln>
                  <a:effectLst/>
                </p:spPr>
                <p:txBody>
                  <a:bodyPr/>
                  <a:lstStyle/>
                  <a:p>
                    <a:endParaRPr lang="zh-CN" altLang="en-US"/>
                  </a:p>
                </p:txBody>
              </p:sp>
              <p:sp>
                <p:nvSpPr>
                  <p:cNvPr id="106530" name="Line 34"/>
                  <p:cNvSpPr>
                    <a:spLocks noChangeShapeType="1"/>
                  </p:cNvSpPr>
                  <p:nvPr/>
                </p:nvSpPr>
                <p:spPr bwMode="auto">
                  <a:xfrm flipV="1">
                    <a:off x="4931" y="5579"/>
                    <a:ext cx="2" cy="295"/>
                  </a:xfrm>
                  <a:prstGeom prst="line">
                    <a:avLst/>
                  </a:prstGeom>
                  <a:noFill/>
                  <a:ln w="9525">
                    <a:solidFill>
                      <a:srgbClr val="000000"/>
                    </a:solidFill>
                    <a:round/>
                    <a:headEnd type="triangle" w="med" len="med"/>
                    <a:tailEnd/>
                  </a:ln>
                  <a:effectLst/>
                </p:spPr>
                <p:txBody>
                  <a:bodyPr/>
                  <a:lstStyle/>
                  <a:p>
                    <a:endParaRPr lang="zh-CN" altLang="en-US"/>
                  </a:p>
                </p:txBody>
              </p:sp>
              <p:sp>
                <p:nvSpPr>
                  <p:cNvPr id="106531" name="Line 35"/>
                  <p:cNvSpPr>
                    <a:spLocks noChangeShapeType="1"/>
                  </p:cNvSpPr>
                  <p:nvPr/>
                </p:nvSpPr>
                <p:spPr bwMode="auto">
                  <a:xfrm>
                    <a:off x="4570" y="5866"/>
                    <a:ext cx="360"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10" name="Group 36"/>
                  <p:cNvGrpSpPr>
                    <a:grpSpLocks/>
                  </p:cNvGrpSpPr>
                  <p:nvPr/>
                </p:nvGrpSpPr>
                <p:grpSpPr bwMode="auto">
                  <a:xfrm>
                    <a:off x="1813" y="4692"/>
                    <a:ext cx="4558" cy="472"/>
                    <a:chOff x="1813" y="4692"/>
                    <a:chExt cx="4558" cy="472"/>
                  </a:xfrm>
                </p:grpSpPr>
                <p:sp>
                  <p:nvSpPr>
                    <p:cNvPr id="106533" name="Text Box 37"/>
                    <p:cNvSpPr txBox="1">
                      <a:spLocks noChangeArrowheads="1"/>
                    </p:cNvSpPr>
                    <p:nvPr/>
                  </p:nvSpPr>
                  <p:spPr bwMode="auto">
                    <a:xfrm>
                      <a:off x="4047" y="4692"/>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dirty="0">
                          <a:latin typeface="Times New Roman" pitchFamily="18" charset="0"/>
                        </a:rPr>
                        <a:t>量化</a:t>
                      </a:r>
                      <a:endParaRPr lang="zh-CN" altLang="en-US" sz="4000" dirty="0"/>
                    </a:p>
                  </p:txBody>
                </p:sp>
                <p:sp>
                  <p:nvSpPr>
                    <p:cNvPr id="106534" name="Text Box 38"/>
                    <p:cNvSpPr txBox="1">
                      <a:spLocks noChangeArrowheads="1"/>
                    </p:cNvSpPr>
                    <p:nvPr/>
                  </p:nvSpPr>
                  <p:spPr bwMode="auto">
                    <a:xfrm>
                      <a:off x="5161" y="4693"/>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编码</a:t>
                      </a:r>
                      <a:endParaRPr lang="zh-CN" altLang="en-US" sz="4000"/>
                    </a:p>
                  </p:txBody>
                </p:sp>
                <p:sp>
                  <p:nvSpPr>
                    <p:cNvPr id="106535" name="Line 39"/>
                    <p:cNvSpPr>
                      <a:spLocks noChangeShapeType="1"/>
                    </p:cNvSpPr>
                    <p:nvPr/>
                  </p:nvSpPr>
                  <p:spPr bwMode="auto">
                    <a:xfrm>
                      <a:off x="4789" y="4928"/>
                      <a:ext cx="385" cy="0"/>
                    </a:xfrm>
                    <a:prstGeom prst="line">
                      <a:avLst/>
                    </a:prstGeom>
                    <a:noFill/>
                    <a:ln w="9525">
                      <a:solidFill>
                        <a:srgbClr val="000000"/>
                      </a:solidFill>
                      <a:round/>
                      <a:headEnd/>
                      <a:tailEnd type="triangle" w="med" len="med"/>
                    </a:ln>
                    <a:effectLst/>
                  </p:spPr>
                  <p:txBody>
                    <a:bodyPr/>
                    <a:lstStyle/>
                    <a:p>
                      <a:endParaRPr lang="zh-CN" altLang="en-US"/>
                    </a:p>
                  </p:txBody>
                </p:sp>
                <p:grpSp>
                  <p:nvGrpSpPr>
                    <p:cNvPr id="11" name="Group 40"/>
                    <p:cNvGrpSpPr>
                      <a:grpSpLocks/>
                    </p:cNvGrpSpPr>
                    <p:nvPr/>
                  </p:nvGrpSpPr>
                  <p:grpSpPr bwMode="auto">
                    <a:xfrm>
                      <a:off x="1813" y="4693"/>
                      <a:ext cx="2246" cy="470"/>
                      <a:chOff x="1813" y="4700"/>
                      <a:chExt cx="2246" cy="470"/>
                    </a:xfrm>
                  </p:grpSpPr>
                  <p:grpSp>
                    <p:nvGrpSpPr>
                      <p:cNvPr id="12" name="Group 41"/>
                      <p:cNvGrpSpPr>
                        <a:grpSpLocks/>
                      </p:cNvGrpSpPr>
                      <p:nvPr/>
                    </p:nvGrpSpPr>
                    <p:grpSpPr bwMode="auto">
                      <a:xfrm>
                        <a:off x="1813" y="4700"/>
                        <a:ext cx="1103" cy="470"/>
                        <a:chOff x="2279" y="4860"/>
                        <a:chExt cx="1290" cy="525"/>
                      </a:xfrm>
                    </p:grpSpPr>
                    <p:sp>
                      <p:nvSpPr>
                        <p:cNvPr id="106538" name="Text Box 42"/>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抽样</a:t>
                          </a:r>
                          <a:endParaRPr lang="zh-CN" altLang="en-US" sz="4000"/>
                        </a:p>
                      </p:txBody>
                    </p:sp>
                    <p:sp>
                      <p:nvSpPr>
                        <p:cNvPr id="106539" name="Line 43"/>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6540" name="Line 44"/>
                      <p:cNvSpPr>
                        <a:spLocks noChangeShapeType="1"/>
                      </p:cNvSpPr>
                      <p:nvPr/>
                    </p:nvSpPr>
                    <p:spPr bwMode="auto">
                      <a:xfrm>
                        <a:off x="3674" y="4940"/>
                        <a:ext cx="385" cy="0"/>
                      </a:xfrm>
                      <a:prstGeom prst="line">
                        <a:avLst/>
                      </a:prstGeom>
                      <a:noFill/>
                      <a:ln w="9525">
                        <a:solidFill>
                          <a:srgbClr val="000000"/>
                        </a:solidFill>
                        <a:round/>
                        <a:headEnd/>
                        <a:tailEnd type="triangle" w="med" len="med"/>
                      </a:ln>
                      <a:effectLst/>
                    </p:spPr>
                    <p:txBody>
                      <a:bodyPr/>
                      <a:lstStyle/>
                      <a:p>
                        <a:endParaRPr lang="zh-CN" altLang="en-US"/>
                      </a:p>
                    </p:txBody>
                  </p:sp>
                  <p:sp>
                    <p:nvSpPr>
                      <p:cNvPr id="106541" name="Line 45"/>
                      <p:cNvSpPr>
                        <a:spLocks noChangeShapeType="1"/>
                      </p:cNvSpPr>
                      <p:nvPr/>
                    </p:nvSpPr>
                    <p:spPr bwMode="auto">
                      <a:xfrm>
                        <a:off x="2929" y="4934"/>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6542" name="AutoShape 46"/>
                      <p:cNvSpPr>
                        <a:spLocks noChangeArrowheads="1"/>
                      </p:cNvSpPr>
                      <p:nvPr/>
                    </p:nvSpPr>
                    <p:spPr bwMode="auto">
                      <a:xfrm>
                        <a:off x="3279" y="4754"/>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sp>
                  <p:nvSpPr>
                    <p:cNvPr id="106543" name="Line 47"/>
                    <p:cNvSpPr>
                      <a:spLocks noChangeShapeType="1"/>
                    </p:cNvSpPr>
                    <p:nvPr/>
                  </p:nvSpPr>
                  <p:spPr bwMode="auto">
                    <a:xfrm>
                      <a:off x="5921" y="4928"/>
                      <a:ext cx="450" cy="0"/>
                    </a:xfrm>
                    <a:prstGeom prst="line">
                      <a:avLst/>
                    </a:prstGeom>
                    <a:noFill/>
                    <a:ln w="9525">
                      <a:solidFill>
                        <a:srgbClr val="000000"/>
                      </a:solidFill>
                      <a:round/>
                      <a:headEnd/>
                      <a:tailEnd type="triangle" w="med" len="med"/>
                    </a:ln>
                    <a:effectLst/>
                  </p:spPr>
                  <p:txBody>
                    <a:bodyPr/>
                    <a:lstStyle/>
                    <a:p>
                      <a:endParaRPr lang="zh-CN" altLang="en-US"/>
                    </a:p>
                  </p:txBody>
                </p:sp>
              </p:grpSp>
            </p:grpSp>
            <p:sp>
              <p:nvSpPr>
                <p:cNvPr id="106545" name="Text Box 49"/>
                <p:cNvSpPr txBox="1">
                  <a:spLocks noChangeArrowheads="1"/>
                </p:cNvSpPr>
                <p:nvPr/>
              </p:nvSpPr>
              <p:spPr bwMode="auto">
                <a:xfrm>
                  <a:off x="1279" y="2797"/>
                  <a:ext cx="401" cy="350"/>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sym typeface="Symbol" pitchFamily="18" charset="2"/>
                    </a:rPr>
                    <a:t></a:t>
                  </a:r>
                  <a:endParaRPr lang="en-US" altLang="zh-CN" sz="4000"/>
                </a:p>
              </p:txBody>
            </p:sp>
            <p:sp>
              <p:nvSpPr>
                <p:cNvPr id="106546" name="Text Box 50"/>
                <p:cNvSpPr txBox="1">
                  <a:spLocks noChangeArrowheads="1"/>
                </p:cNvSpPr>
                <p:nvPr/>
              </p:nvSpPr>
              <p:spPr bwMode="auto">
                <a:xfrm>
                  <a:off x="2465" y="2775"/>
                  <a:ext cx="410" cy="351"/>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rPr>
                    <a:t>*</a:t>
                  </a:r>
                  <a:endParaRPr lang="en-US" altLang="zh-CN" sz="4000"/>
                </a:p>
              </p:txBody>
            </p:sp>
            <p:sp>
              <p:nvSpPr>
                <p:cNvPr id="106547" name="Text Box 51"/>
                <p:cNvSpPr txBox="1">
                  <a:spLocks noChangeArrowheads="1"/>
                </p:cNvSpPr>
                <p:nvPr/>
              </p:nvSpPr>
              <p:spPr bwMode="auto">
                <a:xfrm>
                  <a:off x="442" y="2039"/>
                  <a:ext cx="448" cy="330"/>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2000"/>
                </a:p>
              </p:txBody>
            </p:sp>
            <p:sp>
              <p:nvSpPr>
                <p:cNvPr id="106548" name="Text Box 52"/>
                <p:cNvSpPr txBox="1">
                  <a:spLocks noChangeArrowheads="1"/>
                </p:cNvSpPr>
                <p:nvPr/>
              </p:nvSpPr>
              <p:spPr bwMode="auto">
                <a:xfrm>
                  <a:off x="1225" y="2018"/>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2000"/>
                </a:p>
              </p:txBody>
            </p:sp>
            <p:sp>
              <p:nvSpPr>
                <p:cNvPr id="106549" name="Text Box 53"/>
                <p:cNvSpPr txBox="1">
                  <a:spLocks noChangeArrowheads="1"/>
                </p:cNvSpPr>
                <p:nvPr/>
              </p:nvSpPr>
              <p:spPr bwMode="auto">
                <a:xfrm>
                  <a:off x="1374" y="2433"/>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sp>
              <p:nvSpPr>
                <p:cNvPr id="106550" name="Text Box 54"/>
                <p:cNvSpPr txBox="1">
                  <a:spLocks noChangeArrowheads="1"/>
                </p:cNvSpPr>
                <p:nvPr/>
              </p:nvSpPr>
              <p:spPr bwMode="auto">
                <a:xfrm>
                  <a:off x="1663" y="2029"/>
                  <a:ext cx="363" cy="308"/>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e</a:t>
                  </a:r>
                  <a:r>
                    <a:rPr lang="en-US" altLang="zh-CN" sz="2000" i="1" baseline="-25000" dirty="0" err="1">
                      <a:latin typeface="Times New Roman" pitchFamily="18" charset="0"/>
                    </a:rPr>
                    <a:t>k</a:t>
                  </a:r>
                  <a:endParaRPr lang="en-US" altLang="zh-CN" sz="2000" dirty="0"/>
                </a:p>
              </p:txBody>
            </p:sp>
            <p:sp>
              <p:nvSpPr>
                <p:cNvPr id="106551" name="Text Box 55"/>
                <p:cNvSpPr txBox="1">
                  <a:spLocks noChangeArrowheads="1"/>
                </p:cNvSpPr>
                <p:nvPr/>
              </p:nvSpPr>
              <p:spPr bwMode="auto">
                <a:xfrm>
                  <a:off x="2370" y="2050"/>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r</a:t>
                  </a:r>
                  <a:r>
                    <a:rPr lang="en-US" altLang="zh-CN" sz="2000" i="1" baseline="-25000">
                      <a:latin typeface="Times New Roman" pitchFamily="18" charset="0"/>
                    </a:rPr>
                    <a:t>k</a:t>
                  </a:r>
                  <a:endParaRPr lang="en-US" altLang="zh-CN" sz="2000"/>
                </a:p>
              </p:txBody>
            </p:sp>
          </p:grpSp>
        </p:grpSp>
        <p:sp>
          <p:nvSpPr>
            <p:cNvPr id="106521" name="Text Box 25"/>
            <p:cNvSpPr txBox="1">
              <a:spLocks noChangeArrowheads="1"/>
            </p:cNvSpPr>
            <p:nvPr/>
          </p:nvSpPr>
          <p:spPr bwMode="auto">
            <a:xfrm>
              <a:off x="1271" y="2252"/>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grpSp>
      <p:graphicFrame>
        <p:nvGraphicFramePr>
          <p:cNvPr id="106556" name="Object 60"/>
          <p:cNvGraphicFramePr>
            <a:graphicFrameLocks noChangeAspect="1"/>
          </p:cNvGraphicFramePr>
          <p:nvPr/>
        </p:nvGraphicFramePr>
        <p:xfrm>
          <a:off x="2339752" y="3356992"/>
          <a:ext cx="6254750" cy="519112"/>
        </p:xfrm>
        <a:graphic>
          <a:graphicData uri="http://schemas.openxmlformats.org/presentationml/2006/ole">
            <mc:AlternateContent xmlns:mc="http://schemas.openxmlformats.org/markup-compatibility/2006">
              <mc:Choice xmlns:v="urn:schemas-microsoft-com:vml" Requires="v">
                <p:oleObj spid="_x0000_s160866" name="公式" r:id="rId3" imgW="2870200" imgH="241300" progId="Equation.3">
                  <p:embed/>
                </p:oleObj>
              </mc:Choice>
              <mc:Fallback>
                <p:oleObj name="公式" r:id="rId3" imgW="2870200" imgH="2413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356992"/>
                        <a:ext cx="625475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1" name="Object 3"/>
          <p:cNvGraphicFramePr>
            <a:graphicFrameLocks noChangeAspect="1"/>
          </p:cNvGraphicFramePr>
          <p:nvPr/>
        </p:nvGraphicFramePr>
        <p:xfrm>
          <a:off x="5364088" y="5013176"/>
          <a:ext cx="1935162" cy="900113"/>
        </p:xfrm>
        <a:graphic>
          <a:graphicData uri="http://schemas.openxmlformats.org/presentationml/2006/ole">
            <mc:AlternateContent xmlns:mc="http://schemas.openxmlformats.org/markup-compatibility/2006">
              <mc:Choice xmlns:v="urn:schemas-microsoft-com:vml" Requires="v">
                <p:oleObj spid="_x0000_s160867" name="公式" r:id="rId5" imgW="965200" imgH="444500" progId="Equation.3">
                  <p:embed/>
                </p:oleObj>
              </mc:Choice>
              <mc:Fallback>
                <p:oleObj name="公式" r:id="rId5" imgW="965200" imgH="4445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5013176"/>
                        <a:ext cx="193516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矩形 56"/>
          <p:cNvSpPr/>
          <p:nvPr/>
        </p:nvSpPr>
        <p:spPr>
          <a:xfrm>
            <a:off x="5004048" y="5877272"/>
            <a:ext cx="417646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srgbClr val="0000FF"/>
                </a:solidFill>
                <a:latin typeface="+mj-ea"/>
                <a:ea typeface="+mj-ea"/>
              </a:rPr>
              <a:t>预测值</a:t>
            </a:r>
            <a:r>
              <a:rPr lang="en-US" altLang="zh-CN" sz="2400" b="1" i="1" dirty="0" err="1" smtClean="0">
                <a:solidFill>
                  <a:srgbClr val="0000FF"/>
                </a:solidFill>
                <a:latin typeface="+mj-ea"/>
                <a:ea typeface="+mj-ea"/>
              </a:rPr>
              <a:t>m</a:t>
            </a:r>
            <a:r>
              <a:rPr lang="en-US" altLang="zh-CN" sz="2400" b="1" i="1" baseline="-25000" dirty="0" err="1" smtClean="0">
                <a:solidFill>
                  <a:srgbClr val="0000FF"/>
                </a:solidFill>
                <a:latin typeface="+mj-ea"/>
                <a:ea typeface="+mj-ea"/>
              </a:rPr>
              <a:t>k</a:t>
            </a:r>
            <a:r>
              <a:rPr lang="en-US" altLang="zh-CN" sz="2400" b="1" i="1" baseline="30000" dirty="0" smtClean="0">
                <a:solidFill>
                  <a:srgbClr val="0000FF"/>
                </a:solidFill>
                <a:latin typeface="+mj-ea"/>
                <a:ea typeface="+mj-ea"/>
                <a:sym typeface="Symbol" pitchFamily="18" charset="2"/>
              </a:rPr>
              <a:t></a:t>
            </a:r>
            <a:r>
              <a:rPr lang="en-US" altLang="zh-CN" sz="2400" b="1" i="1" dirty="0" smtClean="0">
                <a:solidFill>
                  <a:srgbClr val="0000FF"/>
                </a:solidFill>
                <a:latin typeface="+mj-ea"/>
                <a:ea typeface="+mj-ea"/>
              </a:rPr>
              <a:t> </a:t>
            </a:r>
            <a:r>
              <a:rPr lang="zh-CN" altLang="en-US" sz="2400" b="1" dirty="0" smtClean="0">
                <a:solidFill>
                  <a:srgbClr val="0000FF"/>
                </a:solidFill>
                <a:latin typeface="+mj-ea"/>
                <a:ea typeface="+mj-ea"/>
              </a:rPr>
              <a:t>是前面</a:t>
            </a:r>
            <a:r>
              <a:rPr lang="en-US" altLang="zh-CN" sz="2400" b="1" i="1" dirty="0" smtClean="0">
                <a:solidFill>
                  <a:srgbClr val="0000FF"/>
                </a:solidFill>
                <a:latin typeface="+mj-ea"/>
                <a:ea typeface="+mj-ea"/>
              </a:rPr>
              <a:t>p</a:t>
            </a:r>
            <a:r>
              <a:rPr lang="zh-CN" altLang="en-US" sz="2400" b="1" dirty="0" smtClean="0">
                <a:solidFill>
                  <a:srgbClr val="0000FF"/>
                </a:solidFill>
                <a:latin typeface="+mj-ea"/>
                <a:ea typeface="+mj-ea"/>
              </a:rPr>
              <a:t>个带有量化误差的抽样信号值的加权和</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 calcmode="lin" valueType="num">
                                      <p:cBhvr additive="base">
                                        <p:cTn id="7"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5" end="5"/>
                                            </p:txEl>
                                          </p:spTgt>
                                        </p:tgtEl>
                                        <p:attrNameLst>
                                          <p:attrName>style.visibility</p:attrName>
                                        </p:attrNameLst>
                                      </p:cBhvr>
                                      <p:to>
                                        <p:strVal val="visible"/>
                                      </p:to>
                                    </p:set>
                                    <p:anim calcmode="lin" valueType="num">
                                      <p:cBhvr additive="base">
                                        <p:cTn id="13"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7" end="7"/>
                                            </p:txEl>
                                          </p:spTgt>
                                        </p:tgtEl>
                                        <p:attrNameLst>
                                          <p:attrName>style.visibility</p:attrName>
                                        </p:attrNameLst>
                                      </p:cBhvr>
                                      <p:to>
                                        <p:strVal val="visible"/>
                                      </p:to>
                                    </p:set>
                                    <p:anim calcmode="lin" valueType="num">
                                      <p:cBhvr additive="base">
                                        <p:cTn id="19" dur="500" fill="hold"/>
                                        <p:tgtEl>
                                          <p:spTgt spid="10649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7" end="7"/>
                                            </p:txEl>
                                          </p:spTgt>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1607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smtClean="0"/>
              <a:t>译码</a:t>
            </a:r>
            <a:endParaRPr lang="zh-CN" altLang="en-US" dirty="0"/>
          </a:p>
        </p:txBody>
      </p:sp>
      <p:sp>
        <p:nvSpPr>
          <p:cNvPr id="107523" name="Rectangle 3"/>
          <p:cNvSpPr>
            <a:spLocks noGrp="1" noChangeArrowheads="1"/>
          </p:cNvSpPr>
          <p:nvPr>
            <p:ph type="body" idx="1"/>
          </p:nvPr>
        </p:nvSpPr>
        <p:spPr>
          <a:xfrm>
            <a:off x="539552" y="1196752"/>
            <a:ext cx="8064896" cy="5328592"/>
          </a:xfrm>
        </p:spPr>
        <p:txBody>
          <a:bodyPr>
            <a:normAutofit fontScale="92500" lnSpcReduction="20000"/>
          </a:bodyPr>
          <a:lstStyle/>
          <a:p>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pPr>
            <a:r>
              <a:rPr lang="zh-CN" altLang="en-US" dirty="0" smtClean="0"/>
              <a:t>方框图可见，编码器中预测器输入端和相加器的连接电路和译码器中的</a:t>
            </a:r>
            <a:r>
              <a:rPr lang="zh-CN" altLang="en-US" dirty="0" smtClean="0">
                <a:solidFill>
                  <a:srgbClr val="0000FF"/>
                </a:solidFill>
              </a:rPr>
              <a:t>完全一样</a:t>
            </a:r>
            <a:r>
              <a:rPr lang="zh-CN" altLang="en-US" dirty="0" smtClean="0"/>
              <a:t>。</a:t>
            </a:r>
            <a:endParaRPr lang="en-US" altLang="zh-CN" dirty="0" smtClean="0"/>
          </a:p>
          <a:p>
            <a:pPr>
              <a:lnSpc>
                <a:spcPct val="120000"/>
              </a:lnSpc>
            </a:pPr>
            <a:r>
              <a:rPr lang="zh-CN" altLang="en-US" dirty="0" smtClean="0"/>
              <a:t>故当无传输误码时，即当编码器的输出就是译码器的输入时，这两个相加器的输入信号相同，即</a:t>
            </a:r>
            <a:r>
              <a:rPr lang="en-US" altLang="zh-CN" i="1" dirty="0" err="1" smtClean="0">
                <a:solidFill>
                  <a:srgbClr val="0000FF"/>
                </a:solidFill>
              </a:rPr>
              <a:t>r</a:t>
            </a:r>
            <a:r>
              <a:rPr lang="en-US" altLang="zh-CN" i="1" baseline="-25000" dirty="0" err="1" smtClean="0">
                <a:solidFill>
                  <a:srgbClr val="0000FF"/>
                </a:solidFill>
              </a:rPr>
              <a:t>k</a:t>
            </a:r>
            <a:r>
              <a:rPr lang="en-US" altLang="zh-CN" dirty="0" smtClean="0">
                <a:solidFill>
                  <a:srgbClr val="0000FF"/>
                </a:solidFill>
              </a:rPr>
              <a:t> = </a:t>
            </a:r>
            <a:r>
              <a:rPr lang="en-US" altLang="zh-CN" i="1" dirty="0" err="1" smtClean="0">
                <a:solidFill>
                  <a:srgbClr val="0000FF"/>
                </a:solidFill>
              </a:rPr>
              <a:t>r</a:t>
            </a:r>
            <a:r>
              <a:rPr lang="en-US" altLang="zh-CN" i="1" baseline="-25000" dirty="0" err="1" smtClean="0">
                <a:solidFill>
                  <a:srgbClr val="0000FF"/>
                </a:solidFill>
              </a:rPr>
              <a:t>k</a:t>
            </a:r>
            <a:r>
              <a:rPr lang="en-US" altLang="zh-CN" dirty="0" smtClean="0">
                <a:solidFill>
                  <a:srgbClr val="0000FF"/>
                </a:solidFill>
                <a:sym typeface="Symbol" pitchFamily="18" charset="2"/>
              </a:rPr>
              <a:t></a:t>
            </a:r>
            <a:r>
              <a:rPr lang="zh-CN" altLang="en-US" dirty="0" smtClean="0"/>
              <a:t>。</a:t>
            </a:r>
            <a:endParaRPr lang="en-US" altLang="zh-CN" dirty="0" smtClean="0"/>
          </a:p>
          <a:p>
            <a:pPr>
              <a:lnSpc>
                <a:spcPct val="120000"/>
              </a:lnSpc>
            </a:pPr>
            <a:r>
              <a:rPr lang="zh-CN" altLang="en-US" dirty="0" smtClean="0"/>
              <a:t>所以，此时译码器的输出信号</a:t>
            </a:r>
            <a:r>
              <a:rPr lang="en-US" altLang="zh-CN" i="1" dirty="0" err="1" smtClean="0"/>
              <a:t>m</a:t>
            </a:r>
            <a:r>
              <a:rPr lang="en-US" altLang="zh-CN" i="1" baseline="-25000" dirty="0" err="1" smtClean="0"/>
              <a:t>k</a:t>
            </a:r>
            <a:r>
              <a:rPr lang="en-US" altLang="zh-CN" dirty="0" smtClean="0"/>
              <a:t>*</a:t>
            </a:r>
            <a:r>
              <a:rPr lang="en-US" altLang="zh-CN" dirty="0" smtClean="0">
                <a:sym typeface="Symbol" pitchFamily="18" charset="2"/>
              </a:rPr>
              <a:t></a:t>
            </a:r>
            <a:r>
              <a:rPr lang="en-US" altLang="zh-CN" dirty="0" smtClean="0"/>
              <a:t> </a:t>
            </a:r>
            <a:r>
              <a:rPr lang="zh-CN" altLang="en-US" dirty="0" smtClean="0"/>
              <a:t>和编码器中相加器输出信号</a:t>
            </a:r>
            <a:r>
              <a:rPr lang="en-US" altLang="zh-CN" dirty="0" err="1" smtClean="0"/>
              <a:t>m</a:t>
            </a:r>
            <a:r>
              <a:rPr lang="en-US" altLang="zh-CN" baseline="-25000" dirty="0" err="1" smtClean="0"/>
              <a:t>k</a:t>
            </a:r>
            <a:r>
              <a:rPr lang="en-US" altLang="zh-CN" dirty="0" smtClean="0"/>
              <a:t>*</a:t>
            </a:r>
            <a:r>
              <a:rPr lang="zh-CN" altLang="en-US" dirty="0" smtClean="0"/>
              <a:t>相同，即等于带有量化误差的信号抽样值</a:t>
            </a:r>
            <a:r>
              <a:rPr lang="en-US" altLang="zh-CN" i="1" dirty="0" err="1" smtClean="0"/>
              <a:t>m</a:t>
            </a:r>
            <a:r>
              <a:rPr lang="en-US" altLang="zh-CN" i="1" baseline="-25000" dirty="0" err="1" smtClean="0"/>
              <a:t>k</a:t>
            </a:r>
            <a:r>
              <a:rPr lang="en-US" altLang="zh-CN" i="1" baseline="-25000" dirty="0" smtClean="0"/>
              <a:t> </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3BD873C8-7F31-4D21-BACD-77D1E32CFF33}" type="slidenum">
              <a:rPr lang="en-US" altLang="zh-CN" smtClean="0"/>
              <a:pPr/>
              <a:t>96</a:t>
            </a:fld>
            <a:endParaRPr lang="en-US" altLang="zh-CN"/>
          </a:p>
        </p:txBody>
      </p:sp>
      <p:grpSp>
        <p:nvGrpSpPr>
          <p:cNvPr id="7" name="Group 58"/>
          <p:cNvGrpSpPr>
            <a:grpSpLocks/>
          </p:cNvGrpSpPr>
          <p:nvPr/>
        </p:nvGrpSpPr>
        <p:grpSpPr bwMode="auto">
          <a:xfrm>
            <a:off x="5508104" y="1244798"/>
            <a:ext cx="3327400" cy="1608138"/>
            <a:chOff x="3532" y="2018"/>
            <a:chExt cx="2096" cy="1013"/>
          </a:xfrm>
        </p:grpSpPr>
        <p:sp>
          <p:nvSpPr>
            <p:cNvPr id="8" name="Text Box 8"/>
            <p:cNvSpPr txBox="1">
              <a:spLocks noChangeArrowheads="1"/>
            </p:cNvSpPr>
            <p:nvPr/>
          </p:nvSpPr>
          <p:spPr bwMode="auto">
            <a:xfrm>
              <a:off x="4087" y="2740"/>
              <a:ext cx="94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(b) </a:t>
              </a:r>
              <a:r>
                <a:rPr lang="zh-CN" altLang="en-US" sz="2000" dirty="0">
                  <a:solidFill>
                    <a:srgbClr val="0000FF"/>
                  </a:solidFill>
                  <a:latin typeface="Times New Roman" pitchFamily="18" charset="0"/>
                </a:rPr>
                <a:t>译码器</a:t>
              </a:r>
              <a:endParaRPr lang="zh-CN" altLang="en-US" sz="2000" dirty="0">
                <a:solidFill>
                  <a:srgbClr val="0000FF"/>
                </a:solidFill>
              </a:endParaRPr>
            </a:p>
          </p:txBody>
        </p:sp>
        <p:grpSp>
          <p:nvGrpSpPr>
            <p:cNvPr id="9" name="Group 9"/>
            <p:cNvGrpSpPr>
              <a:grpSpLocks/>
            </p:cNvGrpSpPr>
            <p:nvPr/>
          </p:nvGrpSpPr>
          <p:grpSpPr bwMode="auto">
            <a:xfrm>
              <a:off x="3532" y="2018"/>
              <a:ext cx="2096" cy="709"/>
              <a:chOff x="6777" y="7899"/>
              <a:chExt cx="3372" cy="1184"/>
            </a:xfrm>
          </p:grpSpPr>
          <p:sp>
            <p:nvSpPr>
              <p:cNvPr id="10" name="Line 10"/>
              <p:cNvSpPr>
                <a:spLocks noChangeShapeType="1"/>
              </p:cNvSpPr>
              <p:nvPr/>
            </p:nvSpPr>
            <p:spPr bwMode="auto">
              <a:xfrm flipV="1">
                <a:off x="8429" y="8442"/>
                <a:ext cx="0" cy="390"/>
              </a:xfrm>
              <a:prstGeom prst="line">
                <a:avLst/>
              </a:prstGeom>
              <a:noFill/>
              <a:ln w="9525">
                <a:solidFill>
                  <a:srgbClr val="000000"/>
                </a:solidFill>
                <a:round/>
                <a:headEnd/>
                <a:tailEnd type="triangle" w="med" len="med"/>
              </a:ln>
              <a:effectLst/>
            </p:spPr>
            <p:txBody>
              <a:bodyPr/>
              <a:lstStyle/>
              <a:p>
                <a:endParaRPr lang="zh-CN" altLang="en-US"/>
              </a:p>
            </p:txBody>
          </p:sp>
          <p:sp>
            <p:nvSpPr>
              <p:cNvPr id="11" name="Line 11"/>
              <p:cNvSpPr>
                <a:spLocks noChangeShapeType="1"/>
              </p:cNvSpPr>
              <p:nvPr/>
            </p:nvSpPr>
            <p:spPr bwMode="auto">
              <a:xfrm>
                <a:off x="9551" y="8853"/>
                <a:ext cx="344"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12" name="Group 12"/>
              <p:cNvGrpSpPr>
                <a:grpSpLocks/>
              </p:cNvGrpSpPr>
              <p:nvPr/>
            </p:nvGrpSpPr>
            <p:grpSpPr bwMode="auto">
              <a:xfrm>
                <a:off x="6777" y="8058"/>
                <a:ext cx="1103" cy="470"/>
                <a:chOff x="2279" y="4860"/>
                <a:chExt cx="1290" cy="525"/>
              </a:xfrm>
            </p:grpSpPr>
            <p:sp>
              <p:nvSpPr>
                <p:cNvPr id="22" name="Text Box 13"/>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dirty="0">
                      <a:latin typeface="Times New Roman" pitchFamily="18" charset="0"/>
                    </a:rPr>
                    <a:t>译码</a:t>
                  </a:r>
                  <a:endParaRPr lang="zh-CN" altLang="en-US" sz="4000" dirty="0"/>
                </a:p>
              </p:txBody>
            </p:sp>
            <p:sp>
              <p:nvSpPr>
                <p:cNvPr id="23" name="Line 14"/>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3" name="Line 15"/>
              <p:cNvSpPr>
                <a:spLocks noChangeShapeType="1"/>
              </p:cNvSpPr>
              <p:nvPr/>
            </p:nvSpPr>
            <p:spPr bwMode="auto">
              <a:xfrm>
                <a:off x="8638" y="8298"/>
                <a:ext cx="1511" cy="0"/>
              </a:xfrm>
              <a:prstGeom prst="line">
                <a:avLst/>
              </a:prstGeom>
              <a:noFill/>
              <a:ln w="9525">
                <a:solidFill>
                  <a:srgbClr val="000000"/>
                </a:solidFill>
                <a:round/>
                <a:headEnd/>
                <a:tailEnd type="triangle" w="med" len="med"/>
              </a:ln>
              <a:effectLst/>
            </p:spPr>
            <p:txBody>
              <a:bodyPr/>
              <a:lstStyle/>
              <a:p>
                <a:endParaRPr lang="zh-CN" altLang="en-US"/>
              </a:p>
            </p:txBody>
          </p:sp>
          <p:sp>
            <p:nvSpPr>
              <p:cNvPr id="14" name="Line 16"/>
              <p:cNvSpPr>
                <a:spLocks noChangeShapeType="1"/>
              </p:cNvSpPr>
              <p:nvPr/>
            </p:nvSpPr>
            <p:spPr bwMode="auto">
              <a:xfrm>
                <a:off x="7893" y="8292"/>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5" name="AutoShape 17"/>
              <p:cNvSpPr>
                <a:spLocks noChangeArrowheads="1"/>
              </p:cNvSpPr>
              <p:nvPr/>
            </p:nvSpPr>
            <p:spPr bwMode="auto">
              <a:xfrm>
                <a:off x="8243" y="8112"/>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nvGrpSpPr>
              <p:cNvPr id="16" name="Group 18"/>
              <p:cNvGrpSpPr>
                <a:grpSpLocks/>
              </p:cNvGrpSpPr>
              <p:nvPr/>
            </p:nvGrpSpPr>
            <p:grpSpPr bwMode="auto">
              <a:xfrm>
                <a:off x="8411" y="8613"/>
                <a:ext cx="1118" cy="470"/>
                <a:chOff x="8607" y="5226"/>
                <a:chExt cx="1118" cy="470"/>
              </a:xfrm>
            </p:grpSpPr>
            <p:sp>
              <p:nvSpPr>
                <p:cNvPr id="20" name="Text Box 19"/>
                <p:cNvSpPr txBox="1">
                  <a:spLocks noChangeArrowheads="1"/>
                </p:cNvSpPr>
                <p:nvPr/>
              </p:nvSpPr>
              <p:spPr bwMode="auto">
                <a:xfrm>
                  <a:off x="8995" y="5226"/>
                  <a:ext cx="730" cy="470"/>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预测</a:t>
                  </a:r>
                  <a:endParaRPr lang="zh-CN" altLang="en-US" sz="4000"/>
                </a:p>
              </p:txBody>
            </p:sp>
            <p:sp>
              <p:nvSpPr>
                <p:cNvPr id="21" name="Line 20"/>
                <p:cNvSpPr>
                  <a:spLocks noChangeShapeType="1"/>
                </p:cNvSpPr>
                <p:nvPr/>
              </p:nvSpPr>
              <p:spPr bwMode="auto">
                <a:xfrm>
                  <a:off x="8607" y="5466"/>
                  <a:ext cx="385" cy="0"/>
                </a:xfrm>
                <a:prstGeom prst="line">
                  <a:avLst/>
                </a:prstGeom>
                <a:noFill/>
                <a:ln w="9525">
                  <a:solidFill>
                    <a:srgbClr val="000000"/>
                  </a:solidFill>
                  <a:round/>
                  <a:headEnd type="triangle" w="med" len="med"/>
                  <a:tailEnd/>
                </a:ln>
                <a:effectLst/>
              </p:spPr>
              <p:txBody>
                <a:bodyPr/>
                <a:lstStyle/>
                <a:p>
                  <a:endParaRPr lang="zh-CN" altLang="en-US"/>
                </a:p>
              </p:txBody>
            </p:sp>
          </p:grpSp>
          <p:sp>
            <p:nvSpPr>
              <p:cNvPr id="17" name="Line 21"/>
              <p:cNvSpPr>
                <a:spLocks noChangeShapeType="1"/>
              </p:cNvSpPr>
              <p:nvPr/>
            </p:nvSpPr>
            <p:spPr bwMode="auto">
              <a:xfrm>
                <a:off x="9885" y="8307"/>
                <a:ext cx="0" cy="555"/>
              </a:xfrm>
              <a:prstGeom prst="line">
                <a:avLst/>
              </a:prstGeom>
              <a:noFill/>
              <a:ln w="9525">
                <a:solidFill>
                  <a:srgbClr val="000000"/>
                </a:solidFill>
                <a:round/>
                <a:headEnd/>
                <a:tailEnd type="triangle" w="med" len="med"/>
              </a:ln>
              <a:effectLst/>
            </p:spPr>
            <p:txBody>
              <a:bodyPr/>
              <a:lstStyle/>
              <a:p>
                <a:endParaRPr lang="zh-CN" altLang="en-US"/>
              </a:p>
            </p:txBody>
          </p:sp>
          <p:sp>
            <p:nvSpPr>
              <p:cNvPr id="18" name="Text Box 22"/>
              <p:cNvSpPr txBox="1">
                <a:spLocks noChangeArrowheads="1"/>
              </p:cNvSpPr>
              <p:nvPr/>
            </p:nvSpPr>
            <p:spPr bwMode="auto">
              <a:xfrm>
                <a:off x="9407" y="7917"/>
                <a:ext cx="734" cy="495"/>
              </a:xfrm>
              <a:prstGeom prst="rect">
                <a:avLst/>
              </a:prstGeom>
              <a:noFill/>
              <a:ln w="9525" algn="ctr">
                <a:noFill/>
                <a:miter lim="800000"/>
                <a:headEnd/>
                <a:tailEnd/>
              </a:ln>
              <a:effectLst/>
            </p:spPr>
            <p:txBody>
              <a:bodyPr/>
              <a:lstStyle/>
              <a:p>
                <a:pPr algn="just"/>
                <a:r>
                  <a:rPr lang="en-US" altLang="zh-CN" i="1">
                    <a:latin typeface="Times New Roman" pitchFamily="18" charset="0"/>
                  </a:rPr>
                  <a:t>m</a:t>
                </a:r>
                <a:r>
                  <a:rPr lang="en-US" altLang="zh-CN" i="1" baseline="-25000">
                    <a:latin typeface="Times New Roman" pitchFamily="18" charset="0"/>
                  </a:rPr>
                  <a:t>k</a:t>
                </a:r>
                <a:r>
                  <a:rPr lang="en-US" altLang="zh-CN">
                    <a:latin typeface="Times New Roman" pitchFamily="18" charset="0"/>
                  </a:rPr>
                  <a:t>*</a:t>
                </a:r>
                <a:r>
                  <a:rPr lang="en-US" altLang="zh-CN">
                    <a:latin typeface="Times New Roman" pitchFamily="18" charset="0"/>
                    <a:sym typeface="Symbol" pitchFamily="18" charset="2"/>
                  </a:rPr>
                  <a:t></a:t>
                </a:r>
                <a:endParaRPr lang="en-US" altLang="zh-CN"/>
              </a:p>
            </p:txBody>
          </p:sp>
          <p:sp>
            <p:nvSpPr>
              <p:cNvPr id="19" name="Text Box 23"/>
              <p:cNvSpPr txBox="1">
                <a:spLocks noChangeArrowheads="1"/>
              </p:cNvSpPr>
              <p:nvPr/>
            </p:nvSpPr>
            <p:spPr bwMode="auto">
              <a:xfrm>
                <a:off x="7877" y="7899"/>
                <a:ext cx="584" cy="435"/>
              </a:xfrm>
              <a:prstGeom prst="rect">
                <a:avLst/>
              </a:prstGeom>
              <a:noFill/>
              <a:ln w="9525" algn="ctr">
                <a:noFill/>
                <a:miter lim="800000"/>
                <a:headEnd/>
                <a:tailEnd/>
              </a:ln>
              <a:effectLst/>
            </p:spPr>
            <p:txBody>
              <a:bodyPr/>
              <a:lstStyle/>
              <a:p>
                <a:pPr algn="just"/>
                <a:r>
                  <a:rPr lang="en-US" altLang="zh-CN" i="1" dirty="0" err="1">
                    <a:latin typeface="Times New Roman" pitchFamily="18" charset="0"/>
                  </a:rPr>
                  <a:t>r</a:t>
                </a:r>
                <a:r>
                  <a:rPr lang="en-US" altLang="zh-CN" i="1" baseline="-25000" dirty="0" err="1">
                    <a:latin typeface="Times New Roman" pitchFamily="18" charset="0"/>
                  </a:rPr>
                  <a:t>k</a:t>
                </a:r>
                <a:r>
                  <a:rPr lang="en-US" altLang="zh-CN" i="1" dirty="0">
                    <a:latin typeface="Times New Roman" pitchFamily="18" charset="0"/>
                    <a:sym typeface="Symbol" pitchFamily="18" charset="2"/>
                  </a:rPr>
                  <a:t></a:t>
                </a:r>
                <a:endParaRPr lang="en-US" altLang="zh-CN" dirty="0"/>
              </a:p>
            </p:txBody>
          </p:sp>
        </p:grpSp>
      </p:grpSp>
      <p:grpSp>
        <p:nvGrpSpPr>
          <p:cNvPr id="24" name="Group 59"/>
          <p:cNvGrpSpPr>
            <a:grpSpLocks/>
          </p:cNvGrpSpPr>
          <p:nvPr/>
        </p:nvGrpSpPr>
        <p:grpSpPr bwMode="auto">
          <a:xfrm>
            <a:off x="395536" y="1244798"/>
            <a:ext cx="4891088" cy="1530350"/>
            <a:chOff x="306" y="2018"/>
            <a:chExt cx="3081" cy="964"/>
          </a:xfrm>
        </p:grpSpPr>
        <p:grpSp>
          <p:nvGrpSpPr>
            <p:cNvPr id="25" name="Group 57"/>
            <p:cNvGrpSpPr>
              <a:grpSpLocks/>
            </p:cNvGrpSpPr>
            <p:nvPr/>
          </p:nvGrpSpPr>
          <p:grpSpPr bwMode="auto">
            <a:xfrm>
              <a:off x="306" y="2018"/>
              <a:ext cx="3081" cy="964"/>
              <a:chOff x="306" y="2018"/>
              <a:chExt cx="3081" cy="964"/>
            </a:xfrm>
          </p:grpSpPr>
          <p:sp>
            <p:nvSpPr>
              <p:cNvPr id="27" name="Text Box 48"/>
              <p:cNvSpPr txBox="1">
                <a:spLocks noChangeArrowheads="1"/>
              </p:cNvSpPr>
              <p:nvPr/>
            </p:nvSpPr>
            <p:spPr bwMode="auto">
              <a:xfrm>
                <a:off x="306" y="2562"/>
                <a:ext cx="1116" cy="291"/>
              </a:xfrm>
              <a:prstGeom prst="rect">
                <a:avLst/>
              </a:prstGeom>
              <a:noFill/>
              <a:ln w="9525">
                <a:noFill/>
                <a:miter lim="800000"/>
                <a:headEnd/>
                <a:tailEnd/>
              </a:ln>
            </p:spPr>
            <p:txBody>
              <a:bodyPr/>
              <a:lstStyle/>
              <a:p>
                <a:pPr algn="ctr"/>
                <a:r>
                  <a:rPr lang="en-US" altLang="zh-CN" sz="2000" dirty="0">
                    <a:solidFill>
                      <a:srgbClr val="0000FF"/>
                    </a:solidFill>
                    <a:latin typeface="Times New Roman" pitchFamily="18" charset="0"/>
                  </a:rPr>
                  <a:t>(a) </a:t>
                </a:r>
                <a:r>
                  <a:rPr lang="zh-CN" altLang="en-US" sz="2000" dirty="0">
                    <a:solidFill>
                      <a:srgbClr val="0000FF"/>
                    </a:solidFill>
                    <a:latin typeface="Times New Roman" pitchFamily="18" charset="0"/>
                  </a:rPr>
                  <a:t>编码器</a:t>
                </a:r>
                <a:endParaRPr lang="zh-CN" altLang="en-US" sz="4000" dirty="0">
                  <a:solidFill>
                    <a:srgbClr val="0000FF"/>
                  </a:solidFill>
                </a:endParaRPr>
              </a:p>
            </p:txBody>
          </p:sp>
          <p:grpSp>
            <p:nvGrpSpPr>
              <p:cNvPr id="28" name="Group 56"/>
              <p:cNvGrpSpPr>
                <a:grpSpLocks/>
              </p:cNvGrpSpPr>
              <p:nvPr/>
            </p:nvGrpSpPr>
            <p:grpSpPr bwMode="auto">
              <a:xfrm>
                <a:off x="442" y="2018"/>
                <a:ext cx="2945" cy="964"/>
                <a:chOff x="442" y="2018"/>
                <a:chExt cx="2945" cy="1129"/>
              </a:xfrm>
            </p:grpSpPr>
            <p:grpSp>
              <p:nvGrpSpPr>
                <p:cNvPr id="29" name="Group 27"/>
                <p:cNvGrpSpPr>
                  <a:grpSpLocks/>
                </p:cNvGrpSpPr>
                <p:nvPr/>
              </p:nvGrpSpPr>
              <p:grpSpPr bwMode="auto">
                <a:xfrm>
                  <a:off x="554" y="2146"/>
                  <a:ext cx="2833" cy="984"/>
                  <a:chOff x="1813" y="4692"/>
                  <a:chExt cx="4558" cy="1389"/>
                </a:xfrm>
              </p:grpSpPr>
              <p:sp>
                <p:nvSpPr>
                  <p:cNvPr id="37" name="Text Box 28"/>
                  <p:cNvSpPr txBox="1">
                    <a:spLocks noChangeArrowheads="1"/>
                  </p:cNvSpPr>
                  <p:nvPr/>
                </p:nvSpPr>
                <p:spPr bwMode="auto">
                  <a:xfrm>
                    <a:off x="3840" y="5611"/>
                    <a:ext cx="730" cy="470"/>
                  </a:xfrm>
                  <a:prstGeom prst="rect">
                    <a:avLst/>
                  </a:prstGeom>
                  <a:solidFill>
                    <a:srgbClr val="FFFFFF"/>
                  </a:solidFill>
                  <a:ln w="9525" algn="ctr">
                    <a:solidFill>
                      <a:srgbClr val="000000"/>
                    </a:solidFill>
                    <a:miter lim="800000"/>
                    <a:headEnd/>
                    <a:tailEnd/>
                  </a:ln>
                  <a:effectLst/>
                </p:spPr>
                <p:txBody>
                  <a:bodyPr tIns="46800"/>
                  <a:lstStyle/>
                  <a:p>
                    <a:pPr algn="just"/>
                    <a:r>
                      <a:rPr lang="zh-CN" altLang="en-US" sz="2000" dirty="0">
                        <a:latin typeface="Times New Roman" pitchFamily="18" charset="0"/>
                      </a:rPr>
                      <a:t>预测</a:t>
                    </a:r>
                    <a:endParaRPr lang="zh-CN" altLang="en-US" sz="4000" dirty="0"/>
                  </a:p>
                </p:txBody>
              </p:sp>
              <p:sp>
                <p:nvSpPr>
                  <p:cNvPr id="38" name="Line 29"/>
                  <p:cNvSpPr>
                    <a:spLocks noChangeShapeType="1"/>
                  </p:cNvSpPr>
                  <p:nvPr/>
                </p:nvSpPr>
                <p:spPr bwMode="auto">
                  <a:xfrm>
                    <a:off x="3453" y="5866"/>
                    <a:ext cx="385" cy="0"/>
                  </a:xfrm>
                  <a:prstGeom prst="line">
                    <a:avLst/>
                  </a:prstGeom>
                  <a:noFill/>
                  <a:ln w="9525">
                    <a:solidFill>
                      <a:srgbClr val="000000"/>
                    </a:solidFill>
                    <a:round/>
                    <a:headEnd type="triangle" w="med" len="med"/>
                    <a:tailEnd/>
                  </a:ln>
                  <a:effectLst/>
                </p:spPr>
                <p:txBody>
                  <a:bodyPr/>
                  <a:lstStyle/>
                  <a:p>
                    <a:endParaRPr lang="zh-CN" altLang="en-US"/>
                  </a:p>
                </p:txBody>
              </p:sp>
              <p:sp>
                <p:nvSpPr>
                  <p:cNvPr id="39" name="AutoShape 30"/>
                  <p:cNvSpPr>
                    <a:spLocks noChangeArrowheads="1"/>
                  </p:cNvSpPr>
                  <p:nvPr/>
                </p:nvSpPr>
                <p:spPr bwMode="auto">
                  <a:xfrm>
                    <a:off x="4755" y="5238"/>
                    <a:ext cx="371" cy="362"/>
                  </a:xfrm>
                  <a:prstGeom prst="flowChartOr">
                    <a:avLst/>
                  </a:prstGeom>
                  <a:solidFill>
                    <a:srgbClr val="FFFFFF"/>
                  </a:solidFill>
                  <a:ln w="9525">
                    <a:solidFill>
                      <a:srgbClr val="000000"/>
                    </a:solidFill>
                    <a:round/>
                    <a:headEnd/>
                    <a:tailEnd/>
                  </a:ln>
                  <a:effectLst/>
                </p:spPr>
                <p:txBody>
                  <a:bodyPr/>
                  <a:lstStyle/>
                  <a:p>
                    <a:endParaRPr lang="zh-CN" altLang="en-US"/>
                  </a:p>
                </p:txBody>
              </p:sp>
              <p:sp>
                <p:nvSpPr>
                  <p:cNvPr id="40" name="Line 31"/>
                  <p:cNvSpPr>
                    <a:spLocks noChangeShapeType="1"/>
                  </p:cNvSpPr>
                  <p:nvPr/>
                </p:nvSpPr>
                <p:spPr bwMode="auto">
                  <a:xfrm>
                    <a:off x="3467" y="5109"/>
                    <a:ext cx="2" cy="779"/>
                  </a:xfrm>
                  <a:prstGeom prst="line">
                    <a:avLst/>
                  </a:prstGeom>
                  <a:noFill/>
                  <a:ln w="9525">
                    <a:solidFill>
                      <a:srgbClr val="000000"/>
                    </a:solidFill>
                    <a:round/>
                    <a:headEnd type="triangle" w="med" len="med"/>
                    <a:tailEnd/>
                  </a:ln>
                  <a:effectLst/>
                </p:spPr>
                <p:txBody>
                  <a:bodyPr/>
                  <a:lstStyle/>
                  <a:p>
                    <a:endParaRPr lang="zh-CN" altLang="en-US"/>
                  </a:p>
                </p:txBody>
              </p:sp>
              <p:sp>
                <p:nvSpPr>
                  <p:cNvPr id="41" name="Line 32"/>
                  <p:cNvSpPr>
                    <a:spLocks noChangeShapeType="1"/>
                  </p:cNvSpPr>
                  <p:nvPr/>
                </p:nvSpPr>
                <p:spPr bwMode="auto">
                  <a:xfrm flipH="1">
                    <a:off x="3457" y="5418"/>
                    <a:ext cx="1320" cy="0"/>
                  </a:xfrm>
                  <a:prstGeom prst="line">
                    <a:avLst/>
                  </a:prstGeom>
                  <a:noFill/>
                  <a:ln w="9525">
                    <a:solidFill>
                      <a:srgbClr val="000000"/>
                    </a:solidFill>
                    <a:round/>
                    <a:headEnd type="triangle" w="med" len="med"/>
                    <a:tailEnd/>
                  </a:ln>
                  <a:effectLst/>
                </p:spPr>
                <p:txBody>
                  <a:bodyPr/>
                  <a:lstStyle/>
                  <a:p>
                    <a:endParaRPr lang="zh-CN" altLang="en-US"/>
                  </a:p>
                </p:txBody>
              </p:sp>
              <p:sp>
                <p:nvSpPr>
                  <p:cNvPr id="42" name="Line 33"/>
                  <p:cNvSpPr>
                    <a:spLocks noChangeShapeType="1"/>
                  </p:cNvSpPr>
                  <p:nvPr/>
                </p:nvSpPr>
                <p:spPr bwMode="auto">
                  <a:xfrm flipV="1">
                    <a:off x="4931" y="4921"/>
                    <a:ext cx="2" cy="309"/>
                  </a:xfrm>
                  <a:prstGeom prst="line">
                    <a:avLst/>
                  </a:prstGeom>
                  <a:noFill/>
                  <a:ln w="9525">
                    <a:solidFill>
                      <a:srgbClr val="000000"/>
                    </a:solidFill>
                    <a:round/>
                    <a:headEnd type="triangle" w="med" len="med"/>
                    <a:tailEnd/>
                  </a:ln>
                  <a:effectLst/>
                </p:spPr>
                <p:txBody>
                  <a:bodyPr/>
                  <a:lstStyle/>
                  <a:p>
                    <a:endParaRPr lang="zh-CN" altLang="en-US"/>
                  </a:p>
                </p:txBody>
              </p:sp>
              <p:sp>
                <p:nvSpPr>
                  <p:cNvPr id="43" name="Line 34"/>
                  <p:cNvSpPr>
                    <a:spLocks noChangeShapeType="1"/>
                  </p:cNvSpPr>
                  <p:nvPr/>
                </p:nvSpPr>
                <p:spPr bwMode="auto">
                  <a:xfrm flipV="1">
                    <a:off x="4931" y="5579"/>
                    <a:ext cx="2" cy="295"/>
                  </a:xfrm>
                  <a:prstGeom prst="line">
                    <a:avLst/>
                  </a:prstGeom>
                  <a:noFill/>
                  <a:ln w="9525">
                    <a:solidFill>
                      <a:srgbClr val="000000"/>
                    </a:solidFill>
                    <a:round/>
                    <a:headEnd type="triangle" w="med" len="med"/>
                    <a:tailEnd/>
                  </a:ln>
                  <a:effectLst/>
                </p:spPr>
                <p:txBody>
                  <a:bodyPr/>
                  <a:lstStyle/>
                  <a:p>
                    <a:endParaRPr lang="zh-CN" altLang="en-US"/>
                  </a:p>
                </p:txBody>
              </p:sp>
              <p:sp>
                <p:nvSpPr>
                  <p:cNvPr id="44" name="Line 35"/>
                  <p:cNvSpPr>
                    <a:spLocks noChangeShapeType="1"/>
                  </p:cNvSpPr>
                  <p:nvPr/>
                </p:nvSpPr>
                <p:spPr bwMode="auto">
                  <a:xfrm>
                    <a:off x="4570" y="5866"/>
                    <a:ext cx="360"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45" name="Group 36"/>
                  <p:cNvGrpSpPr>
                    <a:grpSpLocks/>
                  </p:cNvGrpSpPr>
                  <p:nvPr/>
                </p:nvGrpSpPr>
                <p:grpSpPr bwMode="auto">
                  <a:xfrm>
                    <a:off x="1813" y="4692"/>
                    <a:ext cx="4558" cy="472"/>
                    <a:chOff x="1813" y="4692"/>
                    <a:chExt cx="4558" cy="472"/>
                  </a:xfrm>
                </p:grpSpPr>
                <p:sp>
                  <p:nvSpPr>
                    <p:cNvPr id="46" name="Text Box 37"/>
                    <p:cNvSpPr txBox="1">
                      <a:spLocks noChangeArrowheads="1"/>
                    </p:cNvSpPr>
                    <p:nvPr/>
                  </p:nvSpPr>
                  <p:spPr bwMode="auto">
                    <a:xfrm>
                      <a:off x="4047" y="4692"/>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dirty="0">
                          <a:latin typeface="Times New Roman" pitchFamily="18" charset="0"/>
                        </a:rPr>
                        <a:t>量化</a:t>
                      </a:r>
                      <a:endParaRPr lang="zh-CN" altLang="en-US" sz="4000" dirty="0"/>
                    </a:p>
                  </p:txBody>
                </p:sp>
                <p:sp>
                  <p:nvSpPr>
                    <p:cNvPr id="47" name="Text Box 38"/>
                    <p:cNvSpPr txBox="1">
                      <a:spLocks noChangeArrowheads="1"/>
                    </p:cNvSpPr>
                    <p:nvPr/>
                  </p:nvSpPr>
                  <p:spPr bwMode="auto">
                    <a:xfrm>
                      <a:off x="5161" y="4693"/>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编码</a:t>
                      </a:r>
                      <a:endParaRPr lang="zh-CN" altLang="en-US" sz="4000"/>
                    </a:p>
                  </p:txBody>
                </p:sp>
                <p:sp>
                  <p:nvSpPr>
                    <p:cNvPr id="48" name="Line 39"/>
                    <p:cNvSpPr>
                      <a:spLocks noChangeShapeType="1"/>
                    </p:cNvSpPr>
                    <p:nvPr/>
                  </p:nvSpPr>
                  <p:spPr bwMode="auto">
                    <a:xfrm>
                      <a:off x="4789" y="4928"/>
                      <a:ext cx="385" cy="0"/>
                    </a:xfrm>
                    <a:prstGeom prst="line">
                      <a:avLst/>
                    </a:prstGeom>
                    <a:noFill/>
                    <a:ln w="9525">
                      <a:solidFill>
                        <a:srgbClr val="000000"/>
                      </a:solidFill>
                      <a:round/>
                      <a:headEnd/>
                      <a:tailEnd type="triangle" w="med" len="med"/>
                    </a:ln>
                    <a:effectLst/>
                  </p:spPr>
                  <p:txBody>
                    <a:bodyPr/>
                    <a:lstStyle/>
                    <a:p>
                      <a:endParaRPr lang="zh-CN" altLang="en-US"/>
                    </a:p>
                  </p:txBody>
                </p:sp>
                <p:grpSp>
                  <p:nvGrpSpPr>
                    <p:cNvPr id="49" name="Group 40"/>
                    <p:cNvGrpSpPr>
                      <a:grpSpLocks/>
                    </p:cNvGrpSpPr>
                    <p:nvPr/>
                  </p:nvGrpSpPr>
                  <p:grpSpPr bwMode="auto">
                    <a:xfrm>
                      <a:off x="1813" y="4693"/>
                      <a:ext cx="2246" cy="470"/>
                      <a:chOff x="1813" y="4700"/>
                      <a:chExt cx="2246" cy="470"/>
                    </a:xfrm>
                  </p:grpSpPr>
                  <p:grpSp>
                    <p:nvGrpSpPr>
                      <p:cNvPr id="51" name="Group 41"/>
                      <p:cNvGrpSpPr>
                        <a:grpSpLocks/>
                      </p:cNvGrpSpPr>
                      <p:nvPr/>
                    </p:nvGrpSpPr>
                    <p:grpSpPr bwMode="auto">
                      <a:xfrm>
                        <a:off x="1813" y="4700"/>
                        <a:ext cx="1103" cy="470"/>
                        <a:chOff x="2279" y="4860"/>
                        <a:chExt cx="1290" cy="525"/>
                      </a:xfrm>
                    </p:grpSpPr>
                    <p:sp>
                      <p:nvSpPr>
                        <p:cNvPr id="55" name="Text Box 42"/>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2000">
                              <a:latin typeface="Times New Roman" pitchFamily="18" charset="0"/>
                            </a:rPr>
                            <a:t>抽样</a:t>
                          </a:r>
                          <a:endParaRPr lang="zh-CN" altLang="en-US" sz="4000"/>
                        </a:p>
                      </p:txBody>
                    </p:sp>
                    <p:sp>
                      <p:nvSpPr>
                        <p:cNvPr id="56" name="Line 43"/>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52" name="Line 44"/>
                      <p:cNvSpPr>
                        <a:spLocks noChangeShapeType="1"/>
                      </p:cNvSpPr>
                      <p:nvPr/>
                    </p:nvSpPr>
                    <p:spPr bwMode="auto">
                      <a:xfrm>
                        <a:off x="3674" y="4940"/>
                        <a:ext cx="385" cy="0"/>
                      </a:xfrm>
                      <a:prstGeom prst="line">
                        <a:avLst/>
                      </a:prstGeom>
                      <a:noFill/>
                      <a:ln w="9525">
                        <a:solidFill>
                          <a:srgbClr val="000000"/>
                        </a:solidFill>
                        <a:round/>
                        <a:headEnd/>
                        <a:tailEnd type="triangle" w="med" len="med"/>
                      </a:ln>
                      <a:effectLst/>
                    </p:spPr>
                    <p:txBody>
                      <a:bodyPr/>
                      <a:lstStyle/>
                      <a:p>
                        <a:endParaRPr lang="zh-CN" altLang="en-US"/>
                      </a:p>
                    </p:txBody>
                  </p:sp>
                  <p:sp>
                    <p:nvSpPr>
                      <p:cNvPr id="53" name="Line 45"/>
                      <p:cNvSpPr>
                        <a:spLocks noChangeShapeType="1"/>
                      </p:cNvSpPr>
                      <p:nvPr/>
                    </p:nvSpPr>
                    <p:spPr bwMode="auto">
                      <a:xfrm>
                        <a:off x="2929" y="4934"/>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54" name="AutoShape 46"/>
                      <p:cNvSpPr>
                        <a:spLocks noChangeArrowheads="1"/>
                      </p:cNvSpPr>
                      <p:nvPr/>
                    </p:nvSpPr>
                    <p:spPr bwMode="auto">
                      <a:xfrm>
                        <a:off x="3279" y="4754"/>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sp>
                  <p:nvSpPr>
                    <p:cNvPr id="50" name="Line 47"/>
                    <p:cNvSpPr>
                      <a:spLocks noChangeShapeType="1"/>
                    </p:cNvSpPr>
                    <p:nvPr/>
                  </p:nvSpPr>
                  <p:spPr bwMode="auto">
                    <a:xfrm>
                      <a:off x="5921" y="4928"/>
                      <a:ext cx="450" cy="0"/>
                    </a:xfrm>
                    <a:prstGeom prst="line">
                      <a:avLst/>
                    </a:prstGeom>
                    <a:noFill/>
                    <a:ln w="9525">
                      <a:solidFill>
                        <a:srgbClr val="000000"/>
                      </a:solidFill>
                      <a:round/>
                      <a:headEnd/>
                      <a:tailEnd type="triangle" w="med" len="med"/>
                    </a:ln>
                    <a:effectLst/>
                  </p:spPr>
                  <p:txBody>
                    <a:bodyPr/>
                    <a:lstStyle/>
                    <a:p>
                      <a:endParaRPr lang="zh-CN" altLang="en-US"/>
                    </a:p>
                  </p:txBody>
                </p:sp>
              </p:grpSp>
            </p:grpSp>
            <p:sp>
              <p:nvSpPr>
                <p:cNvPr id="30" name="Text Box 49"/>
                <p:cNvSpPr txBox="1">
                  <a:spLocks noChangeArrowheads="1"/>
                </p:cNvSpPr>
                <p:nvPr/>
              </p:nvSpPr>
              <p:spPr bwMode="auto">
                <a:xfrm>
                  <a:off x="1279" y="2797"/>
                  <a:ext cx="401" cy="350"/>
                </a:xfrm>
                <a:prstGeom prst="rect">
                  <a:avLst/>
                </a:prstGeom>
                <a:noFill/>
                <a:ln w="9525" algn="ctr">
                  <a:noFill/>
                  <a:miter lim="800000"/>
                  <a:headEnd/>
                  <a:tailEnd/>
                </a:ln>
                <a:effectLst/>
              </p:spPr>
              <p:txBody>
                <a:bodyPr/>
                <a:lstStyle/>
                <a:p>
                  <a:pPr algn="just"/>
                  <a:r>
                    <a:rPr lang="en-US" altLang="zh-CN" sz="2400" i="1" dirty="0" err="1">
                      <a:latin typeface="Times New Roman" pitchFamily="18" charset="0"/>
                    </a:rPr>
                    <a:t>m</a:t>
                  </a:r>
                  <a:r>
                    <a:rPr lang="en-US" altLang="zh-CN" sz="2400" i="1" baseline="-25000" dirty="0" err="1">
                      <a:latin typeface="Times New Roman" pitchFamily="18" charset="0"/>
                    </a:rPr>
                    <a:t>k</a:t>
                  </a:r>
                  <a:r>
                    <a:rPr lang="en-US" altLang="zh-CN" sz="2400" dirty="0">
                      <a:latin typeface="Times New Roman" pitchFamily="18" charset="0"/>
                      <a:sym typeface="Symbol" pitchFamily="18" charset="2"/>
                    </a:rPr>
                    <a:t></a:t>
                  </a:r>
                  <a:endParaRPr lang="en-US" altLang="zh-CN" sz="4000" dirty="0"/>
                </a:p>
              </p:txBody>
            </p:sp>
            <p:sp>
              <p:nvSpPr>
                <p:cNvPr id="31" name="Text Box 50"/>
                <p:cNvSpPr txBox="1">
                  <a:spLocks noChangeArrowheads="1"/>
                </p:cNvSpPr>
                <p:nvPr/>
              </p:nvSpPr>
              <p:spPr bwMode="auto">
                <a:xfrm>
                  <a:off x="2465" y="2775"/>
                  <a:ext cx="410" cy="351"/>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rPr>
                    <a:t>*</a:t>
                  </a:r>
                  <a:endParaRPr lang="en-US" altLang="zh-CN" sz="4000"/>
                </a:p>
              </p:txBody>
            </p:sp>
            <p:sp>
              <p:nvSpPr>
                <p:cNvPr id="32" name="Text Box 51"/>
                <p:cNvSpPr txBox="1">
                  <a:spLocks noChangeArrowheads="1"/>
                </p:cNvSpPr>
                <p:nvPr/>
              </p:nvSpPr>
              <p:spPr bwMode="auto">
                <a:xfrm>
                  <a:off x="442" y="2039"/>
                  <a:ext cx="448" cy="330"/>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endParaRPr lang="en-US" altLang="zh-CN" sz="2000"/>
                </a:p>
              </p:txBody>
            </p:sp>
            <p:sp>
              <p:nvSpPr>
                <p:cNvPr id="33" name="Text Box 52"/>
                <p:cNvSpPr txBox="1">
                  <a:spLocks noChangeArrowheads="1"/>
                </p:cNvSpPr>
                <p:nvPr/>
              </p:nvSpPr>
              <p:spPr bwMode="auto">
                <a:xfrm>
                  <a:off x="1225" y="2018"/>
                  <a:ext cx="363" cy="308"/>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2000"/>
                </a:p>
              </p:txBody>
            </p:sp>
            <p:sp>
              <p:nvSpPr>
                <p:cNvPr id="34" name="Text Box 53"/>
                <p:cNvSpPr txBox="1">
                  <a:spLocks noChangeArrowheads="1"/>
                </p:cNvSpPr>
                <p:nvPr/>
              </p:nvSpPr>
              <p:spPr bwMode="auto">
                <a:xfrm>
                  <a:off x="1374" y="2433"/>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sp>
              <p:nvSpPr>
                <p:cNvPr id="35" name="Text Box 54"/>
                <p:cNvSpPr txBox="1">
                  <a:spLocks noChangeArrowheads="1"/>
                </p:cNvSpPr>
                <p:nvPr/>
              </p:nvSpPr>
              <p:spPr bwMode="auto">
                <a:xfrm>
                  <a:off x="1663" y="2029"/>
                  <a:ext cx="363" cy="308"/>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e</a:t>
                  </a:r>
                  <a:r>
                    <a:rPr lang="en-US" altLang="zh-CN" sz="2000" i="1" baseline="-25000" dirty="0" err="1">
                      <a:latin typeface="Times New Roman" pitchFamily="18" charset="0"/>
                    </a:rPr>
                    <a:t>k</a:t>
                  </a:r>
                  <a:endParaRPr lang="en-US" altLang="zh-CN" sz="2000" dirty="0"/>
                </a:p>
              </p:txBody>
            </p:sp>
            <p:sp>
              <p:nvSpPr>
                <p:cNvPr id="36" name="Text Box 55"/>
                <p:cNvSpPr txBox="1">
                  <a:spLocks noChangeArrowheads="1"/>
                </p:cNvSpPr>
                <p:nvPr/>
              </p:nvSpPr>
              <p:spPr bwMode="auto">
                <a:xfrm>
                  <a:off x="2370" y="2050"/>
                  <a:ext cx="363" cy="308"/>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r</a:t>
                  </a:r>
                  <a:r>
                    <a:rPr lang="en-US" altLang="zh-CN" sz="2000" i="1" baseline="-25000" dirty="0" err="1">
                      <a:latin typeface="Times New Roman" pitchFamily="18" charset="0"/>
                    </a:rPr>
                    <a:t>k</a:t>
                  </a:r>
                  <a:endParaRPr lang="en-US" altLang="zh-CN" sz="2000" dirty="0"/>
                </a:p>
              </p:txBody>
            </p:sp>
          </p:grpSp>
        </p:grpSp>
        <p:sp>
          <p:nvSpPr>
            <p:cNvPr id="26" name="Text Box 25"/>
            <p:cNvSpPr txBox="1">
              <a:spLocks noChangeArrowheads="1"/>
            </p:cNvSpPr>
            <p:nvPr/>
          </p:nvSpPr>
          <p:spPr bwMode="auto">
            <a:xfrm>
              <a:off x="1271" y="2252"/>
              <a:ext cx="261" cy="266"/>
            </a:xfrm>
            <a:prstGeom prst="rect">
              <a:avLst/>
            </a:prstGeom>
            <a:noFill/>
            <a:ln w="9525" algn="ctr">
              <a:noFill/>
              <a:miter lim="800000"/>
              <a:headEnd/>
              <a:tailEnd/>
            </a:ln>
            <a:effectLst/>
          </p:spPr>
          <p:txBody>
            <a:bodyPr/>
            <a:lstStyle/>
            <a:p>
              <a:pPr algn="just"/>
              <a:r>
                <a:rPr lang="zh-CN" altLang="en-US" sz="2000">
                  <a:latin typeface="Times New Roman" pitchFamily="18" charset="0"/>
                </a:rPr>
                <a:t>＋</a:t>
              </a:r>
              <a:endParaRPr lang="zh-CN" altLang="en-US" sz="4000"/>
            </a:p>
          </p:txBody>
        </p:sp>
      </p:grpSp>
      <p:sp>
        <p:nvSpPr>
          <p:cNvPr id="2" name="矩形 1"/>
          <p:cNvSpPr/>
          <p:nvPr/>
        </p:nvSpPr>
        <p:spPr>
          <a:xfrm>
            <a:off x="1890396" y="1942604"/>
            <a:ext cx="2681604" cy="910332"/>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781040" y="1352161"/>
            <a:ext cx="1895415" cy="1059530"/>
          </a:xfrm>
          <a:prstGeom prst="rect">
            <a:avLst/>
          </a:prstGeom>
          <a:noFill/>
          <a:ln>
            <a:solidFill>
              <a:srgbClr val="00CC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4" end="4"/>
                                            </p:txEl>
                                          </p:spTgt>
                                        </p:tgtEl>
                                        <p:attrNameLst>
                                          <p:attrName>style.visibility</p:attrName>
                                        </p:attrNameLst>
                                      </p:cBhvr>
                                      <p:to>
                                        <p:strVal val="visible"/>
                                      </p:to>
                                    </p:set>
                                    <p:anim calcmode="lin" valueType="num">
                                      <p:cBhvr additive="base">
                                        <p:cTn id="7"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5" end="5"/>
                                            </p:txEl>
                                          </p:spTgt>
                                        </p:tgtEl>
                                        <p:attrNameLst>
                                          <p:attrName>style.visibility</p:attrName>
                                        </p:attrNameLst>
                                      </p:cBhvr>
                                      <p:to>
                                        <p:strVal val="visible"/>
                                      </p:to>
                                    </p:set>
                                    <p:anim calcmode="lin" valueType="num">
                                      <p:cBhvr additive="base">
                                        <p:cTn id="13"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a:bodyPr>
          <a:lstStyle/>
          <a:p>
            <a:r>
              <a:rPr lang="en-US" altLang="zh-CN" sz="2800" dirty="0" smtClean="0"/>
              <a:t>9.6.2</a:t>
            </a:r>
            <a:r>
              <a:rPr lang="zh-CN" altLang="en-US" sz="2800" dirty="0" smtClean="0"/>
              <a:t>差分脉冲编码调制</a:t>
            </a:r>
            <a:r>
              <a:rPr lang="en-US" altLang="zh-CN" sz="2800" dirty="0" smtClean="0"/>
              <a:t>(DPCM)</a:t>
            </a:r>
            <a:r>
              <a:rPr lang="zh-CN" altLang="en-US" sz="2800" dirty="0" smtClean="0"/>
              <a:t>的原理及性能</a:t>
            </a:r>
          </a:p>
        </p:txBody>
      </p:sp>
      <p:sp>
        <p:nvSpPr>
          <p:cNvPr id="108547" name="Rectangle 3"/>
          <p:cNvSpPr>
            <a:spLocks noGrp="1" noChangeArrowheads="1"/>
          </p:cNvSpPr>
          <p:nvPr>
            <p:ph type="body" idx="1"/>
          </p:nvPr>
        </p:nvSpPr>
        <p:spPr/>
        <p:txBody>
          <a:bodyPr>
            <a:normAutofit/>
          </a:bodyPr>
          <a:lstStyle/>
          <a:p>
            <a:r>
              <a:rPr lang="en-US" altLang="zh-CN" dirty="0" smtClean="0">
                <a:solidFill>
                  <a:srgbClr val="0000FF"/>
                </a:solidFill>
              </a:rPr>
              <a:t>DPCM</a:t>
            </a:r>
            <a:r>
              <a:rPr lang="zh-CN" altLang="en-US" dirty="0" smtClean="0">
                <a:solidFill>
                  <a:srgbClr val="0000FF"/>
                </a:solidFill>
              </a:rPr>
              <a:t>原理</a:t>
            </a:r>
          </a:p>
          <a:p>
            <a:pPr lvl="1"/>
            <a:r>
              <a:rPr lang="zh-CN" altLang="en-US" dirty="0" smtClean="0"/>
              <a:t>在</a:t>
            </a:r>
            <a:r>
              <a:rPr lang="en-US" altLang="zh-CN" dirty="0" smtClean="0"/>
              <a:t>DPCM</a:t>
            </a:r>
            <a:r>
              <a:rPr lang="zh-CN" altLang="en-US" dirty="0" smtClean="0"/>
              <a:t>中，只将前</a:t>
            </a:r>
            <a:r>
              <a:rPr lang="en-US" altLang="zh-CN" dirty="0" smtClean="0"/>
              <a:t>1</a:t>
            </a:r>
            <a:r>
              <a:rPr lang="zh-CN" altLang="en-US" dirty="0" smtClean="0"/>
              <a:t>个抽样值当作预测值，再取当前抽样值和预测值之差进行编码并传输。</a:t>
            </a:r>
            <a:endParaRPr lang="en-US" altLang="zh-CN" dirty="0" smtClean="0"/>
          </a:p>
          <a:p>
            <a:pPr lvl="1"/>
            <a:r>
              <a:rPr lang="zh-CN" altLang="en-US" dirty="0" smtClean="0"/>
              <a:t>即相当于预测式中</a:t>
            </a:r>
          </a:p>
          <a:p>
            <a:pPr lvl="1"/>
            <a:endParaRPr lang="zh-CN" altLang="en-US" dirty="0" smtClean="0"/>
          </a:p>
          <a:p>
            <a:pPr lvl="1">
              <a:lnSpc>
                <a:spcPct val="140000"/>
              </a:lnSpc>
              <a:buFont typeface="Wingdings" pitchFamily="2" charset="2"/>
              <a:buNone/>
            </a:pPr>
            <a:r>
              <a:rPr lang="zh-CN" altLang="en-US" dirty="0" smtClean="0"/>
              <a:t>	中，</a:t>
            </a:r>
            <a:r>
              <a:rPr lang="en-US" altLang="zh-CN" i="1" dirty="0" smtClean="0"/>
              <a:t> p</a:t>
            </a:r>
            <a:r>
              <a:rPr lang="en-US" altLang="zh-CN" dirty="0" smtClean="0"/>
              <a:t> = 1</a:t>
            </a:r>
            <a:r>
              <a:rPr lang="zh-CN" altLang="en-US" dirty="0" smtClean="0"/>
              <a:t>，</a:t>
            </a:r>
            <a:r>
              <a:rPr lang="en-US" altLang="zh-CN" i="1" dirty="0" smtClean="0"/>
              <a:t>a</a:t>
            </a:r>
            <a:r>
              <a:rPr lang="en-US" altLang="zh-CN" baseline="-25000" dirty="0" smtClean="0"/>
              <a:t>1 </a:t>
            </a:r>
            <a:r>
              <a:rPr lang="en-US" altLang="zh-CN" dirty="0" smtClean="0"/>
              <a:t>= 1</a:t>
            </a:r>
            <a:r>
              <a:rPr lang="zh-CN" altLang="en-US" dirty="0" smtClean="0"/>
              <a:t>，故</a:t>
            </a:r>
            <a:r>
              <a:rPr lang="en-US" altLang="zh-CN" dirty="0" err="1" smtClean="0">
                <a:solidFill>
                  <a:srgbClr val="0000FF"/>
                </a:solidFill>
              </a:rPr>
              <a:t>s</a:t>
            </a:r>
            <a:r>
              <a:rPr lang="en-US" altLang="zh-CN" baseline="-25000" dirty="0" err="1" smtClean="0">
                <a:solidFill>
                  <a:srgbClr val="0000FF"/>
                </a:solidFill>
              </a:rPr>
              <a:t>k</a:t>
            </a:r>
            <a:r>
              <a:rPr lang="en-US" altLang="zh-CN" baseline="30000" dirty="0" smtClean="0">
                <a:solidFill>
                  <a:srgbClr val="0000FF"/>
                </a:solidFill>
                <a:sym typeface="Symbol" pitchFamily="18" charset="2"/>
              </a:rPr>
              <a:t></a:t>
            </a:r>
            <a:r>
              <a:rPr lang="en-US" altLang="zh-CN" dirty="0" smtClean="0">
                <a:solidFill>
                  <a:srgbClr val="0000FF"/>
                </a:solidFill>
              </a:rPr>
              <a:t> = s</a:t>
            </a:r>
            <a:r>
              <a:rPr lang="en-US" altLang="zh-CN" baseline="-25000" dirty="0" smtClean="0">
                <a:solidFill>
                  <a:srgbClr val="0000FF"/>
                </a:solidFill>
              </a:rPr>
              <a:t>k-1</a:t>
            </a:r>
            <a:r>
              <a:rPr lang="en-US" altLang="zh-CN" baseline="30000" dirty="0" smtClean="0">
                <a:solidFill>
                  <a:srgbClr val="0000FF"/>
                </a:solidFill>
              </a:rPr>
              <a:t>*</a:t>
            </a:r>
            <a:r>
              <a:rPr lang="zh-CN" altLang="en-US" dirty="0" smtClean="0"/>
              <a:t>。</a:t>
            </a:r>
          </a:p>
          <a:p>
            <a:pPr lvl="1">
              <a:lnSpc>
                <a:spcPct val="120000"/>
              </a:lnSpc>
              <a:buFont typeface="Wingdings" pitchFamily="2" charset="2"/>
              <a:buNone/>
            </a:pPr>
            <a:r>
              <a:rPr lang="zh-CN" altLang="en-US" dirty="0" smtClean="0"/>
              <a:t>	此时，预测器就简化成为一个</a:t>
            </a:r>
            <a:r>
              <a:rPr lang="zh-CN" altLang="en-US" dirty="0" smtClean="0">
                <a:solidFill>
                  <a:srgbClr val="0000FF"/>
                </a:solidFill>
              </a:rPr>
              <a:t>延迟电路</a:t>
            </a:r>
            <a:r>
              <a:rPr lang="zh-CN" altLang="en-US" dirty="0" smtClean="0"/>
              <a:t>，其延迟时间为</a:t>
            </a:r>
            <a:r>
              <a:rPr lang="en-US" altLang="zh-CN" dirty="0" smtClean="0"/>
              <a:t>1</a:t>
            </a:r>
            <a:r>
              <a:rPr lang="zh-CN" altLang="en-US" dirty="0" smtClean="0"/>
              <a:t>个抽样间隔时间</a:t>
            </a:r>
            <a:r>
              <a:rPr lang="en-US" altLang="zh-CN" i="1" dirty="0" smtClean="0"/>
              <a:t>T</a:t>
            </a:r>
            <a:r>
              <a:rPr lang="en-US" altLang="zh-CN" i="1" baseline="-25000" dirty="0" smtClean="0"/>
              <a:t>s </a:t>
            </a:r>
            <a:r>
              <a:rPr lang="zh-CN" altLang="en-US" dirty="0" smtClean="0"/>
              <a:t>。</a:t>
            </a:r>
            <a:endParaRPr lang="en-US" altLang="zh-CN" dirty="0" smtClean="0"/>
          </a:p>
          <a:p>
            <a:pPr lvl="1">
              <a:lnSpc>
                <a:spcPct val="120000"/>
              </a:lnSpc>
              <a:buFont typeface="Wingdings" pitchFamily="2" charset="2"/>
              <a:buNone/>
            </a:pPr>
            <a:r>
              <a:rPr lang="zh-CN" altLang="en-US" dirty="0" smtClean="0"/>
              <a:t>在下图中画出了</a:t>
            </a:r>
            <a:r>
              <a:rPr lang="en-US" altLang="zh-CN" dirty="0" smtClean="0"/>
              <a:t>DPCM</a:t>
            </a:r>
            <a:r>
              <a:rPr lang="zh-CN" altLang="en-US" dirty="0" smtClean="0"/>
              <a:t>系统的原理方框图。 </a:t>
            </a:r>
          </a:p>
        </p:txBody>
      </p:sp>
      <p:sp>
        <p:nvSpPr>
          <p:cNvPr id="6" name="灯片编号占位符 5"/>
          <p:cNvSpPr>
            <a:spLocks noGrp="1"/>
          </p:cNvSpPr>
          <p:nvPr>
            <p:ph type="sldNum" sz="quarter" idx="12"/>
          </p:nvPr>
        </p:nvSpPr>
        <p:spPr/>
        <p:txBody>
          <a:bodyPr/>
          <a:lstStyle/>
          <a:p>
            <a:fld id="{C11F7834-602D-44BA-8FFF-C6F28F539819}" type="slidenum">
              <a:rPr lang="en-US" altLang="zh-CN" smtClean="0"/>
              <a:pPr/>
              <a:t>97</a:t>
            </a:fld>
            <a:endParaRPr lang="en-US" altLang="zh-CN"/>
          </a:p>
        </p:txBody>
      </p:sp>
      <p:sp>
        <p:nvSpPr>
          <p:cNvPr id="108549" name="Rectangle 5"/>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8548" name="Object 4"/>
          <p:cNvGraphicFramePr>
            <a:graphicFrameLocks noChangeAspect="1"/>
          </p:cNvGraphicFramePr>
          <p:nvPr/>
        </p:nvGraphicFramePr>
        <p:xfrm>
          <a:off x="3923928" y="2492896"/>
          <a:ext cx="1935162" cy="900113"/>
        </p:xfrm>
        <a:graphic>
          <a:graphicData uri="http://schemas.openxmlformats.org/presentationml/2006/ole">
            <mc:AlternateContent xmlns:mc="http://schemas.openxmlformats.org/markup-compatibility/2006">
              <mc:Choice xmlns:v="urn:schemas-microsoft-com:vml" Requires="v">
                <p:oleObj spid="_x0000_s34914" name="公式" r:id="rId3" imgW="965200" imgH="444500" progId="Equation.3">
                  <p:embed/>
                </p:oleObj>
              </mc:Choice>
              <mc:Fallback>
                <p:oleObj name="公式" r:id="rId3" imgW="965200" imgH="4445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492896"/>
                        <a:ext cx="193516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6012160" y="3284984"/>
            <a:ext cx="2664296" cy="830997"/>
          </a:xfrm>
          <a:prstGeom prst="rect">
            <a:avLst/>
          </a:prstGeom>
        </p:spPr>
        <p:txBody>
          <a:bodyPr wrap="square">
            <a:spAutoFit/>
          </a:bodyPr>
          <a:lstStyle/>
          <a:p>
            <a:r>
              <a:rPr lang="zh-CN" altLang="en-US" sz="2400" b="1" dirty="0" smtClean="0">
                <a:solidFill>
                  <a:srgbClr val="FF0000"/>
                </a:solidFill>
                <a:latin typeface="+mj-ea"/>
                <a:ea typeface="+mj-ea"/>
              </a:rPr>
              <a:t>将前一时刻采样值直接当做预测值</a:t>
            </a:r>
            <a:endParaRPr lang="zh-CN" altLang="en-US" sz="24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2" end="2"/>
                                            </p:txEl>
                                          </p:spTgt>
                                        </p:tgtEl>
                                        <p:attrNameLst>
                                          <p:attrName>style.visibility</p:attrName>
                                        </p:attrNameLst>
                                      </p:cBhvr>
                                      <p:to>
                                        <p:strVal val="visible"/>
                                      </p:to>
                                    </p:set>
                                    <p:anim calcmode="lin" valueType="num">
                                      <p:cBhvr additive="base">
                                        <p:cTn id="7"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8547">
                                            <p:txEl>
                                              <p:pRg st="4" end="4"/>
                                            </p:txEl>
                                          </p:spTgt>
                                        </p:tgtEl>
                                        <p:attrNameLst>
                                          <p:attrName>style.visibility</p:attrName>
                                        </p:attrNameLst>
                                      </p:cBhvr>
                                      <p:to>
                                        <p:strVal val="visible"/>
                                      </p:to>
                                    </p:set>
                                    <p:anim calcmode="lin" valueType="num">
                                      <p:cBhvr additive="base">
                                        <p:cTn id="11" dur="5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854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8548"/>
                                        </p:tgtEl>
                                        <p:attrNameLst>
                                          <p:attrName>style.visibility</p:attrName>
                                        </p:attrNameLst>
                                      </p:cBhvr>
                                      <p:to>
                                        <p:strVal val="visible"/>
                                      </p:to>
                                    </p:set>
                                    <p:anim calcmode="lin" valueType="num">
                                      <p:cBhvr additive="base">
                                        <p:cTn id="15" dur="500" fill="hold"/>
                                        <p:tgtEl>
                                          <p:spTgt spid="108548"/>
                                        </p:tgtEl>
                                        <p:attrNameLst>
                                          <p:attrName>ppt_x</p:attrName>
                                        </p:attrNameLst>
                                      </p:cBhvr>
                                      <p:tavLst>
                                        <p:tav tm="0">
                                          <p:val>
                                            <p:strVal val="#ppt_x"/>
                                          </p:val>
                                        </p:tav>
                                        <p:tav tm="100000">
                                          <p:val>
                                            <p:strVal val="#ppt_x"/>
                                          </p:val>
                                        </p:tav>
                                      </p:tavLst>
                                    </p:anim>
                                    <p:anim calcmode="lin" valueType="num">
                                      <p:cBhvr additive="base">
                                        <p:cTn id="16"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anim calcmode="lin" valueType="num">
                                      <p:cBhvr additive="base">
                                        <p:cTn id="27" dur="5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854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8547">
                                            <p:txEl>
                                              <p:pRg st="6" end="6"/>
                                            </p:txEl>
                                          </p:spTgt>
                                        </p:tgtEl>
                                        <p:attrNameLst>
                                          <p:attrName>style.visibility</p:attrName>
                                        </p:attrNameLst>
                                      </p:cBhvr>
                                      <p:to>
                                        <p:strVal val="visible"/>
                                      </p:to>
                                    </p:set>
                                    <p:anim calcmode="lin" valueType="num">
                                      <p:cBhvr additive="base">
                                        <p:cTn id="31" dur="500" fill="hold"/>
                                        <p:tgtEl>
                                          <p:spTgt spid="1085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endParaRPr lang="zh-CN" altLang="en-US" dirty="0"/>
          </a:p>
        </p:txBody>
      </p:sp>
      <p:sp>
        <p:nvSpPr>
          <p:cNvPr id="109571" name="Rectangle 3"/>
          <p:cNvSpPr>
            <a:spLocks noGrp="1" noChangeArrowheads="1"/>
          </p:cNvSpPr>
          <p:nvPr>
            <p:ph type="body" idx="1"/>
          </p:nvPr>
        </p:nvSpPr>
        <p:spPr/>
        <p:txBody>
          <a:bodyPr/>
          <a:lstStyle/>
          <a:p>
            <a:pPr lvl="3"/>
            <a:endParaRPr lang="en-US" altLang="zh-CN" dirty="0" smtClean="0"/>
          </a:p>
          <a:p>
            <a:pPr lvl="3"/>
            <a:endParaRPr lang="en-US" altLang="zh-CN" dirty="0" smtClean="0"/>
          </a:p>
          <a:p>
            <a:pPr lvl="3"/>
            <a:endParaRPr lang="en-US" altLang="zh-CN" dirty="0" smtClean="0"/>
          </a:p>
          <a:p>
            <a:pPr lvl="3"/>
            <a:endParaRPr lang="en-US" altLang="zh-CN" dirty="0" smtClean="0"/>
          </a:p>
          <a:p>
            <a:pPr lvl="3"/>
            <a:endParaRPr lang="en-US" altLang="zh-CN" dirty="0" smtClean="0"/>
          </a:p>
          <a:p>
            <a:endParaRPr lang="en-US" altLang="zh-CN" dirty="0" smtClean="0"/>
          </a:p>
          <a:p>
            <a:r>
              <a:rPr lang="zh-CN" altLang="en-US" dirty="0" smtClean="0"/>
              <a:t>为了改善</a:t>
            </a:r>
            <a:r>
              <a:rPr lang="en-US" altLang="zh-CN" dirty="0" smtClean="0"/>
              <a:t>DPCM</a:t>
            </a:r>
            <a:r>
              <a:rPr lang="zh-CN" altLang="en-US" dirty="0" smtClean="0"/>
              <a:t>体制的性能，将</a:t>
            </a:r>
            <a:r>
              <a:rPr lang="zh-CN" altLang="en-US" dirty="0" smtClean="0">
                <a:solidFill>
                  <a:srgbClr val="0000FF"/>
                </a:solidFill>
              </a:rPr>
              <a:t>自适应技术</a:t>
            </a:r>
            <a:r>
              <a:rPr lang="zh-CN" altLang="en-US" dirty="0" smtClean="0"/>
              <a:t>引入量化和预测过程，得出自适应差分脉码调制</a:t>
            </a:r>
            <a:r>
              <a:rPr lang="en-US" altLang="zh-CN" dirty="0" smtClean="0"/>
              <a:t>(ADPCM ) </a:t>
            </a:r>
            <a:r>
              <a:rPr lang="zh-CN" altLang="en-US" dirty="0" smtClean="0"/>
              <a:t>体制。它能大大提高信号量噪比和动态范围。 </a:t>
            </a:r>
          </a:p>
          <a:p>
            <a:pPr lvl="3"/>
            <a:endParaRPr lang="en-US" altLang="zh-CN" dirty="0"/>
          </a:p>
        </p:txBody>
      </p:sp>
      <p:sp>
        <p:nvSpPr>
          <p:cNvPr id="50" name="灯片编号占位符 5"/>
          <p:cNvSpPr>
            <a:spLocks noGrp="1"/>
          </p:cNvSpPr>
          <p:nvPr>
            <p:ph type="sldNum" sz="quarter" idx="12"/>
          </p:nvPr>
        </p:nvSpPr>
        <p:spPr/>
        <p:txBody>
          <a:bodyPr/>
          <a:lstStyle/>
          <a:p>
            <a:fld id="{B64352DB-5E45-4A0E-B31C-ADD6A59F9994}" type="slidenum">
              <a:rPr lang="en-US" altLang="zh-CN" smtClean="0"/>
              <a:pPr/>
              <a:t>98</a:t>
            </a:fld>
            <a:endParaRPr lang="en-US" altLang="zh-CN"/>
          </a:p>
        </p:txBody>
      </p:sp>
      <p:grpSp>
        <p:nvGrpSpPr>
          <p:cNvPr id="2" name="Group 54"/>
          <p:cNvGrpSpPr>
            <a:grpSpLocks/>
          </p:cNvGrpSpPr>
          <p:nvPr/>
        </p:nvGrpSpPr>
        <p:grpSpPr bwMode="auto">
          <a:xfrm>
            <a:off x="827584" y="1493838"/>
            <a:ext cx="7651750" cy="1665287"/>
            <a:chOff x="1725" y="12921"/>
            <a:chExt cx="8364" cy="1779"/>
          </a:xfrm>
        </p:grpSpPr>
        <p:grpSp>
          <p:nvGrpSpPr>
            <p:cNvPr id="3" name="Group 55"/>
            <p:cNvGrpSpPr>
              <a:grpSpLocks/>
            </p:cNvGrpSpPr>
            <p:nvPr/>
          </p:nvGrpSpPr>
          <p:grpSpPr bwMode="auto">
            <a:xfrm>
              <a:off x="6717" y="12930"/>
              <a:ext cx="3372" cy="1710"/>
              <a:chOff x="6717" y="12930"/>
              <a:chExt cx="3372" cy="1710"/>
            </a:xfrm>
          </p:grpSpPr>
          <p:sp>
            <p:nvSpPr>
              <p:cNvPr id="109624" name="Text Box 56"/>
              <p:cNvSpPr txBox="1">
                <a:spLocks noChangeArrowheads="1"/>
              </p:cNvSpPr>
              <p:nvPr/>
            </p:nvSpPr>
            <p:spPr bwMode="auto">
              <a:xfrm>
                <a:off x="7857" y="14229"/>
                <a:ext cx="1188" cy="411"/>
              </a:xfrm>
              <a:prstGeom prst="rect">
                <a:avLst/>
              </a:prstGeom>
              <a:noFill/>
              <a:ln w="9525">
                <a:noFill/>
                <a:miter lim="800000"/>
                <a:headEnd/>
                <a:tailEnd/>
              </a:ln>
            </p:spPr>
            <p:txBody>
              <a:bodyPr/>
              <a:lstStyle/>
              <a:p>
                <a:pPr algn="ctr"/>
                <a:r>
                  <a:rPr lang="en-US" altLang="zh-CN" sz="1600">
                    <a:latin typeface="Times New Roman" pitchFamily="18" charset="0"/>
                  </a:rPr>
                  <a:t>(b) </a:t>
                </a:r>
                <a:r>
                  <a:rPr lang="zh-CN" altLang="en-US" sz="1600">
                    <a:latin typeface="Times New Roman" pitchFamily="18" charset="0"/>
                  </a:rPr>
                  <a:t>译码器</a:t>
                </a:r>
                <a:endParaRPr lang="zh-CN" altLang="en-US" sz="3200"/>
              </a:p>
            </p:txBody>
          </p:sp>
          <p:grpSp>
            <p:nvGrpSpPr>
              <p:cNvPr id="4" name="Group 57"/>
              <p:cNvGrpSpPr>
                <a:grpSpLocks/>
              </p:cNvGrpSpPr>
              <p:nvPr/>
            </p:nvGrpSpPr>
            <p:grpSpPr bwMode="auto">
              <a:xfrm>
                <a:off x="6717" y="12930"/>
                <a:ext cx="3372" cy="1089"/>
                <a:chOff x="6717" y="12930"/>
                <a:chExt cx="3372" cy="1089"/>
              </a:xfrm>
            </p:grpSpPr>
            <p:sp>
              <p:nvSpPr>
                <p:cNvPr id="109626" name="Line 58"/>
                <p:cNvSpPr>
                  <a:spLocks noChangeShapeType="1"/>
                </p:cNvSpPr>
                <p:nvPr/>
              </p:nvSpPr>
              <p:spPr bwMode="auto">
                <a:xfrm flipV="1">
                  <a:off x="8369" y="13314"/>
                  <a:ext cx="0" cy="390"/>
                </a:xfrm>
                <a:prstGeom prst="line">
                  <a:avLst/>
                </a:prstGeom>
                <a:noFill/>
                <a:ln w="9525">
                  <a:solidFill>
                    <a:srgbClr val="000000"/>
                  </a:solidFill>
                  <a:round/>
                  <a:headEnd/>
                  <a:tailEnd type="triangle" w="med" len="med"/>
                </a:ln>
                <a:effectLst/>
              </p:spPr>
              <p:txBody>
                <a:bodyPr/>
                <a:lstStyle/>
                <a:p>
                  <a:endParaRPr lang="zh-CN" altLang="en-US"/>
                </a:p>
              </p:txBody>
            </p:sp>
            <p:grpSp>
              <p:nvGrpSpPr>
                <p:cNvPr id="5" name="Group 59"/>
                <p:cNvGrpSpPr>
                  <a:grpSpLocks/>
                </p:cNvGrpSpPr>
                <p:nvPr/>
              </p:nvGrpSpPr>
              <p:grpSpPr bwMode="auto">
                <a:xfrm>
                  <a:off x="6717" y="12930"/>
                  <a:ext cx="3372" cy="1025"/>
                  <a:chOff x="6957" y="4671"/>
                  <a:chExt cx="3372" cy="1025"/>
                </a:xfrm>
              </p:grpSpPr>
              <p:sp>
                <p:nvSpPr>
                  <p:cNvPr id="109628" name="Line 60"/>
                  <p:cNvSpPr>
                    <a:spLocks noChangeShapeType="1"/>
                  </p:cNvSpPr>
                  <p:nvPr/>
                </p:nvSpPr>
                <p:spPr bwMode="auto">
                  <a:xfrm>
                    <a:off x="9731" y="5466"/>
                    <a:ext cx="344"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6" name="Group 61"/>
                  <p:cNvGrpSpPr>
                    <a:grpSpLocks/>
                  </p:cNvGrpSpPr>
                  <p:nvPr/>
                </p:nvGrpSpPr>
                <p:grpSpPr bwMode="auto">
                  <a:xfrm>
                    <a:off x="6957" y="4671"/>
                    <a:ext cx="1103" cy="470"/>
                    <a:chOff x="2279" y="4860"/>
                    <a:chExt cx="1290" cy="525"/>
                  </a:xfrm>
                </p:grpSpPr>
                <p:sp>
                  <p:nvSpPr>
                    <p:cNvPr id="109630" name="Text Box 62"/>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a:latin typeface="Times New Roman" pitchFamily="18" charset="0"/>
                        </a:rPr>
                        <a:t>译码</a:t>
                      </a:r>
                      <a:endParaRPr lang="zh-CN" altLang="en-US" sz="3200"/>
                    </a:p>
                  </p:txBody>
                </p:sp>
                <p:sp>
                  <p:nvSpPr>
                    <p:cNvPr id="109631" name="Line 63"/>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9632" name="Line 64"/>
                  <p:cNvSpPr>
                    <a:spLocks noChangeShapeType="1"/>
                  </p:cNvSpPr>
                  <p:nvPr/>
                </p:nvSpPr>
                <p:spPr bwMode="auto">
                  <a:xfrm>
                    <a:off x="8818" y="4911"/>
                    <a:ext cx="1511" cy="0"/>
                  </a:xfrm>
                  <a:prstGeom prst="line">
                    <a:avLst/>
                  </a:prstGeom>
                  <a:noFill/>
                  <a:ln w="9525">
                    <a:solidFill>
                      <a:srgbClr val="000000"/>
                    </a:solidFill>
                    <a:round/>
                    <a:headEnd/>
                    <a:tailEnd type="triangle" w="med" len="med"/>
                  </a:ln>
                  <a:effectLst/>
                </p:spPr>
                <p:txBody>
                  <a:bodyPr/>
                  <a:lstStyle/>
                  <a:p>
                    <a:endParaRPr lang="zh-CN" altLang="en-US"/>
                  </a:p>
                </p:txBody>
              </p:sp>
              <p:sp>
                <p:nvSpPr>
                  <p:cNvPr id="109633" name="Line 65"/>
                  <p:cNvSpPr>
                    <a:spLocks noChangeShapeType="1"/>
                  </p:cNvSpPr>
                  <p:nvPr/>
                </p:nvSpPr>
                <p:spPr bwMode="auto">
                  <a:xfrm>
                    <a:off x="8073" y="4905"/>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9634" name="AutoShape 66"/>
                  <p:cNvSpPr>
                    <a:spLocks noChangeArrowheads="1"/>
                  </p:cNvSpPr>
                  <p:nvPr/>
                </p:nvSpPr>
                <p:spPr bwMode="auto">
                  <a:xfrm>
                    <a:off x="8423" y="4725"/>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nvGrpSpPr>
                  <p:cNvPr id="7" name="Group 67"/>
                  <p:cNvGrpSpPr>
                    <a:grpSpLocks/>
                  </p:cNvGrpSpPr>
                  <p:nvPr/>
                </p:nvGrpSpPr>
                <p:grpSpPr bwMode="auto">
                  <a:xfrm>
                    <a:off x="8591" y="5226"/>
                    <a:ext cx="1118" cy="470"/>
                    <a:chOff x="8607" y="5226"/>
                    <a:chExt cx="1118" cy="470"/>
                  </a:xfrm>
                </p:grpSpPr>
                <p:sp>
                  <p:nvSpPr>
                    <p:cNvPr id="109636" name="Text Box 68"/>
                    <p:cNvSpPr txBox="1">
                      <a:spLocks noChangeArrowheads="1"/>
                    </p:cNvSpPr>
                    <p:nvPr/>
                  </p:nvSpPr>
                  <p:spPr bwMode="auto">
                    <a:xfrm>
                      <a:off x="8995" y="5226"/>
                      <a:ext cx="730" cy="470"/>
                    </a:xfrm>
                    <a:prstGeom prst="rect">
                      <a:avLst/>
                    </a:prstGeom>
                    <a:solidFill>
                      <a:srgbClr val="FFFFFF"/>
                    </a:solidFill>
                    <a:ln w="9525" algn="ctr">
                      <a:solidFill>
                        <a:srgbClr val="000000"/>
                      </a:solidFill>
                      <a:miter lim="800000"/>
                      <a:headEnd/>
                      <a:tailEnd/>
                    </a:ln>
                    <a:effectLst/>
                  </p:spPr>
                  <p:txBody>
                    <a:bodyPr lIns="0" tIns="0" rIns="0" bIns="0"/>
                    <a:lstStyle/>
                    <a:p>
                      <a:pPr algn="ctr"/>
                      <a:r>
                        <a:rPr lang="zh-CN" altLang="en-US" sz="1600">
                          <a:latin typeface="Times New Roman" pitchFamily="18" charset="0"/>
                        </a:rPr>
                        <a:t>延迟</a:t>
                      </a:r>
                      <a:endParaRPr lang="zh-CN" altLang="en-US" sz="3200"/>
                    </a:p>
                  </p:txBody>
                </p:sp>
                <p:sp>
                  <p:nvSpPr>
                    <p:cNvPr id="109637" name="Line 69"/>
                    <p:cNvSpPr>
                      <a:spLocks noChangeShapeType="1"/>
                    </p:cNvSpPr>
                    <p:nvPr/>
                  </p:nvSpPr>
                  <p:spPr bwMode="auto">
                    <a:xfrm>
                      <a:off x="8607" y="5466"/>
                      <a:ext cx="385" cy="0"/>
                    </a:xfrm>
                    <a:prstGeom prst="line">
                      <a:avLst/>
                    </a:prstGeom>
                    <a:noFill/>
                    <a:ln w="9525">
                      <a:solidFill>
                        <a:srgbClr val="000000"/>
                      </a:solidFill>
                      <a:round/>
                      <a:headEnd type="triangle" w="med" len="med"/>
                      <a:tailEnd/>
                    </a:ln>
                    <a:effectLst/>
                  </p:spPr>
                  <p:txBody>
                    <a:bodyPr/>
                    <a:lstStyle/>
                    <a:p>
                      <a:endParaRPr lang="zh-CN" altLang="en-US"/>
                    </a:p>
                  </p:txBody>
                </p:sp>
              </p:grpSp>
              <p:sp>
                <p:nvSpPr>
                  <p:cNvPr id="109638" name="Line 70"/>
                  <p:cNvSpPr>
                    <a:spLocks noChangeShapeType="1"/>
                  </p:cNvSpPr>
                  <p:nvPr/>
                </p:nvSpPr>
                <p:spPr bwMode="auto">
                  <a:xfrm>
                    <a:off x="10065" y="4905"/>
                    <a:ext cx="0" cy="57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9639" name="Text Box 71"/>
                <p:cNvSpPr txBox="1">
                  <a:spLocks noChangeArrowheads="1"/>
                </p:cNvSpPr>
                <p:nvPr/>
              </p:nvSpPr>
              <p:spPr bwMode="auto">
                <a:xfrm>
                  <a:off x="8837" y="13614"/>
                  <a:ext cx="602" cy="405"/>
                </a:xfrm>
                <a:prstGeom prst="rect">
                  <a:avLst/>
                </a:prstGeom>
                <a:noFill/>
                <a:ln w="9525" algn="ctr">
                  <a:noFill/>
                  <a:miter lim="800000"/>
                  <a:headEnd/>
                  <a:tailEnd/>
                </a:ln>
                <a:effectLst/>
              </p:spPr>
              <p:txBody>
                <a:bodyPr/>
                <a:lstStyle/>
                <a:p>
                  <a:pPr algn="ctr"/>
                  <a:r>
                    <a:rPr lang="en-US" altLang="zh-CN" sz="1600" i="1">
                      <a:latin typeface="Times New Roman" pitchFamily="18" charset="0"/>
                    </a:rPr>
                    <a:t>T</a:t>
                  </a:r>
                  <a:r>
                    <a:rPr lang="en-US" altLang="zh-CN" sz="1600" baseline="-25000">
                      <a:latin typeface="Times New Roman" pitchFamily="18" charset="0"/>
                    </a:rPr>
                    <a:t>s</a:t>
                  </a:r>
                </a:p>
                <a:p>
                  <a:endParaRPr lang="en-US" altLang="zh-CN" sz="3200"/>
                </a:p>
              </p:txBody>
            </p:sp>
          </p:grpSp>
        </p:grpSp>
        <p:grpSp>
          <p:nvGrpSpPr>
            <p:cNvPr id="8" name="Group 72"/>
            <p:cNvGrpSpPr>
              <a:grpSpLocks/>
            </p:cNvGrpSpPr>
            <p:nvPr/>
          </p:nvGrpSpPr>
          <p:grpSpPr bwMode="auto">
            <a:xfrm>
              <a:off x="1725" y="12921"/>
              <a:ext cx="4558" cy="1779"/>
              <a:chOff x="1725" y="12921"/>
              <a:chExt cx="4558" cy="1779"/>
            </a:xfrm>
          </p:grpSpPr>
          <p:sp>
            <p:nvSpPr>
              <p:cNvPr id="109641" name="Text Box 73"/>
              <p:cNvSpPr txBox="1">
                <a:spLocks noChangeArrowheads="1"/>
              </p:cNvSpPr>
              <p:nvPr/>
            </p:nvSpPr>
            <p:spPr bwMode="auto">
              <a:xfrm>
                <a:off x="2835" y="13089"/>
                <a:ext cx="466" cy="405"/>
              </a:xfrm>
              <a:prstGeom prst="rect">
                <a:avLst/>
              </a:prstGeom>
              <a:noFill/>
              <a:ln w="9525" algn="ctr">
                <a:noFill/>
                <a:miter lim="800000"/>
                <a:headEnd/>
                <a:tailEnd/>
              </a:ln>
              <a:effectLst/>
            </p:spPr>
            <p:txBody>
              <a:bodyPr/>
              <a:lstStyle/>
              <a:p>
                <a:pPr algn="just"/>
                <a:r>
                  <a:rPr lang="zh-CN" altLang="en-US" sz="1600">
                    <a:latin typeface="Times New Roman" pitchFamily="18" charset="0"/>
                  </a:rPr>
                  <a:t>＋</a:t>
                </a:r>
                <a:endParaRPr lang="zh-CN" altLang="en-US" sz="3200"/>
              </a:p>
            </p:txBody>
          </p:sp>
          <p:grpSp>
            <p:nvGrpSpPr>
              <p:cNvPr id="9" name="Group 74"/>
              <p:cNvGrpSpPr>
                <a:grpSpLocks/>
              </p:cNvGrpSpPr>
              <p:nvPr/>
            </p:nvGrpSpPr>
            <p:grpSpPr bwMode="auto">
              <a:xfrm>
                <a:off x="1725" y="12921"/>
                <a:ext cx="4558" cy="1779"/>
                <a:chOff x="1725" y="12921"/>
                <a:chExt cx="4558" cy="1779"/>
              </a:xfrm>
            </p:grpSpPr>
            <p:grpSp>
              <p:nvGrpSpPr>
                <p:cNvPr id="10" name="Group 75"/>
                <p:cNvGrpSpPr>
                  <a:grpSpLocks/>
                </p:cNvGrpSpPr>
                <p:nvPr/>
              </p:nvGrpSpPr>
              <p:grpSpPr bwMode="auto">
                <a:xfrm>
                  <a:off x="1725" y="12921"/>
                  <a:ext cx="4558" cy="1443"/>
                  <a:chOff x="1725" y="12921"/>
                  <a:chExt cx="4558" cy="1443"/>
                </a:xfrm>
              </p:grpSpPr>
              <p:grpSp>
                <p:nvGrpSpPr>
                  <p:cNvPr id="11" name="Group 76"/>
                  <p:cNvGrpSpPr>
                    <a:grpSpLocks/>
                  </p:cNvGrpSpPr>
                  <p:nvPr/>
                </p:nvGrpSpPr>
                <p:grpSpPr bwMode="auto">
                  <a:xfrm>
                    <a:off x="1725" y="12921"/>
                    <a:ext cx="4558" cy="1389"/>
                    <a:chOff x="1813" y="4692"/>
                    <a:chExt cx="4558" cy="1389"/>
                  </a:xfrm>
                </p:grpSpPr>
                <p:sp>
                  <p:nvSpPr>
                    <p:cNvPr id="109645" name="Text Box 77"/>
                    <p:cNvSpPr txBox="1">
                      <a:spLocks noChangeArrowheads="1"/>
                    </p:cNvSpPr>
                    <p:nvPr/>
                  </p:nvSpPr>
                  <p:spPr bwMode="auto">
                    <a:xfrm>
                      <a:off x="3840" y="5611"/>
                      <a:ext cx="730" cy="470"/>
                    </a:xfrm>
                    <a:prstGeom prst="rect">
                      <a:avLst/>
                    </a:prstGeom>
                    <a:solidFill>
                      <a:srgbClr val="FFFFFF"/>
                    </a:solidFill>
                    <a:ln w="9525" algn="ctr">
                      <a:solidFill>
                        <a:srgbClr val="000000"/>
                      </a:solidFill>
                      <a:miter lim="800000"/>
                      <a:headEnd/>
                      <a:tailEnd/>
                    </a:ln>
                    <a:effectLst/>
                  </p:spPr>
                  <p:txBody>
                    <a:bodyPr tIns="0"/>
                    <a:lstStyle/>
                    <a:p>
                      <a:pPr algn="just"/>
                      <a:r>
                        <a:rPr lang="zh-CN" altLang="en-US" sz="1600">
                          <a:latin typeface="Times New Roman" pitchFamily="18" charset="0"/>
                        </a:rPr>
                        <a:t>延迟</a:t>
                      </a:r>
                      <a:endParaRPr lang="zh-CN" altLang="en-US" sz="3200"/>
                    </a:p>
                  </p:txBody>
                </p:sp>
                <p:sp>
                  <p:nvSpPr>
                    <p:cNvPr id="109646" name="Line 78"/>
                    <p:cNvSpPr>
                      <a:spLocks noChangeShapeType="1"/>
                    </p:cNvSpPr>
                    <p:nvPr/>
                  </p:nvSpPr>
                  <p:spPr bwMode="auto">
                    <a:xfrm>
                      <a:off x="3453" y="5866"/>
                      <a:ext cx="385" cy="0"/>
                    </a:xfrm>
                    <a:prstGeom prst="line">
                      <a:avLst/>
                    </a:prstGeom>
                    <a:noFill/>
                    <a:ln w="9525">
                      <a:solidFill>
                        <a:srgbClr val="000000"/>
                      </a:solidFill>
                      <a:round/>
                      <a:headEnd type="triangle" w="med" len="med"/>
                      <a:tailEnd/>
                    </a:ln>
                    <a:effectLst/>
                  </p:spPr>
                  <p:txBody>
                    <a:bodyPr/>
                    <a:lstStyle/>
                    <a:p>
                      <a:endParaRPr lang="zh-CN" altLang="en-US"/>
                    </a:p>
                  </p:txBody>
                </p:sp>
                <p:sp>
                  <p:nvSpPr>
                    <p:cNvPr id="109647" name="AutoShape 79"/>
                    <p:cNvSpPr>
                      <a:spLocks noChangeArrowheads="1"/>
                    </p:cNvSpPr>
                    <p:nvPr/>
                  </p:nvSpPr>
                  <p:spPr bwMode="auto">
                    <a:xfrm>
                      <a:off x="4755" y="5238"/>
                      <a:ext cx="371" cy="362"/>
                    </a:xfrm>
                    <a:prstGeom prst="flowChartOr">
                      <a:avLst/>
                    </a:prstGeom>
                    <a:solidFill>
                      <a:srgbClr val="FFFFFF"/>
                    </a:solidFill>
                    <a:ln w="9525">
                      <a:solidFill>
                        <a:srgbClr val="000000"/>
                      </a:solidFill>
                      <a:round/>
                      <a:headEnd/>
                      <a:tailEnd/>
                    </a:ln>
                    <a:effectLst/>
                  </p:spPr>
                  <p:txBody>
                    <a:bodyPr/>
                    <a:lstStyle/>
                    <a:p>
                      <a:endParaRPr lang="zh-CN" altLang="en-US"/>
                    </a:p>
                  </p:txBody>
                </p:sp>
                <p:sp>
                  <p:nvSpPr>
                    <p:cNvPr id="109648" name="Line 80"/>
                    <p:cNvSpPr>
                      <a:spLocks noChangeShapeType="1"/>
                    </p:cNvSpPr>
                    <p:nvPr/>
                  </p:nvSpPr>
                  <p:spPr bwMode="auto">
                    <a:xfrm>
                      <a:off x="3467" y="5109"/>
                      <a:ext cx="2" cy="779"/>
                    </a:xfrm>
                    <a:prstGeom prst="line">
                      <a:avLst/>
                    </a:prstGeom>
                    <a:noFill/>
                    <a:ln w="9525">
                      <a:solidFill>
                        <a:srgbClr val="000000"/>
                      </a:solidFill>
                      <a:round/>
                      <a:headEnd type="triangle" w="med" len="med"/>
                      <a:tailEnd/>
                    </a:ln>
                    <a:effectLst/>
                  </p:spPr>
                  <p:txBody>
                    <a:bodyPr/>
                    <a:lstStyle/>
                    <a:p>
                      <a:endParaRPr lang="zh-CN" altLang="en-US"/>
                    </a:p>
                  </p:txBody>
                </p:sp>
                <p:sp>
                  <p:nvSpPr>
                    <p:cNvPr id="109649" name="Line 81"/>
                    <p:cNvSpPr>
                      <a:spLocks noChangeShapeType="1"/>
                    </p:cNvSpPr>
                    <p:nvPr/>
                  </p:nvSpPr>
                  <p:spPr bwMode="auto">
                    <a:xfrm flipH="1">
                      <a:off x="3457" y="5418"/>
                      <a:ext cx="1320" cy="0"/>
                    </a:xfrm>
                    <a:prstGeom prst="line">
                      <a:avLst/>
                    </a:prstGeom>
                    <a:noFill/>
                    <a:ln w="9525">
                      <a:solidFill>
                        <a:srgbClr val="000000"/>
                      </a:solidFill>
                      <a:round/>
                      <a:headEnd type="triangle" w="med" len="med"/>
                      <a:tailEnd/>
                    </a:ln>
                    <a:effectLst/>
                  </p:spPr>
                  <p:txBody>
                    <a:bodyPr/>
                    <a:lstStyle/>
                    <a:p>
                      <a:endParaRPr lang="zh-CN" altLang="en-US"/>
                    </a:p>
                  </p:txBody>
                </p:sp>
                <p:sp>
                  <p:nvSpPr>
                    <p:cNvPr id="109650" name="Line 82"/>
                    <p:cNvSpPr>
                      <a:spLocks noChangeShapeType="1"/>
                    </p:cNvSpPr>
                    <p:nvPr/>
                  </p:nvSpPr>
                  <p:spPr bwMode="auto">
                    <a:xfrm flipV="1">
                      <a:off x="4931" y="4921"/>
                      <a:ext cx="2" cy="309"/>
                    </a:xfrm>
                    <a:prstGeom prst="line">
                      <a:avLst/>
                    </a:prstGeom>
                    <a:noFill/>
                    <a:ln w="9525">
                      <a:solidFill>
                        <a:srgbClr val="000000"/>
                      </a:solidFill>
                      <a:round/>
                      <a:headEnd type="triangle" w="med" len="med"/>
                      <a:tailEnd/>
                    </a:ln>
                    <a:effectLst/>
                  </p:spPr>
                  <p:txBody>
                    <a:bodyPr/>
                    <a:lstStyle/>
                    <a:p>
                      <a:endParaRPr lang="zh-CN" altLang="en-US"/>
                    </a:p>
                  </p:txBody>
                </p:sp>
                <p:sp>
                  <p:nvSpPr>
                    <p:cNvPr id="109651" name="Line 83"/>
                    <p:cNvSpPr>
                      <a:spLocks noChangeShapeType="1"/>
                    </p:cNvSpPr>
                    <p:nvPr/>
                  </p:nvSpPr>
                  <p:spPr bwMode="auto">
                    <a:xfrm flipV="1">
                      <a:off x="4931" y="5579"/>
                      <a:ext cx="2" cy="295"/>
                    </a:xfrm>
                    <a:prstGeom prst="line">
                      <a:avLst/>
                    </a:prstGeom>
                    <a:noFill/>
                    <a:ln w="9525">
                      <a:solidFill>
                        <a:srgbClr val="000000"/>
                      </a:solidFill>
                      <a:round/>
                      <a:headEnd type="triangle" w="med" len="med"/>
                      <a:tailEnd/>
                    </a:ln>
                    <a:effectLst/>
                  </p:spPr>
                  <p:txBody>
                    <a:bodyPr/>
                    <a:lstStyle/>
                    <a:p>
                      <a:endParaRPr lang="zh-CN" altLang="en-US"/>
                    </a:p>
                  </p:txBody>
                </p:sp>
                <p:sp>
                  <p:nvSpPr>
                    <p:cNvPr id="109652" name="Line 84"/>
                    <p:cNvSpPr>
                      <a:spLocks noChangeShapeType="1"/>
                    </p:cNvSpPr>
                    <p:nvPr/>
                  </p:nvSpPr>
                  <p:spPr bwMode="auto">
                    <a:xfrm>
                      <a:off x="4570" y="5866"/>
                      <a:ext cx="360" cy="0"/>
                    </a:xfrm>
                    <a:prstGeom prst="line">
                      <a:avLst/>
                    </a:prstGeom>
                    <a:noFill/>
                    <a:ln w="9525">
                      <a:solidFill>
                        <a:srgbClr val="000000"/>
                      </a:solidFill>
                      <a:round/>
                      <a:headEnd type="triangle" w="med" len="med"/>
                      <a:tailEnd/>
                    </a:ln>
                    <a:effectLst/>
                  </p:spPr>
                  <p:txBody>
                    <a:bodyPr/>
                    <a:lstStyle/>
                    <a:p>
                      <a:endParaRPr lang="zh-CN" altLang="en-US"/>
                    </a:p>
                  </p:txBody>
                </p:sp>
                <p:grpSp>
                  <p:nvGrpSpPr>
                    <p:cNvPr id="12" name="Group 85"/>
                    <p:cNvGrpSpPr>
                      <a:grpSpLocks/>
                    </p:cNvGrpSpPr>
                    <p:nvPr/>
                  </p:nvGrpSpPr>
                  <p:grpSpPr bwMode="auto">
                    <a:xfrm>
                      <a:off x="1813" y="4692"/>
                      <a:ext cx="4558" cy="472"/>
                      <a:chOff x="1813" y="4692"/>
                      <a:chExt cx="4558" cy="472"/>
                    </a:xfrm>
                  </p:grpSpPr>
                  <p:sp>
                    <p:nvSpPr>
                      <p:cNvPr id="109654" name="Text Box 86"/>
                      <p:cNvSpPr txBox="1">
                        <a:spLocks noChangeArrowheads="1"/>
                      </p:cNvSpPr>
                      <p:nvPr/>
                    </p:nvSpPr>
                    <p:spPr bwMode="auto">
                      <a:xfrm>
                        <a:off x="4047" y="4692"/>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a:latin typeface="Times New Roman" pitchFamily="18" charset="0"/>
                          </a:rPr>
                          <a:t>量化</a:t>
                        </a:r>
                        <a:endParaRPr lang="zh-CN" altLang="en-US" sz="3200"/>
                      </a:p>
                    </p:txBody>
                  </p:sp>
                  <p:sp>
                    <p:nvSpPr>
                      <p:cNvPr id="109655" name="Text Box 87"/>
                      <p:cNvSpPr txBox="1">
                        <a:spLocks noChangeArrowheads="1"/>
                      </p:cNvSpPr>
                      <p:nvPr/>
                    </p:nvSpPr>
                    <p:spPr bwMode="auto">
                      <a:xfrm>
                        <a:off x="5161" y="4693"/>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a:latin typeface="Times New Roman" pitchFamily="18" charset="0"/>
                          </a:rPr>
                          <a:t>编码</a:t>
                        </a:r>
                        <a:endParaRPr lang="zh-CN" altLang="en-US" sz="3200"/>
                      </a:p>
                    </p:txBody>
                  </p:sp>
                  <p:sp>
                    <p:nvSpPr>
                      <p:cNvPr id="109656" name="Line 88"/>
                      <p:cNvSpPr>
                        <a:spLocks noChangeShapeType="1"/>
                      </p:cNvSpPr>
                      <p:nvPr/>
                    </p:nvSpPr>
                    <p:spPr bwMode="auto">
                      <a:xfrm>
                        <a:off x="4789" y="4928"/>
                        <a:ext cx="385" cy="0"/>
                      </a:xfrm>
                      <a:prstGeom prst="line">
                        <a:avLst/>
                      </a:prstGeom>
                      <a:noFill/>
                      <a:ln w="9525">
                        <a:solidFill>
                          <a:srgbClr val="000000"/>
                        </a:solidFill>
                        <a:round/>
                        <a:headEnd/>
                        <a:tailEnd type="triangle" w="med" len="med"/>
                      </a:ln>
                      <a:effectLst/>
                    </p:spPr>
                    <p:txBody>
                      <a:bodyPr/>
                      <a:lstStyle/>
                      <a:p>
                        <a:endParaRPr lang="zh-CN" altLang="en-US"/>
                      </a:p>
                    </p:txBody>
                  </p:sp>
                  <p:grpSp>
                    <p:nvGrpSpPr>
                      <p:cNvPr id="13" name="Group 89"/>
                      <p:cNvGrpSpPr>
                        <a:grpSpLocks/>
                      </p:cNvGrpSpPr>
                      <p:nvPr/>
                    </p:nvGrpSpPr>
                    <p:grpSpPr bwMode="auto">
                      <a:xfrm>
                        <a:off x="1813" y="4693"/>
                        <a:ext cx="2246" cy="470"/>
                        <a:chOff x="1813" y="4700"/>
                        <a:chExt cx="2246" cy="470"/>
                      </a:xfrm>
                    </p:grpSpPr>
                    <p:grpSp>
                      <p:nvGrpSpPr>
                        <p:cNvPr id="14" name="Group 90"/>
                        <p:cNvGrpSpPr>
                          <a:grpSpLocks/>
                        </p:cNvGrpSpPr>
                        <p:nvPr/>
                      </p:nvGrpSpPr>
                      <p:grpSpPr bwMode="auto">
                        <a:xfrm>
                          <a:off x="1813" y="4700"/>
                          <a:ext cx="1103" cy="470"/>
                          <a:chOff x="2279" y="4860"/>
                          <a:chExt cx="1290" cy="525"/>
                        </a:xfrm>
                      </p:grpSpPr>
                      <p:sp>
                        <p:nvSpPr>
                          <p:cNvPr id="109659" name="Text Box 91"/>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a:latin typeface="Times New Roman" pitchFamily="18" charset="0"/>
                              </a:rPr>
                              <a:t>抽样</a:t>
                            </a:r>
                            <a:endParaRPr lang="zh-CN" altLang="en-US" sz="3200"/>
                          </a:p>
                        </p:txBody>
                      </p:sp>
                      <p:sp>
                        <p:nvSpPr>
                          <p:cNvPr id="109660" name="Line 92"/>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a:p>
                        </p:txBody>
                      </p:sp>
                    </p:grpSp>
                    <p:sp>
                      <p:nvSpPr>
                        <p:cNvPr id="109661" name="Line 93"/>
                        <p:cNvSpPr>
                          <a:spLocks noChangeShapeType="1"/>
                        </p:cNvSpPr>
                        <p:nvPr/>
                      </p:nvSpPr>
                      <p:spPr bwMode="auto">
                        <a:xfrm>
                          <a:off x="3674" y="4940"/>
                          <a:ext cx="385" cy="0"/>
                        </a:xfrm>
                        <a:prstGeom prst="line">
                          <a:avLst/>
                        </a:prstGeom>
                        <a:noFill/>
                        <a:ln w="9525">
                          <a:solidFill>
                            <a:srgbClr val="000000"/>
                          </a:solidFill>
                          <a:round/>
                          <a:headEnd/>
                          <a:tailEnd type="triangle" w="med" len="med"/>
                        </a:ln>
                        <a:effectLst/>
                      </p:spPr>
                      <p:txBody>
                        <a:bodyPr/>
                        <a:lstStyle/>
                        <a:p>
                          <a:endParaRPr lang="zh-CN" altLang="en-US"/>
                        </a:p>
                      </p:txBody>
                    </p:sp>
                    <p:sp>
                      <p:nvSpPr>
                        <p:cNvPr id="109662" name="Line 94"/>
                        <p:cNvSpPr>
                          <a:spLocks noChangeShapeType="1"/>
                        </p:cNvSpPr>
                        <p:nvPr/>
                      </p:nvSpPr>
                      <p:spPr bwMode="auto">
                        <a:xfrm>
                          <a:off x="2929" y="4934"/>
                          <a:ext cx="348" cy="0"/>
                        </a:xfrm>
                        <a:prstGeom prst="line">
                          <a:avLst/>
                        </a:prstGeom>
                        <a:noFill/>
                        <a:ln w="9525">
                          <a:solidFill>
                            <a:srgbClr val="000000"/>
                          </a:solidFill>
                          <a:round/>
                          <a:headEnd/>
                          <a:tailEnd type="triangle" w="med" len="med"/>
                        </a:ln>
                        <a:effectLst/>
                      </p:spPr>
                      <p:txBody>
                        <a:bodyPr/>
                        <a:lstStyle/>
                        <a:p>
                          <a:endParaRPr lang="zh-CN" altLang="en-US"/>
                        </a:p>
                      </p:txBody>
                    </p:sp>
                    <p:sp>
                      <p:nvSpPr>
                        <p:cNvPr id="109663" name="AutoShape 95"/>
                        <p:cNvSpPr>
                          <a:spLocks noChangeArrowheads="1"/>
                        </p:cNvSpPr>
                        <p:nvPr/>
                      </p:nvSpPr>
                      <p:spPr bwMode="auto">
                        <a:xfrm>
                          <a:off x="3279" y="4754"/>
                          <a:ext cx="371" cy="363"/>
                        </a:xfrm>
                        <a:prstGeom prst="flowChartOr">
                          <a:avLst/>
                        </a:prstGeom>
                        <a:solidFill>
                          <a:srgbClr val="FFFFFF"/>
                        </a:solidFill>
                        <a:ln w="9525">
                          <a:solidFill>
                            <a:srgbClr val="000000"/>
                          </a:solidFill>
                          <a:round/>
                          <a:headEnd/>
                          <a:tailEnd/>
                        </a:ln>
                        <a:effectLst/>
                      </p:spPr>
                      <p:txBody>
                        <a:bodyPr/>
                        <a:lstStyle/>
                        <a:p>
                          <a:endParaRPr lang="zh-CN" altLang="en-US"/>
                        </a:p>
                      </p:txBody>
                    </p:sp>
                  </p:grpSp>
                  <p:sp>
                    <p:nvSpPr>
                      <p:cNvPr id="109664" name="Line 96"/>
                      <p:cNvSpPr>
                        <a:spLocks noChangeShapeType="1"/>
                      </p:cNvSpPr>
                      <p:nvPr/>
                    </p:nvSpPr>
                    <p:spPr bwMode="auto">
                      <a:xfrm>
                        <a:off x="5921" y="4928"/>
                        <a:ext cx="450" cy="0"/>
                      </a:xfrm>
                      <a:prstGeom prst="line">
                        <a:avLst/>
                      </a:prstGeom>
                      <a:noFill/>
                      <a:ln w="9525">
                        <a:solidFill>
                          <a:srgbClr val="000000"/>
                        </a:solidFill>
                        <a:round/>
                        <a:headEnd/>
                        <a:tailEnd type="triangle" w="med" len="med"/>
                      </a:ln>
                      <a:effectLst/>
                    </p:spPr>
                    <p:txBody>
                      <a:bodyPr/>
                      <a:lstStyle/>
                      <a:p>
                        <a:endParaRPr lang="zh-CN" altLang="en-US"/>
                      </a:p>
                    </p:txBody>
                  </p:sp>
                </p:grpSp>
              </p:grpSp>
              <p:sp>
                <p:nvSpPr>
                  <p:cNvPr id="109665" name="Text Box 97"/>
                  <p:cNvSpPr txBox="1">
                    <a:spLocks noChangeArrowheads="1"/>
                  </p:cNvSpPr>
                  <p:nvPr/>
                </p:nvSpPr>
                <p:spPr bwMode="auto">
                  <a:xfrm>
                    <a:off x="3809" y="13959"/>
                    <a:ext cx="602" cy="405"/>
                  </a:xfrm>
                  <a:prstGeom prst="rect">
                    <a:avLst/>
                  </a:prstGeom>
                  <a:noFill/>
                  <a:ln w="9525" algn="ctr">
                    <a:noFill/>
                    <a:miter lim="800000"/>
                    <a:headEnd/>
                    <a:tailEnd/>
                  </a:ln>
                  <a:effectLst/>
                </p:spPr>
                <p:txBody>
                  <a:bodyPr/>
                  <a:lstStyle/>
                  <a:p>
                    <a:pPr algn="ctr">
                      <a:lnSpc>
                        <a:spcPct val="105000"/>
                      </a:lnSpc>
                    </a:pPr>
                    <a:r>
                      <a:rPr lang="en-US" altLang="zh-CN" sz="1600" i="1">
                        <a:latin typeface="Times New Roman" pitchFamily="18" charset="0"/>
                      </a:rPr>
                      <a:t>T</a:t>
                    </a:r>
                    <a:r>
                      <a:rPr lang="en-US" altLang="zh-CN" sz="1600" baseline="-25000">
                        <a:latin typeface="Times New Roman" pitchFamily="18" charset="0"/>
                      </a:rPr>
                      <a:t>s</a:t>
                    </a:r>
                  </a:p>
                  <a:p>
                    <a:pPr>
                      <a:lnSpc>
                        <a:spcPct val="105000"/>
                      </a:lnSpc>
                    </a:pPr>
                    <a:endParaRPr lang="en-US" altLang="zh-CN" sz="2800"/>
                  </a:p>
                </p:txBody>
              </p:sp>
            </p:grpSp>
            <p:sp>
              <p:nvSpPr>
                <p:cNvPr id="109666" name="Text Box 98"/>
                <p:cNvSpPr txBox="1">
                  <a:spLocks noChangeArrowheads="1"/>
                </p:cNvSpPr>
                <p:nvPr/>
              </p:nvSpPr>
              <p:spPr bwMode="auto">
                <a:xfrm>
                  <a:off x="3627" y="14289"/>
                  <a:ext cx="1188" cy="411"/>
                </a:xfrm>
                <a:prstGeom prst="rect">
                  <a:avLst/>
                </a:prstGeom>
                <a:noFill/>
                <a:ln w="9525">
                  <a:noFill/>
                  <a:miter lim="800000"/>
                  <a:headEnd/>
                  <a:tailEnd/>
                </a:ln>
              </p:spPr>
              <p:txBody>
                <a:bodyPr/>
                <a:lstStyle/>
                <a:p>
                  <a:pPr algn="ctr"/>
                  <a:r>
                    <a:rPr lang="en-US" altLang="zh-CN" sz="1600">
                      <a:latin typeface="Times New Roman" pitchFamily="18" charset="0"/>
                    </a:rPr>
                    <a:t>(a) </a:t>
                  </a:r>
                  <a:r>
                    <a:rPr lang="zh-CN" altLang="en-US" sz="1600">
                      <a:latin typeface="Times New Roman" pitchFamily="18" charset="0"/>
                    </a:rPr>
                    <a:t>编码器</a:t>
                  </a:r>
                  <a:endParaRPr lang="zh-CN" altLang="en-US" sz="3200"/>
                </a:p>
              </p:txBody>
            </p:sp>
          </p:grpSp>
          <p:sp>
            <p:nvSpPr>
              <p:cNvPr id="109667" name="Text Box 99"/>
              <p:cNvSpPr txBox="1">
                <a:spLocks noChangeArrowheads="1"/>
              </p:cNvSpPr>
              <p:nvPr/>
            </p:nvSpPr>
            <p:spPr bwMode="auto">
              <a:xfrm>
                <a:off x="3045" y="13299"/>
                <a:ext cx="466" cy="405"/>
              </a:xfrm>
              <a:prstGeom prst="rect">
                <a:avLst/>
              </a:prstGeom>
              <a:noFill/>
              <a:ln w="9525" algn="ctr">
                <a:noFill/>
                <a:miter lim="800000"/>
                <a:headEnd/>
                <a:tailEnd/>
              </a:ln>
              <a:effectLst/>
            </p:spPr>
            <p:txBody>
              <a:bodyPr/>
              <a:lstStyle/>
              <a:p>
                <a:pPr algn="just"/>
                <a:r>
                  <a:rPr lang="zh-CN" altLang="en-US" sz="1600">
                    <a:latin typeface="Times New Roman" pitchFamily="18" charset="0"/>
                  </a:rPr>
                  <a:t>－</a:t>
                </a:r>
                <a:endParaRPr lang="zh-CN" altLang="en-US" sz="3200"/>
              </a:p>
            </p:txBody>
          </p:sp>
        </p:grpSp>
      </p:grpSp>
      <p:sp>
        <p:nvSpPr>
          <p:cNvPr id="51" name="矩形 50"/>
          <p:cNvSpPr/>
          <p:nvPr/>
        </p:nvSpPr>
        <p:spPr>
          <a:xfrm>
            <a:off x="4211960" y="2966760"/>
            <a:ext cx="1723549" cy="400110"/>
          </a:xfrm>
          <a:prstGeom prst="rect">
            <a:avLst/>
          </a:prstGeom>
        </p:spPr>
        <p:txBody>
          <a:bodyPr wrap="none">
            <a:spAutoFit/>
          </a:bodyPr>
          <a:lstStyle/>
          <a:p>
            <a:r>
              <a:rPr lang="zh-CN" altLang="en-US" sz="2000" b="1" dirty="0" smtClean="0">
                <a:solidFill>
                  <a:srgbClr val="0000FF"/>
                </a:solidFill>
                <a:latin typeface="+mj-ea"/>
                <a:ea typeface="+mj-ea"/>
              </a:rPr>
              <a:t>一个延迟电路</a:t>
            </a:r>
            <a:endParaRPr lang="zh-CN" altLang="en-US" sz="2000" b="1" dirty="0">
              <a:solidFill>
                <a:srgbClr val="0000FF"/>
              </a:solidFill>
              <a:latin typeface="+mj-ea"/>
              <a:ea typeface="+mj-ea"/>
            </a:endParaRPr>
          </a:p>
        </p:txBody>
      </p:sp>
      <p:cxnSp>
        <p:nvCxnSpPr>
          <p:cNvPr id="53" name="直接箭头连接符 52"/>
          <p:cNvCxnSpPr/>
          <p:nvPr/>
        </p:nvCxnSpPr>
        <p:spPr>
          <a:xfrm>
            <a:off x="3563888" y="2636912"/>
            <a:ext cx="504056" cy="466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4" name="直接箭头连接符 53"/>
          <p:cNvCxnSpPr/>
          <p:nvPr/>
        </p:nvCxnSpPr>
        <p:spPr>
          <a:xfrm flipH="1">
            <a:off x="5935509" y="2492896"/>
            <a:ext cx="1156771" cy="61006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9" name="Text Box 49"/>
          <p:cNvSpPr txBox="1">
            <a:spLocks noChangeArrowheads="1"/>
          </p:cNvSpPr>
          <p:nvPr/>
        </p:nvSpPr>
        <p:spPr bwMode="auto">
          <a:xfrm>
            <a:off x="1940174" y="2300726"/>
            <a:ext cx="636588" cy="474422"/>
          </a:xfrm>
          <a:prstGeom prst="rect">
            <a:avLst/>
          </a:prstGeom>
          <a:noFill/>
          <a:ln w="9525" algn="ctr">
            <a:noFill/>
            <a:miter lim="800000"/>
            <a:headEnd/>
            <a:tailEnd/>
          </a:ln>
          <a:effectLst/>
        </p:spPr>
        <p:txBody>
          <a:bodyPr/>
          <a:lstStyle/>
          <a:p>
            <a:pPr algn="just"/>
            <a:r>
              <a:rPr lang="en-US" altLang="zh-CN" sz="2400" i="1" dirty="0" err="1">
                <a:latin typeface="Times New Roman" pitchFamily="18" charset="0"/>
              </a:rPr>
              <a:t>m</a:t>
            </a:r>
            <a:r>
              <a:rPr lang="en-US" altLang="zh-CN" sz="2400" i="1" baseline="-25000" dirty="0" err="1">
                <a:latin typeface="Times New Roman" pitchFamily="18" charset="0"/>
              </a:rPr>
              <a:t>k</a:t>
            </a:r>
            <a:r>
              <a:rPr lang="en-US" altLang="zh-CN" sz="2400" dirty="0">
                <a:latin typeface="Times New Roman" pitchFamily="18" charset="0"/>
                <a:sym typeface="Symbol" pitchFamily="18" charset="2"/>
              </a:rPr>
              <a:t></a:t>
            </a:r>
            <a:endParaRPr lang="en-US" altLang="zh-CN" sz="4000" dirty="0"/>
          </a:p>
        </p:txBody>
      </p:sp>
      <p:sp>
        <p:nvSpPr>
          <p:cNvPr id="60" name="Text Box 50"/>
          <p:cNvSpPr txBox="1">
            <a:spLocks noChangeArrowheads="1"/>
          </p:cNvSpPr>
          <p:nvPr/>
        </p:nvSpPr>
        <p:spPr bwMode="auto">
          <a:xfrm>
            <a:off x="3822949" y="2270905"/>
            <a:ext cx="650875" cy="475778"/>
          </a:xfrm>
          <a:prstGeom prst="rect">
            <a:avLst/>
          </a:prstGeom>
          <a:noFill/>
          <a:ln w="9525" algn="ctr">
            <a:noFill/>
            <a:miter lim="800000"/>
            <a:headEnd/>
            <a:tailEnd/>
          </a:ln>
          <a:effectLst/>
        </p:spPr>
        <p:txBody>
          <a:bodyPr/>
          <a:lstStyle/>
          <a:p>
            <a:pPr algn="just"/>
            <a:r>
              <a:rPr lang="en-US" altLang="zh-CN" sz="2400" i="1" dirty="0" err="1">
                <a:latin typeface="Times New Roman" pitchFamily="18" charset="0"/>
              </a:rPr>
              <a:t>m</a:t>
            </a:r>
            <a:r>
              <a:rPr lang="en-US" altLang="zh-CN" sz="2400" i="1" baseline="-25000" dirty="0" err="1">
                <a:latin typeface="Times New Roman" pitchFamily="18" charset="0"/>
              </a:rPr>
              <a:t>k</a:t>
            </a:r>
            <a:r>
              <a:rPr lang="en-US" altLang="zh-CN" sz="2400" dirty="0">
                <a:latin typeface="Times New Roman" pitchFamily="18" charset="0"/>
              </a:rPr>
              <a:t>*</a:t>
            </a:r>
            <a:endParaRPr lang="en-US" altLang="zh-CN" sz="4000" dirty="0"/>
          </a:p>
        </p:txBody>
      </p:sp>
      <p:sp>
        <p:nvSpPr>
          <p:cNvPr id="61" name="Text Box 52"/>
          <p:cNvSpPr txBox="1">
            <a:spLocks noChangeArrowheads="1"/>
          </p:cNvSpPr>
          <p:nvPr/>
        </p:nvSpPr>
        <p:spPr bwMode="auto">
          <a:xfrm>
            <a:off x="1854449" y="1244798"/>
            <a:ext cx="576263" cy="417491"/>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2000"/>
          </a:p>
        </p:txBody>
      </p:sp>
      <p:sp>
        <p:nvSpPr>
          <p:cNvPr id="62" name="Text Box 54"/>
          <p:cNvSpPr txBox="1">
            <a:spLocks noChangeArrowheads="1"/>
          </p:cNvSpPr>
          <p:nvPr/>
        </p:nvSpPr>
        <p:spPr bwMode="auto">
          <a:xfrm>
            <a:off x="2549774" y="1259708"/>
            <a:ext cx="576263" cy="417491"/>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e</a:t>
            </a:r>
            <a:r>
              <a:rPr lang="en-US" altLang="zh-CN" sz="2000" i="1" baseline="-25000" dirty="0" err="1">
                <a:latin typeface="Times New Roman" pitchFamily="18" charset="0"/>
              </a:rPr>
              <a:t>k</a:t>
            </a:r>
            <a:endParaRPr lang="en-US" altLang="zh-CN" sz="2000" dirty="0"/>
          </a:p>
        </p:txBody>
      </p:sp>
      <p:sp>
        <p:nvSpPr>
          <p:cNvPr id="63" name="Text Box 55"/>
          <p:cNvSpPr txBox="1">
            <a:spLocks noChangeArrowheads="1"/>
          </p:cNvSpPr>
          <p:nvPr/>
        </p:nvSpPr>
        <p:spPr bwMode="auto">
          <a:xfrm>
            <a:off x="3563888" y="1268760"/>
            <a:ext cx="576263" cy="417491"/>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r</a:t>
            </a:r>
            <a:r>
              <a:rPr lang="en-US" altLang="zh-CN" sz="2000" i="1" baseline="-25000" dirty="0" err="1">
                <a:latin typeface="Times New Roman" pitchFamily="18" charset="0"/>
              </a:rPr>
              <a:t>k</a:t>
            </a:r>
            <a:endParaRPr lang="en-US" altLang="zh-CN"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9571">
                                            <p:txEl>
                                              <p:pRg st="6" end="6"/>
                                            </p:txEl>
                                          </p:spTgt>
                                        </p:tgtEl>
                                        <p:attrNameLst>
                                          <p:attrName>style.visibility</p:attrName>
                                        </p:attrNameLst>
                                      </p:cBhvr>
                                      <p:to>
                                        <p:strVal val="visible"/>
                                      </p:to>
                                    </p:set>
                                    <p:anim calcmode="lin" valueType="num">
                                      <p:cBhvr additive="base">
                                        <p:cTn id="21"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95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dirty="0" smtClean="0">
                <a:solidFill>
                  <a:srgbClr val="0000FF"/>
                </a:solidFill>
              </a:rPr>
              <a:t>DPCM</a:t>
            </a:r>
            <a:r>
              <a:rPr lang="zh-CN" altLang="en-US" dirty="0" smtClean="0">
                <a:solidFill>
                  <a:srgbClr val="0000FF"/>
                </a:solidFill>
              </a:rPr>
              <a:t>系统的量化误差（量化噪声） </a:t>
            </a:r>
          </a:p>
        </p:txBody>
      </p:sp>
      <p:sp>
        <p:nvSpPr>
          <p:cNvPr id="110595" name="Rectangle 3"/>
          <p:cNvSpPr>
            <a:spLocks noGrp="1" noChangeArrowheads="1"/>
          </p:cNvSpPr>
          <p:nvPr>
            <p:ph type="body" idx="1"/>
          </p:nvPr>
        </p:nvSpPr>
        <p:spPr>
          <a:xfrm>
            <a:off x="539552" y="2996952"/>
            <a:ext cx="8064896" cy="2880320"/>
          </a:xfrm>
        </p:spPr>
        <p:txBody>
          <a:bodyPr>
            <a:normAutofit fontScale="92500"/>
          </a:bodyPr>
          <a:lstStyle/>
          <a:p>
            <a:pPr>
              <a:lnSpc>
                <a:spcPct val="110000"/>
              </a:lnSpc>
            </a:pPr>
            <a:r>
              <a:rPr lang="en-US" altLang="zh-CN" dirty="0" smtClean="0"/>
              <a:t>DPCM</a:t>
            </a:r>
            <a:r>
              <a:rPr lang="zh-CN" altLang="en-US" dirty="0" smtClean="0"/>
              <a:t>系统的量化误差</a:t>
            </a:r>
            <a:r>
              <a:rPr lang="en-US" altLang="zh-CN" i="1" dirty="0" err="1" smtClean="0"/>
              <a:t>q</a:t>
            </a:r>
            <a:r>
              <a:rPr lang="en-US" altLang="zh-CN" i="1" baseline="-25000" dirty="0" err="1" smtClean="0"/>
              <a:t>k</a:t>
            </a:r>
            <a:r>
              <a:rPr lang="zh-CN" altLang="en-US" dirty="0" smtClean="0"/>
              <a:t>定义为编码器输入模拟信号抽样值</a:t>
            </a:r>
            <a:r>
              <a:rPr lang="en-US" altLang="zh-CN" i="1" dirty="0" err="1" smtClean="0"/>
              <a:t>m</a:t>
            </a:r>
            <a:r>
              <a:rPr lang="en-US" altLang="zh-CN" i="1" baseline="-25000" dirty="0" err="1" smtClean="0"/>
              <a:t>k</a:t>
            </a:r>
            <a:r>
              <a:rPr lang="zh-CN" altLang="en-US" dirty="0" smtClean="0"/>
              <a:t>与量化后带有量化误差的抽样值</a:t>
            </a:r>
            <a:r>
              <a:rPr lang="en-US" altLang="zh-CN" i="1" dirty="0" err="1" smtClean="0"/>
              <a:t>m</a:t>
            </a:r>
            <a:r>
              <a:rPr lang="en-US" altLang="zh-CN" i="1" baseline="-25000" dirty="0" err="1" smtClean="0"/>
              <a:t>k</a:t>
            </a:r>
            <a:r>
              <a:rPr lang="en-US" altLang="zh-CN" baseline="30000" dirty="0" smtClean="0"/>
              <a:t>*</a:t>
            </a:r>
            <a:r>
              <a:rPr lang="zh-CN" altLang="en-US" dirty="0" smtClean="0"/>
              <a:t>之差：</a:t>
            </a:r>
          </a:p>
          <a:p>
            <a:pPr lvl="1">
              <a:lnSpc>
                <a:spcPct val="110000"/>
              </a:lnSpc>
            </a:pPr>
            <a:endParaRPr lang="zh-CN" altLang="en-US" dirty="0" smtClean="0"/>
          </a:p>
          <a:p>
            <a:pPr>
              <a:lnSpc>
                <a:spcPct val="120000"/>
              </a:lnSpc>
            </a:pPr>
            <a:r>
              <a:rPr lang="zh-CN" altLang="en-US" dirty="0" smtClean="0"/>
              <a:t>设预测误差</a:t>
            </a:r>
            <a:r>
              <a:rPr lang="en-US" altLang="zh-CN" i="1" dirty="0" err="1" smtClean="0"/>
              <a:t>e</a:t>
            </a:r>
            <a:r>
              <a:rPr lang="en-US" altLang="zh-CN" i="1" baseline="-25000" dirty="0" err="1" smtClean="0"/>
              <a:t>k</a:t>
            </a:r>
            <a:r>
              <a:rPr lang="zh-CN" altLang="en-US" dirty="0" smtClean="0"/>
              <a:t>的范围是</a:t>
            </a:r>
            <a:r>
              <a:rPr lang="en-US" altLang="zh-CN" dirty="0" smtClean="0"/>
              <a:t>(+</a:t>
            </a:r>
            <a:r>
              <a:rPr lang="en-US" altLang="zh-CN" i="1" dirty="0" smtClean="0">
                <a:sym typeface="Symbol" pitchFamily="18" charset="2"/>
              </a:rPr>
              <a:t></a:t>
            </a:r>
            <a:r>
              <a:rPr lang="en-US" altLang="zh-CN" dirty="0" smtClean="0"/>
              <a:t>, -</a:t>
            </a:r>
            <a:r>
              <a:rPr lang="en-US" altLang="zh-CN" i="1" dirty="0" smtClean="0">
                <a:sym typeface="Symbol" pitchFamily="18" charset="2"/>
              </a:rPr>
              <a:t></a:t>
            </a:r>
            <a:r>
              <a:rPr lang="en-US" altLang="zh-CN" dirty="0" smtClean="0"/>
              <a:t>)</a:t>
            </a:r>
            <a:r>
              <a:rPr lang="zh-CN" altLang="en-US" dirty="0" smtClean="0"/>
              <a:t>，量化器的量化电平数为</a:t>
            </a:r>
            <a:r>
              <a:rPr lang="en-US" altLang="zh-CN" i="1" dirty="0" smtClean="0"/>
              <a:t>M</a:t>
            </a:r>
            <a:r>
              <a:rPr lang="zh-CN" altLang="en-US" dirty="0" smtClean="0"/>
              <a:t>，量化间隔为</a:t>
            </a:r>
            <a:r>
              <a:rPr lang="zh-CN" altLang="en-US" i="1" dirty="0" smtClean="0">
                <a:sym typeface="Symbol" pitchFamily="18" charset="2"/>
              </a:rPr>
              <a:t></a:t>
            </a:r>
            <a:r>
              <a:rPr lang="en-US" altLang="zh-CN" i="1" dirty="0" smtClean="0">
                <a:sym typeface="Symbol" pitchFamily="18" charset="2"/>
              </a:rPr>
              <a:t>v</a:t>
            </a:r>
            <a:r>
              <a:rPr lang="zh-CN" altLang="en-US" dirty="0" smtClean="0"/>
              <a:t>，则有</a:t>
            </a:r>
          </a:p>
          <a:p>
            <a:pPr lvl="1">
              <a:lnSpc>
                <a:spcPct val="120000"/>
              </a:lnSpc>
            </a:pPr>
            <a:endParaRPr lang="zh-CN" altLang="en-US" dirty="0" smtClean="0"/>
          </a:p>
        </p:txBody>
      </p:sp>
      <p:sp>
        <p:nvSpPr>
          <p:cNvPr id="8" name="灯片编号占位符 5"/>
          <p:cNvSpPr>
            <a:spLocks noGrp="1"/>
          </p:cNvSpPr>
          <p:nvPr>
            <p:ph type="sldNum" sz="quarter" idx="12"/>
          </p:nvPr>
        </p:nvSpPr>
        <p:spPr/>
        <p:txBody>
          <a:bodyPr/>
          <a:lstStyle/>
          <a:p>
            <a:fld id="{75CF1067-958C-4EBF-9F35-A9A51725A3E2}" type="slidenum">
              <a:rPr lang="en-US" altLang="zh-CN" smtClean="0"/>
              <a:pPr/>
              <a:t>99</a:t>
            </a:fld>
            <a:endParaRPr lang="en-US" altLang="zh-CN"/>
          </a:p>
        </p:txBody>
      </p:sp>
      <p:sp>
        <p:nvSpPr>
          <p:cNvPr id="110597"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0596" name="Object 4"/>
          <p:cNvGraphicFramePr>
            <a:graphicFrameLocks noChangeAspect="1"/>
          </p:cNvGraphicFramePr>
          <p:nvPr>
            <p:extLst>
              <p:ext uri="{D42A27DB-BD31-4B8C-83A1-F6EECF244321}">
                <p14:modId xmlns:p14="http://schemas.microsoft.com/office/powerpoint/2010/main" val="2885332022"/>
              </p:ext>
            </p:extLst>
          </p:nvPr>
        </p:nvGraphicFramePr>
        <p:xfrm>
          <a:off x="1584325" y="3968750"/>
          <a:ext cx="5559425" cy="542925"/>
        </p:xfrm>
        <a:graphic>
          <a:graphicData uri="http://schemas.openxmlformats.org/presentationml/2006/ole">
            <mc:AlternateContent xmlns:mc="http://schemas.openxmlformats.org/markup-compatibility/2006">
              <mc:Choice xmlns:v="urn:schemas-microsoft-com:vml" Requires="v">
                <p:oleObj spid="_x0000_s36036" name="Equation" r:id="rId3" imgW="2831760" imgH="279360" progId="Equation.DSMT4">
                  <p:embed/>
                </p:oleObj>
              </mc:Choice>
              <mc:Fallback>
                <p:oleObj name="Equation" r:id="rId3" imgW="2831760" imgH="279360" progId="Equation.DSMT4">
                  <p:embed/>
                  <p:pic>
                    <p:nvPicPr>
                      <p:cNvPr id="0" name="Picture 98"/>
                      <p:cNvPicPr>
                        <a:picLocks noChangeAspect="1" noChangeArrowheads="1"/>
                      </p:cNvPicPr>
                      <p:nvPr/>
                    </p:nvPicPr>
                    <p:blipFill>
                      <a:blip r:embed="rId4"/>
                      <a:srcRect/>
                      <a:stretch>
                        <a:fillRect/>
                      </a:stretch>
                    </p:blipFill>
                    <p:spPr bwMode="auto">
                      <a:xfrm>
                        <a:off x="1584325" y="3968750"/>
                        <a:ext cx="5559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599"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0598" name="Object 6"/>
          <p:cNvGraphicFramePr>
            <a:graphicFrameLocks noChangeAspect="1"/>
          </p:cNvGraphicFramePr>
          <p:nvPr/>
        </p:nvGraphicFramePr>
        <p:xfrm>
          <a:off x="2051720" y="5661248"/>
          <a:ext cx="4184650" cy="746125"/>
        </p:xfrm>
        <a:graphic>
          <a:graphicData uri="http://schemas.openxmlformats.org/presentationml/2006/ole">
            <mc:AlternateContent xmlns:mc="http://schemas.openxmlformats.org/markup-compatibility/2006">
              <mc:Choice xmlns:v="urn:schemas-microsoft-com:vml" Requires="v">
                <p:oleObj spid="_x0000_s36037" name="公式" r:id="rId5" imgW="2349500" imgH="419100" progId="Equation.3">
                  <p:embed/>
                </p:oleObj>
              </mc:Choice>
              <mc:Fallback>
                <p:oleObj name="公式" r:id="rId5" imgW="2349500" imgH="4191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661248"/>
                        <a:ext cx="418465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72"/>
          <p:cNvGrpSpPr>
            <a:grpSpLocks/>
          </p:cNvGrpSpPr>
          <p:nvPr/>
        </p:nvGrpSpPr>
        <p:grpSpPr bwMode="auto">
          <a:xfrm>
            <a:off x="1050216" y="1259657"/>
            <a:ext cx="4169856" cy="1665287"/>
            <a:chOff x="1725" y="12921"/>
            <a:chExt cx="4558" cy="1779"/>
          </a:xfrm>
        </p:grpSpPr>
        <p:sp>
          <p:nvSpPr>
            <p:cNvPr id="12" name="Text Box 73"/>
            <p:cNvSpPr txBox="1">
              <a:spLocks noChangeArrowheads="1"/>
            </p:cNvSpPr>
            <p:nvPr/>
          </p:nvSpPr>
          <p:spPr bwMode="auto">
            <a:xfrm>
              <a:off x="2835" y="13089"/>
              <a:ext cx="466" cy="405"/>
            </a:xfrm>
            <a:prstGeom prst="rect">
              <a:avLst/>
            </a:prstGeom>
            <a:noFill/>
            <a:ln w="9525" algn="ctr">
              <a:noFill/>
              <a:miter lim="800000"/>
              <a:headEnd/>
              <a:tailEnd/>
            </a:ln>
            <a:effectLst/>
          </p:spPr>
          <p:txBody>
            <a:bodyPr/>
            <a:lstStyle/>
            <a:p>
              <a:pPr algn="just"/>
              <a:r>
                <a:rPr lang="zh-CN" altLang="en-US" sz="1600" b="1">
                  <a:latin typeface="Times New Roman" pitchFamily="18" charset="0"/>
                </a:rPr>
                <a:t>＋</a:t>
              </a:r>
              <a:endParaRPr lang="zh-CN" altLang="en-US" sz="3200" b="1"/>
            </a:p>
          </p:txBody>
        </p:sp>
        <p:grpSp>
          <p:nvGrpSpPr>
            <p:cNvPr id="13" name="Group 74"/>
            <p:cNvGrpSpPr>
              <a:grpSpLocks/>
            </p:cNvGrpSpPr>
            <p:nvPr/>
          </p:nvGrpSpPr>
          <p:grpSpPr bwMode="auto">
            <a:xfrm>
              <a:off x="1725" y="12921"/>
              <a:ext cx="4558" cy="1779"/>
              <a:chOff x="1725" y="12921"/>
              <a:chExt cx="4558" cy="1779"/>
            </a:xfrm>
          </p:grpSpPr>
          <p:grpSp>
            <p:nvGrpSpPr>
              <p:cNvPr id="15" name="Group 75"/>
              <p:cNvGrpSpPr>
                <a:grpSpLocks/>
              </p:cNvGrpSpPr>
              <p:nvPr/>
            </p:nvGrpSpPr>
            <p:grpSpPr bwMode="auto">
              <a:xfrm>
                <a:off x="1725" y="12921"/>
                <a:ext cx="4558" cy="1443"/>
                <a:chOff x="1725" y="12921"/>
                <a:chExt cx="4558" cy="1443"/>
              </a:xfrm>
            </p:grpSpPr>
            <p:grpSp>
              <p:nvGrpSpPr>
                <p:cNvPr id="17" name="Group 76"/>
                <p:cNvGrpSpPr>
                  <a:grpSpLocks/>
                </p:cNvGrpSpPr>
                <p:nvPr/>
              </p:nvGrpSpPr>
              <p:grpSpPr bwMode="auto">
                <a:xfrm>
                  <a:off x="1725" y="12921"/>
                  <a:ext cx="4558" cy="1389"/>
                  <a:chOff x="1813" y="4692"/>
                  <a:chExt cx="4558" cy="1389"/>
                </a:xfrm>
              </p:grpSpPr>
              <p:sp>
                <p:nvSpPr>
                  <p:cNvPr id="19" name="Text Box 77"/>
                  <p:cNvSpPr txBox="1">
                    <a:spLocks noChangeArrowheads="1"/>
                  </p:cNvSpPr>
                  <p:nvPr/>
                </p:nvSpPr>
                <p:spPr bwMode="auto">
                  <a:xfrm>
                    <a:off x="3840" y="5611"/>
                    <a:ext cx="730" cy="470"/>
                  </a:xfrm>
                  <a:prstGeom prst="rect">
                    <a:avLst/>
                  </a:prstGeom>
                  <a:solidFill>
                    <a:srgbClr val="FFFFFF"/>
                  </a:solidFill>
                  <a:ln w="9525" algn="ctr">
                    <a:solidFill>
                      <a:srgbClr val="000000"/>
                    </a:solidFill>
                    <a:miter lim="800000"/>
                    <a:headEnd/>
                    <a:tailEnd/>
                  </a:ln>
                  <a:effectLst/>
                </p:spPr>
                <p:txBody>
                  <a:bodyPr tIns="0"/>
                  <a:lstStyle/>
                  <a:p>
                    <a:pPr algn="just"/>
                    <a:r>
                      <a:rPr lang="zh-CN" altLang="en-US" sz="1600" b="1">
                        <a:latin typeface="Times New Roman" pitchFamily="18" charset="0"/>
                      </a:rPr>
                      <a:t>延迟</a:t>
                    </a:r>
                    <a:endParaRPr lang="zh-CN" altLang="en-US" sz="3200" b="1"/>
                  </a:p>
                </p:txBody>
              </p:sp>
              <p:sp>
                <p:nvSpPr>
                  <p:cNvPr id="20" name="Line 78"/>
                  <p:cNvSpPr>
                    <a:spLocks noChangeShapeType="1"/>
                  </p:cNvSpPr>
                  <p:nvPr/>
                </p:nvSpPr>
                <p:spPr bwMode="auto">
                  <a:xfrm>
                    <a:off x="3453" y="5866"/>
                    <a:ext cx="385" cy="0"/>
                  </a:xfrm>
                  <a:prstGeom prst="line">
                    <a:avLst/>
                  </a:prstGeom>
                  <a:noFill/>
                  <a:ln w="9525">
                    <a:solidFill>
                      <a:srgbClr val="000000"/>
                    </a:solidFill>
                    <a:round/>
                    <a:headEnd type="triangle" w="med" len="med"/>
                    <a:tailEnd/>
                  </a:ln>
                  <a:effectLst/>
                </p:spPr>
                <p:txBody>
                  <a:bodyPr/>
                  <a:lstStyle/>
                  <a:p>
                    <a:endParaRPr lang="zh-CN" altLang="en-US" b="1"/>
                  </a:p>
                </p:txBody>
              </p:sp>
              <p:sp>
                <p:nvSpPr>
                  <p:cNvPr id="21" name="AutoShape 79"/>
                  <p:cNvSpPr>
                    <a:spLocks noChangeArrowheads="1"/>
                  </p:cNvSpPr>
                  <p:nvPr/>
                </p:nvSpPr>
                <p:spPr bwMode="auto">
                  <a:xfrm>
                    <a:off x="4755" y="5238"/>
                    <a:ext cx="371" cy="362"/>
                  </a:xfrm>
                  <a:prstGeom prst="flowChartOr">
                    <a:avLst/>
                  </a:prstGeom>
                  <a:solidFill>
                    <a:srgbClr val="FFFFFF"/>
                  </a:solidFill>
                  <a:ln w="9525">
                    <a:solidFill>
                      <a:srgbClr val="000000"/>
                    </a:solidFill>
                    <a:round/>
                    <a:headEnd/>
                    <a:tailEnd/>
                  </a:ln>
                  <a:effectLst/>
                </p:spPr>
                <p:txBody>
                  <a:bodyPr/>
                  <a:lstStyle/>
                  <a:p>
                    <a:endParaRPr lang="zh-CN" altLang="en-US" b="1"/>
                  </a:p>
                </p:txBody>
              </p:sp>
              <p:sp>
                <p:nvSpPr>
                  <p:cNvPr id="22" name="Line 80"/>
                  <p:cNvSpPr>
                    <a:spLocks noChangeShapeType="1"/>
                  </p:cNvSpPr>
                  <p:nvPr/>
                </p:nvSpPr>
                <p:spPr bwMode="auto">
                  <a:xfrm>
                    <a:off x="3467" y="5109"/>
                    <a:ext cx="2" cy="779"/>
                  </a:xfrm>
                  <a:prstGeom prst="line">
                    <a:avLst/>
                  </a:prstGeom>
                  <a:noFill/>
                  <a:ln w="9525">
                    <a:solidFill>
                      <a:srgbClr val="000000"/>
                    </a:solidFill>
                    <a:round/>
                    <a:headEnd type="triangle" w="med" len="med"/>
                    <a:tailEnd/>
                  </a:ln>
                  <a:effectLst/>
                </p:spPr>
                <p:txBody>
                  <a:bodyPr/>
                  <a:lstStyle/>
                  <a:p>
                    <a:endParaRPr lang="zh-CN" altLang="en-US" b="1"/>
                  </a:p>
                </p:txBody>
              </p:sp>
              <p:sp>
                <p:nvSpPr>
                  <p:cNvPr id="23" name="Line 81"/>
                  <p:cNvSpPr>
                    <a:spLocks noChangeShapeType="1"/>
                  </p:cNvSpPr>
                  <p:nvPr/>
                </p:nvSpPr>
                <p:spPr bwMode="auto">
                  <a:xfrm flipH="1">
                    <a:off x="3457" y="5418"/>
                    <a:ext cx="1320" cy="0"/>
                  </a:xfrm>
                  <a:prstGeom prst="line">
                    <a:avLst/>
                  </a:prstGeom>
                  <a:noFill/>
                  <a:ln w="9525">
                    <a:solidFill>
                      <a:srgbClr val="000000"/>
                    </a:solidFill>
                    <a:round/>
                    <a:headEnd type="triangle" w="med" len="med"/>
                    <a:tailEnd/>
                  </a:ln>
                  <a:effectLst/>
                </p:spPr>
                <p:txBody>
                  <a:bodyPr/>
                  <a:lstStyle/>
                  <a:p>
                    <a:endParaRPr lang="zh-CN" altLang="en-US" b="1"/>
                  </a:p>
                </p:txBody>
              </p:sp>
              <p:sp>
                <p:nvSpPr>
                  <p:cNvPr id="24" name="Line 82"/>
                  <p:cNvSpPr>
                    <a:spLocks noChangeShapeType="1"/>
                  </p:cNvSpPr>
                  <p:nvPr/>
                </p:nvSpPr>
                <p:spPr bwMode="auto">
                  <a:xfrm flipV="1">
                    <a:off x="4931" y="4921"/>
                    <a:ext cx="2" cy="309"/>
                  </a:xfrm>
                  <a:prstGeom prst="line">
                    <a:avLst/>
                  </a:prstGeom>
                  <a:noFill/>
                  <a:ln w="9525">
                    <a:solidFill>
                      <a:srgbClr val="000000"/>
                    </a:solidFill>
                    <a:round/>
                    <a:headEnd type="triangle" w="med" len="med"/>
                    <a:tailEnd/>
                  </a:ln>
                  <a:effectLst/>
                </p:spPr>
                <p:txBody>
                  <a:bodyPr/>
                  <a:lstStyle/>
                  <a:p>
                    <a:endParaRPr lang="zh-CN" altLang="en-US" b="1"/>
                  </a:p>
                </p:txBody>
              </p:sp>
              <p:sp>
                <p:nvSpPr>
                  <p:cNvPr id="25" name="Line 83"/>
                  <p:cNvSpPr>
                    <a:spLocks noChangeShapeType="1"/>
                  </p:cNvSpPr>
                  <p:nvPr/>
                </p:nvSpPr>
                <p:spPr bwMode="auto">
                  <a:xfrm flipV="1">
                    <a:off x="4931" y="5579"/>
                    <a:ext cx="2" cy="295"/>
                  </a:xfrm>
                  <a:prstGeom prst="line">
                    <a:avLst/>
                  </a:prstGeom>
                  <a:noFill/>
                  <a:ln w="9525">
                    <a:solidFill>
                      <a:srgbClr val="000000"/>
                    </a:solidFill>
                    <a:round/>
                    <a:headEnd type="triangle" w="med" len="med"/>
                    <a:tailEnd/>
                  </a:ln>
                  <a:effectLst/>
                </p:spPr>
                <p:txBody>
                  <a:bodyPr/>
                  <a:lstStyle/>
                  <a:p>
                    <a:endParaRPr lang="zh-CN" altLang="en-US" b="1"/>
                  </a:p>
                </p:txBody>
              </p:sp>
              <p:sp>
                <p:nvSpPr>
                  <p:cNvPr id="26" name="Line 84"/>
                  <p:cNvSpPr>
                    <a:spLocks noChangeShapeType="1"/>
                  </p:cNvSpPr>
                  <p:nvPr/>
                </p:nvSpPr>
                <p:spPr bwMode="auto">
                  <a:xfrm>
                    <a:off x="4570" y="5866"/>
                    <a:ext cx="360" cy="0"/>
                  </a:xfrm>
                  <a:prstGeom prst="line">
                    <a:avLst/>
                  </a:prstGeom>
                  <a:noFill/>
                  <a:ln w="9525">
                    <a:solidFill>
                      <a:srgbClr val="000000"/>
                    </a:solidFill>
                    <a:round/>
                    <a:headEnd type="triangle" w="med" len="med"/>
                    <a:tailEnd/>
                  </a:ln>
                  <a:effectLst/>
                </p:spPr>
                <p:txBody>
                  <a:bodyPr/>
                  <a:lstStyle/>
                  <a:p>
                    <a:endParaRPr lang="zh-CN" altLang="en-US" b="1"/>
                  </a:p>
                </p:txBody>
              </p:sp>
              <p:grpSp>
                <p:nvGrpSpPr>
                  <p:cNvPr id="27" name="Group 85"/>
                  <p:cNvGrpSpPr>
                    <a:grpSpLocks/>
                  </p:cNvGrpSpPr>
                  <p:nvPr/>
                </p:nvGrpSpPr>
                <p:grpSpPr bwMode="auto">
                  <a:xfrm>
                    <a:off x="1813" y="4692"/>
                    <a:ext cx="4558" cy="472"/>
                    <a:chOff x="1813" y="4692"/>
                    <a:chExt cx="4558" cy="472"/>
                  </a:xfrm>
                </p:grpSpPr>
                <p:sp>
                  <p:nvSpPr>
                    <p:cNvPr id="28" name="Text Box 86"/>
                    <p:cNvSpPr txBox="1">
                      <a:spLocks noChangeArrowheads="1"/>
                    </p:cNvSpPr>
                    <p:nvPr/>
                  </p:nvSpPr>
                  <p:spPr bwMode="auto">
                    <a:xfrm>
                      <a:off x="4047" y="4692"/>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b="1">
                          <a:latin typeface="Times New Roman" pitchFamily="18" charset="0"/>
                        </a:rPr>
                        <a:t>量化</a:t>
                      </a:r>
                      <a:endParaRPr lang="zh-CN" altLang="en-US" sz="3200" b="1"/>
                    </a:p>
                  </p:txBody>
                </p:sp>
                <p:sp>
                  <p:nvSpPr>
                    <p:cNvPr id="29" name="Text Box 87"/>
                    <p:cNvSpPr txBox="1">
                      <a:spLocks noChangeArrowheads="1"/>
                    </p:cNvSpPr>
                    <p:nvPr/>
                  </p:nvSpPr>
                  <p:spPr bwMode="auto">
                    <a:xfrm>
                      <a:off x="5161" y="4693"/>
                      <a:ext cx="730" cy="471"/>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b="1">
                          <a:latin typeface="Times New Roman" pitchFamily="18" charset="0"/>
                        </a:rPr>
                        <a:t>编码</a:t>
                      </a:r>
                      <a:endParaRPr lang="zh-CN" altLang="en-US" sz="3200" b="1"/>
                    </a:p>
                  </p:txBody>
                </p:sp>
                <p:sp>
                  <p:nvSpPr>
                    <p:cNvPr id="30" name="Line 88"/>
                    <p:cNvSpPr>
                      <a:spLocks noChangeShapeType="1"/>
                    </p:cNvSpPr>
                    <p:nvPr/>
                  </p:nvSpPr>
                  <p:spPr bwMode="auto">
                    <a:xfrm>
                      <a:off x="4789" y="4928"/>
                      <a:ext cx="385" cy="0"/>
                    </a:xfrm>
                    <a:prstGeom prst="line">
                      <a:avLst/>
                    </a:prstGeom>
                    <a:noFill/>
                    <a:ln w="9525">
                      <a:solidFill>
                        <a:srgbClr val="000000"/>
                      </a:solidFill>
                      <a:round/>
                      <a:headEnd/>
                      <a:tailEnd type="triangle" w="med" len="med"/>
                    </a:ln>
                    <a:effectLst/>
                  </p:spPr>
                  <p:txBody>
                    <a:bodyPr/>
                    <a:lstStyle/>
                    <a:p>
                      <a:endParaRPr lang="zh-CN" altLang="en-US" b="1"/>
                    </a:p>
                  </p:txBody>
                </p:sp>
                <p:grpSp>
                  <p:nvGrpSpPr>
                    <p:cNvPr id="31" name="Group 89"/>
                    <p:cNvGrpSpPr>
                      <a:grpSpLocks/>
                    </p:cNvGrpSpPr>
                    <p:nvPr/>
                  </p:nvGrpSpPr>
                  <p:grpSpPr bwMode="auto">
                    <a:xfrm>
                      <a:off x="1813" y="4693"/>
                      <a:ext cx="2246" cy="470"/>
                      <a:chOff x="1813" y="4700"/>
                      <a:chExt cx="2246" cy="470"/>
                    </a:xfrm>
                  </p:grpSpPr>
                  <p:grpSp>
                    <p:nvGrpSpPr>
                      <p:cNvPr id="33" name="Group 90"/>
                      <p:cNvGrpSpPr>
                        <a:grpSpLocks/>
                      </p:cNvGrpSpPr>
                      <p:nvPr/>
                    </p:nvGrpSpPr>
                    <p:grpSpPr bwMode="auto">
                      <a:xfrm>
                        <a:off x="1813" y="4700"/>
                        <a:ext cx="1103" cy="470"/>
                        <a:chOff x="2279" y="4860"/>
                        <a:chExt cx="1290" cy="525"/>
                      </a:xfrm>
                    </p:grpSpPr>
                    <p:sp>
                      <p:nvSpPr>
                        <p:cNvPr id="37" name="Text Box 91"/>
                        <p:cNvSpPr txBox="1">
                          <a:spLocks noChangeArrowheads="1"/>
                        </p:cNvSpPr>
                        <p:nvPr/>
                      </p:nvSpPr>
                      <p:spPr bwMode="auto">
                        <a:xfrm>
                          <a:off x="2715" y="4860"/>
                          <a:ext cx="854" cy="525"/>
                        </a:xfrm>
                        <a:prstGeom prst="rect">
                          <a:avLst/>
                        </a:prstGeom>
                        <a:solidFill>
                          <a:srgbClr val="FFFFFF"/>
                        </a:solidFill>
                        <a:ln w="9525" algn="ctr">
                          <a:solidFill>
                            <a:srgbClr val="000000"/>
                          </a:solidFill>
                          <a:miter lim="800000"/>
                          <a:headEnd/>
                          <a:tailEnd/>
                        </a:ln>
                        <a:effectLst/>
                      </p:spPr>
                      <p:txBody>
                        <a:bodyPr tIns="46800"/>
                        <a:lstStyle/>
                        <a:p>
                          <a:pPr algn="ctr"/>
                          <a:r>
                            <a:rPr lang="zh-CN" altLang="en-US" sz="1600" b="1">
                              <a:latin typeface="Times New Roman" pitchFamily="18" charset="0"/>
                            </a:rPr>
                            <a:t>抽样</a:t>
                          </a:r>
                          <a:endParaRPr lang="zh-CN" altLang="en-US" sz="3200" b="1"/>
                        </a:p>
                      </p:txBody>
                    </p:sp>
                    <p:sp>
                      <p:nvSpPr>
                        <p:cNvPr id="38" name="Line 92"/>
                        <p:cNvSpPr>
                          <a:spLocks noChangeShapeType="1"/>
                        </p:cNvSpPr>
                        <p:nvPr/>
                      </p:nvSpPr>
                      <p:spPr bwMode="auto">
                        <a:xfrm>
                          <a:off x="2279" y="5145"/>
                          <a:ext cx="450" cy="0"/>
                        </a:xfrm>
                        <a:prstGeom prst="line">
                          <a:avLst/>
                        </a:prstGeom>
                        <a:noFill/>
                        <a:ln w="9525">
                          <a:solidFill>
                            <a:srgbClr val="000000"/>
                          </a:solidFill>
                          <a:round/>
                          <a:headEnd/>
                          <a:tailEnd type="triangle" w="med" len="med"/>
                        </a:ln>
                        <a:effectLst/>
                      </p:spPr>
                      <p:txBody>
                        <a:bodyPr/>
                        <a:lstStyle/>
                        <a:p>
                          <a:endParaRPr lang="zh-CN" altLang="en-US" b="1"/>
                        </a:p>
                      </p:txBody>
                    </p:sp>
                  </p:grpSp>
                  <p:sp>
                    <p:nvSpPr>
                      <p:cNvPr id="34" name="Line 93"/>
                      <p:cNvSpPr>
                        <a:spLocks noChangeShapeType="1"/>
                      </p:cNvSpPr>
                      <p:nvPr/>
                    </p:nvSpPr>
                    <p:spPr bwMode="auto">
                      <a:xfrm>
                        <a:off x="3674" y="4940"/>
                        <a:ext cx="385" cy="0"/>
                      </a:xfrm>
                      <a:prstGeom prst="line">
                        <a:avLst/>
                      </a:prstGeom>
                      <a:noFill/>
                      <a:ln w="9525">
                        <a:solidFill>
                          <a:srgbClr val="000000"/>
                        </a:solidFill>
                        <a:round/>
                        <a:headEnd/>
                        <a:tailEnd type="triangle" w="med" len="med"/>
                      </a:ln>
                      <a:effectLst/>
                    </p:spPr>
                    <p:txBody>
                      <a:bodyPr/>
                      <a:lstStyle/>
                      <a:p>
                        <a:endParaRPr lang="zh-CN" altLang="en-US" b="1"/>
                      </a:p>
                    </p:txBody>
                  </p:sp>
                  <p:sp>
                    <p:nvSpPr>
                      <p:cNvPr id="35" name="Line 94"/>
                      <p:cNvSpPr>
                        <a:spLocks noChangeShapeType="1"/>
                      </p:cNvSpPr>
                      <p:nvPr/>
                    </p:nvSpPr>
                    <p:spPr bwMode="auto">
                      <a:xfrm>
                        <a:off x="2929" y="4934"/>
                        <a:ext cx="348" cy="0"/>
                      </a:xfrm>
                      <a:prstGeom prst="line">
                        <a:avLst/>
                      </a:prstGeom>
                      <a:noFill/>
                      <a:ln w="9525">
                        <a:solidFill>
                          <a:srgbClr val="000000"/>
                        </a:solidFill>
                        <a:round/>
                        <a:headEnd/>
                        <a:tailEnd type="triangle" w="med" len="med"/>
                      </a:ln>
                      <a:effectLst/>
                    </p:spPr>
                    <p:txBody>
                      <a:bodyPr/>
                      <a:lstStyle/>
                      <a:p>
                        <a:endParaRPr lang="zh-CN" altLang="en-US" b="1"/>
                      </a:p>
                    </p:txBody>
                  </p:sp>
                  <p:sp>
                    <p:nvSpPr>
                      <p:cNvPr id="36" name="AutoShape 95"/>
                      <p:cNvSpPr>
                        <a:spLocks noChangeArrowheads="1"/>
                      </p:cNvSpPr>
                      <p:nvPr/>
                    </p:nvSpPr>
                    <p:spPr bwMode="auto">
                      <a:xfrm>
                        <a:off x="3279" y="4754"/>
                        <a:ext cx="371" cy="363"/>
                      </a:xfrm>
                      <a:prstGeom prst="flowChartOr">
                        <a:avLst/>
                      </a:prstGeom>
                      <a:solidFill>
                        <a:srgbClr val="FFFFFF"/>
                      </a:solidFill>
                      <a:ln w="9525">
                        <a:solidFill>
                          <a:srgbClr val="000000"/>
                        </a:solidFill>
                        <a:round/>
                        <a:headEnd/>
                        <a:tailEnd/>
                      </a:ln>
                      <a:effectLst/>
                    </p:spPr>
                    <p:txBody>
                      <a:bodyPr/>
                      <a:lstStyle/>
                      <a:p>
                        <a:endParaRPr lang="zh-CN" altLang="en-US" b="1"/>
                      </a:p>
                    </p:txBody>
                  </p:sp>
                </p:grpSp>
                <p:sp>
                  <p:nvSpPr>
                    <p:cNvPr id="32" name="Line 96"/>
                    <p:cNvSpPr>
                      <a:spLocks noChangeShapeType="1"/>
                    </p:cNvSpPr>
                    <p:nvPr/>
                  </p:nvSpPr>
                  <p:spPr bwMode="auto">
                    <a:xfrm>
                      <a:off x="5921" y="4928"/>
                      <a:ext cx="450" cy="0"/>
                    </a:xfrm>
                    <a:prstGeom prst="line">
                      <a:avLst/>
                    </a:prstGeom>
                    <a:noFill/>
                    <a:ln w="9525">
                      <a:solidFill>
                        <a:srgbClr val="000000"/>
                      </a:solidFill>
                      <a:round/>
                      <a:headEnd/>
                      <a:tailEnd type="triangle" w="med" len="med"/>
                    </a:ln>
                    <a:effectLst/>
                  </p:spPr>
                  <p:txBody>
                    <a:bodyPr/>
                    <a:lstStyle/>
                    <a:p>
                      <a:endParaRPr lang="zh-CN" altLang="en-US" b="1"/>
                    </a:p>
                  </p:txBody>
                </p:sp>
              </p:grpSp>
            </p:grpSp>
            <p:sp>
              <p:nvSpPr>
                <p:cNvPr id="18" name="Text Box 97"/>
                <p:cNvSpPr txBox="1">
                  <a:spLocks noChangeArrowheads="1"/>
                </p:cNvSpPr>
                <p:nvPr/>
              </p:nvSpPr>
              <p:spPr bwMode="auto">
                <a:xfrm>
                  <a:off x="3809" y="13959"/>
                  <a:ext cx="602" cy="405"/>
                </a:xfrm>
                <a:prstGeom prst="rect">
                  <a:avLst/>
                </a:prstGeom>
                <a:noFill/>
                <a:ln w="9525" algn="ctr">
                  <a:noFill/>
                  <a:miter lim="800000"/>
                  <a:headEnd/>
                  <a:tailEnd/>
                </a:ln>
                <a:effectLst/>
              </p:spPr>
              <p:txBody>
                <a:bodyPr/>
                <a:lstStyle/>
                <a:p>
                  <a:pPr algn="ctr">
                    <a:lnSpc>
                      <a:spcPct val="105000"/>
                    </a:lnSpc>
                  </a:pPr>
                  <a:r>
                    <a:rPr lang="en-US" altLang="zh-CN" sz="1600" b="1" i="1">
                      <a:latin typeface="Times New Roman" pitchFamily="18" charset="0"/>
                    </a:rPr>
                    <a:t>T</a:t>
                  </a:r>
                  <a:r>
                    <a:rPr lang="en-US" altLang="zh-CN" sz="1600" b="1" baseline="-25000">
                      <a:latin typeface="Times New Roman" pitchFamily="18" charset="0"/>
                    </a:rPr>
                    <a:t>s</a:t>
                  </a:r>
                </a:p>
                <a:p>
                  <a:pPr>
                    <a:lnSpc>
                      <a:spcPct val="105000"/>
                    </a:lnSpc>
                  </a:pPr>
                  <a:endParaRPr lang="en-US" altLang="zh-CN" sz="2800" b="1"/>
                </a:p>
              </p:txBody>
            </p:sp>
          </p:grpSp>
          <p:sp>
            <p:nvSpPr>
              <p:cNvPr id="16" name="Text Box 98"/>
              <p:cNvSpPr txBox="1">
                <a:spLocks noChangeArrowheads="1"/>
              </p:cNvSpPr>
              <p:nvPr/>
            </p:nvSpPr>
            <p:spPr bwMode="auto">
              <a:xfrm>
                <a:off x="3627" y="14289"/>
                <a:ext cx="1188" cy="411"/>
              </a:xfrm>
              <a:prstGeom prst="rect">
                <a:avLst/>
              </a:prstGeom>
              <a:noFill/>
              <a:ln w="9525">
                <a:noFill/>
                <a:miter lim="800000"/>
                <a:headEnd/>
                <a:tailEnd/>
              </a:ln>
            </p:spPr>
            <p:txBody>
              <a:bodyPr/>
              <a:lstStyle/>
              <a:p>
                <a:pPr algn="ctr"/>
                <a:r>
                  <a:rPr lang="en-US" altLang="zh-CN" sz="1600" b="1">
                    <a:latin typeface="Times New Roman" pitchFamily="18" charset="0"/>
                  </a:rPr>
                  <a:t>(a) </a:t>
                </a:r>
                <a:r>
                  <a:rPr lang="zh-CN" altLang="en-US" sz="1600" b="1">
                    <a:latin typeface="Times New Roman" pitchFamily="18" charset="0"/>
                  </a:rPr>
                  <a:t>编码器</a:t>
                </a:r>
                <a:endParaRPr lang="zh-CN" altLang="en-US" sz="3200" b="1"/>
              </a:p>
            </p:txBody>
          </p:sp>
        </p:grpSp>
        <p:sp>
          <p:nvSpPr>
            <p:cNvPr id="14" name="Text Box 99"/>
            <p:cNvSpPr txBox="1">
              <a:spLocks noChangeArrowheads="1"/>
            </p:cNvSpPr>
            <p:nvPr/>
          </p:nvSpPr>
          <p:spPr bwMode="auto">
            <a:xfrm>
              <a:off x="3045" y="13299"/>
              <a:ext cx="466" cy="405"/>
            </a:xfrm>
            <a:prstGeom prst="rect">
              <a:avLst/>
            </a:prstGeom>
            <a:noFill/>
            <a:ln w="9525" algn="ctr">
              <a:noFill/>
              <a:miter lim="800000"/>
              <a:headEnd/>
              <a:tailEnd/>
            </a:ln>
            <a:effectLst/>
          </p:spPr>
          <p:txBody>
            <a:bodyPr/>
            <a:lstStyle/>
            <a:p>
              <a:pPr algn="just"/>
              <a:r>
                <a:rPr lang="zh-CN" altLang="en-US" sz="1600" b="1">
                  <a:latin typeface="Times New Roman" pitchFamily="18" charset="0"/>
                </a:rPr>
                <a:t>－</a:t>
              </a:r>
              <a:endParaRPr lang="zh-CN" altLang="en-US" sz="3200" b="1"/>
            </a:p>
          </p:txBody>
        </p:sp>
      </p:grpSp>
      <p:sp>
        <p:nvSpPr>
          <p:cNvPr id="56" name="Text Box 49"/>
          <p:cNvSpPr txBox="1">
            <a:spLocks noChangeArrowheads="1"/>
          </p:cNvSpPr>
          <p:nvPr/>
        </p:nvSpPr>
        <p:spPr bwMode="auto">
          <a:xfrm>
            <a:off x="2162806" y="2066545"/>
            <a:ext cx="636588" cy="474422"/>
          </a:xfrm>
          <a:prstGeom prst="rect">
            <a:avLst/>
          </a:prstGeom>
          <a:noFill/>
          <a:ln w="9525" algn="ctr">
            <a:noFill/>
            <a:miter lim="800000"/>
            <a:headEnd/>
            <a:tailEnd/>
          </a:ln>
          <a:effectLst/>
        </p:spPr>
        <p:txBody>
          <a:bodyPr/>
          <a:lstStyle/>
          <a:p>
            <a:pPr algn="just"/>
            <a:r>
              <a:rPr lang="en-US" altLang="zh-CN" sz="2400" i="1" dirty="0" err="1">
                <a:latin typeface="Times New Roman" pitchFamily="18" charset="0"/>
              </a:rPr>
              <a:t>m</a:t>
            </a:r>
            <a:r>
              <a:rPr lang="en-US" altLang="zh-CN" sz="2400" i="1" baseline="-25000" dirty="0" err="1">
                <a:latin typeface="Times New Roman" pitchFamily="18" charset="0"/>
              </a:rPr>
              <a:t>k</a:t>
            </a:r>
            <a:r>
              <a:rPr lang="en-US" altLang="zh-CN" sz="2400" dirty="0">
                <a:latin typeface="Times New Roman" pitchFamily="18" charset="0"/>
                <a:sym typeface="Symbol" pitchFamily="18" charset="2"/>
              </a:rPr>
              <a:t></a:t>
            </a:r>
            <a:endParaRPr lang="en-US" altLang="zh-CN" sz="4000" dirty="0"/>
          </a:p>
        </p:txBody>
      </p:sp>
      <p:sp>
        <p:nvSpPr>
          <p:cNvPr id="57" name="Text Box 50"/>
          <p:cNvSpPr txBox="1">
            <a:spLocks noChangeArrowheads="1"/>
          </p:cNvSpPr>
          <p:nvPr/>
        </p:nvSpPr>
        <p:spPr bwMode="auto">
          <a:xfrm>
            <a:off x="4045581" y="2036724"/>
            <a:ext cx="650875" cy="475778"/>
          </a:xfrm>
          <a:prstGeom prst="rect">
            <a:avLst/>
          </a:prstGeom>
          <a:noFill/>
          <a:ln w="9525" algn="ctr">
            <a:noFill/>
            <a:miter lim="800000"/>
            <a:headEnd/>
            <a:tailEnd/>
          </a:ln>
          <a:effectLst/>
        </p:spPr>
        <p:txBody>
          <a:bodyPr/>
          <a:lstStyle/>
          <a:p>
            <a:pPr algn="just"/>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rPr>
              <a:t>*</a:t>
            </a:r>
            <a:endParaRPr lang="en-US" altLang="zh-CN" sz="4000"/>
          </a:p>
        </p:txBody>
      </p:sp>
      <p:sp>
        <p:nvSpPr>
          <p:cNvPr id="58" name="Text Box 52"/>
          <p:cNvSpPr txBox="1">
            <a:spLocks noChangeArrowheads="1"/>
          </p:cNvSpPr>
          <p:nvPr/>
        </p:nvSpPr>
        <p:spPr bwMode="auto">
          <a:xfrm>
            <a:off x="2077081" y="1010617"/>
            <a:ext cx="576263" cy="417491"/>
          </a:xfrm>
          <a:prstGeom prst="rect">
            <a:avLst/>
          </a:prstGeom>
          <a:noFill/>
          <a:ln w="9525" algn="ctr">
            <a:noFill/>
            <a:miter lim="800000"/>
            <a:headEnd/>
            <a:tailEnd/>
          </a:ln>
          <a:effectLst/>
        </p:spPr>
        <p:txBody>
          <a:bodyPr/>
          <a:lstStyle/>
          <a:p>
            <a:pPr algn="just"/>
            <a:r>
              <a:rPr lang="en-US" altLang="zh-CN" sz="2000" i="1">
                <a:latin typeface="Times New Roman" pitchFamily="18" charset="0"/>
              </a:rPr>
              <a:t>m</a:t>
            </a:r>
            <a:r>
              <a:rPr lang="en-US" altLang="zh-CN" sz="2000" i="1" baseline="-25000">
                <a:latin typeface="Times New Roman" pitchFamily="18" charset="0"/>
              </a:rPr>
              <a:t>k</a:t>
            </a:r>
            <a:endParaRPr lang="en-US" altLang="zh-CN" sz="2000"/>
          </a:p>
        </p:txBody>
      </p:sp>
      <p:sp>
        <p:nvSpPr>
          <p:cNvPr id="59" name="Text Box 54"/>
          <p:cNvSpPr txBox="1">
            <a:spLocks noChangeArrowheads="1"/>
          </p:cNvSpPr>
          <p:nvPr/>
        </p:nvSpPr>
        <p:spPr bwMode="auto">
          <a:xfrm>
            <a:off x="2772406" y="1025527"/>
            <a:ext cx="576263" cy="417491"/>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e</a:t>
            </a:r>
            <a:r>
              <a:rPr lang="en-US" altLang="zh-CN" sz="2000" i="1" baseline="-25000" dirty="0" err="1">
                <a:latin typeface="Times New Roman" pitchFamily="18" charset="0"/>
              </a:rPr>
              <a:t>k</a:t>
            </a:r>
            <a:endParaRPr lang="en-US" altLang="zh-CN" sz="2000" dirty="0"/>
          </a:p>
        </p:txBody>
      </p:sp>
      <p:sp>
        <p:nvSpPr>
          <p:cNvPr id="60" name="Text Box 55"/>
          <p:cNvSpPr txBox="1">
            <a:spLocks noChangeArrowheads="1"/>
          </p:cNvSpPr>
          <p:nvPr/>
        </p:nvSpPr>
        <p:spPr bwMode="auto">
          <a:xfrm>
            <a:off x="3786520" y="1034579"/>
            <a:ext cx="576263" cy="417491"/>
          </a:xfrm>
          <a:prstGeom prst="rect">
            <a:avLst/>
          </a:prstGeom>
          <a:noFill/>
          <a:ln w="9525" algn="ctr">
            <a:noFill/>
            <a:miter lim="800000"/>
            <a:headEnd/>
            <a:tailEnd/>
          </a:ln>
          <a:effectLst/>
        </p:spPr>
        <p:txBody>
          <a:bodyPr/>
          <a:lstStyle/>
          <a:p>
            <a:pPr algn="just"/>
            <a:r>
              <a:rPr lang="en-US" altLang="zh-CN" sz="2000" i="1" dirty="0" err="1">
                <a:latin typeface="Times New Roman" pitchFamily="18" charset="0"/>
              </a:rPr>
              <a:t>r</a:t>
            </a:r>
            <a:r>
              <a:rPr lang="en-US" altLang="zh-CN" sz="2000" i="1" baseline="-25000" dirty="0" err="1">
                <a:latin typeface="Times New Roman" pitchFamily="18" charset="0"/>
              </a:rPr>
              <a:t>k</a:t>
            </a:r>
            <a:endParaRPr lang="en-US" altLang="zh-CN" sz="2000" dirty="0"/>
          </a:p>
        </p:txBody>
      </p:sp>
      <p:sp>
        <p:nvSpPr>
          <p:cNvPr id="2" name="矩形 1"/>
          <p:cNvSpPr/>
          <p:nvPr/>
        </p:nvSpPr>
        <p:spPr>
          <a:xfrm>
            <a:off x="3093976" y="1260593"/>
            <a:ext cx="692544" cy="439958"/>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anim calcmode="lin" valueType="num">
                                      <p:cBhvr additive="base">
                                        <p:cTn id="7"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0598"/>
                                        </p:tgtEl>
                                        <p:attrNameLst>
                                          <p:attrName>style.visibility</p:attrName>
                                        </p:attrNameLst>
                                      </p:cBhvr>
                                      <p:to>
                                        <p:strVal val="visible"/>
                                      </p:to>
                                    </p:set>
                                    <p:anim calcmode="lin" valueType="num">
                                      <p:cBhvr additive="base">
                                        <p:cTn id="11" dur="500" fill="hold"/>
                                        <p:tgtEl>
                                          <p:spTgt spid="110598"/>
                                        </p:tgtEl>
                                        <p:attrNameLst>
                                          <p:attrName>ppt_x</p:attrName>
                                        </p:attrNameLst>
                                      </p:cBhvr>
                                      <p:tavLst>
                                        <p:tav tm="0">
                                          <p:val>
                                            <p:strVal val="#ppt_x"/>
                                          </p:val>
                                        </p:tav>
                                        <p:tav tm="100000">
                                          <p:val>
                                            <p:strVal val="#ppt_x"/>
                                          </p:val>
                                        </p:tav>
                                      </p:tavLst>
                                    </p:anim>
                                    <p:anim calcmode="lin" valueType="num">
                                      <p:cBhvr additive="base">
                                        <p:cTn id="12" dur="500" fill="hold"/>
                                        <p:tgtEl>
                                          <p:spTgt spid="110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13256</Words>
  <Application>Microsoft Office PowerPoint</Application>
  <PresentationFormat>全屏显示(4:3)</PresentationFormat>
  <Paragraphs>2474</Paragraphs>
  <Slides>145</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145</vt:i4>
      </vt:variant>
    </vt:vector>
  </HeadingPairs>
  <TitlesOfParts>
    <vt:vector size="149" baseType="lpstr">
      <vt:lpstr>TechComputer_16x9</vt:lpstr>
      <vt:lpstr>公式</vt:lpstr>
      <vt:lpstr>Equation</vt:lpstr>
      <vt:lpstr>MathType 6.0 Equation</vt:lpstr>
      <vt:lpstr>通信原理</vt:lpstr>
      <vt:lpstr>第9章模拟信号的数字传输 </vt:lpstr>
      <vt:lpstr>第9章模拟信号的数字传输 </vt:lpstr>
      <vt:lpstr>9.1 引言</vt:lpstr>
      <vt:lpstr>第9章模拟信号的数字传输 </vt:lpstr>
      <vt:lpstr>9.2.1 低通模拟信号的抽样定理</vt:lpstr>
      <vt:lpstr>PowerPoint 演示文稿</vt:lpstr>
      <vt:lpstr>频域分析</vt:lpstr>
      <vt:lpstr>PowerPoint 演示文稿</vt:lpstr>
      <vt:lpstr>PowerPoint 演示文稿</vt:lpstr>
      <vt:lpstr>PowerPoint 演示文稿</vt:lpstr>
      <vt:lpstr>恢复原信号的方法</vt:lpstr>
      <vt:lpstr>PowerPoint 演示文稿</vt:lpstr>
      <vt:lpstr>9.2.2 带通模拟信号的抽样定理</vt:lpstr>
      <vt:lpstr>PowerPoint 演示文稿</vt:lpstr>
      <vt:lpstr>PowerPoint 演示文稿</vt:lpstr>
      <vt:lpstr>PowerPoint 演示文稿</vt:lpstr>
      <vt:lpstr>PowerPoint 演示文稿</vt:lpstr>
      <vt:lpstr>第9章模拟信号的数字传输 </vt:lpstr>
      <vt:lpstr>模拟脉冲调制的种类</vt:lpstr>
      <vt:lpstr>模拟脉冲调制波形</vt:lpstr>
      <vt:lpstr>PAM调制</vt:lpstr>
      <vt:lpstr>PAM调制过程的波形和频谱图 </vt:lpstr>
      <vt:lpstr>自然抽样和平顶抽样</vt:lpstr>
      <vt:lpstr>平顶抽样输出频谱</vt:lpstr>
      <vt:lpstr>第9章模拟信号的数字传输 </vt:lpstr>
      <vt:lpstr>9.4.1 量化原理</vt:lpstr>
      <vt:lpstr>量化过程图</vt:lpstr>
      <vt:lpstr>量化过程图</vt:lpstr>
      <vt:lpstr>量化一般公式</vt:lpstr>
      <vt:lpstr>量化器</vt:lpstr>
      <vt:lpstr>9.4.2 均匀量化</vt:lpstr>
      <vt:lpstr>均匀量化的平均信号量噪比</vt:lpstr>
      <vt:lpstr>PowerPoint 演示文稿</vt:lpstr>
      <vt:lpstr>例9.1</vt:lpstr>
      <vt:lpstr>PowerPoint 演示文稿</vt:lpstr>
      <vt:lpstr>9.4.3 非均匀量化 </vt:lpstr>
      <vt:lpstr>非均匀量化原理</vt:lpstr>
      <vt:lpstr>非均匀量化的数学分析</vt:lpstr>
      <vt:lpstr>PowerPoint 演示文稿</vt:lpstr>
      <vt:lpstr>PowerPoint 演示文稿</vt:lpstr>
      <vt:lpstr>PowerPoint 演示文稿</vt:lpstr>
      <vt:lpstr>A压缩律</vt:lpstr>
      <vt:lpstr>A律的导出</vt:lpstr>
      <vt:lpstr>13折线压缩特性 － A律的近似 </vt:lpstr>
      <vt:lpstr>PowerPoint 演示文稿</vt:lpstr>
      <vt:lpstr>PowerPoint 演示文稿</vt:lpstr>
      <vt:lpstr>13折线特性和A律特性之间的误差</vt:lpstr>
      <vt:lpstr>13折线特性和A律特性之间的误差</vt:lpstr>
      <vt:lpstr>PowerPoint 演示文稿</vt:lpstr>
      <vt:lpstr>PowerPoint 演示文稿</vt:lpstr>
      <vt:lpstr>压缩律和15折线压缩特性</vt:lpstr>
      <vt:lpstr>PowerPoint 演示文稿</vt:lpstr>
      <vt:lpstr>PowerPoint 演示文稿</vt:lpstr>
      <vt:lpstr>PowerPoint 演示文稿</vt:lpstr>
      <vt:lpstr>15折线的图形</vt:lpstr>
      <vt:lpstr>13折线特性 Vs 15折线特性</vt:lpstr>
      <vt:lpstr>均匀量化 Vs 均匀量化 </vt:lpstr>
      <vt:lpstr>第9章模拟信号的数字传输 </vt:lpstr>
      <vt:lpstr>9.5.1脉冲编码调制（PCM）的基本原理</vt:lpstr>
      <vt:lpstr>例</vt:lpstr>
      <vt:lpstr>PCM系统的原理方框图 </vt:lpstr>
      <vt:lpstr>逐次比较法编码</vt:lpstr>
      <vt:lpstr>逐次比较法编码原理</vt:lpstr>
      <vt:lpstr>编码过程</vt:lpstr>
      <vt:lpstr>PowerPoint 演示文稿</vt:lpstr>
      <vt:lpstr>9.5.2 自然二进制码和折叠二进制码</vt:lpstr>
      <vt:lpstr>折叠码的优点</vt:lpstr>
      <vt:lpstr>PowerPoint 演示文稿</vt:lpstr>
      <vt:lpstr>码位排列方法</vt:lpstr>
      <vt:lpstr>段落码编码规则</vt:lpstr>
      <vt:lpstr>段内码编码规则</vt:lpstr>
      <vt:lpstr>说明</vt:lpstr>
      <vt:lpstr>9.5.3 电话信号的编译码器</vt:lpstr>
      <vt:lpstr>比较此方框图和前面的原理方框图</vt:lpstr>
      <vt:lpstr>例</vt:lpstr>
      <vt:lpstr>PowerPoint 演示文稿</vt:lpstr>
      <vt:lpstr>PowerPoint 演示文稿</vt:lpstr>
      <vt:lpstr>PowerPoint 演示文稿</vt:lpstr>
      <vt:lpstr>逐次比较法译码原理 </vt:lpstr>
      <vt:lpstr>PowerPoint 演示文稿</vt:lpstr>
      <vt:lpstr>9.5.4 PCM系统中噪声的影响</vt:lpstr>
      <vt:lpstr>加性噪声的影响分析</vt:lpstr>
      <vt:lpstr>一位错码的误差功率</vt:lpstr>
      <vt:lpstr>PowerPoint 演示文稿</vt:lpstr>
      <vt:lpstr>PowerPoint 演示文稿</vt:lpstr>
      <vt:lpstr>PowerPoint 演示文稿</vt:lpstr>
      <vt:lpstr>量化误差的影响</vt:lpstr>
      <vt:lpstr>输出信号功率</vt:lpstr>
      <vt:lpstr>PowerPoint 演示文稿</vt:lpstr>
      <vt:lpstr>PowerPoint 演示文稿</vt:lpstr>
      <vt:lpstr>第9章模拟信号的数字传输 </vt:lpstr>
      <vt:lpstr>9.6.1 预测编码简介</vt:lpstr>
      <vt:lpstr>线性预测原理</vt:lpstr>
      <vt:lpstr>线性预测原理</vt:lpstr>
      <vt:lpstr>译码</vt:lpstr>
      <vt:lpstr>9.6.2差分脉冲编码调制(DPCM)的原理及性能</vt:lpstr>
      <vt:lpstr>PowerPoint 演示文稿</vt:lpstr>
      <vt:lpstr>DPCM系统的量化误差（量化噪声） </vt:lpstr>
      <vt:lpstr>PowerPoint 演示文稿</vt:lpstr>
      <vt:lpstr>PowerPoint 演示文稿</vt:lpstr>
      <vt:lpstr>信号功率</vt:lpstr>
      <vt:lpstr>PowerPoint 演示文稿</vt:lpstr>
      <vt:lpstr>第9章模拟信号的数字传输 </vt:lpstr>
      <vt:lpstr>9.7 增量调制</vt:lpstr>
      <vt:lpstr>方框图</vt:lpstr>
      <vt:lpstr>PowerPoint 演示文稿</vt:lpstr>
      <vt:lpstr>实用方案</vt:lpstr>
      <vt:lpstr>波形图</vt:lpstr>
      <vt:lpstr>9.7.2 增量调制系统中的量化噪声</vt:lpstr>
      <vt:lpstr>最大跟踪斜率</vt:lpstr>
      <vt:lpstr>起始编码电平 </vt:lpstr>
      <vt:lpstr>基本量化噪声计算</vt:lpstr>
      <vt:lpstr>PowerPoint 演示文稿</vt:lpstr>
      <vt:lpstr>信号量噪比</vt:lpstr>
      <vt:lpstr>PowerPoint 演示文稿</vt:lpstr>
      <vt:lpstr>DPCM系统和M系统的信号量噪比比较</vt:lpstr>
      <vt:lpstr>第9章模拟信号的数字传输 </vt:lpstr>
      <vt:lpstr>9.8.1 基本概念</vt:lpstr>
      <vt:lpstr>时分多路复用原理 </vt:lpstr>
      <vt:lpstr>旋转开关采集到的信号</vt:lpstr>
      <vt:lpstr>PowerPoint 演示文稿</vt:lpstr>
      <vt:lpstr>PowerPoint 演示文稿</vt:lpstr>
      <vt:lpstr>复接和分接</vt:lpstr>
      <vt:lpstr>9.8.2 准同步数字体系(PDH)</vt:lpstr>
      <vt:lpstr>PowerPoint 演示文稿</vt:lpstr>
      <vt:lpstr>E体系的结构图 </vt:lpstr>
      <vt:lpstr>E体系的结构图 </vt:lpstr>
      <vt:lpstr>E体系的结构图 </vt:lpstr>
      <vt:lpstr>E体系的一次群结构</vt:lpstr>
      <vt:lpstr>E体系的一次群结构</vt:lpstr>
      <vt:lpstr>E体系的一次群结构</vt:lpstr>
      <vt:lpstr>E体系的一次群结构</vt:lpstr>
      <vt:lpstr>时隙TS0的功能</vt:lpstr>
      <vt:lpstr>时隙TS16的功能</vt:lpstr>
      <vt:lpstr>E体系的一次群结构 - TS16</vt:lpstr>
      <vt:lpstr>TS16</vt:lpstr>
      <vt:lpstr>9.8.3 同步数字体系(SDH)</vt:lpstr>
      <vt:lpstr>SDH的速率等级</vt:lpstr>
      <vt:lpstr>PDH体系和SDH体系之间的关系</vt:lpstr>
      <vt:lpstr>PDH和SDH连接关系图</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2013-05-15T07:07:41Z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