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3" r:id="rId4"/>
    <p:sldId id="265" r:id="rId5"/>
    <p:sldId id="258" r:id="rId6"/>
    <p:sldId id="259" r:id="rId7"/>
    <p:sldId id="260" r:id="rId8"/>
    <p:sldId id="261" r:id="rId9"/>
    <p:sldId id="262" r:id="rId10"/>
    <p:sldId id="272" r:id="rId11"/>
    <p:sldId id="273" r:id="rId12"/>
    <p:sldId id="274" r:id="rId13"/>
    <p:sldId id="275" r:id="rId14"/>
    <p:sldId id="277" r:id="rId15"/>
    <p:sldId id="278" r:id="rId16"/>
    <p:sldId id="280" r:id="rId17"/>
    <p:sldId id="276" r:id="rId18"/>
  </p:sldIdLst>
  <p:sldSz cx="9144000" cy="5144135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407" y="33343"/>
            <a:ext cx="2106219" cy="45918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1" y="33343"/>
            <a:ext cx="6196557" cy="45918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6" y="835966"/>
            <a:ext cx="4092407" cy="3789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2219" y="835966"/>
            <a:ext cx="4092407" cy="3789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7" cy="120036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7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文本占位符 1025"/>
          <p:cNvSpPr/>
          <p:nvPr>
            <p:ph type="body"/>
          </p:nvPr>
        </p:nvSpPr>
        <p:spPr>
          <a:xfrm>
            <a:off x="612776" y="835966"/>
            <a:ext cx="8351850" cy="37892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grpSp>
        <p:nvGrpSpPr>
          <p:cNvPr id="1027" name="组合 1026"/>
          <p:cNvGrpSpPr/>
          <p:nvPr userDrawn="1"/>
        </p:nvGrpSpPr>
        <p:grpSpPr>
          <a:xfrm>
            <a:off x="-2492379" y="-26198"/>
            <a:ext cx="11457005" cy="1787444"/>
            <a:chOff x="0" y="0"/>
            <a:chExt cx="18257" cy="3967"/>
          </a:xfrm>
        </p:grpSpPr>
        <p:sp>
          <p:nvSpPr>
            <p:cNvPr id="1028" name="任意多边形 1027"/>
            <p:cNvSpPr/>
            <p:nvPr userDrawn="1"/>
          </p:nvSpPr>
          <p:spPr>
            <a:xfrm>
              <a:off x="1361" y="0"/>
              <a:ext cx="3542" cy="3390"/>
            </a:xfrm>
            <a:custGeom>
              <a:avLst/>
              <a:gdLst/>
              <a:ahLst/>
              <a:cxnLst/>
              <a:pathLst>
                <a:path w="64000" h="64000">
                  <a:moveTo>
                    <a:pt x="49990" y="5535"/>
                  </a:moveTo>
                  <a:cubicBezTo>
                    <a:pt x="58448" y="11293"/>
                    <a:pt x="64000" y="20998"/>
                    <a:pt x="64000" y="32000"/>
                  </a:cubicBezTo>
                  <a:cubicBezTo>
                    <a:pt x="64000" y="43002"/>
                    <a:pt x="58448" y="52707"/>
                    <a:pt x="49993" y="58466"/>
                  </a:cubicBezTo>
                  <a:cubicBezTo>
                    <a:pt x="49995" y="58469"/>
                    <a:pt x="49995" y="58469"/>
                    <a:pt x="49996" y="58468"/>
                  </a:cubicBezTo>
                  <a:lnTo>
                    <a:pt x="49990" y="58465"/>
                  </a:lnTo>
                  <a:lnTo>
                    <a:pt x="49990" y="5534"/>
                  </a:lnTo>
                  <a:cubicBezTo>
                    <a:pt x="49993" y="5533"/>
                    <a:pt x="49994" y="5533"/>
                    <a:pt x="49993" y="55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 sz="1350"/>
            </a:p>
          </p:txBody>
        </p:sp>
        <p:sp>
          <p:nvSpPr>
            <p:cNvPr id="1029" name="任意多边形 1028"/>
            <p:cNvSpPr/>
            <p:nvPr userDrawn="1"/>
          </p:nvSpPr>
          <p:spPr>
            <a:xfrm>
              <a:off x="0" y="381"/>
              <a:ext cx="4875" cy="3586"/>
            </a:xfrm>
            <a:custGeom>
              <a:avLst/>
              <a:gdLst/>
              <a:ahLst/>
              <a:cxnLst/>
              <a:pathLst>
                <a:path w="64000" h="64000">
                  <a:moveTo>
                    <a:pt x="53714" y="8494"/>
                  </a:moveTo>
                  <a:cubicBezTo>
                    <a:pt x="60039" y="14340"/>
                    <a:pt x="64000" y="22708"/>
                    <a:pt x="64000" y="32000"/>
                  </a:cubicBezTo>
                  <a:cubicBezTo>
                    <a:pt x="64000" y="41292"/>
                    <a:pt x="60039" y="49659"/>
                    <a:pt x="53714" y="55505"/>
                  </a:cubicBezTo>
                  <a:cubicBezTo>
                    <a:pt x="53714" y="55505"/>
                    <a:pt x="53714" y="55506"/>
                    <a:pt x="53714" y="55506"/>
                  </a:cubicBezTo>
                  <a:lnTo>
                    <a:pt x="53714" y="55506"/>
                  </a:lnTo>
                  <a:lnTo>
                    <a:pt x="53714" y="8493"/>
                  </a:lnTo>
                  <a:cubicBezTo>
                    <a:pt x="53714" y="8493"/>
                    <a:pt x="53715" y="8493"/>
                    <a:pt x="53715" y="849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endParaRPr lang="zh-CN" altLang="en-US" sz="1350"/>
            </a:p>
          </p:txBody>
        </p:sp>
        <p:sp>
          <p:nvSpPr>
            <p:cNvPr id="1030" name="直接连接符 1029"/>
            <p:cNvSpPr/>
            <p:nvPr userDrawn="1"/>
          </p:nvSpPr>
          <p:spPr>
            <a:xfrm>
              <a:off x="4991" y="1702"/>
              <a:ext cx="13266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 sz="1350" dirty="0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31" name="日期占位符 1030"/>
          <p:cNvSpPr/>
          <p:nvPr>
            <p:ph type="dt" sz="half"/>
          </p:nvPr>
        </p:nvSpPr>
        <p:spPr>
          <a:xfrm>
            <a:off x="457201" y="4687127"/>
            <a:ext cx="2133603" cy="342961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900"/>
            </a:lvl1pPr>
          </a:lstStyle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1032" name="页脚占位符 1031"/>
          <p:cNvSpPr/>
          <p:nvPr>
            <p:ph type="ftr" sz="quarter"/>
          </p:nvPr>
        </p:nvSpPr>
        <p:spPr>
          <a:xfrm>
            <a:off x="3124205" y="4687127"/>
            <a:ext cx="2895604" cy="342961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900"/>
            </a:lvl1pPr>
          </a:lstStyle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1033" name="灯片编号占位符 1032"/>
          <p:cNvSpPr/>
          <p:nvPr>
            <p:ph type="sldNum" sz="quarter"/>
          </p:nvPr>
        </p:nvSpPr>
        <p:spPr>
          <a:xfrm>
            <a:off x="6553210" y="4687127"/>
            <a:ext cx="2133603" cy="342961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900">
                <a:latin typeface="Verdana" pitchFamily="2" charset="0"/>
              </a:defRPr>
            </a:lvl1pPr>
          </a:lstStyle>
          <a:p>
            <a:pPr lvl="0">
              <a:buClr>
                <a:srgbClr val="000000"/>
              </a:buClr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34" name="标题 1033"/>
          <p:cNvSpPr/>
          <p:nvPr>
            <p:ph type="title"/>
          </p:nvPr>
        </p:nvSpPr>
        <p:spPr>
          <a:xfrm>
            <a:off x="539751" y="33343"/>
            <a:ext cx="8424876" cy="588273"/>
          </a:xfrm>
          <a:prstGeom prst="rect">
            <a:avLst/>
          </a:prstGeom>
          <a:noFill/>
          <a:ln w="9525">
            <a:noFill/>
          </a:ln>
        </p:spPr>
        <p:txBody>
          <a:bodyPr wrap="square"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27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1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16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课程设计列表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嵌入式系统课程设计</a:t>
            </a:r>
            <a:endParaRPr lang="zh-CN" altLang="en-US"/>
          </a:p>
          <a:p>
            <a:r>
              <a:rPr lang="en-US" altLang="zh-CN"/>
              <a:t>Linux</a:t>
            </a:r>
            <a:r>
              <a:rPr lang="zh-CN" altLang="en-US"/>
              <a:t>初步课程设计</a:t>
            </a:r>
            <a:endParaRPr lang="zh-CN" altLang="en-US"/>
          </a:p>
          <a:p>
            <a:r>
              <a:rPr lang="zh-CN" altLang="en-US"/>
              <a:t>操作系统课程实验</a:t>
            </a:r>
            <a:endParaRPr lang="zh-CN" altLang="en-US"/>
          </a:p>
          <a:p>
            <a:r>
              <a:rPr lang="zh-CN" altLang="en-US"/>
              <a:t>其他任务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96257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初步课程设计要求</a:t>
            </a:r>
            <a:endParaRPr lang="zh-CN" altLang="en-US">
              <a:sym typeface="+mn-ea"/>
            </a:endParaRPr>
          </a:p>
        </p:txBody>
      </p:sp>
      <p:sp>
        <p:nvSpPr>
          <p:cNvPr id="96258" name="文本占位符 96258"/>
          <p:cNvSpPr/>
          <p:nvPr>
            <p:ph idx="1"/>
          </p:nvPr>
        </p:nvSpPr>
        <p:spPr>
          <a:xfrm>
            <a:off x="613410" y="835660"/>
            <a:ext cx="8352155" cy="4244340"/>
          </a:xfrm>
        </p:spPr>
        <p:txBody>
          <a:bodyPr anchor="t"/>
          <a:p>
            <a:r>
              <a:rPr lang="zh-CN" altLang="en-US" dirty="0"/>
              <a:t>完成</a:t>
            </a:r>
            <a:r>
              <a:rPr lang="en-US" altLang="zh-CN" dirty="0"/>
              <a:t>4.20.5</a:t>
            </a:r>
            <a:r>
              <a:rPr lang="zh-CN" altLang="en-US" dirty="0"/>
              <a:t>版本Linux kernel内核及其配套的RAMDisk文件系统定制工作</a:t>
            </a:r>
            <a:endParaRPr lang="zh-CN" altLang="en-US" dirty="0"/>
          </a:p>
          <a:p>
            <a:r>
              <a:rPr lang="zh-CN" altLang="en-US" dirty="0"/>
              <a:t>要求：内核文件&lt;</a:t>
            </a:r>
            <a:r>
              <a:rPr lang="en-US" altLang="zh-CN" dirty="0"/>
              <a:t>4</a:t>
            </a:r>
            <a:r>
              <a:rPr lang="zh-CN" altLang="en-US" dirty="0"/>
              <a:t>M，initrd.img &lt; 24M</a:t>
            </a:r>
            <a:endParaRPr lang="zh-CN" altLang="en-US" dirty="0"/>
          </a:p>
          <a:p>
            <a:r>
              <a:rPr lang="zh-CN" altLang="en-US" dirty="0"/>
              <a:t>功能要求：</a:t>
            </a:r>
            <a:endParaRPr lang="zh-CN" altLang="en-US" dirty="0"/>
          </a:p>
          <a:p>
            <a:pPr lvl="1"/>
            <a:r>
              <a:rPr lang="zh-CN" altLang="en-US" dirty="0"/>
              <a:t>通过U盘加载kernel和img启动进行验证</a:t>
            </a:r>
            <a:endParaRPr lang="zh-CN" altLang="en-US" dirty="0"/>
          </a:p>
          <a:p>
            <a:pPr lvl="1"/>
            <a:r>
              <a:rPr lang="zh-CN" altLang="en-US" dirty="0"/>
              <a:t>支持多用户登录（console界面和ssh网络方式）</a:t>
            </a:r>
            <a:endParaRPr lang="zh-CN" altLang="en-US" dirty="0"/>
          </a:p>
          <a:p>
            <a:pPr lvl="1"/>
            <a:r>
              <a:rPr lang="zh-CN" altLang="en-US" dirty="0"/>
              <a:t>系统支持通过ssh方式访问其他机器</a:t>
            </a:r>
            <a:endParaRPr lang="zh-CN" altLang="en-US" dirty="0"/>
          </a:p>
          <a:p>
            <a:pPr lvl="1"/>
            <a:r>
              <a:rPr lang="zh-CN" altLang="en-US" dirty="0"/>
              <a:t>可挂载U盘</a:t>
            </a:r>
            <a:endParaRPr lang="zh-CN" altLang="en-US" dirty="0"/>
          </a:p>
          <a:p>
            <a:pPr lvl="1"/>
            <a:r>
              <a:rPr lang="zh-CN" altLang="en-US" dirty="0"/>
              <a:t>可访问机器上的windows分区（ntfs-3g fs支持）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初步课程设计要求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100" dirty="0">
                <a:sym typeface="+mn-ea"/>
              </a:rPr>
              <a:t>时间要求：</a:t>
            </a:r>
            <a:endParaRPr lang="zh-CN" altLang="en-US" sz="2100" dirty="0"/>
          </a:p>
          <a:p>
            <a:pPr lvl="1"/>
            <a:r>
              <a:rPr lang="en-US" altLang="zh-CN" sz="2100" dirty="0">
                <a:sym typeface="+mn-ea"/>
              </a:rPr>
              <a:t>2019.02.16</a:t>
            </a:r>
            <a:r>
              <a:rPr lang="zh-CN" altLang="en-US" sz="2100" dirty="0">
                <a:sym typeface="+mn-ea"/>
              </a:rPr>
              <a:t>前完成</a:t>
            </a:r>
            <a:endParaRPr lang="zh-CN" altLang="en-US" sz="2100" dirty="0">
              <a:sym typeface="+mn-ea"/>
            </a:endParaRPr>
          </a:p>
          <a:p>
            <a:pPr lvl="0"/>
            <a:r>
              <a:rPr lang="zh-CN" altLang="en-US" sz="2435" dirty="0">
                <a:sym typeface="+mn-ea"/>
              </a:rPr>
              <a:t>提交要求</a:t>
            </a:r>
            <a:endParaRPr lang="zh-CN" altLang="en-US" sz="2435" dirty="0">
              <a:sym typeface="+mn-ea"/>
            </a:endParaRPr>
          </a:p>
          <a:p>
            <a:pPr lvl="1"/>
            <a:r>
              <a:rPr lang="zh-CN" altLang="en-US" sz="2100" dirty="0">
                <a:sym typeface="+mn-ea"/>
              </a:rPr>
              <a:t>命名要求</a:t>
            </a:r>
            <a:endParaRPr lang="zh-CN" altLang="en-US" sz="2100" dirty="0">
              <a:sym typeface="+mn-ea"/>
            </a:endParaRPr>
          </a:p>
          <a:p>
            <a:pPr lvl="2"/>
            <a:r>
              <a:rPr lang="zh-CN" altLang="en-US" sz="1845" dirty="0">
                <a:sym typeface="+mn-ea"/>
              </a:rPr>
              <a:t>内核文件命名为：</a:t>
            </a:r>
            <a:r>
              <a:rPr lang="en-US" altLang="zh-CN" sz="1845" dirty="0">
                <a:sym typeface="+mn-ea"/>
              </a:rPr>
              <a:t>bzImage</a:t>
            </a:r>
            <a:endParaRPr lang="en-US" altLang="zh-CN" sz="1845" dirty="0">
              <a:sym typeface="+mn-ea"/>
            </a:endParaRPr>
          </a:p>
          <a:p>
            <a:pPr lvl="3"/>
            <a:r>
              <a:rPr lang="zh-CN" altLang="en-US" sz="1590" dirty="0">
                <a:sym typeface="+mn-ea"/>
              </a:rPr>
              <a:t>不带后缀、不带版本号</a:t>
            </a:r>
            <a:endParaRPr lang="zh-CN" altLang="en-US" sz="1590" dirty="0">
              <a:sym typeface="+mn-ea"/>
            </a:endParaRPr>
          </a:p>
          <a:p>
            <a:pPr lvl="2"/>
            <a:r>
              <a:rPr lang="zh-CN" altLang="en-US" sz="1840" dirty="0">
                <a:sym typeface="+mn-ea"/>
              </a:rPr>
              <a:t>镜像文件命名为：</a:t>
            </a:r>
            <a:r>
              <a:rPr lang="en-US" altLang="zh-CN" sz="1840" dirty="0">
                <a:sym typeface="+mn-ea"/>
              </a:rPr>
              <a:t>initrd.img</a:t>
            </a:r>
            <a:endParaRPr lang="en-US" altLang="zh-CN" sz="1840" dirty="0">
              <a:sym typeface="+mn-ea"/>
            </a:endParaRPr>
          </a:p>
          <a:p>
            <a:pPr lvl="3"/>
            <a:r>
              <a:rPr lang="zh-CN" altLang="en-US" sz="1585" dirty="0">
                <a:sym typeface="+mn-ea"/>
              </a:rPr>
              <a:t>不带后缀、不带版本号</a:t>
            </a:r>
            <a:endParaRPr lang="zh-CN" altLang="en-US" sz="1585" dirty="0">
              <a:sym typeface="+mn-ea"/>
            </a:endParaRPr>
          </a:p>
          <a:p>
            <a:pPr lvl="3"/>
            <a:r>
              <a:rPr lang="en-US" altLang="zh-CN" sz="1585" dirty="0">
                <a:sym typeface="+mn-ea"/>
              </a:rPr>
              <a:t>root</a:t>
            </a:r>
            <a:r>
              <a:rPr lang="zh-CN" altLang="en-US" sz="1585" dirty="0">
                <a:sym typeface="+mn-ea"/>
              </a:rPr>
              <a:t>用户密码设置为</a:t>
            </a:r>
            <a:r>
              <a:rPr lang="en-US" altLang="zh-CN" sz="1585" dirty="0">
                <a:sym typeface="+mn-ea"/>
              </a:rPr>
              <a:t>seedclass</a:t>
            </a:r>
            <a:endParaRPr lang="en-US" altLang="zh-CN" sz="1585" dirty="0">
              <a:sym typeface="+mn-ea"/>
            </a:endParaRPr>
          </a:p>
          <a:p>
            <a:pPr lvl="1"/>
            <a:r>
              <a:rPr lang="zh-CN" altLang="en-US" sz="2085" dirty="0">
                <a:sym typeface="+mn-ea"/>
              </a:rPr>
              <a:t>打包要求：课设报告、内核、镜像打包</a:t>
            </a:r>
            <a:r>
              <a:rPr lang="en-US" altLang="zh-CN" sz="2085" dirty="0">
                <a:sym typeface="+mn-ea"/>
              </a:rPr>
              <a:t>zip</a:t>
            </a:r>
            <a:r>
              <a:rPr lang="zh-CN" altLang="en-US" sz="2085" dirty="0">
                <a:sym typeface="+mn-ea"/>
              </a:rPr>
              <a:t>文件，</a:t>
            </a:r>
            <a:r>
              <a:rPr lang="zh-CN" altLang="en-US" sz="2085" b="1" dirty="0">
                <a:solidFill>
                  <a:srgbClr val="FF0000"/>
                </a:solidFill>
                <a:sym typeface="+mn-ea"/>
              </a:rPr>
              <a:t>不设文件夹</a:t>
            </a:r>
            <a:endParaRPr lang="zh-CN" altLang="en-US" sz="2085" b="1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100" dirty="0">
                <a:sym typeface="+mn-ea"/>
              </a:rPr>
              <a:t>上传</a:t>
            </a:r>
            <a:r>
              <a:rPr lang="en-US" altLang="zh-CN" sz="2100" dirty="0">
                <a:sym typeface="+mn-ea"/>
              </a:rPr>
              <a:t>ftp</a:t>
            </a:r>
            <a:r>
              <a:rPr lang="zh-CN" altLang="en-US" sz="2100" dirty="0">
                <a:sym typeface="+mn-ea"/>
              </a:rPr>
              <a:t>。按微机原理课程日志编号方式命名打包文件。</a:t>
            </a:r>
            <a:endParaRPr lang="zh-CN" altLang="en-US" sz="2100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3300">
                <a:sym typeface="+mn-ea"/>
              </a:rPr>
              <a:t>操作系统课程实验（每人）</a:t>
            </a:r>
            <a:endParaRPr lang="zh-CN" altLang="en-US" sz="3300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2016</a:t>
            </a:r>
            <a:r>
              <a:rPr lang="zh-CN" altLang="en-US"/>
              <a:t>级种子班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操作系统课程实验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实验目的</a:t>
            </a:r>
            <a:endParaRPr lang="zh-CN" altLang="en-US"/>
          </a:p>
          <a:p>
            <a:pPr lvl="1"/>
            <a:r>
              <a:rPr lang="zh-CN" altLang="en-US"/>
              <a:t>熟悉并掌握</a:t>
            </a:r>
            <a:r>
              <a:rPr lang="en-US" altLang="zh-CN"/>
              <a:t>Linux</a:t>
            </a:r>
            <a:r>
              <a:rPr lang="zh-CN" altLang="en-US"/>
              <a:t>下多进程、多线程编程的方法</a:t>
            </a:r>
            <a:endParaRPr lang="zh-CN" altLang="en-US"/>
          </a:p>
          <a:p>
            <a:pPr lvl="0"/>
            <a:r>
              <a:rPr lang="zh-CN" altLang="en-US"/>
              <a:t>实验要求</a:t>
            </a:r>
            <a:endParaRPr lang="zh-CN" altLang="en-US"/>
          </a:p>
          <a:p>
            <a:pPr lvl="1"/>
            <a:r>
              <a:rPr lang="zh-CN" altLang="en-US"/>
              <a:t>完成</a:t>
            </a:r>
            <a:r>
              <a:rPr lang="en-US" altLang="zh-CN"/>
              <a:t>Linux</a:t>
            </a:r>
            <a:r>
              <a:rPr lang="zh-CN" altLang="en-US"/>
              <a:t>下多进程</a:t>
            </a:r>
            <a:r>
              <a:rPr lang="en-US" altLang="zh-CN"/>
              <a:t>/</a:t>
            </a:r>
            <a:r>
              <a:rPr lang="zh-CN" altLang="en-US"/>
              <a:t>多线程累加程序设计</a:t>
            </a:r>
            <a:endParaRPr lang="zh-CN" altLang="en-US"/>
          </a:p>
          <a:p>
            <a:pPr lvl="1"/>
            <a:r>
              <a:rPr lang="zh-CN" altLang="en-US"/>
              <a:t>输入要求</a:t>
            </a:r>
            <a:endParaRPr lang="zh-CN" altLang="en-US"/>
          </a:p>
          <a:p>
            <a:pPr lvl="2"/>
            <a:r>
              <a:rPr lang="zh-CN" altLang="en-US"/>
              <a:t>通过文件</a:t>
            </a:r>
            <a:r>
              <a:rPr lang="en-US" altLang="zh-CN"/>
              <a:t>input.txt</a:t>
            </a:r>
            <a:r>
              <a:rPr lang="zh-CN" altLang="en-US"/>
              <a:t>作为参数输入</a:t>
            </a:r>
            <a:endParaRPr lang="zh-CN" altLang="en-US"/>
          </a:p>
          <a:p>
            <a:pPr lvl="2"/>
            <a:r>
              <a:rPr lang="zh-CN" altLang="en-US"/>
              <a:t>文件格式：文本文件，两行文本如右图所示</a:t>
            </a:r>
            <a:endParaRPr lang="zh-CN" altLang="en-US"/>
          </a:p>
          <a:p>
            <a:pPr lvl="2"/>
            <a:r>
              <a:rPr lang="zh-CN" altLang="en-US"/>
              <a:t>文件内容：M表示程序需要完成从1到M的累加。</a:t>
            </a:r>
            <a:r>
              <a:rPr lang="en-US" altLang="zh-CN"/>
              <a:t>N</a:t>
            </a:r>
            <a:r>
              <a:rPr lang="zh-CN" altLang="en-US"/>
              <a:t>代表工作进程</a:t>
            </a:r>
            <a:r>
              <a:rPr lang="en-US" altLang="zh-CN"/>
              <a:t>/</a:t>
            </a:r>
            <a:r>
              <a:rPr lang="zh-CN" altLang="en-US"/>
              <a:t>线程数</a:t>
            </a:r>
            <a:endParaRPr lang="zh-CN" altLang="en-US"/>
          </a:p>
          <a:p>
            <a:pPr lvl="3"/>
            <a:r>
              <a:rPr lang="zh-CN" altLang="en-US" sz="1400">
                <a:sym typeface="+mn-ea"/>
              </a:rPr>
              <a:t>注：N&lt;100，M&lt;2^32</a:t>
            </a:r>
            <a:endParaRPr lang="zh-CN" altLang="en-US"/>
          </a:p>
          <a:p>
            <a:pPr lvl="1"/>
            <a:r>
              <a:rPr lang="zh-CN" altLang="en-US"/>
              <a:t>输出要求</a:t>
            </a:r>
            <a:endParaRPr lang="zh-CN" altLang="en-US"/>
          </a:p>
          <a:p>
            <a:pPr lvl="2"/>
            <a:r>
              <a:rPr lang="zh-CN" altLang="en-US"/>
              <a:t>通过文件</a:t>
            </a:r>
            <a:r>
              <a:rPr lang="en-US" altLang="zh-CN"/>
              <a:t>output.txt</a:t>
            </a:r>
            <a:r>
              <a:rPr lang="zh-CN" altLang="en-US"/>
              <a:t>作为结果输出</a:t>
            </a:r>
            <a:endParaRPr lang="zh-CN" altLang="en-US"/>
          </a:p>
          <a:p>
            <a:pPr lvl="2"/>
            <a:r>
              <a:rPr lang="zh-CN" altLang="en-US"/>
              <a:t>文件格式、内容：单行</a:t>
            </a:r>
            <a:r>
              <a:rPr lang="zh-CN" altLang="en-US"/>
              <a:t>文本文件，输出累加和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15785" y="2400935"/>
            <a:ext cx="1537970" cy="6419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N=20</a:t>
            </a:r>
            <a:endParaRPr lang="zh-CN" altLang="en-US"/>
          </a:p>
          <a:p>
            <a:r>
              <a:rPr lang="zh-CN" altLang="en-US"/>
              <a:t>M=1000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7680" y="4077335"/>
            <a:ext cx="1537970" cy="36766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5050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操作系统课程实验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实验要求（续）</a:t>
            </a:r>
            <a:endParaRPr lang="zh-CN" altLang="en-US"/>
          </a:p>
          <a:p>
            <a:pPr lvl="1"/>
            <a:r>
              <a:rPr lang="zh-CN" altLang="en-US"/>
              <a:t>撰写自动测试用例（不少于</a:t>
            </a:r>
            <a:r>
              <a:rPr lang="en-US" altLang="zh-CN"/>
              <a:t>5</a:t>
            </a:r>
            <a:r>
              <a:rPr lang="zh-CN" altLang="en-US"/>
              <a:t>个）</a:t>
            </a:r>
            <a:endParaRPr lang="zh-CN" altLang="en-US"/>
          </a:p>
          <a:p>
            <a:pPr lvl="1"/>
            <a:r>
              <a:rPr lang="zh-CN" altLang="en-US"/>
              <a:t>程序支持输出累加耗时时长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Makefile</a:t>
            </a:r>
            <a:endParaRPr lang="en-US" altLang="zh-CN"/>
          </a:p>
          <a:p>
            <a:pPr lvl="2"/>
            <a:r>
              <a:rPr lang="zh-CN" altLang="en-US"/>
              <a:t>支持</a:t>
            </a:r>
            <a:r>
              <a:rPr lang="en-US" altLang="zh-CN"/>
              <a:t>make</a:t>
            </a:r>
            <a:r>
              <a:rPr lang="zh-CN" altLang="en-US"/>
              <a:t>一键编译</a:t>
            </a:r>
            <a:endParaRPr lang="zh-CN" altLang="en-US"/>
          </a:p>
          <a:p>
            <a:pPr lvl="2"/>
            <a:r>
              <a:rPr lang="zh-CN" altLang="en-US"/>
              <a:t>支持</a:t>
            </a:r>
            <a:r>
              <a:rPr lang="en-US" altLang="zh-CN"/>
              <a:t>make test</a:t>
            </a:r>
            <a:r>
              <a:rPr lang="zh-CN" altLang="en-US"/>
              <a:t>一键测试</a:t>
            </a:r>
            <a:endParaRPr lang="zh-CN" altLang="en-US"/>
          </a:p>
          <a:p>
            <a:pPr lvl="2"/>
            <a:r>
              <a:rPr lang="zh-CN" altLang="en-US"/>
              <a:t>生成可执行文件名为multisum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操作系统课程实验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提交材料</a:t>
            </a:r>
            <a:endParaRPr lang="zh-CN" altLang="en-US"/>
          </a:p>
          <a:p>
            <a:pPr lvl="1"/>
            <a:r>
              <a:rPr lang="zh-CN" altLang="en-US"/>
              <a:t>实验报告文档</a:t>
            </a:r>
            <a:endParaRPr lang="zh-CN" altLang="en-US"/>
          </a:p>
          <a:p>
            <a:pPr lvl="2"/>
            <a:r>
              <a:rPr lang="zh-CN" altLang="en-US"/>
              <a:t>包含实验目的、实验环境、对多进程/线程的程序设计进行详细描述（含流程图）、调试过程，测算多进程、多线程程序在计算不同进程（线程）数量不同累加数量时的耗时情况，对结果进行分析。</a:t>
            </a:r>
            <a:endParaRPr lang="zh-CN" altLang="en-US"/>
          </a:p>
          <a:p>
            <a:pPr lvl="1"/>
            <a:r>
              <a:rPr lang="zh-CN" altLang="en-US"/>
              <a:t>源程序（含测试用例）打包（</a:t>
            </a:r>
            <a:r>
              <a:rPr lang="en-US" altLang="zh-CN"/>
              <a:t>tar.gz</a:t>
            </a:r>
            <a:r>
              <a:rPr lang="zh-CN" altLang="en-US"/>
              <a:t>格式）</a:t>
            </a:r>
            <a:endParaRPr lang="zh-CN" altLang="en-US"/>
          </a:p>
          <a:p>
            <a:pPr lvl="2"/>
            <a:r>
              <a:rPr lang="zh-CN" altLang="en-US"/>
              <a:t>支持解压后一键编译、一键测试</a:t>
            </a:r>
            <a:endParaRPr lang="zh-CN" altLang="en-US"/>
          </a:p>
          <a:p>
            <a:pPr lvl="2"/>
            <a:r>
              <a:rPr lang="zh-CN" altLang="en-US"/>
              <a:t>分</a:t>
            </a:r>
            <a:r>
              <a:rPr lang="en-US" altLang="zh-CN"/>
              <a:t>process</a:t>
            </a:r>
            <a:r>
              <a:rPr lang="zh-CN" altLang="en-US"/>
              <a:t>和</a:t>
            </a:r>
            <a:r>
              <a:rPr lang="en-US" altLang="zh-CN"/>
              <a:t>thread</a:t>
            </a:r>
            <a:r>
              <a:rPr lang="zh-CN" altLang="en-US"/>
              <a:t>两个目录，对应多进程、多线程，放置源码、测试用例</a:t>
            </a:r>
            <a:endParaRPr lang="zh-CN" altLang="en-US"/>
          </a:p>
          <a:p>
            <a:pPr lvl="1"/>
            <a:r>
              <a:rPr lang="zh-CN" altLang="en-US" sz="1875"/>
              <a:t>时限</a:t>
            </a:r>
            <a:endParaRPr lang="zh-CN" altLang="en-US" sz="1875"/>
          </a:p>
          <a:p>
            <a:pPr lvl="2"/>
            <a:r>
              <a:rPr lang="en-US" altLang="zh-CN" sz="1650"/>
              <a:t>2019.02.23</a:t>
            </a:r>
            <a:r>
              <a:rPr lang="zh-CN" altLang="en-US" sz="1650"/>
              <a:t>，邮件提交到</a:t>
            </a:r>
            <a:r>
              <a:rPr lang="en-US" altLang="zh-CN" sz="1650"/>
              <a:t>zhonggh@hust.edu.cn</a:t>
            </a:r>
            <a:endParaRPr lang="en-US" altLang="zh-CN" sz="1650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其他任务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000"/>
              <a:t>观看影视作品《绝密</a:t>
            </a:r>
            <a:r>
              <a:rPr lang="en-US" altLang="zh-CN" sz="2000"/>
              <a:t>543</a:t>
            </a:r>
            <a:r>
              <a:rPr lang="zh-CN" altLang="en-US" sz="2000"/>
              <a:t>》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嵌入式系统课程设计（分组）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2016</a:t>
            </a:r>
            <a:r>
              <a:rPr lang="zh-CN" altLang="en-US"/>
              <a:t>种子班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嵌入式系统设计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  <a:p>
            <a:pPr lvl="1"/>
            <a:r>
              <a:rPr lang="zh-CN" altLang="en-US"/>
              <a:t>分组实现一项基于</a:t>
            </a:r>
            <a:r>
              <a:rPr lang="en-US" altLang="zh-CN"/>
              <a:t>Microchip</a:t>
            </a:r>
            <a:r>
              <a:rPr lang="zh-CN" altLang="en-US"/>
              <a:t>控制器（型号自选）的小型嵌入式系统</a:t>
            </a:r>
            <a:endParaRPr lang="zh-CN" altLang="en-US"/>
          </a:p>
          <a:p>
            <a:pPr lvl="0"/>
            <a:r>
              <a:rPr lang="zh-CN" altLang="en-US"/>
              <a:t>步骤</a:t>
            </a:r>
            <a:endParaRPr lang="zh-CN" altLang="en-US"/>
          </a:p>
          <a:p>
            <a:pPr lvl="0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01625" y="1812290"/>
            <a:ext cx="8582660" cy="2752725"/>
            <a:chOff x="283" y="2001"/>
            <a:chExt cx="13516" cy="4335"/>
          </a:xfrm>
        </p:grpSpPr>
        <p:sp>
          <p:nvSpPr>
            <p:cNvPr id="11" name="椭圆 10"/>
            <p:cNvSpPr/>
            <p:nvPr/>
          </p:nvSpPr>
          <p:spPr>
            <a:xfrm>
              <a:off x="283" y="3413"/>
              <a:ext cx="1757" cy="1757"/>
            </a:xfrm>
            <a:prstGeom prst="ellipse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自主</a:t>
              </a:r>
              <a:endParaRPr lang="zh-CN" altLang="en-US" sz="2400" b="1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选题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619" y="3413"/>
              <a:ext cx="1757" cy="1757"/>
            </a:xfrm>
            <a:prstGeom prst="ellipse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系统</a:t>
              </a:r>
              <a:endParaRPr lang="zh-CN" altLang="en-US" sz="2400" b="1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设计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922" y="2001"/>
              <a:ext cx="1757" cy="1757"/>
            </a:xfrm>
            <a:prstGeom prst="ellipse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原理图</a:t>
              </a:r>
              <a:endParaRPr lang="zh-CN" altLang="en-US" sz="2400" b="1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设计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368" y="2001"/>
              <a:ext cx="1757" cy="1757"/>
            </a:xfrm>
            <a:prstGeom prst="ellipse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en-US" altLang="zh-CN" sz="2400" b="1">
                  <a:solidFill>
                    <a:srgbClr val="FF0000"/>
                  </a:solidFill>
                </a:rPr>
                <a:t>PCB</a:t>
              </a:r>
              <a:endParaRPr lang="en-US" altLang="zh-CN" sz="2400" b="1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设计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063" y="4580"/>
              <a:ext cx="1757" cy="1757"/>
            </a:xfrm>
            <a:prstGeom prst="ellipse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软件</a:t>
              </a:r>
              <a:endParaRPr lang="zh-CN" altLang="en-US" sz="2400" b="1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设计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707" y="3413"/>
              <a:ext cx="1757" cy="1757"/>
            </a:xfrm>
            <a:prstGeom prst="ellipse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软硬件</a:t>
              </a:r>
              <a:endParaRPr lang="zh-CN" altLang="en-US" sz="2400" b="1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联调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2043" y="3413"/>
              <a:ext cx="1757" cy="1757"/>
            </a:xfrm>
            <a:prstGeom prst="ellipse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汇报</a:t>
              </a:r>
              <a:endParaRPr lang="zh-CN" altLang="en-US" sz="2400" b="1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2400" b="1">
                  <a:solidFill>
                    <a:srgbClr val="FF0000"/>
                  </a:solidFill>
                </a:rPr>
                <a:t>报告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 rot="19140000">
              <a:off x="4529" y="3353"/>
              <a:ext cx="479" cy="514"/>
            </a:xfrm>
            <a:prstGeom prst="rightArrow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6784" y="2640"/>
              <a:ext cx="479" cy="514"/>
            </a:xfrm>
            <a:prstGeom prst="rightArrow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11514" y="4025"/>
              <a:ext cx="479" cy="514"/>
            </a:xfrm>
            <a:prstGeom prst="rightArrow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1860000">
              <a:off x="4529" y="4460"/>
              <a:ext cx="479" cy="514"/>
            </a:xfrm>
            <a:prstGeom prst="rightArrow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 rot="19140000">
              <a:off x="9079" y="4460"/>
              <a:ext cx="479" cy="514"/>
            </a:xfrm>
            <a:prstGeom prst="rightArrow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 rot="1860000">
              <a:off x="9079" y="3353"/>
              <a:ext cx="479" cy="514"/>
            </a:xfrm>
            <a:prstGeom prst="rightArrow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2097" y="4035"/>
              <a:ext cx="479" cy="514"/>
            </a:xfrm>
            <a:prstGeom prst="rightArrow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wrap="square" anchor="b"/>
          <a:p>
            <a:pPr lvl="0"/>
            <a:r>
              <a:rPr lang="zh-CN" altLang="en-US">
                <a:ea typeface="宋体" pitchFamily="2" charset="-122"/>
              </a:rPr>
              <a:t>嵌入式系统课程设计详细步骤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5" name="内容占位符 13314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0"/>
            <a:r>
              <a:rPr lang="zh-CN" altLang="en-US">
                <a:ea typeface="宋体" pitchFamily="2" charset="-122"/>
              </a:rPr>
              <a:t>选题、分组、</a:t>
            </a:r>
            <a:r>
              <a:rPr lang="zh-CN" altLang="en-US" sz="2100">
                <a:ea typeface="宋体" pitchFamily="2" charset="-122"/>
                <a:sym typeface="+mn-ea"/>
              </a:rPr>
              <a:t>需求分析</a:t>
            </a:r>
            <a:r>
              <a:rPr lang="zh-CN" altLang="en-US">
                <a:ea typeface="宋体" pitchFamily="2" charset="-122"/>
              </a:rPr>
              <a:t>：自主选题全班分</a:t>
            </a:r>
            <a:r>
              <a:rPr lang="en-US" altLang="zh-CN">
                <a:ea typeface="宋体" pitchFamily="2" charset="-122"/>
              </a:rPr>
              <a:t>7</a:t>
            </a:r>
            <a:r>
              <a:rPr lang="zh-CN" altLang="en-US">
                <a:ea typeface="宋体" pitchFamily="2" charset="-122"/>
              </a:rPr>
              <a:t>组，每组</a:t>
            </a:r>
            <a:r>
              <a:rPr lang="en-US" altLang="zh-CN">
                <a:ea typeface="宋体" pitchFamily="2" charset="-122"/>
              </a:rPr>
              <a:t>4</a:t>
            </a:r>
            <a:r>
              <a:rPr lang="zh-CN" altLang="en-US">
                <a:ea typeface="宋体" pitchFamily="2" charset="-122"/>
              </a:rPr>
              <a:t>～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人</a:t>
            </a:r>
            <a:endParaRPr lang="zh-CN" altLang="en-US">
              <a:ea typeface="宋体" pitchFamily="2" charset="-122"/>
            </a:endParaRPr>
          </a:p>
          <a:p>
            <a:pPr lvl="0"/>
            <a:r>
              <a:rPr lang="zh-CN" altLang="en-US">
                <a:ea typeface="宋体" pitchFamily="2" charset="-122"/>
              </a:rPr>
              <a:t>硬件电路设计（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周，～</a:t>
            </a:r>
            <a:r>
              <a:rPr lang="en-US" altLang="zh-CN">
                <a:ea typeface="宋体" pitchFamily="2" charset="-122"/>
              </a:rPr>
              <a:t>2019.02.23</a:t>
            </a:r>
            <a:r>
              <a:rPr lang="zh-CN" altLang="en-US">
                <a:ea typeface="宋体" pitchFamily="2" charset="-122"/>
              </a:rPr>
              <a:t>）</a:t>
            </a:r>
            <a:endParaRPr lang="zh-CN" altLang="en-US">
              <a:ea typeface="宋体" pitchFamily="2" charset="-122"/>
            </a:endParaRPr>
          </a:p>
          <a:p>
            <a:pPr lvl="0"/>
            <a:r>
              <a:rPr lang="en-US" altLang="zh-CN">
                <a:ea typeface="宋体" pitchFamily="2" charset="-122"/>
              </a:rPr>
              <a:t>PCB</a:t>
            </a:r>
            <a:r>
              <a:rPr lang="zh-CN" altLang="en-US">
                <a:ea typeface="宋体" pitchFamily="2" charset="-122"/>
              </a:rPr>
              <a:t>布板（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周，～</a:t>
            </a:r>
            <a:r>
              <a:rPr lang="en-US" altLang="zh-CN">
                <a:ea typeface="宋体" pitchFamily="2" charset="-122"/>
              </a:rPr>
              <a:t>2019.03.02</a:t>
            </a:r>
            <a:r>
              <a:rPr lang="zh-CN" altLang="en-US">
                <a:ea typeface="宋体" pitchFamily="2" charset="-122"/>
              </a:rPr>
              <a:t>）</a:t>
            </a:r>
            <a:endParaRPr lang="zh-CN" altLang="en-US">
              <a:ea typeface="宋体" pitchFamily="2" charset="-122"/>
            </a:endParaRPr>
          </a:p>
          <a:p>
            <a:pPr lvl="0"/>
            <a:r>
              <a:rPr lang="en-US" altLang="zh-CN">
                <a:ea typeface="宋体" pitchFamily="2" charset="-122"/>
              </a:rPr>
              <a:t>PCB</a:t>
            </a:r>
            <a:r>
              <a:rPr lang="zh-CN" altLang="en-US">
                <a:ea typeface="宋体" pitchFamily="2" charset="-122"/>
              </a:rPr>
              <a:t>投板（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周，～</a:t>
            </a:r>
            <a:r>
              <a:rPr lang="en-US" altLang="zh-CN">
                <a:ea typeface="宋体" pitchFamily="2" charset="-122"/>
              </a:rPr>
              <a:t>2019.03.09</a:t>
            </a:r>
            <a:r>
              <a:rPr lang="zh-CN" altLang="en-US">
                <a:ea typeface="宋体" pitchFamily="2" charset="-122"/>
              </a:rPr>
              <a:t>）</a:t>
            </a:r>
            <a:endParaRPr lang="zh-CN" altLang="en-US">
              <a:ea typeface="宋体" pitchFamily="2" charset="-122"/>
            </a:endParaRPr>
          </a:p>
          <a:p>
            <a:pPr lvl="0"/>
            <a:r>
              <a:rPr lang="zh-CN" altLang="en-US">
                <a:ea typeface="宋体" pitchFamily="2" charset="-122"/>
              </a:rPr>
              <a:t>软件设计（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周，</a:t>
            </a:r>
            <a:r>
              <a:rPr lang="en-US" altLang="zh-CN" sz="2175">
                <a:ea typeface="宋体" pitchFamily="2" charset="-122"/>
                <a:sym typeface="+mn-ea"/>
              </a:rPr>
              <a:t>～2019.03.09/</a:t>
            </a:r>
            <a:r>
              <a:rPr lang="en-US" altLang="zh-CN">
                <a:ea typeface="宋体" pitchFamily="2" charset="-122"/>
              </a:rPr>
              <a:t>复</a:t>
            </a:r>
            <a:r>
              <a:rPr lang="zh-CN" altLang="en-US">
                <a:ea typeface="宋体" pitchFamily="2" charset="-122"/>
              </a:rPr>
              <a:t>用</a:t>
            </a:r>
            <a:r>
              <a:rPr lang="en-US" altLang="zh-CN">
                <a:ea typeface="宋体" pitchFamily="2" charset="-122"/>
              </a:rPr>
              <a:t>PCB</a:t>
            </a:r>
            <a:r>
              <a:rPr lang="zh-CN" altLang="en-US">
                <a:ea typeface="宋体" pitchFamily="2" charset="-122"/>
              </a:rPr>
              <a:t>布板投板）</a:t>
            </a:r>
            <a:endParaRPr lang="zh-CN" altLang="en-US">
              <a:ea typeface="宋体" pitchFamily="2" charset="-122"/>
            </a:endParaRPr>
          </a:p>
          <a:p>
            <a:pPr lvl="0"/>
            <a:r>
              <a:rPr lang="zh-CN" altLang="en-US">
                <a:ea typeface="宋体" pitchFamily="2" charset="-122"/>
              </a:rPr>
              <a:t>软硬件联调（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周，～</a:t>
            </a:r>
            <a:r>
              <a:rPr lang="en-US" altLang="zh-CN">
                <a:ea typeface="宋体" pitchFamily="2" charset="-122"/>
              </a:rPr>
              <a:t>2019.03.16</a:t>
            </a:r>
            <a:r>
              <a:rPr lang="zh-CN" altLang="en-US">
                <a:ea typeface="宋体" pitchFamily="2" charset="-122"/>
              </a:rPr>
              <a:t>）</a:t>
            </a:r>
            <a:endParaRPr lang="zh-CN" altLang="en-US">
              <a:ea typeface="宋体" pitchFamily="2" charset="-122"/>
            </a:endParaRPr>
          </a:p>
          <a:p>
            <a:pPr lvl="0"/>
            <a:r>
              <a:rPr lang="zh-CN" altLang="en-US">
                <a:ea typeface="宋体" pitchFamily="2" charset="-122"/>
              </a:rPr>
              <a:t>提交课程设计报告、课设答辩（～</a:t>
            </a:r>
            <a:r>
              <a:rPr lang="en-US" altLang="zh-CN">
                <a:ea typeface="宋体" pitchFamily="2" charset="-122"/>
              </a:rPr>
              <a:t>2019.03.23</a:t>
            </a:r>
            <a:r>
              <a:rPr lang="zh-CN" altLang="en-US">
                <a:ea typeface="宋体" pitchFamily="2" charset="-122"/>
              </a:rPr>
              <a:t>）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49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49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  <p:bldP spid="13314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itchFamily="2" charset="-122"/>
                <a:sym typeface="+mn-ea"/>
              </a:rPr>
              <a:t>嵌入式系统课程设计要求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3410" y="835660"/>
            <a:ext cx="8352155" cy="4215130"/>
          </a:xfrm>
        </p:spPr>
        <p:txBody>
          <a:bodyPr/>
          <a:p>
            <a:r>
              <a:rPr lang="zh-CN" altLang="en-US">
                <a:ea typeface="宋体" pitchFamily="2" charset="-122"/>
                <a:sym typeface="+mn-ea"/>
              </a:rPr>
              <a:t>选题、需求分析阶段（下学期开学前完成，</a:t>
            </a:r>
            <a:r>
              <a:rPr lang="en-US" altLang="zh-CN">
                <a:ea typeface="宋体" pitchFamily="2" charset="-122"/>
                <a:sym typeface="+mn-ea"/>
              </a:rPr>
              <a:t>~2019.2.16</a:t>
            </a:r>
            <a:r>
              <a:rPr lang="zh-CN" altLang="en-US">
                <a:ea typeface="宋体" pitchFamily="2" charset="-122"/>
                <a:sym typeface="+mn-ea"/>
              </a:rPr>
              <a:t>）</a:t>
            </a:r>
            <a:endParaRPr lang="zh-CN" altLang="en-US">
              <a:ea typeface="宋体" pitchFamily="2" charset="-122"/>
              <a:sym typeface="+mn-ea"/>
            </a:endParaRPr>
          </a:p>
          <a:p>
            <a:pPr lvl="1"/>
            <a:r>
              <a:rPr lang="zh-CN" altLang="en-US">
                <a:ea typeface="宋体" pitchFamily="2" charset="-122"/>
                <a:sym typeface="+mn-ea"/>
              </a:rPr>
              <a:t>明确选题</a:t>
            </a:r>
            <a:endParaRPr lang="zh-CN" altLang="en-US">
              <a:ea typeface="宋体" pitchFamily="2" charset="-122"/>
              <a:sym typeface="+mn-ea"/>
            </a:endParaRPr>
          </a:p>
          <a:p>
            <a:pPr lvl="1"/>
            <a:r>
              <a:rPr lang="zh-CN" altLang="en-US">
                <a:ea typeface="宋体" pitchFamily="2" charset="-122"/>
                <a:sym typeface="+mn-ea"/>
              </a:rPr>
              <a:t>确定课设输出内容</a:t>
            </a:r>
            <a:endParaRPr lang="zh-CN" altLang="en-US">
              <a:ea typeface="宋体" pitchFamily="2" charset="-122"/>
              <a:sym typeface="+mn-ea"/>
            </a:endParaRPr>
          </a:p>
          <a:p>
            <a:pPr lvl="2"/>
            <a:r>
              <a:rPr lang="zh-CN" altLang="en-US">
                <a:ea typeface="宋体" pitchFamily="2" charset="-122"/>
                <a:sym typeface="+mn-ea"/>
              </a:rPr>
              <a:t>参数</a:t>
            </a:r>
            <a:endParaRPr lang="zh-CN" altLang="en-US">
              <a:ea typeface="宋体" pitchFamily="2" charset="-122"/>
              <a:sym typeface="+mn-ea"/>
            </a:endParaRPr>
          </a:p>
          <a:p>
            <a:pPr lvl="2"/>
            <a:r>
              <a:rPr lang="zh-CN" altLang="en-US">
                <a:ea typeface="宋体" pitchFamily="2" charset="-122"/>
                <a:sym typeface="+mn-ea"/>
              </a:rPr>
              <a:t>外观</a:t>
            </a:r>
            <a:endParaRPr lang="zh-CN" altLang="en-US">
              <a:ea typeface="宋体" pitchFamily="2" charset="-122"/>
              <a:sym typeface="+mn-ea"/>
            </a:endParaRPr>
          </a:p>
          <a:p>
            <a:pPr lvl="2"/>
            <a:r>
              <a:rPr lang="zh-CN" altLang="en-US">
                <a:ea typeface="宋体" pitchFamily="2" charset="-122"/>
                <a:sym typeface="+mn-ea"/>
              </a:rPr>
              <a:t>电源选择</a:t>
            </a:r>
            <a:endParaRPr lang="zh-CN" altLang="en-US">
              <a:ea typeface="宋体" pitchFamily="2" charset="-122"/>
              <a:sym typeface="+mn-ea"/>
            </a:endParaRPr>
          </a:p>
          <a:p>
            <a:pPr lvl="2"/>
            <a:r>
              <a:rPr lang="zh-CN" altLang="en-US">
                <a:ea typeface="宋体" pitchFamily="2" charset="-122"/>
                <a:sym typeface="+mn-ea"/>
              </a:rPr>
              <a:t>操作方式</a:t>
            </a:r>
            <a:endParaRPr lang="zh-CN" altLang="en-US">
              <a:ea typeface="宋体" pitchFamily="2" charset="-122"/>
              <a:sym typeface="+mn-ea"/>
            </a:endParaRPr>
          </a:p>
          <a:p>
            <a:pPr lvl="2"/>
            <a:r>
              <a:rPr lang="en-US" altLang="zh-CN">
                <a:ea typeface="宋体" pitchFamily="2" charset="-122"/>
                <a:sym typeface="+mn-ea"/>
              </a:rPr>
              <a:t>……</a:t>
            </a:r>
            <a:endParaRPr lang="en-US" altLang="zh-CN">
              <a:ea typeface="宋体" pitchFamily="2" charset="-122"/>
              <a:sym typeface="+mn-ea"/>
            </a:endParaRPr>
          </a:p>
          <a:p>
            <a:pPr lvl="1"/>
            <a:r>
              <a:rPr lang="zh-CN" altLang="en-US">
                <a:ea typeface="宋体" pitchFamily="2" charset="-122"/>
                <a:sym typeface="+mn-ea"/>
              </a:rPr>
              <a:t>输出</a:t>
            </a:r>
            <a:endParaRPr lang="zh-CN" altLang="en-US">
              <a:ea typeface="宋体" pitchFamily="2" charset="-122"/>
              <a:sym typeface="+mn-ea"/>
            </a:endParaRPr>
          </a:p>
          <a:p>
            <a:pPr lvl="2"/>
            <a:r>
              <a:rPr lang="zh-CN" altLang="en-US">
                <a:ea typeface="宋体" pitchFamily="2" charset="-122"/>
                <a:sym typeface="+mn-ea"/>
              </a:rPr>
              <a:t>需求分析</a:t>
            </a:r>
            <a:r>
              <a:rPr lang="en-US" altLang="zh-CN">
                <a:ea typeface="宋体" pitchFamily="2" charset="-122"/>
                <a:sym typeface="+mn-ea"/>
              </a:rPr>
              <a:t>/</a:t>
            </a:r>
            <a:r>
              <a:rPr lang="zh-CN" altLang="en-US">
                <a:ea typeface="宋体" pitchFamily="2" charset="-122"/>
                <a:sym typeface="+mn-ea"/>
              </a:rPr>
              <a:t>产品定义文档</a:t>
            </a:r>
            <a:endParaRPr lang="zh-CN" altLang="en-US">
              <a:ea typeface="宋体" pitchFamily="2" charset="-122"/>
              <a:sym typeface="+mn-ea"/>
            </a:endParaRPr>
          </a:p>
          <a:p>
            <a:pPr lvl="1"/>
            <a:r>
              <a:rPr lang="zh-CN" altLang="en-US">
                <a:ea typeface="宋体" pitchFamily="2" charset="-122"/>
                <a:sym typeface="+mn-ea"/>
              </a:rPr>
              <a:t>评审</a:t>
            </a:r>
            <a:r>
              <a:rPr lang="en-US" altLang="zh-CN">
                <a:ea typeface="宋体" pitchFamily="2" charset="-122"/>
                <a:sym typeface="+mn-ea"/>
              </a:rPr>
              <a:t>2</a:t>
            </a:r>
            <a:r>
              <a:rPr lang="zh-CN" altLang="en-US">
                <a:ea typeface="宋体" pitchFamily="2" charset="-122"/>
                <a:sym typeface="+mn-ea"/>
              </a:rPr>
              <a:t>次</a:t>
            </a:r>
            <a:endParaRPr lang="zh-CN" altLang="en-US">
              <a:ea typeface="宋体" pitchFamily="2" charset="-122"/>
              <a:sym typeface="+mn-ea"/>
            </a:endParaRPr>
          </a:p>
          <a:p>
            <a:pPr lvl="2"/>
            <a:r>
              <a:rPr lang="en-US" altLang="zh-CN">
                <a:ea typeface="宋体" pitchFamily="2" charset="-122"/>
                <a:sym typeface="+mn-ea"/>
              </a:rPr>
              <a:t>~2019.2.3</a:t>
            </a:r>
            <a:r>
              <a:rPr lang="zh-CN" altLang="en-US">
                <a:ea typeface="宋体" pitchFamily="2" charset="-122"/>
                <a:sym typeface="+mn-ea"/>
              </a:rPr>
              <a:t>，邮件汇报：分组、分工、选题，第一轮需求分析</a:t>
            </a:r>
            <a:r>
              <a:rPr lang="en-US" altLang="zh-CN">
                <a:ea typeface="宋体" pitchFamily="2" charset="-122"/>
                <a:sym typeface="+mn-ea"/>
              </a:rPr>
              <a:t>/</a:t>
            </a:r>
            <a:r>
              <a:rPr lang="zh-CN" altLang="en-US">
                <a:ea typeface="宋体" pitchFamily="2" charset="-122"/>
                <a:sym typeface="+mn-ea"/>
              </a:rPr>
              <a:t>产品定义文档</a:t>
            </a:r>
            <a:endParaRPr lang="zh-CN" altLang="en-US">
              <a:ea typeface="宋体" pitchFamily="2" charset="-122"/>
              <a:sym typeface="+mn-ea"/>
            </a:endParaRPr>
          </a:p>
          <a:p>
            <a:pPr lvl="2"/>
            <a:r>
              <a:rPr lang="en-US" altLang="zh-CN">
                <a:ea typeface="宋体" pitchFamily="2" charset="-122"/>
                <a:sym typeface="+mn-ea"/>
              </a:rPr>
              <a:t>~2019.2.16</a:t>
            </a:r>
            <a:r>
              <a:rPr lang="zh-CN" altLang="en-US">
                <a:ea typeface="宋体" pitchFamily="2" charset="-122"/>
                <a:sym typeface="+mn-ea"/>
              </a:rPr>
              <a:t>，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  <a:sym typeface="+mn-ea"/>
              </a:rPr>
              <a:t>面对面汇报</a:t>
            </a:r>
            <a:r>
              <a:rPr lang="zh-CN" altLang="en-US">
                <a:ea typeface="宋体" pitchFamily="2" charset="-122"/>
                <a:sym typeface="+mn-ea"/>
              </a:rPr>
              <a:t>：各组需求分析、产品定义定稿、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  <a:sym typeface="+mn-ea"/>
              </a:rPr>
              <a:t>系统设计</a:t>
            </a:r>
            <a:endParaRPr lang="zh-CN" altLang="en-US" b="1">
              <a:solidFill>
                <a:srgbClr val="FF0000"/>
              </a:solidFill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itchFamily="2" charset="-122"/>
                <a:sym typeface="+mn-ea"/>
              </a:rPr>
              <a:t>嵌入式系统课程设计要求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itchFamily="2" charset="-122"/>
                <a:sym typeface="+mn-ea"/>
              </a:rPr>
              <a:t>硬件电路设计（</a:t>
            </a:r>
            <a:r>
              <a:rPr lang="en-US" altLang="zh-CN">
                <a:ea typeface="宋体" pitchFamily="2" charset="-122"/>
                <a:sym typeface="+mn-ea"/>
              </a:rPr>
              <a:t>1</a:t>
            </a:r>
            <a:r>
              <a:rPr lang="zh-CN" altLang="en-US">
                <a:ea typeface="宋体" pitchFamily="2" charset="-122"/>
                <a:sym typeface="+mn-ea"/>
              </a:rPr>
              <a:t>周，</a:t>
            </a:r>
            <a:r>
              <a:rPr lang="en-US" altLang="zh-CN">
                <a:ea typeface="宋体" pitchFamily="2" charset="-122"/>
                <a:sym typeface="+mn-ea"/>
              </a:rPr>
              <a:t>~2019.02.23</a:t>
            </a:r>
            <a:r>
              <a:rPr lang="zh-CN" altLang="en-US">
                <a:ea typeface="宋体" pitchFamily="2" charset="-122"/>
                <a:sym typeface="+mn-ea"/>
              </a:rPr>
              <a:t>）</a:t>
            </a:r>
            <a:endParaRPr lang="zh-CN" altLang="en-US">
              <a:ea typeface="宋体" pitchFamily="2" charset="-122"/>
              <a:sym typeface="+mn-ea"/>
            </a:endParaRPr>
          </a:p>
          <a:p>
            <a:pPr lvl="1"/>
            <a:r>
              <a:rPr lang="zh-CN" altLang="en-US">
                <a:ea typeface="宋体" pitchFamily="2" charset="-122"/>
                <a:sym typeface="+mn-ea"/>
              </a:rPr>
              <a:t>使用</a:t>
            </a:r>
            <a:r>
              <a:rPr lang="en-US" altLang="zh-CN">
                <a:ea typeface="宋体" pitchFamily="2" charset="-122"/>
                <a:sym typeface="+mn-ea"/>
              </a:rPr>
              <a:t>Altium Designer</a:t>
            </a:r>
            <a:r>
              <a:rPr lang="zh-CN" altLang="en-US">
                <a:ea typeface="宋体" pitchFamily="2" charset="-122"/>
                <a:sym typeface="+mn-ea"/>
              </a:rPr>
              <a:t>绘制原理图（</a:t>
            </a:r>
            <a:r>
              <a:rPr lang="en-US" altLang="zh-CN">
                <a:ea typeface="宋体" pitchFamily="2" charset="-122"/>
                <a:sym typeface="+mn-ea"/>
              </a:rPr>
              <a:t>schdoc</a:t>
            </a:r>
            <a:r>
              <a:rPr lang="zh-CN" altLang="en-US">
                <a:ea typeface="宋体" pitchFamily="2" charset="-122"/>
                <a:sym typeface="+mn-ea"/>
              </a:rPr>
              <a:t>）</a:t>
            </a:r>
            <a:endParaRPr lang="zh-CN" altLang="en-US">
              <a:ea typeface="宋体" pitchFamily="2" charset="-122"/>
              <a:sym typeface="+mn-ea"/>
            </a:endParaRPr>
          </a:p>
          <a:p>
            <a:pPr lvl="1"/>
            <a:r>
              <a:rPr lang="zh-CN" altLang="en-US">
                <a:ea typeface="宋体" pitchFamily="2" charset="-122"/>
                <a:sym typeface="+mn-ea"/>
              </a:rPr>
              <a:t>根据需求设计原理图</a:t>
            </a:r>
            <a:endParaRPr lang="zh-CN" altLang="en-US">
              <a:ea typeface="宋体" pitchFamily="2" charset="-122"/>
              <a:sym typeface="+mn-ea"/>
            </a:endParaRPr>
          </a:p>
          <a:p>
            <a:pPr lvl="2"/>
            <a:r>
              <a:rPr lang="zh-CN" altLang="en-US">
                <a:ea typeface="宋体" pitchFamily="2" charset="-122"/>
                <a:sym typeface="+mn-ea"/>
              </a:rPr>
              <a:t>选择必要的外围元器件</a:t>
            </a:r>
            <a:endParaRPr lang="zh-CN" altLang="en-US">
              <a:ea typeface="宋体" pitchFamily="2" charset="-122"/>
              <a:sym typeface="+mn-ea"/>
            </a:endParaRPr>
          </a:p>
          <a:p>
            <a:pPr lvl="3"/>
            <a:r>
              <a:rPr lang="zh-CN" altLang="en-US">
                <a:ea typeface="宋体" pitchFamily="2" charset="-122"/>
                <a:sym typeface="+mn-ea"/>
              </a:rPr>
              <a:t>可能需要添加元件库</a:t>
            </a:r>
            <a:endParaRPr lang="zh-CN" altLang="en-US">
              <a:ea typeface="宋体" pitchFamily="2" charset="-122"/>
              <a:sym typeface="+mn-ea"/>
            </a:endParaRPr>
          </a:p>
          <a:p>
            <a:pPr lvl="1"/>
            <a:r>
              <a:rPr lang="zh-CN" altLang="en-US" sz="1875">
                <a:ea typeface="宋体" pitchFamily="2" charset="-122"/>
                <a:sym typeface="+mn-ea"/>
              </a:rPr>
              <a:t>输出</a:t>
            </a:r>
            <a:r>
              <a:rPr lang="en-US" altLang="zh-CN" sz="1875">
                <a:ea typeface="宋体" pitchFamily="2" charset="-122"/>
                <a:sym typeface="+mn-ea"/>
              </a:rPr>
              <a:t>schdoc</a:t>
            </a:r>
            <a:r>
              <a:rPr lang="zh-CN" altLang="en-US" sz="1875">
                <a:ea typeface="宋体" pitchFamily="2" charset="-122"/>
                <a:sym typeface="+mn-ea"/>
              </a:rPr>
              <a:t>文档</a:t>
            </a:r>
            <a:endParaRPr lang="zh-CN" altLang="en-US" sz="1875">
              <a:ea typeface="宋体" pitchFamily="2" charset="-122"/>
              <a:sym typeface="+mn-ea"/>
            </a:endParaRPr>
          </a:p>
          <a:p>
            <a:pPr lvl="1"/>
            <a:r>
              <a:rPr lang="zh-CN" altLang="en-US" sz="1875">
                <a:ea typeface="宋体" pitchFamily="2" charset="-122"/>
                <a:sym typeface="+mn-ea"/>
              </a:rPr>
              <a:t>评审</a:t>
            </a:r>
            <a:r>
              <a:rPr lang="en-US" altLang="zh-CN" sz="1875">
                <a:ea typeface="宋体" pitchFamily="2" charset="-122"/>
                <a:sym typeface="+mn-ea"/>
              </a:rPr>
              <a:t>2</a:t>
            </a:r>
            <a:r>
              <a:rPr lang="zh-CN" altLang="en-US" sz="1875">
                <a:ea typeface="宋体" pitchFamily="2" charset="-122"/>
                <a:sym typeface="+mn-ea"/>
              </a:rPr>
              <a:t>次</a:t>
            </a:r>
            <a:endParaRPr lang="zh-CN" altLang="en-US" sz="1875">
              <a:ea typeface="宋体" pitchFamily="2" charset="-122"/>
              <a:sym typeface="+mn-ea"/>
            </a:endParaRPr>
          </a:p>
          <a:p>
            <a:pPr lvl="0"/>
            <a:r>
              <a:rPr lang="en-US" altLang="zh-CN" sz="2175">
                <a:ea typeface="宋体" pitchFamily="2" charset="-122"/>
                <a:sym typeface="+mn-ea"/>
              </a:rPr>
              <a:t>PCB</a:t>
            </a:r>
            <a:r>
              <a:rPr lang="zh-CN" altLang="en-US" sz="2175">
                <a:ea typeface="宋体" pitchFamily="2" charset="-122"/>
                <a:sym typeface="+mn-ea"/>
              </a:rPr>
              <a:t>布板（</a:t>
            </a:r>
            <a:r>
              <a:rPr lang="en-US" altLang="zh-CN" sz="2175">
                <a:ea typeface="宋体" pitchFamily="2" charset="-122"/>
                <a:sym typeface="+mn-ea"/>
              </a:rPr>
              <a:t>1</a:t>
            </a:r>
            <a:r>
              <a:rPr lang="zh-CN" altLang="en-US" sz="2175">
                <a:ea typeface="宋体" pitchFamily="2" charset="-122"/>
                <a:sym typeface="+mn-ea"/>
              </a:rPr>
              <a:t>周，</a:t>
            </a:r>
            <a:r>
              <a:rPr lang="en-US" altLang="zh-CN" sz="2175">
                <a:ea typeface="宋体" pitchFamily="2" charset="-122"/>
                <a:sym typeface="+mn-ea"/>
              </a:rPr>
              <a:t>~2019.03.02</a:t>
            </a:r>
            <a:r>
              <a:rPr lang="zh-CN" altLang="en-US" sz="2175">
                <a:ea typeface="宋体" pitchFamily="2" charset="-122"/>
                <a:sym typeface="+mn-ea"/>
              </a:rPr>
              <a:t>）</a:t>
            </a:r>
            <a:endParaRPr lang="zh-CN" altLang="en-US" sz="2175">
              <a:ea typeface="宋体" pitchFamily="2" charset="-122"/>
              <a:sym typeface="+mn-ea"/>
            </a:endParaRPr>
          </a:p>
          <a:p>
            <a:pPr lvl="1"/>
            <a:r>
              <a:rPr lang="zh-CN" altLang="en-US" sz="1875">
                <a:ea typeface="宋体" pitchFamily="2" charset="-122"/>
                <a:sym typeface="+mn-ea"/>
              </a:rPr>
              <a:t>使用</a:t>
            </a:r>
            <a:r>
              <a:rPr lang="en-US" altLang="zh-CN" sz="1875">
                <a:ea typeface="宋体" pitchFamily="2" charset="-122"/>
                <a:sym typeface="+mn-ea"/>
              </a:rPr>
              <a:t>Altium Designer</a:t>
            </a:r>
            <a:r>
              <a:rPr lang="zh-CN" altLang="en-US" sz="1875">
                <a:ea typeface="宋体" pitchFamily="2" charset="-122"/>
                <a:sym typeface="+mn-ea"/>
              </a:rPr>
              <a:t>绘制印刷电路板图（</a:t>
            </a:r>
            <a:r>
              <a:rPr lang="en-US" altLang="zh-CN" sz="1875">
                <a:ea typeface="宋体" pitchFamily="2" charset="-122"/>
                <a:sym typeface="+mn-ea"/>
              </a:rPr>
              <a:t>pcbdoc</a:t>
            </a:r>
            <a:r>
              <a:rPr lang="zh-CN" altLang="en-US" sz="1875">
                <a:ea typeface="宋体" pitchFamily="2" charset="-122"/>
                <a:sym typeface="+mn-ea"/>
              </a:rPr>
              <a:t>）</a:t>
            </a:r>
            <a:endParaRPr lang="zh-CN" altLang="en-US" sz="1875">
              <a:ea typeface="宋体" pitchFamily="2" charset="-122"/>
              <a:sym typeface="+mn-ea"/>
            </a:endParaRPr>
          </a:p>
          <a:p>
            <a:pPr lvl="2"/>
            <a:r>
              <a:rPr lang="zh-CN" altLang="en-US" sz="1650">
                <a:ea typeface="宋体" pitchFamily="2" charset="-122"/>
                <a:sym typeface="+mn-ea"/>
              </a:rPr>
              <a:t>可能需要添加元件封装库（</a:t>
            </a:r>
            <a:r>
              <a:rPr lang="en-US" altLang="zh-CN" sz="1650">
                <a:ea typeface="宋体" pitchFamily="2" charset="-122"/>
                <a:sym typeface="+mn-ea"/>
              </a:rPr>
              <a:t>footprint</a:t>
            </a:r>
            <a:r>
              <a:rPr lang="zh-CN" altLang="en-US" sz="1650">
                <a:ea typeface="宋体" pitchFamily="2" charset="-122"/>
                <a:sym typeface="+mn-ea"/>
              </a:rPr>
              <a:t>）</a:t>
            </a:r>
            <a:endParaRPr lang="zh-CN" altLang="en-US" sz="1650">
              <a:ea typeface="宋体" pitchFamily="2" charset="-122"/>
              <a:sym typeface="+mn-ea"/>
            </a:endParaRPr>
          </a:p>
          <a:p>
            <a:pPr lvl="2"/>
            <a:r>
              <a:rPr lang="zh-CN" altLang="en-US">
                <a:ea typeface="宋体" pitchFamily="2" charset="-122"/>
                <a:sym typeface="+mn-ea"/>
              </a:rPr>
              <a:t>需要注意布局、可焊接性</a:t>
            </a:r>
            <a:endParaRPr lang="zh-CN" altLang="en-US">
              <a:ea typeface="宋体" pitchFamily="2" charset="-122"/>
              <a:sym typeface="+mn-ea"/>
            </a:endParaRPr>
          </a:p>
          <a:p>
            <a:pPr lvl="1"/>
            <a:r>
              <a:rPr lang="zh-CN" altLang="en-US" sz="1875">
                <a:ea typeface="宋体" pitchFamily="2" charset="-122"/>
                <a:sym typeface="+mn-ea"/>
              </a:rPr>
              <a:t>面对面评审</a:t>
            </a:r>
            <a:r>
              <a:rPr lang="en-US" altLang="zh-CN" sz="1875">
                <a:ea typeface="宋体" pitchFamily="2" charset="-122"/>
                <a:sym typeface="+mn-ea"/>
              </a:rPr>
              <a:t>2</a:t>
            </a:r>
            <a:r>
              <a:rPr lang="zh-CN" altLang="en-US" sz="1875">
                <a:ea typeface="宋体" pitchFamily="2" charset="-122"/>
                <a:sym typeface="+mn-ea"/>
              </a:rPr>
              <a:t>次</a:t>
            </a:r>
            <a:endParaRPr lang="zh-CN" altLang="en-US" sz="1875">
              <a:ea typeface="宋体" pitchFamily="2" charset="-122"/>
              <a:sym typeface="+mn-ea"/>
            </a:endParaRPr>
          </a:p>
          <a:p>
            <a:pPr lvl="1"/>
            <a:endParaRPr lang="zh-CN" altLang="en-US"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itchFamily="2" charset="-122"/>
                <a:sym typeface="+mn-ea"/>
              </a:rPr>
              <a:t>嵌入式系统课程设计要求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PCB</a:t>
            </a:r>
            <a:r>
              <a:rPr lang="zh-CN" altLang="en-US"/>
              <a:t>投板（</a:t>
            </a:r>
            <a:r>
              <a:rPr lang="en-US" altLang="zh-CN"/>
              <a:t>1</a:t>
            </a:r>
            <a:r>
              <a:rPr lang="zh-CN" altLang="en-US"/>
              <a:t>周，</a:t>
            </a:r>
            <a:r>
              <a:rPr lang="en-US" altLang="zh-CN"/>
              <a:t>~2019.03.09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软件设计（</a:t>
            </a:r>
            <a:r>
              <a:rPr lang="en-US" altLang="zh-CN"/>
              <a:t>2</a:t>
            </a:r>
            <a:r>
              <a:rPr lang="zh-CN" altLang="en-US"/>
              <a:t>周，</a:t>
            </a:r>
            <a:r>
              <a:rPr lang="en-US" altLang="zh-CN"/>
              <a:t>~2019.03.09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与</a:t>
            </a:r>
            <a:r>
              <a:rPr lang="en-US" altLang="zh-CN"/>
              <a:t>PCB</a:t>
            </a:r>
            <a:r>
              <a:rPr lang="zh-CN" altLang="en-US"/>
              <a:t>布板投板周期重合</a:t>
            </a:r>
            <a:endParaRPr lang="zh-CN" altLang="en-US"/>
          </a:p>
          <a:p>
            <a:pPr lvl="1"/>
            <a:r>
              <a:rPr lang="zh-CN" altLang="en-US"/>
              <a:t>在原理图设计时即可同步展开软件设计</a:t>
            </a:r>
            <a:endParaRPr lang="zh-CN" altLang="en-US"/>
          </a:p>
          <a:p>
            <a:pPr lvl="0"/>
            <a:r>
              <a:rPr lang="zh-CN" altLang="en-US"/>
              <a:t>软硬件联调（</a:t>
            </a:r>
            <a:r>
              <a:rPr lang="en-US" altLang="zh-CN"/>
              <a:t>1</a:t>
            </a:r>
            <a:r>
              <a:rPr lang="zh-CN" altLang="en-US"/>
              <a:t>周，</a:t>
            </a:r>
            <a:r>
              <a:rPr lang="en-US" altLang="zh-CN"/>
              <a:t>~2019.03.16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投板返回后开始焊接调试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itchFamily="2" charset="-122"/>
                <a:sym typeface="+mn-ea"/>
              </a:rPr>
              <a:t>嵌入式系统课程设计要求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答辩及报告提交（</a:t>
            </a:r>
            <a:r>
              <a:rPr lang="en-US" altLang="zh-CN"/>
              <a:t>2019.03.23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提交设计报告、用户手册、调试手册</a:t>
            </a:r>
            <a:endParaRPr lang="zh-CN" altLang="en-US"/>
          </a:p>
          <a:p>
            <a:pPr lvl="1"/>
            <a:r>
              <a:rPr lang="zh-CN" altLang="en-US"/>
              <a:t>提交原理图</a:t>
            </a:r>
            <a:r>
              <a:rPr lang="en-US" altLang="zh-CN"/>
              <a:t>/PCB</a:t>
            </a:r>
            <a:r>
              <a:rPr lang="zh-CN" altLang="en-US"/>
              <a:t>工程，提交软件源码</a:t>
            </a:r>
            <a:endParaRPr lang="zh-CN" altLang="en-US"/>
          </a:p>
          <a:p>
            <a:pPr lvl="1"/>
            <a:r>
              <a:rPr lang="zh-CN" altLang="en-US"/>
              <a:t>答辩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初步课程设计（每人）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2016</a:t>
            </a:r>
            <a:r>
              <a:rPr lang="zh-CN" altLang="en-US"/>
              <a:t>级种子班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Eclipse_3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Kingsoft Office WPP</Application>
  <PresentationFormat>宽屏</PresentationFormat>
  <Paragraphs>178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1_Eclipse_3</vt:lpstr>
      <vt:lpstr>课程设计列表</vt:lpstr>
      <vt:lpstr>嵌入式系统课程设计（分组）</vt:lpstr>
      <vt:lpstr>嵌入式系统设计</vt:lpstr>
      <vt:lpstr>嵌入式系统课程设计详细步骤</vt:lpstr>
      <vt:lpstr>嵌入式系统课程设计要求</vt:lpstr>
      <vt:lpstr>嵌入式系统课程设计要求</vt:lpstr>
      <vt:lpstr>嵌入式系统课程设计要求</vt:lpstr>
      <vt:lpstr>嵌入式系统课程设计要求</vt:lpstr>
      <vt:lpstr>Linux初步课程设计（每人）</vt:lpstr>
      <vt:lpstr>Linux初步课程设计要求</vt:lpstr>
      <vt:lpstr>Linux初步课程设计要求</vt:lpstr>
      <vt:lpstr>操作系统课程实验（每人）</vt:lpstr>
      <vt:lpstr>操作系统课程实验</vt:lpstr>
      <vt:lpstr>操作系统课程实验</vt:lpstr>
      <vt:lpstr>操作系统课程实验</vt:lpstr>
      <vt:lpstr>其他任务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newmini</dc:creator>
  <cp:lastModifiedBy>zhonggh</cp:lastModifiedBy>
  <cp:revision>19</cp:revision>
  <dcterms:created xsi:type="dcterms:W3CDTF">2017-11-25T09:43:00Z</dcterms:created>
  <dcterms:modified xsi:type="dcterms:W3CDTF">2019-01-29T16:54:40Z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