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27"/>
  </p:notesMasterIdLst>
  <p:sldIdLst>
    <p:sldId id="256" r:id="rId2"/>
    <p:sldId id="257" r:id="rId3"/>
    <p:sldId id="264" r:id="rId4"/>
    <p:sldId id="263" r:id="rId5"/>
    <p:sldId id="306" r:id="rId6"/>
    <p:sldId id="287" r:id="rId7"/>
    <p:sldId id="284" r:id="rId8"/>
    <p:sldId id="293" r:id="rId9"/>
    <p:sldId id="288" r:id="rId10"/>
    <p:sldId id="289" r:id="rId11"/>
    <p:sldId id="304" r:id="rId12"/>
    <p:sldId id="299" r:id="rId13"/>
    <p:sldId id="296" r:id="rId14"/>
    <p:sldId id="297" r:id="rId15"/>
    <p:sldId id="298" r:id="rId16"/>
    <p:sldId id="300" r:id="rId17"/>
    <p:sldId id="301" r:id="rId18"/>
    <p:sldId id="310" r:id="rId19"/>
    <p:sldId id="312" r:id="rId20"/>
    <p:sldId id="311" r:id="rId21"/>
    <p:sldId id="305" r:id="rId22"/>
    <p:sldId id="303" r:id="rId23"/>
    <p:sldId id="308" r:id="rId24"/>
    <p:sldId id="309" r:id="rId25"/>
    <p:sldId id="291" r:id="rId26"/>
  </p:sldIdLst>
  <p:sldSz cx="9144000" cy="6858000" type="screen4x3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C508"/>
    <a:srgbClr val="294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9" autoAdjust="0"/>
    <p:restoredTop sz="95077"/>
  </p:normalViewPr>
  <p:slideViewPr>
    <p:cSldViewPr snapToGrid="0">
      <p:cViewPr varScale="1">
        <p:scale>
          <a:sx n="83" d="100"/>
          <a:sy n="8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yzh\Downloads\&#20223;&#30495;&#26354;&#32447;-&#21534;&#21520;&#37327;-rt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yzh\Downloads\&#20223;&#30495;&#26354;&#32447;-&#21534;&#21520;&#37327;-rt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yzh\Downloads\&#20223;&#30495;&#26354;&#32447;-&#21534;&#21520;&#37327;-rt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yzh\Downloads\&#20223;&#30495;&#26354;&#32447;-&#21534;&#21520;&#37327;-rt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yzh\Downloads\&#20223;&#30495;&#26354;&#32447;-&#21534;&#21520;&#37327;-rt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yzh\Downloads\&#20223;&#30495;&#26354;&#32447;-&#21534;&#21520;&#37327;-rt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yzh\Downloads\&#20223;&#30495;&#26354;&#32447;-&#21534;&#21520;&#37327;-rt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err="1"/>
              <a:t>tcp</a:t>
            </a:r>
            <a:r>
              <a:rPr lang="zh-CN" altLang="en-US" dirty="0"/>
              <a:t>数据量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Sheet1!$C$2:$C$9</c:f>
              <c:numCache>
                <c:formatCode>General</c:formatCode>
                <c:ptCount val="8"/>
                <c:pt idx="0">
                  <c:v>0.5</c:v>
                </c:pt>
                <c:pt idx="1">
                  <c:v>0.8</c:v>
                </c:pt>
                <c:pt idx="2">
                  <c:v>1</c:v>
                </c:pt>
                <c:pt idx="3">
                  <c:v>1.2</c:v>
                </c:pt>
                <c:pt idx="4">
                  <c:v>1.4</c:v>
                </c:pt>
                <c:pt idx="5">
                  <c:v>1.6</c:v>
                </c:pt>
                <c:pt idx="6">
                  <c:v>1.8</c:v>
                </c:pt>
                <c:pt idx="7">
                  <c:v>2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1.528</c:v>
                </c:pt>
                <c:pt idx="1">
                  <c:v>1.625</c:v>
                </c:pt>
                <c:pt idx="2">
                  <c:v>2.4820000000000002</c:v>
                </c:pt>
                <c:pt idx="3">
                  <c:v>14.19</c:v>
                </c:pt>
                <c:pt idx="4">
                  <c:v>22.29</c:v>
                </c:pt>
                <c:pt idx="5">
                  <c:v>46.45</c:v>
                </c:pt>
                <c:pt idx="6">
                  <c:v>59.86</c:v>
                </c:pt>
                <c:pt idx="7">
                  <c:v>75.83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74B-48BF-8962-24BF7D3E4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8521680"/>
        <c:axId val="-2066248256"/>
      </c:scatterChart>
      <c:valAx>
        <c:axId val="-2128521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66248256"/>
        <c:crosses val="autoZero"/>
        <c:crossBetween val="midCat"/>
      </c:valAx>
      <c:valAx>
        <c:axId val="-206624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28521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err="1"/>
              <a:t>tcp</a:t>
            </a:r>
            <a:r>
              <a:rPr lang="zh-CN" altLang="en-US" dirty="0"/>
              <a:t>包占比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Sheet1!$C$2:$C$9</c:f>
              <c:numCache>
                <c:formatCode>General</c:formatCode>
                <c:ptCount val="8"/>
                <c:pt idx="0">
                  <c:v>0.5</c:v>
                </c:pt>
                <c:pt idx="1">
                  <c:v>0.8</c:v>
                </c:pt>
                <c:pt idx="2">
                  <c:v>1</c:v>
                </c:pt>
                <c:pt idx="3">
                  <c:v>1.2</c:v>
                </c:pt>
                <c:pt idx="4">
                  <c:v>1.4</c:v>
                </c:pt>
                <c:pt idx="5">
                  <c:v>1.6</c:v>
                </c:pt>
                <c:pt idx="6">
                  <c:v>1.8</c:v>
                </c:pt>
                <c:pt idx="7">
                  <c:v>2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1.1000000000000001</c:v>
                </c:pt>
                <c:pt idx="1">
                  <c:v>1.2</c:v>
                </c:pt>
                <c:pt idx="2">
                  <c:v>1.9</c:v>
                </c:pt>
                <c:pt idx="3">
                  <c:v>10.4</c:v>
                </c:pt>
                <c:pt idx="4">
                  <c:v>15.7</c:v>
                </c:pt>
                <c:pt idx="5">
                  <c:v>18.8</c:v>
                </c:pt>
                <c:pt idx="6">
                  <c:v>20.9</c:v>
                </c:pt>
                <c:pt idx="7">
                  <c:v>21.4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A96-41BF-9703-4825A36A4C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6380816"/>
        <c:axId val="-2066382064"/>
      </c:scatterChart>
      <c:valAx>
        <c:axId val="-2066380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66382064"/>
        <c:crosses val="autoZero"/>
        <c:crossBetween val="midCat"/>
      </c:valAx>
      <c:valAx>
        <c:axId val="-206638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66380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tcp</a:t>
            </a:r>
            <a:r>
              <a:rPr lang="zh-CN" altLang="en-US"/>
              <a:t>数据量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Sheet1!$C$19:$C$26</c:f>
              <c:numCache>
                <c:formatCode>General</c:formatCode>
                <c:ptCount val="8"/>
                <c:pt idx="0">
                  <c:v>0.5</c:v>
                </c:pt>
                <c:pt idx="1">
                  <c:v>0.8</c:v>
                </c:pt>
                <c:pt idx="2">
                  <c:v>1</c:v>
                </c:pt>
                <c:pt idx="3">
                  <c:v>1.2</c:v>
                </c:pt>
                <c:pt idx="4">
                  <c:v>1.4</c:v>
                </c:pt>
                <c:pt idx="5">
                  <c:v>1.6</c:v>
                </c:pt>
                <c:pt idx="6">
                  <c:v>1.8</c:v>
                </c:pt>
                <c:pt idx="7">
                  <c:v>2</c:v>
                </c:pt>
              </c:numCache>
            </c:numRef>
          </c:xVal>
          <c:yVal>
            <c:numRef>
              <c:f>Sheet1!$F$19:$F$26</c:f>
              <c:numCache>
                <c:formatCode>General</c:formatCode>
                <c:ptCount val="8"/>
                <c:pt idx="0">
                  <c:v>1.534</c:v>
                </c:pt>
                <c:pt idx="1">
                  <c:v>1.6319999999999999</c:v>
                </c:pt>
                <c:pt idx="2">
                  <c:v>1.9770000000000001</c:v>
                </c:pt>
                <c:pt idx="3">
                  <c:v>2.7160000000000002</c:v>
                </c:pt>
                <c:pt idx="4">
                  <c:v>14.29</c:v>
                </c:pt>
                <c:pt idx="5">
                  <c:v>14.1</c:v>
                </c:pt>
                <c:pt idx="6">
                  <c:v>29.98</c:v>
                </c:pt>
                <c:pt idx="7">
                  <c:v>25.53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749-4938-BCF0-ECE8762EA1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2952848"/>
        <c:axId val="-2049235568"/>
      </c:scatterChart>
      <c:valAx>
        <c:axId val="2112952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49235568"/>
        <c:crosses val="autoZero"/>
        <c:crossBetween val="midCat"/>
      </c:valAx>
      <c:valAx>
        <c:axId val="-204923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2952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tcp</a:t>
            </a:r>
            <a:r>
              <a:rPr lang="zh-CN" altLang="en-US"/>
              <a:t>包占比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8682777355880094E-2"/>
          <c:y val="0.133424393261525"/>
          <c:w val="0.85629638793735996"/>
          <c:h val="0.63660517421706098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Sheet1!$C$19:$C$26</c:f>
              <c:numCache>
                <c:formatCode>General</c:formatCode>
                <c:ptCount val="8"/>
                <c:pt idx="0">
                  <c:v>0.5</c:v>
                </c:pt>
                <c:pt idx="1">
                  <c:v>0.8</c:v>
                </c:pt>
                <c:pt idx="2">
                  <c:v>1</c:v>
                </c:pt>
                <c:pt idx="3">
                  <c:v>1.2</c:v>
                </c:pt>
                <c:pt idx="4">
                  <c:v>1.4</c:v>
                </c:pt>
                <c:pt idx="5">
                  <c:v>1.6</c:v>
                </c:pt>
                <c:pt idx="6">
                  <c:v>1.8</c:v>
                </c:pt>
                <c:pt idx="7">
                  <c:v>2</c:v>
                </c:pt>
              </c:numCache>
            </c:numRef>
          </c:xVal>
          <c:yVal>
            <c:numRef>
              <c:f>Sheet1!$D$19:$D$26</c:f>
              <c:numCache>
                <c:formatCode>General</c:formatCode>
                <c:ptCount val="8"/>
                <c:pt idx="0">
                  <c:v>1.1000000000000001</c:v>
                </c:pt>
                <c:pt idx="1">
                  <c:v>1.2</c:v>
                </c:pt>
                <c:pt idx="2">
                  <c:v>1.5</c:v>
                </c:pt>
                <c:pt idx="3">
                  <c:v>2.1</c:v>
                </c:pt>
                <c:pt idx="4">
                  <c:v>10.1</c:v>
                </c:pt>
                <c:pt idx="5">
                  <c:v>10.4</c:v>
                </c:pt>
                <c:pt idx="6">
                  <c:v>17.3</c:v>
                </c:pt>
                <c:pt idx="7">
                  <c:v>18.600000000000001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5F3-4B4E-995F-3D364C7F7C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3440128"/>
        <c:axId val="-2084379008"/>
      </c:scatterChart>
      <c:valAx>
        <c:axId val="2143440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84379008"/>
        <c:crosses val="autoZero"/>
        <c:crossBetween val="midCat"/>
      </c:valAx>
      <c:valAx>
        <c:axId val="-208437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34401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tcp</a:t>
            </a:r>
            <a:r>
              <a:rPr lang="zh-CN" altLang="en-US"/>
              <a:t>数据量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Sheet1!$C$37:$C$44</c:f>
              <c:numCache>
                <c:formatCode>General</c:formatCode>
                <c:ptCount val="8"/>
                <c:pt idx="0">
                  <c:v>0.5</c:v>
                </c:pt>
                <c:pt idx="1">
                  <c:v>0.8</c:v>
                </c:pt>
                <c:pt idx="2">
                  <c:v>1</c:v>
                </c:pt>
                <c:pt idx="3">
                  <c:v>1.2</c:v>
                </c:pt>
                <c:pt idx="4">
                  <c:v>1.4</c:v>
                </c:pt>
                <c:pt idx="5">
                  <c:v>1.6</c:v>
                </c:pt>
                <c:pt idx="6">
                  <c:v>1.8</c:v>
                </c:pt>
                <c:pt idx="7">
                  <c:v>2</c:v>
                </c:pt>
              </c:numCache>
            </c:numRef>
          </c:xVal>
          <c:yVal>
            <c:numRef>
              <c:f>Sheet1!$F$37:$F$44</c:f>
              <c:numCache>
                <c:formatCode>General</c:formatCode>
                <c:ptCount val="8"/>
                <c:pt idx="0">
                  <c:v>1.7350000000000001</c:v>
                </c:pt>
                <c:pt idx="1">
                  <c:v>1.9419999999999999</c:v>
                </c:pt>
                <c:pt idx="2">
                  <c:v>0.109</c:v>
                </c:pt>
                <c:pt idx="3">
                  <c:v>6.6159999999999997</c:v>
                </c:pt>
                <c:pt idx="4">
                  <c:v>26.61</c:v>
                </c:pt>
                <c:pt idx="5">
                  <c:v>50.15</c:v>
                </c:pt>
                <c:pt idx="6">
                  <c:v>62.67</c:v>
                </c:pt>
                <c:pt idx="7">
                  <c:v>75.83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0C9-48FD-8F50-33346D1B67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1676720"/>
        <c:axId val="2141246464"/>
      </c:scatterChart>
      <c:valAx>
        <c:axId val="2061676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1246464"/>
        <c:crosses val="autoZero"/>
        <c:crossBetween val="midCat"/>
      </c:valAx>
      <c:valAx>
        <c:axId val="214124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16767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tcp</a:t>
            </a:r>
            <a:r>
              <a:rPr lang="zh-CN" altLang="en-US"/>
              <a:t>包占比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Sheet1!$C$37:$C$44</c:f>
              <c:numCache>
                <c:formatCode>General</c:formatCode>
                <c:ptCount val="8"/>
                <c:pt idx="0">
                  <c:v>0.5</c:v>
                </c:pt>
                <c:pt idx="1">
                  <c:v>0.8</c:v>
                </c:pt>
                <c:pt idx="2">
                  <c:v>1</c:v>
                </c:pt>
                <c:pt idx="3">
                  <c:v>1.2</c:v>
                </c:pt>
                <c:pt idx="4">
                  <c:v>1.4</c:v>
                </c:pt>
                <c:pt idx="5">
                  <c:v>1.6</c:v>
                </c:pt>
                <c:pt idx="6">
                  <c:v>1.8</c:v>
                </c:pt>
                <c:pt idx="7">
                  <c:v>2</c:v>
                </c:pt>
              </c:numCache>
            </c:numRef>
          </c:xVal>
          <c:yVal>
            <c:numRef>
              <c:f>Sheet1!$D$37:$D$44</c:f>
              <c:numCache>
                <c:formatCode>General</c:formatCode>
                <c:ptCount val="8"/>
                <c:pt idx="0">
                  <c:v>1.3</c:v>
                </c:pt>
                <c:pt idx="1">
                  <c:v>1.4</c:v>
                </c:pt>
                <c:pt idx="2">
                  <c:v>0.1</c:v>
                </c:pt>
                <c:pt idx="3">
                  <c:v>4.5999999999999996</c:v>
                </c:pt>
                <c:pt idx="4">
                  <c:v>17.5</c:v>
                </c:pt>
                <c:pt idx="5">
                  <c:v>19.3</c:v>
                </c:pt>
                <c:pt idx="6">
                  <c:v>21.4</c:v>
                </c:pt>
                <c:pt idx="7">
                  <c:v>21.9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BEF-48D2-AE01-E050ADBEF4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2684928"/>
        <c:axId val="-2127601296"/>
      </c:scatterChart>
      <c:valAx>
        <c:axId val="2112684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27601296"/>
        <c:crosses val="autoZero"/>
        <c:crossBetween val="midCat"/>
      </c:valAx>
      <c:valAx>
        <c:axId val="-212760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26849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RTT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Sheet1!$D$63:$D$81</c:f>
              <c:numCache>
                <c:formatCode>General</c:formatCode>
                <c:ptCount val="19"/>
                <c:pt idx="0">
                  <c:v>30</c:v>
                </c:pt>
                <c:pt idx="1">
                  <c:v>50</c:v>
                </c:pt>
                <c:pt idx="2">
                  <c:v>80</c:v>
                </c:pt>
                <c:pt idx="3">
                  <c:v>100</c:v>
                </c:pt>
                <c:pt idx="4">
                  <c:v>120</c:v>
                </c:pt>
                <c:pt idx="5">
                  <c:v>140</c:v>
                </c:pt>
                <c:pt idx="6">
                  <c:v>160</c:v>
                </c:pt>
                <c:pt idx="7">
                  <c:v>220</c:v>
                </c:pt>
                <c:pt idx="8">
                  <c:v>240</c:v>
                </c:pt>
                <c:pt idx="9">
                  <c:v>260</c:v>
                </c:pt>
                <c:pt idx="10">
                  <c:v>280</c:v>
                </c:pt>
                <c:pt idx="11">
                  <c:v>300</c:v>
                </c:pt>
                <c:pt idx="12">
                  <c:v>320</c:v>
                </c:pt>
                <c:pt idx="13">
                  <c:v>340</c:v>
                </c:pt>
                <c:pt idx="14">
                  <c:v>360</c:v>
                </c:pt>
                <c:pt idx="15">
                  <c:v>400</c:v>
                </c:pt>
                <c:pt idx="16">
                  <c:v>420</c:v>
                </c:pt>
                <c:pt idx="17">
                  <c:v>440</c:v>
                </c:pt>
                <c:pt idx="18">
                  <c:v>460</c:v>
                </c:pt>
              </c:numCache>
            </c:numRef>
          </c:xVal>
          <c:yVal>
            <c:numRef>
              <c:f>Sheet1!$E$63:$E$81</c:f>
              <c:numCache>
                <c:formatCode>General</c:formatCode>
                <c:ptCount val="19"/>
                <c:pt idx="0">
                  <c:v>3.246</c:v>
                </c:pt>
                <c:pt idx="1">
                  <c:v>0.68510000000000004</c:v>
                </c:pt>
                <c:pt idx="2">
                  <c:v>2.2450000000000001</c:v>
                </c:pt>
                <c:pt idx="3">
                  <c:v>3.5289999999999999</c:v>
                </c:pt>
                <c:pt idx="4">
                  <c:v>3.5230000000000001</c:v>
                </c:pt>
                <c:pt idx="5">
                  <c:v>3.3620000000000001</c:v>
                </c:pt>
                <c:pt idx="6">
                  <c:v>5.8119999999999994</c:v>
                </c:pt>
                <c:pt idx="7">
                  <c:v>1.8620000000000001</c:v>
                </c:pt>
                <c:pt idx="8">
                  <c:v>1.8460000000000001</c:v>
                </c:pt>
                <c:pt idx="9">
                  <c:v>1.8460000000000001</c:v>
                </c:pt>
                <c:pt idx="10">
                  <c:v>1.829</c:v>
                </c:pt>
                <c:pt idx="11">
                  <c:v>1.7909999999999999</c:v>
                </c:pt>
                <c:pt idx="12">
                  <c:v>1.7070000000000001</c:v>
                </c:pt>
                <c:pt idx="13">
                  <c:v>1.708</c:v>
                </c:pt>
                <c:pt idx="14">
                  <c:v>1.6990000000000001</c:v>
                </c:pt>
                <c:pt idx="15">
                  <c:v>3.4830000000000001</c:v>
                </c:pt>
                <c:pt idx="16">
                  <c:v>8.4570000000000007</c:v>
                </c:pt>
                <c:pt idx="17">
                  <c:v>7.1259999999999986</c:v>
                </c:pt>
                <c:pt idx="18">
                  <c:v>7.1259999999999986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5D-49E1-BF57-32F4D9F206FE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Sheet1!$D$63:$D$81</c:f>
              <c:numCache>
                <c:formatCode>General</c:formatCode>
                <c:ptCount val="19"/>
                <c:pt idx="0">
                  <c:v>30</c:v>
                </c:pt>
                <c:pt idx="1">
                  <c:v>50</c:v>
                </c:pt>
                <c:pt idx="2">
                  <c:v>80</c:v>
                </c:pt>
                <c:pt idx="3">
                  <c:v>100</c:v>
                </c:pt>
                <c:pt idx="4">
                  <c:v>120</c:v>
                </c:pt>
                <c:pt idx="5">
                  <c:v>140</c:v>
                </c:pt>
                <c:pt idx="6">
                  <c:v>160</c:v>
                </c:pt>
                <c:pt idx="7">
                  <c:v>220</c:v>
                </c:pt>
                <c:pt idx="8">
                  <c:v>240</c:v>
                </c:pt>
                <c:pt idx="9">
                  <c:v>260</c:v>
                </c:pt>
                <c:pt idx="10">
                  <c:v>280</c:v>
                </c:pt>
                <c:pt idx="11">
                  <c:v>300</c:v>
                </c:pt>
                <c:pt idx="12">
                  <c:v>320</c:v>
                </c:pt>
                <c:pt idx="13">
                  <c:v>340</c:v>
                </c:pt>
                <c:pt idx="14">
                  <c:v>360</c:v>
                </c:pt>
                <c:pt idx="15">
                  <c:v>400</c:v>
                </c:pt>
                <c:pt idx="16">
                  <c:v>420</c:v>
                </c:pt>
                <c:pt idx="17">
                  <c:v>440</c:v>
                </c:pt>
                <c:pt idx="18">
                  <c:v>460</c:v>
                </c:pt>
              </c:numCache>
            </c:numRef>
          </c:xVal>
          <c:yVal>
            <c:numRef>
              <c:f>Sheet1!$G$63:$G$81</c:f>
              <c:numCache>
                <c:formatCode>General</c:formatCode>
                <c:ptCount val="19"/>
                <c:pt idx="0">
                  <c:v>9.3350000000000009</c:v>
                </c:pt>
                <c:pt idx="1">
                  <c:v>9.3350000000000009</c:v>
                </c:pt>
                <c:pt idx="2">
                  <c:v>8.6649999999999991</c:v>
                </c:pt>
                <c:pt idx="3">
                  <c:v>8.6649999999999991</c:v>
                </c:pt>
                <c:pt idx="4">
                  <c:v>8.6649999999999991</c:v>
                </c:pt>
                <c:pt idx="5">
                  <c:v>8.6649999999999991</c:v>
                </c:pt>
                <c:pt idx="6">
                  <c:v>8.09</c:v>
                </c:pt>
                <c:pt idx="7">
                  <c:v>8.09</c:v>
                </c:pt>
                <c:pt idx="8">
                  <c:v>7.5849999999999982</c:v>
                </c:pt>
                <c:pt idx="9">
                  <c:v>7.5849999999999982</c:v>
                </c:pt>
                <c:pt idx="10">
                  <c:v>7.5849999999999982</c:v>
                </c:pt>
                <c:pt idx="11">
                  <c:v>7.5849999999999982</c:v>
                </c:pt>
                <c:pt idx="12">
                  <c:v>7.1349999999999998</c:v>
                </c:pt>
                <c:pt idx="13">
                  <c:v>7.1349999999999998</c:v>
                </c:pt>
                <c:pt idx="14">
                  <c:v>7.1349999999999998</c:v>
                </c:pt>
                <c:pt idx="15">
                  <c:v>6.74</c:v>
                </c:pt>
                <c:pt idx="16">
                  <c:v>6.74</c:v>
                </c:pt>
                <c:pt idx="17">
                  <c:v>6.74</c:v>
                </c:pt>
                <c:pt idx="18">
                  <c:v>6.3849999999999998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C5D-49E1-BF57-32F4D9F206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2724944"/>
        <c:axId val="2142098336"/>
      </c:scatterChart>
      <c:valAx>
        <c:axId val="2112724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2098336"/>
        <c:crosses val="autoZero"/>
        <c:crossBetween val="midCat"/>
      </c:valAx>
      <c:valAx>
        <c:axId val="214209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27249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371F4-B49E-4375-B4EB-31B3EAF04CFE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B9276-3D5B-46B9-8FB9-3C5C11460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9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70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045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387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806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21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30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77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546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164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111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993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37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087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69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773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335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57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926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75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3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45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083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7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204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1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96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2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94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46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1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2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82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2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3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16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02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0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0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21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953B-A6FC-4252-9D65-5D435A04F887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71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4" r:id="rId13"/>
    <p:sldLayoutId id="21474837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emf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47853" y="2565655"/>
            <a:ext cx="5441603" cy="605936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pPr defTabSz="514337"/>
            <a:r>
              <a:rPr lang="zh-CN" altLang="en-US" sz="3600" b="1" dirty="0">
                <a:latin typeface="微软雅黑"/>
                <a:ea typeface="微软雅黑"/>
                <a:cs typeface="+mn-ea"/>
                <a:sym typeface="+mn-lt"/>
              </a:rPr>
              <a:t>基于</a:t>
            </a:r>
            <a:r>
              <a:rPr lang="en-US" altLang="zh-CN" sz="3600" b="1" dirty="0">
                <a:latin typeface="微软雅黑"/>
                <a:ea typeface="微软雅黑"/>
                <a:cs typeface="+mn-ea"/>
                <a:sym typeface="+mn-lt"/>
              </a:rPr>
              <a:t>NS3</a:t>
            </a:r>
            <a:r>
              <a:rPr lang="zh-CN" altLang="en-US" sz="3600" b="1" dirty="0">
                <a:latin typeface="微软雅黑"/>
                <a:ea typeface="微软雅黑"/>
                <a:cs typeface="+mn-ea"/>
                <a:sym typeface="+mn-lt"/>
              </a:rPr>
              <a:t>的</a:t>
            </a:r>
            <a:r>
              <a:rPr lang="en-US" altLang="zh-CN" sz="3600" b="1" dirty="0">
                <a:latin typeface="微软雅黑"/>
                <a:ea typeface="微软雅黑"/>
                <a:cs typeface="+mn-ea"/>
                <a:sym typeface="+mn-lt"/>
              </a:rPr>
              <a:t>TCP</a:t>
            </a:r>
            <a:r>
              <a:rPr lang="zh-CN" altLang="en-US" sz="3600" b="1" dirty="0">
                <a:latin typeface="微软雅黑"/>
                <a:ea typeface="微软雅黑"/>
                <a:cs typeface="+mn-ea"/>
                <a:sym typeface="+mn-lt"/>
              </a:rPr>
              <a:t>协议仿真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60549" y="4272236"/>
            <a:ext cx="3527549" cy="26738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51435" tIns="25718" rIns="51435" bIns="25718" anchor="t">
            <a:spAutoFit/>
          </a:bodyPr>
          <a:lstStyle/>
          <a:p>
            <a:pPr defTabSz="514337" eaLnBrk="0" hangingPunct="0"/>
            <a:r>
              <a:rPr lang="zh-CN" altLang="en-US" sz="1400" dirty="0">
                <a:latin typeface="微软雅黑"/>
                <a:ea typeface="微软雅黑"/>
                <a:cs typeface="+mn-ea"/>
                <a:sym typeface="+mn-lt"/>
              </a:rPr>
              <a:t>种子</a:t>
            </a:r>
            <a:r>
              <a:rPr lang="en-US" altLang="zh-CN" sz="1400" dirty="0">
                <a:latin typeface="微软雅黑"/>
                <a:ea typeface="微软雅黑"/>
                <a:cs typeface="+mn-ea"/>
                <a:sym typeface="+mn-lt"/>
              </a:rPr>
              <a:t>1601 </a:t>
            </a:r>
            <a:r>
              <a:rPr lang="zh-CN" altLang="en-US" sz="1400" dirty="0">
                <a:latin typeface="微软雅黑"/>
                <a:ea typeface="微软雅黑"/>
                <a:cs typeface="+mn-ea"/>
                <a:sym typeface="+mn-lt"/>
              </a:rPr>
              <a:t>陆国航 易子闳 赵永辉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560549" y="3089647"/>
            <a:ext cx="5460530" cy="236604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pPr defTabSz="514350" eaLnBrk="0" hangingPunct="0"/>
            <a:endParaRPr lang="en-US" altLang="zh-CN" sz="1200" dirty="0"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8" name="TextBox 120"/>
          <p:cNvSpPr txBox="1"/>
          <p:nvPr/>
        </p:nvSpPr>
        <p:spPr>
          <a:xfrm>
            <a:off x="3560551" y="3395596"/>
            <a:ext cx="1323684" cy="57888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defTabSz="514350"/>
            <a:r>
              <a:rPr lang="en-US" altLang="zh-CN" sz="2800" dirty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NBHH</a:t>
            </a:r>
            <a:endParaRPr lang="zh-CN" altLang="en-US" sz="2800" dirty="0">
              <a:solidFill>
                <a:prstClr val="white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293425" y="2651146"/>
            <a:ext cx="99578" cy="1293525"/>
            <a:chOff x="995161" y="2391860"/>
            <a:chExt cx="135370" cy="1758474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30530" y="2391860"/>
              <a:ext cx="0" cy="175847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等腰三角形 11"/>
            <p:cNvSpPr/>
            <p:nvPr/>
          </p:nvSpPr>
          <p:spPr>
            <a:xfrm rot="16200000">
              <a:off x="984331" y="3203412"/>
              <a:ext cx="157029" cy="135370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46781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9668" y="1299218"/>
            <a:ext cx="5959551" cy="589470"/>
            <a:chOff x="698502" y="114529"/>
            <a:chExt cx="7232390" cy="785960"/>
          </a:xfrm>
        </p:grpSpPr>
        <p:sp>
          <p:nvSpPr>
            <p:cNvPr id="3" name="文本框 2"/>
            <p:cNvSpPr txBox="1"/>
            <p:nvPr/>
          </p:nvSpPr>
          <p:spPr>
            <a:xfrm>
              <a:off x="698502" y="114529"/>
              <a:ext cx="7232390" cy="561693"/>
            </a:xfrm>
            <a:prstGeom prst="rect">
              <a:avLst/>
            </a:prstGeom>
            <a:noFill/>
          </p:spPr>
          <p:txBody>
            <a:bodyPr wrap="square" lIns="51435" tIns="25718" rIns="51435" bIns="25718" rtlCol="0">
              <a:spAutoFit/>
            </a:bodyPr>
            <a:lstStyle/>
            <a:p>
              <a:pPr defTabSz="514337"/>
              <a:r>
                <a:rPr lang="zh-CN" altLang="en-US" sz="2400" b="1" dirty="0">
                  <a:latin typeface="微软雅黑"/>
                  <a:ea typeface="微软雅黑"/>
                  <a:cs typeface="+mn-ea"/>
                  <a:sym typeface="+mn-lt"/>
                </a:rPr>
                <a:t>我们</a:t>
              </a:r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的想法是什么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5" name="文本框 4"/>
            <p:cNvSpPr txBox="1"/>
            <p:nvPr/>
          </p:nvSpPr>
          <p:spPr>
            <a:xfrm>
              <a:off x="716110" y="553112"/>
              <a:ext cx="2797234" cy="32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825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97766" y="2545070"/>
            <a:ext cx="3717536" cy="428471"/>
            <a:chOff x="3455288" y="2206249"/>
            <a:chExt cx="2577335" cy="571295"/>
          </a:xfrm>
        </p:grpSpPr>
        <p:sp>
          <p:nvSpPr>
            <p:cNvPr id="16" name="TextBox 13"/>
            <p:cNvSpPr txBox="1"/>
            <p:nvPr/>
          </p:nvSpPr>
          <p:spPr>
            <a:xfrm>
              <a:off x="3455288" y="2206249"/>
              <a:ext cx="2577335" cy="3282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 defTabSz="512552">
                <a:spcBef>
                  <a:spcPct val="20000"/>
                </a:spcBef>
              </a:pPr>
              <a:endParaRPr lang="zh-CN" altLang="en-US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3455288" y="2599632"/>
              <a:ext cx="2429499" cy="17791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en-US" altLang="zh-CN" sz="788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33" name="Group 42"/>
          <p:cNvGrpSpPr>
            <a:grpSpLocks noChangeAspect="1"/>
          </p:cNvGrpSpPr>
          <p:nvPr/>
        </p:nvGrpSpPr>
        <p:grpSpPr>
          <a:xfrm rot="5400000">
            <a:off x="3311868" y="2671231"/>
            <a:ext cx="756000" cy="756000"/>
            <a:chOff x="403412" y="107576"/>
            <a:chExt cx="4320000" cy="4320000"/>
          </a:xfrm>
        </p:grpSpPr>
        <p:sp>
          <p:nvSpPr>
            <p:cNvPr id="34" name="Teardrop 43"/>
            <p:cNvSpPr/>
            <p:nvPr/>
          </p:nvSpPr>
          <p:spPr>
            <a:xfrm>
              <a:off x="403412" y="107576"/>
              <a:ext cx="4320000" cy="4320000"/>
            </a:xfrm>
            <a:prstGeom prst="teardrop">
              <a:avLst/>
            </a:prstGeom>
            <a:solidFill>
              <a:schemeClr val="bg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Teardrop 44"/>
            <p:cNvSpPr/>
            <p:nvPr/>
          </p:nvSpPr>
          <p:spPr>
            <a:xfrm>
              <a:off x="583412" y="287576"/>
              <a:ext cx="3960000" cy="3960000"/>
            </a:xfrm>
            <a:prstGeom prst="teardrop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6" name="Group 45"/>
          <p:cNvGrpSpPr>
            <a:grpSpLocks noChangeAspect="1"/>
          </p:cNvGrpSpPr>
          <p:nvPr/>
        </p:nvGrpSpPr>
        <p:grpSpPr>
          <a:xfrm rot="5400000">
            <a:off x="3311868" y="3631324"/>
            <a:ext cx="756000" cy="756000"/>
            <a:chOff x="403412" y="107576"/>
            <a:chExt cx="4320000" cy="4320000"/>
          </a:xfrm>
        </p:grpSpPr>
        <p:sp>
          <p:nvSpPr>
            <p:cNvPr id="37" name="Teardrop 46"/>
            <p:cNvSpPr/>
            <p:nvPr/>
          </p:nvSpPr>
          <p:spPr>
            <a:xfrm>
              <a:off x="403412" y="107576"/>
              <a:ext cx="4320000" cy="4320000"/>
            </a:xfrm>
            <a:prstGeom prst="teardrop">
              <a:avLst/>
            </a:prstGeom>
            <a:solidFill>
              <a:schemeClr val="bg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Teardrop 47"/>
            <p:cNvSpPr/>
            <p:nvPr/>
          </p:nvSpPr>
          <p:spPr>
            <a:xfrm>
              <a:off x="583412" y="287576"/>
              <a:ext cx="3960000" cy="39600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2" name="Group 33"/>
          <p:cNvGrpSpPr>
            <a:grpSpLocks noChangeAspect="1"/>
          </p:cNvGrpSpPr>
          <p:nvPr/>
        </p:nvGrpSpPr>
        <p:grpSpPr>
          <a:xfrm rot="10800000">
            <a:off x="4259509" y="2671231"/>
            <a:ext cx="756000" cy="756000"/>
            <a:chOff x="403412" y="107576"/>
            <a:chExt cx="4320000" cy="4320000"/>
          </a:xfrm>
        </p:grpSpPr>
        <p:sp>
          <p:nvSpPr>
            <p:cNvPr id="43" name="Teardrop 34"/>
            <p:cNvSpPr/>
            <p:nvPr/>
          </p:nvSpPr>
          <p:spPr>
            <a:xfrm>
              <a:off x="403412" y="107576"/>
              <a:ext cx="4320000" cy="4320000"/>
            </a:xfrm>
            <a:prstGeom prst="teardrop">
              <a:avLst/>
            </a:prstGeom>
            <a:solidFill>
              <a:schemeClr val="bg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Teardrop 35"/>
            <p:cNvSpPr/>
            <p:nvPr/>
          </p:nvSpPr>
          <p:spPr>
            <a:xfrm>
              <a:off x="583412" y="287576"/>
              <a:ext cx="3960000" cy="3960000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9" name="Group 24"/>
          <p:cNvGrpSpPr/>
          <p:nvPr/>
        </p:nvGrpSpPr>
        <p:grpSpPr>
          <a:xfrm>
            <a:off x="937716" y="2702731"/>
            <a:ext cx="2150114" cy="1425477"/>
            <a:chOff x="3340420" y="2486149"/>
            <a:chExt cx="2366152" cy="1425477"/>
          </a:xfrm>
        </p:grpSpPr>
        <p:sp>
          <p:nvSpPr>
            <p:cNvPr id="50" name="TextBox 25"/>
            <p:cNvSpPr txBox="1"/>
            <p:nvPr/>
          </p:nvSpPr>
          <p:spPr>
            <a:xfrm>
              <a:off x="3340420" y="2486149"/>
              <a:ext cx="22480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2552">
                <a:spcBef>
                  <a:spcPct val="20000"/>
                </a:spcBef>
              </a:pPr>
              <a:r>
                <a:rPr lang="zh-CN" altLang="en-US" sz="2000"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完成网站上实验曲线的仿真</a:t>
              </a:r>
              <a:r>
                <a:rPr lang="zh-CN" altLang="en-US" sz="20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复现</a:t>
              </a:r>
              <a:endParaRPr lang="zh-CN" altLang="en-US" sz="20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1" name="TextBox 26"/>
            <p:cNvSpPr txBox="1"/>
            <p:nvPr/>
          </p:nvSpPr>
          <p:spPr>
            <a:xfrm>
              <a:off x="3401351" y="3511516"/>
              <a:ext cx="23052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2552">
                <a:spcBef>
                  <a:spcPct val="20000"/>
                </a:spcBef>
              </a:pPr>
              <a:endParaRPr lang="zh-CN" altLang="en-US" sz="20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3" name="Group 28"/>
          <p:cNvGrpSpPr/>
          <p:nvPr/>
        </p:nvGrpSpPr>
        <p:grpSpPr>
          <a:xfrm>
            <a:off x="682273" y="3704482"/>
            <a:ext cx="7516531" cy="1133810"/>
            <a:chOff x="2647814" y="3487900"/>
            <a:chExt cx="7516531" cy="1133810"/>
          </a:xfrm>
        </p:grpSpPr>
        <p:sp>
          <p:nvSpPr>
            <p:cNvPr id="54" name="TextBox 29"/>
            <p:cNvSpPr txBox="1"/>
            <p:nvPr/>
          </p:nvSpPr>
          <p:spPr>
            <a:xfrm>
              <a:off x="2647814" y="3606047"/>
              <a:ext cx="25866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完成预防低速</a:t>
              </a:r>
              <a:r>
                <a:rPr lang="en-US" altLang="zh-CN" sz="2000"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Dos</a:t>
              </a:r>
              <a:r>
                <a:rPr lang="zh-CN" altLang="en-US" sz="2000"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攻击的两种方案的实验</a:t>
              </a:r>
            </a:p>
            <a:p>
              <a:endParaRPr lang="id-ID" sz="2000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endParaRPr>
            </a:p>
          </p:txBody>
        </p:sp>
        <p:sp>
          <p:nvSpPr>
            <p:cNvPr id="55" name="TextBox 30"/>
            <p:cNvSpPr txBox="1"/>
            <p:nvPr/>
          </p:nvSpPr>
          <p:spPr>
            <a:xfrm>
              <a:off x="7329512" y="3487900"/>
              <a:ext cx="28348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2552">
                <a:spcBef>
                  <a:spcPct val="20000"/>
                </a:spcBef>
              </a:pPr>
              <a:r>
                <a:rPr lang="zh-CN" altLang="en-US" sz="2000"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创新实验，提出新的环境下低速</a:t>
              </a:r>
              <a:r>
                <a:rPr lang="en-US" altLang="zh-CN" sz="2000"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Dos</a:t>
              </a:r>
              <a:r>
                <a:rPr lang="zh-CN" altLang="en-US" sz="2000"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攻击的仿真</a:t>
              </a:r>
            </a:p>
          </p:txBody>
        </p:sp>
      </p:grpSp>
      <p:grpSp>
        <p:nvGrpSpPr>
          <p:cNvPr id="57" name="Group 36"/>
          <p:cNvGrpSpPr>
            <a:grpSpLocks noChangeAspect="1"/>
          </p:cNvGrpSpPr>
          <p:nvPr/>
        </p:nvGrpSpPr>
        <p:grpSpPr>
          <a:xfrm rot="10800000">
            <a:off x="4291009" y="3631324"/>
            <a:ext cx="756000" cy="756000"/>
            <a:chOff x="403412" y="107576"/>
            <a:chExt cx="4320000" cy="4320000"/>
          </a:xfrm>
        </p:grpSpPr>
        <p:sp>
          <p:nvSpPr>
            <p:cNvPr id="58" name="Teardrop 37"/>
            <p:cNvSpPr/>
            <p:nvPr/>
          </p:nvSpPr>
          <p:spPr>
            <a:xfrm>
              <a:off x="403412" y="107576"/>
              <a:ext cx="4320000" cy="4320000"/>
            </a:xfrm>
            <a:prstGeom prst="teardrop">
              <a:avLst/>
            </a:prstGeom>
            <a:solidFill>
              <a:schemeClr val="bg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9" name="Teardrop 38"/>
            <p:cNvSpPr/>
            <p:nvPr/>
          </p:nvSpPr>
          <p:spPr>
            <a:xfrm>
              <a:off x="583412" y="287576"/>
              <a:ext cx="3960000" cy="3960000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7" name="矩形 6"/>
          <p:cNvSpPr/>
          <p:nvPr/>
        </p:nvSpPr>
        <p:spPr>
          <a:xfrm>
            <a:off x="5377238" y="2764311"/>
            <a:ext cx="20258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12552">
              <a:spcBef>
                <a:spcPct val="20000"/>
              </a:spcBef>
            </a:pPr>
            <a:r>
              <a:rPr lang="zh-CN" altLang="en-US" sz="20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阅读论文，提取论文中的实验</a:t>
            </a:r>
          </a:p>
        </p:txBody>
      </p:sp>
    </p:spTree>
    <p:extLst>
      <p:ext uri="{BB962C8B-B14F-4D97-AF65-F5344CB8AC3E}">
        <p14:creationId xmlns:p14="http://schemas.microsoft.com/office/powerpoint/2010/main" val="788189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471112" y="3429185"/>
            <a:ext cx="2201780" cy="923000"/>
            <a:chOff x="4615322" y="2848154"/>
            <a:chExt cx="293570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5002536" y="3104854"/>
              <a:ext cx="2161274" cy="697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实验设计</a:t>
              </a:r>
              <a:endParaRPr lang="zh-CN" altLang="en-US" sz="28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4193530" y="2436441"/>
            <a:ext cx="756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4</a:t>
            </a:r>
            <a:endParaRPr lang="zh-CN" altLang="en-US" sz="72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966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9668" y="1299218"/>
            <a:ext cx="5959551" cy="589470"/>
            <a:chOff x="698502" y="114529"/>
            <a:chExt cx="7232390" cy="785960"/>
          </a:xfrm>
        </p:grpSpPr>
        <p:sp>
          <p:nvSpPr>
            <p:cNvPr id="3" name="文本框 2"/>
            <p:cNvSpPr txBox="1"/>
            <p:nvPr/>
          </p:nvSpPr>
          <p:spPr>
            <a:xfrm>
              <a:off x="698502" y="114529"/>
              <a:ext cx="7232390" cy="561693"/>
            </a:xfrm>
            <a:prstGeom prst="rect">
              <a:avLst/>
            </a:prstGeom>
            <a:noFill/>
          </p:spPr>
          <p:txBody>
            <a:bodyPr wrap="square" lIns="51435" tIns="25718" rIns="51435" bIns="25718" rtlCol="0">
              <a:spAutoFit/>
            </a:bodyPr>
            <a:lstStyle/>
            <a:p>
              <a:pPr defTabSz="514337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实验一  爆发周期与吞吐量的关系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5" name="文本框 4"/>
            <p:cNvSpPr txBox="1"/>
            <p:nvPr/>
          </p:nvSpPr>
          <p:spPr>
            <a:xfrm>
              <a:off x="716110" y="553112"/>
              <a:ext cx="2797234" cy="32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825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97765" y="2545070"/>
            <a:ext cx="4599917" cy="428470"/>
            <a:chOff x="3455288" y="2206250"/>
            <a:chExt cx="2577335" cy="571294"/>
          </a:xfrm>
        </p:grpSpPr>
        <p:sp>
          <p:nvSpPr>
            <p:cNvPr id="16" name="TextBox 13"/>
            <p:cNvSpPr txBox="1"/>
            <p:nvPr/>
          </p:nvSpPr>
          <p:spPr>
            <a:xfrm>
              <a:off x="3455288" y="2206250"/>
              <a:ext cx="2577335" cy="3282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 defTabSz="512552">
                <a:spcBef>
                  <a:spcPct val="20000"/>
                </a:spcBef>
              </a:pPr>
              <a:endParaRPr lang="zh-CN" altLang="en-US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3455288" y="2599632"/>
              <a:ext cx="2429499" cy="17791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en-US" altLang="zh-CN" sz="788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6" y="2049426"/>
            <a:ext cx="8210976" cy="422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37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9668" y="1299218"/>
            <a:ext cx="5959551" cy="589470"/>
            <a:chOff x="698502" y="114529"/>
            <a:chExt cx="7232390" cy="785960"/>
          </a:xfrm>
        </p:grpSpPr>
        <p:sp>
          <p:nvSpPr>
            <p:cNvPr id="3" name="文本框 2"/>
            <p:cNvSpPr txBox="1"/>
            <p:nvPr/>
          </p:nvSpPr>
          <p:spPr>
            <a:xfrm>
              <a:off x="698502" y="114529"/>
              <a:ext cx="7232390" cy="561693"/>
            </a:xfrm>
            <a:prstGeom prst="rect">
              <a:avLst/>
            </a:prstGeom>
            <a:noFill/>
          </p:spPr>
          <p:txBody>
            <a:bodyPr wrap="square" lIns="51435" tIns="25718" rIns="51435" bIns="25718" rtlCol="0">
              <a:spAutoFit/>
            </a:bodyPr>
            <a:lstStyle/>
            <a:p>
              <a:pPr defTabSz="514337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爆发长度 </a:t>
              </a:r>
              <a:r>
                <a:rPr lang="en-US" altLang="zh-CN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L=0.15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5" name="文本框 4"/>
            <p:cNvSpPr txBox="1"/>
            <p:nvPr/>
          </p:nvSpPr>
          <p:spPr>
            <a:xfrm>
              <a:off x="716110" y="553112"/>
              <a:ext cx="2797234" cy="32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825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97765" y="2545070"/>
            <a:ext cx="4599917" cy="428470"/>
            <a:chOff x="3455288" y="2206250"/>
            <a:chExt cx="2577335" cy="571294"/>
          </a:xfrm>
        </p:grpSpPr>
        <p:sp>
          <p:nvSpPr>
            <p:cNvPr id="16" name="TextBox 13"/>
            <p:cNvSpPr txBox="1"/>
            <p:nvPr/>
          </p:nvSpPr>
          <p:spPr>
            <a:xfrm>
              <a:off x="3455288" y="2206250"/>
              <a:ext cx="2577335" cy="3282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 defTabSz="512552">
                <a:spcBef>
                  <a:spcPct val="20000"/>
                </a:spcBef>
              </a:pPr>
              <a:endParaRPr lang="zh-CN" altLang="en-US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3455288" y="2599632"/>
              <a:ext cx="2429499" cy="17791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en-US" altLang="zh-CN" sz="788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140803"/>
              </p:ext>
            </p:extLst>
          </p:nvPr>
        </p:nvGraphicFramePr>
        <p:xfrm>
          <a:off x="619668" y="2197351"/>
          <a:ext cx="3895182" cy="2703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图表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652593"/>
              </p:ext>
            </p:extLst>
          </p:nvPr>
        </p:nvGraphicFramePr>
        <p:xfrm>
          <a:off x="4514850" y="2197351"/>
          <a:ext cx="3886199" cy="2703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98862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9668" y="1299218"/>
            <a:ext cx="5959551" cy="589470"/>
            <a:chOff x="698502" y="114529"/>
            <a:chExt cx="7232390" cy="785960"/>
          </a:xfrm>
        </p:grpSpPr>
        <p:sp>
          <p:nvSpPr>
            <p:cNvPr id="3" name="文本框 2"/>
            <p:cNvSpPr txBox="1"/>
            <p:nvPr/>
          </p:nvSpPr>
          <p:spPr>
            <a:xfrm>
              <a:off x="698502" y="114529"/>
              <a:ext cx="7232390" cy="561693"/>
            </a:xfrm>
            <a:prstGeom prst="rect">
              <a:avLst/>
            </a:prstGeom>
            <a:noFill/>
          </p:spPr>
          <p:txBody>
            <a:bodyPr wrap="square" lIns="51435" tIns="25718" rIns="51435" bIns="25718" rtlCol="0">
              <a:spAutoFit/>
            </a:bodyPr>
            <a:lstStyle/>
            <a:p>
              <a:pPr defTabSz="514337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爆发长度 </a:t>
              </a:r>
              <a:r>
                <a:rPr lang="en-US" altLang="zh-CN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L=0.20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5" name="文本框 4"/>
            <p:cNvSpPr txBox="1"/>
            <p:nvPr/>
          </p:nvSpPr>
          <p:spPr>
            <a:xfrm>
              <a:off x="716110" y="553112"/>
              <a:ext cx="2797234" cy="32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825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97765" y="2545070"/>
            <a:ext cx="4599917" cy="428470"/>
            <a:chOff x="3455288" y="2206250"/>
            <a:chExt cx="2577335" cy="571294"/>
          </a:xfrm>
        </p:grpSpPr>
        <p:sp>
          <p:nvSpPr>
            <p:cNvPr id="16" name="TextBox 13"/>
            <p:cNvSpPr txBox="1"/>
            <p:nvPr/>
          </p:nvSpPr>
          <p:spPr>
            <a:xfrm>
              <a:off x="3455288" y="2206250"/>
              <a:ext cx="2577335" cy="3282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 defTabSz="512552">
                <a:spcBef>
                  <a:spcPct val="20000"/>
                </a:spcBef>
              </a:pPr>
              <a:endParaRPr lang="zh-CN" altLang="en-US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3455288" y="2599632"/>
              <a:ext cx="2429499" cy="17791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en-US" altLang="zh-CN" sz="788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505"/>
              </p:ext>
            </p:extLst>
          </p:nvPr>
        </p:nvGraphicFramePr>
        <p:xfrm>
          <a:off x="0" y="2130405"/>
          <a:ext cx="4738374" cy="2972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6251060"/>
              </p:ext>
            </p:extLst>
          </p:nvPr>
        </p:nvGraphicFramePr>
        <p:xfrm>
          <a:off x="4357688" y="2213532"/>
          <a:ext cx="4786312" cy="3458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24669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9668" y="1299218"/>
            <a:ext cx="5959551" cy="589470"/>
            <a:chOff x="698502" y="114529"/>
            <a:chExt cx="7232390" cy="785960"/>
          </a:xfrm>
        </p:grpSpPr>
        <p:sp>
          <p:nvSpPr>
            <p:cNvPr id="3" name="文本框 2"/>
            <p:cNvSpPr txBox="1"/>
            <p:nvPr/>
          </p:nvSpPr>
          <p:spPr>
            <a:xfrm>
              <a:off x="698502" y="114529"/>
              <a:ext cx="7232390" cy="561693"/>
            </a:xfrm>
            <a:prstGeom prst="rect">
              <a:avLst/>
            </a:prstGeom>
            <a:noFill/>
          </p:spPr>
          <p:txBody>
            <a:bodyPr wrap="square" lIns="51435" tIns="25718" rIns="51435" bIns="25718" rtlCol="0">
              <a:spAutoFit/>
            </a:bodyPr>
            <a:lstStyle/>
            <a:p>
              <a:pPr defTabSz="514337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爆发长度 </a:t>
              </a:r>
              <a:r>
                <a:rPr lang="en-US" altLang="zh-CN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L=0.25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5" name="文本框 4"/>
            <p:cNvSpPr txBox="1"/>
            <p:nvPr/>
          </p:nvSpPr>
          <p:spPr>
            <a:xfrm>
              <a:off x="716110" y="553112"/>
              <a:ext cx="2797234" cy="32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825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97765" y="2545070"/>
            <a:ext cx="4599917" cy="428470"/>
            <a:chOff x="3455288" y="2206250"/>
            <a:chExt cx="2577335" cy="571294"/>
          </a:xfrm>
        </p:grpSpPr>
        <p:sp>
          <p:nvSpPr>
            <p:cNvPr id="16" name="TextBox 13"/>
            <p:cNvSpPr txBox="1"/>
            <p:nvPr/>
          </p:nvSpPr>
          <p:spPr>
            <a:xfrm>
              <a:off x="3455288" y="2206250"/>
              <a:ext cx="2577335" cy="3282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 defTabSz="512552">
                <a:spcBef>
                  <a:spcPct val="20000"/>
                </a:spcBef>
              </a:pPr>
              <a:endParaRPr lang="zh-CN" altLang="en-US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3455288" y="2599632"/>
              <a:ext cx="2429499" cy="17791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en-US" altLang="zh-CN" sz="788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499738"/>
              </p:ext>
            </p:extLst>
          </p:nvPr>
        </p:nvGraphicFramePr>
        <p:xfrm>
          <a:off x="427766" y="2565345"/>
          <a:ext cx="3838032" cy="2927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5902774"/>
              </p:ext>
            </p:extLst>
          </p:nvPr>
        </p:nvGraphicFramePr>
        <p:xfrm>
          <a:off x="4814888" y="2545067"/>
          <a:ext cx="4200525" cy="2947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62468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9668" y="1299218"/>
            <a:ext cx="5959551" cy="589470"/>
            <a:chOff x="698502" y="114529"/>
            <a:chExt cx="7232390" cy="785960"/>
          </a:xfrm>
        </p:grpSpPr>
        <p:sp>
          <p:nvSpPr>
            <p:cNvPr id="3" name="文本框 2"/>
            <p:cNvSpPr txBox="1"/>
            <p:nvPr/>
          </p:nvSpPr>
          <p:spPr>
            <a:xfrm>
              <a:off x="698502" y="114529"/>
              <a:ext cx="7232390" cy="561693"/>
            </a:xfrm>
            <a:prstGeom prst="rect">
              <a:avLst/>
            </a:prstGeom>
            <a:noFill/>
          </p:spPr>
          <p:txBody>
            <a:bodyPr wrap="square" lIns="51435" tIns="25718" rIns="51435" bIns="25718" rtlCol="0">
              <a:spAutoFit/>
            </a:bodyPr>
            <a:lstStyle/>
            <a:p>
              <a:pPr defTabSz="514337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实验二  </a:t>
              </a:r>
              <a:r>
                <a:rPr lang="en-US" altLang="zh-CN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RTT</a:t>
              </a:r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和吞吐量的关系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5" name="文本框 4"/>
            <p:cNvSpPr txBox="1"/>
            <p:nvPr/>
          </p:nvSpPr>
          <p:spPr>
            <a:xfrm>
              <a:off x="716110" y="553112"/>
              <a:ext cx="2797234" cy="32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825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97765" y="2545070"/>
            <a:ext cx="4599917" cy="428470"/>
            <a:chOff x="3455288" y="2206250"/>
            <a:chExt cx="2577335" cy="571294"/>
          </a:xfrm>
        </p:grpSpPr>
        <p:sp>
          <p:nvSpPr>
            <p:cNvPr id="16" name="TextBox 13"/>
            <p:cNvSpPr txBox="1"/>
            <p:nvPr/>
          </p:nvSpPr>
          <p:spPr>
            <a:xfrm>
              <a:off x="3455288" y="2206250"/>
              <a:ext cx="2577335" cy="3282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 defTabSz="512552">
                <a:spcBef>
                  <a:spcPct val="20000"/>
                </a:spcBef>
              </a:pPr>
              <a:endParaRPr lang="zh-CN" altLang="en-US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3455288" y="2599632"/>
              <a:ext cx="2429499" cy="17791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en-US" altLang="zh-CN" sz="788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6" y="2197351"/>
            <a:ext cx="6922740" cy="346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59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9668" y="1299218"/>
            <a:ext cx="5959551" cy="589470"/>
            <a:chOff x="698502" y="114529"/>
            <a:chExt cx="7232390" cy="785960"/>
          </a:xfrm>
        </p:grpSpPr>
        <p:sp>
          <p:nvSpPr>
            <p:cNvPr id="3" name="文本框 2"/>
            <p:cNvSpPr txBox="1"/>
            <p:nvPr/>
          </p:nvSpPr>
          <p:spPr>
            <a:xfrm>
              <a:off x="698502" y="114529"/>
              <a:ext cx="7232390" cy="561693"/>
            </a:xfrm>
            <a:prstGeom prst="rect">
              <a:avLst/>
            </a:prstGeom>
            <a:noFill/>
          </p:spPr>
          <p:txBody>
            <a:bodyPr wrap="square" lIns="51435" tIns="25718" rIns="51435" bIns="25718" rtlCol="0">
              <a:spAutoFit/>
            </a:bodyPr>
            <a:lstStyle/>
            <a:p>
              <a:pPr defTabSz="514337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爆发时间 </a:t>
              </a:r>
              <a:r>
                <a:rPr lang="en-US" altLang="zh-CN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0.25</a:t>
              </a:r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 攻击速度</a:t>
              </a:r>
              <a:r>
                <a:rPr lang="en-US" altLang="zh-CN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7k/s</a:t>
              </a:r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 攻击周期 </a:t>
              </a:r>
              <a:r>
                <a:rPr lang="en-US" altLang="zh-CN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1s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5" name="文本框 4"/>
            <p:cNvSpPr txBox="1"/>
            <p:nvPr/>
          </p:nvSpPr>
          <p:spPr>
            <a:xfrm>
              <a:off x="716110" y="553112"/>
              <a:ext cx="2797234" cy="32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825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05730"/>
              </p:ext>
            </p:extLst>
          </p:nvPr>
        </p:nvGraphicFramePr>
        <p:xfrm>
          <a:off x="1085851" y="2117938"/>
          <a:ext cx="6472237" cy="4036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19259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424893" y="3429185"/>
            <a:ext cx="2294218" cy="923000"/>
            <a:chOff x="4553698" y="2848154"/>
            <a:chExt cx="3058956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4553698" y="3104854"/>
              <a:ext cx="3058956" cy="697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预防</a:t>
              </a:r>
              <a:r>
                <a:rPr lang="en-US" altLang="zh-CN" sz="28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Dos</a:t>
              </a:r>
              <a:r>
                <a:rPr lang="zh-CN" altLang="en-US" sz="28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攻击</a:t>
              </a:r>
              <a:endParaRPr lang="zh-CN" altLang="en-US" sz="28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4203148" y="2436441"/>
            <a:ext cx="737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5</a:t>
            </a:r>
            <a:endParaRPr lang="zh-CN" altLang="en-US" sz="72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1049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9668" y="1299218"/>
            <a:ext cx="5959551" cy="589470"/>
            <a:chOff x="698502" y="114529"/>
            <a:chExt cx="7232390" cy="785960"/>
          </a:xfrm>
        </p:grpSpPr>
        <p:sp>
          <p:nvSpPr>
            <p:cNvPr id="3" name="文本框 2"/>
            <p:cNvSpPr txBox="1"/>
            <p:nvPr/>
          </p:nvSpPr>
          <p:spPr>
            <a:xfrm>
              <a:off x="698502" y="114529"/>
              <a:ext cx="7232390" cy="561693"/>
            </a:xfrm>
            <a:prstGeom prst="rect">
              <a:avLst/>
            </a:prstGeom>
            <a:noFill/>
          </p:spPr>
          <p:txBody>
            <a:bodyPr wrap="square" lIns="51435" tIns="25718" rIns="51435" bIns="25718" rtlCol="0">
              <a:spAutoFit/>
            </a:bodyPr>
            <a:lstStyle/>
            <a:p>
              <a:pPr defTabSz="514337"/>
              <a:r>
                <a:rPr lang="zh-CN" altLang="en-US" sz="2400" b="1" dirty="0">
                  <a:latin typeface="微软雅黑"/>
                  <a:ea typeface="微软雅黑"/>
                  <a:cs typeface="+mn-ea"/>
                  <a:sym typeface="+mn-lt"/>
                </a:rPr>
                <a:t>预防常规</a:t>
              </a:r>
              <a:r>
                <a:rPr lang="en-US" altLang="zh-CN" sz="2400" b="1" dirty="0">
                  <a:latin typeface="微软雅黑"/>
                  <a:ea typeface="微软雅黑"/>
                  <a:cs typeface="+mn-ea"/>
                  <a:sym typeface="+mn-lt"/>
                </a:rPr>
                <a:t>Dos</a:t>
              </a:r>
              <a:r>
                <a:rPr lang="zh-CN" altLang="en-US" sz="2400" b="1" dirty="0">
                  <a:latin typeface="微软雅黑"/>
                  <a:ea typeface="微软雅黑"/>
                  <a:cs typeface="+mn-ea"/>
                  <a:sym typeface="+mn-lt"/>
                </a:rPr>
                <a:t>攻击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5" name="文本框 4"/>
            <p:cNvSpPr txBox="1"/>
            <p:nvPr/>
          </p:nvSpPr>
          <p:spPr>
            <a:xfrm>
              <a:off x="716110" y="553112"/>
              <a:ext cx="2797234" cy="32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825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45839" y="5211009"/>
            <a:ext cx="705632" cy="705632"/>
            <a:chOff x="4420032" y="1854736"/>
            <a:chExt cx="1603375" cy="1603375"/>
          </a:xfrm>
          <a:solidFill>
            <a:srgbClr val="1B4367"/>
          </a:solidFill>
        </p:grpSpPr>
        <p:sp>
          <p:nvSpPr>
            <p:cNvPr id="7" name="Rectangle 5"/>
            <p:cNvSpPr/>
            <p:nvPr/>
          </p:nvSpPr>
          <p:spPr>
            <a:xfrm>
              <a:off x="4420032" y="1854736"/>
              <a:ext cx="1603375" cy="1603375"/>
            </a:xfrm>
            <a:prstGeom prst="flowChartConnector">
              <a:avLst/>
            </a:prstGeom>
            <a:solidFill>
              <a:srgbClr val="294F73"/>
            </a:solidFill>
            <a:ln w="9525">
              <a:noFill/>
              <a:miter/>
            </a:ln>
          </p:spPr>
          <p:txBody>
            <a:bodyPr anchor="ctr"/>
            <a:lstStyle/>
            <a:p>
              <a:pPr algn="ctr" defTabSz="514337">
                <a:defRPr/>
              </a:pPr>
              <a:endParaRPr lang="en-US" altLang="zh-CN" sz="750" kern="0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" name="Freeform 132"/>
            <p:cNvSpPr>
              <a:spLocks noEditPoints="1"/>
            </p:cNvSpPr>
            <p:nvPr/>
          </p:nvSpPr>
          <p:spPr>
            <a:xfrm>
              <a:off x="4971860" y="2268369"/>
              <a:ext cx="497814" cy="691654"/>
            </a:xfrm>
            <a:custGeom>
              <a:avLst/>
              <a:gdLst/>
              <a:ahLst/>
              <a:cxnLst>
                <a:cxn ang="0">
                  <a:pos x="69148" y="0"/>
                </a:cxn>
                <a:cxn ang="0">
                  <a:pos x="69148" y="0"/>
                </a:cxn>
                <a:cxn ang="0">
                  <a:pos x="69148" y="48617"/>
                </a:cxn>
                <a:cxn ang="0">
                  <a:pos x="69148" y="70611"/>
                </a:cxn>
                <a:cxn ang="0">
                  <a:pos x="47251" y="70611"/>
                </a:cxn>
                <a:cxn ang="0">
                  <a:pos x="0" y="70611"/>
                </a:cxn>
                <a:cxn ang="0">
                  <a:pos x="0" y="333375"/>
                </a:cxn>
                <a:cxn ang="0">
                  <a:pos x="239712" y="333375"/>
                </a:cxn>
                <a:cxn ang="0">
                  <a:pos x="239712" y="0"/>
                </a:cxn>
                <a:cxn ang="0">
                  <a:pos x="69148" y="0"/>
                </a:cxn>
                <a:cxn ang="0">
                  <a:pos x="187851" y="193311"/>
                </a:cxn>
                <a:cxn ang="0">
                  <a:pos x="154430" y="193311"/>
                </a:cxn>
                <a:cxn ang="0">
                  <a:pos x="140600" y="193311"/>
                </a:cxn>
                <a:cxn ang="0">
                  <a:pos x="140600" y="266237"/>
                </a:cxn>
                <a:cxn ang="0">
                  <a:pos x="127923" y="278970"/>
                </a:cxn>
                <a:cxn ang="0">
                  <a:pos x="111789" y="278970"/>
                </a:cxn>
                <a:cxn ang="0">
                  <a:pos x="99112" y="266237"/>
                </a:cxn>
                <a:cxn ang="0">
                  <a:pos x="99112" y="193311"/>
                </a:cxn>
                <a:cxn ang="0">
                  <a:pos x="85282" y="193311"/>
                </a:cxn>
                <a:cxn ang="0">
                  <a:pos x="51861" y="193311"/>
                </a:cxn>
                <a:cxn ang="0">
                  <a:pos x="46098" y="182893"/>
                </a:cxn>
                <a:cxn ang="0">
                  <a:pos x="111789" y="105337"/>
                </a:cxn>
                <a:cxn ang="0">
                  <a:pos x="127923" y="105337"/>
                </a:cxn>
                <a:cxn ang="0">
                  <a:pos x="192461" y="182893"/>
                </a:cxn>
                <a:cxn ang="0">
                  <a:pos x="187851" y="193311"/>
                </a:cxn>
              </a:cxnLst>
              <a:rect l="0" t="0" r="0" b="0"/>
              <a:pathLst>
                <a:path w="208" h="288"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08" y="288"/>
                    <a:pt x="208" y="288"/>
                    <a:pt x="208" y="288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60" y="0"/>
                  </a:lnTo>
                  <a:close/>
                  <a:moveTo>
                    <a:pt x="163" y="167"/>
                  </a:moveTo>
                  <a:cubicBezTo>
                    <a:pt x="134" y="167"/>
                    <a:pt x="134" y="167"/>
                    <a:pt x="134" y="167"/>
                  </a:cubicBezTo>
                  <a:cubicBezTo>
                    <a:pt x="131" y="167"/>
                    <a:pt x="126" y="167"/>
                    <a:pt x="122" y="167"/>
                  </a:cubicBezTo>
                  <a:cubicBezTo>
                    <a:pt x="122" y="230"/>
                    <a:pt x="122" y="230"/>
                    <a:pt x="122" y="230"/>
                  </a:cubicBezTo>
                  <a:cubicBezTo>
                    <a:pt x="122" y="236"/>
                    <a:pt x="117" y="241"/>
                    <a:pt x="111" y="241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1" y="241"/>
                    <a:pt x="86" y="236"/>
                    <a:pt x="86" y="230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1" y="167"/>
                    <a:pt x="77" y="167"/>
                    <a:pt x="74" y="167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38" y="167"/>
                    <a:pt x="36" y="163"/>
                    <a:pt x="40" y="158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101" y="86"/>
                    <a:pt x="107" y="86"/>
                    <a:pt x="111" y="91"/>
                  </a:cubicBezTo>
                  <a:cubicBezTo>
                    <a:pt x="167" y="158"/>
                    <a:pt x="167" y="158"/>
                    <a:pt x="167" y="158"/>
                  </a:cubicBezTo>
                  <a:cubicBezTo>
                    <a:pt x="172" y="163"/>
                    <a:pt x="170" y="167"/>
                    <a:pt x="163" y="167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defTabSz="514337">
                <a:defRPr/>
              </a:pPr>
              <a:endParaRPr lang="zh-CN" altLang="en-US" sz="1050" kern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212150" y="2305897"/>
            <a:ext cx="705632" cy="705632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10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/>
            </a:ln>
          </p:spPr>
          <p:txBody>
            <a:bodyPr anchor="ctr"/>
            <a:lstStyle/>
            <a:p>
              <a:pPr algn="ctr" defTabSz="514337">
                <a:defRPr/>
              </a:pPr>
              <a:endParaRPr lang="en-US" altLang="zh-CN" sz="750" kern="0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defTabSz="514337">
                <a:defRPr/>
              </a:pPr>
              <a:endParaRPr lang="zh-CN" altLang="en-US" sz="1050" kern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03254" y="3790170"/>
            <a:ext cx="693056" cy="705632"/>
            <a:chOff x="8565208" y="1856641"/>
            <a:chExt cx="1574800" cy="1603375"/>
          </a:xfrm>
          <a:solidFill>
            <a:srgbClr val="1B4367"/>
          </a:solidFill>
        </p:grpSpPr>
        <p:sp>
          <p:nvSpPr>
            <p:cNvPr id="13" name="Rectangle 7"/>
            <p:cNvSpPr/>
            <p:nvPr/>
          </p:nvSpPr>
          <p:spPr>
            <a:xfrm>
              <a:off x="8565208" y="1856641"/>
              <a:ext cx="1574800" cy="1603375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/>
            </a:ln>
          </p:spPr>
          <p:txBody>
            <a:bodyPr anchor="ctr"/>
            <a:lstStyle/>
            <a:p>
              <a:pPr algn="ctr" defTabSz="514337">
                <a:defRPr/>
              </a:pPr>
              <a:endParaRPr lang="en-US" altLang="zh-CN" sz="750" kern="0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Freeform 289"/>
            <p:cNvSpPr>
              <a:spLocks noEditPoints="1"/>
            </p:cNvSpPr>
            <p:nvPr/>
          </p:nvSpPr>
          <p:spPr>
            <a:xfrm>
              <a:off x="9100279" y="2382692"/>
              <a:ext cx="557770" cy="565878"/>
            </a:xfrm>
            <a:custGeom>
              <a:avLst/>
              <a:gdLst/>
              <a:ahLst/>
              <a:cxnLst>
                <a:cxn ang="0">
                  <a:pos x="244146" y="20836"/>
                </a:cxn>
                <a:cxn ang="0">
                  <a:pos x="163149" y="0"/>
                </a:cxn>
                <a:cxn ang="0">
                  <a:pos x="0" y="0"/>
                </a:cxn>
                <a:cxn ang="0">
                  <a:pos x="0" y="77556"/>
                </a:cxn>
                <a:cxn ang="0">
                  <a:pos x="161992" y="77556"/>
                </a:cxn>
                <a:cxn ang="0">
                  <a:pos x="208276" y="90289"/>
                </a:cxn>
                <a:cxn ang="0">
                  <a:pos x="251088" y="167845"/>
                </a:cxn>
                <a:cxn ang="0">
                  <a:pos x="210590" y="243086"/>
                </a:cxn>
                <a:cxn ang="0">
                  <a:pos x="161992" y="255819"/>
                </a:cxn>
                <a:cxn ang="0">
                  <a:pos x="0" y="255819"/>
                </a:cxn>
                <a:cxn ang="0">
                  <a:pos x="0" y="333375"/>
                </a:cxn>
                <a:cxn ang="0">
                  <a:pos x="161992" y="333375"/>
                </a:cxn>
                <a:cxn ang="0">
                  <a:pos x="242988" y="313697"/>
                </a:cxn>
                <a:cxn ang="0">
                  <a:pos x="328613" y="167845"/>
                </a:cxn>
                <a:cxn ang="0">
                  <a:pos x="244146" y="20836"/>
                </a:cxn>
                <a:cxn ang="0">
                  <a:pos x="60169" y="57878"/>
                </a:cxn>
                <a:cxn ang="0">
                  <a:pos x="21985" y="57878"/>
                </a:cxn>
                <a:cxn ang="0">
                  <a:pos x="21985" y="19678"/>
                </a:cxn>
                <a:cxn ang="0">
                  <a:pos x="60169" y="19678"/>
                </a:cxn>
                <a:cxn ang="0">
                  <a:pos x="60169" y="57878"/>
                </a:cxn>
                <a:cxn ang="0">
                  <a:pos x="60169" y="314854"/>
                </a:cxn>
                <a:cxn ang="0">
                  <a:pos x="21985" y="314854"/>
                </a:cxn>
                <a:cxn ang="0">
                  <a:pos x="21985" y="275497"/>
                </a:cxn>
                <a:cxn ang="0">
                  <a:pos x="60169" y="275497"/>
                </a:cxn>
                <a:cxn ang="0">
                  <a:pos x="60169" y="314854"/>
                </a:cxn>
              </a:cxnLst>
              <a:rect l="0" t="0" r="0" b="0"/>
              <a:pathLst>
                <a:path w="284" h="288">
                  <a:moveTo>
                    <a:pt x="211" y="18"/>
                  </a:moveTo>
                  <a:cubicBezTo>
                    <a:pt x="177" y="1"/>
                    <a:pt x="144" y="0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0" y="67"/>
                    <a:pt x="140" y="67"/>
                    <a:pt x="140" y="67"/>
                  </a:cubicBezTo>
                  <a:cubicBezTo>
                    <a:pt x="141" y="67"/>
                    <a:pt x="161" y="68"/>
                    <a:pt x="180" y="78"/>
                  </a:cubicBezTo>
                  <a:cubicBezTo>
                    <a:pt x="205" y="91"/>
                    <a:pt x="217" y="112"/>
                    <a:pt x="217" y="145"/>
                  </a:cubicBezTo>
                  <a:cubicBezTo>
                    <a:pt x="217" y="177"/>
                    <a:pt x="206" y="198"/>
                    <a:pt x="182" y="210"/>
                  </a:cubicBezTo>
                  <a:cubicBezTo>
                    <a:pt x="162" y="221"/>
                    <a:pt x="140" y="221"/>
                    <a:pt x="14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40" y="288"/>
                    <a:pt x="140" y="288"/>
                    <a:pt x="140" y="288"/>
                  </a:cubicBezTo>
                  <a:cubicBezTo>
                    <a:pt x="144" y="288"/>
                    <a:pt x="177" y="288"/>
                    <a:pt x="210" y="271"/>
                  </a:cubicBezTo>
                  <a:cubicBezTo>
                    <a:pt x="258" y="247"/>
                    <a:pt x="284" y="203"/>
                    <a:pt x="284" y="145"/>
                  </a:cubicBezTo>
                  <a:cubicBezTo>
                    <a:pt x="284" y="87"/>
                    <a:pt x="258" y="42"/>
                    <a:pt x="211" y="18"/>
                  </a:cubicBezTo>
                  <a:close/>
                  <a:moveTo>
                    <a:pt x="52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52" y="17"/>
                    <a:pt x="52" y="17"/>
                    <a:pt x="52" y="17"/>
                  </a:cubicBezTo>
                  <a:lnTo>
                    <a:pt x="52" y="50"/>
                  </a:lnTo>
                  <a:close/>
                  <a:moveTo>
                    <a:pt x="52" y="272"/>
                  </a:moveTo>
                  <a:cubicBezTo>
                    <a:pt x="19" y="272"/>
                    <a:pt x="19" y="272"/>
                    <a:pt x="19" y="272"/>
                  </a:cubicBezTo>
                  <a:cubicBezTo>
                    <a:pt x="19" y="238"/>
                    <a:pt x="19" y="238"/>
                    <a:pt x="19" y="238"/>
                  </a:cubicBezTo>
                  <a:cubicBezTo>
                    <a:pt x="52" y="238"/>
                    <a:pt x="52" y="238"/>
                    <a:pt x="52" y="238"/>
                  </a:cubicBezTo>
                  <a:lnTo>
                    <a:pt x="52" y="272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defTabSz="514337">
                <a:defRPr/>
              </a:pPr>
              <a:endParaRPr lang="zh-CN" altLang="en-US" sz="1050" kern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97765" y="2545070"/>
            <a:ext cx="4599917" cy="428470"/>
            <a:chOff x="3455288" y="2206250"/>
            <a:chExt cx="2577335" cy="571294"/>
          </a:xfrm>
        </p:grpSpPr>
        <p:sp>
          <p:nvSpPr>
            <p:cNvPr id="16" name="TextBox 13"/>
            <p:cNvSpPr txBox="1"/>
            <p:nvPr/>
          </p:nvSpPr>
          <p:spPr>
            <a:xfrm>
              <a:off x="3455288" y="2206250"/>
              <a:ext cx="2577335" cy="3282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 defTabSz="512552">
                <a:spcBef>
                  <a:spcPct val="20000"/>
                </a:spcBef>
              </a:pPr>
              <a:endParaRPr lang="zh-CN" altLang="en-US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3455288" y="2599632"/>
              <a:ext cx="2429499" cy="17791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en-US" altLang="zh-CN" sz="788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5" name="TextBox 13"/>
          <p:cNvSpPr txBox="1"/>
          <p:nvPr/>
        </p:nvSpPr>
        <p:spPr>
          <a:xfrm>
            <a:off x="2221878" y="2305897"/>
            <a:ext cx="6338829" cy="80021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512552">
              <a:spcBef>
                <a:spcPct val="20000"/>
              </a:spcBef>
            </a:pPr>
            <a:r>
              <a:rPr lang="zh-CN" altLang="zh-CN" b="1" dirty="0"/>
              <a:t> </a:t>
            </a:r>
            <a:r>
              <a:rPr lang="zh-CN" altLang="zh-CN" sz="1600" b="1" dirty="0"/>
              <a:t>每台网络设备或主机都需要随时更新其系统漏洞、关闭不需要的服务、安装必要的防毒和防火墙软件、随时注意系统安全，避免被黑客和自动化的</a:t>
            </a:r>
            <a:r>
              <a:rPr lang="en-US" altLang="zh-CN" sz="1600" b="1" dirty="0" err="1"/>
              <a:t>DoS</a:t>
            </a:r>
            <a:r>
              <a:rPr lang="zh-CN" altLang="zh-CN" sz="1600" b="1" dirty="0"/>
              <a:t>程序植入攻击程序，以免成为黑客攻击的帮凶</a:t>
            </a:r>
            <a:r>
              <a:rPr lang="zh-CN" altLang="zh-CN" b="1" dirty="0"/>
              <a:t>。</a:t>
            </a:r>
            <a:endParaRPr lang="zh-CN" altLang="en-US" sz="1600" b="1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2221878" y="5328104"/>
            <a:ext cx="6403484" cy="73866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512552">
              <a:spcBef>
                <a:spcPct val="20000"/>
              </a:spcBef>
            </a:pPr>
            <a:r>
              <a:rPr lang="zh-CN" altLang="zh-CN" sz="1600" b="1" dirty="0"/>
              <a:t>网域之间保持联络是很重要的，如此才能有效早期预警和防治</a:t>
            </a:r>
            <a:r>
              <a:rPr lang="en-US" altLang="zh-CN" sz="1600" b="1" dirty="0" err="1"/>
              <a:t>DoS</a:t>
            </a:r>
            <a:r>
              <a:rPr lang="zh-CN" altLang="zh-CN" sz="1600" b="1" dirty="0"/>
              <a:t>攻击，有些</a:t>
            </a:r>
            <a:r>
              <a:rPr lang="en-US" altLang="zh-CN" sz="1600" b="1" dirty="0"/>
              <a:t>ISP</a:t>
            </a:r>
            <a:r>
              <a:rPr lang="zh-CN" altLang="zh-CN" sz="1600" b="1" dirty="0"/>
              <a:t>会在一些网络节点上放置感应器侦测突然的巨大流量，以提早警告和隔绝</a:t>
            </a:r>
            <a:r>
              <a:rPr lang="en-US" altLang="zh-CN" sz="1600" b="1" dirty="0" err="1"/>
              <a:t>DoS</a:t>
            </a:r>
            <a:r>
              <a:rPr lang="zh-CN" altLang="zh-CN" sz="1600" b="1" dirty="0"/>
              <a:t>的受害区域，降低顾客的受害程度。</a:t>
            </a:r>
            <a:endParaRPr lang="zh-CN" altLang="en-US" sz="1400" b="1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2221878" y="3757138"/>
            <a:ext cx="6338829" cy="73866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512552">
              <a:spcBef>
                <a:spcPct val="20000"/>
              </a:spcBef>
            </a:pPr>
            <a:r>
              <a:rPr lang="zh-CN" altLang="zh-CN" sz="1600" b="1" dirty="0"/>
              <a:t>有些</a:t>
            </a:r>
            <a:r>
              <a:rPr lang="en-US" altLang="zh-CN" sz="1600" b="1" dirty="0" err="1"/>
              <a:t>DoS</a:t>
            </a:r>
            <a:r>
              <a:rPr lang="zh-CN" altLang="zh-CN" sz="1600" b="1" dirty="0"/>
              <a:t>会伪装攻击来源，假造封包的来源</a:t>
            </a:r>
            <a:r>
              <a:rPr lang="en-US" altLang="zh-CN" sz="1600" b="1" dirty="0" err="1"/>
              <a:t>ip</a:t>
            </a:r>
            <a:r>
              <a:rPr lang="zh-CN" altLang="zh-CN" sz="1600" b="1" dirty="0"/>
              <a:t>，使人难以追查，这个部份可以透过设定路由器的过滤功能来防止，只要网域内的封包来源是其网域以外的</a:t>
            </a:r>
            <a:r>
              <a:rPr lang="en-US" altLang="zh-CN" sz="1600" b="1" dirty="0" err="1"/>
              <a:t>ip</a:t>
            </a:r>
            <a:r>
              <a:rPr lang="zh-CN" altLang="zh-CN" sz="1600" b="1" dirty="0"/>
              <a:t>，就应该直接丢弃此封包而不应该再送出去；</a:t>
            </a:r>
            <a:endParaRPr lang="zh-CN" altLang="en-US" sz="1400" b="1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2681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" y="857435"/>
            <a:ext cx="9144000" cy="51435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471110" y="3429185"/>
            <a:ext cx="2201779" cy="923000"/>
            <a:chOff x="4615322" y="2848154"/>
            <a:chExt cx="293570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4865751" y="3124934"/>
              <a:ext cx="2434854" cy="779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设计动机</a:t>
              </a:r>
              <a:endParaRPr lang="zh-CN" altLang="en-US" sz="32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4256848" y="2436441"/>
            <a:ext cx="630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</a:t>
            </a:r>
            <a:endParaRPr lang="zh-CN" altLang="en-US" sz="72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563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9668" y="1299218"/>
            <a:ext cx="5959551" cy="589470"/>
            <a:chOff x="698502" y="114529"/>
            <a:chExt cx="7232390" cy="785960"/>
          </a:xfrm>
        </p:grpSpPr>
        <p:sp>
          <p:nvSpPr>
            <p:cNvPr id="3" name="文本框 2"/>
            <p:cNvSpPr txBox="1"/>
            <p:nvPr/>
          </p:nvSpPr>
          <p:spPr>
            <a:xfrm>
              <a:off x="698502" y="114529"/>
              <a:ext cx="7232390" cy="561693"/>
            </a:xfrm>
            <a:prstGeom prst="rect">
              <a:avLst/>
            </a:prstGeom>
            <a:noFill/>
          </p:spPr>
          <p:txBody>
            <a:bodyPr wrap="square" lIns="51435" tIns="25718" rIns="51435" bIns="25718" rtlCol="0">
              <a:spAutoFit/>
            </a:bodyPr>
            <a:lstStyle/>
            <a:p>
              <a:pPr defTabSz="514337"/>
              <a:r>
                <a:rPr lang="zh-CN" altLang="en-US" sz="2400" b="1" dirty="0">
                  <a:latin typeface="微软雅黑"/>
                  <a:ea typeface="微软雅黑"/>
                  <a:cs typeface="+mn-ea"/>
                  <a:sym typeface="+mn-lt"/>
                </a:rPr>
                <a:t>抵御</a:t>
              </a:r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低速</a:t>
              </a:r>
              <a:r>
                <a:rPr lang="en-US" altLang="zh-CN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Dos</a:t>
              </a:r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攻击</a:t>
              </a:r>
              <a:r>
                <a:rPr lang="en-US" altLang="zh-CN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——</a:t>
              </a:r>
              <a:r>
                <a:rPr lang="en-US" altLang="zh-CN" sz="2400" b="1" dirty="0">
                  <a:latin typeface="微软雅黑"/>
                  <a:ea typeface="微软雅黑"/>
                  <a:cs typeface="+mn-ea"/>
                  <a:sym typeface="+mn-lt"/>
                </a:rPr>
                <a:t>	</a:t>
              </a:r>
              <a:r>
                <a:rPr lang="zh-CN" altLang="en-US" sz="2400" b="1" dirty="0">
                  <a:latin typeface="微软雅黑"/>
                  <a:ea typeface="微软雅黑"/>
                  <a:cs typeface="+mn-ea"/>
                  <a:sym typeface="+mn-lt"/>
                </a:rPr>
                <a:t>随机化</a:t>
              </a:r>
              <a:r>
                <a:rPr lang="en-US" altLang="zh-CN" sz="2400" b="1" dirty="0" err="1">
                  <a:latin typeface="微软雅黑"/>
                  <a:ea typeface="微软雅黑"/>
                  <a:cs typeface="+mn-ea"/>
                  <a:sym typeface="+mn-lt"/>
                </a:rPr>
                <a:t>minRTO</a:t>
              </a:r>
              <a:r>
                <a:rPr lang="zh-CN" altLang="en-US" sz="2400" b="1" dirty="0">
                  <a:latin typeface="微软雅黑"/>
                  <a:ea typeface="微软雅黑"/>
                  <a:cs typeface="+mn-ea"/>
                  <a:sym typeface="+mn-lt"/>
                </a:rPr>
                <a:t>方法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5" name="文本框 4"/>
            <p:cNvSpPr txBox="1"/>
            <p:nvPr/>
          </p:nvSpPr>
          <p:spPr>
            <a:xfrm>
              <a:off x="716110" y="553112"/>
              <a:ext cx="2797234" cy="32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825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212150" y="2305897"/>
            <a:ext cx="705632" cy="705632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10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/>
            </a:ln>
          </p:spPr>
          <p:txBody>
            <a:bodyPr anchor="ctr"/>
            <a:lstStyle/>
            <a:p>
              <a:pPr algn="ctr" defTabSz="514337">
                <a:defRPr/>
              </a:pPr>
              <a:endParaRPr lang="en-US" altLang="zh-CN" sz="750" kern="0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defTabSz="514337">
                <a:defRPr/>
              </a:pPr>
              <a:endParaRPr lang="zh-CN" altLang="en-US" sz="1050" kern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12150" y="3542605"/>
            <a:ext cx="693056" cy="705632"/>
            <a:chOff x="8565208" y="1856641"/>
            <a:chExt cx="1574800" cy="1603375"/>
          </a:xfrm>
          <a:solidFill>
            <a:srgbClr val="1B4367"/>
          </a:solidFill>
        </p:grpSpPr>
        <p:sp>
          <p:nvSpPr>
            <p:cNvPr id="13" name="Rectangle 7"/>
            <p:cNvSpPr/>
            <p:nvPr/>
          </p:nvSpPr>
          <p:spPr>
            <a:xfrm>
              <a:off x="8565208" y="1856641"/>
              <a:ext cx="1574800" cy="1603375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/>
            </a:ln>
          </p:spPr>
          <p:txBody>
            <a:bodyPr anchor="ctr"/>
            <a:lstStyle/>
            <a:p>
              <a:pPr algn="ctr" defTabSz="514337">
                <a:defRPr/>
              </a:pPr>
              <a:endParaRPr lang="en-US" altLang="zh-CN" sz="750" kern="0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Freeform 289"/>
            <p:cNvSpPr>
              <a:spLocks noEditPoints="1"/>
            </p:cNvSpPr>
            <p:nvPr/>
          </p:nvSpPr>
          <p:spPr>
            <a:xfrm>
              <a:off x="9100279" y="2382692"/>
              <a:ext cx="557770" cy="565878"/>
            </a:xfrm>
            <a:custGeom>
              <a:avLst/>
              <a:gdLst/>
              <a:ahLst/>
              <a:cxnLst>
                <a:cxn ang="0">
                  <a:pos x="244146" y="20836"/>
                </a:cxn>
                <a:cxn ang="0">
                  <a:pos x="163149" y="0"/>
                </a:cxn>
                <a:cxn ang="0">
                  <a:pos x="0" y="0"/>
                </a:cxn>
                <a:cxn ang="0">
                  <a:pos x="0" y="77556"/>
                </a:cxn>
                <a:cxn ang="0">
                  <a:pos x="161992" y="77556"/>
                </a:cxn>
                <a:cxn ang="0">
                  <a:pos x="208276" y="90289"/>
                </a:cxn>
                <a:cxn ang="0">
                  <a:pos x="251088" y="167845"/>
                </a:cxn>
                <a:cxn ang="0">
                  <a:pos x="210590" y="243086"/>
                </a:cxn>
                <a:cxn ang="0">
                  <a:pos x="161992" y="255819"/>
                </a:cxn>
                <a:cxn ang="0">
                  <a:pos x="0" y="255819"/>
                </a:cxn>
                <a:cxn ang="0">
                  <a:pos x="0" y="333375"/>
                </a:cxn>
                <a:cxn ang="0">
                  <a:pos x="161992" y="333375"/>
                </a:cxn>
                <a:cxn ang="0">
                  <a:pos x="242988" y="313697"/>
                </a:cxn>
                <a:cxn ang="0">
                  <a:pos x="328613" y="167845"/>
                </a:cxn>
                <a:cxn ang="0">
                  <a:pos x="244146" y="20836"/>
                </a:cxn>
                <a:cxn ang="0">
                  <a:pos x="60169" y="57878"/>
                </a:cxn>
                <a:cxn ang="0">
                  <a:pos x="21985" y="57878"/>
                </a:cxn>
                <a:cxn ang="0">
                  <a:pos x="21985" y="19678"/>
                </a:cxn>
                <a:cxn ang="0">
                  <a:pos x="60169" y="19678"/>
                </a:cxn>
                <a:cxn ang="0">
                  <a:pos x="60169" y="57878"/>
                </a:cxn>
                <a:cxn ang="0">
                  <a:pos x="60169" y="314854"/>
                </a:cxn>
                <a:cxn ang="0">
                  <a:pos x="21985" y="314854"/>
                </a:cxn>
                <a:cxn ang="0">
                  <a:pos x="21985" y="275497"/>
                </a:cxn>
                <a:cxn ang="0">
                  <a:pos x="60169" y="275497"/>
                </a:cxn>
                <a:cxn ang="0">
                  <a:pos x="60169" y="314854"/>
                </a:cxn>
              </a:cxnLst>
              <a:rect l="0" t="0" r="0" b="0"/>
              <a:pathLst>
                <a:path w="284" h="288">
                  <a:moveTo>
                    <a:pt x="211" y="18"/>
                  </a:moveTo>
                  <a:cubicBezTo>
                    <a:pt x="177" y="1"/>
                    <a:pt x="144" y="0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0" y="67"/>
                    <a:pt x="140" y="67"/>
                    <a:pt x="140" y="67"/>
                  </a:cubicBezTo>
                  <a:cubicBezTo>
                    <a:pt x="141" y="67"/>
                    <a:pt x="161" y="68"/>
                    <a:pt x="180" y="78"/>
                  </a:cubicBezTo>
                  <a:cubicBezTo>
                    <a:pt x="205" y="91"/>
                    <a:pt x="217" y="112"/>
                    <a:pt x="217" y="145"/>
                  </a:cubicBezTo>
                  <a:cubicBezTo>
                    <a:pt x="217" y="177"/>
                    <a:pt x="206" y="198"/>
                    <a:pt x="182" y="210"/>
                  </a:cubicBezTo>
                  <a:cubicBezTo>
                    <a:pt x="162" y="221"/>
                    <a:pt x="140" y="221"/>
                    <a:pt x="14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40" y="288"/>
                    <a:pt x="140" y="288"/>
                    <a:pt x="140" y="288"/>
                  </a:cubicBezTo>
                  <a:cubicBezTo>
                    <a:pt x="144" y="288"/>
                    <a:pt x="177" y="288"/>
                    <a:pt x="210" y="271"/>
                  </a:cubicBezTo>
                  <a:cubicBezTo>
                    <a:pt x="258" y="247"/>
                    <a:pt x="284" y="203"/>
                    <a:pt x="284" y="145"/>
                  </a:cubicBezTo>
                  <a:cubicBezTo>
                    <a:pt x="284" y="87"/>
                    <a:pt x="258" y="42"/>
                    <a:pt x="211" y="18"/>
                  </a:cubicBezTo>
                  <a:close/>
                  <a:moveTo>
                    <a:pt x="52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52" y="17"/>
                    <a:pt x="52" y="17"/>
                    <a:pt x="52" y="17"/>
                  </a:cubicBezTo>
                  <a:lnTo>
                    <a:pt x="52" y="50"/>
                  </a:lnTo>
                  <a:close/>
                  <a:moveTo>
                    <a:pt x="52" y="272"/>
                  </a:moveTo>
                  <a:cubicBezTo>
                    <a:pt x="19" y="272"/>
                    <a:pt x="19" y="272"/>
                    <a:pt x="19" y="272"/>
                  </a:cubicBezTo>
                  <a:cubicBezTo>
                    <a:pt x="19" y="238"/>
                    <a:pt x="19" y="238"/>
                    <a:pt x="19" y="238"/>
                  </a:cubicBezTo>
                  <a:cubicBezTo>
                    <a:pt x="52" y="238"/>
                    <a:pt x="52" y="238"/>
                    <a:pt x="52" y="238"/>
                  </a:cubicBezTo>
                  <a:lnTo>
                    <a:pt x="52" y="272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defTabSz="514337">
                <a:defRPr/>
              </a:pPr>
              <a:endParaRPr lang="zh-CN" altLang="en-US" sz="1050" kern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97763" y="2545070"/>
            <a:ext cx="4599918" cy="428470"/>
            <a:chOff x="3455288" y="2206250"/>
            <a:chExt cx="2577336" cy="571294"/>
          </a:xfrm>
        </p:grpSpPr>
        <p:sp>
          <p:nvSpPr>
            <p:cNvPr id="16" name="TextBox 13"/>
            <p:cNvSpPr txBox="1"/>
            <p:nvPr/>
          </p:nvSpPr>
          <p:spPr>
            <a:xfrm>
              <a:off x="3455289" y="2206250"/>
              <a:ext cx="2577335" cy="3282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 defTabSz="512552">
                <a:spcBef>
                  <a:spcPct val="20000"/>
                </a:spcBef>
              </a:pPr>
              <a:r>
                <a:rPr lang="zh-CN" altLang="en-US" sz="1600" b="1"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优点：该方法原理简单，在实际操作中容易实现；</a:t>
              </a:r>
              <a:endParaRPr lang="zh-CN" altLang="en-US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3455288" y="2599632"/>
              <a:ext cx="2429499" cy="17791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en-US" altLang="zh-CN" sz="788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8" name="TextBox 13"/>
          <p:cNvSpPr txBox="1"/>
          <p:nvPr/>
        </p:nvSpPr>
        <p:spPr>
          <a:xfrm>
            <a:off x="2047642" y="3776933"/>
            <a:ext cx="5669001" cy="73866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512552">
              <a:spcBef>
                <a:spcPct val="20000"/>
              </a:spcBef>
            </a:pPr>
            <a:r>
              <a:rPr lang="zh-CN" altLang="en-US" sz="1600" b="1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缺点</a:t>
            </a:r>
            <a:r>
              <a:rPr lang="zh-CN" altLang="en-US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：只是在一定程度上缓解 </a:t>
            </a:r>
            <a:r>
              <a:rPr lang="en-US" altLang="zh-CN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shrew</a:t>
            </a:r>
            <a:r>
              <a:rPr lang="zh-CN" altLang="en-US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攻击造成的网络性能低下状况，并没有从根本上消除</a:t>
            </a:r>
            <a:r>
              <a:rPr lang="en-US" altLang="zh-CN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shrew</a:t>
            </a:r>
            <a:r>
              <a:rPr lang="zh-CN" altLang="en-US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攻击的影响，可 以说只治了“标”并未“治本”</a:t>
            </a:r>
            <a:r>
              <a:rPr lang="zh-CN" altLang="en-US" sz="1600" b="1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；</a:t>
            </a:r>
            <a:endParaRPr lang="zh-CN" altLang="en-US" sz="1600" b="1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99574" y="4977390"/>
            <a:ext cx="705632" cy="705632"/>
            <a:chOff x="4420032" y="1854736"/>
            <a:chExt cx="1603375" cy="1603375"/>
          </a:xfrm>
          <a:solidFill>
            <a:srgbClr val="1B4367"/>
          </a:solidFill>
        </p:grpSpPr>
        <p:sp>
          <p:nvSpPr>
            <p:cNvPr id="19" name="Rectangle 5"/>
            <p:cNvSpPr/>
            <p:nvPr/>
          </p:nvSpPr>
          <p:spPr>
            <a:xfrm>
              <a:off x="4420032" y="1854736"/>
              <a:ext cx="1603375" cy="1603375"/>
            </a:xfrm>
            <a:prstGeom prst="flowChartConnector">
              <a:avLst/>
            </a:prstGeom>
            <a:solidFill>
              <a:srgbClr val="294F73"/>
            </a:solidFill>
            <a:ln w="9525">
              <a:noFill/>
              <a:miter/>
            </a:ln>
          </p:spPr>
          <p:txBody>
            <a:bodyPr anchor="ctr"/>
            <a:lstStyle/>
            <a:p>
              <a:pPr algn="ctr" defTabSz="514337">
                <a:defRPr/>
              </a:pPr>
              <a:endParaRPr lang="en-US" altLang="zh-CN" sz="750" kern="0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0" name="Freeform 132"/>
            <p:cNvSpPr>
              <a:spLocks noEditPoints="1"/>
            </p:cNvSpPr>
            <p:nvPr/>
          </p:nvSpPr>
          <p:spPr>
            <a:xfrm>
              <a:off x="4971860" y="2268369"/>
              <a:ext cx="497814" cy="691654"/>
            </a:xfrm>
            <a:custGeom>
              <a:avLst/>
              <a:gdLst/>
              <a:ahLst/>
              <a:cxnLst>
                <a:cxn ang="0">
                  <a:pos x="69148" y="0"/>
                </a:cxn>
                <a:cxn ang="0">
                  <a:pos x="69148" y="0"/>
                </a:cxn>
                <a:cxn ang="0">
                  <a:pos x="69148" y="48617"/>
                </a:cxn>
                <a:cxn ang="0">
                  <a:pos x="69148" y="70611"/>
                </a:cxn>
                <a:cxn ang="0">
                  <a:pos x="47251" y="70611"/>
                </a:cxn>
                <a:cxn ang="0">
                  <a:pos x="0" y="70611"/>
                </a:cxn>
                <a:cxn ang="0">
                  <a:pos x="0" y="333375"/>
                </a:cxn>
                <a:cxn ang="0">
                  <a:pos x="239712" y="333375"/>
                </a:cxn>
                <a:cxn ang="0">
                  <a:pos x="239712" y="0"/>
                </a:cxn>
                <a:cxn ang="0">
                  <a:pos x="69148" y="0"/>
                </a:cxn>
                <a:cxn ang="0">
                  <a:pos x="187851" y="193311"/>
                </a:cxn>
                <a:cxn ang="0">
                  <a:pos x="154430" y="193311"/>
                </a:cxn>
                <a:cxn ang="0">
                  <a:pos x="140600" y="193311"/>
                </a:cxn>
                <a:cxn ang="0">
                  <a:pos x="140600" y="266237"/>
                </a:cxn>
                <a:cxn ang="0">
                  <a:pos x="127923" y="278970"/>
                </a:cxn>
                <a:cxn ang="0">
                  <a:pos x="111789" y="278970"/>
                </a:cxn>
                <a:cxn ang="0">
                  <a:pos x="99112" y="266237"/>
                </a:cxn>
                <a:cxn ang="0">
                  <a:pos x="99112" y="193311"/>
                </a:cxn>
                <a:cxn ang="0">
                  <a:pos x="85282" y="193311"/>
                </a:cxn>
                <a:cxn ang="0">
                  <a:pos x="51861" y="193311"/>
                </a:cxn>
                <a:cxn ang="0">
                  <a:pos x="46098" y="182893"/>
                </a:cxn>
                <a:cxn ang="0">
                  <a:pos x="111789" y="105337"/>
                </a:cxn>
                <a:cxn ang="0">
                  <a:pos x="127923" y="105337"/>
                </a:cxn>
                <a:cxn ang="0">
                  <a:pos x="192461" y="182893"/>
                </a:cxn>
                <a:cxn ang="0">
                  <a:pos x="187851" y="193311"/>
                </a:cxn>
              </a:cxnLst>
              <a:rect l="0" t="0" r="0" b="0"/>
              <a:pathLst>
                <a:path w="208" h="288"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08" y="288"/>
                    <a:pt x="208" y="288"/>
                    <a:pt x="208" y="288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60" y="0"/>
                  </a:lnTo>
                  <a:close/>
                  <a:moveTo>
                    <a:pt x="163" y="167"/>
                  </a:moveTo>
                  <a:cubicBezTo>
                    <a:pt x="134" y="167"/>
                    <a:pt x="134" y="167"/>
                    <a:pt x="134" y="167"/>
                  </a:cubicBezTo>
                  <a:cubicBezTo>
                    <a:pt x="131" y="167"/>
                    <a:pt x="126" y="167"/>
                    <a:pt x="122" y="167"/>
                  </a:cubicBezTo>
                  <a:cubicBezTo>
                    <a:pt x="122" y="230"/>
                    <a:pt x="122" y="230"/>
                    <a:pt x="122" y="230"/>
                  </a:cubicBezTo>
                  <a:cubicBezTo>
                    <a:pt x="122" y="236"/>
                    <a:pt x="117" y="241"/>
                    <a:pt x="111" y="241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1" y="241"/>
                    <a:pt x="86" y="236"/>
                    <a:pt x="86" y="230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1" y="167"/>
                    <a:pt x="77" y="167"/>
                    <a:pt x="74" y="167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38" y="167"/>
                    <a:pt x="36" y="163"/>
                    <a:pt x="40" y="158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101" y="86"/>
                    <a:pt x="107" y="86"/>
                    <a:pt x="111" y="91"/>
                  </a:cubicBezTo>
                  <a:cubicBezTo>
                    <a:pt x="167" y="158"/>
                    <a:pt x="167" y="158"/>
                    <a:pt x="167" y="158"/>
                  </a:cubicBezTo>
                  <a:cubicBezTo>
                    <a:pt x="172" y="163"/>
                    <a:pt x="170" y="167"/>
                    <a:pt x="163" y="167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defTabSz="514337">
                <a:defRPr/>
              </a:pPr>
              <a:endParaRPr lang="zh-CN" altLang="en-US" sz="1050" kern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979795" y="4704293"/>
            <a:ext cx="45720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12552">
              <a:spcBef>
                <a:spcPct val="20000"/>
              </a:spcBef>
            </a:pPr>
            <a:endParaRPr lang="en-US" altLang="zh-CN" b="1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defTabSz="512552">
              <a:spcBef>
                <a:spcPct val="20000"/>
              </a:spcBef>
            </a:pPr>
            <a:r>
              <a:rPr lang="zh-CN" altLang="en-US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缺点：将</a:t>
            </a:r>
            <a:r>
              <a:rPr lang="en-US" altLang="zh-CN" sz="1600" b="1" dirty="0" err="1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minRTO</a:t>
            </a:r>
            <a:r>
              <a:rPr lang="zh-CN" altLang="en-US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进行随机化处理需要一定的系 统开销</a:t>
            </a:r>
            <a:r>
              <a:rPr lang="zh-CN" altLang="en-US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。</a:t>
            </a:r>
            <a:endParaRPr lang="zh-CN" altLang="en-US" b="1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6801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471111" y="3429185"/>
            <a:ext cx="2201780" cy="923000"/>
            <a:chOff x="4615322" y="2848154"/>
            <a:chExt cx="293570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5002536" y="3104854"/>
              <a:ext cx="2161275" cy="697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实验总结</a:t>
              </a:r>
              <a:endParaRPr lang="zh-CN" altLang="en-US" sz="28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4203148" y="2436441"/>
            <a:ext cx="737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6</a:t>
            </a:r>
            <a:endParaRPr lang="zh-CN" altLang="en-US" sz="72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3781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9668" y="1299218"/>
            <a:ext cx="5959551" cy="589470"/>
            <a:chOff x="698502" y="114529"/>
            <a:chExt cx="7232390" cy="785960"/>
          </a:xfrm>
        </p:grpSpPr>
        <p:sp>
          <p:nvSpPr>
            <p:cNvPr id="3" name="文本框 2"/>
            <p:cNvSpPr txBox="1"/>
            <p:nvPr/>
          </p:nvSpPr>
          <p:spPr>
            <a:xfrm>
              <a:off x="698502" y="114529"/>
              <a:ext cx="7232390" cy="561693"/>
            </a:xfrm>
            <a:prstGeom prst="rect">
              <a:avLst/>
            </a:prstGeom>
            <a:noFill/>
          </p:spPr>
          <p:txBody>
            <a:bodyPr wrap="square" lIns="51435" tIns="25718" rIns="51435" bIns="25718" rtlCol="0">
              <a:spAutoFit/>
            </a:bodyPr>
            <a:lstStyle/>
            <a:p>
              <a:pPr defTabSz="514337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实验总结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5" name="文本框 4"/>
            <p:cNvSpPr txBox="1"/>
            <p:nvPr/>
          </p:nvSpPr>
          <p:spPr>
            <a:xfrm>
              <a:off x="716110" y="553112"/>
              <a:ext cx="2797234" cy="32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825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212150" y="2305897"/>
            <a:ext cx="705632" cy="705632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10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/>
            </a:ln>
          </p:spPr>
          <p:txBody>
            <a:bodyPr anchor="ctr"/>
            <a:lstStyle/>
            <a:p>
              <a:pPr algn="ctr" defTabSz="514337">
                <a:defRPr/>
              </a:pPr>
              <a:endParaRPr lang="en-US" altLang="zh-CN" sz="750" kern="0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defTabSz="514337">
                <a:defRPr/>
              </a:pPr>
              <a:endParaRPr lang="zh-CN" altLang="en-US" sz="1050" kern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12150" y="3542605"/>
            <a:ext cx="693056" cy="705632"/>
            <a:chOff x="8565208" y="1856641"/>
            <a:chExt cx="1574800" cy="1603375"/>
          </a:xfrm>
          <a:solidFill>
            <a:srgbClr val="1B4367"/>
          </a:solidFill>
        </p:grpSpPr>
        <p:sp>
          <p:nvSpPr>
            <p:cNvPr id="13" name="Rectangle 7"/>
            <p:cNvSpPr/>
            <p:nvPr/>
          </p:nvSpPr>
          <p:spPr>
            <a:xfrm>
              <a:off x="8565208" y="1856641"/>
              <a:ext cx="1574800" cy="1603375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/>
            </a:ln>
          </p:spPr>
          <p:txBody>
            <a:bodyPr anchor="ctr"/>
            <a:lstStyle/>
            <a:p>
              <a:pPr algn="ctr" defTabSz="514337">
                <a:defRPr/>
              </a:pPr>
              <a:endParaRPr lang="en-US" altLang="zh-CN" sz="750" kern="0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Freeform 289"/>
            <p:cNvSpPr>
              <a:spLocks noEditPoints="1"/>
            </p:cNvSpPr>
            <p:nvPr/>
          </p:nvSpPr>
          <p:spPr>
            <a:xfrm>
              <a:off x="9100279" y="2382692"/>
              <a:ext cx="557770" cy="565878"/>
            </a:xfrm>
            <a:custGeom>
              <a:avLst/>
              <a:gdLst/>
              <a:ahLst/>
              <a:cxnLst>
                <a:cxn ang="0">
                  <a:pos x="244146" y="20836"/>
                </a:cxn>
                <a:cxn ang="0">
                  <a:pos x="163149" y="0"/>
                </a:cxn>
                <a:cxn ang="0">
                  <a:pos x="0" y="0"/>
                </a:cxn>
                <a:cxn ang="0">
                  <a:pos x="0" y="77556"/>
                </a:cxn>
                <a:cxn ang="0">
                  <a:pos x="161992" y="77556"/>
                </a:cxn>
                <a:cxn ang="0">
                  <a:pos x="208276" y="90289"/>
                </a:cxn>
                <a:cxn ang="0">
                  <a:pos x="251088" y="167845"/>
                </a:cxn>
                <a:cxn ang="0">
                  <a:pos x="210590" y="243086"/>
                </a:cxn>
                <a:cxn ang="0">
                  <a:pos x="161992" y="255819"/>
                </a:cxn>
                <a:cxn ang="0">
                  <a:pos x="0" y="255819"/>
                </a:cxn>
                <a:cxn ang="0">
                  <a:pos x="0" y="333375"/>
                </a:cxn>
                <a:cxn ang="0">
                  <a:pos x="161992" y="333375"/>
                </a:cxn>
                <a:cxn ang="0">
                  <a:pos x="242988" y="313697"/>
                </a:cxn>
                <a:cxn ang="0">
                  <a:pos x="328613" y="167845"/>
                </a:cxn>
                <a:cxn ang="0">
                  <a:pos x="244146" y="20836"/>
                </a:cxn>
                <a:cxn ang="0">
                  <a:pos x="60169" y="57878"/>
                </a:cxn>
                <a:cxn ang="0">
                  <a:pos x="21985" y="57878"/>
                </a:cxn>
                <a:cxn ang="0">
                  <a:pos x="21985" y="19678"/>
                </a:cxn>
                <a:cxn ang="0">
                  <a:pos x="60169" y="19678"/>
                </a:cxn>
                <a:cxn ang="0">
                  <a:pos x="60169" y="57878"/>
                </a:cxn>
                <a:cxn ang="0">
                  <a:pos x="60169" y="314854"/>
                </a:cxn>
                <a:cxn ang="0">
                  <a:pos x="21985" y="314854"/>
                </a:cxn>
                <a:cxn ang="0">
                  <a:pos x="21985" y="275497"/>
                </a:cxn>
                <a:cxn ang="0">
                  <a:pos x="60169" y="275497"/>
                </a:cxn>
                <a:cxn ang="0">
                  <a:pos x="60169" y="314854"/>
                </a:cxn>
              </a:cxnLst>
              <a:rect l="0" t="0" r="0" b="0"/>
              <a:pathLst>
                <a:path w="284" h="288">
                  <a:moveTo>
                    <a:pt x="211" y="18"/>
                  </a:moveTo>
                  <a:cubicBezTo>
                    <a:pt x="177" y="1"/>
                    <a:pt x="144" y="0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0" y="67"/>
                    <a:pt x="140" y="67"/>
                    <a:pt x="140" y="67"/>
                  </a:cubicBezTo>
                  <a:cubicBezTo>
                    <a:pt x="141" y="67"/>
                    <a:pt x="161" y="68"/>
                    <a:pt x="180" y="78"/>
                  </a:cubicBezTo>
                  <a:cubicBezTo>
                    <a:pt x="205" y="91"/>
                    <a:pt x="217" y="112"/>
                    <a:pt x="217" y="145"/>
                  </a:cubicBezTo>
                  <a:cubicBezTo>
                    <a:pt x="217" y="177"/>
                    <a:pt x="206" y="198"/>
                    <a:pt x="182" y="210"/>
                  </a:cubicBezTo>
                  <a:cubicBezTo>
                    <a:pt x="162" y="221"/>
                    <a:pt x="140" y="221"/>
                    <a:pt x="14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40" y="288"/>
                    <a:pt x="140" y="288"/>
                    <a:pt x="140" y="288"/>
                  </a:cubicBezTo>
                  <a:cubicBezTo>
                    <a:pt x="144" y="288"/>
                    <a:pt x="177" y="288"/>
                    <a:pt x="210" y="271"/>
                  </a:cubicBezTo>
                  <a:cubicBezTo>
                    <a:pt x="258" y="247"/>
                    <a:pt x="284" y="203"/>
                    <a:pt x="284" y="145"/>
                  </a:cubicBezTo>
                  <a:cubicBezTo>
                    <a:pt x="284" y="87"/>
                    <a:pt x="258" y="42"/>
                    <a:pt x="211" y="18"/>
                  </a:cubicBezTo>
                  <a:close/>
                  <a:moveTo>
                    <a:pt x="52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52" y="17"/>
                    <a:pt x="52" y="17"/>
                    <a:pt x="52" y="17"/>
                  </a:cubicBezTo>
                  <a:lnTo>
                    <a:pt x="52" y="50"/>
                  </a:lnTo>
                  <a:close/>
                  <a:moveTo>
                    <a:pt x="52" y="272"/>
                  </a:moveTo>
                  <a:cubicBezTo>
                    <a:pt x="19" y="272"/>
                    <a:pt x="19" y="272"/>
                    <a:pt x="19" y="272"/>
                  </a:cubicBezTo>
                  <a:cubicBezTo>
                    <a:pt x="19" y="238"/>
                    <a:pt x="19" y="238"/>
                    <a:pt x="19" y="238"/>
                  </a:cubicBezTo>
                  <a:cubicBezTo>
                    <a:pt x="52" y="238"/>
                    <a:pt x="52" y="238"/>
                    <a:pt x="52" y="238"/>
                  </a:cubicBezTo>
                  <a:lnTo>
                    <a:pt x="52" y="272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defTabSz="514337">
                <a:defRPr/>
              </a:pPr>
              <a:endParaRPr lang="zh-CN" altLang="en-US" sz="1050" kern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97765" y="2545070"/>
            <a:ext cx="4599917" cy="428470"/>
            <a:chOff x="3455288" y="2206250"/>
            <a:chExt cx="2577335" cy="571294"/>
          </a:xfrm>
        </p:grpSpPr>
        <p:sp>
          <p:nvSpPr>
            <p:cNvPr id="16" name="TextBox 13"/>
            <p:cNvSpPr txBox="1"/>
            <p:nvPr/>
          </p:nvSpPr>
          <p:spPr>
            <a:xfrm>
              <a:off x="3455288" y="2206250"/>
              <a:ext cx="2577335" cy="3282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 defTabSz="512552">
                <a:spcBef>
                  <a:spcPct val="20000"/>
                </a:spcBef>
              </a:pPr>
              <a:r>
                <a:rPr lang="zh-CN" altLang="en-US" sz="1600" b="1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完成变种</a:t>
              </a:r>
              <a:r>
                <a:rPr lang="en-US" altLang="zh-CN" sz="1600" b="1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TCP</a:t>
              </a:r>
              <a:r>
                <a:rPr lang="zh-CN" altLang="en-US" sz="1600" b="1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的实验</a:t>
              </a:r>
              <a:endParaRPr lang="zh-CN" altLang="en-US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3455288" y="2599632"/>
              <a:ext cx="2429499" cy="17791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en-US" altLang="zh-CN" sz="788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8" name="TextBox 13"/>
          <p:cNvSpPr txBox="1"/>
          <p:nvPr/>
        </p:nvSpPr>
        <p:spPr>
          <a:xfrm>
            <a:off x="2047642" y="3776933"/>
            <a:ext cx="5669001" cy="24622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512552">
              <a:spcBef>
                <a:spcPct val="20000"/>
              </a:spcBef>
            </a:pPr>
            <a:r>
              <a:rPr lang="zh-CN" altLang="en-US" sz="1600" b="1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设计实验完成两种预防</a:t>
            </a:r>
            <a:r>
              <a:rPr lang="en-US" altLang="zh-CN" sz="1600" b="1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Dos</a:t>
            </a:r>
            <a:r>
              <a:rPr lang="zh-CN" altLang="en-US" sz="1600" b="1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攻击</a:t>
            </a:r>
            <a:endParaRPr lang="zh-CN" altLang="en-US" sz="1600" b="1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5466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9668" y="1299218"/>
            <a:ext cx="5959551" cy="589470"/>
            <a:chOff x="698502" y="114529"/>
            <a:chExt cx="7232390" cy="785960"/>
          </a:xfrm>
        </p:grpSpPr>
        <p:sp>
          <p:nvSpPr>
            <p:cNvPr id="3" name="文本框 2"/>
            <p:cNvSpPr txBox="1"/>
            <p:nvPr/>
          </p:nvSpPr>
          <p:spPr>
            <a:xfrm>
              <a:off x="698502" y="114529"/>
              <a:ext cx="7232390" cy="561693"/>
            </a:xfrm>
            <a:prstGeom prst="rect">
              <a:avLst/>
            </a:prstGeom>
            <a:noFill/>
          </p:spPr>
          <p:txBody>
            <a:bodyPr wrap="square" lIns="51435" tIns="25718" rIns="51435" bIns="25718" rtlCol="0">
              <a:spAutoFit/>
            </a:bodyPr>
            <a:lstStyle/>
            <a:p>
              <a:pPr defTabSz="514337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实验结论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5" name="文本框 4"/>
            <p:cNvSpPr txBox="1"/>
            <p:nvPr/>
          </p:nvSpPr>
          <p:spPr>
            <a:xfrm>
              <a:off x="716110" y="553112"/>
              <a:ext cx="2797234" cy="32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825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212150" y="2305897"/>
            <a:ext cx="705632" cy="705632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10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/>
            </a:ln>
          </p:spPr>
          <p:txBody>
            <a:bodyPr anchor="ctr"/>
            <a:lstStyle/>
            <a:p>
              <a:pPr algn="ctr" defTabSz="514337">
                <a:defRPr/>
              </a:pPr>
              <a:endParaRPr lang="en-US" altLang="zh-CN" sz="750" kern="0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defTabSz="514337">
                <a:defRPr/>
              </a:pPr>
              <a:endParaRPr lang="zh-CN" altLang="en-US" sz="1050" kern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12150" y="3542605"/>
            <a:ext cx="693056" cy="705632"/>
            <a:chOff x="8565208" y="1856641"/>
            <a:chExt cx="1574800" cy="1603375"/>
          </a:xfrm>
          <a:solidFill>
            <a:srgbClr val="1B4367"/>
          </a:solidFill>
        </p:grpSpPr>
        <p:sp>
          <p:nvSpPr>
            <p:cNvPr id="13" name="Rectangle 7"/>
            <p:cNvSpPr/>
            <p:nvPr/>
          </p:nvSpPr>
          <p:spPr>
            <a:xfrm>
              <a:off x="8565208" y="1856641"/>
              <a:ext cx="1574800" cy="1603375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/>
            </a:ln>
          </p:spPr>
          <p:txBody>
            <a:bodyPr anchor="ctr"/>
            <a:lstStyle/>
            <a:p>
              <a:pPr algn="ctr" defTabSz="514337">
                <a:defRPr/>
              </a:pPr>
              <a:endParaRPr lang="en-US" altLang="zh-CN" sz="750" kern="0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Freeform 289"/>
            <p:cNvSpPr>
              <a:spLocks noEditPoints="1"/>
            </p:cNvSpPr>
            <p:nvPr/>
          </p:nvSpPr>
          <p:spPr>
            <a:xfrm>
              <a:off x="9100279" y="2382692"/>
              <a:ext cx="557770" cy="565878"/>
            </a:xfrm>
            <a:custGeom>
              <a:avLst/>
              <a:gdLst/>
              <a:ahLst/>
              <a:cxnLst>
                <a:cxn ang="0">
                  <a:pos x="244146" y="20836"/>
                </a:cxn>
                <a:cxn ang="0">
                  <a:pos x="163149" y="0"/>
                </a:cxn>
                <a:cxn ang="0">
                  <a:pos x="0" y="0"/>
                </a:cxn>
                <a:cxn ang="0">
                  <a:pos x="0" y="77556"/>
                </a:cxn>
                <a:cxn ang="0">
                  <a:pos x="161992" y="77556"/>
                </a:cxn>
                <a:cxn ang="0">
                  <a:pos x="208276" y="90289"/>
                </a:cxn>
                <a:cxn ang="0">
                  <a:pos x="251088" y="167845"/>
                </a:cxn>
                <a:cxn ang="0">
                  <a:pos x="210590" y="243086"/>
                </a:cxn>
                <a:cxn ang="0">
                  <a:pos x="161992" y="255819"/>
                </a:cxn>
                <a:cxn ang="0">
                  <a:pos x="0" y="255819"/>
                </a:cxn>
                <a:cxn ang="0">
                  <a:pos x="0" y="333375"/>
                </a:cxn>
                <a:cxn ang="0">
                  <a:pos x="161992" y="333375"/>
                </a:cxn>
                <a:cxn ang="0">
                  <a:pos x="242988" y="313697"/>
                </a:cxn>
                <a:cxn ang="0">
                  <a:pos x="328613" y="167845"/>
                </a:cxn>
                <a:cxn ang="0">
                  <a:pos x="244146" y="20836"/>
                </a:cxn>
                <a:cxn ang="0">
                  <a:pos x="60169" y="57878"/>
                </a:cxn>
                <a:cxn ang="0">
                  <a:pos x="21985" y="57878"/>
                </a:cxn>
                <a:cxn ang="0">
                  <a:pos x="21985" y="19678"/>
                </a:cxn>
                <a:cxn ang="0">
                  <a:pos x="60169" y="19678"/>
                </a:cxn>
                <a:cxn ang="0">
                  <a:pos x="60169" y="57878"/>
                </a:cxn>
                <a:cxn ang="0">
                  <a:pos x="60169" y="314854"/>
                </a:cxn>
                <a:cxn ang="0">
                  <a:pos x="21985" y="314854"/>
                </a:cxn>
                <a:cxn ang="0">
                  <a:pos x="21985" y="275497"/>
                </a:cxn>
                <a:cxn ang="0">
                  <a:pos x="60169" y="275497"/>
                </a:cxn>
                <a:cxn ang="0">
                  <a:pos x="60169" y="314854"/>
                </a:cxn>
              </a:cxnLst>
              <a:rect l="0" t="0" r="0" b="0"/>
              <a:pathLst>
                <a:path w="284" h="288">
                  <a:moveTo>
                    <a:pt x="211" y="18"/>
                  </a:moveTo>
                  <a:cubicBezTo>
                    <a:pt x="177" y="1"/>
                    <a:pt x="144" y="0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0" y="67"/>
                    <a:pt x="140" y="67"/>
                    <a:pt x="140" y="67"/>
                  </a:cubicBezTo>
                  <a:cubicBezTo>
                    <a:pt x="141" y="67"/>
                    <a:pt x="161" y="68"/>
                    <a:pt x="180" y="78"/>
                  </a:cubicBezTo>
                  <a:cubicBezTo>
                    <a:pt x="205" y="91"/>
                    <a:pt x="217" y="112"/>
                    <a:pt x="217" y="145"/>
                  </a:cubicBezTo>
                  <a:cubicBezTo>
                    <a:pt x="217" y="177"/>
                    <a:pt x="206" y="198"/>
                    <a:pt x="182" y="210"/>
                  </a:cubicBezTo>
                  <a:cubicBezTo>
                    <a:pt x="162" y="221"/>
                    <a:pt x="140" y="221"/>
                    <a:pt x="14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40" y="288"/>
                    <a:pt x="140" y="288"/>
                    <a:pt x="140" y="288"/>
                  </a:cubicBezTo>
                  <a:cubicBezTo>
                    <a:pt x="144" y="288"/>
                    <a:pt x="177" y="288"/>
                    <a:pt x="210" y="271"/>
                  </a:cubicBezTo>
                  <a:cubicBezTo>
                    <a:pt x="258" y="247"/>
                    <a:pt x="284" y="203"/>
                    <a:pt x="284" y="145"/>
                  </a:cubicBezTo>
                  <a:cubicBezTo>
                    <a:pt x="284" y="87"/>
                    <a:pt x="258" y="42"/>
                    <a:pt x="211" y="18"/>
                  </a:cubicBezTo>
                  <a:close/>
                  <a:moveTo>
                    <a:pt x="52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52" y="17"/>
                    <a:pt x="52" y="17"/>
                    <a:pt x="52" y="17"/>
                  </a:cubicBezTo>
                  <a:lnTo>
                    <a:pt x="52" y="50"/>
                  </a:lnTo>
                  <a:close/>
                  <a:moveTo>
                    <a:pt x="52" y="272"/>
                  </a:moveTo>
                  <a:cubicBezTo>
                    <a:pt x="19" y="272"/>
                    <a:pt x="19" y="272"/>
                    <a:pt x="19" y="272"/>
                  </a:cubicBezTo>
                  <a:cubicBezTo>
                    <a:pt x="19" y="238"/>
                    <a:pt x="19" y="238"/>
                    <a:pt x="19" y="238"/>
                  </a:cubicBezTo>
                  <a:cubicBezTo>
                    <a:pt x="52" y="238"/>
                    <a:pt x="52" y="238"/>
                    <a:pt x="52" y="238"/>
                  </a:cubicBezTo>
                  <a:lnTo>
                    <a:pt x="52" y="272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defTabSz="514337">
                <a:defRPr/>
              </a:pPr>
              <a:endParaRPr lang="zh-CN" altLang="en-US" sz="1050" kern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97765" y="2545071"/>
            <a:ext cx="4599917" cy="738664"/>
            <a:chOff x="3455288" y="2206250"/>
            <a:chExt cx="2577335" cy="984886"/>
          </a:xfrm>
        </p:grpSpPr>
        <p:sp>
          <p:nvSpPr>
            <p:cNvPr id="16" name="TextBox 13"/>
            <p:cNvSpPr txBox="1"/>
            <p:nvPr/>
          </p:nvSpPr>
          <p:spPr>
            <a:xfrm>
              <a:off x="3455288" y="2206250"/>
              <a:ext cx="2577335" cy="984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 defTabSz="512552">
                <a:spcBef>
                  <a:spcPct val="20000"/>
                </a:spcBef>
              </a:pPr>
              <a:r>
                <a:rPr lang="zh-CN" altLang="en-US" sz="1600" b="1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爆发时间，攻击速度，攻击周期对于低速</a:t>
              </a:r>
              <a:r>
                <a:rPr lang="en-US" altLang="zh-CN" sz="1600" b="1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Dos</a:t>
              </a:r>
              <a:r>
                <a:rPr lang="zh-CN" altLang="en-US" sz="1600" b="1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攻击有影响，存在一定规律，为预防低速</a:t>
              </a:r>
              <a:r>
                <a:rPr lang="en-US" altLang="zh-CN" sz="1600" b="1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Dos</a:t>
              </a:r>
              <a:r>
                <a:rPr lang="zh-CN" altLang="en-US" sz="1600" b="1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攻击提供了依据</a:t>
              </a:r>
              <a:endParaRPr lang="zh-CN" altLang="en-US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3455288" y="2599632"/>
              <a:ext cx="2429499" cy="17791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en-US" altLang="zh-CN" sz="788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140686" y="3769956"/>
            <a:ext cx="4599917" cy="428470"/>
            <a:chOff x="3455288" y="2206250"/>
            <a:chExt cx="2577335" cy="571294"/>
          </a:xfrm>
        </p:grpSpPr>
        <p:sp>
          <p:nvSpPr>
            <p:cNvPr id="19" name="TextBox 13"/>
            <p:cNvSpPr txBox="1"/>
            <p:nvPr/>
          </p:nvSpPr>
          <p:spPr>
            <a:xfrm>
              <a:off x="3455288" y="2206250"/>
              <a:ext cx="2577335" cy="3282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 defTabSz="512552">
                <a:spcBef>
                  <a:spcPct val="20000"/>
                </a:spcBef>
              </a:pPr>
              <a:r>
                <a:rPr lang="en-US" altLang="zh-CN" sz="1600" b="1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RTT</a:t>
              </a:r>
              <a:r>
                <a:rPr lang="zh-CN" altLang="en-US" sz="1600" b="1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较低的网络，低速</a:t>
              </a:r>
              <a:r>
                <a:rPr lang="en-US" altLang="zh-CN" sz="1600" b="1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Dos</a:t>
              </a:r>
              <a:r>
                <a:rPr lang="zh-CN" altLang="en-US" sz="1600" b="1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攻击效果很好</a:t>
              </a:r>
              <a:endParaRPr lang="zh-CN" altLang="en-US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0" name="TextBox 13"/>
            <p:cNvSpPr txBox="1"/>
            <p:nvPr/>
          </p:nvSpPr>
          <p:spPr>
            <a:xfrm>
              <a:off x="3455288" y="2599632"/>
              <a:ext cx="2429499" cy="17791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en-US" altLang="zh-CN" sz="788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983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9668" y="1299218"/>
            <a:ext cx="5959551" cy="589470"/>
            <a:chOff x="698502" y="114529"/>
            <a:chExt cx="7232390" cy="785960"/>
          </a:xfrm>
        </p:grpSpPr>
        <p:sp>
          <p:nvSpPr>
            <p:cNvPr id="3" name="文本框 2"/>
            <p:cNvSpPr txBox="1"/>
            <p:nvPr/>
          </p:nvSpPr>
          <p:spPr>
            <a:xfrm>
              <a:off x="698502" y="114529"/>
              <a:ext cx="7232390" cy="561693"/>
            </a:xfrm>
            <a:prstGeom prst="rect">
              <a:avLst/>
            </a:prstGeom>
            <a:noFill/>
          </p:spPr>
          <p:txBody>
            <a:bodyPr wrap="square" lIns="51435" tIns="25718" rIns="51435" bIns="25718" rtlCol="0">
              <a:spAutoFit/>
            </a:bodyPr>
            <a:lstStyle/>
            <a:p>
              <a:pPr defTabSz="514337"/>
              <a:r>
                <a:rPr lang="zh-CN" altLang="en-US" sz="2400" b="1" dirty="0">
                  <a:latin typeface="微软雅黑"/>
                  <a:ea typeface="微软雅黑"/>
                  <a:cs typeface="+mn-ea"/>
                  <a:sym typeface="+mn-lt"/>
                </a:rPr>
                <a:t>遇到</a:t>
              </a:r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的困难 </a:t>
              </a:r>
              <a:r>
                <a:rPr lang="en-US" altLang="zh-CN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&amp; </a:t>
              </a:r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解决方案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5" name="文本框 4"/>
            <p:cNvSpPr txBox="1"/>
            <p:nvPr/>
          </p:nvSpPr>
          <p:spPr>
            <a:xfrm>
              <a:off x="716110" y="553112"/>
              <a:ext cx="2797234" cy="32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825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212150" y="2305897"/>
            <a:ext cx="705632" cy="705632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10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/>
            </a:ln>
          </p:spPr>
          <p:txBody>
            <a:bodyPr anchor="ctr"/>
            <a:lstStyle/>
            <a:p>
              <a:pPr algn="ctr" defTabSz="514337">
                <a:defRPr/>
              </a:pPr>
              <a:endParaRPr lang="en-US" altLang="zh-CN" sz="750" kern="0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defTabSz="514337">
                <a:defRPr/>
              </a:pPr>
              <a:endParaRPr lang="zh-CN" altLang="en-US" sz="1050" kern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97765" y="2545071"/>
            <a:ext cx="4599917" cy="492443"/>
            <a:chOff x="3455288" y="2206250"/>
            <a:chExt cx="2577335" cy="656591"/>
          </a:xfrm>
        </p:grpSpPr>
        <p:sp>
          <p:nvSpPr>
            <p:cNvPr id="16" name="TextBox 13"/>
            <p:cNvSpPr txBox="1"/>
            <p:nvPr/>
          </p:nvSpPr>
          <p:spPr>
            <a:xfrm>
              <a:off x="3455288" y="2206250"/>
              <a:ext cx="2577335" cy="65659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 defTabSz="512552">
                <a:spcBef>
                  <a:spcPct val="20000"/>
                </a:spcBef>
              </a:pPr>
              <a:r>
                <a:rPr lang="zh-CN" altLang="en-US" sz="1600" b="1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吞吐量的定义不清楚。不同吞吐量的定义的结果与论文曲线差别较大</a:t>
              </a:r>
              <a:endParaRPr lang="zh-CN" altLang="en-US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3455288" y="2599632"/>
              <a:ext cx="2429499" cy="17791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en-US" altLang="zh-CN" sz="788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18" name="TextBox 13"/>
          <p:cNvSpPr txBox="1"/>
          <p:nvPr/>
        </p:nvSpPr>
        <p:spPr>
          <a:xfrm>
            <a:off x="2160637" y="3997287"/>
            <a:ext cx="4092381" cy="27699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512552">
              <a:spcBef>
                <a:spcPct val="20000"/>
              </a:spcBef>
            </a:pPr>
            <a:r>
              <a:rPr lang="zh-CN" altLang="en-US" b="1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时间仓促，查阅的资料有限</a:t>
            </a:r>
            <a:endParaRPr lang="zh-CN" altLang="en-US" b="1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212150" y="3768989"/>
            <a:ext cx="705632" cy="705632"/>
            <a:chOff x="4420032" y="1854736"/>
            <a:chExt cx="1603375" cy="1603375"/>
          </a:xfrm>
          <a:solidFill>
            <a:srgbClr val="1B4367"/>
          </a:solidFill>
        </p:grpSpPr>
        <p:sp>
          <p:nvSpPr>
            <p:cNvPr id="20" name="Rectangle 5"/>
            <p:cNvSpPr/>
            <p:nvPr/>
          </p:nvSpPr>
          <p:spPr>
            <a:xfrm>
              <a:off x="4420032" y="1854736"/>
              <a:ext cx="1603375" cy="1603375"/>
            </a:xfrm>
            <a:prstGeom prst="flowChartConnector">
              <a:avLst/>
            </a:prstGeom>
            <a:solidFill>
              <a:srgbClr val="294F73"/>
            </a:solidFill>
            <a:ln w="9525">
              <a:noFill/>
              <a:miter/>
            </a:ln>
          </p:spPr>
          <p:txBody>
            <a:bodyPr anchor="ctr"/>
            <a:lstStyle/>
            <a:p>
              <a:pPr algn="ctr" defTabSz="514337">
                <a:defRPr/>
              </a:pPr>
              <a:endParaRPr lang="en-US" altLang="zh-CN" sz="750" kern="0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1" name="Freeform 132"/>
            <p:cNvSpPr>
              <a:spLocks noEditPoints="1"/>
            </p:cNvSpPr>
            <p:nvPr/>
          </p:nvSpPr>
          <p:spPr>
            <a:xfrm>
              <a:off x="4971860" y="2268369"/>
              <a:ext cx="497814" cy="691654"/>
            </a:xfrm>
            <a:custGeom>
              <a:avLst/>
              <a:gdLst/>
              <a:ahLst/>
              <a:cxnLst>
                <a:cxn ang="0">
                  <a:pos x="69148" y="0"/>
                </a:cxn>
                <a:cxn ang="0">
                  <a:pos x="69148" y="0"/>
                </a:cxn>
                <a:cxn ang="0">
                  <a:pos x="69148" y="48617"/>
                </a:cxn>
                <a:cxn ang="0">
                  <a:pos x="69148" y="70611"/>
                </a:cxn>
                <a:cxn ang="0">
                  <a:pos x="47251" y="70611"/>
                </a:cxn>
                <a:cxn ang="0">
                  <a:pos x="0" y="70611"/>
                </a:cxn>
                <a:cxn ang="0">
                  <a:pos x="0" y="333375"/>
                </a:cxn>
                <a:cxn ang="0">
                  <a:pos x="239712" y="333375"/>
                </a:cxn>
                <a:cxn ang="0">
                  <a:pos x="239712" y="0"/>
                </a:cxn>
                <a:cxn ang="0">
                  <a:pos x="69148" y="0"/>
                </a:cxn>
                <a:cxn ang="0">
                  <a:pos x="187851" y="193311"/>
                </a:cxn>
                <a:cxn ang="0">
                  <a:pos x="154430" y="193311"/>
                </a:cxn>
                <a:cxn ang="0">
                  <a:pos x="140600" y="193311"/>
                </a:cxn>
                <a:cxn ang="0">
                  <a:pos x="140600" y="266237"/>
                </a:cxn>
                <a:cxn ang="0">
                  <a:pos x="127923" y="278970"/>
                </a:cxn>
                <a:cxn ang="0">
                  <a:pos x="111789" y="278970"/>
                </a:cxn>
                <a:cxn ang="0">
                  <a:pos x="99112" y="266237"/>
                </a:cxn>
                <a:cxn ang="0">
                  <a:pos x="99112" y="193311"/>
                </a:cxn>
                <a:cxn ang="0">
                  <a:pos x="85282" y="193311"/>
                </a:cxn>
                <a:cxn ang="0">
                  <a:pos x="51861" y="193311"/>
                </a:cxn>
                <a:cxn ang="0">
                  <a:pos x="46098" y="182893"/>
                </a:cxn>
                <a:cxn ang="0">
                  <a:pos x="111789" y="105337"/>
                </a:cxn>
                <a:cxn ang="0">
                  <a:pos x="127923" y="105337"/>
                </a:cxn>
                <a:cxn ang="0">
                  <a:pos x="192461" y="182893"/>
                </a:cxn>
                <a:cxn ang="0">
                  <a:pos x="187851" y="193311"/>
                </a:cxn>
              </a:cxnLst>
              <a:rect l="0" t="0" r="0" b="0"/>
              <a:pathLst>
                <a:path w="208" h="288"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08" y="288"/>
                    <a:pt x="208" y="288"/>
                    <a:pt x="208" y="288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60" y="0"/>
                  </a:lnTo>
                  <a:close/>
                  <a:moveTo>
                    <a:pt x="163" y="167"/>
                  </a:moveTo>
                  <a:cubicBezTo>
                    <a:pt x="134" y="167"/>
                    <a:pt x="134" y="167"/>
                    <a:pt x="134" y="167"/>
                  </a:cubicBezTo>
                  <a:cubicBezTo>
                    <a:pt x="131" y="167"/>
                    <a:pt x="126" y="167"/>
                    <a:pt x="122" y="167"/>
                  </a:cubicBezTo>
                  <a:cubicBezTo>
                    <a:pt x="122" y="230"/>
                    <a:pt x="122" y="230"/>
                    <a:pt x="122" y="230"/>
                  </a:cubicBezTo>
                  <a:cubicBezTo>
                    <a:pt x="122" y="236"/>
                    <a:pt x="117" y="241"/>
                    <a:pt x="111" y="241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1" y="241"/>
                    <a:pt x="86" y="236"/>
                    <a:pt x="86" y="230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1" y="167"/>
                    <a:pt x="77" y="167"/>
                    <a:pt x="74" y="167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38" y="167"/>
                    <a:pt x="36" y="163"/>
                    <a:pt x="40" y="158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101" y="86"/>
                    <a:pt x="107" y="86"/>
                    <a:pt x="111" y="91"/>
                  </a:cubicBezTo>
                  <a:cubicBezTo>
                    <a:pt x="167" y="158"/>
                    <a:pt x="167" y="158"/>
                    <a:pt x="167" y="158"/>
                  </a:cubicBezTo>
                  <a:cubicBezTo>
                    <a:pt x="172" y="163"/>
                    <a:pt x="170" y="167"/>
                    <a:pt x="163" y="167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defTabSz="514337">
                <a:defRPr/>
              </a:pPr>
              <a:endParaRPr lang="zh-CN" altLang="en-US" sz="1050" kern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670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299861" y="3429185"/>
            <a:ext cx="2544287" cy="923000"/>
            <a:chOff x="4582980" y="2848154"/>
            <a:chExt cx="3000393" cy="1230666"/>
          </a:xfrm>
        </p:grpSpPr>
        <p:sp>
          <p:nvSpPr>
            <p:cNvPr id="6" name="文本框 5"/>
            <p:cNvSpPr txBox="1"/>
            <p:nvPr/>
          </p:nvSpPr>
          <p:spPr>
            <a:xfrm>
              <a:off x="4582980" y="2925223"/>
              <a:ext cx="300039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0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THANK YOU</a:t>
              </a:r>
              <a:endParaRPr lang="zh-CN" altLang="en-US" sz="30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602497" y="3505803"/>
              <a:ext cx="2961357" cy="309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kumimoji="1" lang="en-US" altLang="zh-CN" sz="825" spc="-113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3556337" y="229723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谢谢</a:t>
            </a:r>
            <a:endParaRPr lang="zh-CN" altLang="en-US" sz="72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28715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11171" y="859686"/>
            <a:ext cx="3152348" cy="328937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pPr defTabSz="514337"/>
            <a:r>
              <a:rPr lang="zh-CN" altLang="en-US" b="1" dirty="0" smtClean="0">
                <a:latin typeface="微软雅黑"/>
                <a:ea typeface="微软雅黑"/>
                <a:cs typeface="+mn-ea"/>
                <a:sym typeface="+mn-lt"/>
              </a:rPr>
              <a:t>低速</a:t>
            </a:r>
            <a:r>
              <a:rPr lang="en-US" altLang="zh-CN" b="1" dirty="0" smtClean="0">
                <a:latin typeface="微软雅黑"/>
                <a:ea typeface="微软雅黑"/>
                <a:cs typeface="+mn-ea"/>
                <a:sym typeface="+mn-lt"/>
              </a:rPr>
              <a:t>DoS</a:t>
            </a:r>
            <a:r>
              <a:rPr lang="zh-CN" altLang="en-US" b="1" dirty="0" smtClean="0">
                <a:latin typeface="微软雅黑"/>
                <a:ea typeface="微软雅黑"/>
                <a:cs typeface="+mn-ea"/>
                <a:sym typeface="+mn-lt"/>
              </a:rPr>
              <a:t>攻击</a:t>
            </a:r>
            <a:endParaRPr lang="zh-CN" altLang="en-US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" y="859686"/>
            <a:ext cx="3948073" cy="514106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2226"/>
            <a:ext cx="3948744" cy="2516688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4211171" y="1361833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利用</a:t>
            </a:r>
            <a:r>
              <a:rPr lang="zh-CN" altLang="en-US" dirty="0"/>
              <a:t>了</a:t>
            </a:r>
            <a:r>
              <a:rPr lang="en-US" altLang="zh-CN" dirty="0"/>
              <a:t>TCP </a:t>
            </a:r>
            <a:r>
              <a:rPr lang="zh-CN" altLang="en-US" dirty="0">
                <a:solidFill>
                  <a:srgbClr val="FF0000"/>
                </a:solidFill>
              </a:rPr>
              <a:t>拥塞控制</a:t>
            </a:r>
            <a:r>
              <a:rPr lang="zh-CN" altLang="en-US" dirty="0"/>
              <a:t>机制的</a:t>
            </a:r>
            <a:r>
              <a:rPr lang="zh-CN" altLang="en-US" dirty="0" smtClean="0"/>
              <a:t>漏洞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攻击</a:t>
            </a:r>
            <a:r>
              <a:rPr lang="zh-CN" altLang="en-US" dirty="0" smtClean="0"/>
              <a:t>者</a:t>
            </a:r>
            <a:r>
              <a:rPr lang="zh-CN" altLang="en-US" dirty="0" smtClean="0">
                <a:solidFill>
                  <a:srgbClr val="FF0000"/>
                </a:solidFill>
              </a:rPr>
              <a:t>周期性</a:t>
            </a:r>
            <a:r>
              <a:rPr lang="zh-CN" altLang="en-US" dirty="0" smtClean="0"/>
              <a:t>发送</a:t>
            </a:r>
            <a:r>
              <a:rPr lang="zh-CN" altLang="en-US" dirty="0"/>
              <a:t>脉冲</a:t>
            </a:r>
            <a:r>
              <a:rPr lang="zh-CN" altLang="en-US" dirty="0" smtClean="0"/>
              <a:t>数据流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TCP </a:t>
            </a:r>
            <a:r>
              <a:rPr lang="zh-CN" altLang="en-US" dirty="0" smtClean="0"/>
              <a:t>一直</a:t>
            </a:r>
            <a:r>
              <a:rPr lang="zh-CN" altLang="en-US" dirty="0"/>
              <a:t>处于</a:t>
            </a:r>
            <a:r>
              <a:rPr lang="zh-CN" altLang="en-US" dirty="0">
                <a:solidFill>
                  <a:srgbClr val="FF0000"/>
                </a:solidFill>
              </a:rPr>
              <a:t>“重传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恢复”</a:t>
            </a:r>
            <a:r>
              <a:rPr lang="zh-CN" altLang="en-US" dirty="0" smtClean="0"/>
              <a:t>的过程中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TCP </a:t>
            </a:r>
            <a:r>
              <a:rPr lang="zh-CN" altLang="en-US" dirty="0"/>
              <a:t>重传恢复机制的</a:t>
            </a:r>
            <a:r>
              <a:rPr lang="zh-CN" altLang="en-US" dirty="0">
                <a:solidFill>
                  <a:srgbClr val="FF0000"/>
                </a:solidFill>
              </a:rPr>
              <a:t>低效</a:t>
            </a:r>
            <a:r>
              <a:rPr lang="zh-CN" altLang="en-US" dirty="0" smtClean="0">
                <a:solidFill>
                  <a:srgbClr val="FF0000"/>
                </a:solidFill>
              </a:rPr>
              <a:t>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因此</a:t>
            </a:r>
            <a:r>
              <a:rPr lang="zh-CN" altLang="en-US" dirty="0"/>
              <a:t>网络性能被降到最低。</a:t>
            </a:r>
            <a:endParaRPr lang="zh-CN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609377" y="1361833"/>
            <a:ext cx="2729990" cy="667491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pPr defTabSz="514337"/>
            <a:r>
              <a:rPr lang="en-US" altLang="zh-CN" sz="4000" b="1" dirty="0" smtClean="0">
                <a:solidFill>
                  <a:srgbClr val="EBC508"/>
                </a:solidFill>
                <a:latin typeface="微软雅黑"/>
                <a:ea typeface="微软雅黑"/>
                <a:cs typeface="+mn-ea"/>
                <a:sym typeface="+mn-lt"/>
              </a:rPr>
              <a:t>Low Rate</a:t>
            </a:r>
            <a:endParaRPr lang="zh-CN" altLang="en-US" sz="4000" b="1" dirty="0">
              <a:solidFill>
                <a:srgbClr val="EBC508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76206" y="5086086"/>
            <a:ext cx="1196332" cy="667491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pPr defTabSz="514337"/>
            <a:r>
              <a:rPr lang="en-US" altLang="zh-CN" sz="4000" b="1" dirty="0" smtClean="0">
                <a:solidFill>
                  <a:srgbClr val="EBC508"/>
                </a:solidFill>
                <a:latin typeface="微软雅黑"/>
                <a:ea typeface="微软雅黑"/>
                <a:cs typeface="+mn-ea"/>
                <a:sym typeface="+mn-lt"/>
              </a:rPr>
              <a:t>DoS</a:t>
            </a:r>
            <a:endParaRPr lang="zh-CN" altLang="en-US" sz="4000" b="1" dirty="0">
              <a:solidFill>
                <a:srgbClr val="EBC508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2782" y="4063768"/>
            <a:ext cx="5061218" cy="271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7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9668" y="1299218"/>
            <a:ext cx="5959551" cy="790602"/>
            <a:chOff x="698502" y="114529"/>
            <a:chExt cx="7232390" cy="1054136"/>
          </a:xfrm>
        </p:grpSpPr>
        <p:sp>
          <p:nvSpPr>
            <p:cNvPr id="3" name="文本框 2"/>
            <p:cNvSpPr txBox="1"/>
            <p:nvPr/>
          </p:nvSpPr>
          <p:spPr>
            <a:xfrm>
              <a:off x="698502" y="114529"/>
              <a:ext cx="7232390" cy="1054136"/>
            </a:xfrm>
            <a:prstGeom prst="rect">
              <a:avLst/>
            </a:prstGeom>
            <a:noFill/>
          </p:spPr>
          <p:txBody>
            <a:bodyPr wrap="square" lIns="51435" tIns="25718" rIns="51435" bIns="25718" rtlCol="0">
              <a:spAutoFit/>
            </a:bodyPr>
            <a:lstStyle/>
            <a:p>
              <a:pPr defTabSz="514337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我们</a:t>
              </a:r>
              <a:r>
                <a:rPr lang="zh-CN" altLang="en-US" sz="2400" b="1" dirty="0">
                  <a:latin typeface="微软雅黑"/>
                  <a:ea typeface="微软雅黑"/>
                  <a:cs typeface="+mn-ea"/>
                  <a:sym typeface="+mn-lt"/>
                </a:rPr>
                <a:t>为什么做低速</a:t>
              </a:r>
              <a:r>
                <a:rPr lang="en-US" altLang="zh-CN" sz="2400" b="1" dirty="0">
                  <a:latin typeface="微软雅黑"/>
                  <a:ea typeface="微软雅黑"/>
                  <a:cs typeface="+mn-ea"/>
                  <a:sym typeface="+mn-lt"/>
                </a:rPr>
                <a:t>TCP Dos </a:t>
              </a:r>
              <a:r>
                <a:rPr lang="zh-CN" altLang="en-US" sz="2400" b="1" dirty="0">
                  <a:latin typeface="微软雅黑"/>
                  <a:ea typeface="微软雅黑"/>
                  <a:cs typeface="+mn-ea"/>
                  <a:sym typeface="+mn-lt"/>
                </a:rPr>
                <a:t>攻击网络仿真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5" name="文本框 4"/>
            <p:cNvSpPr txBox="1"/>
            <p:nvPr/>
          </p:nvSpPr>
          <p:spPr>
            <a:xfrm>
              <a:off x="716110" y="553112"/>
              <a:ext cx="2797234" cy="32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825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89600" y="4826038"/>
            <a:ext cx="705632" cy="705632"/>
            <a:chOff x="4420032" y="1854736"/>
            <a:chExt cx="1603375" cy="1603375"/>
          </a:xfrm>
          <a:solidFill>
            <a:srgbClr val="1B4367"/>
          </a:solidFill>
        </p:grpSpPr>
        <p:sp>
          <p:nvSpPr>
            <p:cNvPr id="7" name="Rectangle 5"/>
            <p:cNvSpPr/>
            <p:nvPr/>
          </p:nvSpPr>
          <p:spPr>
            <a:xfrm>
              <a:off x="4420032" y="1854736"/>
              <a:ext cx="1603375" cy="1603375"/>
            </a:xfrm>
            <a:prstGeom prst="flowChartConnector">
              <a:avLst/>
            </a:prstGeom>
            <a:solidFill>
              <a:srgbClr val="294F73"/>
            </a:solidFill>
            <a:ln w="9525">
              <a:noFill/>
              <a:miter/>
            </a:ln>
          </p:spPr>
          <p:txBody>
            <a:bodyPr anchor="ctr"/>
            <a:lstStyle/>
            <a:p>
              <a:pPr algn="ctr" defTabSz="514337">
                <a:defRPr/>
              </a:pPr>
              <a:endParaRPr lang="en-US" altLang="zh-CN" sz="750" kern="0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" name="Freeform 132"/>
            <p:cNvSpPr>
              <a:spLocks noEditPoints="1"/>
            </p:cNvSpPr>
            <p:nvPr/>
          </p:nvSpPr>
          <p:spPr>
            <a:xfrm>
              <a:off x="4971860" y="2268369"/>
              <a:ext cx="497814" cy="691654"/>
            </a:xfrm>
            <a:custGeom>
              <a:avLst/>
              <a:gdLst/>
              <a:ahLst/>
              <a:cxnLst>
                <a:cxn ang="0">
                  <a:pos x="69148" y="0"/>
                </a:cxn>
                <a:cxn ang="0">
                  <a:pos x="69148" y="0"/>
                </a:cxn>
                <a:cxn ang="0">
                  <a:pos x="69148" y="48617"/>
                </a:cxn>
                <a:cxn ang="0">
                  <a:pos x="69148" y="70611"/>
                </a:cxn>
                <a:cxn ang="0">
                  <a:pos x="47251" y="70611"/>
                </a:cxn>
                <a:cxn ang="0">
                  <a:pos x="0" y="70611"/>
                </a:cxn>
                <a:cxn ang="0">
                  <a:pos x="0" y="333375"/>
                </a:cxn>
                <a:cxn ang="0">
                  <a:pos x="239712" y="333375"/>
                </a:cxn>
                <a:cxn ang="0">
                  <a:pos x="239712" y="0"/>
                </a:cxn>
                <a:cxn ang="0">
                  <a:pos x="69148" y="0"/>
                </a:cxn>
                <a:cxn ang="0">
                  <a:pos x="187851" y="193311"/>
                </a:cxn>
                <a:cxn ang="0">
                  <a:pos x="154430" y="193311"/>
                </a:cxn>
                <a:cxn ang="0">
                  <a:pos x="140600" y="193311"/>
                </a:cxn>
                <a:cxn ang="0">
                  <a:pos x="140600" y="266237"/>
                </a:cxn>
                <a:cxn ang="0">
                  <a:pos x="127923" y="278970"/>
                </a:cxn>
                <a:cxn ang="0">
                  <a:pos x="111789" y="278970"/>
                </a:cxn>
                <a:cxn ang="0">
                  <a:pos x="99112" y="266237"/>
                </a:cxn>
                <a:cxn ang="0">
                  <a:pos x="99112" y="193311"/>
                </a:cxn>
                <a:cxn ang="0">
                  <a:pos x="85282" y="193311"/>
                </a:cxn>
                <a:cxn ang="0">
                  <a:pos x="51861" y="193311"/>
                </a:cxn>
                <a:cxn ang="0">
                  <a:pos x="46098" y="182893"/>
                </a:cxn>
                <a:cxn ang="0">
                  <a:pos x="111789" y="105337"/>
                </a:cxn>
                <a:cxn ang="0">
                  <a:pos x="127923" y="105337"/>
                </a:cxn>
                <a:cxn ang="0">
                  <a:pos x="192461" y="182893"/>
                </a:cxn>
                <a:cxn ang="0">
                  <a:pos x="187851" y="193311"/>
                </a:cxn>
              </a:cxnLst>
              <a:rect l="0" t="0" r="0" b="0"/>
              <a:pathLst>
                <a:path w="208" h="288"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08" y="288"/>
                    <a:pt x="208" y="288"/>
                    <a:pt x="208" y="288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60" y="0"/>
                  </a:lnTo>
                  <a:close/>
                  <a:moveTo>
                    <a:pt x="163" y="167"/>
                  </a:moveTo>
                  <a:cubicBezTo>
                    <a:pt x="134" y="167"/>
                    <a:pt x="134" y="167"/>
                    <a:pt x="134" y="167"/>
                  </a:cubicBezTo>
                  <a:cubicBezTo>
                    <a:pt x="131" y="167"/>
                    <a:pt x="126" y="167"/>
                    <a:pt x="122" y="167"/>
                  </a:cubicBezTo>
                  <a:cubicBezTo>
                    <a:pt x="122" y="230"/>
                    <a:pt x="122" y="230"/>
                    <a:pt x="122" y="230"/>
                  </a:cubicBezTo>
                  <a:cubicBezTo>
                    <a:pt x="122" y="236"/>
                    <a:pt x="117" y="241"/>
                    <a:pt x="111" y="241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1" y="241"/>
                    <a:pt x="86" y="236"/>
                    <a:pt x="86" y="230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1" y="167"/>
                    <a:pt x="77" y="167"/>
                    <a:pt x="74" y="167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38" y="167"/>
                    <a:pt x="36" y="163"/>
                    <a:pt x="40" y="158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101" y="86"/>
                    <a:pt x="107" y="86"/>
                    <a:pt x="111" y="91"/>
                  </a:cubicBezTo>
                  <a:cubicBezTo>
                    <a:pt x="167" y="158"/>
                    <a:pt x="167" y="158"/>
                    <a:pt x="167" y="158"/>
                  </a:cubicBezTo>
                  <a:cubicBezTo>
                    <a:pt x="172" y="163"/>
                    <a:pt x="170" y="167"/>
                    <a:pt x="163" y="167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defTabSz="514337">
                <a:defRPr/>
              </a:pPr>
              <a:endParaRPr lang="zh-CN" altLang="en-US" sz="1050" kern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212150" y="2305897"/>
            <a:ext cx="705632" cy="705632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10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/>
            </a:ln>
          </p:spPr>
          <p:txBody>
            <a:bodyPr anchor="ctr"/>
            <a:lstStyle/>
            <a:p>
              <a:pPr algn="ctr" defTabSz="514337">
                <a:defRPr/>
              </a:pPr>
              <a:endParaRPr lang="en-US" altLang="zh-CN" sz="750" kern="0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defTabSz="514337">
                <a:defRPr/>
              </a:pPr>
              <a:endParaRPr lang="zh-CN" altLang="en-US" sz="1050" kern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12150" y="3542605"/>
            <a:ext cx="693056" cy="705632"/>
            <a:chOff x="8565208" y="1856641"/>
            <a:chExt cx="1574800" cy="1603375"/>
          </a:xfrm>
          <a:solidFill>
            <a:srgbClr val="1B4367"/>
          </a:solidFill>
        </p:grpSpPr>
        <p:sp>
          <p:nvSpPr>
            <p:cNvPr id="13" name="Rectangle 7"/>
            <p:cNvSpPr/>
            <p:nvPr/>
          </p:nvSpPr>
          <p:spPr>
            <a:xfrm>
              <a:off x="8565208" y="1856641"/>
              <a:ext cx="1574800" cy="1603375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/>
            </a:ln>
          </p:spPr>
          <p:txBody>
            <a:bodyPr anchor="ctr"/>
            <a:lstStyle/>
            <a:p>
              <a:pPr algn="ctr" defTabSz="514337">
                <a:defRPr/>
              </a:pPr>
              <a:endParaRPr lang="en-US" altLang="zh-CN" sz="750" kern="0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Freeform 289"/>
            <p:cNvSpPr>
              <a:spLocks noEditPoints="1"/>
            </p:cNvSpPr>
            <p:nvPr/>
          </p:nvSpPr>
          <p:spPr>
            <a:xfrm>
              <a:off x="9100279" y="2382692"/>
              <a:ext cx="557770" cy="565878"/>
            </a:xfrm>
            <a:custGeom>
              <a:avLst/>
              <a:gdLst/>
              <a:ahLst/>
              <a:cxnLst>
                <a:cxn ang="0">
                  <a:pos x="244146" y="20836"/>
                </a:cxn>
                <a:cxn ang="0">
                  <a:pos x="163149" y="0"/>
                </a:cxn>
                <a:cxn ang="0">
                  <a:pos x="0" y="0"/>
                </a:cxn>
                <a:cxn ang="0">
                  <a:pos x="0" y="77556"/>
                </a:cxn>
                <a:cxn ang="0">
                  <a:pos x="161992" y="77556"/>
                </a:cxn>
                <a:cxn ang="0">
                  <a:pos x="208276" y="90289"/>
                </a:cxn>
                <a:cxn ang="0">
                  <a:pos x="251088" y="167845"/>
                </a:cxn>
                <a:cxn ang="0">
                  <a:pos x="210590" y="243086"/>
                </a:cxn>
                <a:cxn ang="0">
                  <a:pos x="161992" y="255819"/>
                </a:cxn>
                <a:cxn ang="0">
                  <a:pos x="0" y="255819"/>
                </a:cxn>
                <a:cxn ang="0">
                  <a:pos x="0" y="333375"/>
                </a:cxn>
                <a:cxn ang="0">
                  <a:pos x="161992" y="333375"/>
                </a:cxn>
                <a:cxn ang="0">
                  <a:pos x="242988" y="313697"/>
                </a:cxn>
                <a:cxn ang="0">
                  <a:pos x="328613" y="167845"/>
                </a:cxn>
                <a:cxn ang="0">
                  <a:pos x="244146" y="20836"/>
                </a:cxn>
                <a:cxn ang="0">
                  <a:pos x="60169" y="57878"/>
                </a:cxn>
                <a:cxn ang="0">
                  <a:pos x="21985" y="57878"/>
                </a:cxn>
                <a:cxn ang="0">
                  <a:pos x="21985" y="19678"/>
                </a:cxn>
                <a:cxn ang="0">
                  <a:pos x="60169" y="19678"/>
                </a:cxn>
                <a:cxn ang="0">
                  <a:pos x="60169" y="57878"/>
                </a:cxn>
                <a:cxn ang="0">
                  <a:pos x="60169" y="314854"/>
                </a:cxn>
                <a:cxn ang="0">
                  <a:pos x="21985" y="314854"/>
                </a:cxn>
                <a:cxn ang="0">
                  <a:pos x="21985" y="275497"/>
                </a:cxn>
                <a:cxn ang="0">
                  <a:pos x="60169" y="275497"/>
                </a:cxn>
                <a:cxn ang="0">
                  <a:pos x="60169" y="314854"/>
                </a:cxn>
              </a:cxnLst>
              <a:rect l="0" t="0" r="0" b="0"/>
              <a:pathLst>
                <a:path w="284" h="288">
                  <a:moveTo>
                    <a:pt x="211" y="18"/>
                  </a:moveTo>
                  <a:cubicBezTo>
                    <a:pt x="177" y="1"/>
                    <a:pt x="144" y="0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0" y="67"/>
                    <a:pt x="140" y="67"/>
                    <a:pt x="140" y="67"/>
                  </a:cubicBezTo>
                  <a:cubicBezTo>
                    <a:pt x="141" y="67"/>
                    <a:pt x="161" y="68"/>
                    <a:pt x="180" y="78"/>
                  </a:cubicBezTo>
                  <a:cubicBezTo>
                    <a:pt x="205" y="91"/>
                    <a:pt x="217" y="112"/>
                    <a:pt x="217" y="145"/>
                  </a:cubicBezTo>
                  <a:cubicBezTo>
                    <a:pt x="217" y="177"/>
                    <a:pt x="206" y="198"/>
                    <a:pt x="182" y="210"/>
                  </a:cubicBezTo>
                  <a:cubicBezTo>
                    <a:pt x="162" y="221"/>
                    <a:pt x="140" y="221"/>
                    <a:pt x="14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40" y="288"/>
                    <a:pt x="140" y="288"/>
                    <a:pt x="140" y="288"/>
                  </a:cubicBezTo>
                  <a:cubicBezTo>
                    <a:pt x="144" y="288"/>
                    <a:pt x="177" y="288"/>
                    <a:pt x="210" y="271"/>
                  </a:cubicBezTo>
                  <a:cubicBezTo>
                    <a:pt x="258" y="247"/>
                    <a:pt x="284" y="203"/>
                    <a:pt x="284" y="145"/>
                  </a:cubicBezTo>
                  <a:cubicBezTo>
                    <a:pt x="284" y="87"/>
                    <a:pt x="258" y="42"/>
                    <a:pt x="211" y="18"/>
                  </a:cubicBezTo>
                  <a:close/>
                  <a:moveTo>
                    <a:pt x="52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52" y="17"/>
                    <a:pt x="52" y="17"/>
                    <a:pt x="52" y="17"/>
                  </a:cubicBezTo>
                  <a:lnTo>
                    <a:pt x="52" y="50"/>
                  </a:lnTo>
                  <a:close/>
                  <a:moveTo>
                    <a:pt x="52" y="272"/>
                  </a:moveTo>
                  <a:cubicBezTo>
                    <a:pt x="19" y="272"/>
                    <a:pt x="19" y="272"/>
                    <a:pt x="19" y="272"/>
                  </a:cubicBezTo>
                  <a:cubicBezTo>
                    <a:pt x="19" y="238"/>
                    <a:pt x="19" y="238"/>
                    <a:pt x="19" y="238"/>
                  </a:cubicBezTo>
                  <a:cubicBezTo>
                    <a:pt x="52" y="238"/>
                    <a:pt x="52" y="238"/>
                    <a:pt x="52" y="238"/>
                  </a:cubicBezTo>
                  <a:lnTo>
                    <a:pt x="52" y="272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defTabSz="514337">
                <a:defRPr/>
              </a:pPr>
              <a:endParaRPr lang="zh-CN" altLang="en-US" sz="1050" kern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47642" y="2501662"/>
            <a:ext cx="4704137" cy="322409"/>
            <a:chOff x="3455287" y="2404064"/>
            <a:chExt cx="2577335" cy="429880"/>
          </a:xfrm>
        </p:grpSpPr>
        <p:sp>
          <p:nvSpPr>
            <p:cNvPr id="16" name="TextBox 13"/>
            <p:cNvSpPr txBox="1"/>
            <p:nvPr/>
          </p:nvSpPr>
          <p:spPr>
            <a:xfrm>
              <a:off x="3455287" y="2505649"/>
              <a:ext cx="2577335" cy="3282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 defTabSz="512552">
                <a:spcBef>
                  <a:spcPct val="20000"/>
                </a:spcBef>
              </a:pPr>
              <a:r>
                <a:rPr lang="zh-CN" altLang="en-US" sz="1600" b="1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相比</a:t>
              </a:r>
              <a:r>
                <a:rPr lang="zh-CN" altLang="en-US" sz="1600" b="1"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于高速率攻击</a:t>
              </a:r>
              <a:r>
                <a:rPr lang="zh-CN" altLang="en-US" sz="1600" b="1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，路由器</a:t>
              </a:r>
              <a:r>
                <a:rPr lang="zh-CN" altLang="en-US" sz="1600" b="1"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和反</a:t>
              </a:r>
              <a:r>
                <a:rPr lang="en-US" altLang="zh-CN" sz="1600" b="1"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Dos</a:t>
              </a:r>
              <a:r>
                <a:rPr lang="zh-CN" altLang="en-US" sz="1600" b="1"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机制难以</a:t>
              </a:r>
              <a:r>
                <a:rPr lang="zh-CN" altLang="en-US" sz="1600" b="1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察觉</a:t>
              </a:r>
              <a:endParaRPr lang="zh-CN" altLang="en-US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3455287" y="2404064"/>
              <a:ext cx="2429499" cy="17791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en-US" altLang="zh-CN" sz="788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5" name="TextBox 13"/>
          <p:cNvSpPr txBox="1"/>
          <p:nvPr/>
        </p:nvSpPr>
        <p:spPr>
          <a:xfrm>
            <a:off x="2138087" y="4732593"/>
            <a:ext cx="4881549" cy="73866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512552">
              <a:lnSpc>
                <a:spcPct val="150000"/>
              </a:lnSpc>
              <a:spcBef>
                <a:spcPct val="20000"/>
              </a:spcBef>
            </a:pPr>
            <a:r>
              <a:rPr lang="zh-CN" altLang="en-US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很难与正常流量区分开来。因为它们不需要大量资源来启动，所以可以使用一台计算机成功启动</a:t>
            </a:r>
            <a:r>
              <a:rPr lang="zh-CN" altLang="en-US" sz="1600" b="1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低速</a:t>
            </a:r>
            <a:r>
              <a:rPr lang="en-US" altLang="zh-CN" sz="1600" b="1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DoS</a:t>
            </a:r>
            <a:r>
              <a:rPr lang="zh-CN" altLang="en-US" sz="1600" b="1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攻击</a:t>
            </a:r>
            <a:endParaRPr lang="zh-CN" altLang="en-US" sz="1600" b="1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2047642" y="3776933"/>
            <a:ext cx="3383339" cy="24622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512552">
              <a:spcBef>
                <a:spcPct val="20000"/>
              </a:spcBef>
            </a:pPr>
            <a:r>
              <a:rPr lang="zh-CN" altLang="en-US" sz="1600" b="1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遭到攻击时网络带宽远低于理想速率</a:t>
            </a:r>
            <a:endParaRPr lang="zh-CN" altLang="en-US" sz="1600" b="1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8429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9668" y="1299218"/>
            <a:ext cx="5959551" cy="589470"/>
            <a:chOff x="698502" y="114529"/>
            <a:chExt cx="7232390" cy="785960"/>
          </a:xfrm>
        </p:grpSpPr>
        <p:sp>
          <p:nvSpPr>
            <p:cNvPr id="3" name="文本框 2"/>
            <p:cNvSpPr txBox="1"/>
            <p:nvPr/>
          </p:nvSpPr>
          <p:spPr>
            <a:xfrm>
              <a:off x="698502" y="114529"/>
              <a:ext cx="7232390" cy="561693"/>
            </a:xfrm>
            <a:prstGeom prst="rect">
              <a:avLst/>
            </a:prstGeom>
            <a:noFill/>
          </p:spPr>
          <p:txBody>
            <a:bodyPr wrap="square" lIns="51435" tIns="25718" rIns="51435" bIns="25718" rtlCol="0">
              <a:spAutoFit/>
            </a:bodyPr>
            <a:lstStyle/>
            <a:p>
              <a:pPr defTabSz="514337"/>
              <a:r>
                <a:rPr lang="zh-CN" altLang="en-US" sz="2400" b="1" dirty="0">
                  <a:latin typeface="微软雅黑"/>
                  <a:ea typeface="微软雅黑"/>
                  <a:cs typeface="+mn-ea"/>
                  <a:sym typeface="+mn-lt"/>
                </a:rPr>
                <a:t>其他人</a:t>
              </a:r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做了什么工作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5" name="文本框 4"/>
            <p:cNvSpPr txBox="1"/>
            <p:nvPr/>
          </p:nvSpPr>
          <p:spPr>
            <a:xfrm>
              <a:off x="716110" y="553112"/>
              <a:ext cx="2797234" cy="32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825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45839" y="4601472"/>
            <a:ext cx="705632" cy="705632"/>
            <a:chOff x="4420032" y="1854736"/>
            <a:chExt cx="1603375" cy="1603375"/>
          </a:xfrm>
          <a:solidFill>
            <a:srgbClr val="1B4367"/>
          </a:solidFill>
        </p:grpSpPr>
        <p:sp>
          <p:nvSpPr>
            <p:cNvPr id="7" name="Rectangle 5"/>
            <p:cNvSpPr/>
            <p:nvPr/>
          </p:nvSpPr>
          <p:spPr>
            <a:xfrm>
              <a:off x="4420032" y="1854736"/>
              <a:ext cx="1603375" cy="1603375"/>
            </a:xfrm>
            <a:prstGeom prst="flowChartConnector">
              <a:avLst/>
            </a:prstGeom>
            <a:solidFill>
              <a:srgbClr val="294F73"/>
            </a:solidFill>
            <a:ln w="9525">
              <a:noFill/>
              <a:miter/>
            </a:ln>
          </p:spPr>
          <p:txBody>
            <a:bodyPr anchor="ctr"/>
            <a:lstStyle/>
            <a:p>
              <a:pPr algn="ctr" defTabSz="514337">
                <a:defRPr/>
              </a:pPr>
              <a:endParaRPr lang="en-US" altLang="zh-CN" sz="750" kern="0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" name="Freeform 132"/>
            <p:cNvSpPr>
              <a:spLocks noEditPoints="1"/>
            </p:cNvSpPr>
            <p:nvPr/>
          </p:nvSpPr>
          <p:spPr>
            <a:xfrm>
              <a:off x="4971860" y="2268369"/>
              <a:ext cx="497814" cy="691654"/>
            </a:xfrm>
            <a:custGeom>
              <a:avLst/>
              <a:gdLst/>
              <a:ahLst/>
              <a:cxnLst>
                <a:cxn ang="0">
                  <a:pos x="69148" y="0"/>
                </a:cxn>
                <a:cxn ang="0">
                  <a:pos x="69148" y="0"/>
                </a:cxn>
                <a:cxn ang="0">
                  <a:pos x="69148" y="48617"/>
                </a:cxn>
                <a:cxn ang="0">
                  <a:pos x="69148" y="70611"/>
                </a:cxn>
                <a:cxn ang="0">
                  <a:pos x="47251" y="70611"/>
                </a:cxn>
                <a:cxn ang="0">
                  <a:pos x="0" y="70611"/>
                </a:cxn>
                <a:cxn ang="0">
                  <a:pos x="0" y="333375"/>
                </a:cxn>
                <a:cxn ang="0">
                  <a:pos x="239712" y="333375"/>
                </a:cxn>
                <a:cxn ang="0">
                  <a:pos x="239712" y="0"/>
                </a:cxn>
                <a:cxn ang="0">
                  <a:pos x="69148" y="0"/>
                </a:cxn>
                <a:cxn ang="0">
                  <a:pos x="187851" y="193311"/>
                </a:cxn>
                <a:cxn ang="0">
                  <a:pos x="154430" y="193311"/>
                </a:cxn>
                <a:cxn ang="0">
                  <a:pos x="140600" y="193311"/>
                </a:cxn>
                <a:cxn ang="0">
                  <a:pos x="140600" y="266237"/>
                </a:cxn>
                <a:cxn ang="0">
                  <a:pos x="127923" y="278970"/>
                </a:cxn>
                <a:cxn ang="0">
                  <a:pos x="111789" y="278970"/>
                </a:cxn>
                <a:cxn ang="0">
                  <a:pos x="99112" y="266237"/>
                </a:cxn>
                <a:cxn ang="0">
                  <a:pos x="99112" y="193311"/>
                </a:cxn>
                <a:cxn ang="0">
                  <a:pos x="85282" y="193311"/>
                </a:cxn>
                <a:cxn ang="0">
                  <a:pos x="51861" y="193311"/>
                </a:cxn>
                <a:cxn ang="0">
                  <a:pos x="46098" y="182893"/>
                </a:cxn>
                <a:cxn ang="0">
                  <a:pos x="111789" y="105337"/>
                </a:cxn>
                <a:cxn ang="0">
                  <a:pos x="127923" y="105337"/>
                </a:cxn>
                <a:cxn ang="0">
                  <a:pos x="192461" y="182893"/>
                </a:cxn>
                <a:cxn ang="0">
                  <a:pos x="187851" y="193311"/>
                </a:cxn>
              </a:cxnLst>
              <a:rect l="0" t="0" r="0" b="0"/>
              <a:pathLst>
                <a:path w="208" h="288"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08" y="288"/>
                    <a:pt x="208" y="288"/>
                    <a:pt x="208" y="288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60" y="0"/>
                  </a:lnTo>
                  <a:close/>
                  <a:moveTo>
                    <a:pt x="163" y="167"/>
                  </a:moveTo>
                  <a:cubicBezTo>
                    <a:pt x="134" y="167"/>
                    <a:pt x="134" y="167"/>
                    <a:pt x="134" y="167"/>
                  </a:cubicBezTo>
                  <a:cubicBezTo>
                    <a:pt x="131" y="167"/>
                    <a:pt x="126" y="167"/>
                    <a:pt x="122" y="167"/>
                  </a:cubicBezTo>
                  <a:cubicBezTo>
                    <a:pt x="122" y="230"/>
                    <a:pt x="122" y="230"/>
                    <a:pt x="122" y="230"/>
                  </a:cubicBezTo>
                  <a:cubicBezTo>
                    <a:pt x="122" y="236"/>
                    <a:pt x="117" y="241"/>
                    <a:pt x="111" y="241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1" y="241"/>
                    <a:pt x="86" y="236"/>
                    <a:pt x="86" y="230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1" y="167"/>
                    <a:pt x="77" y="167"/>
                    <a:pt x="74" y="167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38" y="167"/>
                    <a:pt x="36" y="163"/>
                    <a:pt x="40" y="158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101" y="86"/>
                    <a:pt x="107" y="86"/>
                    <a:pt x="111" y="91"/>
                  </a:cubicBezTo>
                  <a:cubicBezTo>
                    <a:pt x="167" y="158"/>
                    <a:pt x="167" y="158"/>
                    <a:pt x="167" y="158"/>
                  </a:cubicBezTo>
                  <a:cubicBezTo>
                    <a:pt x="172" y="163"/>
                    <a:pt x="170" y="167"/>
                    <a:pt x="163" y="167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defTabSz="514337">
                <a:defRPr/>
              </a:pPr>
              <a:endParaRPr lang="zh-CN" altLang="en-US" sz="1050" kern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212150" y="2305897"/>
            <a:ext cx="705632" cy="705632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10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/>
            </a:ln>
          </p:spPr>
          <p:txBody>
            <a:bodyPr anchor="ctr"/>
            <a:lstStyle/>
            <a:p>
              <a:pPr algn="ctr" defTabSz="514337">
                <a:defRPr/>
              </a:pPr>
              <a:endParaRPr lang="en-US" altLang="zh-CN" sz="750" kern="0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defTabSz="514337">
                <a:defRPr/>
              </a:pPr>
              <a:endParaRPr lang="zh-CN" altLang="en-US" sz="1050" kern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12150" y="3542605"/>
            <a:ext cx="693056" cy="705632"/>
            <a:chOff x="8565208" y="1856641"/>
            <a:chExt cx="1574800" cy="1603375"/>
          </a:xfrm>
          <a:solidFill>
            <a:srgbClr val="1B4367"/>
          </a:solidFill>
        </p:grpSpPr>
        <p:sp>
          <p:nvSpPr>
            <p:cNvPr id="13" name="Rectangle 7"/>
            <p:cNvSpPr/>
            <p:nvPr/>
          </p:nvSpPr>
          <p:spPr>
            <a:xfrm>
              <a:off x="8565208" y="1856641"/>
              <a:ext cx="1574800" cy="1603375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/>
            </a:ln>
          </p:spPr>
          <p:txBody>
            <a:bodyPr anchor="ctr"/>
            <a:lstStyle/>
            <a:p>
              <a:pPr algn="ctr" defTabSz="514337">
                <a:defRPr/>
              </a:pPr>
              <a:endParaRPr lang="en-US" altLang="zh-CN" sz="750" kern="0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Freeform 289"/>
            <p:cNvSpPr>
              <a:spLocks noEditPoints="1"/>
            </p:cNvSpPr>
            <p:nvPr/>
          </p:nvSpPr>
          <p:spPr>
            <a:xfrm>
              <a:off x="9100279" y="2382692"/>
              <a:ext cx="557770" cy="565878"/>
            </a:xfrm>
            <a:custGeom>
              <a:avLst/>
              <a:gdLst/>
              <a:ahLst/>
              <a:cxnLst>
                <a:cxn ang="0">
                  <a:pos x="244146" y="20836"/>
                </a:cxn>
                <a:cxn ang="0">
                  <a:pos x="163149" y="0"/>
                </a:cxn>
                <a:cxn ang="0">
                  <a:pos x="0" y="0"/>
                </a:cxn>
                <a:cxn ang="0">
                  <a:pos x="0" y="77556"/>
                </a:cxn>
                <a:cxn ang="0">
                  <a:pos x="161992" y="77556"/>
                </a:cxn>
                <a:cxn ang="0">
                  <a:pos x="208276" y="90289"/>
                </a:cxn>
                <a:cxn ang="0">
                  <a:pos x="251088" y="167845"/>
                </a:cxn>
                <a:cxn ang="0">
                  <a:pos x="210590" y="243086"/>
                </a:cxn>
                <a:cxn ang="0">
                  <a:pos x="161992" y="255819"/>
                </a:cxn>
                <a:cxn ang="0">
                  <a:pos x="0" y="255819"/>
                </a:cxn>
                <a:cxn ang="0">
                  <a:pos x="0" y="333375"/>
                </a:cxn>
                <a:cxn ang="0">
                  <a:pos x="161992" y="333375"/>
                </a:cxn>
                <a:cxn ang="0">
                  <a:pos x="242988" y="313697"/>
                </a:cxn>
                <a:cxn ang="0">
                  <a:pos x="328613" y="167845"/>
                </a:cxn>
                <a:cxn ang="0">
                  <a:pos x="244146" y="20836"/>
                </a:cxn>
                <a:cxn ang="0">
                  <a:pos x="60169" y="57878"/>
                </a:cxn>
                <a:cxn ang="0">
                  <a:pos x="21985" y="57878"/>
                </a:cxn>
                <a:cxn ang="0">
                  <a:pos x="21985" y="19678"/>
                </a:cxn>
                <a:cxn ang="0">
                  <a:pos x="60169" y="19678"/>
                </a:cxn>
                <a:cxn ang="0">
                  <a:pos x="60169" y="57878"/>
                </a:cxn>
                <a:cxn ang="0">
                  <a:pos x="60169" y="314854"/>
                </a:cxn>
                <a:cxn ang="0">
                  <a:pos x="21985" y="314854"/>
                </a:cxn>
                <a:cxn ang="0">
                  <a:pos x="21985" y="275497"/>
                </a:cxn>
                <a:cxn ang="0">
                  <a:pos x="60169" y="275497"/>
                </a:cxn>
                <a:cxn ang="0">
                  <a:pos x="60169" y="314854"/>
                </a:cxn>
              </a:cxnLst>
              <a:rect l="0" t="0" r="0" b="0"/>
              <a:pathLst>
                <a:path w="284" h="288">
                  <a:moveTo>
                    <a:pt x="211" y="18"/>
                  </a:moveTo>
                  <a:cubicBezTo>
                    <a:pt x="177" y="1"/>
                    <a:pt x="144" y="0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0" y="67"/>
                    <a:pt x="140" y="67"/>
                    <a:pt x="140" y="67"/>
                  </a:cubicBezTo>
                  <a:cubicBezTo>
                    <a:pt x="141" y="67"/>
                    <a:pt x="161" y="68"/>
                    <a:pt x="180" y="78"/>
                  </a:cubicBezTo>
                  <a:cubicBezTo>
                    <a:pt x="205" y="91"/>
                    <a:pt x="217" y="112"/>
                    <a:pt x="217" y="145"/>
                  </a:cubicBezTo>
                  <a:cubicBezTo>
                    <a:pt x="217" y="177"/>
                    <a:pt x="206" y="198"/>
                    <a:pt x="182" y="210"/>
                  </a:cubicBezTo>
                  <a:cubicBezTo>
                    <a:pt x="162" y="221"/>
                    <a:pt x="140" y="221"/>
                    <a:pt x="14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40" y="288"/>
                    <a:pt x="140" y="288"/>
                    <a:pt x="140" y="288"/>
                  </a:cubicBezTo>
                  <a:cubicBezTo>
                    <a:pt x="144" y="288"/>
                    <a:pt x="177" y="288"/>
                    <a:pt x="210" y="271"/>
                  </a:cubicBezTo>
                  <a:cubicBezTo>
                    <a:pt x="258" y="247"/>
                    <a:pt x="284" y="203"/>
                    <a:pt x="284" y="145"/>
                  </a:cubicBezTo>
                  <a:cubicBezTo>
                    <a:pt x="284" y="87"/>
                    <a:pt x="258" y="42"/>
                    <a:pt x="211" y="18"/>
                  </a:cubicBezTo>
                  <a:close/>
                  <a:moveTo>
                    <a:pt x="52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52" y="17"/>
                    <a:pt x="52" y="17"/>
                    <a:pt x="52" y="17"/>
                  </a:cubicBezTo>
                  <a:lnTo>
                    <a:pt x="52" y="50"/>
                  </a:lnTo>
                  <a:close/>
                  <a:moveTo>
                    <a:pt x="52" y="272"/>
                  </a:moveTo>
                  <a:cubicBezTo>
                    <a:pt x="19" y="272"/>
                    <a:pt x="19" y="272"/>
                    <a:pt x="19" y="272"/>
                  </a:cubicBezTo>
                  <a:cubicBezTo>
                    <a:pt x="19" y="238"/>
                    <a:pt x="19" y="238"/>
                    <a:pt x="19" y="238"/>
                  </a:cubicBezTo>
                  <a:cubicBezTo>
                    <a:pt x="52" y="238"/>
                    <a:pt x="52" y="238"/>
                    <a:pt x="52" y="238"/>
                  </a:cubicBezTo>
                  <a:lnTo>
                    <a:pt x="52" y="272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defTabSz="514337">
                <a:defRPr/>
              </a:pPr>
              <a:endParaRPr lang="zh-CN" altLang="en-US" sz="1050" kern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97765" y="2545070"/>
            <a:ext cx="4599917" cy="428470"/>
            <a:chOff x="3455288" y="2206250"/>
            <a:chExt cx="2577335" cy="571294"/>
          </a:xfrm>
        </p:grpSpPr>
        <p:sp>
          <p:nvSpPr>
            <p:cNvPr id="16" name="TextBox 13"/>
            <p:cNvSpPr txBox="1"/>
            <p:nvPr/>
          </p:nvSpPr>
          <p:spPr>
            <a:xfrm>
              <a:off x="3455288" y="2206250"/>
              <a:ext cx="2577335" cy="3282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 defTabSz="512552">
                <a:spcBef>
                  <a:spcPct val="20000"/>
                </a:spcBef>
              </a:pPr>
              <a:endParaRPr lang="zh-CN" altLang="en-US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3455288" y="2599632"/>
              <a:ext cx="2429499" cy="17791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en-US" altLang="zh-CN" sz="788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5" name="TextBox 13"/>
          <p:cNvSpPr txBox="1"/>
          <p:nvPr/>
        </p:nvSpPr>
        <p:spPr>
          <a:xfrm>
            <a:off x="2232516" y="2440515"/>
            <a:ext cx="4353715" cy="24622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512552">
              <a:spcBef>
                <a:spcPct val="20000"/>
              </a:spcBef>
            </a:pPr>
            <a:r>
              <a:rPr lang="zh-CN" altLang="en-US" sz="1600" b="1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对低速</a:t>
            </a:r>
            <a:r>
              <a:rPr lang="en-US" altLang="zh-CN" sz="1600" b="1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DoS</a:t>
            </a:r>
            <a:r>
              <a:rPr lang="zh-CN" altLang="en-US" sz="1600" b="1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攻击的原理进行理论分析</a:t>
            </a:r>
            <a:endParaRPr lang="zh-CN" altLang="en-US" sz="1600" b="1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2225504" y="4964788"/>
            <a:ext cx="5948678" cy="24622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512552">
              <a:spcBef>
                <a:spcPct val="20000"/>
              </a:spcBef>
            </a:pPr>
            <a:r>
              <a:rPr lang="zh-CN" altLang="en-US" sz="1600" b="1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对</a:t>
            </a:r>
            <a:r>
              <a:rPr lang="zh-CN" altLang="en-US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低速</a:t>
            </a:r>
            <a:r>
              <a:rPr lang="en-US" altLang="zh-CN" sz="1600" b="1" dirty="0" err="1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DoS</a:t>
            </a:r>
            <a:r>
              <a:rPr lang="zh-CN" altLang="en-US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攻击的防御方法之一 随机化</a:t>
            </a:r>
            <a:r>
              <a:rPr lang="en-US" altLang="zh-CN" sz="1600" b="1" dirty="0" err="1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MinRTO</a:t>
            </a:r>
            <a:r>
              <a:rPr lang="en-US" altLang="zh-CN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 </a:t>
            </a:r>
            <a:r>
              <a:rPr lang="zh-CN" altLang="en-US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进行仿真实验</a:t>
            </a:r>
            <a:endParaRPr lang="zh-CN" altLang="en-US" sz="1600" b="1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2232516" y="3772310"/>
            <a:ext cx="4353715" cy="24622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512552">
              <a:spcBef>
                <a:spcPct val="20000"/>
              </a:spcBef>
            </a:pPr>
            <a:r>
              <a:rPr lang="zh-CN" altLang="en-US" sz="1600" b="1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对低速</a:t>
            </a:r>
            <a:r>
              <a:rPr lang="en-US" altLang="zh-CN" sz="1600" b="1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DoS</a:t>
            </a:r>
            <a:r>
              <a:rPr lang="zh-CN" altLang="en-US" sz="1600" b="1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攻击中的</a:t>
            </a:r>
            <a:r>
              <a:rPr lang="en-US" altLang="zh-CN" sz="1600" b="1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shrew</a:t>
            </a:r>
            <a:r>
              <a:rPr lang="zh-CN" altLang="en-US" sz="1600" b="1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攻击进行仿真模拟</a:t>
            </a:r>
            <a:endParaRPr lang="zh-CN" altLang="en-US" sz="1600" b="1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719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471112" y="3429185"/>
            <a:ext cx="2201780" cy="923000"/>
            <a:chOff x="4615322" y="2848154"/>
            <a:chExt cx="293570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5002536" y="3062882"/>
              <a:ext cx="2161275" cy="697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相关工作</a:t>
              </a:r>
              <a:endParaRPr lang="zh-CN" altLang="en-US" sz="28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4203148" y="2436441"/>
            <a:ext cx="737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endParaRPr lang="zh-CN" altLang="en-US" sz="72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20217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9668" y="1299218"/>
            <a:ext cx="5959551" cy="589470"/>
            <a:chOff x="698502" y="114529"/>
            <a:chExt cx="7232390" cy="785960"/>
          </a:xfrm>
        </p:grpSpPr>
        <p:sp>
          <p:nvSpPr>
            <p:cNvPr id="3" name="文本框 2"/>
            <p:cNvSpPr txBox="1"/>
            <p:nvPr/>
          </p:nvSpPr>
          <p:spPr>
            <a:xfrm>
              <a:off x="698502" y="114529"/>
              <a:ext cx="7232390" cy="561693"/>
            </a:xfrm>
            <a:prstGeom prst="rect">
              <a:avLst/>
            </a:prstGeom>
            <a:noFill/>
          </p:spPr>
          <p:txBody>
            <a:bodyPr wrap="square" lIns="51435" tIns="25718" rIns="51435" bIns="25718" rtlCol="0">
              <a:spAutoFit/>
            </a:bodyPr>
            <a:lstStyle/>
            <a:p>
              <a:pPr defTabSz="514337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论文分析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5" name="文本框 4"/>
            <p:cNvSpPr txBox="1"/>
            <p:nvPr/>
          </p:nvSpPr>
          <p:spPr>
            <a:xfrm>
              <a:off x="716110" y="553112"/>
              <a:ext cx="2797234" cy="32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825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79528" y="5065996"/>
            <a:ext cx="705632" cy="705632"/>
            <a:chOff x="4420032" y="1854736"/>
            <a:chExt cx="1603375" cy="1603375"/>
          </a:xfrm>
          <a:solidFill>
            <a:srgbClr val="1B4367"/>
          </a:solidFill>
        </p:grpSpPr>
        <p:sp>
          <p:nvSpPr>
            <p:cNvPr id="7" name="Rectangle 5"/>
            <p:cNvSpPr/>
            <p:nvPr/>
          </p:nvSpPr>
          <p:spPr>
            <a:xfrm>
              <a:off x="4420032" y="1854736"/>
              <a:ext cx="1603375" cy="1603375"/>
            </a:xfrm>
            <a:prstGeom prst="flowChartConnector">
              <a:avLst/>
            </a:prstGeom>
            <a:solidFill>
              <a:srgbClr val="294F73"/>
            </a:solidFill>
            <a:ln w="9525">
              <a:noFill/>
              <a:miter/>
            </a:ln>
          </p:spPr>
          <p:txBody>
            <a:bodyPr anchor="ctr"/>
            <a:lstStyle/>
            <a:p>
              <a:pPr algn="ctr" defTabSz="514337">
                <a:defRPr/>
              </a:pPr>
              <a:endParaRPr lang="en-US" altLang="zh-CN" sz="750" kern="0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" name="Freeform 132"/>
            <p:cNvSpPr>
              <a:spLocks noEditPoints="1"/>
            </p:cNvSpPr>
            <p:nvPr/>
          </p:nvSpPr>
          <p:spPr>
            <a:xfrm>
              <a:off x="4971860" y="2268369"/>
              <a:ext cx="497814" cy="691654"/>
            </a:xfrm>
            <a:custGeom>
              <a:avLst/>
              <a:gdLst/>
              <a:ahLst/>
              <a:cxnLst>
                <a:cxn ang="0">
                  <a:pos x="69148" y="0"/>
                </a:cxn>
                <a:cxn ang="0">
                  <a:pos x="69148" y="0"/>
                </a:cxn>
                <a:cxn ang="0">
                  <a:pos x="69148" y="48617"/>
                </a:cxn>
                <a:cxn ang="0">
                  <a:pos x="69148" y="70611"/>
                </a:cxn>
                <a:cxn ang="0">
                  <a:pos x="47251" y="70611"/>
                </a:cxn>
                <a:cxn ang="0">
                  <a:pos x="0" y="70611"/>
                </a:cxn>
                <a:cxn ang="0">
                  <a:pos x="0" y="333375"/>
                </a:cxn>
                <a:cxn ang="0">
                  <a:pos x="239712" y="333375"/>
                </a:cxn>
                <a:cxn ang="0">
                  <a:pos x="239712" y="0"/>
                </a:cxn>
                <a:cxn ang="0">
                  <a:pos x="69148" y="0"/>
                </a:cxn>
                <a:cxn ang="0">
                  <a:pos x="187851" y="193311"/>
                </a:cxn>
                <a:cxn ang="0">
                  <a:pos x="154430" y="193311"/>
                </a:cxn>
                <a:cxn ang="0">
                  <a:pos x="140600" y="193311"/>
                </a:cxn>
                <a:cxn ang="0">
                  <a:pos x="140600" y="266237"/>
                </a:cxn>
                <a:cxn ang="0">
                  <a:pos x="127923" y="278970"/>
                </a:cxn>
                <a:cxn ang="0">
                  <a:pos x="111789" y="278970"/>
                </a:cxn>
                <a:cxn ang="0">
                  <a:pos x="99112" y="266237"/>
                </a:cxn>
                <a:cxn ang="0">
                  <a:pos x="99112" y="193311"/>
                </a:cxn>
                <a:cxn ang="0">
                  <a:pos x="85282" y="193311"/>
                </a:cxn>
                <a:cxn ang="0">
                  <a:pos x="51861" y="193311"/>
                </a:cxn>
                <a:cxn ang="0">
                  <a:pos x="46098" y="182893"/>
                </a:cxn>
                <a:cxn ang="0">
                  <a:pos x="111789" y="105337"/>
                </a:cxn>
                <a:cxn ang="0">
                  <a:pos x="127923" y="105337"/>
                </a:cxn>
                <a:cxn ang="0">
                  <a:pos x="192461" y="182893"/>
                </a:cxn>
                <a:cxn ang="0">
                  <a:pos x="187851" y="193311"/>
                </a:cxn>
              </a:cxnLst>
              <a:rect l="0" t="0" r="0" b="0"/>
              <a:pathLst>
                <a:path w="208" h="288"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08" y="288"/>
                    <a:pt x="208" y="288"/>
                    <a:pt x="208" y="288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60" y="0"/>
                  </a:lnTo>
                  <a:close/>
                  <a:moveTo>
                    <a:pt x="163" y="167"/>
                  </a:moveTo>
                  <a:cubicBezTo>
                    <a:pt x="134" y="167"/>
                    <a:pt x="134" y="167"/>
                    <a:pt x="134" y="167"/>
                  </a:cubicBezTo>
                  <a:cubicBezTo>
                    <a:pt x="131" y="167"/>
                    <a:pt x="126" y="167"/>
                    <a:pt x="122" y="167"/>
                  </a:cubicBezTo>
                  <a:cubicBezTo>
                    <a:pt x="122" y="230"/>
                    <a:pt x="122" y="230"/>
                    <a:pt x="122" y="230"/>
                  </a:cubicBezTo>
                  <a:cubicBezTo>
                    <a:pt x="122" y="236"/>
                    <a:pt x="117" y="241"/>
                    <a:pt x="111" y="241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1" y="241"/>
                    <a:pt x="86" y="236"/>
                    <a:pt x="86" y="230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1" y="167"/>
                    <a:pt x="77" y="167"/>
                    <a:pt x="74" y="167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38" y="167"/>
                    <a:pt x="36" y="163"/>
                    <a:pt x="40" y="158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101" y="86"/>
                    <a:pt x="107" y="86"/>
                    <a:pt x="111" y="91"/>
                  </a:cubicBezTo>
                  <a:cubicBezTo>
                    <a:pt x="167" y="158"/>
                    <a:pt x="167" y="158"/>
                    <a:pt x="167" y="158"/>
                  </a:cubicBezTo>
                  <a:cubicBezTo>
                    <a:pt x="172" y="163"/>
                    <a:pt x="170" y="167"/>
                    <a:pt x="163" y="167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defTabSz="514337">
                <a:defRPr/>
              </a:pPr>
              <a:endParaRPr lang="zh-CN" altLang="en-US" sz="1050" kern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245839" y="2770421"/>
            <a:ext cx="705632" cy="705632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10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/>
            </a:ln>
          </p:spPr>
          <p:txBody>
            <a:bodyPr anchor="ctr"/>
            <a:lstStyle/>
            <a:p>
              <a:pPr algn="ctr" defTabSz="514337">
                <a:defRPr/>
              </a:pPr>
              <a:endParaRPr lang="en-US" altLang="zh-CN" sz="750" kern="0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defTabSz="514337">
                <a:defRPr/>
              </a:pPr>
              <a:endParaRPr lang="zh-CN" altLang="en-US" sz="1050" kern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45839" y="4007129"/>
            <a:ext cx="693056" cy="705632"/>
            <a:chOff x="8565208" y="1856641"/>
            <a:chExt cx="1574800" cy="1603375"/>
          </a:xfrm>
          <a:solidFill>
            <a:srgbClr val="1B4367"/>
          </a:solidFill>
        </p:grpSpPr>
        <p:sp>
          <p:nvSpPr>
            <p:cNvPr id="13" name="Rectangle 7"/>
            <p:cNvSpPr/>
            <p:nvPr/>
          </p:nvSpPr>
          <p:spPr>
            <a:xfrm>
              <a:off x="8565208" y="1856641"/>
              <a:ext cx="1574800" cy="1603375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/>
            </a:ln>
          </p:spPr>
          <p:txBody>
            <a:bodyPr anchor="ctr"/>
            <a:lstStyle/>
            <a:p>
              <a:pPr algn="ctr" defTabSz="514337">
                <a:defRPr/>
              </a:pPr>
              <a:endParaRPr lang="en-US" altLang="zh-CN" sz="750" kern="0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Freeform 289"/>
            <p:cNvSpPr>
              <a:spLocks noEditPoints="1"/>
            </p:cNvSpPr>
            <p:nvPr/>
          </p:nvSpPr>
          <p:spPr>
            <a:xfrm>
              <a:off x="9100279" y="2382692"/>
              <a:ext cx="557770" cy="565878"/>
            </a:xfrm>
            <a:custGeom>
              <a:avLst/>
              <a:gdLst/>
              <a:ahLst/>
              <a:cxnLst>
                <a:cxn ang="0">
                  <a:pos x="244146" y="20836"/>
                </a:cxn>
                <a:cxn ang="0">
                  <a:pos x="163149" y="0"/>
                </a:cxn>
                <a:cxn ang="0">
                  <a:pos x="0" y="0"/>
                </a:cxn>
                <a:cxn ang="0">
                  <a:pos x="0" y="77556"/>
                </a:cxn>
                <a:cxn ang="0">
                  <a:pos x="161992" y="77556"/>
                </a:cxn>
                <a:cxn ang="0">
                  <a:pos x="208276" y="90289"/>
                </a:cxn>
                <a:cxn ang="0">
                  <a:pos x="251088" y="167845"/>
                </a:cxn>
                <a:cxn ang="0">
                  <a:pos x="210590" y="243086"/>
                </a:cxn>
                <a:cxn ang="0">
                  <a:pos x="161992" y="255819"/>
                </a:cxn>
                <a:cxn ang="0">
                  <a:pos x="0" y="255819"/>
                </a:cxn>
                <a:cxn ang="0">
                  <a:pos x="0" y="333375"/>
                </a:cxn>
                <a:cxn ang="0">
                  <a:pos x="161992" y="333375"/>
                </a:cxn>
                <a:cxn ang="0">
                  <a:pos x="242988" y="313697"/>
                </a:cxn>
                <a:cxn ang="0">
                  <a:pos x="328613" y="167845"/>
                </a:cxn>
                <a:cxn ang="0">
                  <a:pos x="244146" y="20836"/>
                </a:cxn>
                <a:cxn ang="0">
                  <a:pos x="60169" y="57878"/>
                </a:cxn>
                <a:cxn ang="0">
                  <a:pos x="21985" y="57878"/>
                </a:cxn>
                <a:cxn ang="0">
                  <a:pos x="21985" y="19678"/>
                </a:cxn>
                <a:cxn ang="0">
                  <a:pos x="60169" y="19678"/>
                </a:cxn>
                <a:cxn ang="0">
                  <a:pos x="60169" y="57878"/>
                </a:cxn>
                <a:cxn ang="0">
                  <a:pos x="60169" y="314854"/>
                </a:cxn>
                <a:cxn ang="0">
                  <a:pos x="21985" y="314854"/>
                </a:cxn>
                <a:cxn ang="0">
                  <a:pos x="21985" y="275497"/>
                </a:cxn>
                <a:cxn ang="0">
                  <a:pos x="60169" y="275497"/>
                </a:cxn>
                <a:cxn ang="0">
                  <a:pos x="60169" y="314854"/>
                </a:cxn>
              </a:cxnLst>
              <a:rect l="0" t="0" r="0" b="0"/>
              <a:pathLst>
                <a:path w="284" h="288">
                  <a:moveTo>
                    <a:pt x="211" y="18"/>
                  </a:moveTo>
                  <a:cubicBezTo>
                    <a:pt x="177" y="1"/>
                    <a:pt x="144" y="0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0" y="67"/>
                    <a:pt x="140" y="67"/>
                    <a:pt x="140" y="67"/>
                  </a:cubicBezTo>
                  <a:cubicBezTo>
                    <a:pt x="141" y="67"/>
                    <a:pt x="161" y="68"/>
                    <a:pt x="180" y="78"/>
                  </a:cubicBezTo>
                  <a:cubicBezTo>
                    <a:pt x="205" y="91"/>
                    <a:pt x="217" y="112"/>
                    <a:pt x="217" y="145"/>
                  </a:cubicBezTo>
                  <a:cubicBezTo>
                    <a:pt x="217" y="177"/>
                    <a:pt x="206" y="198"/>
                    <a:pt x="182" y="210"/>
                  </a:cubicBezTo>
                  <a:cubicBezTo>
                    <a:pt x="162" y="221"/>
                    <a:pt x="140" y="221"/>
                    <a:pt x="14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40" y="288"/>
                    <a:pt x="140" y="288"/>
                    <a:pt x="140" y="288"/>
                  </a:cubicBezTo>
                  <a:cubicBezTo>
                    <a:pt x="144" y="288"/>
                    <a:pt x="177" y="288"/>
                    <a:pt x="210" y="271"/>
                  </a:cubicBezTo>
                  <a:cubicBezTo>
                    <a:pt x="258" y="247"/>
                    <a:pt x="284" y="203"/>
                    <a:pt x="284" y="145"/>
                  </a:cubicBezTo>
                  <a:cubicBezTo>
                    <a:pt x="284" y="87"/>
                    <a:pt x="258" y="42"/>
                    <a:pt x="211" y="18"/>
                  </a:cubicBezTo>
                  <a:close/>
                  <a:moveTo>
                    <a:pt x="52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52" y="17"/>
                    <a:pt x="52" y="17"/>
                    <a:pt x="52" y="17"/>
                  </a:cubicBezTo>
                  <a:lnTo>
                    <a:pt x="52" y="50"/>
                  </a:lnTo>
                  <a:close/>
                  <a:moveTo>
                    <a:pt x="52" y="272"/>
                  </a:moveTo>
                  <a:cubicBezTo>
                    <a:pt x="19" y="272"/>
                    <a:pt x="19" y="272"/>
                    <a:pt x="19" y="272"/>
                  </a:cubicBezTo>
                  <a:cubicBezTo>
                    <a:pt x="19" y="238"/>
                    <a:pt x="19" y="238"/>
                    <a:pt x="19" y="238"/>
                  </a:cubicBezTo>
                  <a:cubicBezTo>
                    <a:pt x="52" y="238"/>
                    <a:pt x="52" y="238"/>
                    <a:pt x="52" y="238"/>
                  </a:cubicBezTo>
                  <a:lnTo>
                    <a:pt x="52" y="272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defTabSz="514337">
                <a:defRPr/>
              </a:pPr>
              <a:endParaRPr lang="zh-CN" altLang="en-US" sz="1050" kern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7" name="TextBox 13"/>
          <p:cNvSpPr txBox="1"/>
          <p:nvPr/>
        </p:nvSpPr>
        <p:spPr>
          <a:xfrm>
            <a:off x="2322459" y="3430554"/>
            <a:ext cx="5468970" cy="13343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788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2322459" y="5277116"/>
            <a:ext cx="4988959" cy="24622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512552">
              <a:spcBef>
                <a:spcPct val="20000"/>
              </a:spcBef>
            </a:pPr>
            <a:r>
              <a:rPr lang="zh-CN" altLang="en-US" sz="1600" b="1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解决方案探究：路由器拥塞管理机制、</a:t>
            </a:r>
            <a:r>
              <a:rPr lang="en-US" altLang="zh-CN" sz="1600" b="1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MinRTO</a:t>
            </a:r>
            <a:r>
              <a:rPr lang="zh-CN" altLang="en-US" sz="1600" b="1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随机化</a:t>
            </a:r>
            <a:endParaRPr lang="zh-CN" altLang="en-US" sz="1600" b="1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2322459" y="4219027"/>
            <a:ext cx="1764333" cy="24622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512552">
              <a:spcBef>
                <a:spcPct val="20000"/>
              </a:spcBef>
            </a:pPr>
            <a:r>
              <a:rPr lang="zh-CN" altLang="en-US" sz="1600" b="1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局域网模拟攻击</a:t>
            </a:r>
            <a:endParaRPr lang="zh-CN" altLang="en-US" sz="1600" b="1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1245840" y="2180918"/>
            <a:ext cx="1423470" cy="27699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512552">
              <a:spcBef>
                <a:spcPct val="20000"/>
              </a:spcBef>
            </a:pPr>
            <a:r>
              <a:rPr lang="zh-CN" altLang="en-US" b="1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提取实验要点</a:t>
            </a:r>
            <a:endParaRPr lang="zh-CN" altLang="en-US" b="1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94806" y="2949818"/>
            <a:ext cx="58881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12552">
              <a:spcBef>
                <a:spcPct val="20000"/>
              </a:spcBef>
            </a:pPr>
            <a:r>
              <a:rPr lang="zh-CN" altLang="en-US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仿真分析：</a:t>
            </a:r>
            <a:r>
              <a:rPr lang="en-US" altLang="zh-CN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TCP</a:t>
            </a:r>
            <a:r>
              <a:rPr lang="zh-CN" altLang="en-US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攻击模拟、</a:t>
            </a:r>
            <a:r>
              <a:rPr lang="en-US" altLang="zh-CN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HTTP</a:t>
            </a:r>
            <a:r>
              <a:rPr lang="zh-CN" altLang="en-US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攻击分析、</a:t>
            </a:r>
            <a:r>
              <a:rPr lang="en-US" altLang="zh-CN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TCP</a:t>
            </a:r>
            <a:r>
              <a:rPr lang="zh-CN" altLang="en-US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协议变种研究</a:t>
            </a:r>
          </a:p>
        </p:txBody>
      </p:sp>
    </p:spTree>
    <p:extLst>
      <p:ext uri="{BB962C8B-B14F-4D97-AF65-F5344CB8AC3E}">
        <p14:creationId xmlns:p14="http://schemas.microsoft.com/office/powerpoint/2010/main" val="4204651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9668" y="1299218"/>
            <a:ext cx="5959551" cy="589470"/>
            <a:chOff x="698502" y="114529"/>
            <a:chExt cx="7232390" cy="785960"/>
          </a:xfrm>
        </p:grpSpPr>
        <p:sp>
          <p:nvSpPr>
            <p:cNvPr id="3" name="文本框 2"/>
            <p:cNvSpPr txBox="1"/>
            <p:nvPr/>
          </p:nvSpPr>
          <p:spPr>
            <a:xfrm>
              <a:off x="698502" y="114529"/>
              <a:ext cx="7232390" cy="561693"/>
            </a:xfrm>
            <a:prstGeom prst="rect">
              <a:avLst/>
            </a:prstGeom>
            <a:noFill/>
          </p:spPr>
          <p:txBody>
            <a:bodyPr wrap="square" lIns="51435" tIns="25718" rIns="51435" bIns="25718" rtlCol="0">
              <a:spAutoFit/>
            </a:bodyPr>
            <a:lstStyle/>
            <a:p>
              <a:pPr defTabSz="514337"/>
              <a:r>
                <a:rPr lang="zh-CN" altLang="en-US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时间安排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5" name="文本框 4"/>
            <p:cNvSpPr txBox="1"/>
            <p:nvPr/>
          </p:nvSpPr>
          <p:spPr>
            <a:xfrm>
              <a:off x="716110" y="553112"/>
              <a:ext cx="2797234" cy="32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825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71" name="TextBox 3"/>
          <p:cNvSpPr txBox="1"/>
          <p:nvPr/>
        </p:nvSpPr>
        <p:spPr>
          <a:xfrm>
            <a:off x="8854888" y="5536027"/>
            <a:ext cx="389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C5028F-8D3B-45CC-A1ED-22F09E87F5E5}" type="slidenum">
              <a:rPr lang="id-ID" sz="900">
                <a:solidFill>
                  <a:schemeClr val="bg1"/>
                </a:solidFill>
              </a:rPr>
              <a:t>8</a:t>
            </a:fld>
            <a:endParaRPr lang="id-ID" sz="900" dirty="0">
              <a:solidFill>
                <a:schemeClr val="bg1"/>
              </a:solidFill>
            </a:endParaRPr>
          </a:p>
        </p:txBody>
      </p:sp>
      <p:cxnSp>
        <p:nvCxnSpPr>
          <p:cNvPr id="124" name="Straight Connector 38"/>
          <p:cNvCxnSpPr/>
          <p:nvPr/>
        </p:nvCxnSpPr>
        <p:spPr>
          <a:xfrm rot="5400000">
            <a:off x="5247334" y="1925473"/>
            <a:ext cx="0" cy="13500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39"/>
          <p:cNvCxnSpPr/>
          <p:nvPr/>
        </p:nvCxnSpPr>
        <p:spPr>
          <a:xfrm rot="5400000">
            <a:off x="3887901" y="2136983"/>
            <a:ext cx="0" cy="1350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40"/>
          <p:cNvCxnSpPr/>
          <p:nvPr/>
        </p:nvCxnSpPr>
        <p:spPr>
          <a:xfrm rot="5400000">
            <a:off x="5247334" y="3033317"/>
            <a:ext cx="0" cy="135000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41"/>
          <p:cNvCxnSpPr/>
          <p:nvPr/>
        </p:nvCxnSpPr>
        <p:spPr>
          <a:xfrm rot="5400000">
            <a:off x="3887901" y="3233942"/>
            <a:ext cx="0" cy="13500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42"/>
          <p:cNvCxnSpPr/>
          <p:nvPr/>
        </p:nvCxnSpPr>
        <p:spPr>
          <a:xfrm rot="5400000">
            <a:off x="5257406" y="4128986"/>
            <a:ext cx="0" cy="1350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43"/>
          <p:cNvCxnSpPr/>
          <p:nvPr/>
        </p:nvCxnSpPr>
        <p:spPr>
          <a:xfrm rot="5400000">
            <a:off x="3897973" y="4340496"/>
            <a:ext cx="0" cy="13500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3"/>
          <p:cNvSpPr>
            <a:spLocks noChangeArrowheads="1"/>
          </p:cNvSpPr>
          <p:nvPr/>
        </p:nvSpPr>
        <p:spPr bwMode="auto">
          <a:xfrm rot="5400000">
            <a:off x="4964310" y="2370682"/>
            <a:ext cx="466725" cy="4691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350"/>
          </a:p>
        </p:txBody>
      </p:sp>
      <p:sp>
        <p:nvSpPr>
          <p:cNvPr id="131" name="Oval 15"/>
          <p:cNvSpPr>
            <a:spLocks noChangeArrowheads="1"/>
          </p:cNvSpPr>
          <p:nvPr/>
        </p:nvSpPr>
        <p:spPr bwMode="auto">
          <a:xfrm rot="5400000">
            <a:off x="3702077" y="2580241"/>
            <a:ext cx="466725" cy="4691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350"/>
          </a:p>
        </p:txBody>
      </p:sp>
      <p:sp>
        <p:nvSpPr>
          <p:cNvPr id="132" name="Oval 20"/>
          <p:cNvSpPr>
            <a:spLocks noChangeArrowheads="1"/>
          </p:cNvSpPr>
          <p:nvPr/>
        </p:nvSpPr>
        <p:spPr bwMode="auto">
          <a:xfrm rot="5400000">
            <a:off x="3702077" y="3685156"/>
            <a:ext cx="466725" cy="4691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350"/>
          </a:p>
        </p:txBody>
      </p:sp>
      <p:sp>
        <p:nvSpPr>
          <p:cNvPr id="133" name="Oval 269"/>
          <p:cNvSpPr>
            <a:spLocks noChangeArrowheads="1"/>
          </p:cNvSpPr>
          <p:nvPr/>
        </p:nvSpPr>
        <p:spPr bwMode="auto">
          <a:xfrm rot="5400000">
            <a:off x="4964310" y="4580512"/>
            <a:ext cx="466725" cy="4691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350"/>
          </a:p>
        </p:txBody>
      </p:sp>
      <p:sp>
        <p:nvSpPr>
          <p:cNvPr id="134" name="Oval 271"/>
          <p:cNvSpPr>
            <a:spLocks noChangeArrowheads="1"/>
          </p:cNvSpPr>
          <p:nvPr/>
        </p:nvSpPr>
        <p:spPr bwMode="auto">
          <a:xfrm rot="5400000">
            <a:off x="3702673" y="4789476"/>
            <a:ext cx="465535" cy="46910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350"/>
          </a:p>
        </p:txBody>
      </p:sp>
      <p:sp>
        <p:nvSpPr>
          <p:cNvPr id="135" name="Oval 20"/>
          <p:cNvSpPr>
            <a:spLocks noChangeArrowheads="1"/>
          </p:cNvSpPr>
          <p:nvPr/>
        </p:nvSpPr>
        <p:spPr bwMode="auto">
          <a:xfrm rot="5400000">
            <a:off x="4964310" y="3475596"/>
            <a:ext cx="466725" cy="4691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350"/>
          </a:p>
        </p:txBody>
      </p:sp>
      <p:cxnSp>
        <p:nvCxnSpPr>
          <p:cNvPr id="136" name="Straight Connector 53"/>
          <p:cNvCxnSpPr/>
          <p:nvPr/>
        </p:nvCxnSpPr>
        <p:spPr>
          <a:xfrm rot="5400000">
            <a:off x="2548787" y="3829305"/>
            <a:ext cx="40500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54"/>
          <p:cNvSpPr/>
          <p:nvPr/>
        </p:nvSpPr>
        <p:spPr>
          <a:xfrm rot="5400000">
            <a:off x="4517715" y="1728107"/>
            <a:ext cx="135000" cy="135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38" name="Oval 55"/>
          <p:cNvSpPr/>
          <p:nvPr/>
        </p:nvSpPr>
        <p:spPr>
          <a:xfrm rot="5400000">
            <a:off x="4508362" y="2532973"/>
            <a:ext cx="135000" cy="135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39" name="Oval 56"/>
          <p:cNvSpPr/>
          <p:nvPr/>
        </p:nvSpPr>
        <p:spPr>
          <a:xfrm rot="5400000">
            <a:off x="4508362" y="2748930"/>
            <a:ext cx="135000" cy="135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40" name="Oval 57"/>
          <p:cNvSpPr/>
          <p:nvPr/>
        </p:nvSpPr>
        <p:spPr>
          <a:xfrm rot="5400000">
            <a:off x="4506323" y="3640817"/>
            <a:ext cx="135000" cy="135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41" name="Oval 58"/>
          <p:cNvSpPr/>
          <p:nvPr/>
        </p:nvSpPr>
        <p:spPr>
          <a:xfrm rot="5400000">
            <a:off x="4508984" y="3845753"/>
            <a:ext cx="135000" cy="135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42" name="Oval 59"/>
          <p:cNvSpPr/>
          <p:nvPr/>
        </p:nvSpPr>
        <p:spPr>
          <a:xfrm rot="5400000">
            <a:off x="4505473" y="4747371"/>
            <a:ext cx="135000" cy="135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43" name="Oval 60"/>
          <p:cNvSpPr/>
          <p:nvPr/>
        </p:nvSpPr>
        <p:spPr>
          <a:xfrm rot="5400000">
            <a:off x="4510967" y="4947934"/>
            <a:ext cx="135000" cy="135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44" name="Oval 61"/>
          <p:cNvSpPr/>
          <p:nvPr/>
        </p:nvSpPr>
        <p:spPr>
          <a:xfrm rot="5400000">
            <a:off x="4503383" y="5794375"/>
            <a:ext cx="135000" cy="135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145" name="Group 103"/>
          <p:cNvGrpSpPr/>
          <p:nvPr/>
        </p:nvGrpSpPr>
        <p:grpSpPr>
          <a:xfrm>
            <a:off x="5751983" y="2125496"/>
            <a:ext cx="2138866" cy="949954"/>
            <a:chOff x="7909874" y="1785257"/>
            <a:chExt cx="2075955" cy="1266605"/>
          </a:xfrm>
        </p:grpSpPr>
        <p:sp>
          <p:nvSpPr>
            <p:cNvPr id="146" name="Flowchart: Process 100"/>
            <p:cNvSpPr/>
            <p:nvPr/>
          </p:nvSpPr>
          <p:spPr>
            <a:xfrm>
              <a:off x="7909874" y="1785257"/>
              <a:ext cx="2075955" cy="126660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cxnSp>
          <p:nvCxnSpPr>
            <p:cNvPr id="147" name="Straight Connector 102"/>
            <p:cNvCxnSpPr/>
            <p:nvPr/>
          </p:nvCxnSpPr>
          <p:spPr>
            <a:xfrm>
              <a:off x="7909874" y="3051862"/>
              <a:ext cx="2075955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04"/>
          <p:cNvGrpSpPr/>
          <p:nvPr/>
        </p:nvGrpSpPr>
        <p:grpSpPr>
          <a:xfrm>
            <a:off x="5751983" y="3220267"/>
            <a:ext cx="2138866" cy="949954"/>
            <a:chOff x="7909874" y="1785257"/>
            <a:chExt cx="2075955" cy="1266605"/>
          </a:xfrm>
        </p:grpSpPr>
        <p:sp>
          <p:nvSpPr>
            <p:cNvPr id="149" name="Flowchart: Process 105"/>
            <p:cNvSpPr/>
            <p:nvPr/>
          </p:nvSpPr>
          <p:spPr>
            <a:xfrm>
              <a:off x="7909874" y="1785257"/>
              <a:ext cx="2075955" cy="126660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cxnSp>
          <p:nvCxnSpPr>
            <p:cNvPr id="150" name="Straight Connector 106"/>
            <p:cNvCxnSpPr/>
            <p:nvPr/>
          </p:nvCxnSpPr>
          <p:spPr>
            <a:xfrm>
              <a:off x="7909874" y="3051862"/>
              <a:ext cx="2075955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07"/>
          <p:cNvGrpSpPr/>
          <p:nvPr/>
        </p:nvGrpSpPr>
        <p:grpSpPr>
          <a:xfrm>
            <a:off x="5751983" y="4325923"/>
            <a:ext cx="2138866" cy="949954"/>
            <a:chOff x="7909874" y="1785257"/>
            <a:chExt cx="2075955" cy="1266605"/>
          </a:xfrm>
        </p:grpSpPr>
        <p:sp>
          <p:nvSpPr>
            <p:cNvPr id="152" name="Flowchart: Process 108"/>
            <p:cNvSpPr/>
            <p:nvPr/>
          </p:nvSpPr>
          <p:spPr>
            <a:xfrm>
              <a:off x="7909874" y="1785257"/>
              <a:ext cx="2075955" cy="126660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cxnSp>
          <p:nvCxnSpPr>
            <p:cNvPr id="153" name="Straight Connector 109"/>
            <p:cNvCxnSpPr/>
            <p:nvPr/>
          </p:nvCxnSpPr>
          <p:spPr>
            <a:xfrm>
              <a:off x="7909874" y="3051862"/>
              <a:ext cx="2075955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10"/>
          <p:cNvGrpSpPr/>
          <p:nvPr/>
        </p:nvGrpSpPr>
        <p:grpSpPr>
          <a:xfrm>
            <a:off x="1043709" y="2339266"/>
            <a:ext cx="2359405" cy="949954"/>
            <a:chOff x="7909874" y="1785257"/>
            <a:chExt cx="2075955" cy="1266605"/>
          </a:xfrm>
        </p:grpSpPr>
        <p:sp>
          <p:nvSpPr>
            <p:cNvPr id="155" name="Flowchart: Process 111"/>
            <p:cNvSpPr/>
            <p:nvPr/>
          </p:nvSpPr>
          <p:spPr>
            <a:xfrm>
              <a:off x="7909874" y="1785257"/>
              <a:ext cx="2075955" cy="126660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cxnSp>
          <p:nvCxnSpPr>
            <p:cNvPr id="156" name="Straight Connector 112"/>
            <p:cNvCxnSpPr/>
            <p:nvPr/>
          </p:nvCxnSpPr>
          <p:spPr>
            <a:xfrm>
              <a:off x="7909874" y="3051862"/>
              <a:ext cx="2075955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13"/>
          <p:cNvGrpSpPr/>
          <p:nvPr/>
        </p:nvGrpSpPr>
        <p:grpSpPr>
          <a:xfrm>
            <a:off x="1043709" y="3434037"/>
            <a:ext cx="2359405" cy="949954"/>
            <a:chOff x="7909874" y="1785257"/>
            <a:chExt cx="2075955" cy="1266605"/>
          </a:xfrm>
        </p:grpSpPr>
        <p:sp>
          <p:nvSpPr>
            <p:cNvPr id="158" name="Flowchart: Process 114"/>
            <p:cNvSpPr/>
            <p:nvPr/>
          </p:nvSpPr>
          <p:spPr>
            <a:xfrm>
              <a:off x="7909874" y="1785257"/>
              <a:ext cx="2075955" cy="126660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cxnSp>
          <p:nvCxnSpPr>
            <p:cNvPr id="159" name="Straight Connector 115"/>
            <p:cNvCxnSpPr/>
            <p:nvPr/>
          </p:nvCxnSpPr>
          <p:spPr>
            <a:xfrm>
              <a:off x="7909874" y="3051862"/>
              <a:ext cx="2075955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16"/>
          <p:cNvGrpSpPr/>
          <p:nvPr/>
        </p:nvGrpSpPr>
        <p:grpSpPr>
          <a:xfrm>
            <a:off x="1043709" y="4539693"/>
            <a:ext cx="2359404" cy="949954"/>
            <a:chOff x="7909874" y="1785257"/>
            <a:chExt cx="2075955" cy="1266605"/>
          </a:xfrm>
        </p:grpSpPr>
        <p:sp>
          <p:nvSpPr>
            <p:cNvPr id="161" name="Flowchart: Process 117"/>
            <p:cNvSpPr/>
            <p:nvPr/>
          </p:nvSpPr>
          <p:spPr>
            <a:xfrm>
              <a:off x="7909874" y="1785257"/>
              <a:ext cx="2075955" cy="126660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cxnSp>
          <p:nvCxnSpPr>
            <p:cNvPr id="162" name="Straight Connector 118"/>
            <p:cNvCxnSpPr/>
            <p:nvPr/>
          </p:nvCxnSpPr>
          <p:spPr>
            <a:xfrm>
              <a:off x="7909874" y="3051862"/>
              <a:ext cx="207595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TextBox 44"/>
          <p:cNvSpPr txBox="1"/>
          <p:nvPr/>
        </p:nvSpPr>
        <p:spPr>
          <a:xfrm>
            <a:off x="5821557" y="2266262"/>
            <a:ext cx="1146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阅读论文</a:t>
            </a:r>
            <a:endParaRPr lang="en-US" altLang="zh-CN" dirty="0"/>
          </a:p>
          <a:p>
            <a:pPr algn="r"/>
            <a:r>
              <a:rPr lang="zh-CN" altLang="en-US" dirty="0"/>
              <a:t>理清思路</a:t>
            </a:r>
            <a:endParaRPr lang="id-ID" dirty="0"/>
          </a:p>
        </p:txBody>
      </p:sp>
      <p:sp>
        <p:nvSpPr>
          <p:cNvPr id="164" name="TextBox 50"/>
          <p:cNvSpPr txBox="1"/>
          <p:nvPr/>
        </p:nvSpPr>
        <p:spPr>
          <a:xfrm>
            <a:off x="4967614" y="2488936"/>
            <a:ext cx="464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1.11</a:t>
            </a:r>
            <a:endParaRPr lang="id-ID" sz="900" dirty="0">
              <a:solidFill>
                <a:schemeClr val="bg1"/>
              </a:solidFill>
            </a:endParaRPr>
          </a:p>
        </p:txBody>
      </p:sp>
      <p:sp>
        <p:nvSpPr>
          <p:cNvPr id="165" name="TextBox 62"/>
          <p:cNvSpPr txBox="1"/>
          <p:nvPr/>
        </p:nvSpPr>
        <p:spPr>
          <a:xfrm>
            <a:off x="1032823" y="2522283"/>
            <a:ext cx="2297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查询资料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参考其他工作 </a:t>
            </a:r>
            <a:endParaRPr lang="id-ID" dirty="0"/>
          </a:p>
        </p:txBody>
      </p:sp>
      <p:sp>
        <p:nvSpPr>
          <p:cNvPr id="166" name="TextBox 63"/>
          <p:cNvSpPr txBox="1"/>
          <p:nvPr/>
        </p:nvSpPr>
        <p:spPr>
          <a:xfrm>
            <a:off x="3714576" y="2684287"/>
            <a:ext cx="464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1.12</a:t>
            </a:r>
            <a:endParaRPr lang="id-ID" sz="900" dirty="0">
              <a:solidFill>
                <a:schemeClr val="bg1"/>
              </a:solidFill>
            </a:endParaRPr>
          </a:p>
        </p:txBody>
      </p:sp>
      <p:sp>
        <p:nvSpPr>
          <p:cNvPr id="167" name="TextBox 64"/>
          <p:cNvSpPr txBox="1"/>
          <p:nvPr/>
        </p:nvSpPr>
        <p:spPr>
          <a:xfrm>
            <a:off x="5842537" y="3377513"/>
            <a:ext cx="2250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仿真实验</a:t>
            </a:r>
            <a:endParaRPr lang="en-US" altLang="zh-CN" dirty="0" smtClean="0"/>
          </a:p>
          <a:p>
            <a:r>
              <a:rPr lang="zh-CN" altLang="en-US" dirty="0" smtClean="0"/>
              <a:t>分析</a:t>
            </a:r>
            <a:r>
              <a:rPr lang="zh-CN" altLang="en-US" dirty="0"/>
              <a:t>数据</a:t>
            </a:r>
            <a:endParaRPr lang="id-ID" dirty="0"/>
          </a:p>
        </p:txBody>
      </p:sp>
      <p:sp>
        <p:nvSpPr>
          <p:cNvPr id="168" name="TextBox 65"/>
          <p:cNvSpPr txBox="1"/>
          <p:nvPr/>
        </p:nvSpPr>
        <p:spPr>
          <a:xfrm>
            <a:off x="4970977" y="3601676"/>
            <a:ext cx="464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1.13</a:t>
            </a:r>
            <a:endParaRPr lang="id-ID" sz="750" dirty="0">
              <a:solidFill>
                <a:schemeClr val="bg1"/>
              </a:solidFill>
            </a:endParaRPr>
          </a:p>
        </p:txBody>
      </p:sp>
      <p:sp>
        <p:nvSpPr>
          <p:cNvPr id="170" name="TextBox 67"/>
          <p:cNvSpPr txBox="1"/>
          <p:nvPr/>
        </p:nvSpPr>
        <p:spPr>
          <a:xfrm>
            <a:off x="3706063" y="3797027"/>
            <a:ext cx="46461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1.15</a:t>
            </a:r>
            <a:endParaRPr lang="zh-CN" altLang="en-US" sz="1200" b="1" dirty="0" smtClean="0">
              <a:solidFill>
                <a:schemeClr val="bg1"/>
              </a:solidFill>
              <a:ea typeface="Roboto" panose="02000000000000000000" pitchFamily="2" charset="0"/>
            </a:endParaRPr>
          </a:p>
          <a:p>
            <a:pPr algn="ctr"/>
            <a:endParaRPr lang="id-ID" sz="750" dirty="0">
              <a:solidFill>
                <a:schemeClr val="bg1"/>
              </a:solidFill>
            </a:endParaRPr>
          </a:p>
        </p:txBody>
      </p:sp>
      <p:sp>
        <p:nvSpPr>
          <p:cNvPr id="171" name="TextBox 68"/>
          <p:cNvSpPr txBox="1"/>
          <p:nvPr/>
        </p:nvSpPr>
        <p:spPr>
          <a:xfrm>
            <a:off x="5795849" y="4452172"/>
            <a:ext cx="162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变种</a:t>
            </a:r>
            <a:r>
              <a:rPr lang="en-US" altLang="zh-CN" dirty="0"/>
              <a:t>TCP</a:t>
            </a:r>
            <a:r>
              <a:rPr lang="zh-CN" altLang="en-US" dirty="0" smtClean="0"/>
              <a:t>试验</a:t>
            </a:r>
            <a:endParaRPr lang="en-US" altLang="zh-CN" dirty="0" smtClean="0"/>
          </a:p>
          <a:p>
            <a:r>
              <a:rPr lang="zh-CN" altLang="en-US" dirty="0" smtClean="0"/>
              <a:t>分析数据</a:t>
            </a:r>
            <a:endParaRPr lang="id-ID" dirty="0"/>
          </a:p>
        </p:txBody>
      </p:sp>
      <p:sp>
        <p:nvSpPr>
          <p:cNvPr id="172" name="TextBox 69"/>
          <p:cNvSpPr txBox="1"/>
          <p:nvPr/>
        </p:nvSpPr>
        <p:spPr>
          <a:xfrm>
            <a:off x="4970977" y="4700976"/>
            <a:ext cx="464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1.16</a:t>
            </a:r>
            <a:endParaRPr lang="id-ID" sz="750" dirty="0">
              <a:solidFill>
                <a:schemeClr val="bg1"/>
              </a:solidFill>
            </a:endParaRPr>
          </a:p>
        </p:txBody>
      </p:sp>
      <p:sp>
        <p:nvSpPr>
          <p:cNvPr id="173" name="TextBox 70"/>
          <p:cNvSpPr txBox="1"/>
          <p:nvPr/>
        </p:nvSpPr>
        <p:spPr>
          <a:xfrm>
            <a:off x="1835859" y="4725262"/>
            <a:ext cx="164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探究预防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r>
              <a:rPr lang="zh-CN" altLang="en-US" dirty="0"/>
              <a:t>实验结果</a:t>
            </a:r>
            <a:endParaRPr lang="id-ID" dirty="0"/>
          </a:p>
        </p:txBody>
      </p:sp>
      <p:sp>
        <p:nvSpPr>
          <p:cNvPr id="174" name="TextBox 71"/>
          <p:cNvSpPr txBox="1"/>
          <p:nvPr/>
        </p:nvSpPr>
        <p:spPr>
          <a:xfrm>
            <a:off x="3706063" y="4896327"/>
            <a:ext cx="464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1.18</a:t>
            </a:r>
            <a:endParaRPr lang="id-ID" sz="900" dirty="0">
              <a:solidFill>
                <a:schemeClr val="bg1"/>
              </a:solidFill>
            </a:endParaRPr>
          </a:p>
        </p:txBody>
      </p:sp>
      <p:sp>
        <p:nvSpPr>
          <p:cNvPr id="58" name="TextBox 64"/>
          <p:cNvSpPr txBox="1"/>
          <p:nvPr/>
        </p:nvSpPr>
        <p:spPr>
          <a:xfrm>
            <a:off x="1819387" y="3654458"/>
            <a:ext cx="158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仿真实验</a:t>
            </a:r>
            <a:endParaRPr lang="en-US" altLang="zh-CN" dirty="0" smtClean="0"/>
          </a:p>
          <a:p>
            <a:r>
              <a:rPr lang="zh-CN" altLang="en-US" dirty="0" smtClean="0"/>
              <a:t>分析</a:t>
            </a:r>
            <a:r>
              <a:rPr lang="zh-CN" altLang="en-US" dirty="0"/>
              <a:t>数据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06103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000"/>
                            </p:stCondLst>
                            <p:childTnLst>
                              <p:par>
                                <p:cTn id="8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3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3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4000"/>
                            </p:stCondLst>
                            <p:childTnLst>
                              <p:par>
                                <p:cTn id="9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0"/>
                            </p:stCondLst>
                            <p:childTnLst>
                              <p:par>
                                <p:cTn id="9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4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8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90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9500"/>
                            </p:stCondLst>
                            <p:childTnLst>
                              <p:par>
                                <p:cTn id="1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5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1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1500"/>
                            </p:stCondLst>
                            <p:childTnLst>
                              <p:par>
                                <p:cTn id="1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2500"/>
                            </p:stCondLst>
                            <p:childTnLst>
                              <p:par>
                                <p:cTn id="1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3000"/>
                            </p:stCondLst>
                            <p:childTnLst>
                              <p:par>
                                <p:cTn id="1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3500"/>
                            </p:stCondLst>
                            <p:childTnLst>
                              <p:par>
                                <p:cTn id="1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4500"/>
                            </p:stCondLst>
                            <p:childTnLst>
                              <p:par>
                                <p:cTn id="1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5000"/>
                            </p:stCondLst>
                            <p:childTnLst>
                              <p:par>
                                <p:cTn id="1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5500"/>
                            </p:stCondLst>
                            <p:childTnLst>
                              <p:par>
                                <p:cTn id="16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2" dur="1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70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63" grpId="0"/>
      <p:bldP spid="164" grpId="0"/>
      <p:bldP spid="165" grpId="0"/>
      <p:bldP spid="166" grpId="0"/>
      <p:bldP spid="167" grpId="0"/>
      <p:bldP spid="168" grpId="0"/>
      <p:bldP spid="170" grpId="0"/>
      <p:bldP spid="171" grpId="0"/>
      <p:bldP spid="172" grpId="0"/>
      <p:bldP spid="173" grpId="0"/>
      <p:bldP spid="174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471112" y="3429185"/>
            <a:ext cx="2201780" cy="923000"/>
            <a:chOff x="4615322" y="2848154"/>
            <a:chExt cx="293570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5002534" y="3104854"/>
              <a:ext cx="2161275" cy="697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基本想法</a:t>
              </a:r>
              <a:endParaRPr lang="zh-CN" altLang="en-US" sz="28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4203148" y="2436441"/>
            <a:ext cx="737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3</a:t>
            </a:r>
            <a:endParaRPr lang="zh-CN" altLang="en-US" sz="72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2934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695</Words>
  <Application>Microsoft Office PowerPoint</Application>
  <PresentationFormat>全屏显示(4:3)</PresentationFormat>
  <Paragraphs>119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Roboto</vt:lpstr>
      <vt:lpstr>等线</vt:lpstr>
      <vt:lpstr>等线 Light</vt:lpstr>
      <vt:lpstr>思源黑体 CN Heavy</vt:lpstr>
      <vt:lpstr>思源黑体 CN Light</vt:lpstr>
      <vt:lpstr>宋体</vt:lpstr>
      <vt:lpstr>微软雅黑</vt:lpstr>
      <vt:lpstr>微软雅黑 Light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lu guohang</cp:lastModifiedBy>
  <cp:revision>264</cp:revision>
  <dcterms:created xsi:type="dcterms:W3CDTF">2018-09-17T11:33:34Z</dcterms:created>
  <dcterms:modified xsi:type="dcterms:W3CDTF">2019-01-17T13:16:05Z</dcterms:modified>
</cp:coreProperties>
</file>