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4"/>
  </p:notesMasterIdLst>
  <p:handoutMasterIdLst>
    <p:handoutMasterId r:id="rId5"/>
  </p:handoutMasterIdLst>
  <p:sldIdLst>
    <p:sldId id="479" r:id="rId2"/>
    <p:sldId id="482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4DAFE5"/>
    <a:srgbClr val="FCA904"/>
    <a:srgbClr val="FCC104"/>
    <a:srgbClr val="FEFEB0"/>
    <a:srgbClr val="F0FC04"/>
    <a:srgbClr val="0099FF"/>
    <a:srgbClr val="03A1D9"/>
    <a:srgbClr val="D8D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5" autoAdjust="0"/>
    <p:restoredTop sz="93123" autoAdjust="0"/>
  </p:normalViewPr>
  <p:slideViewPr>
    <p:cSldViewPr>
      <p:cViewPr varScale="1">
        <p:scale>
          <a:sx n="111" d="100"/>
          <a:sy n="111" d="100"/>
        </p:scale>
        <p:origin x="12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5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DE21-7C8E-403B-BEFA-F8C712DBBAC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64299-0B3D-4491-BCE5-49F5560A0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637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2A44B-2579-4768-A08B-C8CE8FEA7F23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E7E2F-4723-42D8-9C3A-2478CD9C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209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1129" y="-3043"/>
            <a:ext cx="2232248" cy="3127243"/>
          </a:xfrm>
          <a:prstGeom prst="rect">
            <a:avLst/>
          </a:prstGeom>
        </p:spPr>
      </p:pic>
      <p:sp>
        <p:nvSpPr>
          <p:cNvPr id="4" name="Rectangle 17" descr="a1"/>
          <p:cNvSpPr>
            <a:spLocks noChangeArrowheads="1"/>
          </p:cNvSpPr>
          <p:nvPr userDrawn="1"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52688" y="2497524"/>
            <a:ext cx="150442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Q I Y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09818" y="4968721"/>
            <a:ext cx="6124364" cy="548511"/>
          </a:xfrm>
        </p:spPr>
        <p:txBody>
          <a:bodyPr anchor="ctr" anchorCtr="0"/>
          <a:lstStyle>
            <a:lvl1pPr marL="0" indent="0" algn="ctr">
              <a:buFont typeface="Wingdings" panose="05000000000000000000" pitchFamily="2" charset="2"/>
              <a:buNone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7" y="386191"/>
            <a:ext cx="1983346" cy="1983346"/>
          </a:xfrm>
          <a:prstGeom prst="roundRect">
            <a:avLst/>
          </a:prstGeom>
        </p:spPr>
      </p:pic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671512" y="3861048"/>
            <a:ext cx="7800975" cy="609600"/>
          </a:xfrm>
        </p:spPr>
        <p:txBody>
          <a:bodyPr/>
          <a:lstStyle>
            <a:lvl1pPr algn="ctr">
              <a:defRPr lang="zh-CN" altLang="en-US" sz="28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56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76456" y="6570609"/>
            <a:ext cx="413642" cy="260648"/>
          </a:xfrm>
          <a:prstGeom prst="rect">
            <a:avLst/>
          </a:prstGeom>
          <a:ln/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7DC087-5816-438C-A905-5572317AE6C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510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052736"/>
            <a:ext cx="842493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15616" y="116632"/>
            <a:ext cx="7800975" cy="53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" y="64944"/>
            <a:ext cx="823456" cy="823456"/>
          </a:xfrm>
          <a:prstGeom prst="round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028368" y="764704"/>
            <a:ext cx="799288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78160" y="6555824"/>
            <a:ext cx="519336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57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 baseline="0">
          <a:solidFill>
            <a:srgbClr val="C00000"/>
          </a:solidFill>
          <a:latin typeface="Times New Roman" panose="02020603050405020304" pitchFamily="18" charset="0"/>
          <a:ea typeface="华文楷体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25CF0725-4AA1-441A-A929-4179AB16D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47" y="3993396"/>
            <a:ext cx="5911141" cy="201485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A2DFC4B-51F4-49F4-AE5B-3D9597C76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69" y="1707995"/>
            <a:ext cx="5763199" cy="19039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F74718B-2366-46BD-B5DD-01A18FB6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三相网络单间隔内仿真结果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B04F55-82B5-43B5-A404-27A336F3C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7DC087-5816-438C-A905-5572317AE6C0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0264F3-0A85-4CA2-BECE-B044A83A8B5D}"/>
              </a:ext>
            </a:extLst>
          </p:cNvPr>
          <p:cNvSpPr txBox="1"/>
          <p:nvPr/>
        </p:nvSpPr>
        <p:spPr>
          <a:xfrm>
            <a:off x="6656178" y="830031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仿真中三相开关各相电阻相等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698AC06-DEF8-4EDB-B079-418900608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791" y="1060716"/>
            <a:ext cx="1857205" cy="294434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D3A5F7E-7C34-4D6A-8D37-1D89D53C8EAB}"/>
              </a:ext>
            </a:extLst>
          </p:cNvPr>
          <p:cNvSpPr txBox="1"/>
          <p:nvPr/>
        </p:nvSpPr>
        <p:spPr>
          <a:xfrm>
            <a:off x="6804248" y="1498894"/>
            <a:ext cx="73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60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μΩ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5A2E28-8670-419E-B6A9-1C5573D24C1F}"/>
              </a:ext>
            </a:extLst>
          </p:cNvPr>
          <p:cNvSpPr txBox="1"/>
          <p:nvPr/>
        </p:nvSpPr>
        <p:spPr>
          <a:xfrm>
            <a:off x="7468339" y="1705048"/>
            <a:ext cx="73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80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μΩ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180E85-FC28-44E6-ADDB-27FEF9B7EC38}"/>
              </a:ext>
            </a:extLst>
          </p:cNvPr>
          <p:cNvSpPr txBox="1"/>
          <p:nvPr/>
        </p:nvSpPr>
        <p:spPr>
          <a:xfrm>
            <a:off x="6804248" y="2362412"/>
            <a:ext cx="73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70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μΩ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F58DBE-08B8-4CE8-97D7-0446455DB57B}"/>
              </a:ext>
            </a:extLst>
          </p:cNvPr>
          <p:cNvSpPr txBox="1"/>
          <p:nvPr/>
        </p:nvSpPr>
        <p:spPr>
          <a:xfrm>
            <a:off x="7470539" y="2538364"/>
            <a:ext cx="669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90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μΩ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6C0375-D231-460D-A18C-1F623A98738A}"/>
              </a:ext>
            </a:extLst>
          </p:cNvPr>
          <p:cNvSpPr txBox="1"/>
          <p:nvPr/>
        </p:nvSpPr>
        <p:spPr>
          <a:xfrm>
            <a:off x="6804248" y="3082492"/>
            <a:ext cx="73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30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μΩ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296B56-1BD3-434C-9D3B-E510DC8CA767}"/>
              </a:ext>
            </a:extLst>
          </p:cNvPr>
          <p:cNvSpPr txBox="1"/>
          <p:nvPr/>
        </p:nvSpPr>
        <p:spPr>
          <a:xfrm>
            <a:off x="7488260" y="3304423"/>
            <a:ext cx="73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75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μΩ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9BD6AD-991A-4C27-9FC5-F33729DE787C}"/>
              </a:ext>
            </a:extLst>
          </p:cNvPr>
          <p:cNvSpPr txBox="1"/>
          <p:nvPr/>
        </p:nvSpPr>
        <p:spPr>
          <a:xfrm>
            <a:off x="8215853" y="1714064"/>
            <a:ext cx="73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85m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3CA27A-EDD0-4886-82E6-A9B0BD52B0A6}"/>
              </a:ext>
            </a:extLst>
          </p:cNvPr>
          <p:cNvSpPr txBox="1"/>
          <p:nvPr/>
        </p:nvSpPr>
        <p:spPr>
          <a:xfrm>
            <a:off x="8224359" y="2510043"/>
            <a:ext cx="73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95m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A769DD-FF09-4E15-B747-2B9DA011B618}"/>
              </a:ext>
            </a:extLst>
          </p:cNvPr>
          <p:cNvSpPr txBox="1"/>
          <p:nvPr/>
        </p:nvSpPr>
        <p:spPr>
          <a:xfrm>
            <a:off x="8224359" y="3280891"/>
            <a:ext cx="73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86m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CN" altLang="en-US" sz="1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95D6048-4BF9-4B0E-B09A-A69AD6792B50}"/>
              </a:ext>
            </a:extLst>
          </p:cNvPr>
          <p:cNvSpPr txBox="1"/>
          <p:nvPr/>
        </p:nvSpPr>
        <p:spPr>
          <a:xfrm>
            <a:off x="-36512" y="908720"/>
            <a:ext cx="7134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Pr1 a</a:t>
            </a:r>
            <a:r>
              <a:rPr lang="zh-CN" altLang="en-US" sz="2000" b="1" dirty="0"/>
              <a:t>相与</a:t>
            </a:r>
            <a:r>
              <a:rPr lang="en-US" altLang="zh-CN" sz="2000" b="1" dirty="0"/>
              <a:t>Pr4</a:t>
            </a:r>
            <a:r>
              <a:rPr lang="zh-CN" altLang="en-US" sz="2000" b="1" dirty="0"/>
              <a:t>之间施加激励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Pr3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Pr2</a:t>
            </a:r>
            <a:r>
              <a:rPr lang="zh-CN" altLang="en-US" sz="2000" b="1" dirty="0"/>
              <a:t>之间施加激励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激励电流均为</a:t>
            </a:r>
            <a:r>
              <a:rPr lang="en-US" altLang="zh-CN" sz="2000" b="1" dirty="0"/>
              <a:t>600A</a:t>
            </a:r>
            <a:endParaRPr lang="zh-CN" altLang="en-US" sz="20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5A27538-5172-4947-ACE1-164DE51261D7}"/>
              </a:ext>
            </a:extLst>
          </p:cNvPr>
          <p:cNvSpPr/>
          <p:nvPr/>
        </p:nvSpPr>
        <p:spPr>
          <a:xfrm>
            <a:off x="736457" y="1910621"/>
            <a:ext cx="4536504" cy="165618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FE4106-1A40-47F0-989F-31C0F869726C}"/>
              </a:ext>
            </a:extLst>
          </p:cNvPr>
          <p:cNvSpPr txBox="1"/>
          <p:nvPr/>
        </p:nvSpPr>
        <p:spPr>
          <a:xfrm>
            <a:off x="2267744" y="1550581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矩阵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kA</a:t>
            </a:r>
            <a:r>
              <a:rPr lang="zh-CN" altLang="en-US" sz="2000" b="1" dirty="0"/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A0B0068-971F-40B3-82BC-57E31F603076}"/>
              </a:ext>
            </a:extLst>
          </p:cNvPr>
          <p:cNvSpPr txBox="1"/>
          <p:nvPr/>
        </p:nvSpPr>
        <p:spPr>
          <a:xfrm>
            <a:off x="5020166" y="1550581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矩阵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）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8E74FA5-9AA0-4A68-B61B-ED7A2133453F}"/>
              </a:ext>
            </a:extLst>
          </p:cNvPr>
          <p:cNvSpPr/>
          <p:nvPr/>
        </p:nvSpPr>
        <p:spPr>
          <a:xfrm>
            <a:off x="5351343" y="1910621"/>
            <a:ext cx="829889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CFDE16-91B1-4573-A06F-4D91A8262F7A}"/>
              </a:ext>
            </a:extLst>
          </p:cNvPr>
          <p:cNvSpPr/>
          <p:nvPr/>
        </p:nvSpPr>
        <p:spPr>
          <a:xfrm>
            <a:off x="745372" y="4293012"/>
            <a:ext cx="4536504" cy="165618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1AE1380-CC78-4C1A-8240-A68AEEEA784C}"/>
              </a:ext>
            </a:extLst>
          </p:cNvPr>
          <p:cNvSpPr/>
          <p:nvPr/>
        </p:nvSpPr>
        <p:spPr>
          <a:xfrm>
            <a:off x="5360258" y="4293012"/>
            <a:ext cx="829889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B0B5D9-EE69-4E25-BC0D-7A705E629E95}"/>
              </a:ext>
            </a:extLst>
          </p:cNvPr>
          <p:cNvSpPr txBox="1"/>
          <p:nvPr/>
        </p:nvSpPr>
        <p:spPr>
          <a:xfrm>
            <a:off x="2365864" y="380492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上三角矩阵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C02D626-E872-4525-95C9-B5D885927CCC}"/>
              </a:ext>
            </a:extLst>
          </p:cNvPr>
          <p:cNvCxnSpPr/>
          <p:nvPr/>
        </p:nvCxnSpPr>
        <p:spPr>
          <a:xfrm>
            <a:off x="1268954" y="4437028"/>
            <a:ext cx="3456384" cy="108012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1FA5C0E7-F2B3-41F7-B8B9-8FD94D486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274" y="4221088"/>
            <a:ext cx="1195677" cy="1766341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D5C115B8-18E2-4DD3-BC3D-D8D18AD5D503}"/>
              </a:ext>
            </a:extLst>
          </p:cNvPr>
          <p:cNvSpPr txBox="1"/>
          <p:nvPr/>
        </p:nvSpPr>
        <p:spPr>
          <a:xfrm>
            <a:off x="8239924" y="499314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CN" altLang="en-US" dirty="0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9A468593-66E1-4E52-AE1A-7816945B063A}"/>
              </a:ext>
            </a:extLst>
          </p:cNvPr>
          <p:cNvSpPr/>
          <p:nvPr/>
        </p:nvSpPr>
        <p:spPr>
          <a:xfrm>
            <a:off x="755576" y="2029083"/>
            <a:ext cx="144016" cy="684076"/>
          </a:xfrm>
          <a:prstGeom prst="leftBrace">
            <a:avLst>
              <a:gd name="adj1" fmla="val 15582"/>
              <a:gd name="adj2" fmla="val 47772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37DC08-94EE-435B-8D31-BCCE26944E57}"/>
              </a:ext>
            </a:extLst>
          </p:cNvPr>
          <p:cNvSpPr txBox="1"/>
          <p:nvPr/>
        </p:nvSpPr>
        <p:spPr>
          <a:xfrm>
            <a:off x="16218" y="2157760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激励</a:t>
            </a:r>
            <a:r>
              <a:rPr lang="en-US" altLang="zh-CN" sz="1600" b="1" dirty="0"/>
              <a:t>1</a:t>
            </a:r>
            <a:endParaRPr lang="zh-CN" altLang="en-US" sz="16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14CC33-E6C9-41CC-80FE-0B009AF3A396}"/>
              </a:ext>
            </a:extLst>
          </p:cNvPr>
          <p:cNvSpPr txBox="1"/>
          <p:nvPr/>
        </p:nvSpPr>
        <p:spPr>
          <a:xfrm>
            <a:off x="18726" y="2965670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激励</a:t>
            </a:r>
            <a:r>
              <a:rPr lang="en-US" altLang="zh-CN" sz="1600" b="1" dirty="0"/>
              <a:t>2</a:t>
            </a:r>
            <a:endParaRPr lang="zh-CN" altLang="en-US" sz="1600" b="1" dirty="0"/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05CAB825-E600-4F0E-9F02-01EDDD1D845F}"/>
              </a:ext>
            </a:extLst>
          </p:cNvPr>
          <p:cNvSpPr/>
          <p:nvPr/>
        </p:nvSpPr>
        <p:spPr>
          <a:xfrm>
            <a:off x="755576" y="2797944"/>
            <a:ext cx="144016" cy="684076"/>
          </a:xfrm>
          <a:prstGeom prst="leftBrace">
            <a:avLst>
              <a:gd name="adj1" fmla="val 15582"/>
              <a:gd name="adj2" fmla="val 47772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TextBox 227">
            <a:extLst>
              <a:ext uri="{FF2B5EF4-FFF2-40B4-BE49-F238E27FC236}">
                <a16:creationId xmlns:a16="http://schemas.microsoft.com/office/drawing/2014/main" id="{18FAFFAF-558E-44DA-BE14-8F87D9E40C30}"/>
              </a:ext>
            </a:extLst>
          </p:cNvPr>
          <p:cNvSpPr txBox="1"/>
          <p:nvPr/>
        </p:nvSpPr>
        <p:spPr>
          <a:xfrm>
            <a:off x="152081" y="6054387"/>
            <a:ext cx="8856983" cy="830997"/>
          </a:xfrm>
          <a:prstGeom prst="rect">
            <a:avLst/>
          </a:prstGeom>
          <a:solidFill>
            <a:srgbClr val="CFDBD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/>
              <a:t>矩阵</a:t>
            </a:r>
            <a:r>
              <a:rPr lang="en-US" altLang="zh-CN" sz="1600" b="1" dirty="0"/>
              <a:t>A</a:t>
            </a:r>
            <a:r>
              <a:rPr lang="zh-CN" altLang="en-US" sz="1600" b="1" dirty="0"/>
              <a:t>中各非零元素值较大（大于</a:t>
            </a:r>
            <a:r>
              <a:rPr lang="en-US" altLang="zh-CN" sz="1600" b="1" dirty="0"/>
              <a:t>0.1kA</a:t>
            </a:r>
            <a:r>
              <a:rPr lang="zh-CN" altLang="en-US" sz="1600" b="1" dirty="0"/>
              <a:t>），说明所选的激励施加方案能保证流经各开关的电流较大，减小了三相分流的影响。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84847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050C4BD-3A33-473D-AC5F-F3E4A68D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8" y="4066117"/>
            <a:ext cx="5716947" cy="18969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4BDDAF-8088-4C2A-8CF5-A57AC00D9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85" y="1732559"/>
            <a:ext cx="5768463" cy="18666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CF36202-05C8-4150-8725-E8446FE46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607" y="1290206"/>
            <a:ext cx="2467414" cy="30249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F74718B-2366-46BD-B5DD-01A18FB6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三相网络支线与母线连接处仿真结果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B04F55-82B5-43B5-A404-27A336F3C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7DC087-5816-438C-A905-5572317AE6C0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0264F3-0A85-4CA2-BECE-B044A83A8B5D}"/>
              </a:ext>
            </a:extLst>
          </p:cNvPr>
          <p:cNvSpPr txBox="1"/>
          <p:nvPr/>
        </p:nvSpPr>
        <p:spPr>
          <a:xfrm>
            <a:off x="6656178" y="830031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注：仿真中三相开关各相电阻相等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3A5F7E-7C34-4D6A-8D37-1D89D53C8EAB}"/>
              </a:ext>
            </a:extLst>
          </p:cNvPr>
          <p:cNvSpPr txBox="1"/>
          <p:nvPr/>
        </p:nvSpPr>
        <p:spPr>
          <a:xfrm>
            <a:off x="6446580" y="1806771"/>
            <a:ext cx="73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30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μΩ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5A2E28-8670-419E-B6A9-1C5573D24C1F}"/>
              </a:ext>
            </a:extLst>
          </p:cNvPr>
          <p:cNvSpPr txBox="1"/>
          <p:nvPr/>
        </p:nvSpPr>
        <p:spPr>
          <a:xfrm>
            <a:off x="7189327" y="1132152"/>
            <a:ext cx="73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90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μΩ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180E85-FC28-44E6-ADDB-27FEF9B7EC38}"/>
              </a:ext>
            </a:extLst>
          </p:cNvPr>
          <p:cNvSpPr txBox="1"/>
          <p:nvPr/>
        </p:nvSpPr>
        <p:spPr>
          <a:xfrm>
            <a:off x="7167554" y="2028702"/>
            <a:ext cx="73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75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μΩ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F58DBE-08B8-4CE8-97D7-0446455DB57B}"/>
              </a:ext>
            </a:extLst>
          </p:cNvPr>
          <p:cNvSpPr txBox="1"/>
          <p:nvPr/>
        </p:nvSpPr>
        <p:spPr>
          <a:xfrm>
            <a:off x="6441712" y="2650000"/>
            <a:ext cx="669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40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μΩ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6C0375-D231-460D-A18C-1F623A98738A}"/>
              </a:ext>
            </a:extLst>
          </p:cNvPr>
          <p:cNvSpPr txBox="1"/>
          <p:nvPr/>
        </p:nvSpPr>
        <p:spPr>
          <a:xfrm>
            <a:off x="7120210" y="2816722"/>
            <a:ext cx="73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40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μΩ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296B56-1BD3-434C-9D3B-E510DC8CA767}"/>
              </a:ext>
            </a:extLst>
          </p:cNvPr>
          <p:cNvSpPr txBox="1"/>
          <p:nvPr/>
        </p:nvSpPr>
        <p:spPr>
          <a:xfrm>
            <a:off x="7679014" y="2802689"/>
            <a:ext cx="73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75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μΩ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9BD6AD-991A-4C27-9FC5-F33729DE787C}"/>
              </a:ext>
            </a:extLst>
          </p:cNvPr>
          <p:cNvSpPr txBox="1"/>
          <p:nvPr/>
        </p:nvSpPr>
        <p:spPr>
          <a:xfrm>
            <a:off x="8337819" y="1120929"/>
            <a:ext cx="73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95m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3CA27A-EDD0-4886-82E6-A9B0BD52B0A6}"/>
              </a:ext>
            </a:extLst>
          </p:cNvPr>
          <p:cNvSpPr txBox="1"/>
          <p:nvPr/>
        </p:nvSpPr>
        <p:spPr>
          <a:xfrm>
            <a:off x="8353999" y="2024705"/>
            <a:ext cx="73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86m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A769DD-FF09-4E15-B747-2B9DA011B618}"/>
              </a:ext>
            </a:extLst>
          </p:cNvPr>
          <p:cNvSpPr txBox="1"/>
          <p:nvPr/>
        </p:nvSpPr>
        <p:spPr>
          <a:xfrm>
            <a:off x="8326005" y="2835591"/>
            <a:ext cx="73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86m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CN" altLang="en-US" sz="1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95D6048-4BF9-4B0E-B09A-A69AD6792B50}"/>
              </a:ext>
            </a:extLst>
          </p:cNvPr>
          <p:cNvSpPr txBox="1"/>
          <p:nvPr/>
        </p:nvSpPr>
        <p:spPr>
          <a:xfrm>
            <a:off x="-36512" y="908720"/>
            <a:ext cx="7134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Pr1 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Pr3</a:t>
            </a:r>
            <a:r>
              <a:rPr lang="zh-CN" altLang="en-US" sz="2000" b="1" dirty="0"/>
              <a:t>之间施加激励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Pr2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Pr4</a:t>
            </a:r>
            <a:r>
              <a:rPr lang="zh-CN" altLang="en-US" sz="2000" b="1" dirty="0"/>
              <a:t>之间施加激励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激励电流均为</a:t>
            </a:r>
            <a:r>
              <a:rPr lang="en-US" altLang="zh-CN" sz="2000" b="1" dirty="0"/>
              <a:t>600A</a:t>
            </a:r>
            <a:endParaRPr lang="zh-CN" altLang="en-US" sz="20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5A27538-5172-4947-ACE1-164DE51261D7}"/>
              </a:ext>
            </a:extLst>
          </p:cNvPr>
          <p:cNvSpPr/>
          <p:nvPr/>
        </p:nvSpPr>
        <p:spPr>
          <a:xfrm>
            <a:off x="736457" y="1910621"/>
            <a:ext cx="4536504" cy="165618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FE4106-1A40-47F0-989F-31C0F869726C}"/>
              </a:ext>
            </a:extLst>
          </p:cNvPr>
          <p:cNvSpPr txBox="1"/>
          <p:nvPr/>
        </p:nvSpPr>
        <p:spPr>
          <a:xfrm>
            <a:off x="2267744" y="1550581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矩阵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kA</a:t>
            </a:r>
            <a:r>
              <a:rPr lang="zh-CN" altLang="en-US" sz="2000" b="1" dirty="0"/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A0B0068-971F-40B3-82BC-57E31F603076}"/>
              </a:ext>
            </a:extLst>
          </p:cNvPr>
          <p:cNvSpPr txBox="1"/>
          <p:nvPr/>
        </p:nvSpPr>
        <p:spPr>
          <a:xfrm>
            <a:off x="5020166" y="1550581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矩阵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）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8E74FA5-9AA0-4A68-B61B-ED7A2133453F}"/>
              </a:ext>
            </a:extLst>
          </p:cNvPr>
          <p:cNvSpPr/>
          <p:nvPr/>
        </p:nvSpPr>
        <p:spPr>
          <a:xfrm>
            <a:off x="5351343" y="1910621"/>
            <a:ext cx="829889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CFDE16-91B1-4573-A06F-4D91A8262F7A}"/>
              </a:ext>
            </a:extLst>
          </p:cNvPr>
          <p:cNvSpPr/>
          <p:nvPr/>
        </p:nvSpPr>
        <p:spPr>
          <a:xfrm>
            <a:off x="745372" y="4293012"/>
            <a:ext cx="4536504" cy="165618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1AE1380-CC78-4C1A-8240-A68AEEEA784C}"/>
              </a:ext>
            </a:extLst>
          </p:cNvPr>
          <p:cNvSpPr/>
          <p:nvPr/>
        </p:nvSpPr>
        <p:spPr>
          <a:xfrm>
            <a:off x="5360258" y="4293012"/>
            <a:ext cx="829889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B0B5D9-EE69-4E25-BC0D-7A705E629E95}"/>
              </a:ext>
            </a:extLst>
          </p:cNvPr>
          <p:cNvSpPr txBox="1"/>
          <p:nvPr/>
        </p:nvSpPr>
        <p:spPr>
          <a:xfrm>
            <a:off x="2365864" y="380492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上三角矩阵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C02D626-E872-4525-95C9-B5D885927CCC}"/>
              </a:ext>
            </a:extLst>
          </p:cNvPr>
          <p:cNvCxnSpPr/>
          <p:nvPr/>
        </p:nvCxnSpPr>
        <p:spPr>
          <a:xfrm>
            <a:off x="1268954" y="4437028"/>
            <a:ext cx="3456384" cy="108012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5C115B8-18E2-4DD3-BC3D-D8D18AD5D503}"/>
              </a:ext>
            </a:extLst>
          </p:cNvPr>
          <p:cNvSpPr txBox="1"/>
          <p:nvPr/>
        </p:nvSpPr>
        <p:spPr>
          <a:xfrm>
            <a:off x="8044839" y="493643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CN" altLang="en-US" dirty="0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9A468593-66E1-4E52-AE1A-7816945B063A}"/>
              </a:ext>
            </a:extLst>
          </p:cNvPr>
          <p:cNvSpPr/>
          <p:nvPr/>
        </p:nvSpPr>
        <p:spPr>
          <a:xfrm>
            <a:off x="755576" y="2029083"/>
            <a:ext cx="144016" cy="684076"/>
          </a:xfrm>
          <a:prstGeom prst="leftBrace">
            <a:avLst>
              <a:gd name="adj1" fmla="val 15582"/>
              <a:gd name="adj2" fmla="val 47772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37DC08-94EE-435B-8D31-BCCE26944E57}"/>
              </a:ext>
            </a:extLst>
          </p:cNvPr>
          <p:cNvSpPr txBox="1"/>
          <p:nvPr/>
        </p:nvSpPr>
        <p:spPr>
          <a:xfrm>
            <a:off x="16218" y="2157760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激励</a:t>
            </a:r>
            <a:r>
              <a:rPr lang="en-US" altLang="zh-CN" sz="1600" b="1" dirty="0"/>
              <a:t>1</a:t>
            </a:r>
            <a:endParaRPr lang="zh-CN" altLang="en-US" sz="16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14CC33-E6C9-41CC-80FE-0B009AF3A396}"/>
              </a:ext>
            </a:extLst>
          </p:cNvPr>
          <p:cNvSpPr txBox="1"/>
          <p:nvPr/>
        </p:nvSpPr>
        <p:spPr>
          <a:xfrm>
            <a:off x="18726" y="2965670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激励</a:t>
            </a:r>
            <a:r>
              <a:rPr lang="en-US" altLang="zh-CN" sz="1600" b="1" dirty="0"/>
              <a:t>2</a:t>
            </a:r>
            <a:endParaRPr lang="zh-CN" altLang="en-US" sz="1600" b="1" dirty="0"/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05CAB825-E600-4F0E-9F02-01EDDD1D845F}"/>
              </a:ext>
            </a:extLst>
          </p:cNvPr>
          <p:cNvSpPr/>
          <p:nvPr/>
        </p:nvSpPr>
        <p:spPr>
          <a:xfrm>
            <a:off x="755576" y="2797944"/>
            <a:ext cx="144016" cy="684076"/>
          </a:xfrm>
          <a:prstGeom prst="leftBrace">
            <a:avLst>
              <a:gd name="adj1" fmla="val 15582"/>
              <a:gd name="adj2" fmla="val 47772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TextBox 227">
            <a:extLst>
              <a:ext uri="{FF2B5EF4-FFF2-40B4-BE49-F238E27FC236}">
                <a16:creationId xmlns:a16="http://schemas.microsoft.com/office/drawing/2014/main" id="{FD45F9E0-CE67-4E83-946E-A77A215576D0}"/>
              </a:ext>
            </a:extLst>
          </p:cNvPr>
          <p:cNvSpPr txBox="1"/>
          <p:nvPr/>
        </p:nvSpPr>
        <p:spPr>
          <a:xfrm>
            <a:off x="152081" y="6054387"/>
            <a:ext cx="8856983" cy="830997"/>
          </a:xfrm>
          <a:prstGeom prst="rect">
            <a:avLst/>
          </a:prstGeom>
          <a:solidFill>
            <a:srgbClr val="CFDBD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/>
              <a:t>矩阵</a:t>
            </a:r>
            <a:r>
              <a:rPr lang="en-US" altLang="zh-CN" sz="1600" b="1" dirty="0"/>
              <a:t>A</a:t>
            </a:r>
            <a:r>
              <a:rPr lang="zh-CN" altLang="en-US" sz="1600" b="1" dirty="0"/>
              <a:t>中各非零元素值较大（远大于</a:t>
            </a:r>
            <a:r>
              <a:rPr lang="en-US" altLang="zh-CN" sz="1600" b="1" dirty="0"/>
              <a:t>0.1kA</a:t>
            </a:r>
            <a:r>
              <a:rPr lang="zh-CN" altLang="en-US" sz="1600" b="1" dirty="0"/>
              <a:t>），说明所选的激励施加方案能保证流经各开关的电流较大，减小了三相分流的影响。</a:t>
            </a:r>
            <a:endParaRPr lang="en-US" altLang="zh-CN" sz="16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158F66C-CBE3-40C9-8E51-6E0DDD5DAA69}"/>
              </a:ext>
            </a:extLst>
          </p:cNvPr>
          <p:cNvSpPr txBox="1"/>
          <p:nvPr/>
        </p:nvSpPr>
        <p:spPr>
          <a:xfrm>
            <a:off x="6429232" y="3395092"/>
            <a:ext cx="669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60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μΩ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F2F5DC7-7062-459A-ADEF-30CAE9CC83F3}"/>
              </a:ext>
            </a:extLst>
          </p:cNvPr>
          <p:cNvSpPr txBox="1"/>
          <p:nvPr/>
        </p:nvSpPr>
        <p:spPr>
          <a:xfrm>
            <a:off x="7101676" y="3810742"/>
            <a:ext cx="97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110m</a:t>
            </a:r>
            <a:r>
              <a:rPr lang="el-G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4004DD-9F6E-46EE-9CFD-F709C989F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693" y="4355202"/>
            <a:ext cx="1142850" cy="162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8986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-上海启亦2">
  <a:themeElements>
    <a:clrScheme name="复件 模板1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复件 模板1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复件 模板1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模板1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模板1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PPT模板-上海启亦2</Template>
  <TotalTime>9601</TotalTime>
  <Words>230</Words>
  <Application>Microsoft Office PowerPoint</Application>
  <PresentationFormat>全屏显示(4:3)</PresentationFormat>
  <Paragraphs>44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等线</vt:lpstr>
      <vt:lpstr>华文楷体</vt:lpstr>
      <vt:lpstr>宋体</vt:lpstr>
      <vt:lpstr>微软雅黑</vt:lpstr>
      <vt:lpstr>Arial</vt:lpstr>
      <vt:lpstr>Arial Black</vt:lpstr>
      <vt:lpstr>Times New Roman</vt:lpstr>
      <vt:lpstr>Verdana</vt:lpstr>
      <vt:lpstr>Wingdings</vt:lpstr>
      <vt:lpstr>PPT模板-上海启亦2</vt:lpstr>
      <vt:lpstr>3.3 三相网络单间隔内仿真结果</vt:lpstr>
      <vt:lpstr>3.4 三相网络支线与母线连接处仿真结果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keris</dc:creator>
  <cp:lastModifiedBy>keris</cp:lastModifiedBy>
  <cp:revision>216</cp:revision>
  <dcterms:created xsi:type="dcterms:W3CDTF">2017-07-30T06:07:53Z</dcterms:created>
  <dcterms:modified xsi:type="dcterms:W3CDTF">2018-09-18T07:29:35Z</dcterms:modified>
</cp:coreProperties>
</file>