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ora"/>
      <p:regular r:id="rId30"/>
      <p:bold r:id="rId31"/>
      <p:italic r:id="rId32"/>
      <p:boldItalic r:id="rId33"/>
    </p:embeddedFont>
    <p:embeddedFont>
      <p:font typeface="Lexend"/>
      <p:regular r:id="rId34"/>
      <p:bold r:id="rId35"/>
    </p:embeddedFon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5.xml"/><Relationship Id="rId33" Type="http://schemas.openxmlformats.org/officeDocument/2006/relationships/font" Target="fonts/Lora-boldItalic.fntdata"/><Relationship Id="rId10" Type="http://schemas.openxmlformats.org/officeDocument/2006/relationships/slide" Target="slides/slide4.xml"/><Relationship Id="rId32" Type="http://schemas.openxmlformats.org/officeDocument/2006/relationships/font" Target="fonts/Lora-italic.fntdata"/><Relationship Id="rId13" Type="http://schemas.openxmlformats.org/officeDocument/2006/relationships/slide" Target="slides/slide7.xml"/><Relationship Id="rId35" Type="http://schemas.openxmlformats.org/officeDocument/2006/relationships/font" Target="fonts/Lexend-bold.fntdata"/><Relationship Id="rId12" Type="http://schemas.openxmlformats.org/officeDocument/2006/relationships/slide" Target="slides/slide6.xml"/><Relationship Id="rId34" Type="http://schemas.openxmlformats.org/officeDocument/2006/relationships/font" Target="fonts/Lexend-regular.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c0fd2437b_2_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7c0fd2437b_2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ca672c50e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5ca672c50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ca672c5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ca672c5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68f7403aa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568f7403a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ca672c50e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5ca672c50e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ca672c50e_0_1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5ca672c50e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ca672c50e_0_1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5ca672c50e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ca672c50e_0_2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5ca672c50e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ca672c50e_0_2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5ca672c50e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ca672c50e_0_2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5ca672c50e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c0fd2437b_2_3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7c0fd2437b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c0fd2437b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7c0fd2437b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7585c93af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57585c93a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c0fd2437b_2_16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7c0fd2437b_2_1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7585c93af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57585c93a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7585c93af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57585c93a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ca672c50e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5ca672c50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ca672c50e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5ca672c50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68f7403aa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568f7403a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68f7403aa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568f7403a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ca672c50e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5ca672c50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ca672c50e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5ca672c50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ca672c50e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5ca672c50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pptmon.com/" TargetMode="External"/><Relationship Id="rId4" Type="http://schemas.openxmlformats.org/officeDocument/2006/relationships/image" Target="../media/image2.png"/><Relationship Id="rId5" Type="http://schemas.openxmlformats.org/officeDocument/2006/relationships/hyperlink" Target="http://www.pptmon.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pptmon.com/" TargetMode="External"/><Relationship Id="rId4" Type="http://schemas.openxmlformats.org/officeDocument/2006/relationships/image" Target="../media/image2.png"/><Relationship Id="rId5" Type="http://schemas.openxmlformats.org/officeDocument/2006/relationships/hyperlink" Target="http://www.pptmon.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pptmon.com/" TargetMode="External"/><Relationship Id="rId4" Type="http://schemas.openxmlformats.org/officeDocument/2006/relationships/image" Target="../media/image2.png"/><Relationship Id="rId5" Type="http://schemas.openxmlformats.org/officeDocument/2006/relationships/hyperlink" Target="http://www.pptmon.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 Id="rId5"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pptmon.com/" TargetMode="External"/><Relationship Id="rId3" Type="http://schemas.openxmlformats.org/officeDocument/2006/relationships/image" Target="../media/image2.png"/><Relationship Id="rId4" Type="http://schemas.openxmlformats.org/officeDocument/2006/relationships/hyperlink" Target="http://www.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1" name="Shape 51"/>
        <p:cNvGrpSpPr/>
        <p:nvPr/>
      </p:nvGrpSpPr>
      <p:grpSpPr>
        <a:xfrm>
          <a:off x="0" y="0"/>
          <a:ext cx="0" cy="0"/>
          <a:chOff x="0" y="0"/>
          <a:chExt cx="0" cy="0"/>
        </a:xfrm>
      </p:grpSpPr>
      <p:pic>
        <p:nvPicPr>
          <p:cNvPr id="52" name="Google Shape;52;p14">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53" name="Google Shape;53;p14"/>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ko" sz="800" u="sng" cap="none" strike="noStrike">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54" name="Google Shape;54;p14"/>
          <p:cNvPicPr preferRelativeResize="0"/>
          <p:nvPr/>
        </p:nvPicPr>
        <p:blipFill rotWithShape="1">
          <a:blip r:embed="rId5">
            <a:alphaModFix/>
          </a:blip>
          <a:srcRect b="0" l="19219" r="0" t="0"/>
          <a:stretch/>
        </p:blipFill>
        <p:spPr>
          <a:xfrm>
            <a:off x="0" y="0"/>
            <a:ext cx="7386638"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55" name="Shape 55"/>
        <p:cNvGrpSpPr/>
        <p:nvPr/>
      </p:nvGrpSpPr>
      <p:grpSpPr>
        <a:xfrm>
          <a:off x="0" y="0"/>
          <a:ext cx="0" cy="0"/>
          <a:chOff x="0" y="0"/>
          <a:chExt cx="0" cy="0"/>
        </a:xfrm>
      </p:grpSpPr>
      <p:pic>
        <p:nvPicPr>
          <p:cNvPr id="56" name="Google Shape;56;p15">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57" name="Google Shape;57;p15"/>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58" name="Google Shape;58;p15"/>
          <p:cNvPicPr preferRelativeResize="0"/>
          <p:nvPr/>
        </p:nvPicPr>
        <p:blipFill rotWithShape="1">
          <a:blip r:embed="rId5">
            <a:alphaModFix/>
          </a:blip>
          <a:srcRect b="83611" l="29015" r="41609" t="0"/>
          <a:stretch/>
        </p:blipFill>
        <p:spPr>
          <a:xfrm>
            <a:off x="0" y="0"/>
            <a:ext cx="2686050" cy="842963"/>
          </a:xfrm>
          <a:prstGeom prst="rect">
            <a:avLst/>
          </a:prstGeom>
          <a:noFill/>
          <a:ln>
            <a:noFill/>
          </a:ln>
        </p:spPr>
      </p:pic>
      <p:pic>
        <p:nvPicPr>
          <p:cNvPr id="59" name="Google Shape;59;p15"/>
          <p:cNvPicPr preferRelativeResize="0"/>
          <p:nvPr/>
        </p:nvPicPr>
        <p:blipFill rotWithShape="1">
          <a:blip r:embed="rId5">
            <a:alphaModFix/>
          </a:blip>
          <a:srcRect b="33472" l="47422" r="0" t="55556"/>
          <a:stretch/>
        </p:blipFill>
        <p:spPr>
          <a:xfrm flipH="1">
            <a:off x="4336256" y="4579144"/>
            <a:ext cx="4807744" cy="56435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60" name="Shape 60"/>
        <p:cNvGrpSpPr/>
        <p:nvPr/>
      </p:nvGrpSpPr>
      <p:grpSpPr>
        <a:xfrm>
          <a:off x="0" y="0"/>
          <a:ext cx="0" cy="0"/>
          <a:chOff x="0" y="0"/>
          <a:chExt cx="0" cy="0"/>
        </a:xfrm>
      </p:grpSpPr>
      <p:pic>
        <p:nvPicPr>
          <p:cNvPr id="61" name="Google Shape;61;p16">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62" name="Google Shape;62;p16"/>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63" name="Google Shape;63;p16"/>
          <p:cNvPicPr preferRelativeResize="0"/>
          <p:nvPr/>
        </p:nvPicPr>
        <p:blipFill rotWithShape="1">
          <a:blip r:embed="rId5">
            <a:alphaModFix/>
          </a:blip>
          <a:srcRect b="0" l="0" r="0" t="0"/>
          <a:stretch/>
        </p:blipFill>
        <p:spPr>
          <a:xfrm>
            <a:off x="0" y="0"/>
            <a:ext cx="9144000" cy="5143500"/>
          </a:xfrm>
          <a:prstGeom prst="rect">
            <a:avLst/>
          </a:prstGeom>
          <a:noFill/>
          <a:ln>
            <a:noFill/>
          </a:ln>
        </p:spPr>
      </p:pic>
      <p:pic>
        <p:nvPicPr>
          <p:cNvPr id="64" name="Google Shape;64;p16"/>
          <p:cNvPicPr preferRelativeResize="0"/>
          <p:nvPr/>
        </p:nvPicPr>
        <p:blipFill rotWithShape="1">
          <a:blip r:embed="rId5">
            <a:alphaModFix/>
          </a:blip>
          <a:srcRect b="0" l="0" r="50000" t="0"/>
          <a:stretch/>
        </p:blipFill>
        <p:spPr>
          <a:xfrm flipH="1">
            <a:off x="4572000" y="0"/>
            <a:ext cx="4572000"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65" name="Shape 65"/>
        <p:cNvGrpSpPr/>
        <p:nvPr/>
      </p:nvGrpSpPr>
      <p:grpSpPr>
        <a:xfrm>
          <a:off x="0" y="0"/>
          <a:ext cx="0" cy="0"/>
          <a:chOff x="0" y="0"/>
          <a:chExt cx="0" cy="0"/>
        </a:xfrm>
      </p:grpSpPr>
      <p:pic>
        <p:nvPicPr>
          <p:cNvPr id="66" name="Google Shape;66;p17">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67" name="Google Shape;67;p17"/>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68" name="Google Shape;68;p17"/>
          <p:cNvPicPr preferRelativeResize="0"/>
          <p:nvPr/>
        </p:nvPicPr>
        <p:blipFill rotWithShape="1">
          <a:blip r:embed="rId5">
            <a:alphaModFix/>
          </a:blip>
          <a:srcRect b="0" l="42422" r="0" t="0"/>
          <a:stretch/>
        </p:blipFill>
        <p:spPr>
          <a:xfrm>
            <a:off x="0" y="0"/>
            <a:ext cx="5264944" cy="5143500"/>
          </a:xfrm>
          <a:prstGeom prst="rect">
            <a:avLst/>
          </a:prstGeom>
          <a:noFill/>
          <a:ln>
            <a:noFill/>
          </a:ln>
        </p:spPr>
      </p:pic>
      <p:pic>
        <p:nvPicPr>
          <p:cNvPr id="69" name="Google Shape;69;p17"/>
          <p:cNvPicPr preferRelativeResize="0"/>
          <p:nvPr/>
        </p:nvPicPr>
        <p:blipFill rotWithShape="1">
          <a:blip r:embed="rId5">
            <a:alphaModFix/>
          </a:blip>
          <a:srcRect b="0" l="42422" r="0" t="0"/>
          <a:stretch/>
        </p:blipFill>
        <p:spPr>
          <a:xfrm flipH="1">
            <a:off x="3879056" y="0"/>
            <a:ext cx="5264944"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70" name="Shape 70"/>
        <p:cNvGrpSpPr/>
        <p:nvPr/>
      </p:nvGrpSpPr>
      <p:grpSpPr>
        <a:xfrm>
          <a:off x="0" y="0"/>
          <a:ext cx="0" cy="0"/>
          <a:chOff x="0" y="0"/>
          <a:chExt cx="0" cy="0"/>
        </a:xfrm>
      </p:grpSpPr>
      <p:pic>
        <p:nvPicPr>
          <p:cNvPr id="71" name="Google Shape;71;p18">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72" name="Google Shape;72;p18"/>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sp>
        <p:nvSpPr>
          <p:cNvPr id="73" name="Google Shape;73;p18"/>
          <p:cNvSpPr/>
          <p:nvPr>
            <p:ph idx="2" type="pic"/>
          </p:nvPr>
        </p:nvSpPr>
        <p:spPr>
          <a:xfrm>
            <a:off x="0" y="1"/>
            <a:ext cx="9144000" cy="2571750"/>
          </a:xfrm>
          <a:prstGeom prst="rect">
            <a:avLst/>
          </a:prstGeom>
          <a:solidFill>
            <a:srgbClr val="F2F2F2"/>
          </a:solidFill>
          <a:ln>
            <a:noFill/>
          </a:ln>
        </p:spPr>
        <p:txBody>
          <a:bodyPr anchorCtr="1" anchor="ctr" bIns="35100" lIns="68575" spcFirstLastPara="1" rIns="68575" wrap="square" tIns="64800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74" name="Google Shape;74;p18"/>
          <p:cNvPicPr preferRelativeResize="0"/>
          <p:nvPr/>
        </p:nvPicPr>
        <p:blipFill rotWithShape="1">
          <a:blip r:embed="rId5">
            <a:alphaModFix/>
          </a:blip>
          <a:srcRect b="33472" l="47422" r="0" t="55556"/>
          <a:stretch/>
        </p:blipFill>
        <p:spPr>
          <a:xfrm flipH="1">
            <a:off x="4336256" y="4579144"/>
            <a:ext cx="4807744" cy="56435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75" name="Shape 75"/>
        <p:cNvGrpSpPr/>
        <p:nvPr/>
      </p:nvGrpSpPr>
      <p:grpSpPr>
        <a:xfrm>
          <a:off x="0" y="0"/>
          <a:ext cx="0" cy="0"/>
          <a:chOff x="0" y="0"/>
          <a:chExt cx="0" cy="0"/>
        </a:xfrm>
      </p:grpSpPr>
      <p:pic>
        <p:nvPicPr>
          <p:cNvPr id="76" name="Google Shape;76;p19">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77" name="Google Shape;77;p19"/>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78" name="Google Shape;78;p19"/>
          <p:cNvPicPr preferRelativeResize="0"/>
          <p:nvPr/>
        </p:nvPicPr>
        <p:blipFill rotWithShape="1">
          <a:blip r:embed="rId5">
            <a:alphaModFix/>
          </a:blip>
          <a:srcRect b="83611" l="29015" r="41609" t="0"/>
          <a:stretch/>
        </p:blipFill>
        <p:spPr>
          <a:xfrm>
            <a:off x="0" y="0"/>
            <a:ext cx="2686050" cy="842963"/>
          </a:xfrm>
          <a:prstGeom prst="rect">
            <a:avLst/>
          </a:prstGeom>
          <a:noFill/>
          <a:ln>
            <a:noFill/>
          </a:ln>
        </p:spPr>
      </p:pic>
      <p:pic>
        <p:nvPicPr>
          <p:cNvPr id="79" name="Google Shape;79;p19"/>
          <p:cNvPicPr preferRelativeResize="0"/>
          <p:nvPr/>
        </p:nvPicPr>
        <p:blipFill rotWithShape="1">
          <a:blip r:embed="rId5">
            <a:alphaModFix/>
          </a:blip>
          <a:srcRect b="83611" l="29015" r="41609" t="0"/>
          <a:stretch/>
        </p:blipFill>
        <p:spPr>
          <a:xfrm flipH="1">
            <a:off x="6457952" y="0"/>
            <a:ext cx="2686050" cy="842963"/>
          </a:xfrm>
          <a:prstGeom prst="rect">
            <a:avLst/>
          </a:prstGeom>
          <a:noFill/>
          <a:ln>
            <a:noFill/>
          </a:ln>
        </p:spPr>
      </p:pic>
      <p:sp>
        <p:nvSpPr>
          <p:cNvPr id="80" name="Google Shape;80;p19"/>
          <p:cNvSpPr/>
          <p:nvPr>
            <p:ph idx="2" type="pic"/>
          </p:nvPr>
        </p:nvSpPr>
        <p:spPr>
          <a:xfrm>
            <a:off x="976313" y="1987714"/>
            <a:ext cx="1605548" cy="1605547"/>
          </a:xfrm>
          <a:prstGeom prst="rect">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1" name="Google Shape;81;p19"/>
          <p:cNvSpPr/>
          <p:nvPr>
            <p:ph idx="3" type="pic"/>
          </p:nvPr>
        </p:nvSpPr>
        <p:spPr>
          <a:xfrm>
            <a:off x="2833688" y="1987714"/>
            <a:ext cx="1605548" cy="1605547"/>
          </a:xfrm>
          <a:prstGeom prst="rect">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 name="Google Shape;82;p19"/>
          <p:cNvSpPr/>
          <p:nvPr>
            <p:ph idx="4" type="pic"/>
          </p:nvPr>
        </p:nvSpPr>
        <p:spPr>
          <a:xfrm>
            <a:off x="4704766" y="1987714"/>
            <a:ext cx="1605548" cy="1605547"/>
          </a:xfrm>
          <a:prstGeom prst="rect">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3" name="Google Shape;83;p19"/>
          <p:cNvSpPr/>
          <p:nvPr>
            <p:ph idx="5" type="pic"/>
          </p:nvPr>
        </p:nvSpPr>
        <p:spPr>
          <a:xfrm>
            <a:off x="6562139" y="1987714"/>
            <a:ext cx="1605548" cy="1605547"/>
          </a:xfrm>
          <a:prstGeom prst="rect">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84" name="Shape 84"/>
        <p:cNvGrpSpPr/>
        <p:nvPr/>
      </p:nvGrpSpPr>
      <p:grpSpPr>
        <a:xfrm>
          <a:off x="0" y="0"/>
          <a:ext cx="0" cy="0"/>
          <a:chOff x="0" y="0"/>
          <a:chExt cx="0" cy="0"/>
        </a:xfrm>
      </p:grpSpPr>
      <p:pic>
        <p:nvPicPr>
          <p:cNvPr id="85" name="Google Shape;85;p20">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86" name="Google Shape;86;p20"/>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87" name="Google Shape;87;p20"/>
          <p:cNvPicPr preferRelativeResize="0"/>
          <p:nvPr/>
        </p:nvPicPr>
        <p:blipFill rotWithShape="1">
          <a:blip r:embed="rId5">
            <a:alphaModFix/>
          </a:blip>
          <a:srcRect b="0" l="54765" r="0" t="0"/>
          <a:stretch/>
        </p:blipFill>
        <p:spPr>
          <a:xfrm>
            <a:off x="0" y="0"/>
            <a:ext cx="4136231"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88" name="Shape 88"/>
        <p:cNvGrpSpPr/>
        <p:nvPr/>
      </p:nvGrpSpPr>
      <p:grpSpPr>
        <a:xfrm>
          <a:off x="0" y="0"/>
          <a:ext cx="0" cy="0"/>
          <a:chOff x="0" y="0"/>
          <a:chExt cx="0" cy="0"/>
        </a:xfrm>
      </p:grpSpPr>
      <p:pic>
        <p:nvPicPr>
          <p:cNvPr id="89" name="Google Shape;89;p21">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90" name="Google Shape;90;p21"/>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91" name="Google Shape;91;p21"/>
          <p:cNvPicPr preferRelativeResize="0"/>
          <p:nvPr/>
        </p:nvPicPr>
        <p:blipFill rotWithShape="1">
          <a:blip r:embed="rId5">
            <a:alphaModFix/>
          </a:blip>
          <a:srcRect b="0" l="32655" r="0" t="0"/>
          <a:stretch/>
        </p:blipFill>
        <p:spPr>
          <a:xfrm flipH="1">
            <a:off x="2986088" y="0"/>
            <a:ext cx="6157912"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92" name="Shape 92"/>
        <p:cNvGrpSpPr/>
        <p:nvPr/>
      </p:nvGrpSpPr>
      <p:grpSpPr>
        <a:xfrm>
          <a:off x="0" y="0"/>
          <a:ext cx="0" cy="0"/>
          <a:chOff x="0" y="0"/>
          <a:chExt cx="0" cy="0"/>
        </a:xfrm>
      </p:grpSpPr>
      <p:pic>
        <p:nvPicPr>
          <p:cNvPr id="93" name="Google Shape;93;p22">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94" name="Google Shape;94;p22"/>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95" name="Google Shape;95;p22"/>
          <p:cNvPicPr preferRelativeResize="0"/>
          <p:nvPr/>
        </p:nvPicPr>
        <p:blipFill rotWithShape="1">
          <a:blip r:embed="rId5">
            <a:alphaModFix/>
          </a:blip>
          <a:srcRect b="83611" l="29015" r="41609" t="0"/>
          <a:stretch/>
        </p:blipFill>
        <p:spPr>
          <a:xfrm>
            <a:off x="0" y="0"/>
            <a:ext cx="2686050" cy="842963"/>
          </a:xfrm>
          <a:prstGeom prst="rect">
            <a:avLst/>
          </a:prstGeom>
          <a:noFill/>
          <a:ln>
            <a:noFill/>
          </a:ln>
        </p:spPr>
      </p:pic>
      <p:pic>
        <p:nvPicPr>
          <p:cNvPr id="96" name="Google Shape;96;p22"/>
          <p:cNvPicPr preferRelativeResize="0"/>
          <p:nvPr/>
        </p:nvPicPr>
        <p:blipFill rotWithShape="1">
          <a:blip r:embed="rId5">
            <a:alphaModFix/>
          </a:blip>
          <a:srcRect b="33472" l="47422" r="0" t="55556"/>
          <a:stretch/>
        </p:blipFill>
        <p:spPr>
          <a:xfrm>
            <a:off x="0" y="4579144"/>
            <a:ext cx="4807744" cy="56435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97" name="Shape 97"/>
        <p:cNvGrpSpPr/>
        <p:nvPr/>
      </p:nvGrpSpPr>
      <p:grpSpPr>
        <a:xfrm>
          <a:off x="0" y="0"/>
          <a:ext cx="0" cy="0"/>
          <a:chOff x="0" y="0"/>
          <a:chExt cx="0" cy="0"/>
        </a:xfrm>
      </p:grpSpPr>
      <p:pic>
        <p:nvPicPr>
          <p:cNvPr id="98" name="Google Shape;98;p23"/>
          <p:cNvPicPr preferRelativeResize="0"/>
          <p:nvPr/>
        </p:nvPicPr>
        <p:blipFill rotWithShape="1">
          <a:blip r:embed="rId2">
            <a:alphaModFix/>
          </a:blip>
          <a:srcRect b="0" l="54765" r="0" t="0"/>
          <a:stretch/>
        </p:blipFill>
        <p:spPr>
          <a:xfrm>
            <a:off x="0" y="0"/>
            <a:ext cx="4136231" cy="5143500"/>
          </a:xfrm>
          <a:prstGeom prst="rect">
            <a:avLst/>
          </a:prstGeom>
          <a:noFill/>
          <a:ln>
            <a:noFill/>
          </a:ln>
        </p:spPr>
      </p:pic>
      <p:pic>
        <p:nvPicPr>
          <p:cNvPr id="99" name="Google Shape;99;p23">
            <a:hlinkClick r:id="rId3"/>
          </p:cNvPr>
          <p:cNvPicPr preferRelativeResize="0"/>
          <p:nvPr/>
        </p:nvPicPr>
        <p:blipFill rotWithShape="1">
          <a:blip r:embed="rId4">
            <a:alphaModFix/>
          </a:blip>
          <a:srcRect b="0" l="0" r="0" t="0"/>
          <a:stretch/>
        </p:blipFill>
        <p:spPr>
          <a:xfrm>
            <a:off x="4235427" y="5297943"/>
            <a:ext cx="1853804" cy="142875"/>
          </a:xfrm>
          <a:prstGeom prst="rect">
            <a:avLst/>
          </a:prstGeom>
          <a:noFill/>
          <a:ln>
            <a:noFill/>
          </a:ln>
        </p:spPr>
      </p:pic>
      <p:sp>
        <p:nvSpPr>
          <p:cNvPr id="100" name="Google Shape;100;p23"/>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5"/>
              </a:rPr>
              <a:t>Presentation template by</a:t>
            </a:r>
            <a:endParaRPr sz="800" u="none">
              <a:solidFill>
                <a:schemeClr val="dk1"/>
              </a:solidFill>
              <a:latin typeface="Arial"/>
              <a:ea typeface="Arial"/>
              <a:cs typeface="Arial"/>
              <a:sym typeface="Arial"/>
            </a:endParaRPr>
          </a:p>
        </p:txBody>
      </p:sp>
      <p:sp>
        <p:nvSpPr>
          <p:cNvPr id="101" name="Google Shape;101;p23"/>
          <p:cNvSpPr/>
          <p:nvPr>
            <p:ph idx="2" type="pic"/>
          </p:nvPr>
        </p:nvSpPr>
        <p:spPr>
          <a:xfrm>
            <a:off x="881681" y="1606834"/>
            <a:ext cx="1469741" cy="2922304"/>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2" name="Google Shape;102;p23"/>
          <p:cNvSpPr/>
          <p:nvPr>
            <p:ph idx="3" type="pic"/>
          </p:nvPr>
        </p:nvSpPr>
        <p:spPr>
          <a:xfrm>
            <a:off x="2983220" y="1606834"/>
            <a:ext cx="1469741" cy="2922304"/>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103" name="Google Shape;103;p23"/>
          <p:cNvPicPr preferRelativeResize="0"/>
          <p:nvPr/>
        </p:nvPicPr>
        <p:blipFill rotWithShape="1">
          <a:blip r:embed="rId2">
            <a:alphaModFix/>
          </a:blip>
          <a:srcRect b="83611" l="29015" r="41609" t="0"/>
          <a:stretch/>
        </p:blipFill>
        <p:spPr>
          <a:xfrm flipH="1">
            <a:off x="6457952" y="0"/>
            <a:ext cx="2686050" cy="84296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04" name="Shape 104"/>
        <p:cNvGrpSpPr/>
        <p:nvPr/>
      </p:nvGrpSpPr>
      <p:grpSpPr>
        <a:xfrm>
          <a:off x="0" y="0"/>
          <a:ext cx="0" cy="0"/>
          <a:chOff x="0" y="0"/>
          <a:chExt cx="0" cy="0"/>
        </a:xfrm>
      </p:grpSpPr>
      <p:pic>
        <p:nvPicPr>
          <p:cNvPr id="105" name="Google Shape;105;p24"/>
          <p:cNvPicPr preferRelativeResize="0"/>
          <p:nvPr/>
        </p:nvPicPr>
        <p:blipFill rotWithShape="1">
          <a:blip r:embed="rId2">
            <a:alphaModFix/>
          </a:blip>
          <a:srcRect b="0" l="54765" r="0" t="0"/>
          <a:stretch/>
        </p:blipFill>
        <p:spPr>
          <a:xfrm>
            <a:off x="0" y="0"/>
            <a:ext cx="4136231" cy="5143500"/>
          </a:xfrm>
          <a:prstGeom prst="rect">
            <a:avLst/>
          </a:prstGeom>
          <a:noFill/>
          <a:ln>
            <a:noFill/>
          </a:ln>
        </p:spPr>
      </p:pic>
      <p:pic>
        <p:nvPicPr>
          <p:cNvPr id="106" name="Google Shape;106;p24">
            <a:hlinkClick r:id="rId3"/>
          </p:cNvPr>
          <p:cNvPicPr preferRelativeResize="0"/>
          <p:nvPr/>
        </p:nvPicPr>
        <p:blipFill rotWithShape="1">
          <a:blip r:embed="rId4">
            <a:alphaModFix/>
          </a:blip>
          <a:srcRect b="0" l="0" r="0" t="0"/>
          <a:stretch/>
        </p:blipFill>
        <p:spPr>
          <a:xfrm>
            <a:off x="4235427" y="5297943"/>
            <a:ext cx="1853804" cy="142875"/>
          </a:xfrm>
          <a:prstGeom prst="rect">
            <a:avLst/>
          </a:prstGeom>
          <a:noFill/>
          <a:ln>
            <a:noFill/>
          </a:ln>
        </p:spPr>
      </p:pic>
      <p:sp>
        <p:nvSpPr>
          <p:cNvPr id="107" name="Google Shape;107;p24"/>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5"/>
              </a:rPr>
              <a:t>Presentation template by</a:t>
            </a:r>
            <a:endParaRPr sz="800" u="none">
              <a:solidFill>
                <a:schemeClr val="dk1"/>
              </a:solidFill>
              <a:latin typeface="Arial"/>
              <a:ea typeface="Arial"/>
              <a:cs typeface="Arial"/>
              <a:sym typeface="Arial"/>
            </a:endParaRPr>
          </a:p>
        </p:txBody>
      </p:sp>
      <p:sp>
        <p:nvSpPr>
          <p:cNvPr id="108" name="Google Shape;108;p24"/>
          <p:cNvSpPr/>
          <p:nvPr>
            <p:ph idx="2" type="pic"/>
          </p:nvPr>
        </p:nvSpPr>
        <p:spPr>
          <a:xfrm>
            <a:off x="1132922" y="1178719"/>
            <a:ext cx="2751511" cy="3407569"/>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109" name="Google Shape;109;p24"/>
          <p:cNvPicPr preferRelativeResize="0"/>
          <p:nvPr/>
        </p:nvPicPr>
        <p:blipFill rotWithShape="1">
          <a:blip r:embed="rId2">
            <a:alphaModFix/>
          </a:blip>
          <a:srcRect b="83611" l="29015" r="41609" t="0"/>
          <a:stretch/>
        </p:blipFill>
        <p:spPr>
          <a:xfrm flipH="1">
            <a:off x="6457952" y="0"/>
            <a:ext cx="2686050" cy="84296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10" name="Shape 110"/>
        <p:cNvGrpSpPr/>
        <p:nvPr/>
      </p:nvGrpSpPr>
      <p:grpSpPr>
        <a:xfrm>
          <a:off x="0" y="0"/>
          <a:ext cx="0" cy="0"/>
          <a:chOff x="0" y="0"/>
          <a:chExt cx="0" cy="0"/>
        </a:xfrm>
      </p:grpSpPr>
      <p:pic>
        <p:nvPicPr>
          <p:cNvPr id="111" name="Google Shape;111;p25"/>
          <p:cNvPicPr preferRelativeResize="0"/>
          <p:nvPr/>
        </p:nvPicPr>
        <p:blipFill rotWithShape="1">
          <a:blip r:embed="rId2">
            <a:alphaModFix/>
          </a:blip>
          <a:srcRect b="0" l="54765" r="0" t="0"/>
          <a:stretch/>
        </p:blipFill>
        <p:spPr>
          <a:xfrm>
            <a:off x="0" y="0"/>
            <a:ext cx="4136231" cy="5143500"/>
          </a:xfrm>
          <a:prstGeom prst="rect">
            <a:avLst/>
          </a:prstGeom>
          <a:noFill/>
          <a:ln>
            <a:noFill/>
          </a:ln>
        </p:spPr>
      </p:pic>
      <p:pic>
        <p:nvPicPr>
          <p:cNvPr id="112" name="Google Shape;112;p25">
            <a:hlinkClick r:id="rId3"/>
          </p:cNvPr>
          <p:cNvPicPr preferRelativeResize="0"/>
          <p:nvPr/>
        </p:nvPicPr>
        <p:blipFill rotWithShape="1">
          <a:blip r:embed="rId4">
            <a:alphaModFix/>
          </a:blip>
          <a:srcRect b="0" l="0" r="0" t="0"/>
          <a:stretch/>
        </p:blipFill>
        <p:spPr>
          <a:xfrm>
            <a:off x="4235427" y="5297943"/>
            <a:ext cx="1853804" cy="142875"/>
          </a:xfrm>
          <a:prstGeom prst="rect">
            <a:avLst/>
          </a:prstGeom>
          <a:noFill/>
          <a:ln>
            <a:noFill/>
          </a:ln>
        </p:spPr>
      </p:pic>
      <p:sp>
        <p:nvSpPr>
          <p:cNvPr id="113" name="Google Shape;113;p25"/>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5"/>
              </a:rPr>
              <a:t>Presentation template by</a:t>
            </a:r>
            <a:endParaRPr sz="800" u="none">
              <a:solidFill>
                <a:schemeClr val="dk1"/>
              </a:solidFill>
              <a:latin typeface="Arial"/>
              <a:ea typeface="Arial"/>
              <a:cs typeface="Arial"/>
              <a:sym typeface="Arial"/>
            </a:endParaRPr>
          </a:p>
        </p:txBody>
      </p:sp>
      <p:sp>
        <p:nvSpPr>
          <p:cNvPr id="114" name="Google Shape;114;p25"/>
          <p:cNvSpPr/>
          <p:nvPr>
            <p:ph idx="2" type="pic"/>
          </p:nvPr>
        </p:nvSpPr>
        <p:spPr>
          <a:xfrm>
            <a:off x="575708" y="1064419"/>
            <a:ext cx="4717810" cy="2743200"/>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115" name="Google Shape;115;p25"/>
          <p:cNvPicPr preferRelativeResize="0"/>
          <p:nvPr/>
        </p:nvPicPr>
        <p:blipFill rotWithShape="1">
          <a:blip r:embed="rId2">
            <a:alphaModFix/>
          </a:blip>
          <a:srcRect b="83611" l="29015" r="41609" t="0"/>
          <a:stretch/>
        </p:blipFill>
        <p:spPr>
          <a:xfrm flipH="1">
            <a:off x="6457952" y="0"/>
            <a:ext cx="2686050" cy="84296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116" name="Shape 116"/>
        <p:cNvGrpSpPr/>
        <p:nvPr/>
      </p:nvGrpSpPr>
      <p:grpSpPr>
        <a:xfrm>
          <a:off x="0" y="0"/>
          <a:ext cx="0" cy="0"/>
          <a:chOff x="0" y="0"/>
          <a:chExt cx="0" cy="0"/>
        </a:xfrm>
      </p:grpSpPr>
      <p:pic>
        <p:nvPicPr>
          <p:cNvPr id="117" name="Google Shape;117;p26">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118" name="Google Shape;118;p26"/>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119" name="Google Shape;119;p26"/>
          <p:cNvPicPr preferRelativeResize="0"/>
          <p:nvPr/>
        </p:nvPicPr>
        <p:blipFill rotWithShape="1">
          <a:blip r:embed="rId5">
            <a:alphaModFix/>
          </a:blip>
          <a:srcRect b="83611" l="29015" r="41609" t="0"/>
          <a:stretch/>
        </p:blipFill>
        <p:spPr>
          <a:xfrm flipH="1">
            <a:off x="6457952" y="0"/>
            <a:ext cx="2686050" cy="84296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spTree>
      <p:nvGrpSpPr>
        <p:cNvPr id="120" name="Shape 120"/>
        <p:cNvGrpSpPr/>
        <p:nvPr/>
      </p:nvGrpSpPr>
      <p:grpSpPr>
        <a:xfrm>
          <a:off x="0" y="0"/>
          <a:ext cx="0" cy="0"/>
          <a:chOff x="0" y="0"/>
          <a:chExt cx="0" cy="0"/>
        </a:xfrm>
      </p:grpSpPr>
      <p:pic>
        <p:nvPicPr>
          <p:cNvPr id="121" name="Google Shape;121;p27">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122" name="Google Shape;122;p27"/>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123" name="Shape 123"/>
        <p:cNvGrpSpPr/>
        <p:nvPr/>
      </p:nvGrpSpPr>
      <p:grpSpPr>
        <a:xfrm>
          <a:off x="0" y="0"/>
          <a:ext cx="0" cy="0"/>
          <a:chOff x="0" y="0"/>
          <a:chExt cx="0" cy="0"/>
        </a:xfrm>
      </p:grpSpPr>
      <p:pic>
        <p:nvPicPr>
          <p:cNvPr id="124" name="Google Shape;124;p28">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125" name="Google Shape;125;p28"/>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pic>
        <p:nvPicPr>
          <p:cNvPr id="126" name="Google Shape;126;p28"/>
          <p:cNvPicPr preferRelativeResize="0"/>
          <p:nvPr/>
        </p:nvPicPr>
        <p:blipFill rotWithShape="1">
          <a:blip r:embed="rId5">
            <a:alphaModFix/>
          </a:blip>
          <a:srcRect b="0" l="32655" r="0" t="0"/>
          <a:stretch/>
        </p:blipFill>
        <p:spPr>
          <a:xfrm>
            <a:off x="0" y="0"/>
            <a:ext cx="6157912" cy="51435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127" name="Shape 127"/>
        <p:cNvGrpSpPr/>
        <p:nvPr/>
      </p:nvGrpSpPr>
      <p:grpSpPr>
        <a:xfrm>
          <a:off x="0" y="0"/>
          <a:ext cx="0" cy="0"/>
          <a:chOff x="0" y="0"/>
          <a:chExt cx="0" cy="0"/>
        </a:xfrm>
      </p:grpSpPr>
      <p:pic>
        <p:nvPicPr>
          <p:cNvPr id="128" name="Google Shape;128;p29">
            <a:hlinkClick r:id="rId2"/>
          </p:cNvPr>
          <p:cNvPicPr preferRelativeResize="0"/>
          <p:nvPr/>
        </p:nvPicPr>
        <p:blipFill rotWithShape="1">
          <a:blip r:embed="rId3">
            <a:alphaModFix/>
          </a:blip>
          <a:srcRect b="0" l="0" r="0" t="0"/>
          <a:stretch/>
        </p:blipFill>
        <p:spPr>
          <a:xfrm>
            <a:off x="4235427" y="5297943"/>
            <a:ext cx="1853804" cy="142875"/>
          </a:xfrm>
          <a:prstGeom prst="rect">
            <a:avLst/>
          </a:prstGeom>
          <a:noFill/>
          <a:ln>
            <a:noFill/>
          </a:ln>
        </p:spPr>
      </p:pic>
      <p:sp>
        <p:nvSpPr>
          <p:cNvPr id="129" name="Google Shape;129;p29"/>
          <p:cNvSpPr txBox="1"/>
          <p:nvPr/>
        </p:nvSpPr>
        <p:spPr>
          <a:xfrm>
            <a:off x="3054769" y="5297943"/>
            <a:ext cx="2017973"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u="sng">
                <a:solidFill>
                  <a:schemeClr val="hlink"/>
                </a:solidFill>
                <a:latin typeface="Arial"/>
                <a:ea typeface="Arial"/>
                <a:cs typeface="Arial"/>
                <a:sym typeface="Arial"/>
                <a:hlinkClick r:id="rId4"/>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4346200" y="1837563"/>
            <a:ext cx="4569900" cy="971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000">
                <a:solidFill>
                  <a:schemeClr val="dk1"/>
                </a:solidFill>
                <a:latin typeface="Lexend"/>
                <a:ea typeface="Lexend"/>
                <a:cs typeface="Lexend"/>
                <a:sym typeface="Lexend"/>
              </a:rPr>
              <a:t>CAPSTONE PROJECT:</a:t>
            </a:r>
            <a:endParaRPr b="1" sz="3000">
              <a:solidFill>
                <a:schemeClr val="dk1"/>
              </a:solidFill>
              <a:latin typeface="Lexend"/>
              <a:ea typeface="Lexend"/>
              <a:cs typeface="Lexend"/>
              <a:sym typeface="Lexend"/>
            </a:endParaRPr>
          </a:p>
          <a:p>
            <a:pPr indent="0" lvl="0" marL="0" marR="0" rtl="0" algn="l">
              <a:spcBef>
                <a:spcPts val="0"/>
              </a:spcBef>
              <a:spcAft>
                <a:spcPts val="0"/>
              </a:spcAft>
              <a:buNone/>
            </a:pPr>
            <a:r>
              <a:rPr b="1" lang="ko" sz="2300">
                <a:solidFill>
                  <a:schemeClr val="dk1"/>
                </a:solidFill>
                <a:latin typeface="Lexend"/>
                <a:ea typeface="Lexend"/>
                <a:cs typeface="Lexend"/>
                <a:sym typeface="Lexend"/>
              </a:rPr>
              <a:t>LOAN DEFAULT PREDICTION</a:t>
            </a:r>
            <a:endParaRPr b="1" sz="2300">
              <a:solidFill>
                <a:schemeClr val="dk1"/>
              </a:solidFill>
              <a:latin typeface="Lexend"/>
              <a:ea typeface="Lexend"/>
              <a:cs typeface="Lexend"/>
              <a:sym typeface="Lexend"/>
            </a:endParaRPr>
          </a:p>
        </p:txBody>
      </p:sp>
      <p:sp>
        <p:nvSpPr>
          <p:cNvPr id="135" name="Google Shape;135;p30"/>
          <p:cNvSpPr txBox="1"/>
          <p:nvPr/>
        </p:nvSpPr>
        <p:spPr>
          <a:xfrm>
            <a:off x="5174125" y="2678948"/>
            <a:ext cx="3609900" cy="6270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ko" sz="1100">
                <a:solidFill>
                  <a:schemeClr val="dk1"/>
                </a:solidFill>
              </a:rPr>
              <a:t>Kongpob Leemingsawat</a:t>
            </a:r>
            <a:endParaRPr sz="1100">
              <a:solidFill>
                <a:schemeClr val="dk1"/>
              </a:solidFill>
            </a:endParaRPr>
          </a:p>
          <a:p>
            <a:pPr indent="0" lvl="0" marL="0" marR="0" rtl="0" algn="r">
              <a:spcBef>
                <a:spcPts val="0"/>
              </a:spcBef>
              <a:spcAft>
                <a:spcPts val="0"/>
              </a:spcAft>
              <a:buNone/>
            </a:pPr>
            <a:r>
              <a:rPr lang="ko" sz="1100">
                <a:solidFill>
                  <a:schemeClr val="dk1"/>
                </a:solidFill>
              </a:rPr>
              <a:t>MIT Applied Data Science</a:t>
            </a:r>
            <a:endParaRPr sz="1100">
              <a:solidFill>
                <a:schemeClr val="dk1"/>
              </a:solidFill>
            </a:endParaRPr>
          </a:p>
          <a:p>
            <a:pPr indent="0" lvl="0" marL="0" marR="0" rtl="0" algn="r">
              <a:spcBef>
                <a:spcPts val="0"/>
              </a:spcBef>
              <a:spcAft>
                <a:spcPts val="0"/>
              </a:spcAft>
              <a:buNone/>
            </a:pPr>
            <a:r>
              <a:rPr lang="ko" sz="1100">
                <a:solidFill>
                  <a:schemeClr val="dk1"/>
                </a:solidFill>
              </a:rPr>
              <a:t>October 8, 2022</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nvSpPr>
        <p:spPr>
          <a:xfrm>
            <a:off x="240850" y="178725"/>
            <a:ext cx="565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Overview of the Data: Dealing with NAs &amp; Outliers</a:t>
            </a:r>
            <a:endParaRPr sz="1800">
              <a:latin typeface="Lora"/>
              <a:ea typeface="Lora"/>
              <a:cs typeface="Lora"/>
              <a:sym typeface="Lora"/>
            </a:endParaRPr>
          </a:p>
        </p:txBody>
      </p:sp>
      <p:pic>
        <p:nvPicPr>
          <p:cNvPr id="220" name="Google Shape;220;p39"/>
          <p:cNvPicPr preferRelativeResize="0"/>
          <p:nvPr/>
        </p:nvPicPr>
        <p:blipFill>
          <a:blip r:embed="rId3">
            <a:alphaModFix/>
          </a:blip>
          <a:stretch>
            <a:fillRect/>
          </a:stretch>
        </p:blipFill>
        <p:spPr>
          <a:xfrm>
            <a:off x="557726" y="1452373"/>
            <a:ext cx="1324807" cy="2686876"/>
          </a:xfrm>
          <a:prstGeom prst="rect">
            <a:avLst/>
          </a:prstGeom>
          <a:noFill/>
          <a:ln>
            <a:noFill/>
          </a:ln>
        </p:spPr>
      </p:pic>
      <p:pic>
        <p:nvPicPr>
          <p:cNvPr id="221" name="Google Shape;221;p39"/>
          <p:cNvPicPr preferRelativeResize="0"/>
          <p:nvPr/>
        </p:nvPicPr>
        <p:blipFill>
          <a:blip r:embed="rId4">
            <a:alphaModFix/>
          </a:blip>
          <a:stretch>
            <a:fillRect/>
          </a:stretch>
        </p:blipFill>
        <p:spPr>
          <a:xfrm>
            <a:off x="6742763" y="1452375"/>
            <a:ext cx="1709625" cy="1903500"/>
          </a:xfrm>
          <a:prstGeom prst="rect">
            <a:avLst/>
          </a:prstGeom>
          <a:noFill/>
          <a:ln>
            <a:noFill/>
          </a:ln>
        </p:spPr>
      </p:pic>
      <p:sp>
        <p:nvSpPr>
          <p:cNvPr id="222" name="Google Shape;222;p39"/>
          <p:cNvSpPr txBox="1"/>
          <p:nvPr/>
        </p:nvSpPr>
        <p:spPr>
          <a:xfrm>
            <a:off x="361950" y="738600"/>
            <a:ext cx="262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ora"/>
                <a:ea typeface="Lora"/>
                <a:cs typeface="Lora"/>
                <a:sym typeface="Lora"/>
              </a:rPr>
              <a:t>Percentages of missing values per column</a:t>
            </a:r>
            <a:endParaRPr>
              <a:latin typeface="Lora"/>
              <a:ea typeface="Lora"/>
              <a:cs typeface="Lora"/>
              <a:sym typeface="Lora"/>
            </a:endParaRPr>
          </a:p>
        </p:txBody>
      </p:sp>
      <p:sp>
        <p:nvSpPr>
          <p:cNvPr id="223" name="Google Shape;223;p39"/>
          <p:cNvSpPr txBox="1"/>
          <p:nvPr/>
        </p:nvSpPr>
        <p:spPr>
          <a:xfrm>
            <a:off x="6286425" y="738600"/>
            <a:ext cx="262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ora"/>
                <a:ea typeface="Lora"/>
                <a:cs typeface="Lora"/>
                <a:sym typeface="Lora"/>
              </a:rPr>
              <a:t>Percentages of skewer per column</a:t>
            </a:r>
            <a:endParaRPr>
              <a:latin typeface="Lora"/>
              <a:ea typeface="Lora"/>
              <a:cs typeface="Lora"/>
              <a:sym typeface="Lora"/>
            </a:endParaRPr>
          </a:p>
        </p:txBody>
      </p:sp>
      <p:sp>
        <p:nvSpPr>
          <p:cNvPr id="224" name="Google Shape;224;p39"/>
          <p:cNvSpPr/>
          <p:nvPr/>
        </p:nvSpPr>
        <p:spPr>
          <a:xfrm>
            <a:off x="569525" y="2990000"/>
            <a:ext cx="1313100" cy="36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txBox="1"/>
          <p:nvPr/>
        </p:nvSpPr>
        <p:spPr>
          <a:xfrm>
            <a:off x="2721000" y="2895950"/>
            <a:ext cx="193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Replacing categorical columns with mode</a:t>
            </a:r>
            <a:endParaRPr sz="1200">
              <a:latin typeface="Lora"/>
              <a:ea typeface="Lora"/>
              <a:cs typeface="Lora"/>
              <a:sym typeface="Lora"/>
            </a:endParaRPr>
          </a:p>
        </p:txBody>
      </p:sp>
      <p:sp>
        <p:nvSpPr>
          <p:cNvPr id="226" name="Google Shape;226;p39"/>
          <p:cNvSpPr txBox="1"/>
          <p:nvPr/>
        </p:nvSpPr>
        <p:spPr>
          <a:xfrm>
            <a:off x="2721000" y="1848025"/>
            <a:ext cx="193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Replacing numerical columns with mean</a:t>
            </a:r>
            <a:endParaRPr sz="1200">
              <a:latin typeface="Lora"/>
              <a:ea typeface="Lora"/>
              <a:cs typeface="Lora"/>
              <a:sym typeface="Lora"/>
            </a:endParaRPr>
          </a:p>
        </p:txBody>
      </p:sp>
      <p:cxnSp>
        <p:nvCxnSpPr>
          <p:cNvPr id="227" name="Google Shape;227;p39"/>
          <p:cNvCxnSpPr/>
          <p:nvPr/>
        </p:nvCxnSpPr>
        <p:spPr>
          <a:xfrm>
            <a:off x="1882625" y="3173000"/>
            <a:ext cx="765300" cy="0"/>
          </a:xfrm>
          <a:prstGeom prst="straightConnector1">
            <a:avLst/>
          </a:prstGeom>
          <a:noFill/>
          <a:ln cap="flat" cmpd="sng" w="9525">
            <a:solidFill>
              <a:srgbClr val="FF0000"/>
            </a:solidFill>
            <a:prstDash val="solid"/>
            <a:round/>
            <a:headEnd len="med" w="med" type="none"/>
            <a:tailEnd len="med" w="med" type="triangle"/>
          </a:ln>
        </p:spPr>
      </p:cxnSp>
      <p:cxnSp>
        <p:nvCxnSpPr>
          <p:cNvPr id="228" name="Google Shape;228;p39"/>
          <p:cNvCxnSpPr/>
          <p:nvPr/>
        </p:nvCxnSpPr>
        <p:spPr>
          <a:xfrm>
            <a:off x="1882625" y="2125075"/>
            <a:ext cx="765300" cy="0"/>
          </a:xfrm>
          <a:prstGeom prst="straightConnector1">
            <a:avLst/>
          </a:prstGeom>
          <a:noFill/>
          <a:ln cap="flat" cmpd="sng" w="9525">
            <a:solidFill>
              <a:srgbClr val="0000FF"/>
            </a:solidFill>
            <a:prstDash val="solid"/>
            <a:round/>
            <a:headEnd len="med" w="med" type="none"/>
            <a:tailEnd len="med" w="med" type="triangle"/>
          </a:ln>
        </p:spPr>
      </p:cxnSp>
      <p:sp>
        <p:nvSpPr>
          <p:cNvPr id="229" name="Google Shape;229;p39"/>
          <p:cNvSpPr/>
          <p:nvPr/>
        </p:nvSpPr>
        <p:spPr>
          <a:xfrm>
            <a:off x="605125" y="1681875"/>
            <a:ext cx="453900" cy="1263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605125" y="3400525"/>
            <a:ext cx="453900" cy="738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9"/>
          <p:cNvCxnSpPr/>
          <p:nvPr/>
        </p:nvCxnSpPr>
        <p:spPr>
          <a:xfrm flipH="1">
            <a:off x="6051300" y="2233600"/>
            <a:ext cx="542700" cy="90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9"/>
          <p:cNvCxnSpPr/>
          <p:nvPr/>
        </p:nvCxnSpPr>
        <p:spPr>
          <a:xfrm flipH="1">
            <a:off x="4554850" y="859300"/>
            <a:ext cx="18000" cy="3897900"/>
          </a:xfrm>
          <a:prstGeom prst="straightConnector1">
            <a:avLst/>
          </a:prstGeom>
          <a:noFill/>
          <a:ln cap="flat" cmpd="sng" w="9525">
            <a:solidFill>
              <a:schemeClr val="dk2"/>
            </a:solidFill>
            <a:prstDash val="solid"/>
            <a:round/>
            <a:headEnd len="med" w="med" type="none"/>
            <a:tailEnd len="med" w="med" type="none"/>
          </a:ln>
        </p:spPr>
      </p:cxnSp>
      <p:sp>
        <p:nvSpPr>
          <p:cNvPr id="233" name="Google Shape;233;p39"/>
          <p:cNvSpPr txBox="1"/>
          <p:nvPr/>
        </p:nvSpPr>
        <p:spPr>
          <a:xfrm>
            <a:off x="4765388" y="1186500"/>
            <a:ext cx="122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To deal with outliers:</a:t>
            </a:r>
            <a:endParaRPr sz="1200">
              <a:latin typeface="Lora"/>
              <a:ea typeface="Lora"/>
              <a:cs typeface="Lora"/>
              <a:sym typeface="Lora"/>
            </a:endParaRPr>
          </a:p>
          <a:p>
            <a:pPr indent="0" lvl="0" marL="0" rtl="0" algn="l">
              <a:spcBef>
                <a:spcPts val="0"/>
              </a:spcBef>
              <a:spcAft>
                <a:spcPts val="0"/>
              </a:spcAft>
              <a:buNone/>
            </a:pPr>
            <a:r>
              <a:t/>
            </a:r>
            <a:endParaRPr sz="1200">
              <a:latin typeface="Lora"/>
              <a:ea typeface="Lora"/>
              <a:cs typeface="Lora"/>
              <a:sym typeface="Lora"/>
            </a:endParaRPr>
          </a:p>
          <a:p>
            <a:pPr indent="0" lvl="0" marL="0" rtl="0" algn="l">
              <a:spcBef>
                <a:spcPts val="0"/>
              </a:spcBef>
              <a:spcAft>
                <a:spcPts val="0"/>
              </a:spcAft>
              <a:buNone/>
            </a:pPr>
            <a:r>
              <a:rPr lang="ko" sz="1200">
                <a:latin typeface="Lora"/>
                <a:ea typeface="Lora"/>
                <a:cs typeface="Lora"/>
                <a:sym typeface="Lora"/>
              </a:rPr>
              <a:t>1.Using IQR technique to identify the outliers</a:t>
            </a:r>
            <a:endParaRPr sz="1200">
              <a:latin typeface="Lora"/>
              <a:ea typeface="Lora"/>
              <a:cs typeface="Lora"/>
              <a:sym typeface="Lora"/>
            </a:endParaRPr>
          </a:p>
          <a:p>
            <a:pPr indent="0" lvl="0" marL="0" rtl="0" algn="l">
              <a:spcBef>
                <a:spcPts val="0"/>
              </a:spcBef>
              <a:spcAft>
                <a:spcPts val="0"/>
              </a:spcAft>
              <a:buNone/>
            </a:pPr>
            <a:r>
              <a:rPr lang="ko" sz="1200">
                <a:latin typeface="Lora"/>
                <a:ea typeface="Lora"/>
                <a:cs typeface="Lora"/>
                <a:sym typeface="Lora"/>
              </a:rPr>
              <a:t>2. Using imputation technique to replace outliers with mean and median</a:t>
            </a:r>
            <a:endParaRPr sz="12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1927525" y="1162375"/>
            <a:ext cx="7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ora"/>
                <a:ea typeface="Lora"/>
                <a:cs typeface="Lora"/>
                <a:sym typeface="Lora"/>
              </a:rPr>
              <a:t>Before</a:t>
            </a:r>
            <a:endParaRPr>
              <a:latin typeface="Lora"/>
              <a:ea typeface="Lora"/>
              <a:cs typeface="Lora"/>
              <a:sym typeface="Lora"/>
            </a:endParaRPr>
          </a:p>
        </p:txBody>
      </p:sp>
      <p:pic>
        <p:nvPicPr>
          <p:cNvPr id="239" name="Google Shape;239;p40"/>
          <p:cNvPicPr preferRelativeResize="0"/>
          <p:nvPr/>
        </p:nvPicPr>
        <p:blipFill>
          <a:blip r:embed="rId3">
            <a:alphaModFix/>
          </a:blip>
          <a:stretch>
            <a:fillRect/>
          </a:stretch>
        </p:blipFill>
        <p:spPr>
          <a:xfrm>
            <a:off x="180463" y="1562575"/>
            <a:ext cx="4271124" cy="2265299"/>
          </a:xfrm>
          <a:prstGeom prst="rect">
            <a:avLst/>
          </a:prstGeom>
          <a:noFill/>
          <a:ln cap="flat" cmpd="sng" w="9525">
            <a:solidFill>
              <a:schemeClr val="dk1"/>
            </a:solidFill>
            <a:prstDash val="solid"/>
            <a:round/>
            <a:headEnd len="sm" w="sm" type="none"/>
            <a:tailEnd len="sm" w="sm" type="none"/>
          </a:ln>
        </p:spPr>
      </p:pic>
      <p:pic>
        <p:nvPicPr>
          <p:cNvPr id="240" name="Google Shape;240;p40"/>
          <p:cNvPicPr preferRelativeResize="0"/>
          <p:nvPr/>
        </p:nvPicPr>
        <p:blipFill>
          <a:blip r:embed="rId4">
            <a:alphaModFix/>
          </a:blip>
          <a:stretch>
            <a:fillRect/>
          </a:stretch>
        </p:blipFill>
        <p:spPr>
          <a:xfrm>
            <a:off x="4616213" y="1558375"/>
            <a:ext cx="4271124" cy="2273675"/>
          </a:xfrm>
          <a:prstGeom prst="rect">
            <a:avLst/>
          </a:prstGeom>
          <a:noFill/>
          <a:ln cap="flat" cmpd="sng" w="9525">
            <a:solidFill>
              <a:schemeClr val="dk1"/>
            </a:solidFill>
            <a:prstDash val="solid"/>
            <a:round/>
            <a:headEnd len="sm" w="sm" type="none"/>
            <a:tailEnd len="sm" w="sm" type="none"/>
          </a:ln>
        </p:spPr>
      </p:pic>
      <p:sp>
        <p:nvSpPr>
          <p:cNvPr id="241" name="Google Shape;241;p40"/>
          <p:cNvSpPr txBox="1"/>
          <p:nvPr/>
        </p:nvSpPr>
        <p:spPr>
          <a:xfrm>
            <a:off x="6363275" y="1162375"/>
            <a:ext cx="77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Lora"/>
                <a:ea typeface="Lora"/>
                <a:cs typeface="Lora"/>
                <a:sym typeface="Lora"/>
              </a:rPr>
              <a:t>After</a:t>
            </a:r>
            <a:endParaRPr>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Confusion Matrix</a:t>
            </a:r>
            <a:endParaRPr sz="1800">
              <a:latin typeface="Lora"/>
              <a:ea typeface="Lora"/>
              <a:cs typeface="Lora"/>
              <a:sym typeface="Lora"/>
            </a:endParaRPr>
          </a:p>
        </p:txBody>
      </p:sp>
      <p:pic>
        <p:nvPicPr>
          <p:cNvPr id="247" name="Google Shape;247;p41"/>
          <p:cNvPicPr preferRelativeResize="0"/>
          <p:nvPr/>
        </p:nvPicPr>
        <p:blipFill>
          <a:blip r:embed="rId3">
            <a:alphaModFix/>
          </a:blip>
          <a:stretch>
            <a:fillRect/>
          </a:stretch>
        </p:blipFill>
        <p:spPr>
          <a:xfrm>
            <a:off x="1248525" y="1725338"/>
            <a:ext cx="2615124" cy="1726400"/>
          </a:xfrm>
          <a:prstGeom prst="rect">
            <a:avLst/>
          </a:prstGeom>
          <a:noFill/>
          <a:ln>
            <a:noFill/>
          </a:ln>
        </p:spPr>
      </p:pic>
      <p:sp>
        <p:nvSpPr>
          <p:cNvPr id="248" name="Google Shape;248;p41"/>
          <p:cNvSpPr/>
          <p:nvPr/>
        </p:nvSpPr>
        <p:spPr>
          <a:xfrm>
            <a:off x="3035613" y="2294838"/>
            <a:ext cx="702900" cy="5874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1"/>
          <p:cNvSpPr/>
          <p:nvPr/>
        </p:nvSpPr>
        <p:spPr>
          <a:xfrm>
            <a:off x="2093463" y="2864338"/>
            <a:ext cx="702900" cy="5874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41"/>
          <p:cNvPicPr preferRelativeResize="0"/>
          <p:nvPr/>
        </p:nvPicPr>
        <p:blipFill>
          <a:blip r:embed="rId4">
            <a:alphaModFix/>
          </a:blip>
          <a:stretch>
            <a:fillRect/>
          </a:stretch>
        </p:blipFill>
        <p:spPr>
          <a:xfrm>
            <a:off x="4416463" y="1725338"/>
            <a:ext cx="2578877" cy="1726400"/>
          </a:xfrm>
          <a:prstGeom prst="rect">
            <a:avLst/>
          </a:prstGeom>
          <a:noFill/>
          <a:ln cap="flat" cmpd="sng" w="9525">
            <a:solidFill>
              <a:schemeClr val="dk1"/>
            </a:solidFill>
            <a:prstDash val="solid"/>
            <a:round/>
            <a:headEnd len="sm" w="sm" type="none"/>
            <a:tailEnd len="sm" w="sm" type="none"/>
          </a:ln>
        </p:spPr>
      </p:pic>
      <p:sp>
        <p:nvSpPr>
          <p:cNvPr id="251" name="Google Shape;251;p41"/>
          <p:cNvSpPr/>
          <p:nvPr/>
        </p:nvSpPr>
        <p:spPr>
          <a:xfrm>
            <a:off x="5733063" y="1824313"/>
            <a:ext cx="702900" cy="5874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1"/>
          <p:cNvSpPr/>
          <p:nvPr/>
        </p:nvSpPr>
        <p:spPr>
          <a:xfrm>
            <a:off x="4790913" y="2588538"/>
            <a:ext cx="702900" cy="5874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1"/>
          <p:cNvSpPr/>
          <p:nvPr/>
        </p:nvSpPr>
        <p:spPr>
          <a:xfrm>
            <a:off x="4995513" y="3496213"/>
            <a:ext cx="293700" cy="391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rot="10800000">
            <a:off x="5937663" y="1228138"/>
            <a:ext cx="293700" cy="391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txBox="1"/>
          <p:nvPr/>
        </p:nvSpPr>
        <p:spPr>
          <a:xfrm>
            <a:off x="4273563" y="657213"/>
            <a:ext cx="362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With FP: The retail banks will lost a chance to gain profits from these errors </a:t>
            </a:r>
            <a:endParaRPr sz="1200">
              <a:latin typeface="Lora"/>
              <a:ea typeface="Lora"/>
              <a:cs typeface="Lora"/>
              <a:sym typeface="Lora"/>
            </a:endParaRPr>
          </a:p>
        </p:txBody>
      </p:sp>
      <p:sp>
        <p:nvSpPr>
          <p:cNvPr id="256" name="Google Shape;256;p41"/>
          <p:cNvSpPr txBox="1"/>
          <p:nvPr/>
        </p:nvSpPr>
        <p:spPr>
          <a:xfrm>
            <a:off x="3456288" y="3932188"/>
            <a:ext cx="362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With FN: The retail banks will lost profit and money from defaulted clients </a:t>
            </a:r>
            <a:endParaRPr sz="12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Confusion Matrix</a:t>
            </a:r>
            <a:endParaRPr sz="1800">
              <a:latin typeface="Lora"/>
              <a:ea typeface="Lora"/>
              <a:cs typeface="Lora"/>
              <a:sym typeface="Lora"/>
            </a:endParaRPr>
          </a:p>
        </p:txBody>
      </p:sp>
      <p:pic>
        <p:nvPicPr>
          <p:cNvPr id="262" name="Google Shape;262;p42"/>
          <p:cNvPicPr preferRelativeResize="0"/>
          <p:nvPr/>
        </p:nvPicPr>
        <p:blipFill>
          <a:blip r:embed="rId3">
            <a:alphaModFix/>
          </a:blip>
          <a:stretch>
            <a:fillRect/>
          </a:stretch>
        </p:blipFill>
        <p:spPr>
          <a:xfrm>
            <a:off x="803925" y="970800"/>
            <a:ext cx="7536150" cy="1346050"/>
          </a:xfrm>
          <a:prstGeom prst="rect">
            <a:avLst/>
          </a:prstGeom>
          <a:noFill/>
          <a:ln>
            <a:noFill/>
          </a:ln>
        </p:spPr>
      </p:pic>
      <p:sp>
        <p:nvSpPr>
          <p:cNvPr id="263" name="Google Shape;263;p42"/>
          <p:cNvSpPr/>
          <p:nvPr/>
        </p:nvSpPr>
        <p:spPr>
          <a:xfrm>
            <a:off x="836475" y="1575075"/>
            <a:ext cx="7457100" cy="20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2"/>
          <p:cNvSpPr/>
          <p:nvPr/>
        </p:nvSpPr>
        <p:spPr>
          <a:xfrm>
            <a:off x="843450" y="2067875"/>
            <a:ext cx="7457100" cy="20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42"/>
          <p:cNvPicPr preferRelativeResize="0"/>
          <p:nvPr/>
        </p:nvPicPr>
        <p:blipFill>
          <a:blip r:embed="rId4">
            <a:alphaModFix/>
          </a:blip>
          <a:stretch>
            <a:fillRect/>
          </a:stretch>
        </p:blipFill>
        <p:spPr>
          <a:xfrm>
            <a:off x="803925" y="2560675"/>
            <a:ext cx="2590435" cy="2521849"/>
          </a:xfrm>
          <a:prstGeom prst="rect">
            <a:avLst/>
          </a:prstGeom>
          <a:noFill/>
          <a:ln>
            <a:noFill/>
          </a:ln>
        </p:spPr>
      </p:pic>
      <p:pic>
        <p:nvPicPr>
          <p:cNvPr id="266" name="Google Shape;266;p42"/>
          <p:cNvPicPr preferRelativeResize="0"/>
          <p:nvPr/>
        </p:nvPicPr>
        <p:blipFill>
          <a:blip r:embed="rId5">
            <a:alphaModFix/>
          </a:blip>
          <a:stretch>
            <a:fillRect/>
          </a:stretch>
        </p:blipFill>
        <p:spPr>
          <a:xfrm>
            <a:off x="5756085" y="2560675"/>
            <a:ext cx="2583989" cy="2521849"/>
          </a:xfrm>
          <a:prstGeom prst="rect">
            <a:avLst/>
          </a:prstGeom>
          <a:noFill/>
          <a:ln>
            <a:noFill/>
          </a:ln>
        </p:spPr>
      </p:pic>
      <p:sp>
        <p:nvSpPr>
          <p:cNvPr id="267" name="Google Shape;267;p42"/>
          <p:cNvSpPr txBox="1"/>
          <p:nvPr/>
        </p:nvSpPr>
        <p:spPr>
          <a:xfrm>
            <a:off x="3480850" y="2560675"/>
            <a:ext cx="74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model 1</a:t>
            </a:r>
            <a:endParaRPr sz="1200">
              <a:latin typeface="Lora"/>
              <a:ea typeface="Lora"/>
              <a:cs typeface="Lora"/>
              <a:sym typeface="Lora"/>
            </a:endParaRPr>
          </a:p>
        </p:txBody>
      </p:sp>
      <p:sp>
        <p:nvSpPr>
          <p:cNvPr id="268" name="Google Shape;268;p42"/>
          <p:cNvSpPr txBox="1"/>
          <p:nvPr/>
        </p:nvSpPr>
        <p:spPr>
          <a:xfrm>
            <a:off x="4807900" y="4713225"/>
            <a:ext cx="89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model 3</a:t>
            </a:r>
            <a:endParaRPr sz="120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Performance Score</a:t>
            </a:r>
            <a:endParaRPr sz="1800">
              <a:latin typeface="Lora"/>
              <a:ea typeface="Lora"/>
              <a:cs typeface="Lora"/>
              <a:sym typeface="Lora"/>
            </a:endParaRPr>
          </a:p>
        </p:txBody>
      </p:sp>
      <p:pic>
        <p:nvPicPr>
          <p:cNvPr id="274" name="Google Shape;274;p43"/>
          <p:cNvPicPr preferRelativeResize="0"/>
          <p:nvPr/>
        </p:nvPicPr>
        <p:blipFill>
          <a:blip r:embed="rId3">
            <a:alphaModFix/>
          </a:blip>
          <a:stretch>
            <a:fillRect/>
          </a:stretch>
        </p:blipFill>
        <p:spPr>
          <a:xfrm>
            <a:off x="803925" y="970800"/>
            <a:ext cx="7536150" cy="1346050"/>
          </a:xfrm>
          <a:prstGeom prst="rect">
            <a:avLst/>
          </a:prstGeom>
          <a:noFill/>
          <a:ln>
            <a:noFill/>
          </a:ln>
        </p:spPr>
      </p:pic>
      <p:sp>
        <p:nvSpPr>
          <p:cNvPr id="275" name="Google Shape;275;p43"/>
          <p:cNvSpPr/>
          <p:nvPr/>
        </p:nvSpPr>
        <p:spPr>
          <a:xfrm>
            <a:off x="836475" y="1575075"/>
            <a:ext cx="7457100" cy="20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3"/>
          <p:cNvSpPr/>
          <p:nvPr/>
        </p:nvSpPr>
        <p:spPr>
          <a:xfrm>
            <a:off x="843450" y="2067875"/>
            <a:ext cx="7457100" cy="20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3"/>
          <p:cNvSpPr txBox="1"/>
          <p:nvPr/>
        </p:nvSpPr>
        <p:spPr>
          <a:xfrm>
            <a:off x="829825" y="2403650"/>
            <a:ext cx="75114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Lora"/>
                <a:ea typeface="Lora"/>
                <a:cs typeface="Lora"/>
                <a:sym typeface="Lora"/>
              </a:rPr>
              <a:t>Model 3’s performance is slidely better than Model 1’s performance; therefore, we will use Model 3’s to draw a business suggestions. Before we get to the business recommendation, let’s take a look at the performance score: </a:t>
            </a:r>
            <a:endParaRPr sz="1100">
              <a:latin typeface="Lora"/>
              <a:ea typeface="Lora"/>
              <a:cs typeface="Lora"/>
              <a:sym typeface="Lora"/>
            </a:endParaRPr>
          </a:p>
          <a:p>
            <a:pPr indent="0" lvl="0" marL="0" rtl="0" algn="l">
              <a:spcBef>
                <a:spcPts val="0"/>
              </a:spcBef>
              <a:spcAft>
                <a:spcPts val="0"/>
              </a:spcAft>
              <a:buNone/>
            </a:pPr>
            <a:r>
              <a:t/>
            </a:r>
            <a:endParaRPr sz="1100">
              <a:latin typeface="Lora"/>
              <a:ea typeface="Lora"/>
              <a:cs typeface="Lora"/>
              <a:sym typeface="Lora"/>
            </a:endParaRPr>
          </a:p>
          <a:p>
            <a:pPr indent="0" lvl="0" marL="0" rtl="0" algn="l">
              <a:spcBef>
                <a:spcPts val="0"/>
              </a:spcBef>
              <a:spcAft>
                <a:spcPts val="0"/>
              </a:spcAft>
              <a:buNone/>
            </a:pPr>
            <a:r>
              <a:rPr b="1" lang="ko" sz="1100">
                <a:latin typeface="Lora"/>
                <a:ea typeface="Lora"/>
                <a:cs typeface="Lora"/>
                <a:sym typeface="Lora"/>
              </a:rPr>
              <a:t>1.Accuracy Score:</a:t>
            </a:r>
            <a:r>
              <a:rPr lang="ko" sz="1100">
                <a:latin typeface="Lora"/>
                <a:ea typeface="Lora"/>
                <a:cs typeface="Lora"/>
                <a:sym typeface="Lora"/>
              </a:rPr>
              <a:t> Model 3 has a similar performance score on accuracy on both train and test dataset. </a:t>
            </a:r>
            <a:r>
              <a:rPr lang="ko" sz="1100">
                <a:latin typeface="Lora"/>
                <a:ea typeface="Lora"/>
                <a:cs typeface="Lora"/>
                <a:sym typeface="Lora"/>
              </a:rPr>
              <a:t>This</a:t>
            </a:r>
            <a:r>
              <a:rPr lang="ko" sz="1100">
                <a:latin typeface="Lora"/>
                <a:ea typeface="Lora"/>
                <a:cs typeface="Lora"/>
                <a:sym typeface="Lora"/>
              </a:rPr>
              <a:t> is good because we can be sure that the model is not overfitted</a:t>
            </a:r>
            <a:endParaRPr sz="1100">
              <a:latin typeface="Lora"/>
              <a:ea typeface="Lora"/>
              <a:cs typeface="Lora"/>
              <a:sym typeface="Lora"/>
            </a:endParaRPr>
          </a:p>
          <a:p>
            <a:pPr indent="0" lvl="0" marL="0" rtl="0" algn="l">
              <a:spcBef>
                <a:spcPts val="0"/>
              </a:spcBef>
              <a:spcAft>
                <a:spcPts val="0"/>
              </a:spcAft>
              <a:buNone/>
            </a:pPr>
            <a:r>
              <a:t/>
            </a:r>
            <a:endParaRPr sz="1100">
              <a:latin typeface="Lora"/>
              <a:ea typeface="Lora"/>
              <a:cs typeface="Lora"/>
              <a:sym typeface="Lora"/>
            </a:endParaRPr>
          </a:p>
          <a:p>
            <a:pPr indent="0" lvl="0" marL="0" rtl="0" algn="l">
              <a:spcBef>
                <a:spcPts val="0"/>
              </a:spcBef>
              <a:spcAft>
                <a:spcPts val="0"/>
              </a:spcAft>
              <a:buNone/>
            </a:pPr>
            <a:r>
              <a:rPr b="1" lang="ko" sz="1100">
                <a:latin typeface="Lora"/>
                <a:ea typeface="Lora"/>
                <a:cs typeface="Lora"/>
                <a:sym typeface="Lora"/>
              </a:rPr>
              <a:t>2.Recall Score:</a:t>
            </a:r>
            <a:r>
              <a:rPr lang="ko" sz="1100">
                <a:latin typeface="Lora"/>
                <a:ea typeface="Lora"/>
                <a:cs typeface="Lora"/>
                <a:sym typeface="Lora"/>
              </a:rPr>
              <a:t> To avoid the False Negative (due to high costs associated with False Negative), we will  focus on the model with better recall score. It is obvious that Model 3 has the most higher score among other models (Model 0 and 2 = overfitted). </a:t>
            </a:r>
            <a:endParaRPr sz="1100">
              <a:latin typeface="Lora"/>
              <a:ea typeface="Lora"/>
              <a:cs typeface="Lora"/>
              <a:sym typeface="Lora"/>
            </a:endParaRPr>
          </a:p>
          <a:p>
            <a:pPr indent="0" lvl="0" marL="0" rtl="0" algn="l">
              <a:spcBef>
                <a:spcPts val="0"/>
              </a:spcBef>
              <a:spcAft>
                <a:spcPts val="0"/>
              </a:spcAft>
              <a:buNone/>
            </a:pPr>
            <a:r>
              <a:t/>
            </a:r>
            <a:endParaRPr sz="1100">
              <a:latin typeface="Lora"/>
              <a:ea typeface="Lora"/>
              <a:cs typeface="Lora"/>
              <a:sym typeface="Lora"/>
            </a:endParaRPr>
          </a:p>
          <a:p>
            <a:pPr indent="0" lvl="0" marL="0" rtl="0" algn="l">
              <a:spcBef>
                <a:spcPts val="0"/>
              </a:spcBef>
              <a:spcAft>
                <a:spcPts val="0"/>
              </a:spcAft>
              <a:buNone/>
            </a:pPr>
            <a:r>
              <a:rPr b="1" lang="ko" sz="1100">
                <a:latin typeface="Lora"/>
                <a:ea typeface="Lora"/>
                <a:cs typeface="Lora"/>
                <a:sym typeface="Lora"/>
              </a:rPr>
              <a:t>3.Precision Score:</a:t>
            </a:r>
            <a:r>
              <a:rPr lang="ko" sz="1100">
                <a:latin typeface="Lora"/>
                <a:ea typeface="Lora"/>
                <a:cs typeface="Lora"/>
                <a:sym typeface="Lora"/>
              </a:rPr>
              <a:t> To maximize the profits, the precision score would be ideal here. However, the more potential profits we can get the more risks will be involved. </a:t>
            </a:r>
            <a:endParaRPr sz="1100">
              <a:latin typeface="Lora"/>
              <a:ea typeface="Lora"/>
              <a:cs typeface="Lora"/>
              <a:sym typeface="Lora"/>
            </a:endParaRPr>
          </a:p>
          <a:p>
            <a:pPr indent="0" lvl="0" marL="0" rtl="0" algn="l">
              <a:spcBef>
                <a:spcPts val="0"/>
              </a:spcBef>
              <a:spcAft>
                <a:spcPts val="0"/>
              </a:spcAft>
              <a:buNone/>
            </a:pPr>
            <a:r>
              <a:t/>
            </a:r>
            <a:endParaRPr sz="11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Decision Tree</a:t>
            </a:r>
            <a:endParaRPr sz="1800">
              <a:latin typeface="Lora"/>
              <a:ea typeface="Lora"/>
              <a:cs typeface="Lora"/>
              <a:sym typeface="Lora"/>
            </a:endParaRPr>
          </a:p>
        </p:txBody>
      </p:sp>
      <p:pic>
        <p:nvPicPr>
          <p:cNvPr id="283" name="Google Shape;283;p44"/>
          <p:cNvPicPr preferRelativeResize="0"/>
          <p:nvPr/>
        </p:nvPicPr>
        <p:blipFill rotWithShape="1">
          <a:blip r:embed="rId3">
            <a:alphaModFix/>
          </a:blip>
          <a:srcRect b="41629" l="0" r="0" t="0"/>
          <a:stretch/>
        </p:blipFill>
        <p:spPr>
          <a:xfrm>
            <a:off x="693263" y="917577"/>
            <a:ext cx="7757474" cy="3683100"/>
          </a:xfrm>
          <a:prstGeom prst="rect">
            <a:avLst/>
          </a:prstGeom>
          <a:noFill/>
          <a:ln cap="flat" cmpd="sng" w="9525">
            <a:solidFill>
              <a:schemeClr val="dk1"/>
            </a:solidFill>
            <a:prstDash val="solid"/>
            <a:round/>
            <a:headEnd len="sm" w="sm" type="none"/>
            <a:tailEnd len="sm" w="sm" type="none"/>
          </a:ln>
        </p:spPr>
      </p:pic>
      <p:sp>
        <p:nvSpPr>
          <p:cNvPr id="284" name="Google Shape;284;p44"/>
          <p:cNvSpPr/>
          <p:nvPr/>
        </p:nvSpPr>
        <p:spPr>
          <a:xfrm>
            <a:off x="3915450" y="1210225"/>
            <a:ext cx="872100" cy="70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4"/>
          <p:cNvSpPr/>
          <p:nvPr/>
        </p:nvSpPr>
        <p:spPr>
          <a:xfrm>
            <a:off x="2083425" y="2474975"/>
            <a:ext cx="872100" cy="70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4"/>
          <p:cNvSpPr/>
          <p:nvPr/>
        </p:nvSpPr>
        <p:spPr>
          <a:xfrm>
            <a:off x="2778650" y="3739725"/>
            <a:ext cx="872100" cy="70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4"/>
          <p:cNvSpPr/>
          <p:nvPr/>
        </p:nvSpPr>
        <p:spPr>
          <a:xfrm>
            <a:off x="1424800" y="3739725"/>
            <a:ext cx="872100" cy="70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4"/>
          <p:cNvSpPr/>
          <p:nvPr/>
        </p:nvSpPr>
        <p:spPr>
          <a:xfrm>
            <a:off x="4685225" y="3739725"/>
            <a:ext cx="872100" cy="702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4"/>
          <p:cNvSpPr txBox="1"/>
          <p:nvPr/>
        </p:nvSpPr>
        <p:spPr>
          <a:xfrm>
            <a:off x="4863800" y="1344150"/>
            <a:ext cx="310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Lora"/>
                <a:ea typeface="Lora"/>
                <a:cs typeface="Lora"/>
                <a:sym typeface="Lora"/>
              </a:rPr>
              <a:t>Clients with debt-to-income ratios &lt;= 33.777</a:t>
            </a:r>
            <a:endParaRPr sz="1000">
              <a:latin typeface="Lora"/>
              <a:ea typeface="Lora"/>
              <a:cs typeface="Lora"/>
              <a:sym typeface="Lora"/>
            </a:endParaRPr>
          </a:p>
        </p:txBody>
      </p:sp>
      <p:sp>
        <p:nvSpPr>
          <p:cNvPr id="290" name="Google Shape;290;p44"/>
          <p:cNvSpPr txBox="1"/>
          <p:nvPr/>
        </p:nvSpPr>
        <p:spPr>
          <a:xfrm>
            <a:off x="1101450" y="1982375"/>
            <a:ext cx="206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Lora"/>
                <a:ea typeface="Lora"/>
                <a:cs typeface="Lora"/>
                <a:sym typeface="Lora"/>
              </a:rPr>
              <a:t>Clients with number of delinquent credit lines &lt;= 0.225</a:t>
            </a:r>
            <a:endParaRPr sz="1000">
              <a:latin typeface="Lora"/>
              <a:ea typeface="Lora"/>
              <a:cs typeface="Lora"/>
              <a:sym typeface="Lora"/>
            </a:endParaRPr>
          </a:p>
        </p:txBody>
      </p:sp>
      <p:sp>
        <p:nvSpPr>
          <p:cNvPr id="291" name="Google Shape;291;p44"/>
          <p:cNvSpPr/>
          <p:nvPr/>
        </p:nvSpPr>
        <p:spPr>
          <a:xfrm>
            <a:off x="7261175" y="1786888"/>
            <a:ext cx="407400" cy="40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4"/>
          <p:cNvSpPr/>
          <p:nvPr/>
        </p:nvSpPr>
        <p:spPr>
          <a:xfrm>
            <a:off x="7261175" y="2299825"/>
            <a:ext cx="407400" cy="408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4"/>
          <p:cNvSpPr txBox="1"/>
          <p:nvPr/>
        </p:nvSpPr>
        <p:spPr>
          <a:xfrm>
            <a:off x="7668575" y="2350375"/>
            <a:ext cx="66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ora"/>
                <a:ea typeface="Lora"/>
                <a:cs typeface="Lora"/>
                <a:sym typeface="Lora"/>
              </a:rPr>
              <a:t>Default</a:t>
            </a:r>
            <a:endParaRPr sz="800">
              <a:latin typeface="Lora"/>
              <a:ea typeface="Lora"/>
              <a:cs typeface="Lora"/>
              <a:sym typeface="Lora"/>
            </a:endParaRPr>
          </a:p>
        </p:txBody>
      </p:sp>
      <p:sp>
        <p:nvSpPr>
          <p:cNvPr id="294" name="Google Shape;294;p44"/>
          <p:cNvSpPr txBox="1"/>
          <p:nvPr/>
        </p:nvSpPr>
        <p:spPr>
          <a:xfrm>
            <a:off x="7668575" y="1837438"/>
            <a:ext cx="98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ora"/>
                <a:ea typeface="Lora"/>
                <a:cs typeface="Lora"/>
                <a:sym typeface="Lora"/>
              </a:rPr>
              <a:t>Non-</a:t>
            </a:r>
            <a:r>
              <a:rPr lang="ko" sz="800">
                <a:latin typeface="Lora"/>
                <a:ea typeface="Lora"/>
                <a:cs typeface="Lora"/>
                <a:sym typeface="Lora"/>
              </a:rPr>
              <a:t>Default</a:t>
            </a:r>
            <a:endParaRPr sz="8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nvSpPr>
        <p:spPr>
          <a:xfrm>
            <a:off x="240850" y="178725"/>
            <a:ext cx="635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a:t>
            </a:r>
            <a:r>
              <a:rPr lang="ko" sz="1800">
                <a:latin typeface="Lora"/>
                <a:ea typeface="Lora"/>
                <a:cs typeface="Lora"/>
                <a:sym typeface="Lora"/>
              </a:rPr>
              <a:t>Random</a:t>
            </a:r>
            <a:r>
              <a:rPr lang="ko" sz="1800">
                <a:latin typeface="Lora"/>
                <a:ea typeface="Lora"/>
                <a:cs typeface="Lora"/>
                <a:sym typeface="Lora"/>
              </a:rPr>
              <a:t> Forest [Importance Features]</a:t>
            </a:r>
            <a:endParaRPr sz="1800">
              <a:latin typeface="Lora"/>
              <a:ea typeface="Lora"/>
              <a:cs typeface="Lora"/>
              <a:sym typeface="Lora"/>
            </a:endParaRPr>
          </a:p>
        </p:txBody>
      </p:sp>
      <p:pic>
        <p:nvPicPr>
          <p:cNvPr id="300" name="Google Shape;300;p45"/>
          <p:cNvPicPr preferRelativeResize="0"/>
          <p:nvPr/>
        </p:nvPicPr>
        <p:blipFill>
          <a:blip r:embed="rId3">
            <a:alphaModFix/>
          </a:blip>
          <a:stretch>
            <a:fillRect/>
          </a:stretch>
        </p:blipFill>
        <p:spPr>
          <a:xfrm>
            <a:off x="152400" y="792825"/>
            <a:ext cx="4659560" cy="4198275"/>
          </a:xfrm>
          <a:prstGeom prst="rect">
            <a:avLst/>
          </a:prstGeom>
          <a:noFill/>
          <a:ln cap="flat" cmpd="sng" w="9525">
            <a:solidFill>
              <a:schemeClr val="dk1"/>
            </a:solidFill>
            <a:prstDash val="solid"/>
            <a:round/>
            <a:headEnd len="sm" w="sm" type="none"/>
            <a:tailEnd len="sm" w="sm" type="none"/>
          </a:ln>
        </p:spPr>
      </p:pic>
      <p:sp>
        <p:nvSpPr>
          <p:cNvPr id="301" name="Google Shape;301;p45"/>
          <p:cNvSpPr/>
          <p:nvPr/>
        </p:nvSpPr>
        <p:spPr>
          <a:xfrm>
            <a:off x="409350" y="1085650"/>
            <a:ext cx="4289100" cy="21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45"/>
          <p:cNvPicPr preferRelativeResize="0"/>
          <p:nvPr/>
        </p:nvPicPr>
        <p:blipFill>
          <a:blip r:embed="rId4">
            <a:alphaModFix/>
          </a:blip>
          <a:stretch>
            <a:fillRect/>
          </a:stretch>
        </p:blipFill>
        <p:spPr>
          <a:xfrm>
            <a:off x="5572912" y="640425"/>
            <a:ext cx="2590325" cy="2473025"/>
          </a:xfrm>
          <a:prstGeom prst="rect">
            <a:avLst/>
          </a:prstGeom>
          <a:noFill/>
          <a:ln cap="flat" cmpd="sng" w="9525">
            <a:solidFill>
              <a:schemeClr val="dk1"/>
            </a:solidFill>
            <a:prstDash val="solid"/>
            <a:round/>
            <a:headEnd len="sm" w="sm" type="none"/>
            <a:tailEnd len="sm" w="sm" type="none"/>
          </a:ln>
        </p:spPr>
      </p:pic>
      <p:pic>
        <p:nvPicPr>
          <p:cNvPr id="303" name="Google Shape;303;p45"/>
          <p:cNvPicPr preferRelativeResize="0"/>
          <p:nvPr/>
        </p:nvPicPr>
        <p:blipFill>
          <a:blip r:embed="rId5">
            <a:alphaModFix/>
          </a:blip>
          <a:stretch>
            <a:fillRect/>
          </a:stretch>
        </p:blipFill>
        <p:spPr>
          <a:xfrm>
            <a:off x="5572900" y="3255900"/>
            <a:ext cx="2590325" cy="1753054"/>
          </a:xfrm>
          <a:prstGeom prst="rect">
            <a:avLst/>
          </a:prstGeom>
          <a:noFill/>
          <a:ln cap="flat" cmpd="sng" w="9525">
            <a:solidFill>
              <a:schemeClr val="dk1"/>
            </a:solidFill>
            <a:prstDash val="solid"/>
            <a:round/>
            <a:headEnd len="sm" w="sm" type="none"/>
            <a:tailEnd len="sm" w="sm" type="none"/>
          </a:ln>
        </p:spPr>
      </p:pic>
      <p:sp>
        <p:nvSpPr>
          <p:cNvPr id="304" name="Google Shape;304;p45"/>
          <p:cNvSpPr/>
          <p:nvPr/>
        </p:nvSpPr>
        <p:spPr>
          <a:xfrm>
            <a:off x="5959325" y="2268725"/>
            <a:ext cx="536100" cy="536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6549825" y="2404625"/>
            <a:ext cx="318600" cy="26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240850" y="178725"/>
            <a:ext cx="45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Importance Features</a:t>
            </a:r>
            <a:endParaRPr sz="1800">
              <a:latin typeface="Lora"/>
              <a:ea typeface="Lora"/>
              <a:cs typeface="Lora"/>
              <a:sym typeface="Lora"/>
            </a:endParaRPr>
          </a:p>
        </p:txBody>
      </p:sp>
      <p:pic>
        <p:nvPicPr>
          <p:cNvPr id="311" name="Google Shape;311;p46"/>
          <p:cNvPicPr preferRelativeResize="0"/>
          <p:nvPr/>
        </p:nvPicPr>
        <p:blipFill>
          <a:blip r:embed="rId3">
            <a:alphaModFix/>
          </a:blip>
          <a:stretch>
            <a:fillRect/>
          </a:stretch>
        </p:blipFill>
        <p:spPr>
          <a:xfrm>
            <a:off x="152400" y="792825"/>
            <a:ext cx="4659560" cy="4198275"/>
          </a:xfrm>
          <a:prstGeom prst="rect">
            <a:avLst/>
          </a:prstGeom>
          <a:noFill/>
          <a:ln cap="flat" cmpd="sng" w="9525">
            <a:solidFill>
              <a:schemeClr val="dk1"/>
            </a:solidFill>
            <a:prstDash val="solid"/>
            <a:round/>
            <a:headEnd len="sm" w="sm" type="none"/>
            <a:tailEnd len="sm" w="sm" type="none"/>
          </a:ln>
        </p:spPr>
      </p:pic>
      <p:sp>
        <p:nvSpPr>
          <p:cNvPr id="312" name="Google Shape;312;p46"/>
          <p:cNvSpPr/>
          <p:nvPr/>
        </p:nvSpPr>
        <p:spPr>
          <a:xfrm>
            <a:off x="409350" y="1305350"/>
            <a:ext cx="4289100" cy="21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46"/>
          <p:cNvPicPr preferRelativeResize="0"/>
          <p:nvPr/>
        </p:nvPicPr>
        <p:blipFill>
          <a:blip r:embed="rId4">
            <a:alphaModFix/>
          </a:blip>
          <a:stretch>
            <a:fillRect/>
          </a:stretch>
        </p:blipFill>
        <p:spPr>
          <a:xfrm>
            <a:off x="5595488" y="640425"/>
            <a:ext cx="2545141" cy="2473025"/>
          </a:xfrm>
          <a:prstGeom prst="rect">
            <a:avLst/>
          </a:prstGeom>
          <a:noFill/>
          <a:ln cap="flat" cmpd="sng" w="9525">
            <a:solidFill>
              <a:schemeClr val="dk1"/>
            </a:solidFill>
            <a:prstDash val="solid"/>
            <a:round/>
            <a:headEnd len="sm" w="sm" type="none"/>
            <a:tailEnd len="sm" w="sm" type="none"/>
          </a:ln>
        </p:spPr>
      </p:pic>
      <p:pic>
        <p:nvPicPr>
          <p:cNvPr id="314" name="Google Shape;314;p46"/>
          <p:cNvPicPr preferRelativeResize="0"/>
          <p:nvPr/>
        </p:nvPicPr>
        <p:blipFill>
          <a:blip r:embed="rId5">
            <a:alphaModFix/>
          </a:blip>
          <a:stretch>
            <a:fillRect/>
          </a:stretch>
        </p:blipFill>
        <p:spPr>
          <a:xfrm>
            <a:off x="5595500" y="3203550"/>
            <a:ext cx="2545125" cy="1753445"/>
          </a:xfrm>
          <a:prstGeom prst="rect">
            <a:avLst/>
          </a:prstGeom>
          <a:noFill/>
          <a:ln cap="flat" cmpd="sng" w="9525">
            <a:solidFill>
              <a:schemeClr val="dk1"/>
            </a:solidFill>
            <a:prstDash val="solid"/>
            <a:round/>
            <a:headEnd len="sm" w="sm" type="none"/>
            <a:tailEnd len="sm" w="sm" type="none"/>
          </a:ln>
        </p:spPr>
      </p:pic>
      <p:sp>
        <p:nvSpPr>
          <p:cNvPr id="315" name="Google Shape;315;p46"/>
          <p:cNvSpPr/>
          <p:nvPr/>
        </p:nvSpPr>
        <p:spPr>
          <a:xfrm>
            <a:off x="5772850" y="2517375"/>
            <a:ext cx="404100" cy="427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p:nvPr/>
        </p:nvSpPr>
        <p:spPr>
          <a:xfrm>
            <a:off x="6215700" y="2624175"/>
            <a:ext cx="256500" cy="213600"/>
          </a:xfrm>
          <a:prstGeom prst="lef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txBox="1"/>
          <p:nvPr/>
        </p:nvSpPr>
        <p:spPr>
          <a:xfrm>
            <a:off x="1447600" y="1235138"/>
            <a:ext cx="270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Lora"/>
                <a:ea typeface="Lora"/>
                <a:cs typeface="Lora"/>
                <a:sym typeface="Lora"/>
              </a:rPr>
              <a:t>Number of delinquent credit lines</a:t>
            </a:r>
            <a:endParaRPr sz="11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nvSpPr>
        <p:spPr>
          <a:xfrm>
            <a:off x="240850" y="178725"/>
            <a:ext cx="45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Analysis: Importance Features</a:t>
            </a:r>
            <a:endParaRPr sz="1800">
              <a:latin typeface="Lora"/>
              <a:ea typeface="Lora"/>
              <a:cs typeface="Lora"/>
              <a:sym typeface="Lora"/>
            </a:endParaRPr>
          </a:p>
        </p:txBody>
      </p:sp>
      <p:pic>
        <p:nvPicPr>
          <p:cNvPr id="323" name="Google Shape;323;p47"/>
          <p:cNvPicPr preferRelativeResize="0"/>
          <p:nvPr/>
        </p:nvPicPr>
        <p:blipFill>
          <a:blip r:embed="rId3">
            <a:alphaModFix/>
          </a:blip>
          <a:stretch>
            <a:fillRect/>
          </a:stretch>
        </p:blipFill>
        <p:spPr>
          <a:xfrm>
            <a:off x="152400" y="792825"/>
            <a:ext cx="4659560" cy="4198275"/>
          </a:xfrm>
          <a:prstGeom prst="rect">
            <a:avLst/>
          </a:prstGeom>
          <a:noFill/>
          <a:ln cap="flat" cmpd="sng" w="9525">
            <a:solidFill>
              <a:schemeClr val="dk1"/>
            </a:solidFill>
            <a:prstDash val="solid"/>
            <a:round/>
            <a:headEnd len="sm" w="sm" type="none"/>
            <a:tailEnd len="sm" w="sm" type="none"/>
          </a:ln>
        </p:spPr>
      </p:pic>
      <p:sp>
        <p:nvSpPr>
          <p:cNvPr id="324" name="Google Shape;324;p47"/>
          <p:cNvSpPr/>
          <p:nvPr/>
        </p:nvSpPr>
        <p:spPr>
          <a:xfrm>
            <a:off x="427150" y="1521700"/>
            <a:ext cx="4289100" cy="21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47"/>
          <p:cNvPicPr preferRelativeResize="0"/>
          <p:nvPr/>
        </p:nvPicPr>
        <p:blipFill>
          <a:blip r:embed="rId4">
            <a:alphaModFix/>
          </a:blip>
          <a:stretch>
            <a:fillRect/>
          </a:stretch>
        </p:blipFill>
        <p:spPr>
          <a:xfrm>
            <a:off x="5643600" y="710350"/>
            <a:ext cx="2690875" cy="2532575"/>
          </a:xfrm>
          <a:prstGeom prst="rect">
            <a:avLst/>
          </a:prstGeom>
          <a:noFill/>
          <a:ln cap="flat" cmpd="sng" w="9525">
            <a:solidFill>
              <a:schemeClr val="dk1"/>
            </a:solidFill>
            <a:prstDash val="solid"/>
            <a:round/>
            <a:headEnd len="sm" w="sm" type="none"/>
            <a:tailEnd len="sm" w="sm" type="none"/>
          </a:ln>
        </p:spPr>
      </p:pic>
      <p:pic>
        <p:nvPicPr>
          <p:cNvPr id="326" name="Google Shape;326;p47"/>
          <p:cNvPicPr preferRelativeResize="0"/>
          <p:nvPr/>
        </p:nvPicPr>
        <p:blipFill>
          <a:blip r:embed="rId5">
            <a:alphaModFix/>
          </a:blip>
          <a:stretch>
            <a:fillRect/>
          </a:stretch>
        </p:blipFill>
        <p:spPr>
          <a:xfrm>
            <a:off x="5643601" y="3289700"/>
            <a:ext cx="2690875" cy="1784846"/>
          </a:xfrm>
          <a:prstGeom prst="rect">
            <a:avLst/>
          </a:prstGeom>
          <a:noFill/>
          <a:ln cap="flat" cmpd="sng" w="9525">
            <a:solidFill>
              <a:schemeClr val="dk1"/>
            </a:solidFill>
            <a:prstDash val="solid"/>
            <a:round/>
            <a:headEnd len="sm" w="sm" type="none"/>
            <a:tailEnd len="sm" w="sm" type="none"/>
          </a:ln>
        </p:spPr>
      </p:pic>
      <p:sp>
        <p:nvSpPr>
          <p:cNvPr id="327" name="Google Shape;327;p47"/>
          <p:cNvSpPr txBox="1"/>
          <p:nvPr/>
        </p:nvSpPr>
        <p:spPr>
          <a:xfrm>
            <a:off x="1476225" y="1451488"/>
            <a:ext cx="270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Lora"/>
                <a:ea typeface="Lora"/>
                <a:cs typeface="Lora"/>
                <a:sym typeface="Lora"/>
              </a:rPr>
              <a:t>Age of the oldest credit line in month</a:t>
            </a:r>
            <a:endParaRPr sz="1100">
              <a:latin typeface="Lora"/>
              <a:ea typeface="Lora"/>
              <a:cs typeface="Lora"/>
              <a:sym typeface="Lora"/>
            </a:endParaRPr>
          </a:p>
        </p:txBody>
      </p:sp>
      <p:sp>
        <p:nvSpPr>
          <p:cNvPr id="328" name="Google Shape;328;p47"/>
          <p:cNvSpPr/>
          <p:nvPr/>
        </p:nvSpPr>
        <p:spPr>
          <a:xfrm rot="-2700000">
            <a:off x="6018563" y="2146177"/>
            <a:ext cx="1455226" cy="163342"/>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nvSpPr>
        <p:spPr>
          <a:xfrm>
            <a:off x="240850" y="178725"/>
            <a:ext cx="575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Business Recommendation and Limitations </a:t>
            </a:r>
            <a:endParaRPr sz="1800">
              <a:latin typeface="Lora"/>
              <a:ea typeface="Lora"/>
              <a:cs typeface="Lora"/>
              <a:sym typeface="Lora"/>
            </a:endParaRPr>
          </a:p>
        </p:txBody>
      </p:sp>
      <p:sp>
        <p:nvSpPr>
          <p:cNvPr id="334" name="Google Shape;334;p48"/>
          <p:cNvSpPr txBox="1"/>
          <p:nvPr/>
        </p:nvSpPr>
        <p:spPr>
          <a:xfrm>
            <a:off x="240850" y="640425"/>
            <a:ext cx="8220300" cy="474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ko" sz="1200">
                <a:latin typeface="Lora"/>
                <a:ea typeface="Lora"/>
                <a:cs typeface="Lora"/>
                <a:sym typeface="Lora"/>
              </a:rPr>
              <a:t>Goal: Minimize losses</a:t>
            </a:r>
            <a:endParaRPr sz="1200">
              <a:latin typeface="Lora"/>
              <a:ea typeface="Lora"/>
              <a:cs typeface="Lora"/>
              <a:sym typeface="Lora"/>
            </a:endParaRPr>
          </a:p>
          <a:p>
            <a:pPr indent="-304800" lvl="0" marL="457200" rtl="0" algn="l">
              <a:lnSpc>
                <a:spcPct val="150000"/>
              </a:lnSpc>
              <a:spcBef>
                <a:spcPts val="1200"/>
              </a:spcBef>
              <a:spcAft>
                <a:spcPts val="0"/>
              </a:spcAft>
              <a:buSzPts val="1200"/>
              <a:buFont typeface="Lora"/>
              <a:buChar char="●"/>
            </a:pPr>
            <a:r>
              <a:rPr lang="ko" sz="1200">
                <a:latin typeface="Lora"/>
                <a:ea typeface="Lora"/>
                <a:cs typeface="Lora"/>
                <a:sym typeface="Lora"/>
              </a:rPr>
              <a:t>During the loan approval process, the retail bank should prioritize the clients with debt-to-income ratio between 20 - 37. This is the range that clients are more likely to pay back the loan. </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ko" sz="1200">
                <a:latin typeface="Lora"/>
                <a:ea typeface="Lora"/>
                <a:cs typeface="Lora"/>
                <a:sym typeface="Lora"/>
              </a:rPr>
              <a:t>During the loan approval process, the </a:t>
            </a:r>
            <a:r>
              <a:rPr lang="ko" sz="1200">
                <a:latin typeface="Lora"/>
                <a:ea typeface="Lora"/>
                <a:cs typeface="Lora"/>
                <a:sym typeface="Lora"/>
              </a:rPr>
              <a:t>retail</a:t>
            </a:r>
            <a:r>
              <a:rPr lang="ko" sz="1200">
                <a:latin typeface="Lora"/>
                <a:ea typeface="Lora"/>
                <a:cs typeface="Lora"/>
                <a:sym typeface="Lora"/>
              </a:rPr>
              <a:t> bank should prioritize the clients with number of delinquent credit lines less than 2. The data suggests that the clients with the number of delinquent credit lines more than 2 are more likely to default on loans. </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ko" sz="1200">
                <a:latin typeface="Lora"/>
                <a:ea typeface="Lora"/>
                <a:cs typeface="Lora"/>
                <a:sym typeface="Lora"/>
              </a:rPr>
              <a:t>During the loan approval process, the retail bank should prioritize the clients with the age of the oldest credit line in months more than 200.</a:t>
            </a:r>
            <a:endParaRPr sz="1200">
              <a:latin typeface="Lora"/>
              <a:ea typeface="Lora"/>
              <a:cs typeface="Lora"/>
              <a:sym typeface="Lora"/>
            </a:endParaRPr>
          </a:p>
          <a:p>
            <a:pPr indent="0" lvl="0" marL="0" rtl="0" algn="l">
              <a:lnSpc>
                <a:spcPct val="150000"/>
              </a:lnSpc>
              <a:spcBef>
                <a:spcPts val="1200"/>
              </a:spcBef>
              <a:spcAft>
                <a:spcPts val="0"/>
              </a:spcAft>
              <a:buNone/>
            </a:pPr>
            <a:r>
              <a:rPr lang="ko" sz="1200">
                <a:latin typeface="Lora"/>
                <a:ea typeface="Lora"/>
                <a:cs typeface="Lora"/>
                <a:sym typeface="Lora"/>
              </a:rPr>
              <a:t>Goal: Maximize profits </a:t>
            </a:r>
            <a:endParaRPr sz="1200">
              <a:latin typeface="Lora"/>
              <a:ea typeface="Lora"/>
              <a:cs typeface="Lora"/>
              <a:sym typeface="Lora"/>
            </a:endParaRPr>
          </a:p>
          <a:p>
            <a:pPr indent="-304800" lvl="0" marL="457200" rtl="0" algn="l">
              <a:lnSpc>
                <a:spcPct val="150000"/>
              </a:lnSpc>
              <a:spcBef>
                <a:spcPts val="1200"/>
              </a:spcBef>
              <a:spcAft>
                <a:spcPts val="0"/>
              </a:spcAft>
              <a:buSzPts val="1200"/>
              <a:buFont typeface="Lora"/>
              <a:buChar char="●"/>
            </a:pPr>
            <a:r>
              <a:rPr lang="ko" sz="1200">
                <a:latin typeface="Lora"/>
                <a:ea typeface="Lora"/>
                <a:cs typeface="Lora"/>
                <a:sym typeface="Lora"/>
              </a:rPr>
              <a:t>In order to gain profits, sometimes risks must be taken. For this reason, when approving loans for the clients who cannot meet the standard requirements above, the retail banks should increase interest rates for these clients.</a:t>
            </a:r>
            <a:endParaRPr sz="1200">
              <a:latin typeface="Lora"/>
              <a:ea typeface="Lora"/>
              <a:cs typeface="Lora"/>
              <a:sym typeface="Lora"/>
            </a:endParaRPr>
          </a:p>
          <a:p>
            <a:pPr indent="0" lvl="0" marL="0" rtl="0" algn="l">
              <a:lnSpc>
                <a:spcPct val="150000"/>
              </a:lnSpc>
              <a:spcBef>
                <a:spcPts val="1200"/>
              </a:spcBef>
              <a:spcAft>
                <a:spcPts val="0"/>
              </a:spcAft>
              <a:buNone/>
            </a:pPr>
            <a:r>
              <a:rPr lang="ko" sz="1200">
                <a:latin typeface="Lora"/>
                <a:ea typeface="Lora"/>
                <a:cs typeface="Lora"/>
                <a:sym typeface="Lora"/>
              </a:rPr>
              <a:t>	</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nvSpPr>
        <p:spPr>
          <a:xfrm>
            <a:off x="535270" y="200238"/>
            <a:ext cx="39051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chemeClr val="dk1"/>
                </a:solidFill>
                <a:latin typeface="Arial Black"/>
                <a:ea typeface="Arial Black"/>
                <a:cs typeface="Arial Black"/>
                <a:sym typeface="Arial Black"/>
              </a:rPr>
              <a:t>Contents</a:t>
            </a:r>
            <a:endParaRPr sz="2400">
              <a:solidFill>
                <a:schemeClr val="dk1"/>
              </a:solidFill>
              <a:latin typeface="Arial Black"/>
              <a:ea typeface="Arial Black"/>
              <a:cs typeface="Arial Black"/>
              <a:sym typeface="Arial Black"/>
            </a:endParaRPr>
          </a:p>
        </p:txBody>
      </p:sp>
      <p:sp>
        <p:nvSpPr>
          <p:cNvPr id="141" name="Google Shape;141;p31"/>
          <p:cNvSpPr txBox="1"/>
          <p:nvPr/>
        </p:nvSpPr>
        <p:spPr>
          <a:xfrm>
            <a:off x="1414075" y="986750"/>
            <a:ext cx="64644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ora"/>
              <a:buAutoNum type="arabicPeriod"/>
            </a:pPr>
            <a:r>
              <a:rPr lang="ko">
                <a:latin typeface="Lora"/>
                <a:ea typeface="Lora"/>
                <a:cs typeface="Lora"/>
                <a:sym typeface="Lora"/>
              </a:rPr>
              <a:t>Problem Statement</a:t>
            </a:r>
            <a:endParaRPr>
              <a:latin typeface="Lora"/>
              <a:ea typeface="Lora"/>
              <a:cs typeface="Lora"/>
              <a:sym typeface="Lora"/>
            </a:endParaRPr>
          </a:p>
          <a:p>
            <a:pPr indent="-317500" lvl="0" marL="457200" rtl="0" algn="l">
              <a:lnSpc>
                <a:spcPct val="200000"/>
              </a:lnSpc>
              <a:spcBef>
                <a:spcPts val="0"/>
              </a:spcBef>
              <a:spcAft>
                <a:spcPts val="0"/>
              </a:spcAft>
              <a:buSzPts val="1400"/>
              <a:buFont typeface="Lora"/>
              <a:buAutoNum type="arabicPeriod"/>
            </a:pPr>
            <a:r>
              <a:rPr lang="ko">
                <a:solidFill>
                  <a:schemeClr val="dk1"/>
                </a:solidFill>
                <a:latin typeface="Lora"/>
                <a:ea typeface="Lora"/>
                <a:cs typeface="Lora"/>
                <a:sym typeface="Lora"/>
              </a:rPr>
              <a:t>Model Design</a:t>
            </a:r>
            <a:endParaRPr>
              <a:latin typeface="Lora"/>
              <a:ea typeface="Lora"/>
              <a:cs typeface="Lora"/>
              <a:sym typeface="Lora"/>
            </a:endParaRPr>
          </a:p>
          <a:p>
            <a:pPr indent="-317500" lvl="0" marL="457200" rtl="0" algn="l">
              <a:lnSpc>
                <a:spcPct val="200000"/>
              </a:lnSpc>
              <a:spcBef>
                <a:spcPts val="0"/>
              </a:spcBef>
              <a:spcAft>
                <a:spcPts val="0"/>
              </a:spcAft>
              <a:buSzPts val="1400"/>
              <a:buFont typeface="Lora"/>
              <a:buAutoNum type="arabicPeriod"/>
            </a:pPr>
            <a:r>
              <a:rPr lang="ko">
                <a:latin typeface="Lora"/>
                <a:ea typeface="Lora"/>
                <a:cs typeface="Lora"/>
                <a:sym typeface="Lora"/>
              </a:rPr>
              <a:t>Overview of the Data</a:t>
            </a:r>
            <a:endParaRPr>
              <a:latin typeface="Lora"/>
              <a:ea typeface="Lora"/>
              <a:cs typeface="Lora"/>
              <a:sym typeface="Lora"/>
            </a:endParaRPr>
          </a:p>
          <a:p>
            <a:pPr indent="-317500" lvl="0" marL="457200" rtl="0" algn="l">
              <a:lnSpc>
                <a:spcPct val="200000"/>
              </a:lnSpc>
              <a:spcBef>
                <a:spcPts val="0"/>
              </a:spcBef>
              <a:spcAft>
                <a:spcPts val="0"/>
              </a:spcAft>
              <a:buSzPts val="1400"/>
              <a:buAutoNum type="arabicPeriod"/>
            </a:pPr>
            <a:r>
              <a:rPr lang="ko">
                <a:latin typeface="Lora"/>
                <a:ea typeface="Lora"/>
                <a:cs typeface="Lora"/>
                <a:sym typeface="Lora"/>
              </a:rPr>
              <a:t>Analysis and  Key Insight </a:t>
            </a:r>
            <a:endParaRPr>
              <a:latin typeface="Lora"/>
              <a:ea typeface="Lora"/>
              <a:cs typeface="Lora"/>
              <a:sym typeface="Lora"/>
            </a:endParaRPr>
          </a:p>
          <a:p>
            <a:pPr indent="-317500" lvl="0" marL="457200" rtl="0" algn="l">
              <a:lnSpc>
                <a:spcPct val="200000"/>
              </a:lnSpc>
              <a:spcBef>
                <a:spcPts val="0"/>
              </a:spcBef>
              <a:spcAft>
                <a:spcPts val="0"/>
              </a:spcAft>
              <a:buSzPts val="1400"/>
              <a:buFont typeface="Lora"/>
              <a:buAutoNum type="arabicPeriod"/>
            </a:pPr>
            <a:r>
              <a:rPr lang="ko">
                <a:latin typeface="Lora"/>
                <a:ea typeface="Lora"/>
                <a:cs typeface="Lora"/>
                <a:sym typeface="Lora"/>
              </a:rPr>
              <a:t>Solution: Classification Model</a:t>
            </a:r>
            <a:endParaRPr>
              <a:latin typeface="Lora"/>
              <a:ea typeface="Lora"/>
              <a:cs typeface="Lora"/>
              <a:sym typeface="Lora"/>
            </a:endParaRPr>
          </a:p>
          <a:p>
            <a:pPr indent="-317500" lvl="0" marL="457200" rtl="0" algn="l">
              <a:lnSpc>
                <a:spcPct val="200000"/>
              </a:lnSpc>
              <a:spcBef>
                <a:spcPts val="0"/>
              </a:spcBef>
              <a:spcAft>
                <a:spcPts val="0"/>
              </a:spcAft>
              <a:buSzPts val="1400"/>
              <a:buFont typeface="Lora"/>
              <a:buAutoNum type="arabicPeriod"/>
            </a:pPr>
            <a:r>
              <a:rPr lang="ko">
                <a:latin typeface="Lora"/>
                <a:ea typeface="Lora"/>
                <a:cs typeface="Lora"/>
                <a:sym typeface="Lora"/>
              </a:rPr>
              <a:t>Business Recommendation and Limitations</a:t>
            </a:r>
            <a:endParaRPr>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nvSpPr>
        <p:spPr>
          <a:xfrm>
            <a:off x="240850" y="178725"/>
            <a:ext cx="575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Business Recommendation and Limitations </a:t>
            </a:r>
            <a:endParaRPr sz="1800">
              <a:latin typeface="Lora"/>
              <a:ea typeface="Lora"/>
              <a:cs typeface="Lora"/>
              <a:sym typeface="Lora"/>
            </a:endParaRPr>
          </a:p>
        </p:txBody>
      </p:sp>
      <p:sp>
        <p:nvSpPr>
          <p:cNvPr id="340" name="Google Shape;340;p49"/>
          <p:cNvSpPr txBox="1"/>
          <p:nvPr/>
        </p:nvSpPr>
        <p:spPr>
          <a:xfrm>
            <a:off x="240850" y="640425"/>
            <a:ext cx="8220300" cy="3909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ko" sz="1200">
                <a:latin typeface="Lora"/>
                <a:ea typeface="Lora"/>
                <a:cs typeface="Lora"/>
                <a:sym typeface="Lora"/>
              </a:rPr>
              <a:t>Goal: Maximize Profit (cont.)</a:t>
            </a:r>
            <a:endParaRPr sz="1200">
              <a:latin typeface="Lora"/>
              <a:ea typeface="Lora"/>
              <a:cs typeface="Lora"/>
              <a:sym typeface="Lora"/>
            </a:endParaRPr>
          </a:p>
          <a:p>
            <a:pPr indent="-304800" lvl="0" marL="457200" rtl="0" algn="l">
              <a:lnSpc>
                <a:spcPct val="150000"/>
              </a:lnSpc>
              <a:spcBef>
                <a:spcPts val="1200"/>
              </a:spcBef>
              <a:spcAft>
                <a:spcPts val="0"/>
              </a:spcAft>
              <a:buSzPts val="1200"/>
              <a:buFont typeface="Lora"/>
              <a:buChar char="●"/>
            </a:pPr>
            <a:r>
              <a:rPr lang="ko" sz="1200">
                <a:latin typeface="Lora"/>
                <a:ea typeface="Lora"/>
                <a:cs typeface="Lora"/>
                <a:sym typeface="Lora"/>
              </a:rPr>
              <a:t>For the clients who </a:t>
            </a:r>
            <a:r>
              <a:rPr lang="ko" sz="1200">
                <a:latin typeface="Lora"/>
                <a:ea typeface="Lora"/>
                <a:cs typeface="Lora"/>
                <a:sym typeface="Lora"/>
              </a:rPr>
              <a:t>cannot</a:t>
            </a:r>
            <a:r>
              <a:rPr lang="ko" sz="1200">
                <a:latin typeface="Lora"/>
                <a:ea typeface="Lora"/>
                <a:cs typeface="Lora"/>
                <a:sym typeface="Lora"/>
              </a:rPr>
              <a:t> meet the standard requirements, the retail banks should require guarantor in order to approve the loans. </a:t>
            </a:r>
            <a:endParaRPr sz="1200">
              <a:latin typeface="Lora"/>
              <a:ea typeface="Lora"/>
              <a:cs typeface="Lora"/>
              <a:sym typeface="Lora"/>
            </a:endParaRPr>
          </a:p>
          <a:p>
            <a:pPr indent="0" lvl="0" marL="0" rtl="0" algn="l">
              <a:lnSpc>
                <a:spcPct val="150000"/>
              </a:lnSpc>
              <a:spcBef>
                <a:spcPts val="1200"/>
              </a:spcBef>
              <a:spcAft>
                <a:spcPts val="0"/>
              </a:spcAft>
              <a:buNone/>
            </a:pPr>
            <a:r>
              <a:rPr lang="ko" sz="1200">
                <a:latin typeface="Lora"/>
                <a:ea typeface="Lora"/>
                <a:cs typeface="Lora"/>
                <a:sym typeface="Lora"/>
              </a:rPr>
              <a:t>Limitations and what can be done to improve the analysis</a:t>
            </a:r>
            <a:endParaRPr sz="1200">
              <a:latin typeface="Lora"/>
              <a:ea typeface="Lora"/>
              <a:cs typeface="Lora"/>
              <a:sym typeface="Lora"/>
            </a:endParaRPr>
          </a:p>
          <a:p>
            <a:pPr indent="-304800" lvl="0" marL="457200" rtl="0" algn="l">
              <a:lnSpc>
                <a:spcPct val="150000"/>
              </a:lnSpc>
              <a:spcBef>
                <a:spcPts val="1200"/>
              </a:spcBef>
              <a:spcAft>
                <a:spcPts val="0"/>
              </a:spcAft>
              <a:buSzPts val="1200"/>
              <a:buFont typeface="Lora"/>
              <a:buChar char="●"/>
            </a:pPr>
            <a:r>
              <a:rPr lang="ko" sz="1200">
                <a:latin typeface="Lora"/>
                <a:ea typeface="Lora"/>
                <a:cs typeface="Lora"/>
                <a:sym typeface="Lora"/>
              </a:rPr>
              <a:t>Increasing the number of observation to improve model’s accuracy and also decrease the outliers</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ko" sz="1200">
                <a:latin typeface="Lora"/>
                <a:ea typeface="Lora"/>
                <a:cs typeface="Lora"/>
                <a:sym typeface="Lora"/>
              </a:rPr>
              <a:t>Increasing more categories for jobs - so we can get more data </a:t>
            </a:r>
            <a:r>
              <a:rPr lang="ko" sz="1200">
                <a:latin typeface="Lora"/>
                <a:ea typeface="Lora"/>
                <a:cs typeface="Lora"/>
                <a:sym typeface="Lora"/>
              </a:rPr>
              <a:t>about the clients’ jobs </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ko" sz="1200">
                <a:latin typeface="Lora"/>
                <a:ea typeface="Lora"/>
                <a:cs typeface="Lora"/>
                <a:sym typeface="Lora"/>
              </a:rPr>
              <a:t>According to the data analysis, the amount of loans approved is interesting as well. As it turns out, people with the small amount of loans are more likely to default on loans (based on statistical visualization). Therefore, the retail banks could conduct some in-depth researches to find out about this in the future. </a:t>
            </a:r>
            <a:endParaRPr sz="1200">
              <a:latin typeface="Lora"/>
              <a:ea typeface="Lora"/>
              <a:cs typeface="Lora"/>
              <a:sym typeface="Lora"/>
            </a:endParaRPr>
          </a:p>
          <a:p>
            <a:pPr indent="0" lvl="0" marL="0" rtl="0" algn="l">
              <a:lnSpc>
                <a:spcPct val="150000"/>
              </a:lnSpc>
              <a:spcBef>
                <a:spcPts val="1200"/>
              </a:spcBef>
              <a:spcAft>
                <a:spcPts val="0"/>
              </a:spcAft>
              <a:buNone/>
            </a:pPr>
            <a:r>
              <a:rPr lang="ko" sz="1200">
                <a:latin typeface="Lora"/>
                <a:ea typeface="Lora"/>
                <a:cs typeface="Lora"/>
                <a:sym typeface="Lora"/>
              </a:rPr>
              <a:t>	</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nvSpPr>
        <p:spPr>
          <a:xfrm>
            <a:off x="2871788" y="2061188"/>
            <a:ext cx="3400425" cy="5770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3300">
                <a:solidFill>
                  <a:srgbClr val="3986F7"/>
                </a:solidFill>
                <a:latin typeface="Arial Black"/>
                <a:ea typeface="Arial Black"/>
                <a:cs typeface="Arial Black"/>
                <a:sym typeface="Arial Black"/>
              </a:rPr>
              <a:t>Thank You !</a:t>
            </a:r>
            <a:endParaRPr sz="1100"/>
          </a:p>
        </p:txBody>
      </p:sp>
      <p:sp>
        <p:nvSpPr>
          <p:cNvPr id="346" name="Google Shape;346;p50"/>
          <p:cNvSpPr txBox="1"/>
          <p:nvPr/>
        </p:nvSpPr>
        <p:spPr>
          <a:xfrm>
            <a:off x="2871463" y="2597564"/>
            <a:ext cx="3401073" cy="3924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nvSpPr>
        <p:spPr>
          <a:xfrm>
            <a:off x="240850" y="178725"/>
            <a:ext cx="513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Appendix: </a:t>
            </a:r>
            <a:r>
              <a:rPr lang="ko" sz="1800">
                <a:latin typeface="Lora"/>
                <a:ea typeface="Lora"/>
                <a:cs typeface="Lora"/>
                <a:sym typeface="Lora"/>
              </a:rPr>
              <a:t>Amount of Loans</a:t>
            </a:r>
            <a:endParaRPr sz="1800">
              <a:latin typeface="Lora"/>
              <a:ea typeface="Lora"/>
              <a:cs typeface="Lora"/>
              <a:sym typeface="Lora"/>
            </a:endParaRPr>
          </a:p>
        </p:txBody>
      </p:sp>
      <p:pic>
        <p:nvPicPr>
          <p:cNvPr id="352" name="Google Shape;352;p51"/>
          <p:cNvPicPr preferRelativeResize="0"/>
          <p:nvPr/>
        </p:nvPicPr>
        <p:blipFill>
          <a:blip r:embed="rId3">
            <a:alphaModFix/>
          </a:blip>
          <a:stretch>
            <a:fillRect/>
          </a:stretch>
        </p:blipFill>
        <p:spPr>
          <a:xfrm>
            <a:off x="1273749" y="640425"/>
            <a:ext cx="6596500" cy="4331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nvSpPr>
        <p:spPr>
          <a:xfrm>
            <a:off x="240850" y="178725"/>
            <a:ext cx="513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Appendix: Amount of Loans (Cont.)</a:t>
            </a:r>
            <a:endParaRPr sz="1800">
              <a:latin typeface="Lora"/>
              <a:ea typeface="Lora"/>
              <a:cs typeface="Lora"/>
              <a:sym typeface="Lora"/>
            </a:endParaRPr>
          </a:p>
        </p:txBody>
      </p:sp>
      <p:pic>
        <p:nvPicPr>
          <p:cNvPr id="358" name="Google Shape;358;p52"/>
          <p:cNvPicPr preferRelativeResize="0"/>
          <p:nvPr/>
        </p:nvPicPr>
        <p:blipFill>
          <a:blip r:embed="rId3">
            <a:alphaModFix/>
          </a:blip>
          <a:stretch>
            <a:fillRect/>
          </a:stretch>
        </p:blipFill>
        <p:spPr>
          <a:xfrm>
            <a:off x="492563" y="722900"/>
            <a:ext cx="4383710" cy="4198274"/>
          </a:xfrm>
          <a:prstGeom prst="rect">
            <a:avLst/>
          </a:prstGeom>
          <a:noFill/>
          <a:ln cap="flat" cmpd="sng" w="9525">
            <a:solidFill>
              <a:schemeClr val="dk1"/>
            </a:solidFill>
            <a:prstDash val="solid"/>
            <a:round/>
            <a:headEnd len="sm" w="sm" type="none"/>
            <a:tailEnd len="sm" w="sm" type="none"/>
          </a:ln>
        </p:spPr>
      </p:pic>
      <p:pic>
        <p:nvPicPr>
          <p:cNvPr id="359" name="Google Shape;359;p52"/>
          <p:cNvPicPr preferRelativeResize="0"/>
          <p:nvPr/>
        </p:nvPicPr>
        <p:blipFill>
          <a:blip r:embed="rId4">
            <a:alphaModFix/>
          </a:blip>
          <a:stretch>
            <a:fillRect/>
          </a:stretch>
        </p:blipFill>
        <p:spPr>
          <a:xfrm>
            <a:off x="5238463" y="2303125"/>
            <a:ext cx="3412975" cy="2618050"/>
          </a:xfrm>
          <a:prstGeom prst="rect">
            <a:avLst/>
          </a:prstGeom>
          <a:noFill/>
          <a:ln cap="flat" cmpd="sng" w="9525">
            <a:solidFill>
              <a:schemeClr val="dk1"/>
            </a:solidFill>
            <a:prstDash val="solid"/>
            <a:round/>
            <a:headEnd len="sm" w="sm" type="none"/>
            <a:tailEnd len="sm" w="sm" type="none"/>
          </a:ln>
        </p:spPr>
      </p:pic>
      <p:sp>
        <p:nvSpPr>
          <p:cNvPr id="360" name="Google Shape;360;p52"/>
          <p:cNvSpPr/>
          <p:nvPr/>
        </p:nvSpPr>
        <p:spPr>
          <a:xfrm>
            <a:off x="578038" y="3713875"/>
            <a:ext cx="1522800" cy="11655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52"/>
          <p:cNvCxnSpPr/>
          <p:nvPr/>
        </p:nvCxnSpPr>
        <p:spPr>
          <a:xfrm>
            <a:off x="2256288" y="4281075"/>
            <a:ext cx="2874900" cy="15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nvSpPr>
        <p:spPr>
          <a:xfrm>
            <a:off x="535270" y="200238"/>
            <a:ext cx="39051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chemeClr val="dk1"/>
                </a:solidFill>
                <a:latin typeface="Arial Black"/>
                <a:ea typeface="Arial Black"/>
                <a:cs typeface="Arial Black"/>
                <a:sym typeface="Arial Black"/>
              </a:rPr>
              <a:t>Data Index</a:t>
            </a:r>
            <a:endParaRPr sz="2400">
              <a:solidFill>
                <a:schemeClr val="dk1"/>
              </a:solidFill>
              <a:latin typeface="Arial Black"/>
              <a:ea typeface="Arial Black"/>
              <a:cs typeface="Arial Black"/>
              <a:sym typeface="Arial Black"/>
            </a:endParaRPr>
          </a:p>
        </p:txBody>
      </p:sp>
      <p:sp>
        <p:nvSpPr>
          <p:cNvPr id="147" name="Google Shape;147;p32"/>
          <p:cNvSpPr txBox="1"/>
          <p:nvPr/>
        </p:nvSpPr>
        <p:spPr>
          <a:xfrm>
            <a:off x="1339800" y="1070425"/>
            <a:ext cx="6464400" cy="33402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BAD: 1 = Client defaulted on loan, 0 = loan repaid</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LOAN: Amount of loan approved</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MORTDUE: Amount due on the existing mortgage</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VALUE: Current value of the property</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rPr lang="ko" sz="1000">
                <a:solidFill>
                  <a:schemeClr val="dk1"/>
                </a:solidFill>
                <a:highlight>
                  <a:schemeClr val="lt1"/>
                </a:highlight>
                <a:latin typeface="Lora"/>
                <a:ea typeface="Lora"/>
                <a:cs typeface="Lora"/>
                <a:sym typeface="Lora"/>
              </a:rPr>
              <a:t>● REASON: Reason for the loan request (HomeImp = home improvement, DebtCon= debt</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consolidation which means taking out a new loan to pay off other liabilities and consumer debts)</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JOB: The type of job that loan applicant has such as manager, self, etc.</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Clr>
                <a:schemeClr val="dk1"/>
              </a:buClr>
              <a:buSzPts val="1100"/>
              <a:buFont typeface="Arial"/>
              <a:buNone/>
            </a:pPr>
            <a:r>
              <a:rPr lang="ko" sz="1000">
                <a:solidFill>
                  <a:schemeClr val="dk1"/>
                </a:solidFill>
                <a:highlight>
                  <a:schemeClr val="lt1"/>
                </a:highlight>
                <a:latin typeface="Lora"/>
                <a:ea typeface="Lora"/>
                <a:cs typeface="Lora"/>
                <a:sym typeface="Lora"/>
              </a:rPr>
              <a:t>● DEROG: Number of major derogatory reports (which indicates serious delinquency or late payments)</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6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nvSpPr>
        <p:spPr>
          <a:xfrm>
            <a:off x="535270" y="200238"/>
            <a:ext cx="39051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chemeClr val="dk1"/>
                </a:solidFill>
                <a:latin typeface="Arial Black"/>
                <a:ea typeface="Arial Black"/>
                <a:cs typeface="Arial Black"/>
                <a:sym typeface="Arial Black"/>
              </a:rPr>
              <a:t>Data Index</a:t>
            </a:r>
            <a:endParaRPr sz="2400">
              <a:solidFill>
                <a:schemeClr val="dk1"/>
              </a:solidFill>
              <a:latin typeface="Arial Black"/>
              <a:ea typeface="Arial Black"/>
              <a:cs typeface="Arial Black"/>
              <a:sym typeface="Arial Black"/>
            </a:endParaRPr>
          </a:p>
        </p:txBody>
      </p:sp>
      <p:sp>
        <p:nvSpPr>
          <p:cNvPr id="153" name="Google Shape;153;p33"/>
          <p:cNvSpPr txBox="1"/>
          <p:nvPr/>
        </p:nvSpPr>
        <p:spPr>
          <a:xfrm>
            <a:off x="1339800" y="845975"/>
            <a:ext cx="6464400" cy="3309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YOJ: Years at present job</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DELINQ: Number of delinquent credit lines (a line of credit becomes delinquent when a borrower does not make the minimum required payments 30 to 60 days past the day on which the payments were due)</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CLAGE: Age of the oldest credit line in months</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NINQ: Number of recent credit inquiries</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CLNO: Number of existing credit lines</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t/>
            </a:r>
            <a:endParaRPr sz="1000">
              <a:solidFill>
                <a:schemeClr val="dk1"/>
              </a:solidFill>
              <a:highlight>
                <a:schemeClr val="lt1"/>
              </a:highlight>
              <a:latin typeface="Lora"/>
              <a:ea typeface="Lora"/>
              <a:cs typeface="Lora"/>
              <a:sym typeface="Lora"/>
            </a:endParaRPr>
          </a:p>
          <a:p>
            <a:pPr indent="0" lvl="0" marL="0" rtl="0" algn="l">
              <a:lnSpc>
                <a:spcPct val="135000"/>
              </a:lnSpc>
              <a:spcBef>
                <a:spcPts val="0"/>
              </a:spcBef>
              <a:spcAft>
                <a:spcPts val="0"/>
              </a:spcAft>
              <a:buNone/>
            </a:pPr>
            <a:r>
              <a:rPr lang="ko" sz="1000">
                <a:solidFill>
                  <a:schemeClr val="dk1"/>
                </a:solidFill>
                <a:highlight>
                  <a:schemeClr val="lt1"/>
                </a:highlight>
                <a:latin typeface="Lora"/>
                <a:ea typeface="Lora"/>
                <a:cs typeface="Lora"/>
                <a:sym typeface="Lora"/>
              </a:rPr>
              <a:t>● DEBTINC: Debt-to-income ratio (all monthly debt payments divided by gross monthly income. This number is one of the ways lenders measure a borrower’s ability to manage the monthly payments to repay the money they plan to borrow)</a:t>
            </a:r>
            <a:endParaRPr sz="1000">
              <a:solidFill>
                <a:schemeClr val="dk1"/>
              </a:solidFill>
              <a:highlight>
                <a:schemeClr val="lt1"/>
              </a:highlight>
              <a:latin typeface="Lora"/>
              <a:ea typeface="Lora"/>
              <a:cs typeface="Lora"/>
              <a:sym typeface="Lora"/>
            </a:endParaRPr>
          </a:p>
          <a:p>
            <a:pPr indent="0" lvl="0" marL="0" rtl="0" algn="l">
              <a:lnSpc>
                <a:spcPct val="100000"/>
              </a:lnSpc>
              <a:spcBef>
                <a:spcPts val="0"/>
              </a:spcBef>
              <a:spcAft>
                <a:spcPts val="0"/>
              </a:spcAft>
              <a:buNone/>
            </a:pPr>
            <a:r>
              <a:t/>
            </a:r>
            <a:endParaRPr>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Problem Statement</a:t>
            </a:r>
            <a:endParaRPr sz="1800">
              <a:latin typeface="Lora"/>
              <a:ea typeface="Lora"/>
              <a:cs typeface="Lora"/>
              <a:sym typeface="Lora"/>
            </a:endParaRPr>
          </a:p>
        </p:txBody>
      </p:sp>
      <p:sp>
        <p:nvSpPr>
          <p:cNvPr id="159" name="Google Shape;159;p34"/>
          <p:cNvSpPr txBox="1"/>
          <p:nvPr/>
        </p:nvSpPr>
        <p:spPr>
          <a:xfrm>
            <a:off x="240850" y="640425"/>
            <a:ext cx="8220300" cy="4217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0"/>
              </a:spcAft>
              <a:buClr>
                <a:schemeClr val="dk1"/>
              </a:buClr>
              <a:buSzPts val="1100"/>
              <a:buFont typeface="Arial"/>
              <a:buNone/>
            </a:pPr>
            <a:r>
              <a:rPr lang="ko" sz="1200">
                <a:latin typeface="Lora"/>
                <a:ea typeface="Lora"/>
                <a:cs typeface="Lora"/>
                <a:sym typeface="Lora"/>
              </a:rPr>
              <a:t>A major of retail bank profit comes from interests in the form of home loans, and these loans are borrowed by both regular-income and high-income customers. However, defaulted customers are the major factor that eat up their profits. In the traditional way, the approval process for the loan is done based on human decisions and customer’s credibility in the past. Thus, it is hard to standardize the loan approval process and some errors are being made from biases and inefficient inspection on customer’s credibility. But with the advent of data science and machine learning, the focus has shifted to building machine that can learn this approval process and make it free to biases and more efficient. For this reason, this project aims to create a classification model that can efficiently predict clients who are likely to default on their loan. We will adopt the Equal Credit Opportunity Act’s guideline to establish an empirically derived and statistically model for credit scoring. The model will be based on the data obtained via the existing loan underwriting process from recent applicants who have been given credit.</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Model Design</a:t>
            </a:r>
            <a:endParaRPr sz="1800">
              <a:latin typeface="Lora"/>
              <a:ea typeface="Lora"/>
              <a:cs typeface="Lora"/>
              <a:sym typeface="Lora"/>
            </a:endParaRPr>
          </a:p>
        </p:txBody>
      </p:sp>
      <p:sp>
        <p:nvSpPr>
          <p:cNvPr id="165" name="Google Shape;165;p35"/>
          <p:cNvSpPr/>
          <p:nvPr/>
        </p:nvSpPr>
        <p:spPr>
          <a:xfrm>
            <a:off x="691800" y="2514650"/>
            <a:ext cx="18420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Preprocessing Data</a:t>
            </a:r>
            <a:endParaRPr/>
          </a:p>
        </p:txBody>
      </p:sp>
      <p:sp>
        <p:nvSpPr>
          <p:cNvPr id="166" name="Google Shape;166;p35"/>
          <p:cNvSpPr/>
          <p:nvPr/>
        </p:nvSpPr>
        <p:spPr>
          <a:xfrm>
            <a:off x="3283575" y="1935125"/>
            <a:ext cx="13332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Decision Tree</a:t>
            </a:r>
            <a:endParaRPr/>
          </a:p>
        </p:txBody>
      </p:sp>
      <p:sp>
        <p:nvSpPr>
          <p:cNvPr id="167" name="Google Shape;167;p35"/>
          <p:cNvSpPr/>
          <p:nvPr/>
        </p:nvSpPr>
        <p:spPr>
          <a:xfrm>
            <a:off x="5091175" y="1935125"/>
            <a:ext cx="8160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Tuned </a:t>
            </a:r>
            <a:endParaRPr/>
          </a:p>
        </p:txBody>
      </p:sp>
      <p:sp>
        <p:nvSpPr>
          <p:cNvPr id="168" name="Google Shape;168;p35"/>
          <p:cNvSpPr/>
          <p:nvPr/>
        </p:nvSpPr>
        <p:spPr>
          <a:xfrm>
            <a:off x="3283575" y="3074550"/>
            <a:ext cx="13332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Random Forest</a:t>
            </a:r>
            <a:endParaRPr/>
          </a:p>
        </p:txBody>
      </p:sp>
      <p:sp>
        <p:nvSpPr>
          <p:cNvPr id="169" name="Google Shape;169;p35"/>
          <p:cNvSpPr/>
          <p:nvPr/>
        </p:nvSpPr>
        <p:spPr>
          <a:xfrm>
            <a:off x="5091175" y="3074550"/>
            <a:ext cx="8160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Tuned </a:t>
            </a:r>
            <a:endParaRPr/>
          </a:p>
        </p:txBody>
      </p:sp>
      <p:sp>
        <p:nvSpPr>
          <p:cNvPr id="170" name="Google Shape;170;p35"/>
          <p:cNvSpPr/>
          <p:nvPr/>
        </p:nvSpPr>
        <p:spPr>
          <a:xfrm>
            <a:off x="2833088" y="2162075"/>
            <a:ext cx="3036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5"/>
          <p:cNvSpPr/>
          <p:nvPr/>
        </p:nvSpPr>
        <p:spPr>
          <a:xfrm>
            <a:off x="2833088" y="3327775"/>
            <a:ext cx="3036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35"/>
          <p:cNvCxnSpPr>
            <a:stCxn id="166" idx="3"/>
            <a:endCxn id="167" idx="1"/>
          </p:cNvCxnSpPr>
          <p:nvPr/>
        </p:nvCxnSpPr>
        <p:spPr>
          <a:xfrm>
            <a:off x="4616775" y="2308925"/>
            <a:ext cx="4743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5"/>
          <p:cNvCxnSpPr>
            <a:stCxn id="168" idx="3"/>
            <a:endCxn id="169" idx="1"/>
          </p:cNvCxnSpPr>
          <p:nvPr/>
        </p:nvCxnSpPr>
        <p:spPr>
          <a:xfrm>
            <a:off x="4616775" y="3448350"/>
            <a:ext cx="474300" cy="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35"/>
          <p:cNvSpPr/>
          <p:nvPr/>
        </p:nvSpPr>
        <p:spPr>
          <a:xfrm>
            <a:off x="6610175" y="2514650"/>
            <a:ext cx="1842000" cy="74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Comparing Performance Scores</a:t>
            </a:r>
            <a:endParaRPr/>
          </a:p>
        </p:txBody>
      </p:sp>
      <p:sp>
        <p:nvSpPr>
          <p:cNvPr id="175" name="Google Shape;175;p35"/>
          <p:cNvSpPr/>
          <p:nvPr/>
        </p:nvSpPr>
        <p:spPr>
          <a:xfrm>
            <a:off x="6081138" y="2741600"/>
            <a:ext cx="3036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5"/>
          <p:cNvSpPr txBox="1"/>
          <p:nvPr/>
        </p:nvSpPr>
        <p:spPr>
          <a:xfrm>
            <a:off x="3283563" y="1359113"/>
            <a:ext cx="29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FF0000"/>
                </a:solidFill>
                <a:latin typeface="Lora"/>
                <a:ea typeface="Lora"/>
                <a:cs typeface="Lora"/>
                <a:sym typeface="Lora"/>
              </a:rPr>
              <a:t>Building a Classification Model</a:t>
            </a:r>
            <a:endParaRPr>
              <a:solidFill>
                <a:srgbClr val="FF0000"/>
              </a:solidFill>
              <a:latin typeface="Lora"/>
              <a:ea typeface="Lora"/>
              <a:cs typeface="Lora"/>
              <a:sym typeface="Lora"/>
            </a:endParaRPr>
          </a:p>
        </p:txBody>
      </p:sp>
      <p:cxnSp>
        <p:nvCxnSpPr>
          <p:cNvPr id="177" name="Google Shape;177;p35"/>
          <p:cNvCxnSpPr>
            <a:stCxn id="165" idx="2"/>
          </p:cNvCxnSpPr>
          <p:nvPr/>
        </p:nvCxnSpPr>
        <p:spPr>
          <a:xfrm flipH="1">
            <a:off x="1610700" y="3262250"/>
            <a:ext cx="2100" cy="4218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35"/>
          <p:cNvSpPr txBox="1"/>
          <p:nvPr/>
        </p:nvSpPr>
        <p:spPr>
          <a:xfrm>
            <a:off x="818700" y="3684050"/>
            <a:ext cx="193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solidFill>
                  <a:srgbClr val="0000FF"/>
                </a:solidFill>
                <a:latin typeface="Lora"/>
                <a:ea typeface="Lora"/>
                <a:cs typeface="Lora"/>
                <a:sym typeface="Lora"/>
              </a:rPr>
              <a:t>Splitting</a:t>
            </a:r>
            <a:r>
              <a:rPr lang="ko" sz="1200">
                <a:solidFill>
                  <a:srgbClr val="0000FF"/>
                </a:solidFill>
                <a:latin typeface="Lora"/>
                <a:ea typeface="Lora"/>
                <a:cs typeface="Lora"/>
                <a:sym typeface="Lora"/>
              </a:rPr>
              <a:t> data into train and test (70:30)</a:t>
            </a:r>
            <a:endParaRPr sz="1200">
              <a:solidFill>
                <a:srgbClr val="0000FF"/>
              </a:solidFill>
              <a:latin typeface="Lora"/>
              <a:ea typeface="Lora"/>
              <a:cs typeface="Lora"/>
              <a:sym typeface="Lora"/>
            </a:endParaRPr>
          </a:p>
        </p:txBody>
      </p:sp>
      <p:cxnSp>
        <p:nvCxnSpPr>
          <p:cNvPr id="179" name="Google Shape;179;p35"/>
          <p:cNvCxnSpPr>
            <a:stCxn id="174" idx="0"/>
          </p:cNvCxnSpPr>
          <p:nvPr/>
        </p:nvCxnSpPr>
        <p:spPr>
          <a:xfrm rot="10800000">
            <a:off x="7528475" y="2242550"/>
            <a:ext cx="2700" cy="2721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35"/>
          <p:cNvSpPr txBox="1"/>
          <p:nvPr/>
        </p:nvSpPr>
        <p:spPr>
          <a:xfrm>
            <a:off x="6260225" y="1688450"/>
            <a:ext cx="253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solidFill>
                  <a:srgbClr val="0000FF"/>
                </a:solidFill>
                <a:latin typeface="Lora"/>
                <a:ea typeface="Lora"/>
                <a:cs typeface="Lora"/>
                <a:sym typeface="Lora"/>
              </a:rPr>
              <a:t>Focus on Recall, Accuracy, and Precision score</a:t>
            </a:r>
            <a:endParaRPr sz="1200">
              <a:solidFill>
                <a:srgbClr val="0000FF"/>
              </a:solidFill>
              <a:latin typeface="Lora"/>
              <a:ea typeface="Lora"/>
              <a:cs typeface="Lora"/>
              <a:sym typeface="Lora"/>
            </a:endParaRPr>
          </a:p>
        </p:txBody>
      </p:sp>
      <p:cxnSp>
        <p:nvCxnSpPr>
          <p:cNvPr id="181" name="Google Shape;181;p35"/>
          <p:cNvCxnSpPr/>
          <p:nvPr/>
        </p:nvCxnSpPr>
        <p:spPr>
          <a:xfrm flipH="1">
            <a:off x="1610700" y="2098025"/>
            <a:ext cx="2100" cy="421800"/>
          </a:xfrm>
          <a:prstGeom prst="straightConnector1">
            <a:avLst/>
          </a:prstGeom>
          <a:noFill/>
          <a:ln cap="flat" cmpd="sng" w="9525">
            <a:solidFill>
              <a:schemeClr val="dk2"/>
            </a:solidFill>
            <a:prstDash val="solid"/>
            <a:round/>
            <a:headEnd len="med" w="med" type="none"/>
            <a:tailEnd len="med" w="med" type="none"/>
          </a:ln>
        </p:spPr>
      </p:cxnSp>
      <p:sp>
        <p:nvSpPr>
          <p:cNvPr id="182" name="Google Shape;182;p35"/>
          <p:cNvSpPr txBox="1"/>
          <p:nvPr/>
        </p:nvSpPr>
        <p:spPr>
          <a:xfrm>
            <a:off x="533000" y="1723550"/>
            <a:ext cx="230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rgbClr val="0000FF"/>
                </a:solidFill>
                <a:latin typeface="Lora"/>
                <a:ea typeface="Lora"/>
                <a:cs typeface="Lora"/>
                <a:sym typeface="Lora"/>
              </a:rPr>
              <a:t>BAD = Dependent Variable</a:t>
            </a:r>
            <a:endParaRPr sz="1200">
              <a:solidFill>
                <a:srgbClr val="0000FF"/>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Overview of the Data</a:t>
            </a:r>
            <a:endParaRPr sz="1800">
              <a:latin typeface="Lora"/>
              <a:ea typeface="Lora"/>
              <a:cs typeface="Lora"/>
              <a:sym typeface="Lora"/>
            </a:endParaRPr>
          </a:p>
        </p:txBody>
      </p:sp>
      <p:pic>
        <p:nvPicPr>
          <p:cNvPr id="188" name="Google Shape;188;p36"/>
          <p:cNvPicPr preferRelativeResize="0"/>
          <p:nvPr/>
        </p:nvPicPr>
        <p:blipFill>
          <a:blip r:embed="rId3">
            <a:alphaModFix/>
          </a:blip>
          <a:stretch>
            <a:fillRect/>
          </a:stretch>
        </p:blipFill>
        <p:spPr>
          <a:xfrm>
            <a:off x="745838" y="823413"/>
            <a:ext cx="4679326" cy="2031349"/>
          </a:xfrm>
          <a:prstGeom prst="rect">
            <a:avLst/>
          </a:prstGeom>
          <a:noFill/>
          <a:ln>
            <a:noFill/>
          </a:ln>
        </p:spPr>
      </p:pic>
      <p:pic>
        <p:nvPicPr>
          <p:cNvPr id="189" name="Google Shape;189;p36"/>
          <p:cNvPicPr preferRelativeResize="0"/>
          <p:nvPr/>
        </p:nvPicPr>
        <p:blipFill>
          <a:blip r:embed="rId4">
            <a:alphaModFix/>
          </a:blip>
          <a:stretch>
            <a:fillRect/>
          </a:stretch>
        </p:blipFill>
        <p:spPr>
          <a:xfrm>
            <a:off x="745837" y="2934842"/>
            <a:ext cx="1891425" cy="2031349"/>
          </a:xfrm>
          <a:prstGeom prst="rect">
            <a:avLst/>
          </a:prstGeom>
          <a:noFill/>
          <a:ln>
            <a:noFill/>
          </a:ln>
        </p:spPr>
      </p:pic>
      <p:sp>
        <p:nvSpPr>
          <p:cNvPr id="190" name="Google Shape;190;p36"/>
          <p:cNvSpPr/>
          <p:nvPr/>
        </p:nvSpPr>
        <p:spPr>
          <a:xfrm>
            <a:off x="1191325" y="837975"/>
            <a:ext cx="329400" cy="200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6"/>
          <p:cNvSpPr/>
          <p:nvPr/>
        </p:nvSpPr>
        <p:spPr>
          <a:xfrm>
            <a:off x="5719688" y="1616338"/>
            <a:ext cx="640800" cy="525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6"/>
          <p:cNvSpPr txBox="1"/>
          <p:nvPr/>
        </p:nvSpPr>
        <p:spPr>
          <a:xfrm>
            <a:off x="6422663" y="1678738"/>
            <a:ext cx="19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Numerical Variables</a:t>
            </a:r>
            <a:endParaRPr/>
          </a:p>
        </p:txBody>
      </p:sp>
      <p:sp>
        <p:nvSpPr>
          <p:cNvPr id="193" name="Google Shape;193;p36"/>
          <p:cNvSpPr/>
          <p:nvPr/>
        </p:nvSpPr>
        <p:spPr>
          <a:xfrm>
            <a:off x="2810913" y="3688013"/>
            <a:ext cx="640800" cy="525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6"/>
          <p:cNvSpPr txBox="1"/>
          <p:nvPr/>
        </p:nvSpPr>
        <p:spPr>
          <a:xfrm>
            <a:off x="3513888" y="3750413"/>
            <a:ext cx="19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Categorical</a:t>
            </a:r>
            <a:r>
              <a:rPr lang="ko"/>
              <a:t>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nvSpPr>
        <p:spPr>
          <a:xfrm>
            <a:off x="240850" y="178725"/>
            <a:ext cx="32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Overview of the Data</a:t>
            </a:r>
            <a:endParaRPr sz="1800">
              <a:latin typeface="Lora"/>
              <a:ea typeface="Lora"/>
              <a:cs typeface="Lora"/>
              <a:sym typeface="Lora"/>
            </a:endParaRPr>
          </a:p>
        </p:txBody>
      </p:sp>
      <p:pic>
        <p:nvPicPr>
          <p:cNvPr id="200" name="Google Shape;200;p37"/>
          <p:cNvPicPr preferRelativeResize="0"/>
          <p:nvPr/>
        </p:nvPicPr>
        <p:blipFill rotWithShape="1">
          <a:blip r:embed="rId3">
            <a:alphaModFix/>
          </a:blip>
          <a:srcRect b="0" l="0" r="1874" t="0"/>
          <a:stretch/>
        </p:blipFill>
        <p:spPr>
          <a:xfrm>
            <a:off x="240850" y="568100"/>
            <a:ext cx="3363151" cy="2308825"/>
          </a:xfrm>
          <a:prstGeom prst="rect">
            <a:avLst/>
          </a:prstGeom>
          <a:noFill/>
          <a:ln cap="flat" cmpd="sng" w="9525">
            <a:solidFill>
              <a:schemeClr val="dk1"/>
            </a:solidFill>
            <a:prstDash val="solid"/>
            <a:round/>
            <a:headEnd len="sm" w="sm" type="none"/>
            <a:tailEnd len="sm" w="sm" type="none"/>
          </a:ln>
        </p:spPr>
      </p:pic>
      <p:sp>
        <p:nvSpPr>
          <p:cNvPr id="201" name="Google Shape;201;p37"/>
          <p:cNvSpPr txBox="1"/>
          <p:nvPr/>
        </p:nvSpPr>
        <p:spPr>
          <a:xfrm>
            <a:off x="5277000" y="1353063"/>
            <a:ext cx="336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From 5,960 observations: 4,771 clients have paid back the loans and 1,189 clients have defaulted on loans </a:t>
            </a:r>
            <a:endParaRPr sz="1200">
              <a:latin typeface="Lora"/>
              <a:ea typeface="Lora"/>
              <a:cs typeface="Lora"/>
              <a:sym typeface="Lora"/>
            </a:endParaRPr>
          </a:p>
        </p:txBody>
      </p:sp>
      <p:sp>
        <p:nvSpPr>
          <p:cNvPr id="202" name="Google Shape;202;p37"/>
          <p:cNvSpPr/>
          <p:nvPr/>
        </p:nvSpPr>
        <p:spPr>
          <a:xfrm>
            <a:off x="3964975" y="1512800"/>
            <a:ext cx="11034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7"/>
          <p:cNvPicPr preferRelativeResize="0"/>
          <p:nvPr/>
        </p:nvPicPr>
        <p:blipFill>
          <a:blip r:embed="rId4">
            <a:alphaModFix/>
          </a:blip>
          <a:stretch>
            <a:fillRect/>
          </a:stretch>
        </p:blipFill>
        <p:spPr>
          <a:xfrm>
            <a:off x="240775" y="3058025"/>
            <a:ext cx="3363300" cy="1890871"/>
          </a:xfrm>
          <a:prstGeom prst="rect">
            <a:avLst/>
          </a:prstGeom>
          <a:noFill/>
          <a:ln cap="flat" cmpd="sng" w="9525">
            <a:solidFill>
              <a:schemeClr val="dk1"/>
            </a:solidFill>
            <a:prstDash val="solid"/>
            <a:round/>
            <a:headEnd len="sm" w="sm" type="none"/>
            <a:tailEnd len="sm" w="sm" type="none"/>
          </a:ln>
        </p:spPr>
      </p:pic>
      <p:sp>
        <p:nvSpPr>
          <p:cNvPr id="204" name="Google Shape;204;p37"/>
          <p:cNvSpPr/>
          <p:nvPr/>
        </p:nvSpPr>
        <p:spPr>
          <a:xfrm>
            <a:off x="4020300" y="3596225"/>
            <a:ext cx="11034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txBox="1"/>
          <p:nvPr/>
        </p:nvSpPr>
        <p:spPr>
          <a:xfrm>
            <a:off x="5224725" y="3457613"/>
            <a:ext cx="336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Lora"/>
                <a:ea typeface="Lora"/>
                <a:cs typeface="Lora"/>
                <a:sym typeface="Lora"/>
              </a:rPr>
              <a:t>Out of the total loan of $110,903,500: $20,120,400 is the total of unpaid loans and $90,783,100 is the total of paid loans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nvSpPr>
        <p:spPr>
          <a:xfrm>
            <a:off x="240850" y="178725"/>
            <a:ext cx="440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Lora"/>
                <a:ea typeface="Lora"/>
                <a:cs typeface="Lora"/>
                <a:sym typeface="Lora"/>
              </a:rPr>
              <a:t>Overview of the Data: Correlation</a:t>
            </a:r>
            <a:endParaRPr sz="1800">
              <a:latin typeface="Lora"/>
              <a:ea typeface="Lora"/>
              <a:cs typeface="Lora"/>
              <a:sym typeface="Lora"/>
            </a:endParaRPr>
          </a:p>
        </p:txBody>
      </p:sp>
      <p:pic>
        <p:nvPicPr>
          <p:cNvPr id="211" name="Google Shape;211;p38"/>
          <p:cNvPicPr preferRelativeResize="0"/>
          <p:nvPr/>
        </p:nvPicPr>
        <p:blipFill>
          <a:blip r:embed="rId3">
            <a:alphaModFix/>
          </a:blip>
          <a:stretch>
            <a:fillRect/>
          </a:stretch>
        </p:blipFill>
        <p:spPr>
          <a:xfrm>
            <a:off x="2929512" y="737499"/>
            <a:ext cx="4961374" cy="2896875"/>
          </a:xfrm>
          <a:prstGeom prst="rect">
            <a:avLst/>
          </a:prstGeom>
          <a:noFill/>
          <a:ln>
            <a:noFill/>
          </a:ln>
        </p:spPr>
      </p:pic>
      <p:sp>
        <p:nvSpPr>
          <p:cNvPr id="212" name="Google Shape;212;p38"/>
          <p:cNvSpPr/>
          <p:nvPr/>
        </p:nvSpPr>
        <p:spPr>
          <a:xfrm>
            <a:off x="4495600" y="1195200"/>
            <a:ext cx="400500" cy="2580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38"/>
          <p:cNvCxnSpPr/>
          <p:nvPr/>
        </p:nvCxnSpPr>
        <p:spPr>
          <a:xfrm flipH="1">
            <a:off x="3232002" y="1453192"/>
            <a:ext cx="1279800" cy="1797600"/>
          </a:xfrm>
          <a:prstGeom prst="straightConnector1">
            <a:avLst/>
          </a:prstGeom>
          <a:noFill/>
          <a:ln cap="flat" cmpd="sng" w="9525">
            <a:solidFill>
              <a:srgbClr val="00FF00"/>
            </a:solidFill>
            <a:prstDash val="solid"/>
            <a:round/>
            <a:headEnd len="med" w="med" type="none"/>
            <a:tailEnd len="med" w="med" type="triangle"/>
          </a:ln>
        </p:spPr>
      </p:cxnSp>
      <p:pic>
        <p:nvPicPr>
          <p:cNvPr id="214" name="Google Shape;214;p38"/>
          <p:cNvPicPr preferRelativeResize="0"/>
          <p:nvPr/>
        </p:nvPicPr>
        <p:blipFill>
          <a:blip r:embed="rId4">
            <a:alphaModFix/>
          </a:blip>
          <a:stretch>
            <a:fillRect/>
          </a:stretch>
        </p:blipFill>
        <p:spPr>
          <a:xfrm>
            <a:off x="942575" y="3361075"/>
            <a:ext cx="2209324" cy="14286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