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8" r:id="rId4"/>
    <p:sldId id="299" r:id="rId5"/>
    <p:sldId id="300" r:id="rId6"/>
    <p:sldId id="301" r:id="rId7"/>
    <p:sldId id="258" r:id="rId8"/>
    <p:sldId id="283" r:id="rId9"/>
    <p:sldId id="284" r:id="rId10"/>
    <p:sldId id="285" r:id="rId11"/>
    <p:sldId id="286" r:id="rId12"/>
    <p:sldId id="259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Light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FD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76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8FC2-432A-4B87-B30D-F737D6CD32C5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AE29D-88BA-45EE-800C-22BF730C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1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udic.naver.com/#entry/781616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pdic.naver.com/spEntry.nhn?entryNO=2008011" TargetMode="External"/><Relationship Id="rId5" Type="http://schemas.openxmlformats.org/officeDocument/2006/relationships/hyperlink" Target="http://ptdic.naver.com/#entry/61891" TargetMode="External"/><Relationship Id="rId4" Type="http://schemas.openxmlformats.org/officeDocument/2006/relationships/hyperlink" Target="http://ladic.naver.com/#entry/548538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것에는 컴퓨터의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 디스크 스토리지 등등 우리가 사용하는 모든 컴퓨터의 자원을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 같은 서버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구조의 서비스들이 점점 더 발달할 수록 더 많은 자원을 요구하게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 한 대로 처리 할 수 있는 양에는 한계가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우리는 분산 시스템을 도입하여 위의 문제를 해결한다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0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다중화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동일한 시스템을 복수로 준비해 구동합니다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슬레이브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(Master-Slave)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액티브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스텐바이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(Active-Standby)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불리는데요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 그룹의 시스템이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고장났을때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그룹에 속한 하위 시스템이 상위그룹의 작업을 옮겨서 하는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클라우드 시스템에서 가장 많이 사용하는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2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‘다양화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성능의 서로 다른 형식의 하드웨어를 여러 개 준비합니다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위에 복제 방식과 같이 동일한 시스템을 운용하죠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다양화 방식의 특징은 모든 시스템에서 똑같은 장애가 일어나지 않기 때문에 다른 시스템에서 제대로 된 값을 찾아서 장애를 복구할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1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실생활에서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많이 적용하는 분야는 사물인터넷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(IoT)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헬스케어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(Healthcare)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분야에서 다양하게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헬스케어 사물인터넷은 보통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자이로센서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 이용해 운동량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심박수 등을 측정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계산하는 수준이죠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여기에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적용하면 훨씬 광범위한 기능을 수행할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13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사물인터넷을 적용한 헬스케어 기기로 환자의 건강관리를 한다고 가정해보면 병원에서는 사물인터넷을 통해 환자의 상태에 대한 정보를 전송 받고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빅데이터로 이를 분석해야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가능하도록 하기 위해서는 환자의 상태를 검사한 후 정확한 값을 고장 없이 지속적으로 전송할 수 있어야 하는데요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안정적 서비스 제공을 위해 필수적인 기능이라고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6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고맙습니다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Thank you 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땡큐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谢谢您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씨에씨에닌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북경 표준어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ありがとうございます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有難う御座います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아리가토우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고자이마스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Merci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메르시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Terima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kasih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떼르마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까시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인도네시아어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말레이시아어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</a:t>
            </a:r>
            <a:r>
              <a:rPr lang="en-US" altLang="ko-KR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hálás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헝가리어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rahmat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라흐마트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우즈베크어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Dank u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네덜란드어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10. </a:t>
            </a:r>
            <a:r>
              <a:rPr lang="en-US" altLang="ko-KR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benígne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베니그네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라틴어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 La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ringrazio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링그라찌오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이탈리아어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tалархлаа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탈라르흘라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몽골어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dank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독일어     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dík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-y!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체코어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 Xin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씬 다 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ขอบพระคุณครับ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태국어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dziękuję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serdecznie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폴란드어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18. </a:t>
            </a:r>
            <a:r>
              <a:rPr lang="en-US" altLang="ko-KR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obrigado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오브리가두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포르투칼어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Faleminderit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알바니아어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20.  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شكرًا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슈크란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아랍어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gracias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그라시야스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스페인어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Благодарю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블라가다류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러시아어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唔該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음꼬이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광동어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7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장애시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돌아가는 시스템이라면 해당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수명이 다하거나 어떠한 불의의 사고로 다운이 되게 된다면 모든 시스템이 다운되게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여러 대의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분산하여 연산을 처리하고 데이터를 저장하고 있다면 한대의 장애가 전체 시스템의 장애로 이어지지는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위해서도 분산 시스템은 필요하다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4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 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사용자에게 자원 접근의 편리성을 제공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위해서다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많은 종류의 다양한 자원들에 접근을 요구한다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사용자에게 일관적이고 단일화된 방식으로 사용자가 원하는 자원에 쉽게 접근하게 할 수 있는 것이 바로 분산 시스템이다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 특정 인터넷 페이지가 있다고 가정해 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이 페이지를 저장하고 있는 서버가 어디에 있으며 아이피가 무엇인지 알지 못한다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인터넷 브라우저에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입력하면 우리가 원하는 사이트에 접속하고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정보를 얻을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단일화된 자원 접근 방법이고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앞에서도 말했다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사용자는 이 자원이 실제 세계 어떤 서버에 있는지에 대한 고민은 전혀 하지 않아도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6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말한 </a:t>
            </a:r>
            <a:r>
              <a:rPr lang="en-US" altLang="ko-KR" dirty="0"/>
              <a:t>2</a:t>
            </a:r>
            <a:r>
              <a:rPr lang="ko-KR" altLang="en-US" dirty="0"/>
              <a:t>번째 특징에서 사용되는 것이 바로 분산시스템의 </a:t>
            </a:r>
            <a:r>
              <a:rPr lang="ko-KR" altLang="en-US" dirty="0" err="1"/>
              <a:t>내고장성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내고장성은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장애 허용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(Fault tolerant system,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결함 감내 시스템이라고 불리기도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시스템 내부의 부품에서 결함이나 고장이 발생하여도 부분적 혹은 정상적으로 기능을 수행할 수 있도록 하는 시스템을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발생 시 관리자가 조치를 하는 동안 정상 상태와 마찬가지로 구동할 수 있도록 해주는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지속되면 다른 시스템 장애로까지 이어져 치명적인 시스템 손상을 일으킬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고장 시 장애 발생에 대비할 수 있는 시간을 최대한 확보해 주는 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기술의 핵심입니다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8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시스템 내부의 부품에서 결함이나 고장이 발생하여도 부분적 혹은 정상적으로 기능을 수행할 수 있도록 하는 시스템을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발생 시 관리자가 조치를 하는 동안 정상 상태와 마찬가지로 구동할 수 있도록 해주는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지속되면 다른 시스템 장애로까지 이어져 치명적인 시스템 손상을 일으킬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고장 시 장애 발생에 대비할 수 있는 시간을 최대한 확보해 주는 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기술의 핵심입니다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1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고장이 났으면 계속 </a:t>
            </a:r>
            <a:r>
              <a:rPr lang="ko-KR" altLang="en-US" dirty="0" err="1"/>
              <a:t>그상태로</a:t>
            </a:r>
            <a:r>
              <a:rPr lang="ko-KR" altLang="en-US" dirty="0"/>
              <a:t> 두면 </a:t>
            </a:r>
            <a:r>
              <a:rPr lang="ko-KR" altLang="en-US" dirty="0" err="1"/>
              <a:t>안되겠죵ㅎㅎㅎ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분산시스템의 복구를 위해서는 크게 </a:t>
            </a:r>
            <a:r>
              <a:rPr lang="ko-KR" altLang="en-US" dirty="0" err="1"/>
              <a:t>내고장성의</a:t>
            </a:r>
            <a:r>
              <a:rPr lang="ko-KR" altLang="en-US" dirty="0"/>
              <a:t> 롤백 방식과 이중화 방식이 </a:t>
            </a:r>
            <a:r>
              <a:rPr lang="ko-KR" altLang="en-US" dirty="0" err="1"/>
              <a:t>있슴다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0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롤백 방식은 </a:t>
            </a:r>
            <a:r>
              <a:rPr lang="ko-KR" altLang="en-US" dirty="0" err="1"/>
              <a:t>고장나기</a:t>
            </a:r>
            <a:r>
              <a:rPr lang="ko-KR" altLang="en-US" dirty="0"/>
              <a:t> 전에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정상 상태일 때 현재의 상태를 스냅샷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(Snap shot)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저장하고 점검 지점을 지정해 둡니다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특정 문제가 발생하면 지정한 점검 지점으로 이동해 저장한 스냅샷으로 복구를 진행합니다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마치</a:t>
            </a:r>
            <a:r>
              <a:rPr lang="en-US" altLang="ko-KR" dirty="0"/>
              <a:t>, </a:t>
            </a:r>
            <a:r>
              <a:rPr lang="ko-KR" altLang="en-US" dirty="0"/>
              <a:t>큰일이 </a:t>
            </a:r>
            <a:r>
              <a:rPr lang="ko-KR" altLang="en-US" dirty="0" err="1"/>
              <a:t>생겼을때</a:t>
            </a:r>
            <a:r>
              <a:rPr lang="en-US" altLang="ko-KR" dirty="0"/>
              <a:t> </a:t>
            </a:r>
            <a:r>
              <a:rPr lang="ko-KR" altLang="en-US" dirty="0"/>
              <a:t>타임머신 타고 일이 </a:t>
            </a:r>
            <a:r>
              <a:rPr lang="ko-KR" altLang="en-US" dirty="0" err="1"/>
              <a:t>일어나기전</a:t>
            </a:r>
            <a:r>
              <a:rPr lang="ko-KR" altLang="en-US" dirty="0"/>
              <a:t> 과거의 순간으로 </a:t>
            </a:r>
            <a:r>
              <a:rPr lang="ko-KR" altLang="en-US" dirty="0" err="1"/>
              <a:t>돌아가는거죠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4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시스템을 복수로 준비해 병렬로 실행시킵니다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다수의 시스템을 만족한 결과를 올바른 결과로 채택합니다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값으로 시스템이 작동하다가 문제가 생기더라도 이미 작동 중인 다른 시스템에서 제대로 된 값을 찾아 채택하는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AE29D-88BA-45EE-800C-22BF730CAF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0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CE18A-3F71-46CB-B353-A3808100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E7BBF-4977-44A1-A35E-2201A0DE1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03CF-D7B8-4DE1-8045-9D2C614C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055E0-B3E0-46DE-ADE6-29311C8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5A28D-5E8C-4187-B2BC-F065E9F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8A3B-6FDD-46DD-95CB-6A22680B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885B2-B465-4CFD-AE0B-98A54B96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18B94-9C82-4584-9934-26B92A7E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EA2CB-0C88-4B85-8C86-89941BAE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47957-BE98-4F05-8A21-D1320B6A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BE77B7-6A4D-4634-8419-54799402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5E5E1-0491-405A-9AF2-CED3F58F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99670-0190-47A6-A03E-1D248307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2FA29-09FB-4E12-851F-C506F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66A3F-7357-4F17-B72E-D9ED299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212BC-74AB-40AD-8688-E9B14BE2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4FA5-7A4F-4D56-BA18-BAF84211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5496D-FA83-44E5-AD26-7AF5491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25302-AC05-44BF-BFC8-1284834F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6B4CC-43B8-4FD4-9FD5-B2BECFB3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477B-7DB3-4D8E-ADF3-0EBE63D6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5D0E7-7B64-4387-90C4-ECEC5D64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368DD-DAE4-4011-BD97-1F393755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88EE-0441-48A1-BB93-7663BB9D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CD9A-9F4A-4D44-AFDE-46BA59FB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9985-918F-4A1A-BECA-FB7F30E5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3C4F0-75DB-4E1F-B2FF-98521076E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DC58C-A0D7-4D82-AB65-53D14EE5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7F756-0C94-451D-86C0-E5F5432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E3C4A-6ABD-4527-8921-F8C25012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F6AAE-516D-4085-A84D-E20186B5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4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05985-B55B-4069-9EFE-A058EC5B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09B66-F19F-4005-8DC7-C8235B1B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0FBBC-7E29-43A9-B8E2-3BA16C2D9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075FF-768E-4800-9313-CCE0CC478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1F556-9C55-43BB-B0C2-14590E947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C1B60-E6C1-44EC-B21E-D6D754B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BFF18-EFE8-410A-B787-92931529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1D2A3-FFD4-4126-9EC6-D6E67DCE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9BA2-BC8A-4B34-BFA5-AFFC7B5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71520-4612-4752-9248-AFBB963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D88B5-F35A-475E-92B1-41320706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6BE2F-9BDF-4F14-9AB6-6A554F5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2A075-DCE8-48D5-8C36-242EB8A1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431B1C-EA3A-4E32-9629-1E3C53B7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EFE2B-15B3-4E92-94F5-7E50356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793AD-171C-4023-8E0A-DA3F5632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31EBE-88CB-40B8-BCBB-E1FB8F71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B9B23-161B-4952-A816-FE622CDC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C8F43-BB31-48CC-9E25-7239E1F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6D89A-A5C8-49BD-9F74-76A4AEE8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E361F-0F5A-4514-B659-DDFAD2B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A992-2B05-471A-8B05-B3F3D61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FC4D0-3162-4A40-BDA0-F7D38046A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0CC67-E519-466C-967C-A42F12FD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736BB-EF3C-476E-A2D4-A4E81C2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D18AF-8B30-43DD-8122-288E3A5D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6540F-B283-4008-90A0-D8E0118D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6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F64C0-084B-43C2-A0C9-4A968DC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C4799-B573-4254-A2AB-93874156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AEE58-AB6A-4D19-A857-B2DD53EE4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E713-FCBF-4B14-AC1C-55EE01423B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F31B6-0918-4C33-96BC-041FB2349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89210-8427-420C-9BC3-D6E043D61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D21C-F06E-4ED3-B872-094504BBC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7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AEE574-4D2F-4B23-AFF2-30FE9D18535C}"/>
              </a:ext>
            </a:extLst>
          </p:cNvPr>
          <p:cNvCxnSpPr>
            <a:cxnSpLocks/>
          </p:cNvCxnSpPr>
          <p:nvPr/>
        </p:nvCxnSpPr>
        <p:spPr>
          <a:xfrm>
            <a:off x="2294308" y="3777792"/>
            <a:ext cx="7395994" cy="0"/>
          </a:xfrm>
          <a:prstGeom prst="line">
            <a:avLst/>
          </a:prstGeom>
          <a:ln w="63500" cmpd="dbl">
            <a:solidFill>
              <a:srgbClr val="EFD22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0AF749-C54E-4DE6-8EE9-9AC2D8D2476A}"/>
              </a:ext>
            </a:extLst>
          </p:cNvPr>
          <p:cNvSpPr/>
          <p:nvPr/>
        </p:nvSpPr>
        <p:spPr>
          <a:xfrm>
            <a:off x="2440176" y="2515908"/>
            <a:ext cx="725012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분산 시스템 의 </a:t>
            </a:r>
            <a:r>
              <a:rPr lang="ko-KR" altLang="en-US" sz="4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내고장성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Fault tolerance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of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Distributed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System</a:t>
            </a: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989C9-DEFC-4552-AD98-42A8E0C20E18}"/>
              </a:ext>
            </a:extLst>
          </p:cNvPr>
          <p:cNvSpPr/>
          <p:nvPr/>
        </p:nvSpPr>
        <p:spPr>
          <a:xfrm>
            <a:off x="2180183" y="3876964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3622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이규하</a:t>
            </a:r>
            <a:endParaRPr lang="ko-KR" altLang="en-US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6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CD45-0E4A-4C66-8CBB-C7231FA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 산 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템 을 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많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이 쓸 까 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4159B-13DF-4AE1-9A87-17862260CC12}"/>
              </a:ext>
            </a:extLst>
          </p:cNvPr>
          <p:cNvSpPr txBox="1"/>
          <p:nvPr/>
        </p:nvSpPr>
        <p:spPr>
          <a:xfrm>
            <a:off x="899087" y="1925440"/>
            <a:ext cx="6556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2.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장애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(Trouble)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시 대처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F1DBA5-13D7-464C-A20B-083FD5B84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0" y="1559878"/>
            <a:ext cx="2857500" cy="392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755E48-DFFB-45A5-88C5-64025A44B398}"/>
              </a:ext>
            </a:extLst>
          </p:cNvPr>
          <p:cNvSpPr/>
          <p:nvPr/>
        </p:nvSpPr>
        <p:spPr>
          <a:xfrm>
            <a:off x="8243462" y="5893913"/>
            <a:ext cx="262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(a), (b): </a:t>
            </a:r>
            <a:r>
              <a:rPr lang="ko-KR" altLang="en-US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분산 시스템</a:t>
            </a:r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(c): </a:t>
            </a:r>
            <a:r>
              <a:rPr lang="ko-KR" altLang="en-US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병렬 시스템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D4681-5820-4418-9BF8-2088B21DFE4C}"/>
              </a:ext>
            </a:extLst>
          </p:cNvPr>
          <p:cNvSpPr txBox="1"/>
          <p:nvPr/>
        </p:nvSpPr>
        <p:spPr>
          <a:xfrm>
            <a:off x="899088" y="4283849"/>
            <a:ext cx="6556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Trouble</a:t>
            </a:r>
            <a:r>
              <a:rPr lang="en-US" altLang="ko-KR" sz="3600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: </a:t>
            </a:r>
            <a:r>
              <a:rPr lang="en-US" altLang="ko-KR" sz="3600" i="1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LifeSpan</a:t>
            </a:r>
            <a:r>
              <a:rPr lang="en-US" altLang="ko-KR" sz="3600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, Hacking, </a:t>
            </a:r>
            <a:r>
              <a:rPr lang="en-US" altLang="ko-KR" sz="3600" i="1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ServiceHalt</a:t>
            </a:r>
            <a:r>
              <a:rPr lang="en-US" altLang="ko-KR" sz="3600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, </a:t>
            </a:r>
            <a:r>
              <a:rPr lang="en-US" altLang="ko-KR" sz="3600" i="1" dirty="0">
                <a:latin typeface="굴림" panose="020B0600000101010101" pitchFamily="50" charset="-127"/>
                <a:ea typeface="굴림" panose="020B0600000101010101" pitchFamily="50" charset="-127"/>
              </a:rPr>
              <a:t>malfunction of component</a:t>
            </a:r>
            <a:endParaRPr lang="ko-KR" altLang="en-US" sz="3600" i="1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3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CD45-0E4A-4C66-8CBB-C7231FA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 산 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템 을 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많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이 쓸 까 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4159B-13DF-4AE1-9A87-17862260CC12}"/>
              </a:ext>
            </a:extLst>
          </p:cNvPr>
          <p:cNvSpPr txBox="1"/>
          <p:nvPr/>
        </p:nvSpPr>
        <p:spPr>
          <a:xfrm>
            <a:off x="899089" y="2395340"/>
            <a:ext cx="6556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3.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사용자에게 자원 접근의 편리성을 제공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F1DBA5-13D7-464C-A20B-083FD5B84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0" y="1559878"/>
            <a:ext cx="2857500" cy="392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755E48-DFFB-45A5-88C5-64025A44B398}"/>
              </a:ext>
            </a:extLst>
          </p:cNvPr>
          <p:cNvSpPr/>
          <p:nvPr/>
        </p:nvSpPr>
        <p:spPr>
          <a:xfrm>
            <a:off x="8243462" y="5893913"/>
            <a:ext cx="262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(a), (b): </a:t>
            </a:r>
            <a:r>
              <a:rPr lang="ko-KR" altLang="en-US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분산 시스템</a:t>
            </a:r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(c): </a:t>
            </a:r>
            <a:r>
              <a:rPr lang="ko-KR" altLang="en-US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병렬 시스템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03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 러 면 내耐 고故 장障 성性 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190238" y="2300639"/>
            <a:ext cx="1216070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말 </a:t>
            </a:r>
            <a:r>
              <a:rPr lang="en-US" altLang="ko-KR" sz="5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5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결함 감내 시스템</a:t>
            </a:r>
            <a:endParaRPr lang="en-US" altLang="ko-KR" sz="5400" dirty="0">
              <a:solidFill>
                <a:srgbClr val="22222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5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ko-KR" altLang="en-US" sz="5400" u="sng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장애 허용 시스템</a:t>
            </a:r>
            <a:endParaRPr lang="en-US" altLang="ko-KR" sz="5400" u="sng" dirty="0">
              <a:solidFill>
                <a:srgbClr val="22222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5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(Fault tolerant system, FTS)</a:t>
            </a:r>
            <a:endParaRPr lang="ko-KR" altLang="en-US" sz="5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61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핵 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838200" y="2068758"/>
            <a:ext cx="110768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굴림" panose="020B0600000101010101" pitchFamily="50" charset="-127"/>
                <a:ea typeface="굴림" panose="020B0600000101010101" pitchFamily="50" charset="-127"/>
              </a:rPr>
              <a:t>FTS</a:t>
            </a:r>
            <a:r>
              <a:rPr lang="ko-KR" altLang="en-US" sz="6000" dirty="0">
                <a:latin typeface="굴림" panose="020B0600000101010101" pitchFamily="50" charset="-127"/>
                <a:ea typeface="굴림" panose="020B0600000101010101" pitchFamily="50" charset="-127"/>
              </a:rPr>
              <a:t>는 시스템 내부의 부품에서 </a:t>
            </a:r>
            <a:endParaRPr lang="en-US" altLang="ko-KR" sz="6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0" dirty="0">
                <a:latin typeface="굴림" panose="020B0600000101010101" pitchFamily="50" charset="-127"/>
                <a:ea typeface="굴림" panose="020B0600000101010101" pitchFamily="50" charset="-127"/>
              </a:rPr>
              <a:t>결함이나 고장이 발생하여도 </a:t>
            </a:r>
            <a:endParaRPr lang="en-US" altLang="ko-KR" sz="6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0" dirty="0">
                <a:latin typeface="굴림" panose="020B0600000101010101" pitchFamily="50" charset="-127"/>
                <a:ea typeface="굴림" panose="020B0600000101010101" pitchFamily="50" charset="-127"/>
              </a:rPr>
              <a:t>부분적 혹은 정상적으로 </a:t>
            </a:r>
            <a:endParaRPr lang="en-US" altLang="ko-KR" sz="6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0" dirty="0">
                <a:latin typeface="굴림" panose="020B0600000101010101" pitchFamily="50" charset="-127"/>
                <a:ea typeface="굴림" panose="020B0600000101010101" pitchFamily="50" charset="-127"/>
              </a:rPr>
              <a:t>기능을 수행할 수 있도록 함</a:t>
            </a:r>
            <a:endParaRPr lang="ko-KR" altLang="en-US" sz="1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29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7543" y="5703628"/>
            <a:ext cx="8448939" cy="9131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67" spc="-200" dirty="0">
                <a:latin typeface="굴림" panose="020B0600000101010101" pitchFamily="50" charset="-127"/>
                <a:ea typeface="굴림" panose="020B0600000101010101" pitchFamily="50" charset="-127"/>
              </a:rPr>
              <a:t>한 컴퓨터가 고장나도 한 네트워크에 연결된 다른 컴퓨터들이 고장 난 컴퓨터의 역할을 해주는 것 </a:t>
            </a:r>
            <a:endParaRPr lang="ko-KR" altLang="en-US" sz="2400" spc="-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78" y="4392270"/>
            <a:ext cx="1056117" cy="10561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56" y="4389109"/>
            <a:ext cx="1056117" cy="10561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33" y="4389109"/>
            <a:ext cx="1056117" cy="10561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10" y="4389109"/>
            <a:ext cx="1056117" cy="10561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8" y="4389109"/>
            <a:ext cx="1056117" cy="10561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5" y="4389109"/>
            <a:ext cx="1056117" cy="10561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01" y="4389109"/>
            <a:ext cx="1056117" cy="1056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4512" y="458112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213" y="458112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67" y="1028736"/>
            <a:ext cx="1440471" cy="144047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94160" y="2660915"/>
            <a:ext cx="197853" cy="1537084"/>
            <a:chOff x="1552684" y="2060864"/>
            <a:chExt cx="4670033" cy="1014943"/>
          </a:xfrm>
        </p:grpSpPr>
        <p:cxnSp>
          <p:nvCxnSpPr>
            <p:cNvPr id="35" name="직선 화살표 연결선 34"/>
            <p:cNvCxnSpPr/>
            <p:nvPr/>
          </p:nvCxnSpPr>
          <p:spPr>
            <a:xfrm flipH="1" flipV="1">
              <a:off x="1552684" y="2064620"/>
              <a:ext cx="129001" cy="101118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5061" y="2060864"/>
              <a:ext cx="137656" cy="10062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964948" y="314320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5767" y="313545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655843" y="2756925"/>
            <a:ext cx="638751" cy="1453384"/>
            <a:chOff x="3813123" y="2116612"/>
            <a:chExt cx="29201070" cy="968004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3813123" y="2116612"/>
              <a:ext cx="28464069" cy="83130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4146240" y="2244505"/>
              <a:ext cx="28867953" cy="840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>
            <a:off x="6864086" y="2756925"/>
            <a:ext cx="656572" cy="1453384"/>
            <a:chOff x="3813123" y="2116612"/>
            <a:chExt cx="29201070" cy="968004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3813123" y="2116612"/>
              <a:ext cx="28464069" cy="83130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4146240" y="2244505"/>
              <a:ext cx="28867953" cy="840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8304247" y="318319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2382" y="304887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A79672EB-2C7F-4060-9C6D-5FA17042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29" y="249147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쉽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게 말 하 자 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57346-F67E-40F8-A55B-2D890B24069A}"/>
              </a:ext>
            </a:extLst>
          </p:cNvPr>
          <p:cNvSpPr txBox="1"/>
          <p:nvPr/>
        </p:nvSpPr>
        <p:spPr>
          <a:xfrm rot="1630462">
            <a:off x="4872642" y="315095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41F85B-E7CD-49BD-8098-5EC74E9CC3AA}"/>
              </a:ext>
            </a:extLst>
          </p:cNvPr>
          <p:cNvSpPr txBox="1"/>
          <p:nvPr/>
        </p:nvSpPr>
        <p:spPr>
          <a:xfrm rot="1630462">
            <a:off x="4283461" y="314320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58A46-2BEE-4D14-826F-CD75819CFA87}"/>
              </a:ext>
            </a:extLst>
          </p:cNvPr>
          <p:cNvSpPr txBox="1"/>
          <p:nvPr/>
        </p:nvSpPr>
        <p:spPr>
          <a:xfrm rot="19978781">
            <a:off x="7100808" y="3113372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D8707-287C-4332-99B1-DA9146FD2B40}"/>
              </a:ext>
            </a:extLst>
          </p:cNvPr>
          <p:cNvSpPr txBox="1"/>
          <p:nvPr/>
        </p:nvSpPr>
        <p:spPr>
          <a:xfrm rot="19978781">
            <a:off x="6511627" y="3105622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5CFB67F-8541-4C03-839E-A2BF983A1A0E}"/>
              </a:ext>
            </a:extLst>
          </p:cNvPr>
          <p:cNvSpPr/>
          <p:nvPr/>
        </p:nvSpPr>
        <p:spPr>
          <a:xfrm>
            <a:off x="3752106" y="3862367"/>
            <a:ext cx="1892271" cy="19994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EAEE3CF7-2132-4D18-BB76-A3E43E840617}"/>
              </a:ext>
            </a:extLst>
          </p:cNvPr>
          <p:cNvSpPr/>
          <p:nvPr/>
        </p:nvSpPr>
        <p:spPr>
          <a:xfrm>
            <a:off x="8990515" y="3883663"/>
            <a:ext cx="1892271" cy="19994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A06D4D-0BD4-4FE7-A4AE-5036B5508038}"/>
              </a:ext>
            </a:extLst>
          </p:cNvPr>
          <p:cNvSpPr/>
          <p:nvPr/>
        </p:nvSpPr>
        <p:spPr>
          <a:xfrm>
            <a:off x="8574067" y="3724547"/>
            <a:ext cx="2628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 장 났 어 요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3BE933-C40F-47A8-BD03-5DFB6D13B191}"/>
              </a:ext>
            </a:extLst>
          </p:cNvPr>
          <p:cNvSpPr/>
          <p:nvPr/>
        </p:nvSpPr>
        <p:spPr>
          <a:xfrm>
            <a:off x="3370669" y="3732873"/>
            <a:ext cx="2628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</a:t>
            </a:r>
            <a:r>
              <a:rPr lang="en-US" altLang="ko-KR" sz="28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 아 아 악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0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explode.wav"/>
          </p:stSnd>
        </p:sndAc>
      </p:transition>
    </mc:Choice>
    <mc:Fallback xmlns="">
      <p:transition spd="slow">
        <p:sndAc>
          <p:stSnd>
            <p:snd r:embed="rId6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복 구 유 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1216438" y="1690690"/>
            <a:ext cx="101373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8800" dirty="0">
                <a:latin typeface="굴림" panose="020B0600000101010101" pitchFamily="50" charset="-127"/>
                <a:ea typeface="굴림" panose="020B0600000101010101" pitchFamily="50" charset="-127"/>
              </a:rPr>
              <a:t>롤백</a:t>
            </a:r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(Roll-Back) </a:t>
            </a:r>
            <a:r>
              <a:rPr lang="ko-KR" altLang="en-US" sz="88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C7564-6C08-4E55-9E05-486FAFFA2E3B}"/>
              </a:ext>
            </a:extLst>
          </p:cNvPr>
          <p:cNvSpPr/>
          <p:nvPr/>
        </p:nvSpPr>
        <p:spPr>
          <a:xfrm>
            <a:off x="1216438" y="4546446"/>
            <a:ext cx="10137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8800" dirty="0">
                <a:latin typeface="굴림" panose="020B0600000101010101" pitchFamily="50" charset="-127"/>
                <a:ea typeface="굴림" panose="020B0600000101010101" pitchFamily="50" charset="-127"/>
              </a:rPr>
              <a:t>이중화</a:t>
            </a:r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8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en-US" altLang="ko-KR" sz="8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	 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복제</a:t>
            </a:r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다중화</a:t>
            </a:r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다양화</a:t>
            </a:r>
          </a:p>
        </p:txBody>
      </p:sp>
    </p:spTree>
    <p:extLst>
      <p:ext uri="{BB962C8B-B14F-4D97-AF65-F5344CB8AC3E}">
        <p14:creationId xmlns:p14="http://schemas.microsoft.com/office/powerpoint/2010/main" val="71617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복 구 유 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1216438" y="2152455"/>
            <a:ext cx="101373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롤백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(Roll-Back)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92322-AA3F-41E0-82F5-F0025C168129}"/>
              </a:ext>
            </a:extLst>
          </p:cNvPr>
          <p:cNvSpPr txBox="1"/>
          <p:nvPr/>
        </p:nvSpPr>
        <p:spPr>
          <a:xfrm>
            <a:off x="2268578" y="3597550"/>
            <a:ext cx="7340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고장 난 시점의 이전 상태로 시스템의 상태를 되돌리는 것</a:t>
            </a:r>
          </a:p>
        </p:txBody>
      </p:sp>
    </p:spTree>
    <p:extLst>
      <p:ext uri="{BB962C8B-B14F-4D97-AF65-F5344CB8AC3E}">
        <p14:creationId xmlns:p14="http://schemas.microsoft.com/office/powerpoint/2010/main" val="360595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복 구 유 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1216438" y="1554639"/>
            <a:ext cx="10829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8000" dirty="0">
                <a:latin typeface="굴림" panose="020B0600000101010101" pitchFamily="50" charset="-127"/>
                <a:ea typeface="굴림" panose="020B0600000101010101" pitchFamily="50" charset="-127"/>
              </a:rPr>
              <a:t>이중화 방식 中 복제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D08B47-5D51-4A0E-8119-065F5C242C09}"/>
              </a:ext>
            </a:extLst>
          </p:cNvPr>
          <p:cNvGrpSpPr/>
          <p:nvPr/>
        </p:nvGrpSpPr>
        <p:grpSpPr>
          <a:xfrm>
            <a:off x="4040393" y="2752517"/>
            <a:ext cx="7691647" cy="3476624"/>
            <a:chOff x="538941" y="3079548"/>
            <a:chExt cx="7691647" cy="3476624"/>
          </a:xfrm>
        </p:grpSpPr>
        <p:pic>
          <p:nvPicPr>
            <p:cNvPr id="14" name="Picture 2" descr="https://t1.daumcdn.net/cfile/tistory/2438564655247CC415">
              <a:extLst>
                <a:ext uri="{FF2B5EF4-FFF2-40B4-BE49-F238E27FC236}">
                  <a16:creationId xmlns:a16="http://schemas.microsoft.com/office/drawing/2014/main" id="{4A026695-376C-4E4E-ADA0-DBA30B108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41" y="3079548"/>
              <a:ext cx="7691647" cy="3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984976-4E1B-4EA1-AF6F-893313C195C1}"/>
                </a:ext>
              </a:extLst>
            </p:cNvPr>
            <p:cNvSpPr/>
            <p:nvPr/>
          </p:nvSpPr>
          <p:spPr>
            <a:xfrm>
              <a:off x="3391592" y="3840481"/>
              <a:ext cx="2028305" cy="598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FF8B43-E7B6-4E19-85E8-D887092478E2}"/>
                </a:ext>
              </a:extLst>
            </p:cNvPr>
            <p:cNvSpPr/>
            <p:nvPr/>
          </p:nvSpPr>
          <p:spPr>
            <a:xfrm>
              <a:off x="3391592" y="4719860"/>
              <a:ext cx="2028305" cy="598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D04898-7CF1-4F57-9EE4-1DB9B6777B2A}"/>
                </a:ext>
              </a:extLst>
            </p:cNvPr>
            <p:cNvSpPr/>
            <p:nvPr/>
          </p:nvSpPr>
          <p:spPr>
            <a:xfrm>
              <a:off x="3391592" y="5599239"/>
              <a:ext cx="2028305" cy="598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91C85EB-1F5C-489B-8C05-7F911C4419E0}"/>
                </a:ext>
              </a:extLst>
            </p:cNvPr>
            <p:cNvSpPr/>
            <p:nvPr/>
          </p:nvSpPr>
          <p:spPr>
            <a:xfrm>
              <a:off x="6899564" y="3830097"/>
              <a:ext cx="714894" cy="71489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정상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2FC20F0-8ED6-4C12-ACF0-5EEE2B0ED568}"/>
                </a:ext>
              </a:extLst>
            </p:cNvPr>
            <p:cNvSpPr/>
            <p:nvPr/>
          </p:nvSpPr>
          <p:spPr>
            <a:xfrm>
              <a:off x="6899564" y="4661670"/>
              <a:ext cx="714894" cy="71489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정상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DDDCC5-376A-45A7-A13F-55957D5EF768}"/>
                </a:ext>
              </a:extLst>
            </p:cNvPr>
            <p:cNvSpPr/>
            <p:nvPr/>
          </p:nvSpPr>
          <p:spPr>
            <a:xfrm>
              <a:off x="6899564" y="5565038"/>
              <a:ext cx="714894" cy="7148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비정상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69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복 구 유 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838200" y="1881254"/>
            <a:ext cx="39540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이중화 방식 中 다중화 방식</a:t>
            </a:r>
          </a:p>
        </p:txBody>
      </p:sp>
      <p:pic>
        <p:nvPicPr>
          <p:cNvPr id="2050" name="Picture 2" descr="https://t1.daumcdn.net/cfile/tistory/2739E74655247CC315">
            <a:extLst>
              <a:ext uri="{FF2B5EF4-FFF2-40B4-BE49-F238E27FC236}">
                <a16:creationId xmlns:a16="http://schemas.microsoft.com/office/drawing/2014/main" id="{B356C05F-0ED5-4CCF-8EE2-E461B63A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15" y="1690690"/>
            <a:ext cx="6387287" cy="46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695F9B-3472-4E08-A61E-9FA4E8861722}"/>
              </a:ext>
            </a:extLst>
          </p:cNvPr>
          <p:cNvSpPr/>
          <p:nvPr/>
        </p:nvSpPr>
        <p:spPr>
          <a:xfrm>
            <a:off x="7341931" y="1690689"/>
            <a:ext cx="2028305" cy="9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정상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상위 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DFA10-FA93-453C-AFF3-8D3B63C8C377}"/>
              </a:ext>
            </a:extLst>
          </p:cNvPr>
          <p:cNvSpPr/>
          <p:nvPr/>
        </p:nvSpPr>
        <p:spPr>
          <a:xfrm>
            <a:off x="7318027" y="4372497"/>
            <a:ext cx="2028305" cy="7948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고장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상위 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94B76-3562-4B5C-A0AB-FEA6B83865B0}"/>
              </a:ext>
            </a:extLst>
          </p:cNvPr>
          <p:cNvSpPr/>
          <p:nvPr/>
        </p:nvSpPr>
        <p:spPr>
          <a:xfrm>
            <a:off x="7341931" y="2720680"/>
            <a:ext cx="2028305" cy="9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정상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하위 시스템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E2287-E7E9-4C67-AD9E-7BEC6F12BD8E}"/>
              </a:ext>
            </a:extLst>
          </p:cNvPr>
          <p:cNvSpPr/>
          <p:nvPr/>
        </p:nvSpPr>
        <p:spPr>
          <a:xfrm>
            <a:off x="7318026" y="5377323"/>
            <a:ext cx="2028305" cy="9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정상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하위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2560A-DF4C-45A8-8D07-392415A96484}"/>
              </a:ext>
            </a:extLst>
          </p:cNvPr>
          <p:cNvSpPr txBox="1"/>
          <p:nvPr/>
        </p:nvSpPr>
        <p:spPr>
          <a:xfrm>
            <a:off x="8678489" y="3774080"/>
            <a:ext cx="3325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상위 시스템이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고장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난 경우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ECA2CE-EAEB-4BBF-BC93-A72FC64F8A28}"/>
              </a:ext>
            </a:extLst>
          </p:cNvPr>
          <p:cNvSpPr/>
          <p:nvPr/>
        </p:nvSpPr>
        <p:spPr>
          <a:xfrm>
            <a:off x="10307782" y="1906135"/>
            <a:ext cx="714894" cy="7148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정상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2368A4-AF5C-4CFB-B0C5-FFC23C526932}"/>
              </a:ext>
            </a:extLst>
          </p:cNvPr>
          <p:cNvSpPr/>
          <p:nvPr/>
        </p:nvSpPr>
        <p:spPr>
          <a:xfrm>
            <a:off x="10307782" y="5321344"/>
            <a:ext cx="714894" cy="7148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정상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B363B5F-9648-4661-9F47-623D865903C8}"/>
              </a:ext>
            </a:extLst>
          </p:cNvPr>
          <p:cNvSpPr/>
          <p:nvPr/>
        </p:nvSpPr>
        <p:spPr>
          <a:xfrm>
            <a:off x="10307782" y="4402920"/>
            <a:ext cx="714894" cy="714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비정상</a:t>
            </a:r>
          </a:p>
        </p:txBody>
      </p:sp>
    </p:spTree>
    <p:extLst>
      <p:ext uri="{BB962C8B-B14F-4D97-AF65-F5344CB8AC3E}">
        <p14:creationId xmlns:p14="http://schemas.microsoft.com/office/powerpoint/2010/main" val="133584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내耐 고故 장障 성性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복 구 유 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FF84C-2D44-489D-9225-D7467A900C17}"/>
              </a:ext>
            </a:extLst>
          </p:cNvPr>
          <p:cNvSpPr/>
          <p:nvPr/>
        </p:nvSpPr>
        <p:spPr>
          <a:xfrm>
            <a:off x="1216438" y="1690688"/>
            <a:ext cx="101373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이중화 방식 中 다양화 방식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D08B47-5D51-4A0E-8119-065F5C242C09}"/>
              </a:ext>
            </a:extLst>
          </p:cNvPr>
          <p:cNvGrpSpPr/>
          <p:nvPr/>
        </p:nvGrpSpPr>
        <p:grpSpPr>
          <a:xfrm>
            <a:off x="4040393" y="2752517"/>
            <a:ext cx="7691647" cy="3476624"/>
            <a:chOff x="538941" y="3079548"/>
            <a:chExt cx="7691647" cy="3476624"/>
          </a:xfrm>
        </p:grpSpPr>
        <p:pic>
          <p:nvPicPr>
            <p:cNvPr id="14" name="Picture 2" descr="https://t1.daumcdn.net/cfile/tistory/2438564655247CC415">
              <a:extLst>
                <a:ext uri="{FF2B5EF4-FFF2-40B4-BE49-F238E27FC236}">
                  <a16:creationId xmlns:a16="http://schemas.microsoft.com/office/drawing/2014/main" id="{4A026695-376C-4E4E-ADA0-DBA30B108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41" y="3079548"/>
              <a:ext cx="7691647" cy="347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984976-4E1B-4EA1-AF6F-893313C195C1}"/>
                </a:ext>
              </a:extLst>
            </p:cNvPr>
            <p:cNvSpPr/>
            <p:nvPr/>
          </p:nvSpPr>
          <p:spPr>
            <a:xfrm>
              <a:off x="3391592" y="3840481"/>
              <a:ext cx="2028305" cy="598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FF8B43-E7B6-4E19-85E8-D887092478E2}"/>
                </a:ext>
              </a:extLst>
            </p:cNvPr>
            <p:cNvSpPr/>
            <p:nvPr/>
          </p:nvSpPr>
          <p:spPr>
            <a:xfrm>
              <a:off x="3391592" y="4719860"/>
              <a:ext cx="2028305" cy="5985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D04898-7CF1-4F57-9EE4-1DB9B6777B2A}"/>
                </a:ext>
              </a:extLst>
            </p:cNvPr>
            <p:cNvSpPr/>
            <p:nvPr/>
          </p:nvSpPr>
          <p:spPr>
            <a:xfrm>
              <a:off x="3391592" y="5599239"/>
              <a:ext cx="2028305" cy="598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시스템 </a:t>
              </a:r>
              <a:r>
                <a:rPr lang="en-US" altLang="ko-KR" sz="2800" dirty="0"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91C85EB-1F5C-489B-8C05-7F911C4419E0}"/>
                </a:ext>
              </a:extLst>
            </p:cNvPr>
            <p:cNvSpPr/>
            <p:nvPr/>
          </p:nvSpPr>
          <p:spPr>
            <a:xfrm>
              <a:off x="6899564" y="3830097"/>
              <a:ext cx="714894" cy="71489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정상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2FC20F0-8ED6-4C12-ACF0-5EEE2B0ED568}"/>
                </a:ext>
              </a:extLst>
            </p:cNvPr>
            <p:cNvSpPr/>
            <p:nvPr/>
          </p:nvSpPr>
          <p:spPr>
            <a:xfrm>
              <a:off x="6899564" y="4661670"/>
              <a:ext cx="714894" cy="71489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정상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DDDCC5-376A-45A7-A13F-55957D5EF768}"/>
                </a:ext>
              </a:extLst>
            </p:cNvPr>
            <p:cNvSpPr/>
            <p:nvPr/>
          </p:nvSpPr>
          <p:spPr>
            <a:xfrm>
              <a:off x="6899564" y="5565038"/>
              <a:ext cx="714894" cy="7148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비정상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1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CD45-0E4A-4C66-8CBB-C7231FAD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23" y="272835"/>
            <a:ext cx="11800438" cy="1325563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영 독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강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번 의 내 용 을 되 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보 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15469-005A-4CA6-8DA2-6FF3A5335451}"/>
              </a:ext>
            </a:extLst>
          </p:cNvPr>
          <p:cNvSpPr txBox="1"/>
          <p:nvPr/>
        </p:nvSpPr>
        <p:spPr>
          <a:xfrm>
            <a:off x="971240" y="2433305"/>
            <a:ext cx="7995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주제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: </a:t>
            </a:r>
            <a:r>
              <a:rPr lang="ko-KR" altLang="en-US" sz="2800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내고장성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특성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(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시스템의 고장을 감지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/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복구하는 분산 시스템의 능력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)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A0F90-DFDB-4147-ABAB-8B71C5572109}"/>
              </a:ext>
            </a:extLst>
          </p:cNvPr>
          <p:cNvSpPr txBox="1"/>
          <p:nvPr/>
        </p:nvSpPr>
        <p:spPr>
          <a:xfrm>
            <a:off x="971240" y="3664277"/>
            <a:ext cx="10792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예시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한 기계의 기능이 예비 기계에 의해 대체</a:t>
            </a:r>
          </a:p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        하드웨어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/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소프트웨어 고장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-&gt;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다른 기계가 고장 감지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/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용인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  <a:p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66732-115A-4B73-9634-2C225F1EFF04}"/>
              </a:ext>
            </a:extLst>
          </p:cNvPr>
          <p:cNvSpPr txBox="1"/>
          <p:nvPr/>
        </p:nvSpPr>
        <p:spPr>
          <a:xfrm>
            <a:off x="971240" y="4849083"/>
            <a:ext cx="817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솔루션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고장 시뮬레이션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-&gt;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분산 시스템에 대한                        </a:t>
            </a:r>
            <a:r>
              <a:rPr lang="ko-KR" altLang="en-US" sz="2800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내고장성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해결법 검증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4159B-13DF-4AE1-9A87-17862260CC12}"/>
              </a:ext>
            </a:extLst>
          </p:cNvPr>
          <p:cNvSpPr txBox="1"/>
          <p:nvPr/>
        </p:nvSpPr>
        <p:spPr>
          <a:xfrm>
            <a:off x="971240" y="1702292"/>
            <a:ext cx="655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소재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: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분산 시스템의 </a:t>
            </a:r>
            <a:r>
              <a:rPr lang="ko-KR" altLang="en-US" sz="2800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내고장성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rumroll.wav"/>
          </p:stSnd>
        </p:sndAc>
      </p:transition>
    </mc:Choice>
    <mc:Fallback xmlns="">
      <p:transition spd="slow">
        <p:sndAc>
          <p:stSnd>
            <p:snd r:embed="rId3" name="drumroll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우 리 주 변 의 내耐 고故 장障 성性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8F7EA-28DB-4989-8D45-FA95AD3C715E}"/>
              </a:ext>
            </a:extLst>
          </p:cNvPr>
          <p:cNvSpPr txBox="1"/>
          <p:nvPr/>
        </p:nvSpPr>
        <p:spPr>
          <a:xfrm>
            <a:off x="838200" y="1690690"/>
            <a:ext cx="9312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사물 </a:t>
            </a:r>
            <a:r>
              <a:rPr lang="ko-KR" altLang="en-US" sz="6600" dirty="0" err="1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인터네트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(Internet of Things, IoT)</a:t>
            </a:r>
            <a:endParaRPr lang="ko-KR" altLang="en-US" sz="66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3074" name="Picture 2" descr="https://t1.daumcdn.net/cfile/tistory/21209A4655247CC521">
            <a:extLst>
              <a:ext uri="{FF2B5EF4-FFF2-40B4-BE49-F238E27FC236}">
                <a16:creationId xmlns:a16="http://schemas.microsoft.com/office/drawing/2014/main" id="{833E7B1A-6551-4C99-BD5F-714F4224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96" y="4237392"/>
            <a:ext cx="5815445" cy="23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5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C117A6-EF07-46F8-B293-7463AB4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우 리 주 변 의 내耐 고故 장障 성性</a:t>
            </a:r>
          </a:p>
        </p:txBody>
      </p:sp>
      <p:pic>
        <p:nvPicPr>
          <p:cNvPr id="5122" name="Picture 2" descr="삼성병원에 대한 이미지 검색결과">
            <a:extLst>
              <a:ext uri="{FF2B5EF4-FFF2-40B4-BE49-F238E27FC236}">
                <a16:creationId xmlns:a16="http://schemas.microsoft.com/office/drawing/2014/main" id="{6AE4D7F1-59D4-431B-9541-45FDE810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6" y="1827401"/>
            <a:ext cx="4917288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t1.daumcdn.net/cfile/tistory/21209A4655247CC521">
            <a:extLst>
              <a:ext uri="{FF2B5EF4-FFF2-40B4-BE49-F238E27FC236}">
                <a16:creationId xmlns:a16="http://schemas.microsoft.com/office/drawing/2014/main" id="{4783105E-BAD4-4F25-979B-873D9272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01" y="4573707"/>
            <a:ext cx="5174672" cy="213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C1D73F-503A-462E-9715-18F82B780C64}"/>
              </a:ext>
            </a:extLst>
          </p:cNvPr>
          <p:cNvGrpSpPr/>
          <p:nvPr/>
        </p:nvGrpSpPr>
        <p:grpSpPr>
          <a:xfrm rot="18199006">
            <a:off x="5997075" y="3460632"/>
            <a:ext cx="197853" cy="1537084"/>
            <a:chOff x="1552684" y="2060864"/>
            <a:chExt cx="4670033" cy="101494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245ED53-AC92-43FB-A0B2-46B40D46C31A}"/>
                </a:ext>
              </a:extLst>
            </p:cNvPr>
            <p:cNvCxnSpPr/>
            <p:nvPr/>
          </p:nvCxnSpPr>
          <p:spPr>
            <a:xfrm flipH="1" flipV="1">
              <a:off x="1552684" y="2064620"/>
              <a:ext cx="129001" cy="101118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6CBBBDE-5304-4AE2-8645-AC5F836909A8}"/>
                </a:ext>
              </a:extLst>
            </p:cNvPr>
            <p:cNvCxnSpPr/>
            <p:nvPr/>
          </p:nvCxnSpPr>
          <p:spPr>
            <a:xfrm>
              <a:off x="6085061" y="2060864"/>
              <a:ext cx="137656" cy="10062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7CA770-C31F-4F73-B4B8-B5EFE703C241}"/>
              </a:ext>
            </a:extLst>
          </p:cNvPr>
          <p:cNvSpPr/>
          <p:nvPr/>
        </p:nvSpPr>
        <p:spPr>
          <a:xfrm>
            <a:off x="5504906" y="2607658"/>
            <a:ext cx="4696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지속적인 정보 교환</a:t>
            </a:r>
            <a:endParaRPr lang="ko-KR" altLang="en-US" sz="4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21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AEE574-4D2F-4B23-AFF2-30FE9D18535C}"/>
              </a:ext>
            </a:extLst>
          </p:cNvPr>
          <p:cNvCxnSpPr>
            <a:cxnSpLocks/>
          </p:cNvCxnSpPr>
          <p:nvPr/>
        </p:nvCxnSpPr>
        <p:spPr>
          <a:xfrm>
            <a:off x="2151902" y="5260697"/>
            <a:ext cx="8377838" cy="0"/>
          </a:xfrm>
          <a:prstGeom prst="line">
            <a:avLst/>
          </a:prstGeom>
          <a:ln w="63500" cmpd="dbl">
            <a:solidFill>
              <a:srgbClr val="EFD22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989C9-DEFC-4552-AD98-42A8E0C20E18}"/>
              </a:ext>
            </a:extLst>
          </p:cNvPr>
          <p:cNvSpPr/>
          <p:nvPr/>
        </p:nvSpPr>
        <p:spPr>
          <a:xfrm>
            <a:off x="2028230" y="5427747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3622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이규하</a:t>
            </a:r>
            <a:endParaRPr lang="ko-KR" altLang="en-US" sz="1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76DCD-E950-4AD7-89BB-21B3605DE8BD}"/>
              </a:ext>
            </a:extLst>
          </p:cNvPr>
          <p:cNvSpPr/>
          <p:nvPr/>
        </p:nvSpPr>
        <p:spPr>
          <a:xfrm>
            <a:off x="2028230" y="813326"/>
            <a:ext cx="8624059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dist"/>
            <a:r>
              <a:rPr lang="ko-KR" altLang="en-US" sz="6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谢谢您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dist"/>
            <a:r>
              <a:rPr lang="ko-KR" altLang="en-US" sz="3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ありがとうございます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Merci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dist"/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Terima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kasih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hálás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rahmat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Dank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wel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benígne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ringrazio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tалархлаа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vielen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dank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dík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-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Xin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đa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tạ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ขอบพระคุณครับ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dist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dziękuję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serdecznie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obrigado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Faleminderit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شكرًا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racias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Благодарю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вас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唔該 </a:t>
            </a:r>
          </a:p>
        </p:txBody>
      </p:sp>
    </p:spTree>
    <p:extLst>
      <p:ext uri="{BB962C8B-B14F-4D97-AF65-F5344CB8AC3E}">
        <p14:creationId xmlns:p14="http://schemas.microsoft.com/office/powerpoint/2010/main" val="26248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3" name="applause.wav"/>
          </p:stSnd>
        </p:sndAc>
      </p:transition>
    </mc:Choice>
    <mc:Fallback xmlns="">
      <p:transition>
        <p:sndAc>
          <p:stSnd>
            <p:snd r:embed="rId4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7897854-99A3-4022-9B33-634FFBCB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D98DF9-CF2A-450E-A505-EA6BB029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D680762-4754-4D67-9288-E58C14B3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0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8EE9B40-07C5-41F9-B556-EF854237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F4C83EE-4A2A-48DE-838F-7DD08255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8EE9B40-07C5-41F9-B556-EF854237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86162DA-78EE-4211-AD5F-730FC931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CD45-0E4A-4C66-8CBB-C7231FA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 산 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템 이 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4159B-13DF-4AE1-9A87-17862260CC12}"/>
              </a:ext>
            </a:extLst>
          </p:cNvPr>
          <p:cNvSpPr txBox="1"/>
          <p:nvPr/>
        </p:nvSpPr>
        <p:spPr>
          <a:xfrm>
            <a:off x="933594" y="2507635"/>
            <a:ext cx="6556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분산 시스템</a:t>
            </a:r>
            <a:r>
              <a:rPr lang="en-US" altLang="ko-KR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(Distributed System)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은 인터넷에 연결된 여러 컴퓨터들의 처리 능력을 이용하여 거대한 계산 문제를 해결하려는 분산처리 모델</a:t>
            </a:r>
            <a:endParaRPr lang="ko-KR" altLang="en-US" sz="4800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F1DBA5-13D7-464C-A20B-083FD5B84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0" y="1158828"/>
            <a:ext cx="2857500" cy="392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755E48-DFFB-45A5-88C5-64025A44B398}"/>
              </a:ext>
            </a:extLst>
          </p:cNvPr>
          <p:cNvSpPr/>
          <p:nvPr/>
        </p:nvSpPr>
        <p:spPr>
          <a:xfrm>
            <a:off x="8243462" y="5492863"/>
            <a:ext cx="2628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(a), (b): </a:t>
            </a:r>
            <a:r>
              <a:rPr lang="ko-KR" altLang="en-US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분산 시스템</a:t>
            </a:r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(c): </a:t>
            </a:r>
            <a:r>
              <a:rPr lang="ko-KR" altLang="en-US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병렬 시스템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2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1531" y="5848174"/>
            <a:ext cx="8448939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67" spc="-200" dirty="0">
                <a:latin typeface="굴림" panose="020B0600000101010101" pitchFamily="50" charset="-127"/>
                <a:ea typeface="굴림" panose="020B0600000101010101" pitchFamily="50" charset="-127"/>
              </a:rPr>
              <a:t>분산 시스템  </a:t>
            </a:r>
            <a:r>
              <a:rPr lang="en-US" altLang="ko-KR" sz="2667" spc="-200" dirty="0"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2667" spc="-200" dirty="0">
                <a:latin typeface="굴림" panose="020B0600000101010101" pitchFamily="50" charset="-127"/>
                <a:ea typeface="굴림" panose="020B0600000101010101" pitchFamily="50" charset="-127"/>
              </a:rPr>
              <a:t>많은 컴퓨팅 자원을 하나로 연결</a:t>
            </a:r>
            <a:r>
              <a:rPr lang="en-US" altLang="ko-KR" sz="2667" spc="-20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400" spc="-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78" y="4392270"/>
            <a:ext cx="1056117" cy="10561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56" y="4389109"/>
            <a:ext cx="1056117" cy="10561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33" y="4389109"/>
            <a:ext cx="1056117" cy="10561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10" y="4389109"/>
            <a:ext cx="1056117" cy="10561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8" y="4389109"/>
            <a:ext cx="1056117" cy="10561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5" y="4389109"/>
            <a:ext cx="1056117" cy="10561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01" y="4389109"/>
            <a:ext cx="1056117" cy="1056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4512" y="458112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213" y="458112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67" y="1028736"/>
            <a:ext cx="1440471" cy="144047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94160" y="2660915"/>
            <a:ext cx="197853" cy="1537084"/>
            <a:chOff x="1552684" y="2060864"/>
            <a:chExt cx="4670033" cy="1014943"/>
          </a:xfrm>
        </p:grpSpPr>
        <p:cxnSp>
          <p:nvCxnSpPr>
            <p:cNvPr id="35" name="직선 화살표 연결선 34"/>
            <p:cNvCxnSpPr/>
            <p:nvPr/>
          </p:nvCxnSpPr>
          <p:spPr>
            <a:xfrm flipH="1" flipV="1">
              <a:off x="1552684" y="2064620"/>
              <a:ext cx="129001" cy="101118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5061" y="2060864"/>
              <a:ext cx="137656" cy="10062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964948" y="314320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5767" y="313545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655843" y="2756925"/>
            <a:ext cx="638751" cy="1453384"/>
            <a:chOff x="3813123" y="2116612"/>
            <a:chExt cx="29201070" cy="968004"/>
          </a:xfrm>
        </p:grpSpPr>
        <p:cxnSp>
          <p:nvCxnSpPr>
            <p:cNvPr id="47" name="직선 화살표 연결선 46"/>
            <p:cNvCxnSpPr/>
            <p:nvPr/>
          </p:nvCxnSpPr>
          <p:spPr>
            <a:xfrm flipV="1">
              <a:off x="3813123" y="2116612"/>
              <a:ext cx="28464069" cy="83130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4146240" y="2244505"/>
              <a:ext cx="28867953" cy="840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>
            <a:off x="6864086" y="2756925"/>
            <a:ext cx="656572" cy="1453384"/>
            <a:chOff x="3813123" y="2116612"/>
            <a:chExt cx="29201070" cy="968004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3813123" y="2116612"/>
              <a:ext cx="28464069" cy="83130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4146240" y="2244505"/>
              <a:ext cx="28867953" cy="840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8304247" y="318319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2382" y="3048879"/>
            <a:ext cx="9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A79672EB-2C7F-4060-9C6D-5FA17042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29" y="249147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쉽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게 말 하 자 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57346-F67E-40F8-A55B-2D890B24069A}"/>
              </a:ext>
            </a:extLst>
          </p:cNvPr>
          <p:cNvSpPr txBox="1"/>
          <p:nvPr/>
        </p:nvSpPr>
        <p:spPr>
          <a:xfrm rot="1630462">
            <a:off x="4872642" y="315095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41F85B-E7CD-49BD-8098-5EC74E9CC3AA}"/>
              </a:ext>
            </a:extLst>
          </p:cNvPr>
          <p:cNvSpPr txBox="1"/>
          <p:nvPr/>
        </p:nvSpPr>
        <p:spPr>
          <a:xfrm rot="1630462">
            <a:off x="4283461" y="3143203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58A46-2BEE-4D14-826F-CD75819CFA87}"/>
              </a:ext>
            </a:extLst>
          </p:cNvPr>
          <p:cNvSpPr txBox="1"/>
          <p:nvPr/>
        </p:nvSpPr>
        <p:spPr>
          <a:xfrm rot="19978781">
            <a:off x="7100808" y="3113372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D8707-287C-4332-99B1-DA9146FD2B40}"/>
              </a:ext>
            </a:extLst>
          </p:cNvPr>
          <p:cNvSpPr txBox="1"/>
          <p:nvPr/>
        </p:nvSpPr>
        <p:spPr>
          <a:xfrm rot="19978781">
            <a:off x="6511627" y="3105622"/>
            <a:ext cx="8031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endParaRPr lang="en-US" altLang="ko-KR" sz="1867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867" dirty="0">
                <a:latin typeface="굴림" panose="020B0600000101010101" pitchFamily="50" charset="-127"/>
                <a:ea typeface="굴림" panose="020B0600000101010101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31870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CD45-0E4A-4C66-8CBB-C7231FAD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 산 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템 을 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많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이 쓸 까 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4159B-13DF-4AE1-9A87-17862260CC12}"/>
              </a:ext>
            </a:extLst>
          </p:cNvPr>
          <p:cNvSpPr txBox="1"/>
          <p:nvPr/>
        </p:nvSpPr>
        <p:spPr>
          <a:xfrm>
            <a:off x="899089" y="1744692"/>
            <a:ext cx="6556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1. 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자원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(Resource)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의 부족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F1DBA5-13D7-464C-A20B-083FD5B84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0" y="1559878"/>
            <a:ext cx="2857500" cy="3924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755E48-DFFB-45A5-88C5-64025A44B398}"/>
              </a:ext>
            </a:extLst>
          </p:cNvPr>
          <p:cNvSpPr/>
          <p:nvPr/>
        </p:nvSpPr>
        <p:spPr>
          <a:xfrm>
            <a:off x="8243462" y="5657671"/>
            <a:ext cx="2628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(a), (b): </a:t>
            </a:r>
            <a:r>
              <a:rPr lang="ko-KR" altLang="en-US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분산 시스템</a:t>
            </a:r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(c): </a:t>
            </a:r>
            <a:r>
              <a:rPr lang="ko-KR" altLang="en-US" sz="2400" dirty="0">
                <a:solidFill>
                  <a:srgbClr val="22222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병렬 시스템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D4681-5820-4418-9BF8-2088B21DFE4C}"/>
              </a:ext>
            </a:extLst>
          </p:cNvPr>
          <p:cNvSpPr txBox="1"/>
          <p:nvPr/>
        </p:nvSpPr>
        <p:spPr>
          <a:xfrm>
            <a:off x="976557" y="5057506"/>
            <a:ext cx="655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Resource</a:t>
            </a:r>
            <a:r>
              <a:rPr lang="en-US" altLang="ko-KR" sz="3600" i="1" dirty="0">
                <a:latin typeface="굴림" panose="020B0600000101010101" pitchFamily="50" charset="-127"/>
                <a:ea typeface="굴림" panose="020B0600000101010101" pitchFamily="50" charset="-127"/>
                <a:cs typeface="둥근모꼴" panose="00000500000000000000" pitchFamily="50" charset="-127"/>
              </a:rPr>
              <a:t> : CPU, Ram, Amount of Storage Disk, etc..</a:t>
            </a:r>
            <a:endParaRPr lang="ko-KR" altLang="en-US" sz="3600" i="1" dirty="0">
              <a:latin typeface="굴림" panose="020B0600000101010101" pitchFamily="50" charset="-127"/>
              <a:ea typeface="굴림" panose="020B0600000101010101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18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1049</Words>
  <Application>Microsoft Office PowerPoint</Application>
  <PresentationFormat>와이드스크린</PresentationFormat>
  <Paragraphs>171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</vt:lpstr>
      <vt:lpstr>나눔스퀘어 Light</vt:lpstr>
      <vt:lpstr>나눔스퀘어 ExtraBold</vt:lpstr>
      <vt:lpstr>굴림</vt:lpstr>
      <vt:lpstr>Arial</vt:lpstr>
      <vt:lpstr>맑은 고딕</vt:lpstr>
      <vt:lpstr>Office 테마</vt:lpstr>
      <vt:lpstr>PowerPoint 프레젠테이션</vt:lpstr>
      <vt:lpstr>영 독 8 강 8 번 의 내 용 을 되 살 려 보 자 !</vt:lpstr>
      <vt:lpstr>PowerPoint 프레젠테이션</vt:lpstr>
      <vt:lpstr>PowerPoint 프레젠테이션</vt:lpstr>
      <vt:lpstr>PowerPoint 프레젠테이션</vt:lpstr>
      <vt:lpstr>PowerPoint 프레젠테이션</vt:lpstr>
      <vt:lpstr>분 산 시 스 템 이 란 ?</vt:lpstr>
      <vt:lpstr>쉽 게 말 하 자 면 ,</vt:lpstr>
      <vt:lpstr>분 산 시 스 템 을 왜 많 이 쓸 까 유 ?</vt:lpstr>
      <vt:lpstr>분 산 시 스 템 을 왜 많 이 쓸 까 유 ?</vt:lpstr>
      <vt:lpstr>분 산 시 스 템 을 왜 많 이 쓸 까 유 ?</vt:lpstr>
      <vt:lpstr>그 러 면 내耐 고故 장障 성性 은 ?</vt:lpstr>
      <vt:lpstr>내耐 고故 장障 성性 의 핵 심</vt:lpstr>
      <vt:lpstr>쉽 게 말 하 자 면 ,</vt:lpstr>
      <vt:lpstr>내耐 고故 장障 성性 의 복 구 유 형 </vt:lpstr>
      <vt:lpstr>내耐 고故 장障 성性 의 복 구 유 형 </vt:lpstr>
      <vt:lpstr>내耐 고故 장障 성性 의 복 구 유 형 </vt:lpstr>
      <vt:lpstr>내耐 고故 장障 성性 의 복 구 유 형 </vt:lpstr>
      <vt:lpstr>내耐 고故 장障 성性 의 복 구 유 형 </vt:lpstr>
      <vt:lpstr>우 리 주 변 의 내耐 고故 장障 성性</vt:lpstr>
      <vt:lpstr>우 리 주 변 의 내耐 고故 장障 성性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 산 시 스 템 의 내 고 장 성 (fatal_tolerance)</dc:title>
  <dc:creator>LeeFamily공용컴퓨터</dc:creator>
  <cp:lastModifiedBy>LeeFamily공용컴퓨터</cp:lastModifiedBy>
  <cp:revision>18</cp:revision>
  <dcterms:created xsi:type="dcterms:W3CDTF">2019-07-13T02:56:47Z</dcterms:created>
  <dcterms:modified xsi:type="dcterms:W3CDTF">2019-07-17T16:39:53Z</dcterms:modified>
</cp:coreProperties>
</file>