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sldIdLst>
    <p:sldId id="261" r:id="rId2"/>
    <p:sldId id="265" r:id="rId3"/>
    <p:sldId id="256" r:id="rId4"/>
    <p:sldId id="278" r:id="rId5"/>
    <p:sldId id="279" r:id="rId6"/>
    <p:sldId id="280" r:id="rId7"/>
    <p:sldId id="281" r:id="rId8"/>
    <p:sldId id="282" r:id="rId9"/>
    <p:sldId id="283" r:id="rId10"/>
    <p:sldId id="287" r:id="rId11"/>
    <p:sldId id="286" r:id="rId12"/>
    <p:sldId id="285" r:id="rId13"/>
    <p:sldId id="284" r:id="rId14"/>
    <p:sldId id="288" r:id="rId15"/>
    <p:sldId id="289" r:id="rId16"/>
    <p:sldId id="291" r:id="rId17"/>
    <p:sldId id="290" r:id="rId18"/>
    <p:sldId id="293" r:id="rId19"/>
    <p:sldId id="294" r:id="rId20"/>
    <p:sldId id="295" r:id="rId21"/>
    <p:sldId id="297" r:id="rId22"/>
    <p:sldId id="298" r:id="rId23"/>
    <p:sldId id="266" r:id="rId24"/>
    <p:sldId id="296" r:id="rId25"/>
  </p:sldIdLst>
  <p:sldSz cx="12192000" cy="6858000"/>
  <p:notesSz cx="6858000" cy="9144000"/>
  <p:embeddedFontLst>
    <p:embeddedFont>
      <p:font typeface="KoPubWorld돋움체 Medium" panose="00000600000000000000" pitchFamily="2" charset="-127"/>
      <p:regular r:id="rId27"/>
    </p:embeddedFont>
    <p:embeddedFont>
      <p:font typeface="맑은 고딕" panose="020B0503020000020004" pitchFamily="50" charset="-127"/>
      <p:regular r:id="rId28"/>
      <p:bold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E4D"/>
    <a:srgbClr val="FFC000"/>
    <a:srgbClr val="D9D9D9"/>
    <a:srgbClr val="646462"/>
    <a:srgbClr val="E2E3E3"/>
    <a:srgbClr val="E0D8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849" autoAdjust="0"/>
  </p:normalViewPr>
  <p:slideViewPr>
    <p:cSldViewPr snapToGrid="0">
      <p:cViewPr>
        <p:scale>
          <a:sx n="66" d="100"/>
          <a:sy n="66" d="100"/>
        </p:scale>
        <p:origin x="48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1B466-AEAF-4910-B645-D065885D1825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545F4-4824-4F08-8B9E-8612EB411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82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ko.wikipedia.org/wiki/%EC%9E%90%EB%A3%8C_%EA%B5%AC%EC%A1%B0#cite_note-3" TargetMode="External"/><Relationship Id="rId3" Type="http://schemas.openxmlformats.org/officeDocument/2006/relationships/hyperlink" Target="https://ko.wikipedia.org/wiki/%EC%98%81%EC%96%B4" TargetMode="External"/><Relationship Id="rId7" Type="http://schemas.openxmlformats.org/officeDocument/2006/relationships/hyperlink" Target="https://ko.wikipedia.org/wiki/%EC%9E%90%EB%A3%8C_%EA%B5%AC%EC%A1%B0#cite_note-2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ko.wikipedia.org/wiki/%EC%9E%90%EB%A3%8C_%EA%B5%AC%EC%A1%B0#cite_note-1" TargetMode="External"/><Relationship Id="rId5" Type="http://schemas.openxmlformats.org/officeDocument/2006/relationships/hyperlink" Target="https://ko.wikipedia.org/w/index.php?title=%EC%95%8C%EA%B3%A0%EB%A6%AC%EC%A6%98_%ED%9A%A8%EC%9C%A8%EC%84%B1&amp;action=edit&amp;redlink=1" TargetMode="External"/><Relationship Id="rId4" Type="http://schemas.openxmlformats.org/officeDocument/2006/relationships/hyperlink" Target="https://ko.wikipedia.org/wiki/%EC%BB%B4%ED%93%A8%ED%84%B0_%EA%B3%BC%ED%95%99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9E%90%EB%A3%8C_%EA%B5%AC%EC%A1%B0#cite_note-5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오늘은 수능특강 </a:t>
            </a:r>
            <a:r>
              <a:rPr lang="ko-KR" altLang="en-US" dirty="0" err="1"/>
              <a:t>독서책</a:t>
            </a:r>
            <a:r>
              <a:rPr lang="ko-KR" altLang="en-US" dirty="0"/>
              <a:t> 기술 지문 </a:t>
            </a:r>
            <a:r>
              <a:rPr lang="en-US" altLang="ko-KR" dirty="0"/>
              <a:t>1</a:t>
            </a:r>
            <a:r>
              <a:rPr lang="ko-KR" altLang="en-US" dirty="0"/>
              <a:t>에서 다루는 스택 알고리즘에 대해 좀 더 깊이 알아보겠습니다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545F4-4824-4F08-8B9E-8612EB4111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26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파란색틀에 가장 나중에 들어가 맨위에 위치한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번상자가 맨처음 나오게 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ko-KR" altLang="en-US" dirty="0"/>
            </a:br>
            <a:br>
              <a:rPr lang="ko-KR" alt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545F4-4824-4F08-8B9E-8612EB4111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856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두번째로 들어간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번상자가 두번쨰로 나옵니다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br>
              <a:rPr lang="ko-KR" altLang="en-US" dirty="0"/>
            </a:br>
            <a:br>
              <a:rPr lang="ko-KR" alt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545F4-4824-4F08-8B9E-8612EB4111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08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가장 처음에 들어간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번상자가 마지막으로 나오게 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br>
              <a:rPr lang="ko-KR" altLang="en-US" dirty="0"/>
            </a:br>
            <a:br>
              <a:rPr lang="ko-KR" altLang="en-US" dirty="0"/>
            </a:br>
            <a:br>
              <a:rPr lang="ko-KR" alt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545F4-4824-4F08-8B9E-8612EB4111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392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이미 꽉 찬 스택에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푸쉬로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데이터를 넣으려는 경우를 스택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오버플로우라고하고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ko-KR" alt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545F4-4824-4F08-8B9E-8612EB4111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749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아무것도 없는 </a:t>
            </a:r>
            <a:r>
              <a:rPr lang="ko-KR" altLang="en-US" dirty="0" err="1"/>
              <a:t>스택에ㅔ서</a:t>
            </a:r>
            <a:r>
              <a:rPr lang="ko-KR" altLang="en-US" dirty="0"/>
              <a:t> 데이터를 꺼내려는 경우를 스택 </a:t>
            </a:r>
            <a:r>
              <a:rPr lang="ko-KR" altLang="en-US" dirty="0" err="1"/>
              <a:t>언더플로우라고</a:t>
            </a:r>
            <a:r>
              <a:rPr lang="ko-KR" altLang="en-US" dirty="0"/>
              <a:t> 합니다</a:t>
            </a:r>
            <a:r>
              <a:rPr lang="en-US" altLang="ko-KR" dirty="0"/>
              <a:t>.</a:t>
            </a:r>
            <a:br>
              <a:rPr lang="ko-KR" alt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545F4-4824-4F08-8B9E-8612EB4111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757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스택의 내용을 바탕으로</a:t>
            </a: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실제 우리가 중간고사에 출제되었던 </a:t>
            </a:r>
            <a:r>
              <a:rPr lang="ko-KR" altLang="en-US" sz="1200" dirty="0">
                <a:solidFill>
                  <a:srgbClr val="D9D9D9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중위 표기를 후위 표기로 변환하는 내용을</a:t>
            </a:r>
            <a:endParaRPr lang="en-US" altLang="ko-KR" sz="1200" dirty="0">
              <a:solidFill>
                <a:srgbClr val="D9D9D9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dirty="0"/>
              <a:t>프로그래밍에 적용시켜보겠습니다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545F4-4824-4F08-8B9E-8612EB4111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7824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파이썬에</a:t>
            </a:r>
            <a:r>
              <a:rPr lang="ko-KR" altLang="en-US" dirty="0"/>
              <a:t> 대해 들어보거나 </a:t>
            </a:r>
            <a:r>
              <a:rPr lang="ko-KR" altLang="en-US" dirty="0" err="1"/>
              <a:t>공부해본사람</a:t>
            </a:r>
            <a:r>
              <a:rPr lang="en-US" altLang="ko-KR" dirty="0"/>
              <a:t>? </a:t>
            </a:r>
          </a:p>
          <a:p>
            <a:r>
              <a:rPr lang="ko-KR" altLang="en-US" dirty="0"/>
              <a:t>어</a:t>
            </a:r>
            <a:r>
              <a:rPr lang="en-US" altLang="ko-KR" dirty="0"/>
              <a:t>.. </a:t>
            </a:r>
            <a:r>
              <a:rPr lang="ko-KR" altLang="en-US" dirty="0"/>
              <a:t>많이 </a:t>
            </a:r>
            <a:r>
              <a:rPr lang="ko-KR" altLang="en-US" dirty="0" err="1"/>
              <a:t>없긴하네요</a:t>
            </a:r>
            <a:r>
              <a:rPr lang="en-US" altLang="ko-KR" dirty="0"/>
              <a:t>. </a:t>
            </a:r>
            <a:r>
              <a:rPr lang="ko-KR" altLang="en-US" dirty="0"/>
              <a:t>아마 이런 코드를 보면 </a:t>
            </a:r>
            <a:r>
              <a:rPr lang="ko-KR" altLang="en-US" dirty="0" err="1"/>
              <a:t>무슨소리를</a:t>
            </a:r>
            <a:r>
              <a:rPr lang="ko-KR" altLang="en-US" dirty="0"/>
              <a:t> 하는건지 </a:t>
            </a:r>
            <a:r>
              <a:rPr lang="ko-KR" altLang="en-US" dirty="0" err="1"/>
              <a:t>모르실겁니다</a:t>
            </a:r>
            <a:r>
              <a:rPr lang="en-US" altLang="ko-KR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545F4-4824-4F08-8B9E-8612EB41114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312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이런거이긴</a:t>
            </a:r>
            <a:r>
              <a:rPr lang="ko-KR" altLang="en-US" dirty="0"/>
              <a:t> 한데</a:t>
            </a:r>
            <a:endParaRPr lang="en-US" altLang="ko-KR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545F4-4824-4F08-8B9E-8612EB41114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453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코드만 보면 모르니까 직접 시연해 보면서 </a:t>
            </a:r>
            <a:endParaRPr lang="en-US" altLang="ko-KR" dirty="0"/>
          </a:p>
          <a:p>
            <a:r>
              <a:rPr lang="ko-KR" altLang="en-US" dirty="0"/>
              <a:t>간단하게 설명하도록 하겠습니다</a:t>
            </a:r>
            <a:r>
              <a:rPr lang="en-US" altLang="ko-KR" dirty="0"/>
              <a:t>.,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545F4-4824-4F08-8B9E-8612EB41114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662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수능특강 지문에 나와있는 알고리즘과 동일합니다</a:t>
            </a:r>
            <a:r>
              <a:rPr lang="en-US" altLang="ko-KR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545F4-4824-4F08-8B9E-8612EB41114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40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자료구조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資料構造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영어"/>
              </a:rPr>
              <a:t>영어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data structure)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컴퓨터 과학"/>
              </a:rPr>
              <a:t>컴퓨터 과학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알고리즘 효율성 (없는 문서)"/>
              </a:rPr>
              <a:t>효율적인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접근 및 수정을 가능케 하는 자료의 조직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저장을 의미한다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ko-KR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[1]</a:t>
            </a:r>
            <a:r>
              <a:rPr lang="en-US" altLang="ko-KR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[2]</a:t>
            </a:r>
            <a:r>
              <a:rPr lang="en-US" altLang="ko-KR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[3]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더 정확히 말해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자료 구조는 데이터 값의 모임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데이터 간의 관계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데이터에 적용할 수 있는 함수나 명령를 의미한다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545F4-4824-4F08-8B9E-8612EB4111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072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다시 발표로 돌아와서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우리 주변에서 </a:t>
            </a:r>
            <a:r>
              <a:rPr lang="ko-KR" altLang="en-US" dirty="0" err="1"/>
              <a:t>스택알고리즘이</a:t>
            </a:r>
            <a:r>
              <a:rPr lang="ko-KR" altLang="en-US" dirty="0"/>
              <a:t> 적용된 예시를 찾아볼까요</a:t>
            </a:r>
            <a:r>
              <a:rPr lang="en-US" altLang="ko-KR" dirty="0"/>
              <a:t>?</a:t>
            </a:r>
          </a:p>
          <a:p>
            <a:r>
              <a:rPr lang="ko-KR" altLang="en-US" dirty="0" err="1"/>
              <a:t>뭐가있을까요</a:t>
            </a:r>
            <a:r>
              <a:rPr lang="en-US" altLang="ko-KR" dirty="0"/>
              <a:t>?</a:t>
            </a:r>
          </a:p>
          <a:p>
            <a:endParaRPr lang="en-US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막다른 골목에 차를 주차했을 때 가장 마지막에 주차된 차가 먼저 나가야 다음 차가 나갈 수 있는 것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콘 아이스크림에서 맨처음에 바닐라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아이스트림이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먼저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콘위에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언고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그다음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초콜릿 아이스크림을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언고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먹게되면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바닐라아이스크림보다 초콜릿아이스크림을 더 빨리 먼저 먹게 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연탄 쌓기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연탄을 하나씩 쌓으면서 아궁이에 넣는다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마지막에 넣은 연탄이 가장 위에 있게 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꺼낼때는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위에서부터 하나씩 꺼내야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마지막에 넣은 연탄을 가장 먼저 꺼낸다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ko-KR" alt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545F4-4824-4F08-8B9E-8612EB41114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771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다시 발표로 돌아와서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우리 주변에서 </a:t>
            </a:r>
            <a:r>
              <a:rPr lang="ko-KR" altLang="en-US" dirty="0" err="1"/>
              <a:t>스택알고리즘이</a:t>
            </a:r>
            <a:r>
              <a:rPr lang="ko-KR" altLang="en-US" dirty="0"/>
              <a:t> 적용된 예시를 찾아볼까요</a:t>
            </a:r>
            <a:r>
              <a:rPr lang="en-US" altLang="ko-KR" dirty="0"/>
              <a:t>?</a:t>
            </a:r>
          </a:p>
          <a:p>
            <a:r>
              <a:rPr lang="ko-KR" altLang="en-US" dirty="0" err="1"/>
              <a:t>뭐가있을까요</a:t>
            </a:r>
            <a:r>
              <a:rPr lang="en-US" altLang="ko-KR" dirty="0"/>
              <a:t>?</a:t>
            </a:r>
          </a:p>
          <a:p>
            <a:endParaRPr lang="en-US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연탄 쌓기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연탄을 하나씩 쌓으면서 아궁이에 넣는다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마지막에 넣은 연탄이 가장 위에 있게 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꺼낼때는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위에서부터 하나씩 꺼내야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마지막에 넣은 연탄을 가장 먼저 꺼낸다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콘 아이스크림에서 맨처음에 바닐라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아이스트림이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먼저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콘위에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언고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그다음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초콜릿 아이스크림을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언고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먹게되면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바닐라아이스크림보다 초콜릿아이스크림을 더 빨리 먼저 먹게 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ko-KR" alt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545F4-4824-4F08-8B9E-8612EB41114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08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자료의 특성과 크기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주요 사용법과 수행하는 연산의 종류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구현에 필요한 기억 공간 크기에 따라 여러 가지 종류의 자료구조 중 하나를 선택할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자료구조의 종류로는 자료형의 따라 분류하는 단순 구조와 자료 간 관계가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 선형 구조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 다 혹은 다 대 다 구조인 비선형 구조가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ko-KR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[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545F4-4824-4F08-8B9E-8612EB4111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92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그중에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수능특강에서 다룬 스택 구조에 대해 깊게 알아보겠습니다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스택이란 자료구조는 사전적 정의인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쌓다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더미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같습니다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쉽게 설명하자면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밑이 막힌 상자를 생각하시면 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밑이 막혔으니 위로만 물건을 집어 넣을 수 있고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뺄 수가 있겠죠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구조 때문에 먼저 들어온 물건은 나중에 나갈 수 있고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나중에 들어온 물건은 먼저 나갈 수 있게 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구조를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후입선출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 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ko-KR" altLang="en-US" dirty="0"/>
            </a:b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545F4-4824-4F08-8B9E-8612EB4111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49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간단하게 스택 알고리즘의 원리를 알아보겠습니다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그림과 같이 노란색 사각형 틀에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이라는 상자를 넣는다고 생각합니다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이때 스택에 데이터를 넣는 과정을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푸시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ko-KR" alt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545F4-4824-4F08-8B9E-8612EB4111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75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맨위의 상자인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번상자를 파란색 틀에 넣습니다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틀은 아무것도 없으므로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번상자가 가장 밑에 깔리게 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br>
              <a:rPr lang="ko-KR" altLang="en-US" dirty="0"/>
            </a:br>
            <a:br>
              <a:rPr lang="ko-KR" alt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545F4-4824-4F08-8B9E-8612EB4111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45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두번째 상자인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번상자를 파란색 틀에 넣습니다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방금넣었던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번상자위에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번상자가 쌓입니다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br>
              <a:rPr lang="ko-KR" altLang="en-US" dirty="0"/>
            </a:br>
            <a:br>
              <a:rPr lang="ko-KR" alt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545F4-4824-4F08-8B9E-8612EB4111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1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 상자인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번상자를 파란색 틀에 넣습니다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번상자위에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번상자가 쌓입니다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br>
              <a:rPr lang="ko-KR" alt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545F4-4824-4F08-8B9E-8612EB4111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19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반대로 파란색 틀에서 상자를 꺼내봅시다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스택에서 위에서부터 자료를 빼내는 것을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팝＇이라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545F4-4824-4F08-8B9E-8612EB4111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1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197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22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91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978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89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23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32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007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31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029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46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4E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3E3AD-8EA6-4364-8FFD-3AEFEA719B0A}" type="datetimeFigureOut">
              <a:rPr lang="ko-KR" altLang="en-US" smtClean="0"/>
              <a:t>2019-07-13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338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35794" y="3230773"/>
            <a:ext cx="7320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Stack Algorithm </a:t>
            </a: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of</a:t>
            </a:r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Data Structure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69568" y="3753668"/>
            <a:ext cx="3872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수능특강 독서 기술 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01 (P. 158 ~ 161)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051550" y="-9727"/>
            <a:ext cx="114300" cy="203537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68CC3C7-C3B1-46A8-9CDA-750038F8C21F}"/>
              </a:ext>
            </a:extLst>
          </p:cNvPr>
          <p:cNvGrpSpPr/>
          <p:nvPr/>
        </p:nvGrpSpPr>
        <p:grpSpPr>
          <a:xfrm>
            <a:off x="5044506" y="6384709"/>
            <a:ext cx="2102985" cy="346592"/>
            <a:chOff x="5096013" y="4166333"/>
            <a:chExt cx="2102985" cy="346592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5096013" y="4166333"/>
              <a:ext cx="2102985" cy="30237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40183" y="4174371"/>
              <a:ext cx="17837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4D4E4D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3622  </a:t>
              </a:r>
              <a:r>
                <a:rPr lang="ko-KR" altLang="en-US" sz="1600" dirty="0">
                  <a:solidFill>
                    <a:srgbClr val="4D4E4D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이 규 하</a:t>
              </a:r>
            </a:p>
          </p:txBody>
        </p:sp>
      </p:grpSp>
      <p:pic>
        <p:nvPicPr>
          <p:cNvPr id="5" name="Picture 4" descr="A close up of a building&#10;&#10;Description automatically generated">
            <a:extLst>
              <a:ext uri="{FF2B5EF4-FFF2-40B4-BE49-F238E27FC236}">
                <a16:creationId xmlns:a16="http://schemas.microsoft.com/office/drawing/2014/main" id="{1284B388-6A50-4B14-A53C-B111B23F90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477" y="2146337"/>
            <a:ext cx="919145" cy="91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524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5400000">
            <a:off x="-24706" y="4139541"/>
            <a:ext cx="216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Stack Algorithm 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of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Data Structure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56336" y="2238998"/>
            <a:ext cx="0" cy="88876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BEC375A-852E-486B-8682-BA28AA170773}"/>
              </a:ext>
            </a:extLst>
          </p:cNvPr>
          <p:cNvSpPr/>
          <p:nvPr/>
        </p:nvSpPr>
        <p:spPr>
          <a:xfrm>
            <a:off x="6562708" y="3181214"/>
            <a:ext cx="1000490" cy="495570"/>
          </a:xfrm>
          <a:prstGeom prst="rightArrow">
            <a:avLst/>
          </a:prstGeom>
          <a:solidFill>
            <a:srgbClr val="FFC000"/>
          </a:solidFill>
          <a:ln>
            <a:solidFill>
              <a:srgbClr val="4D4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3AA155B-1596-421F-B788-3C4A7F077786}"/>
              </a:ext>
            </a:extLst>
          </p:cNvPr>
          <p:cNvGrpSpPr/>
          <p:nvPr/>
        </p:nvGrpSpPr>
        <p:grpSpPr>
          <a:xfrm>
            <a:off x="3616589" y="1445418"/>
            <a:ext cx="2192393" cy="3867337"/>
            <a:chOff x="3616589" y="1445418"/>
            <a:chExt cx="2192393" cy="386733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713111F-C049-4C30-BBCE-5481DF31B0A6}"/>
                </a:ext>
              </a:extLst>
            </p:cNvPr>
            <p:cNvGrpSpPr/>
            <p:nvPr/>
          </p:nvGrpSpPr>
          <p:grpSpPr>
            <a:xfrm>
              <a:off x="3616589" y="1545244"/>
              <a:ext cx="2192393" cy="3767511"/>
              <a:chOff x="2328228" y="2067120"/>
              <a:chExt cx="2192393" cy="3115099"/>
            </a:xfrm>
          </p:grpSpPr>
          <p:sp>
            <p:nvSpPr>
              <p:cNvPr id="45" name="직사각형 32">
                <a:extLst>
                  <a:ext uri="{FF2B5EF4-FFF2-40B4-BE49-F238E27FC236}">
                    <a16:creationId xmlns:a16="http://schemas.microsoft.com/office/drawing/2014/main" id="{68060C29-986E-480D-8D54-BF0C671A0CE2}"/>
                  </a:ext>
                </a:extLst>
              </p:cNvPr>
              <p:cNvSpPr/>
              <p:nvPr/>
            </p:nvSpPr>
            <p:spPr>
              <a:xfrm>
                <a:off x="2328228" y="4912493"/>
                <a:ext cx="2192393" cy="26972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altLang="ko-KR" sz="1200" dirty="0">
                    <a:latin typeface="KoPubWorld돋움체_Pro Light" panose="00000300000000000000" pitchFamily="50" charset="-127"/>
                    <a:ea typeface="KoPubWorld돋움체_Pro Light" panose="00000300000000000000" pitchFamily="50" charset="-127"/>
                    <a:cs typeface="KoPubWorld돋움체_Pro Light" panose="00000300000000000000" pitchFamily="50" charset="-127"/>
                  </a:rPr>
                  <a:t>Data Box</a:t>
                </a:r>
                <a:endParaRPr lang="ko-KR" altLang="en-US" sz="1200" dirty="0"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endParaRPr>
              </a:p>
            </p:txBody>
          </p:sp>
          <p:sp>
            <p:nvSpPr>
              <p:cNvPr id="46" name="직사각형 35">
                <a:extLst>
                  <a:ext uri="{FF2B5EF4-FFF2-40B4-BE49-F238E27FC236}">
                    <a16:creationId xmlns:a16="http://schemas.microsoft.com/office/drawing/2014/main" id="{EE33080F-2FC6-4ACE-8FEF-0D24E6BB81A3}"/>
                  </a:ext>
                </a:extLst>
              </p:cNvPr>
              <p:cNvSpPr/>
              <p:nvPr/>
            </p:nvSpPr>
            <p:spPr>
              <a:xfrm>
                <a:off x="2337443" y="2067120"/>
                <a:ext cx="2159213" cy="2840713"/>
              </a:xfrm>
              <a:prstGeom prst="rect">
                <a:avLst/>
              </a:prstGeom>
              <a:noFill/>
              <a:ln w="31750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endParaRPr>
              </a:p>
            </p:txBody>
          </p:sp>
        </p:grpSp>
        <p:sp>
          <p:nvSpPr>
            <p:cNvPr id="47" name="모서리가 둥근 직사각형 16">
              <a:extLst>
                <a:ext uri="{FF2B5EF4-FFF2-40B4-BE49-F238E27FC236}">
                  <a16:creationId xmlns:a16="http://schemas.microsoft.com/office/drawing/2014/main" id="{E47AC1EC-FA0E-4AF6-AEBC-DEB326900863}"/>
                </a:ext>
              </a:extLst>
            </p:cNvPr>
            <p:cNvSpPr/>
            <p:nvPr/>
          </p:nvSpPr>
          <p:spPr>
            <a:xfrm>
              <a:off x="3648074" y="1445418"/>
              <a:ext cx="2119313" cy="190501"/>
            </a:xfrm>
            <a:prstGeom prst="roundRect">
              <a:avLst/>
            </a:prstGeom>
            <a:solidFill>
              <a:srgbClr val="4D4E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endParaRPr>
            </a:p>
          </p:txBody>
        </p:sp>
      </p:grpSp>
      <p:sp>
        <p:nvSpPr>
          <p:cNvPr id="14" name="모서리가 둥근 직사각형 14">
            <a:extLst>
              <a:ext uri="{FF2B5EF4-FFF2-40B4-BE49-F238E27FC236}">
                <a16:creationId xmlns:a16="http://schemas.microsoft.com/office/drawing/2014/main" id="{2F23EE3F-64E0-46E2-9418-5E29DEF14672}"/>
              </a:ext>
            </a:extLst>
          </p:cNvPr>
          <p:cNvSpPr/>
          <p:nvPr/>
        </p:nvSpPr>
        <p:spPr>
          <a:xfrm>
            <a:off x="4205165" y="3724224"/>
            <a:ext cx="1000490" cy="103580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1nd</a:t>
            </a:r>
            <a:endParaRPr lang="ko-KR" altLang="en-US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8" name="모서리가 둥근 직사각형 15">
            <a:extLst>
              <a:ext uri="{FF2B5EF4-FFF2-40B4-BE49-F238E27FC236}">
                <a16:creationId xmlns:a16="http://schemas.microsoft.com/office/drawing/2014/main" id="{F692C66E-96BD-4E24-85E5-5A8CB9CE6ED3}"/>
              </a:ext>
            </a:extLst>
          </p:cNvPr>
          <p:cNvSpPr/>
          <p:nvPr/>
        </p:nvSpPr>
        <p:spPr>
          <a:xfrm>
            <a:off x="4212540" y="1393126"/>
            <a:ext cx="1000490" cy="1035801"/>
          </a:xfrm>
          <a:prstGeom prst="roundRect">
            <a:avLst/>
          </a:prstGeom>
          <a:solidFill>
            <a:srgbClr val="3A3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3nd</a:t>
            </a:r>
            <a:endParaRPr lang="ko-KR" altLang="en-US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9" name="모서리가 둥근 직사각형 16">
            <a:extLst>
              <a:ext uri="{FF2B5EF4-FFF2-40B4-BE49-F238E27FC236}">
                <a16:creationId xmlns:a16="http://schemas.microsoft.com/office/drawing/2014/main" id="{B3191B05-EE8E-49B9-8BC2-5B7FA743EEDB}"/>
              </a:ext>
            </a:extLst>
          </p:cNvPr>
          <p:cNvSpPr/>
          <p:nvPr/>
        </p:nvSpPr>
        <p:spPr>
          <a:xfrm>
            <a:off x="4205165" y="2558674"/>
            <a:ext cx="1000490" cy="103580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2rd</a:t>
            </a:r>
            <a:endParaRPr lang="ko-KR" altLang="en-US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57F096-AEB3-4E00-88A4-4DB265C547BC}"/>
              </a:ext>
            </a:extLst>
          </p:cNvPr>
          <p:cNvSpPr txBox="1"/>
          <p:nvPr/>
        </p:nvSpPr>
        <p:spPr>
          <a:xfrm>
            <a:off x="2073397" y="1821487"/>
            <a:ext cx="1307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rgbClr val="FFC000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Top</a:t>
            </a:r>
            <a:endParaRPr lang="ko-KR" altLang="en-US" sz="1600" dirty="0">
              <a:solidFill>
                <a:srgbClr val="FFC000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F673A2-6C1E-4DC3-BD84-5E1E842DCA14}"/>
              </a:ext>
            </a:extLst>
          </p:cNvPr>
          <p:cNvSpPr txBox="1"/>
          <p:nvPr/>
        </p:nvSpPr>
        <p:spPr>
          <a:xfrm>
            <a:off x="2111163" y="4262651"/>
            <a:ext cx="1307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rgbClr val="FFC000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Bottom</a:t>
            </a:r>
            <a:endParaRPr lang="ko-KR" altLang="en-US" sz="1600" dirty="0">
              <a:solidFill>
                <a:srgbClr val="FFC000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9BA444-B8F4-4DE3-82A7-ADC115ED6C97}"/>
              </a:ext>
            </a:extLst>
          </p:cNvPr>
          <p:cNvSpPr txBox="1"/>
          <p:nvPr/>
        </p:nvSpPr>
        <p:spPr>
          <a:xfrm>
            <a:off x="6305550" y="3724409"/>
            <a:ext cx="1307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rgbClr val="FFC000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POP();</a:t>
            </a:r>
            <a:endParaRPr lang="ko-KR" altLang="en-US" sz="1600" dirty="0">
              <a:solidFill>
                <a:srgbClr val="FFC000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619765-3401-4E2F-B3A1-06E2F21AC5F8}"/>
              </a:ext>
            </a:extLst>
          </p:cNvPr>
          <p:cNvSpPr txBox="1"/>
          <p:nvPr/>
        </p:nvSpPr>
        <p:spPr>
          <a:xfrm>
            <a:off x="488041" y="1532534"/>
            <a:ext cx="2138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300" dirty="0">
                <a:solidFill>
                  <a:schemeClr val="bg1">
                    <a:lumMod val="6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5448524545</a:t>
            </a:r>
            <a:endParaRPr lang="ko-KR" altLang="en-US" sz="3200" spc="-300" dirty="0">
              <a:solidFill>
                <a:schemeClr val="bg1">
                  <a:lumMod val="65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1089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5400000">
            <a:off x="-24706" y="4139541"/>
            <a:ext cx="216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Stack Algorithm 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of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Data Structure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56336" y="2238998"/>
            <a:ext cx="0" cy="88876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BEC375A-852E-486B-8682-BA28AA170773}"/>
              </a:ext>
            </a:extLst>
          </p:cNvPr>
          <p:cNvSpPr/>
          <p:nvPr/>
        </p:nvSpPr>
        <p:spPr>
          <a:xfrm>
            <a:off x="6562708" y="3181214"/>
            <a:ext cx="1000490" cy="495570"/>
          </a:xfrm>
          <a:prstGeom prst="rightArrow">
            <a:avLst/>
          </a:prstGeom>
          <a:solidFill>
            <a:srgbClr val="FFC000"/>
          </a:solidFill>
          <a:ln>
            <a:solidFill>
              <a:srgbClr val="4D4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3AA155B-1596-421F-B788-3C4A7F077786}"/>
              </a:ext>
            </a:extLst>
          </p:cNvPr>
          <p:cNvGrpSpPr/>
          <p:nvPr/>
        </p:nvGrpSpPr>
        <p:grpSpPr>
          <a:xfrm>
            <a:off x="3616589" y="1445418"/>
            <a:ext cx="2192393" cy="3867337"/>
            <a:chOff x="3616589" y="1445418"/>
            <a:chExt cx="2192393" cy="386733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713111F-C049-4C30-BBCE-5481DF31B0A6}"/>
                </a:ext>
              </a:extLst>
            </p:cNvPr>
            <p:cNvGrpSpPr/>
            <p:nvPr/>
          </p:nvGrpSpPr>
          <p:grpSpPr>
            <a:xfrm>
              <a:off x="3616589" y="1545244"/>
              <a:ext cx="2192393" cy="3767511"/>
              <a:chOff x="2328228" y="2067120"/>
              <a:chExt cx="2192393" cy="3115099"/>
            </a:xfrm>
          </p:grpSpPr>
          <p:sp>
            <p:nvSpPr>
              <p:cNvPr id="45" name="직사각형 32">
                <a:extLst>
                  <a:ext uri="{FF2B5EF4-FFF2-40B4-BE49-F238E27FC236}">
                    <a16:creationId xmlns:a16="http://schemas.microsoft.com/office/drawing/2014/main" id="{68060C29-986E-480D-8D54-BF0C671A0CE2}"/>
                  </a:ext>
                </a:extLst>
              </p:cNvPr>
              <p:cNvSpPr/>
              <p:nvPr/>
            </p:nvSpPr>
            <p:spPr>
              <a:xfrm>
                <a:off x="2328228" y="4912493"/>
                <a:ext cx="2192393" cy="26972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altLang="ko-KR" sz="1200" dirty="0">
                    <a:latin typeface="KoPubWorld돋움체_Pro Light" panose="00000300000000000000" pitchFamily="50" charset="-127"/>
                    <a:ea typeface="KoPubWorld돋움체_Pro Light" panose="00000300000000000000" pitchFamily="50" charset="-127"/>
                    <a:cs typeface="KoPubWorld돋움체_Pro Light" panose="00000300000000000000" pitchFamily="50" charset="-127"/>
                  </a:rPr>
                  <a:t>Data Box</a:t>
                </a:r>
                <a:endParaRPr lang="ko-KR" altLang="en-US" sz="1200" dirty="0"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endParaRPr>
              </a:p>
            </p:txBody>
          </p:sp>
          <p:sp>
            <p:nvSpPr>
              <p:cNvPr id="46" name="직사각형 35">
                <a:extLst>
                  <a:ext uri="{FF2B5EF4-FFF2-40B4-BE49-F238E27FC236}">
                    <a16:creationId xmlns:a16="http://schemas.microsoft.com/office/drawing/2014/main" id="{EE33080F-2FC6-4ACE-8FEF-0D24E6BB81A3}"/>
                  </a:ext>
                </a:extLst>
              </p:cNvPr>
              <p:cNvSpPr/>
              <p:nvPr/>
            </p:nvSpPr>
            <p:spPr>
              <a:xfrm>
                <a:off x="2337443" y="2067120"/>
                <a:ext cx="2159213" cy="2840713"/>
              </a:xfrm>
              <a:prstGeom prst="rect">
                <a:avLst/>
              </a:prstGeom>
              <a:noFill/>
              <a:ln w="31750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endParaRPr>
              </a:p>
            </p:txBody>
          </p:sp>
        </p:grpSp>
        <p:sp>
          <p:nvSpPr>
            <p:cNvPr id="47" name="모서리가 둥근 직사각형 16">
              <a:extLst>
                <a:ext uri="{FF2B5EF4-FFF2-40B4-BE49-F238E27FC236}">
                  <a16:creationId xmlns:a16="http://schemas.microsoft.com/office/drawing/2014/main" id="{E47AC1EC-FA0E-4AF6-AEBC-DEB326900863}"/>
                </a:ext>
              </a:extLst>
            </p:cNvPr>
            <p:cNvSpPr/>
            <p:nvPr/>
          </p:nvSpPr>
          <p:spPr>
            <a:xfrm>
              <a:off x="3648074" y="1445418"/>
              <a:ext cx="2119313" cy="190501"/>
            </a:xfrm>
            <a:prstGeom prst="roundRect">
              <a:avLst/>
            </a:prstGeom>
            <a:solidFill>
              <a:srgbClr val="4D4E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endParaRPr>
            </a:p>
          </p:txBody>
        </p:sp>
      </p:grpSp>
      <p:sp>
        <p:nvSpPr>
          <p:cNvPr id="14" name="모서리가 둥근 직사각형 14">
            <a:extLst>
              <a:ext uri="{FF2B5EF4-FFF2-40B4-BE49-F238E27FC236}">
                <a16:creationId xmlns:a16="http://schemas.microsoft.com/office/drawing/2014/main" id="{2F23EE3F-64E0-46E2-9418-5E29DEF14672}"/>
              </a:ext>
            </a:extLst>
          </p:cNvPr>
          <p:cNvSpPr/>
          <p:nvPr/>
        </p:nvSpPr>
        <p:spPr>
          <a:xfrm>
            <a:off x="4205165" y="3724224"/>
            <a:ext cx="1000490" cy="103580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1nd</a:t>
            </a:r>
            <a:endParaRPr lang="ko-KR" altLang="en-US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8" name="모서리가 둥근 직사각형 15">
            <a:extLst>
              <a:ext uri="{FF2B5EF4-FFF2-40B4-BE49-F238E27FC236}">
                <a16:creationId xmlns:a16="http://schemas.microsoft.com/office/drawing/2014/main" id="{F692C66E-96BD-4E24-85E5-5A8CB9CE6ED3}"/>
              </a:ext>
            </a:extLst>
          </p:cNvPr>
          <p:cNvSpPr/>
          <p:nvPr/>
        </p:nvSpPr>
        <p:spPr>
          <a:xfrm>
            <a:off x="8369234" y="1393126"/>
            <a:ext cx="1000490" cy="1035801"/>
          </a:xfrm>
          <a:prstGeom prst="roundRect">
            <a:avLst/>
          </a:prstGeom>
          <a:solidFill>
            <a:srgbClr val="3A3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3nd</a:t>
            </a:r>
            <a:endParaRPr lang="ko-KR" altLang="en-US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9" name="모서리가 둥근 직사각형 16">
            <a:extLst>
              <a:ext uri="{FF2B5EF4-FFF2-40B4-BE49-F238E27FC236}">
                <a16:creationId xmlns:a16="http://schemas.microsoft.com/office/drawing/2014/main" id="{B3191B05-EE8E-49B9-8BC2-5B7FA743EEDB}"/>
              </a:ext>
            </a:extLst>
          </p:cNvPr>
          <p:cNvSpPr/>
          <p:nvPr/>
        </p:nvSpPr>
        <p:spPr>
          <a:xfrm>
            <a:off x="4205165" y="2558674"/>
            <a:ext cx="1000490" cy="103580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2rd</a:t>
            </a:r>
            <a:endParaRPr lang="ko-KR" altLang="en-US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10F8D9-A89D-49E5-AF66-296C08CA4BF9}"/>
              </a:ext>
            </a:extLst>
          </p:cNvPr>
          <p:cNvSpPr txBox="1"/>
          <p:nvPr/>
        </p:nvSpPr>
        <p:spPr>
          <a:xfrm>
            <a:off x="2073397" y="1821487"/>
            <a:ext cx="1307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rgbClr val="FFC000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Top</a:t>
            </a:r>
            <a:endParaRPr lang="ko-KR" altLang="en-US" sz="1600" dirty="0">
              <a:solidFill>
                <a:srgbClr val="FFC000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E633AB-D699-4EA5-B8EE-00EA9A356BBD}"/>
              </a:ext>
            </a:extLst>
          </p:cNvPr>
          <p:cNvSpPr txBox="1"/>
          <p:nvPr/>
        </p:nvSpPr>
        <p:spPr>
          <a:xfrm>
            <a:off x="2111163" y="4262651"/>
            <a:ext cx="1307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rgbClr val="FFC000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Bottom</a:t>
            </a:r>
            <a:endParaRPr lang="ko-KR" altLang="en-US" sz="1600" dirty="0">
              <a:solidFill>
                <a:srgbClr val="FFC000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CB0092-6499-4262-8AE8-56701DD7B467}"/>
              </a:ext>
            </a:extLst>
          </p:cNvPr>
          <p:cNvSpPr txBox="1"/>
          <p:nvPr/>
        </p:nvSpPr>
        <p:spPr>
          <a:xfrm>
            <a:off x="6305550" y="3724409"/>
            <a:ext cx="1307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rgbClr val="FFC000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POP();</a:t>
            </a:r>
            <a:endParaRPr lang="ko-KR" altLang="en-US" sz="1600" dirty="0">
              <a:solidFill>
                <a:srgbClr val="FFC000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970BDB-D0CE-4BBD-9721-311AE1FB8510}"/>
              </a:ext>
            </a:extLst>
          </p:cNvPr>
          <p:cNvSpPr txBox="1"/>
          <p:nvPr/>
        </p:nvSpPr>
        <p:spPr>
          <a:xfrm>
            <a:off x="488041" y="1532534"/>
            <a:ext cx="2138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300" dirty="0">
                <a:solidFill>
                  <a:schemeClr val="bg1">
                    <a:lumMod val="6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5448524545</a:t>
            </a:r>
            <a:endParaRPr lang="ko-KR" altLang="en-US" sz="3200" spc="-300" dirty="0">
              <a:solidFill>
                <a:schemeClr val="bg1">
                  <a:lumMod val="65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0796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5400000">
            <a:off x="-24706" y="4139541"/>
            <a:ext cx="216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Stack Algorithm 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of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Data Structure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56336" y="2238998"/>
            <a:ext cx="0" cy="88876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BEC375A-852E-486B-8682-BA28AA170773}"/>
              </a:ext>
            </a:extLst>
          </p:cNvPr>
          <p:cNvSpPr/>
          <p:nvPr/>
        </p:nvSpPr>
        <p:spPr>
          <a:xfrm>
            <a:off x="6562708" y="3181214"/>
            <a:ext cx="1000490" cy="495570"/>
          </a:xfrm>
          <a:prstGeom prst="rightArrow">
            <a:avLst/>
          </a:prstGeom>
          <a:solidFill>
            <a:srgbClr val="FFC000"/>
          </a:solidFill>
          <a:ln>
            <a:solidFill>
              <a:srgbClr val="4D4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3AA155B-1596-421F-B788-3C4A7F077786}"/>
              </a:ext>
            </a:extLst>
          </p:cNvPr>
          <p:cNvGrpSpPr/>
          <p:nvPr/>
        </p:nvGrpSpPr>
        <p:grpSpPr>
          <a:xfrm>
            <a:off x="3616589" y="1445418"/>
            <a:ext cx="2192393" cy="3867337"/>
            <a:chOff x="3616589" y="1445418"/>
            <a:chExt cx="2192393" cy="386733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713111F-C049-4C30-BBCE-5481DF31B0A6}"/>
                </a:ext>
              </a:extLst>
            </p:cNvPr>
            <p:cNvGrpSpPr/>
            <p:nvPr/>
          </p:nvGrpSpPr>
          <p:grpSpPr>
            <a:xfrm>
              <a:off x="3616589" y="1545244"/>
              <a:ext cx="2192393" cy="3767511"/>
              <a:chOff x="2328228" y="2067120"/>
              <a:chExt cx="2192393" cy="3115099"/>
            </a:xfrm>
          </p:grpSpPr>
          <p:sp>
            <p:nvSpPr>
              <p:cNvPr id="45" name="직사각형 32">
                <a:extLst>
                  <a:ext uri="{FF2B5EF4-FFF2-40B4-BE49-F238E27FC236}">
                    <a16:creationId xmlns:a16="http://schemas.microsoft.com/office/drawing/2014/main" id="{68060C29-986E-480D-8D54-BF0C671A0CE2}"/>
                  </a:ext>
                </a:extLst>
              </p:cNvPr>
              <p:cNvSpPr/>
              <p:nvPr/>
            </p:nvSpPr>
            <p:spPr>
              <a:xfrm>
                <a:off x="2328228" y="4912493"/>
                <a:ext cx="2192393" cy="26972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altLang="ko-KR" sz="1200" dirty="0">
                    <a:latin typeface="KoPubWorld돋움체_Pro Light" panose="00000300000000000000" pitchFamily="50" charset="-127"/>
                    <a:ea typeface="KoPubWorld돋움체_Pro Light" panose="00000300000000000000" pitchFamily="50" charset="-127"/>
                    <a:cs typeface="KoPubWorld돋움체_Pro Light" panose="00000300000000000000" pitchFamily="50" charset="-127"/>
                  </a:rPr>
                  <a:t>Data Box</a:t>
                </a:r>
                <a:endParaRPr lang="ko-KR" altLang="en-US" sz="1200" dirty="0"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endParaRPr>
              </a:p>
            </p:txBody>
          </p:sp>
          <p:sp>
            <p:nvSpPr>
              <p:cNvPr id="46" name="직사각형 35">
                <a:extLst>
                  <a:ext uri="{FF2B5EF4-FFF2-40B4-BE49-F238E27FC236}">
                    <a16:creationId xmlns:a16="http://schemas.microsoft.com/office/drawing/2014/main" id="{EE33080F-2FC6-4ACE-8FEF-0D24E6BB81A3}"/>
                  </a:ext>
                </a:extLst>
              </p:cNvPr>
              <p:cNvSpPr/>
              <p:nvPr/>
            </p:nvSpPr>
            <p:spPr>
              <a:xfrm>
                <a:off x="2337443" y="2067120"/>
                <a:ext cx="2159213" cy="2840713"/>
              </a:xfrm>
              <a:prstGeom prst="rect">
                <a:avLst/>
              </a:prstGeom>
              <a:noFill/>
              <a:ln w="31750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endParaRPr>
              </a:p>
            </p:txBody>
          </p:sp>
        </p:grpSp>
        <p:sp>
          <p:nvSpPr>
            <p:cNvPr id="47" name="모서리가 둥근 직사각형 16">
              <a:extLst>
                <a:ext uri="{FF2B5EF4-FFF2-40B4-BE49-F238E27FC236}">
                  <a16:creationId xmlns:a16="http://schemas.microsoft.com/office/drawing/2014/main" id="{E47AC1EC-FA0E-4AF6-AEBC-DEB326900863}"/>
                </a:ext>
              </a:extLst>
            </p:cNvPr>
            <p:cNvSpPr/>
            <p:nvPr/>
          </p:nvSpPr>
          <p:spPr>
            <a:xfrm>
              <a:off x="3648074" y="1445418"/>
              <a:ext cx="2119313" cy="190501"/>
            </a:xfrm>
            <a:prstGeom prst="roundRect">
              <a:avLst/>
            </a:prstGeom>
            <a:solidFill>
              <a:srgbClr val="4D4E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endParaRPr>
            </a:p>
          </p:txBody>
        </p:sp>
      </p:grpSp>
      <p:sp>
        <p:nvSpPr>
          <p:cNvPr id="14" name="모서리가 둥근 직사각형 14">
            <a:extLst>
              <a:ext uri="{FF2B5EF4-FFF2-40B4-BE49-F238E27FC236}">
                <a16:creationId xmlns:a16="http://schemas.microsoft.com/office/drawing/2014/main" id="{2F23EE3F-64E0-46E2-9418-5E29DEF14672}"/>
              </a:ext>
            </a:extLst>
          </p:cNvPr>
          <p:cNvSpPr/>
          <p:nvPr/>
        </p:nvSpPr>
        <p:spPr>
          <a:xfrm>
            <a:off x="4205165" y="3724224"/>
            <a:ext cx="1000490" cy="103580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1nd</a:t>
            </a:r>
            <a:endParaRPr lang="ko-KR" altLang="en-US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8" name="모서리가 둥근 직사각형 15">
            <a:extLst>
              <a:ext uri="{FF2B5EF4-FFF2-40B4-BE49-F238E27FC236}">
                <a16:creationId xmlns:a16="http://schemas.microsoft.com/office/drawing/2014/main" id="{F692C66E-96BD-4E24-85E5-5A8CB9CE6ED3}"/>
              </a:ext>
            </a:extLst>
          </p:cNvPr>
          <p:cNvSpPr/>
          <p:nvPr/>
        </p:nvSpPr>
        <p:spPr>
          <a:xfrm>
            <a:off x="8369234" y="1393126"/>
            <a:ext cx="1000490" cy="1035801"/>
          </a:xfrm>
          <a:prstGeom prst="roundRect">
            <a:avLst/>
          </a:prstGeom>
          <a:solidFill>
            <a:srgbClr val="3A3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3nd</a:t>
            </a:r>
            <a:endParaRPr lang="ko-KR" altLang="en-US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9" name="모서리가 둥근 직사각형 16">
            <a:extLst>
              <a:ext uri="{FF2B5EF4-FFF2-40B4-BE49-F238E27FC236}">
                <a16:creationId xmlns:a16="http://schemas.microsoft.com/office/drawing/2014/main" id="{B3191B05-EE8E-49B9-8BC2-5B7FA743EEDB}"/>
              </a:ext>
            </a:extLst>
          </p:cNvPr>
          <p:cNvSpPr/>
          <p:nvPr/>
        </p:nvSpPr>
        <p:spPr>
          <a:xfrm>
            <a:off x="8369234" y="2558674"/>
            <a:ext cx="1000490" cy="103580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2rd</a:t>
            </a:r>
            <a:endParaRPr lang="ko-KR" altLang="en-US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42956E-5CE6-4654-AABA-358D7EABC0EA}"/>
              </a:ext>
            </a:extLst>
          </p:cNvPr>
          <p:cNvSpPr txBox="1"/>
          <p:nvPr/>
        </p:nvSpPr>
        <p:spPr>
          <a:xfrm>
            <a:off x="2073397" y="1821487"/>
            <a:ext cx="1307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rgbClr val="FFC000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Top</a:t>
            </a:r>
            <a:endParaRPr lang="ko-KR" altLang="en-US" sz="1600" dirty="0">
              <a:solidFill>
                <a:srgbClr val="FFC000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04A16C-5D8F-436E-97C3-06FE67BF52E8}"/>
              </a:ext>
            </a:extLst>
          </p:cNvPr>
          <p:cNvSpPr txBox="1"/>
          <p:nvPr/>
        </p:nvSpPr>
        <p:spPr>
          <a:xfrm>
            <a:off x="2111163" y="4262651"/>
            <a:ext cx="1307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rgbClr val="FFC000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Bottom</a:t>
            </a:r>
            <a:endParaRPr lang="ko-KR" altLang="en-US" sz="1600" dirty="0">
              <a:solidFill>
                <a:srgbClr val="FFC000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197DE9-4B77-486C-B11D-6AD3BE963817}"/>
              </a:ext>
            </a:extLst>
          </p:cNvPr>
          <p:cNvSpPr txBox="1"/>
          <p:nvPr/>
        </p:nvSpPr>
        <p:spPr>
          <a:xfrm>
            <a:off x="6305550" y="3724409"/>
            <a:ext cx="1307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rgbClr val="FFC000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POP();</a:t>
            </a:r>
            <a:endParaRPr lang="ko-KR" altLang="en-US" sz="1600" dirty="0">
              <a:solidFill>
                <a:srgbClr val="FFC000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FE9DBA-B768-4B6E-B503-93B1F25B75DC}"/>
              </a:ext>
            </a:extLst>
          </p:cNvPr>
          <p:cNvSpPr txBox="1"/>
          <p:nvPr/>
        </p:nvSpPr>
        <p:spPr>
          <a:xfrm>
            <a:off x="488041" y="1532534"/>
            <a:ext cx="2138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300" dirty="0">
                <a:solidFill>
                  <a:schemeClr val="bg1">
                    <a:lumMod val="6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5448524545</a:t>
            </a:r>
            <a:endParaRPr lang="ko-KR" altLang="en-US" sz="3200" spc="-300" dirty="0">
              <a:solidFill>
                <a:schemeClr val="bg1">
                  <a:lumMod val="65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847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5400000">
            <a:off x="-24706" y="4139541"/>
            <a:ext cx="216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Stack Algorithm 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of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Data Structure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56336" y="2238998"/>
            <a:ext cx="0" cy="88876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8369234" y="3724224"/>
            <a:ext cx="1000490" cy="103580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1nd</a:t>
            </a:r>
            <a:endParaRPr lang="ko-KR" altLang="en-US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8369234" y="1393126"/>
            <a:ext cx="1000490" cy="1035801"/>
          </a:xfrm>
          <a:prstGeom prst="roundRect">
            <a:avLst/>
          </a:prstGeom>
          <a:solidFill>
            <a:srgbClr val="3A3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3nd</a:t>
            </a:r>
            <a:endParaRPr lang="ko-KR" altLang="en-US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8369234" y="2558674"/>
            <a:ext cx="1000490" cy="103580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2rd</a:t>
            </a:r>
            <a:endParaRPr lang="ko-KR" altLang="en-US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BEC375A-852E-486B-8682-BA28AA170773}"/>
              </a:ext>
            </a:extLst>
          </p:cNvPr>
          <p:cNvSpPr/>
          <p:nvPr/>
        </p:nvSpPr>
        <p:spPr>
          <a:xfrm>
            <a:off x="6562708" y="3181214"/>
            <a:ext cx="1000490" cy="495570"/>
          </a:xfrm>
          <a:prstGeom prst="rightArrow">
            <a:avLst/>
          </a:prstGeom>
          <a:solidFill>
            <a:srgbClr val="FFC000"/>
          </a:solidFill>
          <a:ln>
            <a:solidFill>
              <a:srgbClr val="4D4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3AA155B-1596-421F-B788-3C4A7F077786}"/>
              </a:ext>
            </a:extLst>
          </p:cNvPr>
          <p:cNvGrpSpPr/>
          <p:nvPr/>
        </p:nvGrpSpPr>
        <p:grpSpPr>
          <a:xfrm>
            <a:off x="3616589" y="1445418"/>
            <a:ext cx="2192393" cy="3867337"/>
            <a:chOff x="3616589" y="1445418"/>
            <a:chExt cx="2192393" cy="386733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713111F-C049-4C30-BBCE-5481DF31B0A6}"/>
                </a:ext>
              </a:extLst>
            </p:cNvPr>
            <p:cNvGrpSpPr/>
            <p:nvPr/>
          </p:nvGrpSpPr>
          <p:grpSpPr>
            <a:xfrm>
              <a:off x="3616589" y="1545244"/>
              <a:ext cx="2192393" cy="3767511"/>
              <a:chOff x="2328228" y="2067120"/>
              <a:chExt cx="2192393" cy="3115099"/>
            </a:xfrm>
          </p:grpSpPr>
          <p:sp>
            <p:nvSpPr>
              <p:cNvPr id="45" name="직사각형 32">
                <a:extLst>
                  <a:ext uri="{FF2B5EF4-FFF2-40B4-BE49-F238E27FC236}">
                    <a16:creationId xmlns:a16="http://schemas.microsoft.com/office/drawing/2014/main" id="{68060C29-986E-480D-8D54-BF0C671A0CE2}"/>
                  </a:ext>
                </a:extLst>
              </p:cNvPr>
              <p:cNvSpPr/>
              <p:nvPr/>
            </p:nvSpPr>
            <p:spPr>
              <a:xfrm>
                <a:off x="2328228" y="4912493"/>
                <a:ext cx="2192393" cy="26972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altLang="ko-KR" sz="1200" dirty="0">
                    <a:latin typeface="KoPubWorld돋움체_Pro Light" panose="00000300000000000000" pitchFamily="50" charset="-127"/>
                    <a:ea typeface="KoPubWorld돋움체_Pro Light" panose="00000300000000000000" pitchFamily="50" charset="-127"/>
                    <a:cs typeface="KoPubWorld돋움체_Pro Light" panose="00000300000000000000" pitchFamily="50" charset="-127"/>
                  </a:rPr>
                  <a:t>Data Box</a:t>
                </a:r>
                <a:endParaRPr lang="ko-KR" altLang="en-US" sz="1200" dirty="0"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endParaRPr>
              </a:p>
            </p:txBody>
          </p:sp>
          <p:sp>
            <p:nvSpPr>
              <p:cNvPr id="46" name="직사각형 35">
                <a:extLst>
                  <a:ext uri="{FF2B5EF4-FFF2-40B4-BE49-F238E27FC236}">
                    <a16:creationId xmlns:a16="http://schemas.microsoft.com/office/drawing/2014/main" id="{EE33080F-2FC6-4ACE-8FEF-0D24E6BB81A3}"/>
                  </a:ext>
                </a:extLst>
              </p:cNvPr>
              <p:cNvSpPr/>
              <p:nvPr/>
            </p:nvSpPr>
            <p:spPr>
              <a:xfrm>
                <a:off x="2337443" y="2067120"/>
                <a:ext cx="2159213" cy="2840713"/>
              </a:xfrm>
              <a:prstGeom prst="rect">
                <a:avLst/>
              </a:prstGeom>
              <a:noFill/>
              <a:ln w="31750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endParaRPr>
              </a:p>
            </p:txBody>
          </p:sp>
        </p:grpSp>
        <p:sp>
          <p:nvSpPr>
            <p:cNvPr id="47" name="모서리가 둥근 직사각형 16">
              <a:extLst>
                <a:ext uri="{FF2B5EF4-FFF2-40B4-BE49-F238E27FC236}">
                  <a16:creationId xmlns:a16="http://schemas.microsoft.com/office/drawing/2014/main" id="{E47AC1EC-FA0E-4AF6-AEBC-DEB326900863}"/>
                </a:ext>
              </a:extLst>
            </p:cNvPr>
            <p:cNvSpPr/>
            <p:nvPr/>
          </p:nvSpPr>
          <p:spPr>
            <a:xfrm>
              <a:off x="3648074" y="1445418"/>
              <a:ext cx="2119313" cy="190501"/>
            </a:xfrm>
            <a:prstGeom prst="roundRect">
              <a:avLst/>
            </a:prstGeom>
            <a:solidFill>
              <a:srgbClr val="4D4E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232ED0E-2B4A-4FB0-864F-A6CA7C4BF652}"/>
              </a:ext>
            </a:extLst>
          </p:cNvPr>
          <p:cNvSpPr txBox="1"/>
          <p:nvPr/>
        </p:nvSpPr>
        <p:spPr>
          <a:xfrm>
            <a:off x="2073397" y="1821487"/>
            <a:ext cx="1307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rgbClr val="FFC000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Top</a:t>
            </a:r>
            <a:endParaRPr lang="ko-KR" altLang="en-US" sz="1600" dirty="0">
              <a:solidFill>
                <a:srgbClr val="FFC000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E84EC8-1A88-432D-BBB4-59AC78B714CC}"/>
              </a:ext>
            </a:extLst>
          </p:cNvPr>
          <p:cNvSpPr txBox="1"/>
          <p:nvPr/>
        </p:nvSpPr>
        <p:spPr>
          <a:xfrm>
            <a:off x="2111163" y="4262651"/>
            <a:ext cx="1307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rgbClr val="FFC000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Bottom</a:t>
            </a:r>
            <a:endParaRPr lang="ko-KR" altLang="en-US" sz="1600" dirty="0">
              <a:solidFill>
                <a:srgbClr val="FFC000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B47252-C672-4BB4-8B48-A23960BA640E}"/>
              </a:ext>
            </a:extLst>
          </p:cNvPr>
          <p:cNvSpPr txBox="1"/>
          <p:nvPr/>
        </p:nvSpPr>
        <p:spPr>
          <a:xfrm>
            <a:off x="6305550" y="3724409"/>
            <a:ext cx="1307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rgbClr val="FFC000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POP();</a:t>
            </a:r>
            <a:endParaRPr lang="ko-KR" altLang="en-US" sz="1600" dirty="0">
              <a:solidFill>
                <a:srgbClr val="FFC000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B86414-03FD-4684-BB3C-FF255FD0DA04}"/>
              </a:ext>
            </a:extLst>
          </p:cNvPr>
          <p:cNvSpPr txBox="1"/>
          <p:nvPr/>
        </p:nvSpPr>
        <p:spPr>
          <a:xfrm>
            <a:off x="488041" y="1532534"/>
            <a:ext cx="2138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300" dirty="0">
                <a:solidFill>
                  <a:schemeClr val="bg1">
                    <a:lumMod val="6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5448524545</a:t>
            </a:r>
            <a:endParaRPr lang="ko-KR" altLang="en-US" sz="3200" spc="-300" dirty="0">
              <a:solidFill>
                <a:schemeClr val="bg1">
                  <a:lumMod val="65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3307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5400000">
            <a:off x="-24706" y="4139541"/>
            <a:ext cx="216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Stack Algorithm 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of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Data Structure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56336" y="2238998"/>
            <a:ext cx="0" cy="88876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3AA155B-1596-421F-B788-3C4A7F077786}"/>
              </a:ext>
            </a:extLst>
          </p:cNvPr>
          <p:cNvGrpSpPr/>
          <p:nvPr/>
        </p:nvGrpSpPr>
        <p:grpSpPr>
          <a:xfrm>
            <a:off x="3616589" y="1445418"/>
            <a:ext cx="2192393" cy="3867337"/>
            <a:chOff x="3616589" y="1445418"/>
            <a:chExt cx="2192393" cy="386733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713111F-C049-4C30-BBCE-5481DF31B0A6}"/>
                </a:ext>
              </a:extLst>
            </p:cNvPr>
            <p:cNvGrpSpPr/>
            <p:nvPr/>
          </p:nvGrpSpPr>
          <p:grpSpPr>
            <a:xfrm>
              <a:off x="3616589" y="1545244"/>
              <a:ext cx="2192393" cy="3767511"/>
              <a:chOff x="2328228" y="2067120"/>
              <a:chExt cx="2192393" cy="3115099"/>
            </a:xfrm>
          </p:grpSpPr>
          <p:sp>
            <p:nvSpPr>
              <p:cNvPr id="45" name="직사각형 32">
                <a:extLst>
                  <a:ext uri="{FF2B5EF4-FFF2-40B4-BE49-F238E27FC236}">
                    <a16:creationId xmlns:a16="http://schemas.microsoft.com/office/drawing/2014/main" id="{68060C29-986E-480D-8D54-BF0C671A0CE2}"/>
                  </a:ext>
                </a:extLst>
              </p:cNvPr>
              <p:cNvSpPr/>
              <p:nvPr/>
            </p:nvSpPr>
            <p:spPr>
              <a:xfrm>
                <a:off x="2328228" y="4912493"/>
                <a:ext cx="2192393" cy="26972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altLang="ko-KR" sz="1200" dirty="0">
                    <a:latin typeface="KoPubWorld돋움체_Pro Light" panose="00000300000000000000" pitchFamily="50" charset="-127"/>
                    <a:ea typeface="KoPubWorld돋움체_Pro Light" panose="00000300000000000000" pitchFamily="50" charset="-127"/>
                    <a:cs typeface="KoPubWorld돋움체_Pro Light" panose="00000300000000000000" pitchFamily="50" charset="-127"/>
                  </a:rPr>
                  <a:t>Data Box</a:t>
                </a:r>
                <a:endParaRPr lang="ko-KR" altLang="en-US" sz="1200" dirty="0"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endParaRPr>
              </a:p>
            </p:txBody>
          </p:sp>
          <p:sp>
            <p:nvSpPr>
              <p:cNvPr id="46" name="직사각형 35">
                <a:extLst>
                  <a:ext uri="{FF2B5EF4-FFF2-40B4-BE49-F238E27FC236}">
                    <a16:creationId xmlns:a16="http://schemas.microsoft.com/office/drawing/2014/main" id="{EE33080F-2FC6-4ACE-8FEF-0D24E6BB81A3}"/>
                  </a:ext>
                </a:extLst>
              </p:cNvPr>
              <p:cNvSpPr/>
              <p:nvPr/>
            </p:nvSpPr>
            <p:spPr>
              <a:xfrm>
                <a:off x="2337443" y="2067120"/>
                <a:ext cx="2159213" cy="2840713"/>
              </a:xfrm>
              <a:prstGeom prst="rect">
                <a:avLst/>
              </a:prstGeom>
              <a:noFill/>
              <a:ln w="31750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endParaRPr>
              </a:p>
            </p:txBody>
          </p:sp>
        </p:grpSp>
        <p:sp>
          <p:nvSpPr>
            <p:cNvPr id="47" name="모서리가 둥근 직사각형 16">
              <a:extLst>
                <a:ext uri="{FF2B5EF4-FFF2-40B4-BE49-F238E27FC236}">
                  <a16:creationId xmlns:a16="http://schemas.microsoft.com/office/drawing/2014/main" id="{E47AC1EC-FA0E-4AF6-AEBC-DEB326900863}"/>
                </a:ext>
              </a:extLst>
            </p:cNvPr>
            <p:cNvSpPr/>
            <p:nvPr/>
          </p:nvSpPr>
          <p:spPr>
            <a:xfrm>
              <a:off x="3648074" y="1445418"/>
              <a:ext cx="2119313" cy="190501"/>
            </a:xfrm>
            <a:prstGeom prst="roundRect">
              <a:avLst/>
            </a:prstGeom>
            <a:solidFill>
              <a:srgbClr val="4D4E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endParaRPr>
            </a:p>
          </p:txBody>
        </p:sp>
      </p:grpSp>
      <p:sp>
        <p:nvSpPr>
          <p:cNvPr id="14" name="모서리가 둥근 직사각형 14">
            <a:extLst>
              <a:ext uri="{FF2B5EF4-FFF2-40B4-BE49-F238E27FC236}">
                <a16:creationId xmlns:a16="http://schemas.microsoft.com/office/drawing/2014/main" id="{2F23EE3F-64E0-46E2-9418-5E29DEF14672}"/>
              </a:ext>
            </a:extLst>
          </p:cNvPr>
          <p:cNvSpPr/>
          <p:nvPr/>
        </p:nvSpPr>
        <p:spPr>
          <a:xfrm>
            <a:off x="4205165" y="3724224"/>
            <a:ext cx="1000490" cy="103580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1nd</a:t>
            </a:r>
            <a:endParaRPr lang="ko-KR" altLang="en-US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8" name="모서리가 둥근 직사각형 15">
            <a:extLst>
              <a:ext uri="{FF2B5EF4-FFF2-40B4-BE49-F238E27FC236}">
                <a16:creationId xmlns:a16="http://schemas.microsoft.com/office/drawing/2014/main" id="{F692C66E-96BD-4E24-85E5-5A8CB9CE6ED3}"/>
              </a:ext>
            </a:extLst>
          </p:cNvPr>
          <p:cNvSpPr/>
          <p:nvPr/>
        </p:nvSpPr>
        <p:spPr>
          <a:xfrm>
            <a:off x="4194099" y="1393124"/>
            <a:ext cx="1000490" cy="1035801"/>
          </a:xfrm>
          <a:prstGeom prst="roundRect">
            <a:avLst/>
          </a:prstGeom>
          <a:solidFill>
            <a:srgbClr val="3A3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3nd</a:t>
            </a:r>
            <a:endParaRPr lang="ko-KR" altLang="en-US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9" name="모서리가 둥근 직사각형 16">
            <a:extLst>
              <a:ext uri="{FF2B5EF4-FFF2-40B4-BE49-F238E27FC236}">
                <a16:creationId xmlns:a16="http://schemas.microsoft.com/office/drawing/2014/main" id="{B3191B05-EE8E-49B9-8BC2-5B7FA743EEDB}"/>
              </a:ext>
            </a:extLst>
          </p:cNvPr>
          <p:cNvSpPr/>
          <p:nvPr/>
        </p:nvSpPr>
        <p:spPr>
          <a:xfrm>
            <a:off x="4205165" y="2558674"/>
            <a:ext cx="1000490" cy="103580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2rd</a:t>
            </a:r>
            <a:endParaRPr lang="ko-KR" altLang="en-US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92B365-5DA9-4C5F-BB19-77A35EC83139}"/>
              </a:ext>
            </a:extLst>
          </p:cNvPr>
          <p:cNvSpPr txBox="1"/>
          <p:nvPr/>
        </p:nvSpPr>
        <p:spPr>
          <a:xfrm>
            <a:off x="2073397" y="1821487"/>
            <a:ext cx="1307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rgbClr val="FFC000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Top</a:t>
            </a:r>
            <a:endParaRPr lang="ko-KR" altLang="en-US" sz="1600" dirty="0">
              <a:solidFill>
                <a:srgbClr val="FFC000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C5723B-EB99-4A0F-B6F9-7F4FF307D087}"/>
              </a:ext>
            </a:extLst>
          </p:cNvPr>
          <p:cNvSpPr txBox="1"/>
          <p:nvPr/>
        </p:nvSpPr>
        <p:spPr>
          <a:xfrm>
            <a:off x="2111163" y="4262651"/>
            <a:ext cx="1307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rgbClr val="FFC000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Bottom</a:t>
            </a:r>
            <a:endParaRPr lang="ko-KR" altLang="en-US" sz="1600" dirty="0">
              <a:solidFill>
                <a:srgbClr val="FFC000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D8BD0C-4D99-498C-A336-C3EBCED1718D}"/>
              </a:ext>
            </a:extLst>
          </p:cNvPr>
          <p:cNvSpPr txBox="1"/>
          <p:nvPr/>
        </p:nvSpPr>
        <p:spPr>
          <a:xfrm>
            <a:off x="4532396" y="579517"/>
            <a:ext cx="3127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solidFill>
                  <a:srgbClr val="FFC000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Stack Overflow</a:t>
            </a:r>
            <a:endParaRPr lang="ko-KR" altLang="en-US" sz="2400" dirty="0">
              <a:solidFill>
                <a:srgbClr val="FFC000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21" name="모서리가 둥근 직사각형 15">
            <a:extLst>
              <a:ext uri="{FF2B5EF4-FFF2-40B4-BE49-F238E27FC236}">
                <a16:creationId xmlns:a16="http://schemas.microsoft.com/office/drawing/2014/main" id="{8FA6DD0C-EA36-43B9-82B0-B8756BD8A760}"/>
              </a:ext>
            </a:extLst>
          </p:cNvPr>
          <p:cNvSpPr/>
          <p:nvPr/>
        </p:nvSpPr>
        <p:spPr>
          <a:xfrm>
            <a:off x="4205165" y="292450"/>
            <a:ext cx="1000490" cy="103580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4th</a:t>
            </a:r>
            <a:endParaRPr lang="ko-KR" altLang="en-US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438F8D-E3C0-4186-A38D-52359E42E8D8}"/>
              </a:ext>
            </a:extLst>
          </p:cNvPr>
          <p:cNvSpPr txBox="1"/>
          <p:nvPr/>
        </p:nvSpPr>
        <p:spPr>
          <a:xfrm>
            <a:off x="488041" y="1532534"/>
            <a:ext cx="2138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300" dirty="0">
                <a:solidFill>
                  <a:schemeClr val="bg1">
                    <a:lumMod val="6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5448524545</a:t>
            </a:r>
            <a:endParaRPr lang="ko-KR" altLang="en-US" sz="3200" spc="-300" dirty="0">
              <a:solidFill>
                <a:schemeClr val="bg1">
                  <a:lumMod val="65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6872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5400000">
            <a:off x="-24706" y="4139541"/>
            <a:ext cx="216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Stack Algorithm 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of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Data Structure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56336" y="2238998"/>
            <a:ext cx="0" cy="88876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3AA155B-1596-421F-B788-3C4A7F077786}"/>
              </a:ext>
            </a:extLst>
          </p:cNvPr>
          <p:cNvGrpSpPr/>
          <p:nvPr/>
        </p:nvGrpSpPr>
        <p:grpSpPr>
          <a:xfrm>
            <a:off x="3616589" y="1445418"/>
            <a:ext cx="2192393" cy="3867337"/>
            <a:chOff x="3616589" y="1445418"/>
            <a:chExt cx="2192393" cy="386733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713111F-C049-4C30-BBCE-5481DF31B0A6}"/>
                </a:ext>
              </a:extLst>
            </p:cNvPr>
            <p:cNvGrpSpPr/>
            <p:nvPr/>
          </p:nvGrpSpPr>
          <p:grpSpPr>
            <a:xfrm>
              <a:off x="3616589" y="1545244"/>
              <a:ext cx="2192393" cy="3767511"/>
              <a:chOff x="2328228" y="2067120"/>
              <a:chExt cx="2192393" cy="3115099"/>
            </a:xfrm>
          </p:grpSpPr>
          <p:sp>
            <p:nvSpPr>
              <p:cNvPr id="45" name="직사각형 32">
                <a:extLst>
                  <a:ext uri="{FF2B5EF4-FFF2-40B4-BE49-F238E27FC236}">
                    <a16:creationId xmlns:a16="http://schemas.microsoft.com/office/drawing/2014/main" id="{68060C29-986E-480D-8D54-BF0C671A0CE2}"/>
                  </a:ext>
                </a:extLst>
              </p:cNvPr>
              <p:cNvSpPr/>
              <p:nvPr/>
            </p:nvSpPr>
            <p:spPr>
              <a:xfrm>
                <a:off x="2328228" y="4912493"/>
                <a:ext cx="2192393" cy="26972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altLang="ko-KR" sz="1200" dirty="0">
                    <a:latin typeface="KoPubWorld돋움체_Pro Light" panose="00000300000000000000" pitchFamily="50" charset="-127"/>
                    <a:ea typeface="KoPubWorld돋움체_Pro Light" panose="00000300000000000000" pitchFamily="50" charset="-127"/>
                    <a:cs typeface="KoPubWorld돋움체_Pro Light" panose="00000300000000000000" pitchFamily="50" charset="-127"/>
                  </a:rPr>
                  <a:t>Data Box</a:t>
                </a:r>
                <a:endParaRPr lang="ko-KR" altLang="en-US" sz="1200" dirty="0"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endParaRPr>
              </a:p>
            </p:txBody>
          </p:sp>
          <p:sp>
            <p:nvSpPr>
              <p:cNvPr id="46" name="직사각형 35">
                <a:extLst>
                  <a:ext uri="{FF2B5EF4-FFF2-40B4-BE49-F238E27FC236}">
                    <a16:creationId xmlns:a16="http://schemas.microsoft.com/office/drawing/2014/main" id="{EE33080F-2FC6-4ACE-8FEF-0D24E6BB81A3}"/>
                  </a:ext>
                </a:extLst>
              </p:cNvPr>
              <p:cNvSpPr/>
              <p:nvPr/>
            </p:nvSpPr>
            <p:spPr>
              <a:xfrm>
                <a:off x="2337443" y="2067120"/>
                <a:ext cx="2159213" cy="2840713"/>
              </a:xfrm>
              <a:prstGeom prst="rect">
                <a:avLst/>
              </a:prstGeom>
              <a:noFill/>
              <a:ln w="31750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endParaRPr>
              </a:p>
            </p:txBody>
          </p:sp>
        </p:grpSp>
        <p:sp>
          <p:nvSpPr>
            <p:cNvPr id="47" name="모서리가 둥근 직사각형 16">
              <a:extLst>
                <a:ext uri="{FF2B5EF4-FFF2-40B4-BE49-F238E27FC236}">
                  <a16:creationId xmlns:a16="http://schemas.microsoft.com/office/drawing/2014/main" id="{E47AC1EC-FA0E-4AF6-AEBC-DEB326900863}"/>
                </a:ext>
              </a:extLst>
            </p:cNvPr>
            <p:cNvSpPr/>
            <p:nvPr/>
          </p:nvSpPr>
          <p:spPr>
            <a:xfrm>
              <a:off x="3648074" y="1445418"/>
              <a:ext cx="2119313" cy="190501"/>
            </a:xfrm>
            <a:prstGeom prst="roundRect">
              <a:avLst/>
            </a:prstGeom>
            <a:solidFill>
              <a:srgbClr val="4D4E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A92B365-5DA9-4C5F-BB19-77A35EC83139}"/>
              </a:ext>
            </a:extLst>
          </p:cNvPr>
          <p:cNvSpPr txBox="1"/>
          <p:nvPr/>
        </p:nvSpPr>
        <p:spPr>
          <a:xfrm>
            <a:off x="2073397" y="1821487"/>
            <a:ext cx="1307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rgbClr val="FFC000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Top</a:t>
            </a:r>
            <a:endParaRPr lang="ko-KR" altLang="en-US" sz="1600" dirty="0">
              <a:solidFill>
                <a:srgbClr val="FFC000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C5723B-EB99-4A0F-B6F9-7F4FF307D087}"/>
              </a:ext>
            </a:extLst>
          </p:cNvPr>
          <p:cNvSpPr txBox="1"/>
          <p:nvPr/>
        </p:nvSpPr>
        <p:spPr>
          <a:xfrm>
            <a:off x="2111163" y="4262651"/>
            <a:ext cx="1307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rgbClr val="FFC000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Bottom</a:t>
            </a:r>
            <a:endParaRPr lang="ko-KR" altLang="en-US" sz="1600" dirty="0">
              <a:solidFill>
                <a:srgbClr val="FFC000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D8BD0C-4D99-498C-A336-C3EBCED1718D}"/>
              </a:ext>
            </a:extLst>
          </p:cNvPr>
          <p:cNvSpPr txBox="1"/>
          <p:nvPr/>
        </p:nvSpPr>
        <p:spPr>
          <a:xfrm>
            <a:off x="3149181" y="4016429"/>
            <a:ext cx="3127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FFC000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Stack </a:t>
            </a:r>
          </a:p>
          <a:p>
            <a:pPr algn="ctr"/>
            <a:r>
              <a:rPr lang="en-US" altLang="ko-KR" sz="2400" dirty="0">
                <a:solidFill>
                  <a:srgbClr val="FFC000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Underflow</a:t>
            </a:r>
            <a:endParaRPr lang="ko-KR" altLang="en-US" sz="2400" dirty="0">
              <a:solidFill>
                <a:srgbClr val="FFC000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EEDC58-C408-4DAA-AC78-097E130D98DE}"/>
              </a:ext>
            </a:extLst>
          </p:cNvPr>
          <p:cNvSpPr txBox="1"/>
          <p:nvPr/>
        </p:nvSpPr>
        <p:spPr>
          <a:xfrm>
            <a:off x="488041" y="1532534"/>
            <a:ext cx="2138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300" dirty="0">
                <a:solidFill>
                  <a:schemeClr val="bg1">
                    <a:lumMod val="6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5448524545</a:t>
            </a:r>
            <a:endParaRPr lang="ko-KR" altLang="en-US" sz="3200" spc="-300" dirty="0">
              <a:solidFill>
                <a:schemeClr val="bg1">
                  <a:lumMod val="65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9450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5463" y="1457103"/>
            <a:ext cx="2417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bg1">
                    <a:lumMod val="6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464F5552</a:t>
            </a:r>
            <a:endParaRPr lang="ko-KR" altLang="en-US" sz="3600" spc="-300" dirty="0">
              <a:solidFill>
                <a:schemeClr val="bg1">
                  <a:lumMod val="65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 rot="5400000">
            <a:off x="-24706" y="4139541"/>
            <a:ext cx="216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Stack Algorithm 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of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Data Structure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056336" y="2238998"/>
            <a:ext cx="0" cy="88876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2EE64F6B-0E46-4629-97E1-A43647D8A10C}"/>
              </a:ext>
            </a:extLst>
          </p:cNvPr>
          <p:cNvSpPr/>
          <p:nvPr/>
        </p:nvSpPr>
        <p:spPr>
          <a:xfrm>
            <a:off x="7810801" y="2077162"/>
            <a:ext cx="1476003" cy="1358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4D4E4D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선형 구조</a:t>
            </a:r>
            <a:endParaRPr lang="en-US" altLang="ko-KR" sz="1400" dirty="0">
              <a:solidFill>
                <a:srgbClr val="4D4E4D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KoPubWorld돋움체_Pro Light" panose="00000300000000000000" pitchFamily="50" charset="-127"/>
              <a:buChar char="＿"/>
            </a:pPr>
            <a:r>
              <a:rPr lang="ko-KR" altLang="en-US" sz="1400" dirty="0">
                <a:solidFill>
                  <a:srgbClr val="4D4E4D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스택</a:t>
            </a:r>
            <a:endParaRPr lang="en-US" altLang="ko-KR" sz="1400" dirty="0">
              <a:solidFill>
                <a:srgbClr val="4D4E4D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KoPubWorld돋움체_Pro Light" panose="00000300000000000000" pitchFamily="50" charset="-127"/>
              <a:buChar char="＿"/>
            </a:pPr>
            <a:r>
              <a:rPr lang="ko-KR" altLang="en-US" sz="1400" dirty="0">
                <a:solidFill>
                  <a:srgbClr val="4D4E4D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큐</a:t>
            </a:r>
            <a:endParaRPr lang="en-US" altLang="ko-KR" sz="1400" dirty="0">
              <a:solidFill>
                <a:srgbClr val="4D4E4D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KoPubWorld돋움체_Pro Light" panose="00000300000000000000" pitchFamily="50" charset="-127"/>
              <a:buChar char="＿"/>
            </a:pPr>
            <a:r>
              <a:rPr lang="ko-KR" altLang="en-US" sz="1400" dirty="0">
                <a:solidFill>
                  <a:srgbClr val="4D4E4D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덱</a:t>
            </a:r>
            <a:endParaRPr lang="en-US" altLang="ko-KR" sz="1400" dirty="0">
              <a:solidFill>
                <a:srgbClr val="4D4E4D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144298-552F-40D0-9161-E58097371814}"/>
              </a:ext>
            </a:extLst>
          </p:cNvPr>
          <p:cNvSpPr/>
          <p:nvPr/>
        </p:nvSpPr>
        <p:spPr>
          <a:xfrm>
            <a:off x="7810800" y="3654530"/>
            <a:ext cx="3329147" cy="1681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4D4E4D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비 선형 구조</a:t>
            </a:r>
            <a:endParaRPr lang="en-US" altLang="ko-KR" sz="1400" dirty="0">
              <a:solidFill>
                <a:srgbClr val="4D4E4D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KoPubWorld돋움체_Pro Light" panose="00000300000000000000" pitchFamily="50" charset="-127"/>
              <a:buChar char="＿"/>
            </a:pPr>
            <a:r>
              <a:rPr lang="ko-KR" altLang="en-US" sz="1400" dirty="0">
                <a:solidFill>
                  <a:srgbClr val="4D4E4D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그래프</a:t>
            </a:r>
            <a:endParaRPr lang="en-US" altLang="ko-KR" sz="1400" dirty="0">
              <a:solidFill>
                <a:srgbClr val="4D4E4D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KoPubWorld돋움체_Pro Light" panose="00000300000000000000" pitchFamily="50" charset="-127"/>
              <a:buChar char="＿"/>
            </a:pPr>
            <a:r>
              <a:rPr lang="ko-KR" altLang="en-US" sz="1400" dirty="0">
                <a:solidFill>
                  <a:srgbClr val="4D4E4D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유향 그래프</a:t>
            </a:r>
            <a:r>
              <a:rPr lang="en-US" altLang="ko-KR" sz="1400" dirty="0">
                <a:solidFill>
                  <a:srgbClr val="4D4E4D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solidFill>
                  <a:srgbClr val="4D4E4D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무향 그래프</a:t>
            </a:r>
            <a:endParaRPr lang="en-US" altLang="ko-KR" sz="1400" dirty="0">
              <a:solidFill>
                <a:srgbClr val="4D4E4D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KoPubWorld돋움체_Pro Light" panose="00000300000000000000" pitchFamily="50" charset="-127"/>
              <a:buChar char="＿"/>
            </a:pPr>
            <a:r>
              <a:rPr lang="ko-KR" altLang="en-US" sz="1400" dirty="0">
                <a:solidFill>
                  <a:srgbClr val="4D4E4D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트리 </a:t>
            </a:r>
            <a:r>
              <a:rPr lang="en-US" altLang="ko-KR" sz="1400" i="1" dirty="0">
                <a:solidFill>
                  <a:srgbClr val="4D4E4D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(+ </a:t>
            </a:r>
            <a:r>
              <a:rPr lang="ko-KR" altLang="en-US" sz="1400" i="1" dirty="0">
                <a:solidFill>
                  <a:srgbClr val="4D4E4D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이진트리</a:t>
            </a:r>
            <a:r>
              <a:rPr lang="en-US" altLang="ko-KR" sz="1400" i="1" dirty="0">
                <a:solidFill>
                  <a:srgbClr val="4D4E4D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)</a:t>
            </a:r>
          </a:p>
          <a:p>
            <a:pPr marL="1200150" lvl="2" indent="-285750">
              <a:lnSpc>
                <a:spcPct val="150000"/>
              </a:lnSpc>
              <a:buFont typeface="KoPubWorld돋움체_Pro Light" panose="00000300000000000000" pitchFamily="50" charset="-127"/>
              <a:buChar char="＿"/>
            </a:pPr>
            <a:r>
              <a:rPr lang="ko-KR" altLang="en-US" sz="1400" dirty="0">
                <a:solidFill>
                  <a:srgbClr val="4D4E4D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힙</a:t>
            </a:r>
            <a:endParaRPr lang="en-US" dirty="0">
              <a:solidFill>
                <a:srgbClr val="4D4E4D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8949AB-B5CD-4B6B-A568-9D3369B0A084}"/>
              </a:ext>
            </a:extLst>
          </p:cNvPr>
          <p:cNvSpPr txBox="1"/>
          <p:nvPr/>
        </p:nvSpPr>
        <p:spPr>
          <a:xfrm>
            <a:off x="2509737" y="2463672"/>
            <a:ext cx="3416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D9D9D9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스택과 </a:t>
            </a:r>
            <a:r>
              <a:rPr lang="ko-KR" altLang="en-US" sz="3200" dirty="0" err="1">
                <a:solidFill>
                  <a:srgbClr val="D9D9D9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수특의</a:t>
            </a:r>
            <a:r>
              <a:rPr lang="ko-KR" altLang="en-US" sz="3200" dirty="0">
                <a:solidFill>
                  <a:srgbClr val="D9D9D9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만남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9C9D87-44D8-4F73-9A12-6946CA56598A}"/>
              </a:ext>
            </a:extLst>
          </p:cNvPr>
          <p:cNvSpPr txBox="1"/>
          <p:nvPr/>
        </p:nvSpPr>
        <p:spPr>
          <a:xfrm>
            <a:off x="2509736" y="3012331"/>
            <a:ext cx="4030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Meeting between Stack and </a:t>
            </a:r>
            <a:r>
              <a:rPr lang="en-US" altLang="ko-KR" sz="1600" dirty="0" err="1">
                <a:solidFill>
                  <a:schemeClr val="bg1">
                    <a:lumMod val="8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Suteuk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B1A0830-DB6B-441A-A4AB-1017BB53CB2C}"/>
              </a:ext>
            </a:extLst>
          </p:cNvPr>
          <p:cNvSpPr/>
          <p:nvPr/>
        </p:nvSpPr>
        <p:spPr>
          <a:xfrm>
            <a:off x="2626469" y="3540868"/>
            <a:ext cx="632298" cy="8754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C55FCD-252D-4838-A6B2-CEFAE4F8092C}"/>
              </a:ext>
            </a:extLst>
          </p:cNvPr>
          <p:cNvSpPr txBox="1"/>
          <p:nvPr/>
        </p:nvSpPr>
        <p:spPr>
          <a:xfrm>
            <a:off x="2509737" y="3899544"/>
            <a:ext cx="5534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D9D9D9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프로그래밍 언어 </a:t>
            </a:r>
            <a:r>
              <a:rPr lang="en-US" altLang="ko-KR" sz="1600" dirty="0">
                <a:solidFill>
                  <a:srgbClr val="D9D9D9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‘Python 3’</a:t>
            </a:r>
            <a:r>
              <a:rPr lang="ko-KR" altLang="en-US" sz="1600" dirty="0">
                <a:solidFill>
                  <a:srgbClr val="D9D9D9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을 이용하여</a:t>
            </a:r>
            <a:endParaRPr lang="en-US" altLang="ko-KR" sz="1600" dirty="0">
              <a:solidFill>
                <a:srgbClr val="D9D9D9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600" dirty="0">
                <a:solidFill>
                  <a:srgbClr val="D9D9D9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중위 표기를 후위 표기로 변환하기</a:t>
            </a:r>
            <a:endParaRPr lang="en-US" altLang="ko-KR" sz="1600" dirty="0">
              <a:solidFill>
                <a:srgbClr val="D9D9D9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5815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5400000">
            <a:off x="-24706" y="4139541"/>
            <a:ext cx="216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Stack Algorithm 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of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Data Structure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056336" y="2238998"/>
            <a:ext cx="0" cy="88876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6282479" y="358816"/>
            <a:ext cx="5421480" cy="5629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282479" y="921760"/>
            <a:ext cx="5421480" cy="57306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89521" y="380535"/>
            <a:ext cx="542148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4D4E4D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중위 표기 ▶ 후위 표기  </a:t>
            </a:r>
            <a:r>
              <a:rPr lang="en-US" altLang="ko-KR" dirty="0">
                <a:solidFill>
                  <a:srgbClr val="4D4E4D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Python3 Code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28A33EB-D2A9-4C84-B356-2AEA1C9B7B03}"/>
              </a:ext>
            </a:extLst>
          </p:cNvPr>
          <p:cNvSpPr/>
          <p:nvPr/>
        </p:nvSpPr>
        <p:spPr>
          <a:xfrm>
            <a:off x="6275436" y="991209"/>
            <a:ext cx="542148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dirty="0" err="1">
                <a:solidFill>
                  <a:srgbClr val="CC7832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class</a:t>
            </a:r>
            <a:r>
              <a:rPr lang="ko-KR" altLang="ko-KR" dirty="0">
                <a:solidFill>
                  <a:srgbClr val="CC7832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Postfix</a:t>
            </a:r>
            <a:r>
              <a:rPr lang="ko-KR" altLang="ko-KR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</a:t>
            </a:r>
            <a:br>
              <a:rPr lang="ko-KR" altLang="ko-KR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ko-KR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</a:t>
            </a:r>
            <a:r>
              <a:rPr lang="ko-KR" altLang="ko-KR" dirty="0" err="1">
                <a:solidFill>
                  <a:srgbClr val="CC7832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def</a:t>
            </a:r>
            <a:r>
              <a:rPr lang="ko-KR" altLang="ko-KR" dirty="0">
                <a:solidFill>
                  <a:srgbClr val="CC7832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ko-KR" dirty="0">
                <a:solidFill>
                  <a:srgbClr val="B200B2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__</a:t>
            </a:r>
            <a:r>
              <a:rPr lang="ko-KR" altLang="ko-KR" dirty="0" err="1">
                <a:solidFill>
                  <a:srgbClr val="B200B2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init</a:t>
            </a:r>
            <a:r>
              <a:rPr lang="ko-KR" altLang="ko-KR" dirty="0">
                <a:solidFill>
                  <a:srgbClr val="B200B2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__</a:t>
            </a:r>
            <a:r>
              <a:rPr lang="ko-KR" altLang="ko-KR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ko-KR" dirty="0" err="1">
                <a:solidFill>
                  <a:srgbClr val="94558D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self</a:t>
            </a:r>
            <a:r>
              <a:rPr lang="ko-KR" altLang="ko-KR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):</a:t>
            </a:r>
            <a:br>
              <a:rPr lang="ko-KR" altLang="ko-KR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ko-KR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   </a:t>
            </a:r>
            <a:r>
              <a:rPr lang="ko-KR" altLang="ko-KR" dirty="0" err="1">
                <a:solidFill>
                  <a:srgbClr val="CC7832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pass</a:t>
            </a:r>
            <a:br>
              <a:rPr lang="ko-KR" altLang="ko-KR" dirty="0">
                <a:solidFill>
                  <a:srgbClr val="CC7832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br>
              <a:rPr lang="ko-KR" altLang="ko-KR" dirty="0">
                <a:solidFill>
                  <a:srgbClr val="CC7832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ko-KR" dirty="0">
                <a:solidFill>
                  <a:srgbClr val="CC7832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</a:t>
            </a:r>
            <a:r>
              <a:rPr lang="ko-KR" altLang="ko-KR" dirty="0" err="1">
                <a:solidFill>
                  <a:srgbClr val="CC7832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def</a:t>
            </a:r>
            <a:r>
              <a:rPr lang="ko-KR" altLang="ko-KR" dirty="0">
                <a:solidFill>
                  <a:srgbClr val="CC7832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ko-KR" dirty="0" err="1">
                <a:solidFill>
                  <a:srgbClr val="FFC66D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is_operator</a:t>
            </a:r>
            <a:r>
              <a:rPr lang="ko-KR" altLang="ko-KR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ko-KR" dirty="0" err="1">
                <a:solidFill>
                  <a:srgbClr val="94558D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self</a:t>
            </a:r>
            <a:r>
              <a:rPr lang="ko-KR" altLang="ko-KR" dirty="0">
                <a:solidFill>
                  <a:srgbClr val="CC7832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ko-KR" dirty="0" err="1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ch</a:t>
            </a:r>
            <a:r>
              <a:rPr lang="ko-KR" altLang="ko-KR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):</a:t>
            </a:r>
            <a:br>
              <a:rPr lang="ko-KR" altLang="ko-KR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ko-KR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   </a:t>
            </a:r>
            <a:r>
              <a:rPr lang="ko-KR" altLang="ko-KR" dirty="0" err="1">
                <a:solidFill>
                  <a:srgbClr val="CC7832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if</a:t>
            </a:r>
            <a:r>
              <a:rPr lang="ko-KR" altLang="ko-KR" dirty="0">
                <a:solidFill>
                  <a:srgbClr val="CC7832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ch</a:t>
            </a:r>
            <a:r>
              <a:rPr lang="ko-KR" altLang="ko-KR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== </a:t>
            </a:r>
            <a:r>
              <a:rPr lang="ko-KR" altLang="ko-KR" dirty="0">
                <a:solidFill>
                  <a:srgbClr val="6A87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'*' </a:t>
            </a:r>
            <a:r>
              <a:rPr lang="ko-KR" altLang="ko-KR" dirty="0" err="1">
                <a:solidFill>
                  <a:srgbClr val="CC7832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or</a:t>
            </a:r>
            <a:r>
              <a:rPr lang="ko-KR" altLang="ko-KR" dirty="0">
                <a:solidFill>
                  <a:srgbClr val="CC7832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ch</a:t>
            </a:r>
            <a:r>
              <a:rPr lang="ko-KR" altLang="ko-KR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== </a:t>
            </a:r>
            <a:r>
              <a:rPr lang="ko-KR" altLang="ko-KR" dirty="0">
                <a:solidFill>
                  <a:srgbClr val="6A87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'/' </a:t>
            </a:r>
            <a:r>
              <a:rPr lang="ko-KR" altLang="ko-KR" dirty="0" err="1">
                <a:solidFill>
                  <a:srgbClr val="CC7832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or</a:t>
            </a:r>
            <a:r>
              <a:rPr lang="ko-KR" altLang="ko-KR" dirty="0">
                <a:solidFill>
                  <a:srgbClr val="CC7832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ch</a:t>
            </a:r>
            <a:r>
              <a:rPr lang="ko-KR" altLang="ko-KR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== </a:t>
            </a:r>
            <a:r>
              <a:rPr lang="ko-KR" altLang="ko-KR" dirty="0">
                <a:solidFill>
                  <a:srgbClr val="6A87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'+' </a:t>
            </a:r>
            <a:r>
              <a:rPr lang="ko-KR" altLang="ko-KR" dirty="0" err="1">
                <a:solidFill>
                  <a:srgbClr val="CC7832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or</a:t>
            </a:r>
            <a:r>
              <a:rPr lang="ko-KR" altLang="ko-KR" dirty="0">
                <a:solidFill>
                  <a:srgbClr val="CC7832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ch</a:t>
            </a:r>
            <a:r>
              <a:rPr lang="ko-KR" altLang="ko-KR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== </a:t>
            </a:r>
            <a:r>
              <a:rPr lang="ko-KR" altLang="ko-KR" dirty="0">
                <a:solidFill>
                  <a:srgbClr val="6A87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'-'</a:t>
            </a:r>
            <a:r>
              <a:rPr lang="ko-KR" altLang="ko-KR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</a:t>
            </a:r>
            <a:br>
              <a:rPr lang="ko-KR" altLang="ko-KR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ko-KR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       </a:t>
            </a:r>
            <a:r>
              <a:rPr lang="ko-KR" altLang="ko-KR" dirty="0" err="1">
                <a:solidFill>
                  <a:srgbClr val="CC7832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return</a:t>
            </a:r>
            <a:r>
              <a:rPr lang="ko-KR" altLang="ko-KR" dirty="0">
                <a:solidFill>
                  <a:srgbClr val="CC7832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ko-KR" dirty="0" err="1">
                <a:solidFill>
                  <a:srgbClr val="CC7832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True</a:t>
            </a:r>
            <a:br>
              <a:rPr lang="ko-KR" altLang="ko-KR" dirty="0">
                <a:solidFill>
                  <a:srgbClr val="CC7832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ko-KR" dirty="0">
                <a:solidFill>
                  <a:srgbClr val="CC7832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   </a:t>
            </a:r>
            <a:r>
              <a:rPr lang="ko-KR" altLang="ko-KR" dirty="0" err="1">
                <a:solidFill>
                  <a:srgbClr val="CC7832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else</a:t>
            </a:r>
            <a:r>
              <a:rPr lang="ko-KR" altLang="ko-KR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</a:t>
            </a:r>
            <a:br>
              <a:rPr lang="ko-KR" altLang="ko-KR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ko-KR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       </a:t>
            </a:r>
            <a:r>
              <a:rPr lang="ko-KR" altLang="ko-KR" dirty="0" err="1">
                <a:solidFill>
                  <a:srgbClr val="CC7832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return</a:t>
            </a:r>
            <a:r>
              <a:rPr lang="ko-KR" altLang="ko-KR" dirty="0">
                <a:solidFill>
                  <a:srgbClr val="CC7832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ko-KR" dirty="0" err="1">
                <a:solidFill>
                  <a:srgbClr val="CC7832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False</a:t>
            </a:r>
            <a:br>
              <a:rPr lang="ko-KR" altLang="ko-KR" dirty="0">
                <a:solidFill>
                  <a:srgbClr val="CC7832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br>
              <a:rPr lang="ko-KR" altLang="ko-KR" dirty="0">
                <a:solidFill>
                  <a:srgbClr val="CC7832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ko-KR" dirty="0">
                <a:solidFill>
                  <a:srgbClr val="CC7832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</a:t>
            </a:r>
            <a:r>
              <a:rPr lang="ko-KR" altLang="ko-KR" dirty="0" err="1">
                <a:solidFill>
                  <a:srgbClr val="CC7832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def</a:t>
            </a:r>
            <a:r>
              <a:rPr lang="ko-KR" altLang="ko-KR" dirty="0">
                <a:solidFill>
                  <a:srgbClr val="CC7832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ko-KR" dirty="0" err="1">
                <a:solidFill>
                  <a:srgbClr val="FFC66D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precedence</a:t>
            </a:r>
            <a:r>
              <a:rPr lang="ko-KR" altLang="ko-KR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ko-KR" dirty="0" err="1">
                <a:solidFill>
                  <a:srgbClr val="94558D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self</a:t>
            </a:r>
            <a:r>
              <a:rPr lang="ko-KR" altLang="ko-KR" dirty="0">
                <a:solidFill>
                  <a:srgbClr val="CC7832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ko-KR" dirty="0" err="1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op</a:t>
            </a:r>
            <a:r>
              <a:rPr lang="ko-KR" altLang="ko-KR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):</a:t>
            </a:r>
            <a:br>
              <a:rPr lang="ko-KR" altLang="ko-KR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ko-KR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   </a:t>
            </a:r>
            <a:r>
              <a:rPr lang="ko-KR" altLang="ko-KR" dirty="0" err="1">
                <a:solidFill>
                  <a:srgbClr val="CC7832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if</a:t>
            </a:r>
            <a:r>
              <a:rPr lang="ko-KR" altLang="ko-KR" dirty="0">
                <a:solidFill>
                  <a:srgbClr val="CC7832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op</a:t>
            </a:r>
            <a:r>
              <a:rPr lang="ko-KR" altLang="ko-KR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== </a:t>
            </a:r>
            <a:r>
              <a:rPr lang="ko-KR" altLang="ko-KR" dirty="0">
                <a:solidFill>
                  <a:srgbClr val="6A87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'('</a:t>
            </a:r>
            <a:r>
              <a:rPr lang="ko-KR" altLang="ko-KR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</a:t>
            </a:r>
            <a:br>
              <a:rPr lang="ko-KR" altLang="ko-KR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ko-KR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       </a:t>
            </a:r>
            <a:r>
              <a:rPr lang="ko-KR" altLang="ko-KR" dirty="0" err="1">
                <a:solidFill>
                  <a:srgbClr val="CC7832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return</a:t>
            </a:r>
            <a:r>
              <a:rPr lang="ko-KR" altLang="ko-KR" dirty="0">
                <a:solidFill>
                  <a:srgbClr val="CC7832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ko-KR" dirty="0">
                <a:solidFill>
                  <a:srgbClr val="6897BB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0</a:t>
            </a:r>
            <a:br>
              <a:rPr lang="ko-KR" altLang="ko-KR" dirty="0">
                <a:solidFill>
                  <a:srgbClr val="6897BB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ko-KR" dirty="0">
                <a:solidFill>
                  <a:srgbClr val="6897BB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   </a:t>
            </a:r>
            <a:r>
              <a:rPr lang="ko-KR" altLang="ko-KR" dirty="0" err="1">
                <a:solidFill>
                  <a:srgbClr val="CC7832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elif</a:t>
            </a:r>
            <a:r>
              <a:rPr lang="ko-KR" altLang="ko-KR" dirty="0">
                <a:solidFill>
                  <a:srgbClr val="CC7832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op</a:t>
            </a:r>
            <a:r>
              <a:rPr lang="ko-KR" altLang="ko-KR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== </a:t>
            </a:r>
            <a:r>
              <a:rPr lang="ko-KR" altLang="ko-KR" dirty="0">
                <a:solidFill>
                  <a:srgbClr val="6A87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'+' </a:t>
            </a:r>
            <a:r>
              <a:rPr lang="ko-KR" altLang="ko-KR" dirty="0" err="1">
                <a:solidFill>
                  <a:srgbClr val="CC7832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or</a:t>
            </a:r>
            <a:r>
              <a:rPr lang="ko-KR" altLang="ko-KR" dirty="0">
                <a:solidFill>
                  <a:srgbClr val="CC7832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op</a:t>
            </a:r>
            <a:r>
              <a:rPr lang="ko-KR" altLang="ko-KR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== </a:t>
            </a:r>
            <a:r>
              <a:rPr lang="ko-KR" altLang="ko-KR" dirty="0">
                <a:solidFill>
                  <a:srgbClr val="6A87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'-'</a:t>
            </a:r>
            <a:r>
              <a:rPr lang="ko-KR" altLang="ko-KR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</a:t>
            </a:r>
            <a:br>
              <a:rPr lang="ko-KR" altLang="ko-KR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ko-KR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       </a:t>
            </a:r>
            <a:r>
              <a:rPr lang="ko-KR" altLang="ko-KR" dirty="0" err="1">
                <a:solidFill>
                  <a:srgbClr val="CC7832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return</a:t>
            </a:r>
            <a:r>
              <a:rPr lang="ko-KR" altLang="ko-KR" dirty="0">
                <a:solidFill>
                  <a:srgbClr val="CC7832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ko-KR" dirty="0">
                <a:solidFill>
                  <a:srgbClr val="6897BB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</a:t>
            </a:r>
            <a:br>
              <a:rPr lang="ko-KR" altLang="ko-KR" dirty="0">
                <a:solidFill>
                  <a:srgbClr val="6897BB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ko-KR" dirty="0">
                <a:solidFill>
                  <a:srgbClr val="6897BB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   </a:t>
            </a:r>
            <a:r>
              <a:rPr lang="ko-KR" altLang="ko-KR" dirty="0" err="1">
                <a:solidFill>
                  <a:srgbClr val="CC7832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elif</a:t>
            </a:r>
            <a:r>
              <a:rPr lang="ko-KR" altLang="ko-KR" dirty="0">
                <a:solidFill>
                  <a:srgbClr val="CC7832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op</a:t>
            </a:r>
            <a:r>
              <a:rPr lang="ko-KR" altLang="ko-KR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== </a:t>
            </a:r>
            <a:r>
              <a:rPr lang="ko-KR" altLang="ko-KR" dirty="0">
                <a:solidFill>
                  <a:srgbClr val="6A87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'*' </a:t>
            </a:r>
            <a:r>
              <a:rPr lang="ko-KR" altLang="ko-KR" dirty="0" err="1">
                <a:solidFill>
                  <a:srgbClr val="CC7832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or</a:t>
            </a:r>
            <a:r>
              <a:rPr lang="ko-KR" altLang="ko-KR" dirty="0">
                <a:solidFill>
                  <a:srgbClr val="CC7832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op</a:t>
            </a:r>
            <a:r>
              <a:rPr lang="ko-KR" altLang="ko-KR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== </a:t>
            </a:r>
            <a:r>
              <a:rPr lang="ko-KR" altLang="ko-KR" dirty="0">
                <a:solidFill>
                  <a:srgbClr val="6A87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'/'</a:t>
            </a:r>
            <a:r>
              <a:rPr lang="ko-KR" altLang="ko-KR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</a:t>
            </a:r>
            <a:br>
              <a:rPr lang="ko-KR" altLang="ko-KR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ko-KR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       </a:t>
            </a:r>
            <a:r>
              <a:rPr lang="ko-KR" altLang="ko-KR" dirty="0" err="1">
                <a:solidFill>
                  <a:srgbClr val="CC7832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return</a:t>
            </a:r>
            <a:r>
              <a:rPr lang="ko-KR" altLang="ko-KR" dirty="0">
                <a:solidFill>
                  <a:srgbClr val="CC7832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ko-KR" dirty="0">
                <a:solidFill>
                  <a:srgbClr val="6897BB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</a:t>
            </a:r>
            <a:br>
              <a:rPr lang="ko-KR" altLang="ko-KR" dirty="0">
                <a:solidFill>
                  <a:srgbClr val="6897BB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ko-KR" dirty="0">
                <a:solidFill>
                  <a:srgbClr val="6897BB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   </a:t>
            </a:r>
            <a:r>
              <a:rPr lang="ko-KR" altLang="ko-KR" dirty="0" err="1">
                <a:solidFill>
                  <a:srgbClr val="CC7832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else</a:t>
            </a:r>
            <a:r>
              <a:rPr lang="ko-KR" altLang="ko-KR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</a:t>
            </a:r>
            <a:br>
              <a:rPr lang="ko-KR" altLang="ko-KR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ko-KR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       </a:t>
            </a:r>
            <a:r>
              <a:rPr lang="ko-KR" altLang="ko-KR" dirty="0" err="1">
                <a:solidFill>
                  <a:srgbClr val="CC7832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return</a:t>
            </a:r>
            <a:r>
              <a:rPr lang="ko-KR" altLang="ko-KR" dirty="0">
                <a:solidFill>
                  <a:srgbClr val="CC7832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ko-KR" dirty="0">
                <a:solidFill>
                  <a:srgbClr val="6897BB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</a:t>
            </a:r>
            <a:br>
              <a:rPr lang="ko-KR" altLang="ko-KR" dirty="0">
                <a:solidFill>
                  <a:srgbClr val="6897BB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DECC62F-2887-4D29-8441-948C8AE74997}"/>
              </a:ext>
            </a:extLst>
          </p:cNvPr>
          <p:cNvSpPr txBox="1"/>
          <p:nvPr/>
        </p:nvSpPr>
        <p:spPr>
          <a:xfrm>
            <a:off x="5236496" y="3152719"/>
            <a:ext cx="2563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C000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Code</a:t>
            </a:r>
            <a:endParaRPr lang="ko-KR" altLang="en-US" sz="1600" dirty="0">
              <a:solidFill>
                <a:srgbClr val="FFC000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EAF308-7F36-4228-B00F-20E3C48F1ED1}"/>
              </a:ext>
            </a:extLst>
          </p:cNvPr>
          <p:cNvSpPr txBox="1"/>
          <p:nvPr/>
        </p:nvSpPr>
        <p:spPr>
          <a:xfrm>
            <a:off x="5236496" y="3473053"/>
            <a:ext cx="2662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Page1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A516DD9-F973-4C2C-8212-DEE21F01F50C}"/>
              </a:ext>
            </a:extLst>
          </p:cNvPr>
          <p:cNvSpPr txBox="1"/>
          <p:nvPr/>
        </p:nvSpPr>
        <p:spPr>
          <a:xfrm>
            <a:off x="525463" y="1457103"/>
            <a:ext cx="2417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bg1">
                    <a:lumMod val="6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464F5552</a:t>
            </a:r>
            <a:endParaRPr lang="ko-KR" altLang="en-US" sz="3600" spc="-300" dirty="0">
              <a:solidFill>
                <a:schemeClr val="bg1">
                  <a:lumMod val="65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8742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5400000">
            <a:off x="-24706" y="4139541"/>
            <a:ext cx="216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Stack Algorithm 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of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Data Structure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056336" y="2238998"/>
            <a:ext cx="0" cy="88876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3553428" y="358816"/>
            <a:ext cx="8150531" cy="5629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553428" y="921760"/>
            <a:ext cx="8150531" cy="57306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60470" y="380535"/>
            <a:ext cx="8150531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4D4E4D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중위 표기 ▶ 후위 표기  </a:t>
            </a:r>
            <a:r>
              <a:rPr lang="en-US" altLang="ko-KR" dirty="0">
                <a:solidFill>
                  <a:srgbClr val="4D4E4D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Python3 Code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56AFFBD-18C0-4E94-AF65-94AD913754E1}"/>
              </a:ext>
            </a:extLst>
          </p:cNvPr>
          <p:cNvSpPr/>
          <p:nvPr/>
        </p:nvSpPr>
        <p:spPr>
          <a:xfrm>
            <a:off x="3553428" y="1001352"/>
            <a:ext cx="907455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600" dirty="0">
                <a:solidFill>
                  <a:srgbClr val="6897BB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ko-KR" sz="1600" dirty="0" err="1">
                <a:solidFill>
                  <a:srgbClr val="CC7832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def</a:t>
            </a:r>
            <a:r>
              <a:rPr lang="ko-KR" altLang="ko-KR" sz="1600" dirty="0">
                <a:solidFill>
                  <a:srgbClr val="CC7832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ko-KR" sz="1600" dirty="0" err="1">
                <a:solidFill>
                  <a:srgbClr val="FFC66D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do_postfix</a:t>
            </a:r>
            <a:r>
              <a:rPr lang="ko-KR" altLang="ko-KR" sz="1600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ko-KR" sz="1600" dirty="0" err="1">
                <a:solidFill>
                  <a:srgbClr val="94558D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self</a:t>
            </a:r>
            <a:r>
              <a:rPr lang="ko-KR" altLang="ko-KR" sz="1600" dirty="0">
                <a:solidFill>
                  <a:srgbClr val="CC7832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ko-KR" sz="1600" dirty="0" err="1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source</a:t>
            </a:r>
            <a:r>
              <a:rPr lang="ko-KR" altLang="ko-KR" sz="1600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):</a:t>
            </a:r>
            <a:br>
              <a:rPr lang="ko-KR" altLang="ko-KR" sz="1600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ko-KR" sz="1600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   </a:t>
            </a:r>
            <a:r>
              <a:rPr lang="ko-KR" altLang="ko-KR" sz="1600" dirty="0" err="1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dst</a:t>
            </a:r>
            <a:r>
              <a:rPr lang="ko-KR" altLang="ko-KR" sz="1600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= []</a:t>
            </a:r>
            <a:br>
              <a:rPr lang="ko-KR" altLang="ko-KR" sz="1600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ko-KR" sz="1600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   </a:t>
            </a:r>
            <a:r>
              <a:rPr lang="ko-KR" altLang="ko-KR" sz="1600" dirty="0" err="1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stack</a:t>
            </a:r>
            <a:r>
              <a:rPr lang="ko-KR" altLang="ko-KR" sz="1600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= []</a:t>
            </a:r>
            <a:br>
              <a:rPr lang="ko-KR" altLang="ko-KR" sz="1600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ko-KR" sz="1600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   </a:t>
            </a:r>
            <a:r>
              <a:rPr lang="ko-KR" altLang="ko-KR" sz="1600" dirty="0" err="1">
                <a:solidFill>
                  <a:srgbClr val="CC7832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for</a:t>
            </a:r>
            <a:r>
              <a:rPr lang="ko-KR" altLang="ko-KR" sz="1600" dirty="0">
                <a:solidFill>
                  <a:srgbClr val="CC7832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ko-KR" sz="1600" dirty="0" err="1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</a:t>
            </a:r>
            <a:r>
              <a:rPr lang="ko-KR" altLang="ko-KR" sz="1600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ko-KR" sz="1600" dirty="0" err="1">
                <a:solidFill>
                  <a:srgbClr val="CC7832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in</a:t>
            </a:r>
            <a:r>
              <a:rPr lang="ko-KR" altLang="ko-KR" sz="1600" dirty="0">
                <a:solidFill>
                  <a:srgbClr val="CC7832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ko-KR" sz="1600" dirty="0" err="1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source</a:t>
            </a:r>
            <a:r>
              <a:rPr lang="ko-KR" altLang="ko-KR" sz="1600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</a:t>
            </a:r>
            <a:br>
              <a:rPr lang="ko-KR" altLang="ko-KR" sz="1600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ko-KR" sz="1600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       </a:t>
            </a:r>
            <a:r>
              <a:rPr lang="ko-KR" altLang="ko-KR" sz="1600" dirty="0" err="1">
                <a:solidFill>
                  <a:srgbClr val="CC7832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if</a:t>
            </a:r>
            <a:r>
              <a:rPr lang="ko-KR" altLang="ko-KR" sz="1600" dirty="0">
                <a:solidFill>
                  <a:srgbClr val="CC7832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ko-KR" sz="1600" dirty="0" err="1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</a:t>
            </a:r>
            <a:r>
              <a:rPr lang="ko-KR" altLang="ko-KR" sz="1600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== </a:t>
            </a:r>
            <a:r>
              <a:rPr lang="ko-KR" altLang="ko-KR" sz="1600" dirty="0">
                <a:solidFill>
                  <a:srgbClr val="6A87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'('</a:t>
            </a:r>
            <a:r>
              <a:rPr lang="ko-KR" altLang="ko-KR" sz="1600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</a:t>
            </a:r>
            <a:br>
              <a:rPr lang="ko-KR" altLang="ko-KR" sz="1600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ko-KR" sz="1600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           </a:t>
            </a:r>
            <a:r>
              <a:rPr lang="ko-KR" altLang="ko-KR" sz="1600" dirty="0" err="1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stack.append</a:t>
            </a:r>
            <a:r>
              <a:rPr lang="ko-KR" altLang="ko-KR" sz="1600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ko-KR" sz="1600" dirty="0" err="1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</a:t>
            </a:r>
            <a:r>
              <a:rPr lang="ko-KR" altLang="ko-KR" sz="1600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br>
              <a:rPr lang="ko-KR" altLang="ko-KR" sz="1600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ko-KR" sz="1600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       </a:t>
            </a:r>
            <a:r>
              <a:rPr lang="ko-KR" altLang="ko-KR" sz="1600" dirty="0" err="1">
                <a:solidFill>
                  <a:srgbClr val="CC7832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elif</a:t>
            </a:r>
            <a:r>
              <a:rPr lang="ko-KR" altLang="ko-KR" sz="1600" dirty="0">
                <a:solidFill>
                  <a:srgbClr val="CC7832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ko-KR" sz="1600" dirty="0" err="1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</a:t>
            </a:r>
            <a:r>
              <a:rPr lang="ko-KR" altLang="ko-KR" sz="1600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== </a:t>
            </a:r>
            <a:r>
              <a:rPr lang="ko-KR" altLang="ko-KR" sz="1600" dirty="0">
                <a:solidFill>
                  <a:srgbClr val="6A87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')'</a:t>
            </a:r>
            <a:r>
              <a:rPr lang="ko-KR" altLang="ko-KR" sz="1600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</a:t>
            </a:r>
            <a:br>
              <a:rPr lang="ko-KR" altLang="ko-KR" sz="1600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ko-KR" sz="1600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           </a:t>
            </a:r>
            <a:r>
              <a:rPr lang="ko-KR" altLang="ko-KR" sz="1600" dirty="0" err="1">
                <a:solidFill>
                  <a:srgbClr val="CC7832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while</a:t>
            </a:r>
            <a:r>
              <a:rPr lang="ko-KR" altLang="ko-KR" sz="1600" dirty="0">
                <a:solidFill>
                  <a:srgbClr val="CC7832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ko-KR" sz="1600" dirty="0" err="1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stack</a:t>
            </a:r>
            <a:r>
              <a:rPr lang="ko-KR" altLang="ko-KR" sz="1600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[-</a:t>
            </a:r>
            <a:r>
              <a:rPr lang="ko-KR" altLang="ko-KR" sz="1600" dirty="0">
                <a:solidFill>
                  <a:srgbClr val="6897BB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</a:t>
            </a:r>
            <a:r>
              <a:rPr lang="ko-KR" altLang="ko-KR" sz="1600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] != </a:t>
            </a:r>
            <a:r>
              <a:rPr lang="ko-KR" altLang="ko-KR" sz="1600" dirty="0">
                <a:solidFill>
                  <a:srgbClr val="6A87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'('</a:t>
            </a:r>
            <a:r>
              <a:rPr lang="ko-KR" altLang="ko-KR" sz="1600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</a:t>
            </a:r>
            <a:br>
              <a:rPr lang="ko-KR" altLang="ko-KR" sz="1600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ko-KR" sz="1600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               </a:t>
            </a:r>
            <a:r>
              <a:rPr lang="ko-KR" altLang="ko-KR" sz="1600" dirty="0" err="1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</a:t>
            </a:r>
            <a:r>
              <a:rPr lang="ko-KR" altLang="ko-KR" sz="1600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= </a:t>
            </a:r>
            <a:r>
              <a:rPr lang="ko-KR" altLang="ko-KR" sz="1600" dirty="0" err="1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stack.pop</a:t>
            </a:r>
            <a:r>
              <a:rPr lang="ko-KR" altLang="ko-KR" sz="1600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()</a:t>
            </a:r>
            <a:br>
              <a:rPr lang="ko-KR" altLang="ko-KR" sz="1600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ko-KR" sz="1600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               </a:t>
            </a:r>
            <a:r>
              <a:rPr lang="ko-KR" altLang="ko-KR" sz="1600" dirty="0" err="1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dst.append</a:t>
            </a:r>
            <a:r>
              <a:rPr lang="ko-KR" altLang="ko-KR" sz="1600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ko-KR" sz="1600" dirty="0" err="1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</a:t>
            </a:r>
            <a:r>
              <a:rPr lang="ko-KR" altLang="ko-KR" sz="1600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br>
              <a:rPr lang="ko-KR" altLang="ko-KR" sz="1600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ko-KR" sz="1600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           </a:t>
            </a:r>
            <a:r>
              <a:rPr lang="ko-KR" altLang="ko-KR" sz="1600" dirty="0" err="1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stack.pop</a:t>
            </a:r>
            <a:r>
              <a:rPr lang="ko-KR" altLang="ko-KR" sz="1600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()</a:t>
            </a:r>
            <a:br>
              <a:rPr lang="ko-KR" altLang="ko-KR" sz="1600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ko-KR" sz="1600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       </a:t>
            </a:r>
            <a:r>
              <a:rPr lang="ko-KR" altLang="ko-KR" sz="1600" dirty="0" err="1">
                <a:solidFill>
                  <a:srgbClr val="CC7832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elif</a:t>
            </a:r>
            <a:r>
              <a:rPr lang="ko-KR" altLang="ko-KR" sz="1600" dirty="0">
                <a:solidFill>
                  <a:srgbClr val="CC7832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ko-KR" sz="1600" dirty="0" err="1">
                <a:solidFill>
                  <a:srgbClr val="94558D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self</a:t>
            </a:r>
            <a:r>
              <a:rPr lang="ko-KR" altLang="ko-KR" sz="1600" dirty="0" err="1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.is_operator</a:t>
            </a:r>
            <a:r>
              <a:rPr lang="ko-KR" altLang="ko-KR" sz="1600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ko-KR" sz="1600" dirty="0" err="1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</a:t>
            </a:r>
            <a:r>
              <a:rPr lang="ko-KR" altLang="ko-KR" sz="1600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):</a:t>
            </a:r>
            <a:br>
              <a:rPr lang="ko-KR" altLang="ko-KR" sz="1600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ko-KR" sz="1600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           </a:t>
            </a:r>
            <a:r>
              <a:rPr lang="ko-KR" altLang="ko-KR" sz="1600" dirty="0" err="1">
                <a:solidFill>
                  <a:srgbClr val="CC7832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while</a:t>
            </a:r>
            <a:r>
              <a:rPr lang="ko-KR" altLang="ko-KR" sz="1600" dirty="0">
                <a:solidFill>
                  <a:srgbClr val="CC7832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ko-KR" sz="1600" dirty="0" err="1">
                <a:solidFill>
                  <a:srgbClr val="8888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len</a:t>
            </a:r>
            <a:r>
              <a:rPr lang="ko-KR" altLang="ko-KR" sz="1600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ko-KR" sz="1600" dirty="0" err="1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stack</a:t>
            </a:r>
            <a:r>
              <a:rPr lang="ko-KR" altLang="ko-KR" sz="1600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 != </a:t>
            </a:r>
            <a:r>
              <a:rPr lang="ko-KR" altLang="ko-KR" sz="1600" dirty="0">
                <a:solidFill>
                  <a:srgbClr val="6897BB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0 </a:t>
            </a:r>
            <a:r>
              <a:rPr lang="ko-KR" altLang="ko-KR" sz="1600" dirty="0">
                <a:solidFill>
                  <a:srgbClr val="CC7832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and </a:t>
            </a:r>
            <a:r>
              <a:rPr lang="ko-KR" altLang="ko-KR" sz="1600" dirty="0" err="1">
                <a:solidFill>
                  <a:srgbClr val="94558D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self</a:t>
            </a:r>
            <a:r>
              <a:rPr lang="ko-KR" altLang="ko-KR" sz="1600" dirty="0" err="1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.precedence</a:t>
            </a:r>
            <a:r>
              <a:rPr lang="ko-KR" altLang="ko-KR" sz="1600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ko-KR" sz="1600" dirty="0" err="1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stack</a:t>
            </a:r>
            <a:r>
              <a:rPr lang="ko-KR" altLang="ko-KR" sz="1600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[-</a:t>
            </a:r>
            <a:r>
              <a:rPr lang="ko-KR" altLang="ko-KR" sz="1600" dirty="0">
                <a:solidFill>
                  <a:srgbClr val="6897BB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</a:t>
            </a:r>
            <a:r>
              <a:rPr lang="ko-KR" altLang="ko-KR" sz="1600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]) &gt;= </a:t>
            </a:r>
            <a:r>
              <a:rPr lang="ko-KR" altLang="ko-KR" sz="1600" dirty="0" err="1">
                <a:solidFill>
                  <a:srgbClr val="94558D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self</a:t>
            </a:r>
            <a:r>
              <a:rPr lang="ko-KR" altLang="ko-KR" sz="1600" dirty="0" err="1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.precedence</a:t>
            </a:r>
            <a:r>
              <a:rPr lang="ko-KR" altLang="ko-KR" sz="1600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ko-KR" sz="1600" dirty="0" err="1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</a:t>
            </a:r>
            <a:r>
              <a:rPr lang="ko-KR" altLang="ko-KR" sz="1600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):</a:t>
            </a:r>
            <a:br>
              <a:rPr lang="ko-KR" altLang="ko-KR" sz="1600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ko-KR" sz="1600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               </a:t>
            </a:r>
            <a:r>
              <a:rPr lang="ko-KR" altLang="ko-KR" sz="1600" dirty="0" err="1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dst.append</a:t>
            </a:r>
            <a:r>
              <a:rPr lang="ko-KR" altLang="ko-KR" sz="1600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ko-KR" sz="1600" dirty="0" err="1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stack.pop</a:t>
            </a:r>
            <a:r>
              <a:rPr lang="ko-KR" altLang="ko-KR" sz="1600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())</a:t>
            </a:r>
            <a:br>
              <a:rPr lang="ko-KR" altLang="ko-KR" sz="1600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ko-KR" sz="1600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           </a:t>
            </a:r>
            <a:r>
              <a:rPr lang="ko-KR" altLang="ko-KR" sz="1600" dirty="0" err="1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stack.append</a:t>
            </a:r>
            <a:r>
              <a:rPr lang="ko-KR" altLang="ko-KR" sz="1600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ko-KR" sz="1600" dirty="0" err="1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</a:t>
            </a:r>
            <a:r>
              <a:rPr lang="ko-KR" altLang="ko-KR" sz="1600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br>
              <a:rPr lang="ko-KR" altLang="ko-KR" sz="1600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ko-KR" sz="1600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       </a:t>
            </a:r>
            <a:r>
              <a:rPr lang="ko-KR" altLang="ko-KR" sz="1600" dirty="0" err="1">
                <a:solidFill>
                  <a:srgbClr val="CC7832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elif</a:t>
            </a:r>
            <a:r>
              <a:rPr lang="ko-KR" altLang="ko-KR" sz="1600" dirty="0">
                <a:solidFill>
                  <a:srgbClr val="CC7832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ko-KR" sz="1600" dirty="0">
                <a:solidFill>
                  <a:srgbClr val="6A87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'0' </a:t>
            </a:r>
            <a:r>
              <a:rPr lang="ko-KR" altLang="ko-KR" sz="1600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&lt;= </a:t>
            </a:r>
            <a:r>
              <a:rPr lang="ko-KR" altLang="ko-KR" sz="1600" dirty="0" err="1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</a:t>
            </a:r>
            <a:r>
              <a:rPr lang="ko-KR" altLang="ko-KR" sz="1600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&lt;= </a:t>
            </a:r>
            <a:r>
              <a:rPr lang="ko-KR" altLang="ko-KR" sz="1600" dirty="0">
                <a:solidFill>
                  <a:srgbClr val="6A87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'9'</a:t>
            </a:r>
            <a:r>
              <a:rPr lang="ko-KR" altLang="ko-KR" sz="1600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</a:t>
            </a:r>
            <a:br>
              <a:rPr lang="ko-KR" altLang="ko-KR" sz="1600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ko-KR" sz="1600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           </a:t>
            </a:r>
            <a:r>
              <a:rPr lang="ko-KR" altLang="ko-KR" sz="1600" dirty="0" err="1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dst.append</a:t>
            </a:r>
            <a:r>
              <a:rPr lang="ko-KR" altLang="ko-KR" sz="1600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ko-KR" sz="1600" dirty="0" err="1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</a:t>
            </a:r>
            <a:r>
              <a:rPr lang="ko-KR" altLang="ko-KR" sz="1600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br>
              <a:rPr lang="ko-KR" altLang="ko-KR" sz="1600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br>
              <a:rPr lang="ko-KR" altLang="ko-KR" sz="1600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ko-KR" sz="1600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   </a:t>
            </a:r>
            <a:r>
              <a:rPr lang="ko-KR" altLang="ko-KR" sz="1600" dirty="0" err="1">
                <a:solidFill>
                  <a:srgbClr val="CC7832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while</a:t>
            </a:r>
            <a:r>
              <a:rPr lang="ko-KR" altLang="ko-KR" sz="1600" dirty="0">
                <a:solidFill>
                  <a:srgbClr val="CC7832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ko-KR" sz="1600" dirty="0" err="1">
                <a:solidFill>
                  <a:srgbClr val="8888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len</a:t>
            </a:r>
            <a:r>
              <a:rPr lang="ko-KR" altLang="ko-KR" sz="1600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ko-KR" sz="1600" dirty="0" err="1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stack</a:t>
            </a:r>
            <a:r>
              <a:rPr lang="ko-KR" altLang="ko-KR" sz="1600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 != </a:t>
            </a:r>
            <a:r>
              <a:rPr lang="ko-KR" altLang="ko-KR" sz="1600" dirty="0">
                <a:solidFill>
                  <a:srgbClr val="6897BB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0</a:t>
            </a:r>
            <a:r>
              <a:rPr lang="ko-KR" altLang="ko-KR" sz="1600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</a:t>
            </a:r>
            <a:br>
              <a:rPr lang="ko-KR" altLang="ko-KR" sz="1600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ko-KR" sz="1600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       </a:t>
            </a:r>
            <a:r>
              <a:rPr lang="ko-KR" altLang="ko-KR" sz="1600" dirty="0" err="1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</a:t>
            </a:r>
            <a:r>
              <a:rPr lang="ko-KR" altLang="ko-KR" sz="1600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= </a:t>
            </a:r>
            <a:r>
              <a:rPr lang="ko-KR" altLang="ko-KR" sz="1600" dirty="0" err="1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stack.pop</a:t>
            </a:r>
            <a:r>
              <a:rPr lang="ko-KR" altLang="ko-KR" sz="1600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()</a:t>
            </a:r>
            <a:br>
              <a:rPr lang="ko-KR" altLang="ko-KR" sz="1600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ko-KR" sz="1600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       </a:t>
            </a:r>
            <a:r>
              <a:rPr lang="ko-KR" altLang="ko-KR" sz="1600" dirty="0" err="1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dst.append</a:t>
            </a:r>
            <a:r>
              <a:rPr lang="ko-KR" altLang="ko-KR" sz="1600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ko-KR" sz="1600" dirty="0" err="1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</a:t>
            </a:r>
            <a:r>
              <a:rPr lang="ko-KR" altLang="ko-KR" sz="1600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br>
              <a:rPr lang="ko-KR" altLang="ko-KR" sz="1600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br>
              <a:rPr lang="ko-KR" altLang="ko-KR" sz="1600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ko-KR" sz="1600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   </a:t>
            </a:r>
            <a:r>
              <a:rPr lang="ko-KR" altLang="ko-KR" sz="1600" dirty="0" err="1">
                <a:solidFill>
                  <a:srgbClr val="CC7832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return</a:t>
            </a:r>
            <a:r>
              <a:rPr lang="ko-KR" altLang="ko-KR" sz="1600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ko-KR" sz="1600" dirty="0" err="1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dst</a:t>
            </a:r>
            <a:r>
              <a:rPr lang="ko-KR" altLang="ko-KR" sz="1600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br>
              <a:rPr lang="ko-KR" altLang="ko-KR" sz="1600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DECC62F-2887-4D29-8441-948C8AE74997}"/>
              </a:ext>
            </a:extLst>
          </p:cNvPr>
          <p:cNvSpPr txBox="1"/>
          <p:nvPr/>
        </p:nvSpPr>
        <p:spPr>
          <a:xfrm>
            <a:off x="2581286" y="3267251"/>
            <a:ext cx="2563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C000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Code</a:t>
            </a:r>
            <a:endParaRPr lang="ko-KR" altLang="en-US" sz="1600" dirty="0">
              <a:solidFill>
                <a:srgbClr val="FFC000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EAF308-7F36-4228-B00F-20E3C48F1ED1}"/>
              </a:ext>
            </a:extLst>
          </p:cNvPr>
          <p:cNvSpPr txBox="1"/>
          <p:nvPr/>
        </p:nvSpPr>
        <p:spPr>
          <a:xfrm>
            <a:off x="2581286" y="3587585"/>
            <a:ext cx="2662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Page 2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0B7921-5463-4A3D-8353-A21B7945AF66}"/>
              </a:ext>
            </a:extLst>
          </p:cNvPr>
          <p:cNvSpPr txBox="1"/>
          <p:nvPr/>
        </p:nvSpPr>
        <p:spPr>
          <a:xfrm>
            <a:off x="525463" y="1457103"/>
            <a:ext cx="2417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bg1">
                    <a:lumMod val="6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464F5552</a:t>
            </a:r>
            <a:endParaRPr lang="ko-KR" altLang="en-US" sz="3600" spc="-300" dirty="0">
              <a:solidFill>
                <a:schemeClr val="bg1">
                  <a:lumMod val="65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6127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5400000">
            <a:off x="-24706" y="4139541"/>
            <a:ext cx="216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Stack Algorithm 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of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Data Structure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056336" y="2238998"/>
            <a:ext cx="0" cy="88876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6447099" y="1898249"/>
            <a:ext cx="4516081" cy="5629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447099" y="2461193"/>
            <a:ext cx="4516081" cy="2206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454141" y="1919968"/>
            <a:ext cx="4516081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4D4E4D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중위 표기 ▶ 후위 표기  </a:t>
            </a:r>
            <a:r>
              <a:rPr lang="en-US" altLang="ko-KR" dirty="0">
                <a:solidFill>
                  <a:srgbClr val="4D4E4D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Python3 Code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993AE19-6675-4E59-85EE-6A9432BD628A}"/>
              </a:ext>
            </a:extLst>
          </p:cNvPr>
          <p:cNvSpPr/>
          <p:nvPr/>
        </p:nvSpPr>
        <p:spPr>
          <a:xfrm>
            <a:off x="6454141" y="205677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br>
              <a:rPr lang="ko-KR" altLang="ko-KR" dirty="0">
                <a:solidFill>
                  <a:srgbClr val="6897BB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br>
              <a:rPr lang="ko-KR" altLang="ko-KR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ko-KR" dirty="0">
                <a:solidFill>
                  <a:srgbClr val="80808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#</a:t>
            </a:r>
            <a:r>
              <a:rPr lang="ko-KR" altLang="ko-KR" dirty="0" err="1">
                <a:solidFill>
                  <a:srgbClr val="80808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main</a:t>
            </a:r>
            <a:r>
              <a:rPr lang="ko-KR" altLang="ko-KR" dirty="0">
                <a:solidFill>
                  <a:srgbClr val="80808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() </a:t>
            </a:r>
            <a:r>
              <a:rPr lang="ko-KR" altLang="ko-KR" dirty="0" err="1">
                <a:solidFill>
                  <a:srgbClr val="80808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function</a:t>
            </a:r>
            <a:br>
              <a:rPr lang="ko-KR" altLang="ko-KR" dirty="0">
                <a:solidFill>
                  <a:srgbClr val="80808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ko-KR" dirty="0" err="1">
                <a:solidFill>
                  <a:srgbClr val="CC7832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if</a:t>
            </a:r>
            <a:r>
              <a:rPr lang="ko-KR" altLang="ko-KR" dirty="0">
                <a:solidFill>
                  <a:srgbClr val="CC7832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ko-KR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__</a:t>
            </a:r>
            <a:r>
              <a:rPr lang="ko-KR" altLang="ko-KR" dirty="0" err="1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name</a:t>
            </a:r>
            <a:r>
              <a:rPr lang="ko-KR" altLang="ko-KR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__ == </a:t>
            </a:r>
            <a:r>
              <a:rPr lang="ko-KR" altLang="ko-KR" dirty="0">
                <a:solidFill>
                  <a:srgbClr val="6A87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"__</a:t>
            </a:r>
            <a:r>
              <a:rPr lang="ko-KR" altLang="ko-KR" dirty="0" err="1">
                <a:solidFill>
                  <a:srgbClr val="6A87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main</a:t>
            </a:r>
            <a:r>
              <a:rPr lang="ko-KR" altLang="ko-KR" dirty="0">
                <a:solidFill>
                  <a:srgbClr val="6A87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__"</a:t>
            </a:r>
            <a:r>
              <a:rPr lang="ko-KR" altLang="ko-KR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</a:t>
            </a:r>
            <a:br>
              <a:rPr lang="ko-KR" altLang="ko-KR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ko-KR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</a:t>
            </a:r>
            <a:r>
              <a:rPr lang="ko-KR" altLang="ko-KR" dirty="0" err="1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source</a:t>
            </a:r>
            <a:r>
              <a:rPr lang="ko-KR" altLang="ko-KR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= </a:t>
            </a:r>
            <a:r>
              <a:rPr lang="ko-KR" altLang="ko-KR" dirty="0" err="1">
                <a:solidFill>
                  <a:srgbClr val="8888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input</a:t>
            </a:r>
            <a:r>
              <a:rPr lang="ko-KR" altLang="ko-KR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ko-KR" dirty="0">
                <a:solidFill>
                  <a:srgbClr val="6A87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"</a:t>
            </a:r>
            <a:r>
              <a:rPr lang="ko-KR" altLang="ko-KR" dirty="0" err="1">
                <a:solidFill>
                  <a:srgbClr val="6A87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Please</a:t>
            </a:r>
            <a:r>
              <a:rPr lang="ko-KR" altLang="ko-KR" dirty="0">
                <a:solidFill>
                  <a:srgbClr val="6A87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ko-KR" dirty="0" err="1">
                <a:solidFill>
                  <a:srgbClr val="6A87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input</a:t>
            </a:r>
            <a:r>
              <a:rPr lang="ko-KR" altLang="ko-KR" dirty="0">
                <a:solidFill>
                  <a:srgbClr val="6A87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-&gt; "</a:t>
            </a:r>
            <a:r>
              <a:rPr lang="ko-KR" altLang="ko-KR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br>
              <a:rPr lang="ko-KR" altLang="ko-KR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ko-KR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</a:t>
            </a:r>
            <a:r>
              <a:rPr lang="ko-KR" altLang="ko-KR" dirty="0" err="1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postfix</a:t>
            </a:r>
            <a:r>
              <a:rPr lang="ko-KR" altLang="ko-KR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= </a:t>
            </a:r>
            <a:r>
              <a:rPr lang="ko-KR" altLang="ko-KR" dirty="0" err="1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Postfix</a:t>
            </a:r>
            <a:r>
              <a:rPr lang="ko-KR" altLang="ko-KR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()</a:t>
            </a:r>
            <a:br>
              <a:rPr lang="ko-KR" altLang="ko-KR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ko-KR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</a:t>
            </a:r>
            <a:r>
              <a:rPr lang="ko-KR" altLang="ko-KR" dirty="0" err="1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contents</a:t>
            </a:r>
            <a:r>
              <a:rPr lang="ko-KR" altLang="ko-KR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= </a:t>
            </a:r>
            <a:r>
              <a:rPr lang="ko-KR" altLang="ko-KR" dirty="0" err="1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postfix.do_postfix</a:t>
            </a:r>
            <a:r>
              <a:rPr lang="ko-KR" altLang="ko-KR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ko-KR" dirty="0" err="1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source</a:t>
            </a:r>
            <a:r>
              <a:rPr lang="ko-KR" altLang="ko-KR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br>
              <a:rPr lang="ko-KR" altLang="ko-KR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ko-KR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</a:t>
            </a:r>
            <a:r>
              <a:rPr lang="ko-KR" altLang="ko-KR" dirty="0" err="1">
                <a:solidFill>
                  <a:srgbClr val="8888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print</a:t>
            </a:r>
            <a:r>
              <a:rPr lang="ko-KR" altLang="ko-KR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ko-KR" dirty="0" err="1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contents</a:t>
            </a:r>
            <a:r>
              <a:rPr lang="ko-KR" altLang="ko-KR" dirty="0">
                <a:solidFill>
                  <a:srgbClr val="A9B7C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endParaRPr lang="ko-KR" altLang="ko-KR" sz="4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DECC62F-2887-4D29-8441-948C8AE74997}"/>
              </a:ext>
            </a:extLst>
          </p:cNvPr>
          <p:cNvSpPr txBox="1"/>
          <p:nvPr/>
        </p:nvSpPr>
        <p:spPr>
          <a:xfrm>
            <a:off x="5509680" y="2998229"/>
            <a:ext cx="2563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C000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Code</a:t>
            </a:r>
            <a:endParaRPr lang="ko-KR" altLang="en-US" sz="1600" dirty="0">
              <a:solidFill>
                <a:srgbClr val="FFC000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EAF308-7F36-4228-B00F-20E3C48F1ED1}"/>
              </a:ext>
            </a:extLst>
          </p:cNvPr>
          <p:cNvSpPr txBox="1"/>
          <p:nvPr/>
        </p:nvSpPr>
        <p:spPr>
          <a:xfrm>
            <a:off x="5509680" y="3318563"/>
            <a:ext cx="2662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Page 3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643A65-1EA6-4C6C-92D3-BF0D7F26E9BD}"/>
              </a:ext>
            </a:extLst>
          </p:cNvPr>
          <p:cNvSpPr txBox="1"/>
          <p:nvPr/>
        </p:nvSpPr>
        <p:spPr>
          <a:xfrm>
            <a:off x="525463" y="1457103"/>
            <a:ext cx="2417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bg1">
                    <a:lumMod val="6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464F5552</a:t>
            </a:r>
            <a:endParaRPr lang="ko-KR" altLang="en-US" sz="3600" spc="-300" dirty="0">
              <a:solidFill>
                <a:schemeClr val="bg1">
                  <a:lumMod val="65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6105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98951" y="1489205"/>
            <a:ext cx="1635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bg1">
                    <a:lumMod val="6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54574F</a:t>
            </a:r>
            <a:endParaRPr lang="ko-KR" altLang="en-US" sz="3600" spc="-300" dirty="0">
              <a:solidFill>
                <a:schemeClr val="bg1">
                  <a:lumMod val="65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15476" y="1556088"/>
            <a:ext cx="216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자료 구조 알고리즘</a:t>
            </a: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3198064" y="2054012"/>
            <a:ext cx="801647" cy="359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93487" y="1490998"/>
            <a:ext cx="2417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300" dirty="0">
                <a:solidFill>
                  <a:schemeClr val="bg1">
                    <a:lumMod val="6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5448524545</a:t>
            </a:r>
            <a:endParaRPr lang="ko-KR" altLang="en-US" sz="3200" spc="-300" dirty="0">
              <a:solidFill>
                <a:schemeClr val="bg1">
                  <a:lumMod val="65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10175" y="1568573"/>
            <a:ext cx="216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스택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(Stack)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의 개념</a:t>
            </a: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7892763" y="2066497"/>
            <a:ext cx="801647" cy="359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57377" y="3721410"/>
            <a:ext cx="216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bg1">
                    <a:lumMod val="6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464F5552</a:t>
            </a:r>
            <a:endParaRPr lang="ko-KR" altLang="en-US" sz="3600" spc="-300" dirty="0">
              <a:solidFill>
                <a:schemeClr val="bg1">
                  <a:lumMod val="65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37361" y="3788082"/>
            <a:ext cx="2787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스택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(Stack)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과 </a:t>
            </a:r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수특의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만남</a:t>
            </a:r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3219950" y="4290484"/>
            <a:ext cx="801647" cy="359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85377" y="740526"/>
            <a:ext cx="1635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>
                    <a:lumMod val="8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목차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9316" y="1304539"/>
            <a:ext cx="1848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Stack Algorithm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22" name="직각 삼각형 21"/>
          <p:cNvSpPr/>
          <p:nvPr/>
        </p:nvSpPr>
        <p:spPr>
          <a:xfrm rot="5400000">
            <a:off x="472277" y="576252"/>
            <a:ext cx="414079" cy="414079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97578" y="2072924"/>
            <a:ext cx="2162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① 정의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97578" y="2424133"/>
            <a:ext cx="2162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② 분류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354625" y="2080267"/>
            <a:ext cx="2162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① </a:t>
            </a:r>
            <a:r>
              <a:rPr lang="en-US" altLang="ko-KR" sz="1400" dirty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PUSH();</a:t>
            </a:r>
            <a:endParaRPr lang="ko-KR" altLang="en-US" sz="1400" dirty="0">
              <a:solidFill>
                <a:schemeClr val="bg1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354625" y="2431476"/>
            <a:ext cx="2162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② </a:t>
            </a:r>
            <a:r>
              <a:rPr lang="en-US" altLang="ko-KR" sz="1400" dirty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POP();</a:t>
            </a:r>
            <a:endParaRPr lang="ko-KR" altLang="en-US" sz="1400" dirty="0">
              <a:solidFill>
                <a:schemeClr val="bg1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54625" y="2785634"/>
            <a:ext cx="2162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③ </a:t>
            </a:r>
            <a:r>
              <a:rPr lang="en-US" altLang="ko-KR" sz="1400" dirty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Stack </a:t>
            </a:r>
            <a:r>
              <a:rPr lang="en-US" altLang="ko-KR" sz="1400" dirty="0" err="1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Uf</a:t>
            </a:r>
            <a:r>
              <a:rPr lang="en-US" altLang="ko-KR" sz="1400" dirty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Of</a:t>
            </a:r>
            <a:endParaRPr lang="ko-KR" altLang="en-US" sz="1400" dirty="0">
              <a:solidFill>
                <a:schemeClr val="bg1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08680" y="4248158"/>
            <a:ext cx="2162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① 후위표기 시연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08680" y="4599367"/>
            <a:ext cx="2162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② 실생활에 사용되는 예시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7E1BC3-73B1-4013-8D65-8EAC378856FB}"/>
              </a:ext>
            </a:extLst>
          </p:cNvPr>
          <p:cNvSpPr txBox="1"/>
          <p:nvPr/>
        </p:nvSpPr>
        <p:spPr>
          <a:xfrm>
            <a:off x="7329916" y="3749017"/>
            <a:ext cx="216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bg1">
                    <a:lumMod val="6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46495645</a:t>
            </a:r>
            <a:endParaRPr lang="ko-KR" altLang="en-US" sz="3600" spc="-300" dirty="0">
              <a:solidFill>
                <a:schemeClr val="bg1">
                  <a:lumMod val="65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A67258-22A3-4872-9E13-3A41A8F3B054}"/>
              </a:ext>
            </a:extLst>
          </p:cNvPr>
          <p:cNvSpPr txBox="1"/>
          <p:nvPr/>
        </p:nvSpPr>
        <p:spPr>
          <a:xfrm>
            <a:off x="9354625" y="3843722"/>
            <a:ext cx="2787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질의응답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D597433-0DD5-4D8A-84BC-4C49A2A27AE7}"/>
              </a:ext>
            </a:extLst>
          </p:cNvPr>
          <p:cNvCxnSpPr/>
          <p:nvPr/>
        </p:nvCxnSpPr>
        <p:spPr>
          <a:xfrm flipV="1">
            <a:off x="8092489" y="4318091"/>
            <a:ext cx="801647" cy="359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494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5400000">
            <a:off x="-24706" y="4139541"/>
            <a:ext cx="216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Stack Algorithm 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of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Data Structure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056336" y="2238998"/>
            <a:ext cx="0" cy="88876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DECC62F-2887-4D29-8441-948C8AE74997}"/>
              </a:ext>
            </a:extLst>
          </p:cNvPr>
          <p:cNvSpPr txBox="1"/>
          <p:nvPr/>
        </p:nvSpPr>
        <p:spPr>
          <a:xfrm>
            <a:off x="2374900" y="3354298"/>
            <a:ext cx="2563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C000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프로그램 개요와 알고리즘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EAF308-7F36-4228-B00F-20E3C48F1ED1}"/>
              </a:ext>
            </a:extLst>
          </p:cNvPr>
          <p:cNvSpPr txBox="1"/>
          <p:nvPr/>
        </p:nvSpPr>
        <p:spPr>
          <a:xfrm>
            <a:off x="2374900" y="3673570"/>
            <a:ext cx="3028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Outline of Program and Algorithm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EACC232-CAF9-48EB-8519-7E3F2B6E48F2}"/>
              </a:ext>
            </a:extLst>
          </p:cNvPr>
          <p:cNvSpPr/>
          <p:nvPr/>
        </p:nvSpPr>
        <p:spPr>
          <a:xfrm>
            <a:off x="5882307" y="1154373"/>
            <a:ext cx="4988885" cy="56075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88CCE7-7FC4-44C6-A322-F662D4EA833F}"/>
              </a:ext>
            </a:extLst>
          </p:cNvPr>
          <p:cNvSpPr/>
          <p:nvPr/>
        </p:nvSpPr>
        <p:spPr>
          <a:xfrm>
            <a:off x="5882308" y="1715128"/>
            <a:ext cx="4988888" cy="4050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A8FDB2-0755-4245-8986-C6426650510C}"/>
              </a:ext>
            </a:extLst>
          </p:cNvPr>
          <p:cNvSpPr txBox="1"/>
          <p:nvPr/>
        </p:nvSpPr>
        <p:spPr>
          <a:xfrm>
            <a:off x="5866642" y="1173098"/>
            <a:ext cx="500455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4D4E4D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개요와 알고리즘</a:t>
            </a:r>
            <a:endParaRPr lang="en-US" altLang="ko-KR" dirty="0">
              <a:solidFill>
                <a:srgbClr val="4D4E4D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D1C9B3-28E4-4521-9E02-F85BD740867E}"/>
              </a:ext>
            </a:extLst>
          </p:cNvPr>
          <p:cNvSpPr txBox="1"/>
          <p:nvPr/>
        </p:nvSpPr>
        <p:spPr>
          <a:xfrm>
            <a:off x="5931468" y="1783952"/>
            <a:ext cx="2997435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4D4E4D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중위 표기법 ▶ 후위 표기법</a:t>
            </a:r>
            <a:endParaRPr lang="en-US" altLang="ko-KR" sz="1400" dirty="0">
              <a:solidFill>
                <a:srgbClr val="4D4E4D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4D4E4D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스택 이용</a:t>
            </a:r>
            <a:endParaRPr lang="en-US" altLang="ko-KR" sz="1400" dirty="0">
              <a:solidFill>
                <a:srgbClr val="4D4E4D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05833A-3D7E-4D59-B000-EB04FCA58427}"/>
              </a:ext>
            </a:extLst>
          </p:cNvPr>
          <p:cNvSpPr txBox="1"/>
          <p:nvPr/>
        </p:nvSpPr>
        <p:spPr>
          <a:xfrm>
            <a:off x="5931467" y="2646167"/>
            <a:ext cx="4749233" cy="3297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‘ ( ‘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을 만나면 스택에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PUSH();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‘ ) ‘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을 만나면 스택에서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POP();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      ‘ ( ‘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는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POP();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하여 버린다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3.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연산자를 만나면 스택에서 그 연산자보다 낮은 우선순위의 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연산자를 만날 때까지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POP();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하여 출력한 뒤에 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자신을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PUSH();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한다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4.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피연산자는 그냥 출력한다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5.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모든 입력이 끝나면 스택에 있는 연산자들을 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모두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POP();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하여 출력한다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A65F40-8677-423C-9AA3-5132161A7CD4}"/>
              </a:ext>
            </a:extLst>
          </p:cNvPr>
          <p:cNvSpPr txBox="1"/>
          <p:nvPr/>
        </p:nvSpPr>
        <p:spPr>
          <a:xfrm>
            <a:off x="525463" y="1457103"/>
            <a:ext cx="2417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bg1">
                    <a:lumMod val="6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464F5552</a:t>
            </a:r>
            <a:endParaRPr lang="ko-KR" altLang="en-US" sz="3600" spc="-300" dirty="0">
              <a:solidFill>
                <a:schemeClr val="bg1">
                  <a:lumMod val="65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9364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5400000">
            <a:off x="-24706" y="4139541"/>
            <a:ext cx="216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Stack Algorithm 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of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Data Structure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056336" y="2238998"/>
            <a:ext cx="0" cy="88876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DECC62F-2887-4D29-8441-948C8AE74997}"/>
              </a:ext>
            </a:extLst>
          </p:cNvPr>
          <p:cNvSpPr txBox="1"/>
          <p:nvPr/>
        </p:nvSpPr>
        <p:spPr>
          <a:xfrm>
            <a:off x="1736149" y="5655753"/>
            <a:ext cx="2563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C000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실생활에 사용되는 예시 </a:t>
            </a:r>
            <a:r>
              <a:rPr lang="en-US" altLang="ko-KR" sz="1600" dirty="0">
                <a:solidFill>
                  <a:srgbClr val="FFC000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1</a:t>
            </a:r>
            <a:endParaRPr lang="ko-KR" altLang="en-US" sz="1600" dirty="0">
              <a:solidFill>
                <a:srgbClr val="FFC000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EAF308-7F36-4228-B00F-20E3C48F1ED1}"/>
              </a:ext>
            </a:extLst>
          </p:cNvPr>
          <p:cNvSpPr txBox="1"/>
          <p:nvPr/>
        </p:nvSpPr>
        <p:spPr>
          <a:xfrm>
            <a:off x="1736149" y="5975025"/>
            <a:ext cx="3028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Example used in real life 1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A65F40-8677-423C-9AA3-5132161A7CD4}"/>
              </a:ext>
            </a:extLst>
          </p:cNvPr>
          <p:cNvSpPr txBox="1"/>
          <p:nvPr/>
        </p:nvSpPr>
        <p:spPr>
          <a:xfrm>
            <a:off x="525463" y="1457103"/>
            <a:ext cx="2417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bg1">
                    <a:lumMod val="6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464F5552</a:t>
            </a:r>
            <a:endParaRPr lang="ko-KR" altLang="en-US" sz="3600" spc="-300" dirty="0">
              <a:solidFill>
                <a:schemeClr val="bg1">
                  <a:lumMod val="65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grpSp>
        <p:nvGrpSpPr>
          <p:cNvPr id="17" name="Group 47">
            <a:extLst>
              <a:ext uri="{FF2B5EF4-FFF2-40B4-BE49-F238E27FC236}">
                <a16:creationId xmlns:a16="http://schemas.microsoft.com/office/drawing/2014/main" id="{5336B472-B16B-431D-B06E-76466AE11AFF}"/>
              </a:ext>
            </a:extLst>
          </p:cNvPr>
          <p:cNvGrpSpPr/>
          <p:nvPr/>
        </p:nvGrpSpPr>
        <p:grpSpPr>
          <a:xfrm rot="16200000">
            <a:off x="6184468" y="208976"/>
            <a:ext cx="3404289" cy="6440050"/>
            <a:chOff x="3600547" y="1445418"/>
            <a:chExt cx="2192393" cy="3847073"/>
          </a:xfrm>
        </p:grpSpPr>
        <p:grpSp>
          <p:nvGrpSpPr>
            <p:cNvPr id="18" name="Group 1">
              <a:extLst>
                <a:ext uri="{FF2B5EF4-FFF2-40B4-BE49-F238E27FC236}">
                  <a16:creationId xmlns:a16="http://schemas.microsoft.com/office/drawing/2014/main" id="{5B8875B6-7CE8-4B07-A93F-FBF06F262A8E}"/>
                </a:ext>
              </a:extLst>
            </p:cNvPr>
            <p:cNvGrpSpPr/>
            <p:nvPr/>
          </p:nvGrpSpPr>
          <p:grpSpPr>
            <a:xfrm>
              <a:off x="3600547" y="1545244"/>
              <a:ext cx="2192393" cy="3747247"/>
              <a:chOff x="2312186" y="2067120"/>
              <a:chExt cx="2192393" cy="3098344"/>
            </a:xfrm>
          </p:grpSpPr>
          <p:sp>
            <p:nvSpPr>
              <p:cNvPr id="20" name="직사각형 32">
                <a:extLst>
                  <a:ext uri="{FF2B5EF4-FFF2-40B4-BE49-F238E27FC236}">
                    <a16:creationId xmlns:a16="http://schemas.microsoft.com/office/drawing/2014/main" id="{11FEFF94-25F0-4117-A7B6-0115670434B6}"/>
                  </a:ext>
                </a:extLst>
              </p:cNvPr>
              <p:cNvSpPr/>
              <p:nvPr/>
            </p:nvSpPr>
            <p:spPr>
              <a:xfrm rot="10800000">
                <a:off x="2312186" y="4895738"/>
                <a:ext cx="2192393" cy="26972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ko-KR" altLang="en-US" dirty="0">
                    <a:latin typeface="KoPubWorld돋움체_Pro Light" panose="00000300000000000000" pitchFamily="50" charset="-127"/>
                    <a:ea typeface="KoPubWorld돋움체_Pro Light" panose="00000300000000000000" pitchFamily="50" charset="-127"/>
                    <a:cs typeface="KoPubWorld돋움체_Pro Light" panose="00000300000000000000" pitchFamily="50" charset="-127"/>
                  </a:rPr>
                  <a:t>막다른 골목</a:t>
                </a:r>
              </a:p>
            </p:txBody>
          </p:sp>
          <p:sp>
            <p:nvSpPr>
              <p:cNvPr id="21" name="직사각형 35">
                <a:extLst>
                  <a:ext uri="{FF2B5EF4-FFF2-40B4-BE49-F238E27FC236}">
                    <a16:creationId xmlns:a16="http://schemas.microsoft.com/office/drawing/2014/main" id="{8BC4BEC9-B1CA-499B-92F0-A48BCD8FB386}"/>
                  </a:ext>
                </a:extLst>
              </p:cNvPr>
              <p:cNvSpPr/>
              <p:nvPr/>
            </p:nvSpPr>
            <p:spPr>
              <a:xfrm>
                <a:off x="2337443" y="2067120"/>
                <a:ext cx="2159213" cy="2840713"/>
              </a:xfrm>
              <a:prstGeom prst="rect">
                <a:avLst/>
              </a:prstGeom>
              <a:noFill/>
              <a:ln w="31750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endParaRPr>
              </a:p>
            </p:txBody>
          </p:sp>
        </p:grpSp>
        <p:sp>
          <p:nvSpPr>
            <p:cNvPr id="19" name="모서리가 둥근 직사각형 16">
              <a:extLst>
                <a:ext uri="{FF2B5EF4-FFF2-40B4-BE49-F238E27FC236}">
                  <a16:creationId xmlns:a16="http://schemas.microsoft.com/office/drawing/2014/main" id="{A4ED363A-2F86-4704-82EF-EF9A3ADC6ECD}"/>
                </a:ext>
              </a:extLst>
            </p:cNvPr>
            <p:cNvSpPr/>
            <p:nvPr/>
          </p:nvSpPr>
          <p:spPr>
            <a:xfrm>
              <a:off x="3648074" y="1445418"/>
              <a:ext cx="2119313" cy="190501"/>
            </a:xfrm>
            <a:prstGeom prst="roundRect">
              <a:avLst/>
            </a:prstGeom>
            <a:solidFill>
              <a:srgbClr val="4D4E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endParaRPr>
            </a:p>
          </p:txBody>
        </p:sp>
      </p:grpSp>
      <p:pic>
        <p:nvPicPr>
          <p:cNvPr id="3" name="그림 2" descr="자동차, 운송이(가) 표시된 사진&#10;&#10;자동 생성된 설명">
            <a:extLst>
              <a:ext uri="{FF2B5EF4-FFF2-40B4-BE49-F238E27FC236}">
                <a16:creationId xmlns:a16="http://schemas.microsoft.com/office/drawing/2014/main" id="{D140EDE8-7A32-4B50-BC02-72541C1D5F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16" b="89980" l="5500" r="93375">
                        <a14:foregroundMark x1="6625" y1="52761" x2="6625" y2="52761"/>
                        <a14:foregroundMark x1="38750" y1="23926" x2="38750" y2="23926"/>
                        <a14:foregroundMark x1="92250" y1="38855" x2="92250" y2="38855"/>
                        <a14:foregroundMark x1="93375" y1="25562" x2="93375" y2="25562"/>
                        <a14:foregroundMark x1="5500" y1="66871" x2="5500" y2="668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948" y="2848683"/>
            <a:ext cx="2179498" cy="1332219"/>
          </a:xfrm>
          <a:prstGeom prst="rect">
            <a:avLst/>
          </a:prstGeom>
        </p:spPr>
      </p:pic>
      <p:pic>
        <p:nvPicPr>
          <p:cNvPr id="7" name="그림 6" descr="도로, 자동차, 실외, 파란색이(가) 표시된 사진&#10;&#10;자동 생성된 설명">
            <a:extLst>
              <a:ext uri="{FF2B5EF4-FFF2-40B4-BE49-F238E27FC236}">
                <a16:creationId xmlns:a16="http://schemas.microsoft.com/office/drawing/2014/main" id="{0F64928C-212A-4023-A42E-200924555C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7500" r="90000">
                        <a14:foregroundMark x1="56563" y1="63500" x2="56250" y2="61750"/>
                        <a14:foregroundMark x1="54063" y1="62000" x2="53594" y2="59500"/>
                        <a14:foregroundMark x1="52344" y1="55500" x2="53438" y2="45250"/>
                        <a14:foregroundMark x1="89688" y1="55500" x2="88906" y2="41250"/>
                        <a14:foregroundMark x1="8906" y1="60750" x2="10156" y2="51750"/>
                        <a14:foregroundMark x1="7813" y1="55750" x2="9688" y2="51750"/>
                        <a14:foregroundMark x1="11563" y1="48000" x2="13438" y2="48000"/>
                        <a14:foregroundMark x1="7500" y1="64000" x2="7500" y2="6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447" y="2680084"/>
            <a:ext cx="2684620" cy="1677887"/>
          </a:xfrm>
          <a:prstGeom prst="rect">
            <a:avLst/>
          </a:prstGeom>
        </p:spPr>
      </p:pic>
      <p:pic>
        <p:nvPicPr>
          <p:cNvPr id="9" name="그림 8" descr="자동차이(가) 표시된 사진&#10;&#10;자동 생성된 설명">
            <a:extLst>
              <a:ext uri="{FF2B5EF4-FFF2-40B4-BE49-F238E27FC236}">
                <a16:creationId xmlns:a16="http://schemas.microsoft.com/office/drawing/2014/main" id="{9F5F9FAB-E0F5-4D65-B5B7-D44C8341F15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7875" r="92750">
                        <a14:foregroundMark x1="8625" y1="59500" x2="8625" y2="59500"/>
                        <a14:foregroundMark x1="52375" y1="57667" x2="52375" y2="57667"/>
                        <a14:foregroundMark x1="51875" y1="59000" x2="51875" y2="59000"/>
                        <a14:foregroundMark x1="53375" y1="57667" x2="53375" y2="57667"/>
                        <a14:foregroundMark x1="88750" y1="66833" x2="88750" y2="66833"/>
                        <a14:foregroundMark x1="89750" y1="66167" x2="91000" y2="55667"/>
                        <a14:foregroundMark x1="90250" y1="66833" x2="92750" y2="62500"/>
                        <a14:foregroundMark x1="91500" y1="61167" x2="91750" y2="57000"/>
                        <a14:foregroundMark x1="50375" y1="74833" x2="57500" y2="76167"/>
                        <a14:foregroundMark x1="7875" y1="66500" x2="10875" y2="51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009" y="2499572"/>
            <a:ext cx="2321390" cy="1741042"/>
          </a:xfrm>
          <a:prstGeom prst="rect">
            <a:avLst/>
          </a:prstGeom>
        </p:spPr>
      </p:pic>
      <p:pic>
        <p:nvPicPr>
          <p:cNvPr id="22" name="그림 21" descr="건물, 자동차, 실외, 도로이(가) 표시된 사진&#10;&#10;자동 생성된 설명">
            <a:extLst>
              <a:ext uri="{FF2B5EF4-FFF2-40B4-BE49-F238E27FC236}">
                <a16:creationId xmlns:a16="http://schemas.microsoft.com/office/drawing/2014/main" id="{CB53300E-DDBB-49A0-ABC6-26C209ABECB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870" b="94089" l="2447" r="96449">
                        <a14:foregroundMark x1="55710" y1="76302" x2="55710" y2="76302"/>
                        <a14:foregroundMark x1="47265" y1="64317" x2="69866" y2="84761"/>
                        <a14:foregroundMark x1="69866" y1="84761" x2="69866" y2="84761"/>
                        <a14:foregroundMark x1="52759" y1="79393" x2="56502" y2="58080"/>
                        <a14:foregroundMark x1="56502" y1="58080" x2="56502" y2="58080"/>
                        <a14:foregroundMark x1="56118" y1="82538" x2="51008" y2="82538"/>
                        <a14:foregroundMark x1="60053" y1="80315" x2="50696" y2="87636"/>
                        <a14:foregroundMark x1="50696" y1="87636" x2="49736" y2="81182"/>
                        <a14:foregroundMark x1="52567" y1="91649" x2="53959" y2="90076"/>
                        <a14:foregroundMark x1="56886" y1="91866" x2="58181" y2="88503"/>
                        <a14:foregroundMark x1="57774" y1="87636" x2="58469" y2="83839"/>
                        <a14:foregroundMark x1="37932" y1="62961" x2="21137" y2="45879"/>
                        <a14:foregroundMark x1="60533" y1="84978" x2="56886" y2="92516"/>
                        <a14:foregroundMark x1="48057" y1="80531" x2="50504" y2="90727"/>
                        <a14:foregroundMark x1="57390" y1="92299" x2="62788" y2="82972"/>
                        <a14:foregroundMark x1="60245" y1="90944" x2="62884" y2="87636"/>
                        <a14:foregroundMark x1="64371" y1="83839" x2="62692" y2="91432"/>
                        <a14:foregroundMark x1="68402" y1="80315" x2="78383" y2="80315"/>
                        <a14:foregroundMark x1="78383" y1="80315" x2="88580" y2="79881"/>
                        <a14:foregroundMark x1="88580" y1="79881" x2="91387" y2="77657"/>
                        <a14:foregroundMark x1="82534" y1="68113" x2="91195" y2="61876"/>
                        <a14:foregroundMark x1="86852" y1="73861" x2="90115" y2="71421"/>
                        <a14:foregroundMark x1="49736" y1="29447" x2="54343" y2="25922"/>
                        <a14:foregroundMark x1="61420" y1="31236" x2="52615" y2="21258"/>
                        <a14:foregroundMark x1="52615" y1="21258" x2="44410" y2="19252"/>
                        <a14:foregroundMark x1="61516" y1="25651" x2="59837" y2="25434"/>
                        <a14:foregroundMark x1="90883" y1="71421" x2="94122" y2="50325"/>
                        <a14:foregroundMark x1="94122" y1="50325" x2="94122" y2="50325"/>
                        <a14:foregroundMark x1="82054" y1="82972" x2="91987" y2="78037"/>
                        <a14:foregroundMark x1="91987" y1="78037" x2="94242" y2="74512"/>
                        <a14:foregroundMark x1="65547" y1="85846" x2="75696" y2="84544"/>
                        <a14:foregroundMark x1="75696" y1="84544" x2="89012" y2="84761"/>
                        <a14:foregroundMark x1="83325" y1="90076" x2="92922" y2="85033"/>
                        <a14:foregroundMark x1="92922" y1="85033" x2="94818" y2="81182"/>
                        <a14:foregroundMark x1="87260" y1="95174" x2="95993" y2="84544"/>
                        <a14:foregroundMark x1="95993" y1="84544" x2="96089" y2="84544"/>
                        <a14:foregroundMark x1="94818" y1="70987" x2="93594" y2="48482"/>
                        <a14:foregroundMark x1="93594" y1="48482" x2="93258" y2="47451"/>
                        <a14:foregroundMark x1="94914" y1="55640" x2="96593" y2="57213"/>
                        <a14:foregroundMark x1="95801" y1="54555" x2="91483" y2="46095"/>
                        <a14:foregroundMark x1="5422" y1="37907" x2="9021" y2="60738"/>
                        <a14:foregroundMark x1="9021" y1="60738" x2="17226" y2="73156"/>
                        <a14:foregroundMark x1="17226" y1="73156" x2="39275" y2="80857"/>
                        <a14:foregroundMark x1="39275" y1="80857" x2="43042" y2="85195"/>
                        <a14:foregroundMark x1="6790" y1="74295" x2="4151" y2="36117"/>
                        <a14:foregroundMark x1="17394" y1="25000" x2="26296" y2="15347"/>
                        <a14:foregroundMark x1="26296" y1="15347" x2="36348" y2="12527"/>
                        <a14:foregroundMark x1="36348" y1="12527" x2="47361" y2="13883"/>
                        <a14:foregroundMark x1="13076" y1="25000" x2="23488" y2="16594"/>
                        <a14:foregroundMark x1="3647" y1="33894" x2="4031" y2="68547"/>
                        <a14:foregroundMark x1="7582" y1="79664" x2="4343" y2="58460"/>
                        <a14:foregroundMark x1="4343" y1="58460" x2="4151" y2="35249"/>
                        <a14:foregroundMark x1="4151" y1="35249" x2="3239" y2="57538"/>
                        <a14:foregroundMark x1="3239" y1="57538" x2="4918" y2="74512"/>
                        <a14:foregroundMark x1="4726" y1="72289" x2="9741" y2="79664"/>
                        <a14:foregroundMark x1="8157" y1="80531" x2="4151" y2="50651"/>
                        <a14:foregroundMark x1="4151" y1="50651" x2="4343" y2="33026"/>
                        <a14:foregroundMark x1="3263" y1="34761" x2="2471" y2="57375"/>
                        <a14:foregroundMark x1="2471" y1="57375" x2="2951" y2="51681"/>
                        <a14:foregroundMark x1="18836" y1="19356" x2="45321" y2="13666"/>
                        <a14:foregroundMark x1="55145" y1="13666" x2="56022" y2="13666"/>
                        <a14:foregroundMark x1="45321" y1="13666" x2="52262" y2="13666"/>
                        <a14:foregroundMark x1="53915" y1="14681" x2="10749" y2="35466"/>
                        <a14:foregroundMark x1="56022" y1="13666" x2="55531" y2="13903"/>
                        <a14:foregroundMark x1="10749" y1="35466" x2="3047" y2="49892"/>
                        <a14:foregroundMark x1="3047" y1="49892" x2="4583" y2="72289"/>
                        <a14:foregroundMark x1="4583" y1="72289" x2="45945" y2="90293"/>
                        <a14:foregroundMark x1="45945" y1="90293" x2="61324" y2="94089"/>
                        <a14:foregroundMark x1="66435" y1="25434" x2="67610" y2="26356"/>
                        <a14:foregroundMark x1="66435" y1="27223" x2="65451" y2="25651"/>
                        <a14:backgroundMark x1="7078" y1="26573" x2="10629" y2="25434"/>
                        <a14:backgroundMark x1="5014" y1="30098" x2="17011" y2="19685"/>
                        <a14:backgroundMark x1="4822" y1="29881" x2="13772" y2="20119"/>
                        <a14:backgroundMark x1="13772" y1="20119" x2="18978" y2="18818"/>
                        <a14:backgroundMark x1="48848" y1="9219" x2="72409" y2="14154"/>
                        <a14:backgroundMark x1="51583" y1="12364" x2="61300" y2="18330"/>
                        <a14:backgroundMark x1="61300" y1="18330" x2="67107" y2="263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215" y="2848683"/>
            <a:ext cx="2546263" cy="112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25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5400000">
            <a:off x="-24706" y="4139541"/>
            <a:ext cx="216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Stack Algorithm 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of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Data Structure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056336" y="2238998"/>
            <a:ext cx="0" cy="88876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DECC62F-2887-4D29-8441-948C8AE74997}"/>
              </a:ext>
            </a:extLst>
          </p:cNvPr>
          <p:cNvSpPr txBox="1"/>
          <p:nvPr/>
        </p:nvSpPr>
        <p:spPr>
          <a:xfrm>
            <a:off x="1736149" y="5655753"/>
            <a:ext cx="2563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C000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실생활에 사용되는 예시 </a:t>
            </a:r>
            <a:r>
              <a:rPr lang="en-US" altLang="ko-KR" sz="1600" dirty="0">
                <a:solidFill>
                  <a:srgbClr val="FFC000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2</a:t>
            </a:r>
            <a:endParaRPr lang="ko-KR" altLang="en-US" sz="1600" dirty="0">
              <a:solidFill>
                <a:srgbClr val="FFC000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EAF308-7F36-4228-B00F-20E3C48F1ED1}"/>
              </a:ext>
            </a:extLst>
          </p:cNvPr>
          <p:cNvSpPr txBox="1"/>
          <p:nvPr/>
        </p:nvSpPr>
        <p:spPr>
          <a:xfrm>
            <a:off x="1736149" y="5975025"/>
            <a:ext cx="3028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Example used in real life 2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A65F40-8677-423C-9AA3-5132161A7CD4}"/>
              </a:ext>
            </a:extLst>
          </p:cNvPr>
          <p:cNvSpPr txBox="1"/>
          <p:nvPr/>
        </p:nvSpPr>
        <p:spPr>
          <a:xfrm>
            <a:off x="525463" y="1457103"/>
            <a:ext cx="2417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bg1">
                    <a:lumMod val="6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464F5552</a:t>
            </a:r>
            <a:endParaRPr lang="ko-KR" altLang="en-US" sz="3600" spc="-300" dirty="0">
              <a:solidFill>
                <a:schemeClr val="bg1">
                  <a:lumMod val="65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pic>
        <p:nvPicPr>
          <p:cNvPr id="2050" name="Picture 2" descr="https://t1.daumcdn.net/cfile/tistory/27043149565E99630E">
            <a:extLst>
              <a:ext uri="{FF2B5EF4-FFF2-40B4-BE49-F238E27FC236}">
                <a16:creationId xmlns:a16="http://schemas.microsoft.com/office/drawing/2014/main" id="{A92E6716-D038-4E7E-95D5-88363FBDA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4" y="1725909"/>
            <a:ext cx="6906534" cy="3369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9764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9737" y="2463672"/>
            <a:ext cx="5739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>
                    <a:lumMod val="8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질의응답</a:t>
            </a:r>
            <a:endParaRPr lang="ko-KR" altLang="en-US" sz="2800" dirty="0">
              <a:solidFill>
                <a:schemeClr val="bg1">
                  <a:lumMod val="85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09738" y="2899959"/>
            <a:ext cx="2169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Question &amp; Answer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C52AC6-9962-4D9C-834D-AE9FD15DB74C}"/>
              </a:ext>
            </a:extLst>
          </p:cNvPr>
          <p:cNvSpPr txBox="1"/>
          <p:nvPr/>
        </p:nvSpPr>
        <p:spPr>
          <a:xfrm>
            <a:off x="379734" y="2463672"/>
            <a:ext cx="216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bg1">
                    <a:lumMod val="7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46495645</a:t>
            </a:r>
            <a:endParaRPr lang="ko-KR" altLang="en-US" sz="3600" spc="-300" dirty="0">
              <a:solidFill>
                <a:schemeClr val="bg1">
                  <a:lumMod val="75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64559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35794" y="3230773"/>
            <a:ext cx="7320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Thank You!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69568" y="3753668"/>
            <a:ext cx="3872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수능특강 독서 기술 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01 (P. 158 ~ 161)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051550" y="-9727"/>
            <a:ext cx="114300" cy="203537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68CC3C7-C3B1-46A8-9CDA-750038F8C21F}"/>
              </a:ext>
            </a:extLst>
          </p:cNvPr>
          <p:cNvGrpSpPr/>
          <p:nvPr/>
        </p:nvGrpSpPr>
        <p:grpSpPr>
          <a:xfrm>
            <a:off x="5044506" y="6384709"/>
            <a:ext cx="2102985" cy="346592"/>
            <a:chOff x="5096013" y="4166333"/>
            <a:chExt cx="2102985" cy="346592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5096013" y="4166333"/>
              <a:ext cx="2102985" cy="30237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40183" y="4174371"/>
              <a:ext cx="17837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4D4E4D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3622  </a:t>
              </a:r>
              <a:r>
                <a:rPr lang="ko-KR" altLang="en-US" sz="1600" dirty="0">
                  <a:solidFill>
                    <a:srgbClr val="4D4E4D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이 규 하</a:t>
              </a:r>
            </a:p>
          </p:txBody>
        </p:sp>
      </p:grpSp>
      <p:pic>
        <p:nvPicPr>
          <p:cNvPr id="5" name="Picture 4" descr="A close up of a building&#10;&#10;Description automatically generated">
            <a:extLst>
              <a:ext uri="{FF2B5EF4-FFF2-40B4-BE49-F238E27FC236}">
                <a16:creationId xmlns:a16="http://schemas.microsoft.com/office/drawing/2014/main" id="{1284B388-6A50-4B14-A53C-B111B23F90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477" y="2146337"/>
            <a:ext cx="919145" cy="91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944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1390600"/>
            <a:ext cx="21692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54574F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 rot="5400000">
            <a:off x="-24706" y="4139541"/>
            <a:ext cx="216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Stack Algorithm 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of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Data Structure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56336" y="2238998"/>
            <a:ext cx="0" cy="88876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09737" y="2463672"/>
            <a:ext cx="3037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8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자료 구조 알고리즘</a:t>
            </a:r>
            <a:endParaRPr lang="ko-KR" altLang="en-US" sz="2800" dirty="0">
              <a:solidFill>
                <a:srgbClr val="D9D9D9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09738" y="2899959"/>
            <a:ext cx="2169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Data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Structure, </a:t>
            </a:r>
            <a:r>
              <a:rPr lang="ko-KR" altLang="en-US" sz="1400" dirty="0">
                <a:solidFill>
                  <a:srgbClr val="D9D9D9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資料構造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26469" y="3540868"/>
            <a:ext cx="632298" cy="8754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09738" y="4177736"/>
            <a:ext cx="4097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컴퓨터 과학에서 효율적인 접근 및 수정을 가능케 하는 자료의 조직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관리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저장</a:t>
            </a: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4119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5400000">
            <a:off x="-24706" y="4139541"/>
            <a:ext cx="216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Stack Algorithm 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of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Data Structure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056336" y="2238998"/>
            <a:ext cx="0" cy="88876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095149" y="2595919"/>
            <a:ext cx="2563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C000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구현에 따라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95149" y="2916253"/>
            <a:ext cx="2662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bg1">
                    <a:lumMod val="8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자료형에 따라 분류하는 단순 구조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95149" y="3848165"/>
            <a:ext cx="2563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C000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형태에 따라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095149" y="4168499"/>
            <a:ext cx="286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자료 간 관계가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1:1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인 선형 구조와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1: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多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or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多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: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多 구조인 비선형 구조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090406" y="1969746"/>
            <a:ext cx="2159213" cy="56075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582220" y="1297102"/>
            <a:ext cx="3838417" cy="560755"/>
          </a:xfrm>
          <a:prstGeom prst="rect">
            <a:avLst/>
          </a:prstGeom>
          <a:solidFill>
            <a:srgbClr val="6464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090406" y="2530501"/>
            <a:ext cx="2159213" cy="2840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582219" y="1857858"/>
            <a:ext cx="3838417" cy="3980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74740" y="1988471"/>
            <a:ext cx="2166629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4D4E4D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구현에 따라 </a:t>
            </a:r>
            <a:endParaRPr lang="en-US" altLang="ko-KR" dirty="0">
              <a:solidFill>
                <a:srgbClr val="4D4E4D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918F408-46A6-4155-BCEE-6DDC59D420AA}"/>
              </a:ext>
            </a:extLst>
          </p:cNvPr>
          <p:cNvSpPr txBox="1"/>
          <p:nvPr/>
        </p:nvSpPr>
        <p:spPr>
          <a:xfrm>
            <a:off x="5139567" y="2749807"/>
            <a:ext cx="2162086" cy="2327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4D4E4D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배열</a:t>
            </a:r>
            <a:endParaRPr lang="en-US" altLang="ko-KR" sz="1400" dirty="0">
              <a:solidFill>
                <a:srgbClr val="4D4E4D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4D4E4D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튜플</a:t>
            </a:r>
            <a:endParaRPr lang="en-US" altLang="ko-KR" sz="1400" dirty="0">
              <a:solidFill>
                <a:srgbClr val="4D4E4D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4D4E4D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연결 리스트</a:t>
            </a:r>
            <a:endParaRPr lang="en-US" altLang="ko-KR" sz="1400" dirty="0">
              <a:solidFill>
                <a:srgbClr val="4D4E4D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4D4E4D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원형 연결 리스트</a:t>
            </a:r>
            <a:endParaRPr lang="en-US" altLang="ko-KR" sz="1400" dirty="0">
              <a:solidFill>
                <a:srgbClr val="4D4E4D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4D4E4D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이중 연결 리스트</a:t>
            </a:r>
            <a:endParaRPr lang="en-US" altLang="ko-KR" sz="1400" dirty="0">
              <a:solidFill>
                <a:srgbClr val="4D4E4D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4D4E4D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환형 이중 연결 리스트</a:t>
            </a:r>
            <a:endParaRPr lang="en-US" altLang="ko-KR" sz="1400" dirty="0">
              <a:solidFill>
                <a:srgbClr val="4D4E4D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4D4E4D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해시 테이블</a:t>
            </a:r>
            <a:endParaRPr lang="en-US" altLang="ko-KR" sz="1400" dirty="0">
              <a:solidFill>
                <a:srgbClr val="4D4E4D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E64F6B-0E46-4629-97E1-A43647D8A10C}"/>
              </a:ext>
            </a:extLst>
          </p:cNvPr>
          <p:cNvSpPr/>
          <p:nvPr/>
        </p:nvSpPr>
        <p:spPr>
          <a:xfrm>
            <a:off x="7810801" y="2077162"/>
            <a:ext cx="1476003" cy="1358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4D4E4D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선형 구조</a:t>
            </a:r>
            <a:endParaRPr lang="en-US" altLang="ko-KR" sz="1400" dirty="0">
              <a:solidFill>
                <a:srgbClr val="4D4E4D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KoPubWorld돋움체_Pro Light" panose="00000300000000000000" pitchFamily="50" charset="-127"/>
              <a:buChar char="＿"/>
            </a:pPr>
            <a:r>
              <a:rPr lang="ko-KR" altLang="en-US" sz="1400" dirty="0">
                <a:solidFill>
                  <a:srgbClr val="4D4E4D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스택</a:t>
            </a:r>
            <a:endParaRPr lang="en-US" altLang="ko-KR" sz="1400" dirty="0">
              <a:solidFill>
                <a:srgbClr val="4D4E4D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KoPubWorld돋움체_Pro Light" panose="00000300000000000000" pitchFamily="50" charset="-127"/>
              <a:buChar char="＿"/>
            </a:pPr>
            <a:r>
              <a:rPr lang="ko-KR" altLang="en-US" sz="1400" dirty="0">
                <a:solidFill>
                  <a:srgbClr val="4D4E4D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큐</a:t>
            </a:r>
            <a:endParaRPr lang="en-US" altLang="ko-KR" sz="1400" dirty="0">
              <a:solidFill>
                <a:srgbClr val="4D4E4D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KoPubWorld돋움체_Pro Light" panose="00000300000000000000" pitchFamily="50" charset="-127"/>
              <a:buChar char="＿"/>
            </a:pPr>
            <a:r>
              <a:rPr lang="ko-KR" altLang="en-US" sz="1400" dirty="0">
                <a:solidFill>
                  <a:srgbClr val="4D4E4D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덱</a:t>
            </a:r>
            <a:endParaRPr lang="en-US" altLang="ko-KR" sz="1400" dirty="0">
              <a:solidFill>
                <a:srgbClr val="4D4E4D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639BDAA-03F7-4004-B052-B32C3043178F}"/>
              </a:ext>
            </a:extLst>
          </p:cNvPr>
          <p:cNvSpPr txBox="1"/>
          <p:nvPr/>
        </p:nvSpPr>
        <p:spPr>
          <a:xfrm>
            <a:off x="8372254" y="1340876"/>
            <a:ext cx="2166629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형태에 따라 </a:t>
            </a:r>
            <a:endParaRPr lang="en-US" altLang="ko-KR" dirty="0">
              <a:solidFill>
                <a:schemeClr val="bg1">
                  <a:lumMod val="95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144298-552F-40D0-9161-E58097371814}"/>
              </a:ext>
            </a:extLst>
          </p:cNvPr>
          <p:cNvSpPr/>
          <p:nvPr/>
        </p:nvSpPr>
        <p:spPr>
          <a:xfrm>
            <a:off x="7810800" y="3654530"/>
            <a:ext cx="3329147" cy="1681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4D4E4D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비 선형 구조</a:t>
            </a:r>
            <a:endParaRPr lang="en-US" altLang="ko-KR" sz="1400" dirty="0">
              <a:solidFill>
                <a:srgbClr val="4D4E4D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KoPubWorld돋움체_Pro Light" panose="00000300000000000000" pitchFamily="50" charset="-127"/>
              <a:buChar char="＿"/>
            </a:pPr>
            <a:r>
              <a:rPr lang="ko-KR" altLang="en-US" sz="1400" dirty="0">
                <a:solidFill>
                  <a:srgbClr val="4D4E4D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그래프</a:t>
            </a:r>
            <a:endParaRPr lang="en-US" altLang="ko-KR" sz="1400" dirty="0">
              <a:solidFill>
                <a:srgbClr val="4D4E4D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KoPubWorld돋움체_Pro Light" panose="00000300000000000000" pitchFamily="50" charset="-127"/>
              <a:buChar char="＿"/>
            </a:pPr>
            <a:r>
              <a:rPr lang="ko-KR" altLang="en-US" sz="1400" dirty="0">
                <a:solidFill>
                  <a:srgbClr val="4D4E4D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유향 그래프</a:t>
            </a:r>
            <a:r>
              <a:rPr lang="en-US" altLang="ko-KR" sz="1400" dirty="0">
                <a:solidFill>
                  <a:srgbClr val="4D4E4D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solidFill>
                  <a:srgbClr val="4D4E4D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무향 그래프</a:t>
            </a:r>
            <a:endParaRPr lang="en-US" altLang="ko-KR" sz="1400" dirty="0">
              <a:solidFill>
                <a:srgbClr val="4D4E4D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KoPubWorld돋움체_Pro Light" panose="00000300000000000000" pitchFamily="50" charset="-127"/>
              <a:buChar char="＿"/>
            </a:pPr>
            <a:r>
              <a:rPr lang="ko-KR" altLang="en-US" sz="1400" dirty="0">
                <a:solidFill>
                  <a:srgbClr val="4D4E4D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트리 </a:t>
            </a:r>
            <a:r>
              <a:rPr lang="en-US" altLang="ko-KR" sz="1400" i="1" dirty="0">
                <a:solidFill>
                  <a:srgbClr val="4D4E4D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(+ </a:t>
            </a:r>
            <a:r>
              <a:rPr lang="ko-KR" altLang="en-US" sz="1400" i="1" dirty="0">
                <a:solidFill>
                  <a:srgbClr val="4D4E4D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이진트리</a:t>
            </a:r>
            <a:r>
              <a:rPr lang="en-US" altLang="ko-KR" sz="1400" i="1" dirty="0">
                <a:solidFill>
                  <a:srgbClr val="4D4E4D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)</a:t>
            </a:r>
          </a:p>
          <a:p>
            <a:pPr marL="1200150" lvl="2" indent="-285750">
              <a:lnSpc>
                <a:spcPct val="150000"/>
              </a:lnSpc>
              <a:buFont typeface="KoPubWorld돋움체_Pro Light" panose="00000300000000000000" pitchFamily="50" charset="-127"/>
              <a:buChar char="＿"/>
            </a:pPr>
            <a:r>
              <a:rPr lang="ko-KR" altLang="en-US" sz="1400" dirty="0">
                <a:solidFill>
                  <a:srgbClr val="4D4E4D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힙</a:t>
            </a:r>
            <a:endParaRPr lang="en-US" dirty="0">
              <a:solidFill>
                <a:srgbClr val="4D4E4D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8EEC64-CF39-4A97-8636-25D145C308BB}"/>
              </a:ext>
            </a:extLst>
          </p:cNvPr>
          <p:cNvSpPr txBox="1"/>
          <p:nvPr/>
        </p:nvSpPr>
        <p:spPr>
          <a:xfrm>
            <a:off x="488041" y="1390600"/>
            <a:ext cx="21692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54574F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3331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1532534"/>
            <a:ext cx="2138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300" dirty="0">
                <a:solidFill>
                  <a:schemeClr val="bg1">
                    <a:lumMod val="6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5448524545</a:t>
            </a:r>
            <a:endParaRPr lang="ko-KR" altLang="en-US" sz="3200" spc="-300" dirty="0">
              <a:solidFill>
                <a:schemeClr val="bg1">
                  <a:lumMod val="65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 rot="5400000">
            <a:off x="-24706" y="4139541"/>
            <a:ext cx="216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Stack Algorithm 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of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Data Structure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56336" y="2238998"/>
            <a:ext cx="0" cy="88876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09737" y="2463672"/>
            <a:ext cx="4548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D9D9D9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스택</a:t>
            </a:r>
            <a:r>
              <a:rPr lang="en-US" altLang="ko-KR" sz="3200" dirty="0">
                <a:solidFill>
                  <a:srgbClr val="D9D9D9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(Stack)</a:t>
            </a:r>
            <a:r>
              <a:rPr lang="ko-KR" altLang="en-US" sz="3200" dirty="0">
                <a:solidFill>
                  <a:srgbClr val="D9D9D9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의 개념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09737" y="3012331"/>
            <a:ext cx="2169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Stack, Pushdown List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26469" y="3540868"/>
            <a:ext cx="632298" cy="8754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09737" y="3899544"/>
            <a:ext cx="5534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D9D9D9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가장 나중에 삽입된 데이터가 가장 먼저 출력된다는 </a:t>
            </a:r>
            <a:endParaRPr lang="en-US" altLang="ko-KR" sz="1600" dirty="0">
              <a:solidFill>
                <a:srgbClr val="D9D9D9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en-US" altLang="ko-KR" sz="1600" dirty="0">
                <a:solidFill>
                  <a:srgbClr val="D9D9D9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Last In First Out (LIFO, </a:t>
            </a:r>
            <a:r>
              <a:rPr lang="ko-KR" altLang="en-US" sz="1600" dirty="0">
                <a:solidFill>
                  <a:srgbClr val="D9D9D9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後후入입先선出출</a:t>
            </a:r>
            <a:r>
              <a:rPr lang="en-US" altLang="ko-KR" sz="1600" dirty="0">
                <a:solidFill>
                  <a:srgbClr val="D9D9D9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) </a:t>
            </a:r>
            <a:r>
              <a:rPr lang="ko-KR" altLang="en-US" sz="1600" dirty="0">
                <a:solidFill>
                  <a:srgbClr val="D9D9D9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의 파일 구조</a:t>
            </a:r>
            <a:r>
              <a:rPr lang="en-US" altLang="ko-KR" sz="1600" dirty="0">
                <a:solidFill>
                  <a:srgbClr val="D9D9D9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4565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5400000">
            <a:off x="-24706" y="4139541"/>
            <a:ext cx="216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Stack Algorithm 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of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Data Structure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56336" y="2238998"/>
            <a:ext cx="0" cy="88876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8369234" y="3724224"/>
            <a:ext cx="1000490" cy="103580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1nd</a:t>
            </a:r>
            <a:endParaRPr lang="ko-KR" altLang="en-US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8369234" y="1393126"/>
            <a:ext cx="1000490" cy="1035801"/>
          </a:xfrm>
          <a:prstGeom prst="roundRect">
            <a:avLst/>
          </a:prstGeom>
          <a:solidFill>
            <a:srgbClr val="3A3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3nd</a:t>
            </a:r>
            <a:endParaRPr lang="ko-KR" altLang="en-US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8369234" y="2558674"/>
            <a:ext cx="1000490" cy="103580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2rd</a:t>
            </a:r>
            <a:endParaRPr lang="ko-KR" altLang="en-US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BEC375A-852E-486B-8682-BA28AA170773}"/>
              </a:ext>
            </a:extLst>
          </p:cNvPr>
          <p:cNvSpPr/>
          <p:nvPr/>
        </p:nvSpPr>
        <p:spPr>
          <a:xfrm rot="10800000">
            <a:off x="6562708" y="3181214"/>
            <a:ext cx="1000490" cy="495570"/>
          </a:xfrm>
          <a:prstGeom prst="rightArrow">
            <a:avLst/>
          </a:prstGeom>
          <a:solidFill>
            <a:srgbClr val="FFC000"/>
          </a:solidFill>
          <a:ln>
            <a:solidFill>
              <a:srgbClr val="4D4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3AA155B-1596-421F-B788-3C4A7F077786}"/>
              </a:ext>
            </a:extLst>
          </p:cNvPr>
          <p:cNvGrpSpPr/>
          <p:nvPr/>
        </p:nvGrpSpPr>
        <p:grpSpPr>
          <a:xfrm>
            <a:off x="3616589" y="1445418"/>
            <a:ext cx="2192393" cy="3867337"/>
            <a:chOff x="3616589" y="1445418"/>
            <a:chExt cx="2192393" cy="386733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713111F-C049-4C30-BBCE-5481DF31B0A6}"/>
                </a:ext>
              </a:extLst>
            </p:cNvPr>
            <p:cNvGrpSpPr/>
            <p:nvPr/>
          </p:nvGrpSpPr>
          <p:grpSpPr>
            <a:xfrm>
              <a:off x="3616589" y="1545244"/>
              <a:ext cx="2192393" cy="3767511"/>
              <a:chOff x="2328228" y="2067120"/>
              <a:chExt cx="2192393" cy="3115099"/>
            </a:xfrm>
          </p:grpSpPr>
          <p:sp>
            <p:nvSpPr>
              <p:cNvPr id="45" name="직사각형 32">
                <a:extLst>
                  <a:ext uri="{FF2B5EF4-FFF2-40B4-BE49-F238E27FC236}">
                    <a16:creationId xmlns:a16="http://schemas.microsoft.com/office/drawing/2014/main" id="{68060C29-986E-480D-8D54-BF0C671A0CE2}"/>
                  </a:ext>
                </a:extLst>
              </p:cNvPr>
              <p:cNvSpPr/>
              <p:nvPr/>
            </p:nvSpPr>
            <p:spPr>
              <a:xfrm>
                <a:off x="2328228" y="4912493"/>
                <a:ext cx="2192393" cy="26972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altLang="ko-KR" sz="1200" dirty="0">
                    <a:latin typeface="KoPubWorld돋움체_Pro Light" panose="00000300000000000000" pitchFamily="50" charset="-127"/>
                    <a:ea typeface="KoPubWorld돋움체_Pro Light" panose="00000300000000000000" pitchFamily="50" charset="-127"/>
                    <a:cs typeface="KoPubWorld돋움체_Pro Light" panose="00000300000000000000" pitchFamily="50" charset="-127"/>
                  </a:rPr>
                  <a:t>Data Box</a:t>
                </a:r>
                <a:endParaRPr lang="ko-KR" altLang="en-US" sz="1200" dirty="0"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endParaRPr>
              </a:p>
            </p:txBody>
          </p:sp>
          <p:sp>
            <p:nvSpPr>
              <p:cNvPr id="46" name="직사각형 35">
                <a:extLst>
                  <a:ext uri="{FF2B5EF4-FFF2-40B4-BE49-F238E27FC236}">
                    <a16:creationId xmlns:a16="http://schemas.microsoft.com/office/drawing/2014/main" id="{EE33080F-2FC6-4ACE-8FEF-0D24E6BB81A3}"/>
                  </a:ext>
                </a:extLst>
              </p:cNvPr>
              <p:cNvSpPr/>
              <p:nvPr/>
            </p:nvSpPr>
            <p:spPr>
              <a:xfrm>
                <a:off x="2337443" y="2067120"/>
                <a:ext cx="2159213" cy="2840713"/>
              </a:xfrm>
              <a:prstGeom prst="rect">
                <a:avLst/>
              </a:prstGeom>
              <a:noFill/>
              <a:ln w="31750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endParaRPr>
              </a:p>
            </p:txBody>
          </p:sp>
        </p:grpSp>
        <p:sp>
          <p:nvSpPr>
            <p:cNvPr id="47" name="모서리가 둥근 직사각형 16">
              <a:extLst>
                <a:ext uri="{FF2B5EF4-FFF2-40B4-BE49-F238E27FC236}">
                  <a16:creationId xmlns:a16="http://schemas.microsoft.com/office/drawing/2014/main" id="{E47AC1EC-FA0E-4AF6-AEBC-DEB326900863}"/>
                </a:ext>
              </a:extLst>
            </p:cNvPr>
            <p:cNvSpPr/>
            <p:nvPr/>
          </p:nvSpPr>
          <p:spPr>
            <a:xfrm>
              <a:off x="3648074" y="1445418"/>
              <a:ext cx="2119313" cy="190501"/>
            </a:xfrm>
            <a:prstGeom prst="roundRect">
              <a:avLst/>
            </a:prstGeom>
            <a:solidFill>
              <a:srgbClr val="4D4E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FB25E87E-4E86-4599-9903-9AC1A27598DD}"/>
              </a:ext>
            </a:extLst>
          </p:cNvPr>
          <p:cNvSpPr txBox="1"/>
          <p:nvPr/>
        </p:nvSpPr>
        <p:spPr>
          <a:xfrm>
            <a:off x="2073397" y="1821487"/>
            <a:ext cx="1307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rgbClr val="FFC000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Top</a:t>
            </a:r>
            <a:endParaRPr lang="ko-KR" altLang="en-US" sz="1600" dirty="0">
              <a:solidFill>
                <a:srgbClr val="FFC000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1526086-53D6-4659-89A2-58105F753196}"/>
              </a:ext>
            </a:extLst>
          </p:cNvPr>
          <p:cNvSpPr txBox="1"/>
          <p:nvPr/>
        </p:nvSpPr>
        <p:spPr>
          <a:xfrm>
            <a:off x="2111163" y="4262651"/>
            <a:ext cx="1307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rgbClr val="FFC000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Bottom</a:t>
            </a:r>
            <a:endParaRPr lang="ko-KR" altLang="en-US" sz="1600" dirty="0">
              <a:solidFill>
                <a:srgbClr val="FFC000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7882B1-64A3-47ED-82BC-94EECE107A2C}"/>
              </a:ext>
            </a:extLst>
          </p:cNvPr>
          <p:cNvSpPr txBox="1"/>
          <p:nvPr/>
        </p:nvSpPr>
        <p:spPr>
          <a:xfrm>
            <a:off x="6305550" y="3724409"/>
            <a:ext cx="1307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rgbClr val="FFC000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PUSH();</a:t>
            </a:r>
            <a:endParaRPr lang="ko-KR" altLang="en-US" sz="1600" dirty="0">
              <a:solidFill>
                <a:srgbClr val="FFC000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A3A6DA-B71E-49F0-9ED3-B2A0018062FC}"/>
              </a:ext>
            </a:extLst>
          </p:cNvPr>
          <p:cNvSpPr txBox="1"/>
          <p:nvPr/>
        </p:nvSpPr>
        <p:spPr>
          <a:xfrm>
            <a:off x="488041" y="1532534"/>
            <a:ext cx="2138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300" dirty="0">
                <a:solidFill>
                  <a:schemeClr val="bg1">
                    <a:lumMod val="6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5448524545</a:t>
            </a:r>
            <a:endParaRPr lang="ko-KR" altLang="en-US" sz="3200" spc="-300" dirty="0">
              <a:solidFill>
                <a:schemeClr val="bg1">
                  <a:lumMod val="65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7941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5400000">
            <a:off x="-24706" y="4139541"/>
            <a:ext cx="216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Stack Algorithm 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of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Data Structure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56336" y="2238998"/>
            <a:ext cx="0" cy="88876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BEC375A-852E-486B-8682-BA28AA170773}"/>
              </a:ext>
            </a:extLst>
          </p:cNvPr>
          <p:cNvSpPr/>
          <p:nvPr/>
        </p:nvSpPr>
        <p:spPr>
          <a:xfrm rot="10800000">
            <a:off x="6562708" y="3181214"/>
            <a:ext cx="1000490" cy="495570"/>
          </a:xfrm>
          <a:prstGeom prst="rightArrow">
            <a:avLst/>
          </a:prstGeom>
          <a:solidFill>
            <a:srgbClr val="FFC000"/>
          </a:solidFill>
          <a:ln>
            <a:solidFill>
              <a:srgbClr val="4D4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3AA155B-1596-421F-B788-3C4A7F077786}"/>
              </a:ext>
            </a:extLst>
          </p:cNvPr>
          <p:cNvGrpSpPr/>
          <p:nvPr/>
        </p:nvGrpSpPr>
        <p:grpSpPr>
          <a:xfrm>
            <a:off x="3616589" y="1445418"/>
            <a:ext cx="2192393" cy="3867337"/>
            <a:chOff x="3616589" y="1445418"/>
            <a:chExt cx="2192393" cy="386733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713111F-C049-4C30-BBCE-5481DF31B0A6}"/>
                </a:ext>
              </a:extLst>
            </p:cNvPr>
            <p:cNvGrpSpPr/>
            <p:nvPr/>
          </p:nvGrpSpPr>
          <p:grpSpPr>
            <a:xfrm>
              <a:off x="3616589" y="1545244"/>
              <a:ext cx="2192393" cy="3767511"/>
              <a:chOff x="2328228" y="2067120"/>
              <a:chExt cx="2192393" cy="3115099"/>
            </a:xfrm>
          </p:grpSpPr>
          <p:sp>
            <p:nvSpPr>
              <p:cNvPr id="45" name="직사각형 32">
                <a:extLst>
                  <a:ext uri="{FF2B5EF4-FFF2-40B4-BE49-F238E27FC236}">
                    <a16:creationId xmlns:a16="http://schemas.microsoft.com/office/drawing/2014/main" id="{68060C29-986E-480D-8D54-BF0C671A0CE2}"/>
                  </a:ext>
                </a:extLst>
              </p:cNvPr>
              <p:cNvSpPr/>
              <p:nvPr/>
            </p:nvSpPr>
            <p:spPr>
              <a:xfrm>
                <a:off x="2328228" y="4912493"/>
                <a:ext cx="2192393" cy="26972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altLang="ko-KR" sz="1200" dirty="0">
                    <a:latin typeface="KoPubWorld돋움체_Pro Light" panose="00000300000000000000" pitchFamily="50" charset="-127"/>
                    <a:ea typeface="KoPubWorld돋움체_Pro Light" panose="00000300000000000000" pitchFamily="50" charset="-127"/>
                    <a:cs typeface="KoPubWorld돋움체_Pro Light" panose="00000300000000000000" pitchFamily="50" charset="-127"/>
                  </a:rPr>
                  <a:t>Data Box</a:t>
                </a:r>
                <a:endParaRPr lang="ko-KR" altLang="en-US" sz="1200" dirty="0"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endParaRPr>
              </a:p>
            </p:txBody>
          </p:sp>
          <p:sp>
            <p:nvSpPr>
              <p:cNvPr id="46" name="직사각형 35">
                <a:extLst>
                  <a:ext uri="{FF2B5EF4-FFF2-40B4-BE49-F238E27FC236}">
                    <a16:creationId xmlns:a16="http://schemas.microsoft.com/office/drawing/2014/main" id="{EE33080F-2FC6-4ACE-8FEF-0D24E6BB81A3}"/>
                  </a:ext>
                </a:extLst>
              </p:cNvPr>
              <p:cNvSpPr/>
              <p:nvPr/>
            </p:nvSpPr>
            <p:spPr>
              <a:xfrm>
                <a:off x="2337443" y="2067120"/>
                <a:ext cx="2159213" cy="2840713"/>
              </a:xfrm>
              <a:prstGeom prst="rect">
                <a:avLst/>
              </a:prstGeom>
              <a:noFill/>
              <a:ln w="31750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endParaRPr>
              </a:p>
            </p:txBody>
          </p:sp>
        </p:grpSp>
        <p:sp>
          <p:nvSpPr>
            <p:cNvPr id="47" name="모서리가 둥근 직사각형 16">
              <a:extLst>
                <a:ext uri="{FF2B5EF4-FFF2-40B4-BE49-F238E27FC236}">
                  <a16:creationId xmlns:a16="http://schemas.microsoft.com/office/drawing/2014/main" id="{E47AC1EC-FA0E-4AF6-AEBC-DEB326900863}"/>
                </a:ext>
              </a:extLst>
            </p:cNvPr>
            <p:cNvSpPr/>
            <p:nvPr/>
          </p:nvSpPr>
          <p:spPr>
            <a:xfrm>
              <a:off x="3648074" y="1445418"/>
              <a:ext cx="2119313" cy="190501"/>
            </a:xfrm>
            <a:prstGeom prst="roundRect">
              <a:avLst/>
            </a:prstGeom>
            <a:solidFill>
              <a:srgbClr val="4D4E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endParaRPr>
            </a:p>
          </p:txBody>
        </p:sp>
      </p:grpSp>
      <p:sp>
        <p:nvSpPr>
          <p:cNvPr id="14" name="모서리가 둥근 직사각형 14">
            <a:extLst>
              <a:ext uri="{FF2B5EF4-FFF2-40B4-BE49-F238E27FC236}">
                <a16:creationId xmlns:a16="http://schemas.microsoft.com/office/drawing/2014/main" id="{2F23EE3F-64E0-46E2-9418-5E29DEF14672}"/>
              </a:ext>
            </a:extLst>
          </p:cNvPr>
          <p:cNvSpPr/>
          <p:nvPr/>
        </p:nvSpPr>
        <p:spPr>
          <a:xfrm>
            <a:off x="4205165" y="3724224"/>
            <a:ext cx="1000490" cy="103580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1nd</a:t>
            </a:r>
            <a:endParaRPr lang="ko-KR" altLang="en-US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8" name="모서리가 둥근 직사각형 15">
            <a:extLst>
              <a:ext uri="{FF2B5EF4-FFF2-40B4-BE49-F238E27FC236}">
                <a16:creationId xmlns:a16="http://schemas.microsoft.com/office/drawing/2014/main" id="{F692C66E-96BD-4E24-85E5-5A8CB9CE6ED3}"/>
              </a:ext>
            </a:extLst>
          </p:cNvPr>
          <p:cNvSpPr/>
          <p:nvPr/>
        </p:nvSpPr>
        <p:spPr>
          <a:xfrm>
            <a:off x="8369234" y="1393126"/>
            <a:ext cx="1000490" cy="1035801"/>
          </a:xfrm>
          <a:prstGeom prst="roundRect">
            <a:avLst/>
          </a:prstGeom>
          <a:solidFill>
            <a:srgbClr val="3A3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3nd</a:t>
            </a:r>
            <a:endParaRPr lang="ko-KR" altLang="en-US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9" name="모서리가 둥근 직사각형 16">
            <a:extLst>
              <a:ext uri="{FF2B5EF4-FFF2-40B4-BE49-F238E27FC236}">
                <a16:creationId xmlns:a16="http://schemas.microsoft.com/office/drawing/2014/main" id="{B3191B05-EE8E-49B9-8BC2-5B7FA743EEDB}"/>
              </a:ext>
            </a:extLst>
          </p:cNvPr>
          <p:cNvSpPr/>
          <p:nvPr/>
        </p:nvSpPr>
        <p:spPr>
          <a:xfrm>
            <a:off x="8369234" y="2558674"/>
            <a:ext cx="1000490" cy="103580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2rd</a:t>
            </a:r>
            <a:endParaRPr lang="ko-KR" altLang="en-US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2752EB-FFE4-4077-97DC-C33C8BA85323}"/>
              </a:ext>
            </a:extLst>
          </p:cNvPr>
          <p:cNvSpPr txBox="1"/>
          <p:nvPr/>
        </p:nvSpPr>
        <p:spPr>
          <a:xfrm>
            <a:off x="2073397" y="1821487"/>
            <a:ext cx="1307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rgbClr val="FFC000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Top</a:t>
            </a:r>
            <a:endParaRPr lang="ko-KR" altLang="en-US" sz="1600" dirty="0">
              <a:solidFill>
                <a:srgbClr val="FFC000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DD0435-3A45-4C4F-A8C5-D8A8960D51F3}"/>
              </a:ext>
            </a:extLst>
          </p:cNvPr>
          <p:cNvSpPr txBox="1"/>
          <p:nvPr/>
        </p:nvSpPr>
        <p:spPr>
          <a:xfrm>
            <a:off x="2111163" y="4262651"/>
            <a:ext cx="1307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rgbClr val="FFC000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Bottom</a:t>
            </a:r>
            <a:endParaRPr lang="ko-KR" altLang="en-US" sz="1600" dirty="0">
              <a:solidFill>
                <a:srgbClr val="FFC000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DDA485-71C8-403D-9158-511F4F914891}"/>
              </a:ext>
            </a:extLst>
          </p:cNvPr>
          <p:cNvSpPr txBox="1"/>
          <p:nvPr/>
        </p:nvSpPr>
        <p:spPr>
          <a:xfrm>
            <a:off x="6305550" y="3724409"/>
            <a:ext cx="1307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rgbClr val="FFC000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PUSH();</a:t>
            </a:r>
            <a:endParaRPr lang="ko-KR" altLang="en-US" sz="1600" dirty="0">
              <a:solidFill>
                <a:srgbClr val="FFC000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14F462-507D-419D-891C-C81192583E1B}"/>
              </a:ext>
            </a:extLst>
          </p:cNvPr>
          <p:cNvSpPr txBox="1"/>
          <p:nvPr/>
        </p:nvSpPr>
        <p:spPr>
          <a:xfrm>
            <a:off x="488041" y="1532534"/>
            <a:ext cx="2138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300" dirty="0">
                <a:solidFill>
                  <a:schemeClr val="bg1">
                    <a:lumMod val="6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5448524545</a:t>
            </a:r>
            <a:endParaRPr lang="ko-KR" altLang="en-US" sz="3200" spc="-300" dirty="0">
              <a:solidFill>
                <a:schemeClr val="bg1">
                  <a:lumMod val="65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0420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5400000">
            <a:off x="-24706" y="4139541"/>
            <a:ext cx="216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Stack Algorithm 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of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Data Structure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56336" y="2238998"/>
            <a:ext cx="0" cy="88876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BEC375A-852E-486B-8682-BA28AA170773}"/>
              </a:ext>
            </a:extLst>
          </p:cNvPr>
          <p:cNvSpPr/>
          <p:nvPr/>
        </p:nvSpPr>
        <p:spPr>
          <a:xfrm rot="10800000">
            <a:off x="6562708" y="3181214"/>
            <a:ext cx="1000490" cy="495570"/>
          </a:xfrm>
          <a:prstGeom prst="rightArrow">
            <a:avLst/>
          </a:prstGeom>
          <a:solidFill>
            <a:srgbClr val="FFC000"/>
          </a:solidFill>
          <a:ln>
            <a:solidFill>
              <a:srgbClr val="4D4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3AA155B-1596-421F-B788-3C4A7F077786}"/>
              </a:ext>
            </a:extLst>
          </p:cNvPr>
          <p:cNvGrpSpPr/>
          <p:nvPr/>
        </p:nvGrpSpPr>
        <p:grpSpPr>
          <a:xfrm>
            <a:off x="3616589" y="1445418"/>
            <a:ext cx="2192393" cy="3867337"/>
            <a:chOff x="3616589" y="1445418"/>
            <a:chExt cx="2192393" cy="386733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713111F-C049-4C30-BBCE-5481DF31B0A6}"/>
                </a:ext>
              </a:extLst>
            </p:cNvPr>
            <p:cNvGrpSpPr/>
            <p:nvPr/>
          </p:nvGrpSpPr>
          <p:grpSpPr>
            <a:xfrm>
              <a:off x="3616589" y="1545244"/>
              <a:ext cx="2192393" cy="3767511"/>
              <a:chOff x="2328228" y="2067120"/>
              <a:chExt cx="2192393" cy="3115099"/>
            </a:xfrm>
          </p:grpSpPr>
          <p:sp>
            <p:nvSpPr>
              <p:cNvPr id="45" name="직사각형 32">
                <a:extLst>
                  <a:ext uri="{FF2B5EF4-FFF2-40B4-BE49-F238E27FC236}">
                    <a16:creationId xmlns:a16="http://schemas.microsoft.com/office/drawing/2014/main" id="{68060C29-986E-480D-8D54-BF0C671A0CE2}"/>
                  </a:ext>
                </a:extLst>
              </p:cNvPr>
              <p:cNvSpPr/>
              <p:nvPr/>
            </p:nvSpPr>
            <p:spPr>
              <a:xfrm>
                <a:off x="2328228" y="4912493"/>
                <a:ext cx="2192393" cy="26972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altLang="ko-KR" sz="1200" dirty="0">
                    <a:latin typeface="KoPubWorld돋움체_Pro Light" panose="00000300000000000000" pitchFamily="50" charset="-127"/>
                    <a:ea typeface="KoPubWorld돋움체_Pro Light" panose="00000300000000000000" pitchFamily="50" charset="-127"/>
                    <a:cs typeface="KoPubWorld돋움체_Pro Light" panose="00000300000000000000" pitchFamily="50" charset="-127"/>
                  </a:rPr>
                  <a:t>Data Box</a:t>
                </a:r>
                <a:endParaRPr lang="ko-KR" altLang="en-US" sz="1200" dirty="0"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endParaRPr>
              </a:p>
            </p:txBody>
          </p:sp>
          <p:sp>
            <p:nvSpPr>
              <p:cNvPr id="46" name="직사각형 35">
                <a:extLst>
                  <a:ext uri="{FF2B5EF4-FFF2-40B4-BE49-F238E27FC236}">
                    <a16:creationId xmlns:a16="http://schemas.microsoft.com/office/drawing/2014/main" id="{EE33080F-2FC6-4ACE-8FEF-0D24E6BB81A3}"/>
                  </a:ext>
                </a:extLst>
              </p:cNvPr>
              <p:cNvSpPr/>
              <p:nvPr/>
            </p:nvSpPr>
            <p:spPr>
              <a:xfrm>
                <a:off x="2337443" y="2067120"/>
                <a:ext cx="2159213" cy="2840713"/>
              </a:xfrm>
              <a:prstGeom prst="rect">
                <a:avLst/>
              </a:prstGeom>
              <a:noFill/>
              <a:ln w="31750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endParaRPr>
              </a:p>
            </p:txBody>
          </p:sp>
        </p:grpSp>
        <p:sp>
          <p:nvSpPr>
            <p:cNvPr id="47" name="모서리가 둥근 직사각형 16">
              <a:extLst>
                <a:ext uri="{FF2B5EF4-FFF2-40B4-BE49-F238E27FC236}">
                  <a16:creationId xmlns:a16="http://schemas.microsoft.com/office/drawing/2014/main" id="{E47AC1EC-FA0E-4AF6-AEBC-DEB326900863}"/>
                </a:ext>
              </a:extLst>
            </p:cNvPr>
            <p:cNvSpPr/>
            <p:nvPr/>
          </p:nvSpPr>
          <p:spPr>
            <a:xfrm>
              <a:off x="3648074" y="1445418"/>
              <a:ext cx="2119313" cy="190501"/>
            </a:xfrm>
            <a:prstGeom prst="roundRect">
              <a:avLst/>
            </a:prstGeom>
            <a:solidFill>
              <a:srgbClr val="4D4E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endParaRPr>
            </a:p>
          </p:txBody>
        </p:sp>
      </p:grpSp>
      <p:sp>
        <p:nvSpPr>
          <p:cNvPr id="14" name="모서리가 둥근 직사각형 14">
            <a:extLst>
              <a:ext uri="{FF2B5EF4-FFF2-40B4-BE49-F238E27FC236}">
                <a16:creationId xmlns:a16="http://schemas.microsoft.com/office/drawing/2014/main" id="{2F23EE3F-64E0-46E2-9418-5E29DEF14672}"/>
              </a:ext>
            </a:extLst>
          </p:cNvPr>
          <p:cNvSpPr/>
          <p:nvPr/>
        </p:nvSpPr>
        <p:spPr>
          <a:xfrm>
            <a:off x="4205165" y="3724224"/>
            <a:ext cx="1000490" cy="103580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1nd</a:t>
            </a:r>
            <a:endParaRPr lang="ko-KR" altLang="en-US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8" name="모서리가 둥근 직사각형 15">
            <a:extLst>
              <a:ext uri="{FF2B5EF4-FFF2-40B4-BE49-F238E27FC236}">
                <a16:creationId xmlns:a16="http://schemas.microsoft.com/office/drawing/2014/main" id="{F692C66E-96BD-4E24-85E5-5A8CB9CE6ED3}"/>
              </a:ext>
            </a:extLst>
          </p:cNvPr>
          <p:cNvSpPr/>
          <p:nvPr/>
        </p:nvSpPr>
        <p:spPr>
          <a:xfrm>
            <a:off x="8369234" y="1393126"/>
            <a:ext cx="1000490" cy="1035801"/>
          </a:xfrm>
          <a:prstGeom prst="roundRect">
            <a:avLst/>
          </a:prstGeom>
          <a:solidFill>
            <a:srgbClr val="3A3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3nd</a:t>
            </a:r>
            <a:endParaRPr lang="ko-KR" altLang="en-US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9" name="모서리가 둥근 직사각형 16">
            <a:extLst>
              <a:ext uri="{FF2B5EF4-FFF2-40B4-BE49-F238E27FC236}">
                <a16:creationId xmlns:a16="http://schemas.microsoft.com/office/drawing/2014/main" id="{B3191B05-EE8E-49B9-8BC2-5B7FA743EEDB}"/>
              </a:ext>
            </a:extLst>
          </p:cNvPr>
          <p:cNvSpPr/>
          <p:nvPr/>
        </p:nvSpPr>
        <p:spPr>
          <a:xfrm>
            <a:off x="4205165" y="2558674"/>
            <a:ext cx="1000490" cy="103580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2rd</a:t>
            </a:r>
            <a:endParaRPr lang="ko-KR" altLang="en-US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DD349B-E016-478D-8C5A-3BA7F9372E5E}"/>
              </a:ext>
            </a:extLst>
          </p:cNvPr>
          <p:cNvSpPr txBox="1"/>
          <p:nvPr/>
        </p:nvSpPr>
        <p:spPr>
          <a:xfrm>
            <a:off x="2073397" y="1821487"/>
            <a:ext cx="1307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rgbClr val="FFC000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Top</a:t>
            </a:r>
            <a:endParaRPr lang="ko-KR" altLang="en-US" sz="1600" dirty="0">
              <a:solidFill>
                <a:srgbClr val="FFC000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0922B3-8FAD-4F69-9906-D0680CEB4B66}"/>
              </a:ext>
            </a:extLst>
          </p:cNvPr>
          <p:cNvSpPr txBox="1"/>
          <p:nvPr/>
        </p:nvSpPr>
        <p:spPr>
          <a:xfrm>
            <a:off x="2111163" y="4262651"/>
            <a:ext cx="1307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rgbClr val="FFC000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Bottom</a:t>
            </a:r>
            <a:endParaRPr lang="ko-KR" altLang="en-US" sz="1600" dirty="0">
              <a:solidFill>
                <a:srgbClr val="FFC000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ED8288-3E64-4DED-AF4D-4CA0C97C98AA}"/>
              </a:ext>
            </a:extLst>
          </p:cNvPr>
          <p:cNvSpPr txBox="1"/>
          <p:nvPr/>
        </p:nvSpPr>
        <p:spPr>
          <a:xfrm>
            <a:off x="6305550" y="3724409"/>
            <a:ext cx="1307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rgbClr val="FFC000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PUSH();</a:t>
            </a:r>
            <a:endParaRPr lang="ko-KR" altLang="en-US" sz="1600" dirty="0">
              <a:solidFill>
                <a:srgbClr val="FFC000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FEC509-B38F-4B3A-9FCC-863713F66769}"/>
              </a:ext>
            </a:extLst>
          </p:cNvPr>
          <p:cNvSpPr txBox="1"/>
          <p:nvPr/>
        </p:nvSpPr>
        <p:spPr>
          <a:xfrm>
            <a:off x="488041" y="1532534"/>
            <a:ext cx="2138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300" dirty="0">
                <a:solidFill>
                  <a:schemeClr val="bg1">
                    <a:lumMod val="6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5448524545</a:t>
            </a:r>
            <a:endParaRPr lang="ko-KR" altLang="en-US" sz="3200" spc="-300" dirty="0">
              <a:solidFill>
                <a:schemeClr val="bg1">
                  <a:lumMod val="65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4167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5400000">
            <a:off x="-24706" y="4139541"/>
            <a:ext cx="216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Stack Algorithm 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of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Data Structure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56336" y="2238998"/>
            <a:ext cx="0" cy="88876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BEC375A-852E-486B-8682-BA28AA170773}"/>
              </a:ext>
            </a:extLst>
          </p:cNvPr>
          <p:cNvSpPr/>
          <p:nvPr/>
        </p:nvSpPr>
        <p:spPr>
          <a:xfrm rot="10800000">
            <a:off x="6562708" y="3181214"/>
            <a:ext cx="1000490" cy="495570"/>
          </a:xfrm>
          <a:prstGeom prst="rightArrow">
            <a:avLst/>
          </a:prstGeom>
          <a:solidFill>
            <a:srgbClr val="FFC000"/>
          </a:solidFill>
          <a:ln>
            <a:solidFill>
              <a:srgbClr val="4D4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3AA155B-1596-421F-B788-3C4A7F077786}"/>
              </a:ext>
            </a:extLst>
          </p:cNvPr>
          <p:cNvGrpSpPr/>
          <p:nvPr/>
        </p:nvGrpSpPr>
        <p:grpSpPr>
          <a:xfrm>
            <a:off x="3616589" y="1445418"/>
            <a:ext cx="2192393" cy="3867337"/>
            <a:chOff x="3616589" y="1445418"/>
            <a:chExt cx="2192393" cy="386733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713111F-C049-4C30-BBCE-5481DF31B0A6}"/>
                </a:ext>
              </a:extLst>
            </p:cNvPr>
            <p:cNvGrpSpPr/>
            <p:nvPr/>
          </p:nvGrpSpPr>
          <p:grpSpPr>
            <a:xfrm>
              <a:off x="3616589" y="1545244"/>
              <a:ext cx="2192393" cy="3767511"/>
              <a:chOff x="2328228" y="2067120"/>
              <a:chExt cx="2192393" cy="3115099"/>
            </a:xfrm>
          </p:grpSpPr>
          <p:sp>
            <p:nvSpPr>
              <p:cNvPr id="45" name="직사각형 32">
                <a:extLst>
                  <a:ext uri="{FF2B5EF4-FFF2-40B4-BE49-F238E27FC236}">
                    <a16:creationId xmlns:a16="http://schemas.microsoft.com/office/drawing/2014/main" id="{68060C29-986E-480D-8D54-BF0C671A0CE2}"/>
                  </a:ext>
                </a:extLst>
              </p:cNvPr>
              <p:cNvSpPr/>
              <p:nvPr/>
            </p:nvSpPr>
            <p:spPr>
              <a:xfrm>
                <a:off x="2328228" y="4912493"/>
                <a:ext cx="2192393" cy="26972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altLang="ko-KR" sz="1200" dirty="0">
                    <a:latin typeface="KoPubWorld돋움체_Pro Light" panose="00000300000000000000" pitchFamily="50" charset="-127"/>
                    <a:ea typeface="KoPubWorld돋움체_Pro Light" panose="00000300000000000000" pitchFamily="50" charset="-127"/>
                    <a:cs typeface="KoPubWorld돋움체_Pro Light" panose="00000300000000000000" pitchFamily="50" charset="-127"/>
                  </a:rPr>
                  <a:t>Data Box</a:t>
                </a:r>
                <a:endParaRPr lang="ko-KR" altLang="en-US" sz="1200" dirty="0"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endParaRPr>
              </a:p>
            </p:txBody>
          </p:sp>
          <p:sp>
            <p:nvSpPr>
              <p:cNvPr id="46" name="직사각형 35">
                <a:extLst>
                  <a:ext uri="{FF2B5EF4-FFF2-40B4-BE49-F238E27FC236}">
                    <a16:creationId xmlns:a16="http://schemas.microsoft.com/office/drawing/2014/main" id="{EE33080F-2FC6-4ACE-8FEF-0D24E6BB81A3}"/>
                  </a:ext>
                </a:extLst>
              </p:cNvPr>
              <p:cNvSpPr/>
              <p:nvPr/>
            </p:nvSpPr>
            <p:spPr>
              <a:xfrm>
                <a:off x="2337443" y="2067120"/>
                <a:ext cx="2159213" cy="2840713"/>
              </a:xfrm>
              <a:prstGeom prst="rect">
                <a:avLst/>
              </a:prstGeom>
              <a:noFill/>
              <a:ln w="31750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KoPubWorld돋움체_Pro Light" panose="00000300000000000000" pitchFamily="50" charset="-127"/>
                  <a:ea typeface="KoPubWorld돋움체_Pro Light" panose="00000300000000000000" pitchFamily="50" charset="-127"/>
                  <a:cs typeface="KoPubWorld돋움체_Pro Light" panose="00000300000000000000" pitchFamily="50" charset="-127"/>
                </a:endParaRPr>
              </a:p>
            </p:txBody>
          </p:sp>
        </p:grpSp>
        <p:sp>
          <p:nvSpPr>
            <p:cNvPr id="47" name="모서리가 둥근 직사각형 16">
              <a:extLst>
                <a:ext uri="{FF2B5EF4-FFF2-40B4-BE49-F238E27FC236}">
                  <a16:creationId xmlns:a16="http://schemas.microsoft.com/office/drawing/2014/main" id="{E47AC1EC-FA0E-4AF6-AEBC-DEB326900863}"/>
                </a:ext>
              </a:extLst>
            </p:cNvPr>
            <p:cNvSpPr/>
            <p:nvPr/>
          </p:nvSpPr>
          <p:spPr>
            <a:xfrm>
              <a:off x="3648074" y="1445418"/>
              <a:ext cx="2119313" cy="190501"/>
            </a:xfrm>
            <a:prstGeom prst="roundRect">
              <a:avLst/>
            </a:prstGeom>
            <a:solidFill>
              <a:srgbClr val="4D4E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endParaRPr>
            </a:p>
          </p:txBody>
        </p:sp>
      </p:grpSp>
      <p:sp>
        <p:nvSpPr>
          <p:cNvPr id="14" name="모서리가 둥근 직사각형 14">
            <a:extLst>
              <a:ext uri="{FF2B5EF4-FFF2-40B4-BE49-F238E27FC236}">
                <a16:creationId xmlns:a16="http://schemas.microsoft.com/office/drawing/2014/main" id="{2F23EE3F-64E0-46E2-9418-5E29DEF14672}"/>
              </a:ext>
            </a:extLst>
          </p:cNvPr>
          <p:cNvSpPr/>
          <p:nvPr/>
        </p:nvSpPr>
        <p:spPr>
          <a:xfrm>
            <a:off x="4205165" y="3724224"/>
            <a:ext cx="1000490" cy="103580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1nd</a:t>
            </a:r>
            <a:endParaRPr lang="ko-KR" altLang="en-US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8" name="모서리가 둥근 직사각형 15">
            <a:extLst>
              <a:ext uri="{FF2B5EF4-FFF2-40B4-BE49-F238E27FC236}">
                <a16:creationId xmlns:a16="http://schemas.microsoft.com/office/drawing/2014/main" id="{F692C66E-96BD-4E24-85E5-5A8CB9CE6ED3}"/>
              </a:ext>
            </a:extLst>
          </p:cNvPr>
          <p:cNvSpPr/>
          <p:nvPr/>
        </p:nvSpPr>
        <p:spPr>
          <a:xfrm>
            <a:off x="4212540" y="1393126"/>
            <a:ext cx="1000490" cy="1035801"/>
          </a:xfrm>
          <a:prstGeom prst="roundRect">
            <a:avLst/>
          </a:prstGeom>
          <a:solidFill>
            <a:srgbClr val="3A3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3nd</a:t>
            </a:r>
            <a:endParaRPr lang="ko-KR" altLang="en-US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9" name="모서리가 둥근 직사각형 16">
            <a:extLst>
              <a:ext uri="{FF2B5EF4-FFF2-40B4-BE49-F238E27FC236}">
                <a16:creationId xmlns:a16="http://schemas.microsoft.com/office/drawing/2014/main" id="{B3191B05-EE8E-49B9-8BC2-5B7FA743EEDB}"/>
              </a:ext>
            </a:extLst>
          </p:cNvPr>
          <p:cNvSpPr/>
          <p:nvPr/>
        </p:nvSpPr>
        <p:spPr>
          <a:xfrm>
            <a:off x="4205165" y="2558674"/>
            <a:ext cx="1000490" cy="103580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2rd</a:t>
            </a:r>
            <a:endParaRPr lang="ko-KR" altLang="en-US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92B365-5DA9-4C5F-BB19-77A35EC83139}"/>
              </a:ext>
            </a:extLst>
          </p:cNvPr>
          <p:cNvSpPr txBox="1"/>
          <p:nvPr/>
        </p:nvSpPr>
        <p:spPr>
          <a:xfrm>
            <a:off x="2073397" y="1821487"/>
            <a:ext cx="1307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rgbClr val="FFC000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Top</a:t>
            </a:r>
            <a:endParaRPr lang="ko-KR" altLang="en-US" sz="1600" dirty="0">
              <a:solidFill>
                <a:srgbClr val="FFC000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C5723B-EB99-4A0F-B6F9-7F4FF307D087}"/>
              </a:ext>
            </a:extLst>
          </p:cNvPr>
          <p:cNvSpPr txBox="1"/>
          <p:nvPr/>
        </p:nvSpPr>
        <p:spPr>
          <a:xfrm>
            <a:off x="2111163" y="4262651"/>
            <a:ext cx="1307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rgbClr val="FFC000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Bottom</a:t>
            </a:r>
            <a:endParaRPr lang="ko-KR" altLang="en-US" sz="1600" dirty="0">
              <a:solidFill>
                <a:srgbClr val="FFC000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B96FF3-AE74-4D57-B42D-CFCF2E0BC099}"/>
              </a:ext>
            </a:extLst>
          </p:cNvPr>
          <p:cNvSpPr txBox="1"/>
          <p:nvPr/>
        </p:nvSpPr>
        <p:spPr>
          <a:xfrm>
            <a:off x="6305550" y="3724409"/>
            <a:ext cx="1307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rgbClr val="FFC000"/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PUSH();</a:t>
            </a:r>
            <a:endParaRPr lang="ko-KR" altLang="en-US" sz="1600" dirty="0">
              <a:solidFill>
                <a:srgbClr val="FFC000"/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74F8D4-39BE-4AA3-9C36-137513E6B584}"/>
              </a:ext>
            </a:extLst>
          </p:cNvPr>
          <p:cNvSpPr txBox="1"/>
          <p:nvPr/>
        </p:nvSpPr>
        <p:spPr>
          <a:xfrm>
            <a:off x="488041" y="1532534"/>
            <a:ext cx="2138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300" dirty="0">
                <a:solidFill>
                  <a:schemeClr val="bg1">
                    <a:lumMod val="6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5448524545</a:t>
            </a:r>
            <a:endParaRPr lang="ko-KR" altLang="en-US" sz="3200" spc="-300" dirty="0">
              <a:solidFill>
                <a:schemeClr val="bg1">
                  <a:lumMod val="65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959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1040</Words>
  <Application>Microsoft Office PowerPoint</Application>
  <PresentationFormat>와이드스크린</PresentationFormat>
  <Paragraphs>293</Paragraphs>
  <Slides>24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맑은 고딕</vt:lpstr>
      <vt:lpstr>KoPubWorld돋움체 Medium</vt:lpstr>
      <vt:lpstr>Arial</vt:lpstr>
      <vt:lpstr>KoPubWorld돋움체_Pro Bold</vt:lpstr>
      <vt:lpstr>KoPubWorld돋움체_Pro Medium</vt:lpstr>
      <vt:lpstr>Calibri</vt:lpstr>
      <vt:lpstr>KoPubWorld돋움체_Pro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크레벅스</dc:creator>
  <cp:lastModifiedBy>LeeFamily공용컴퓨터</cp:lastModifiedBy>
  <cp:revision>43</cp:revision>
  <dcterms:created xsi:type="dcterms:W3CDTF">2017-12-29T01:13:06Z</dcterms:created>
  <dcterms:modified xsi:type="dcterms:W3CDTF">2019-07-13T16:47:33Z</dcterms:modified>
</cp:coreProperties>
</file>