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063" r:id="rId2"/>
    <p:sldId id="1060" r:id="rId3"/>
    <p:sldId id="1055" r:id="rId4"/>
    <p:sldId id="1061" r:id="rId5"/>
    <p:sldId id="1064" r:id="rId6"/>
    <p:sldId id="1065" r:id="rId7"/>
    <p:sldId id="1066" r:id="rId8"/>
    <p:sldId id="1067" r:id="rId9"/>
    <p:sldId id="1068" r:id="rId10"/>
    <p:sldId id="1057" r:id="rId11"/>
    <p:sldId id="1069" r:id="rId12"/>
    <p:sldId id="1062" r:id="rId13"/>
  </p:sldIdLst>
  <p:sldSz cx="12160250" cy="6840538"/>
  <p:notesSz cx="9874250" cy="6797675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DC4E"/>
    <a:srgbClr val="187ED0"/>
    <a:srgbClr val="009CDA"/>
    <a:srgbClr val="E51B13"/>
    <a:srgbClr val="FF0066"/>
    <a:srgbClr val="F08200"/>
    <a:srgbClr val="2F3498"/>
    <a:srgbClr val="DFBCBA"/>
    <a:srgbClr val="E8D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72033" autoAdjust="0"/>
  </p:normalViewPr>
  <p:slideViewPr>
    <p:cSldViewPr>
      <p:cViewPr varScale="1">
        <p:scale>
          <a:sx n="82" d="100"/>
          <a:sy n="82" d="100"/>
        </p:scale>
        <p:origin x="1722" y="90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-552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5%84%EC%9D%B4%ED%8C%9F" TargetMode="External"/><Relationship Id="rId7" Type="http://schemas.openxmlformats.org/officeDocument/2006/relationships/hyperlink" Target="https://namu.wiki/w/%EC%95%84%EC%9D%B4%ED%8F%B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amu.wiki/w/Apple(%EA%B8%B0%EC%97%85)" TargetMode="External"/><Relationship Id="rId5" Type="http://schemas.openxmlformats.org/officeDocument/2006/relationships/hyperlink" Target="https://namu.wiki/w/%EC%95%84%EC%9D%B4%EB%A6%AC%EB%B2%84" TargetMode="External"/><Relationship Id="rId4" Type="http://schemas.openxmlformats.org/officeDocument/2006/relationships/hyperlink" Target="https://namu.wiki/w/%EC%95%84%EC%9D%B4%ED%8A%A0%EC%A6%88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8A%A4%EC%9C%84%EC%8A%A4" TargetMode="External"/><Relationship Id="rId7" Type="http://schemas.openxmlformats.org/officeDocument/2006/relationships/hyperlink" Target="https://namu.wiki/w/%EB%8C%80%EC%B2%B4%EC%9D%98%ED%95%99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amu.wiki/w/10%EC%9B%94%205%EC%9D%BC" TargetMode="External"/><Relationship Id="rId5" Type="http://schemas.openxmlformats.org/officeDocument/2006/relationships/hyperlink" Target="https://namu.wiki/w/2011%EB%85%84" TargetMode="External"/><Relationship Id="rId4" Type="http://schemas.openxmlformats.org/officeDocument/2006/relationships/hyperlink" Target="https://namu.wiki/w/%EB%B3%91%EA%B0%8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8A%A4%ED%8B%B0%EB%B8%8C%20%EC%9E%A1%EC%8A%A4/%EC%83%9D%EC%95%A0#fn-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amu.wiki/w/%EC%8A%A4%ED%8B%B0%EB%B8%8C%20%EC%9B%8C%EC%A6%88%EB%8B%88%EC%95%85" TargetMode="External"/><Relationship Id="rId5" Type="http://schemas.openxmlformats.org/officeDocument/2006/relationships/hyperlink" Target="https://namu.wiki/w/Apple(%EA%B8%B0%EC%97%85)" TargetMode="External"/><Relationship Id="rId4" Type="http://schemas.openxmlformats.org/officeDocument/2006/relationships/hyperlink" Target="https://namu.wiki/w/%ED%9C%B4%EB%A0%9B%ED%8C%A9%EC%BB%A4%EB%93%9C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AC%B8%ED%95%99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amu.wiki/w/%EC%8A%A4%ED%8B%B0%EB%B8%8C%20%EC%9E%A1%EC%8A%A4/%EC%83%9D%EC%95%A0#fn-10" TargetMode="External"/><Relationship Id="rId5" Type="http://schemas.openxmlformats.org/officeDocument/2006/relationships/hyperlink" Target="https://namu.wiki/w/%EC%95%84%ED%83%80%EB%A6%AC" TargetMode="External"/><Relationship Id="rId4" Type="http://schemas.openxmlformats.org/officeDocument/2006/relationships/hyperlink" Target="https://namu.wiki/w/%EC%B2%A0%ED%95%99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%EB%A7%9D%ED%96%88%EC%96%B4%EC%9A%94" TargetMode="External"/><Relationship Id="rId3" Type="http://schemas.openxmlformats.org/officeDocument/2006/relationships/hyperlink" Target="https://namu.wiki/w/Apple(%EA%B8%B0%EC%97%85)" TargetMode="External"/><Relationship Id="rId7" Type="http://schemas.openxmlformats.org/officeDocument/2006/relationships/hyperlink" Target="https://namu.wiki/w/%EC%95%A0%ED%94%8C%20III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amu.wiki/w/%EC%8A%A4%ED%8B%B0%EB%B8%8C%20%EC%9E%A1%EC%8A%A4" TargetMode="External"/><Relationship Id="rId11" Type="http://schemas.openxmlformats.org/officeDocument/2006/relationships/hyperlink" Target="https://namu.wiki/w/%EB%A7%A4%ED%82%A8%ED%86%A0%EC%8B%9C(%EC%BB%B4%ED%93%A8%ED%84%B0)" TargetMode="External"/><Relationship Id="rId5" Type="http://schemas.openxmlformats.org/officeDocument/2006/relationships/hyperlink" Target="https://namu.wiki/w/%EC%8A%A4%ED%8B%B0%EB%B8%8C%20%EC%9B%8C%EC%A6%88%EB%8B%88%EC%95%85" TargetMode="External"/><Relationship Id="rId10" Type="http://schemas.openxmlformats.org/officeDocument/2006/relationships/hyperlink" Target="https://namu.wiki/w/%EC%95%A0%ED%94%8C%20%EB%A6%AC%EC%82%AC" TargetMode="External"/><Relationship Id="rId4" Type="http://schemas.openxmlformats.org/officeDocument/2006/relationships/hyperlink" Target="https://namu.wiki/w/%EC%BD%94%EB%AA%A8%EB%8F%84%EC%96%B4%2064" TargetMode="External"/><Relationship Id="rId9" Type="http://schemas.openxmlformats.org/officeDocument/2006/relationships/hyperlink" Target="https://namu.wiki/w/GUI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NeX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D%86%A0%EC%9D%B4%EC%8A%A4%ED%86%A0%EB%A6%A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8F%99%EC%97%B4%EC%9D%B4%EB%8F%84%20%EC%97%86%EA%B3%A0%2C%20%EC%A2%85%EB%B2%94%EC%9D%B4%EB%8F%84%20%EC%97%86%EA%B3%A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amu.wiki/w/%EA%B5%AC%EC%A1%B0%EC%A1%B0%EC%A0%95" TargetMode="External"/><Relationship Id="rId5" Type="http://schemas.openxmlformats.org/officeDocument/2006/relationships/hyperlink" Target="https://namu.wiki/w/NeXT" TargetMode="External"/><Relationship Id="rId4" Type="http://schemas.openxmlformats.org/officeDocument/2006/relationships/hyperlink" Target="https://namu.wiki/w/Apple(%EA%B8%B0%EC%97%85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스티브 잡스의 삶을 간단하게 설명할 이규하 입니다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91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2001</a:t>
            </a:r>
            <a:r>
              <a:rPr lang="ko-KR" altLang="en-US" dirty="0"/>
              <a:t>년 그는 </a:t>
            </a:r>
            <a:r>
              <a:rPr lang="ko-KR" altLang="en-US" dirty="0">
                <a:hlinkClick r:id="rId3" tooltip="아이팟"/>
              </a:rPr>
              <a:t>아이팟</a:t>
            </a:r>
            <a:r>
              <a:rPr lang="ko-KR" altLang="en-US" dirty="0"/>
              <a:t>을 세계 시장에 선보였는데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MP3 </a:t>
            </a:r>
            <a:r>
              <a:rPr lang="ko-KR" altLang="en-US" dirty="0"/>
              <a:t>플레이어는 </a:t>
            </a:r>
            <a:r>
              <a:rPr lang="ko-KR" altLang="en-US" dirty="0">
                <a:hlinkClick r:id="rId4" tooltip="아이튠즈"/>
              </a:rPr>
              <a:t>아이튠즈</a:t>
            </a:r>
            <a:r>
              <a:rPr lang="ko-KR" altLang="en-US" dirty="0"/>
              <a:t>와의 연동작전이 크게 성공하면서 </a:t>
            </a:r>
            <a:endParaRPr lang="en-US" altLang="ko-KR" dirty="0"/>
          </a:p>
          <a:p>
            <a:r>
              <a:rPr lang="ko-KR" altLang="en-US" dirty="0">
                <a:hlinkClick r:id="rId5" tooltip="아이리버"/>
              </a:rPr>
              <a:t>한국의 아이리버</a:t>
            </a:r>
            <a:r>
              <a:rPr lang="ko-KR" altLang="en-US" dirty="0"/>
              <a:t> 등의 제품들을 제치고 아이팟은 무려 </a:t>
            </a:r>
            <a:r>
              <a:rPr lang="en-US" altLang="ko-KR" dirty="0"/>
              <a:t>1</a:t>
            </a:r>
            <a:r>
              <a:rPr lang="ko-KR" altLang="en-US" dirty="0"/>
              <a:t>억대나 넘는 물량을 팔아치워 대히트를 치게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이것을 통해 </a:t>
            </a:r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ko-KR" altLang="en-US" dirty="0">
                <a:hlinkClick r:id="rId6" tooltip="Apple(기업)"/>
              </a:rPr>
              <a:t>애플</a:t>
            </a:r>
            <a:r>
              <a:rPr lang="ko-KR" altLang="en-US" dirty="0"/>
              <a:t>의 </a:t>
            </a:r>
            <a:r>
              <a:rPr lang="en-US" altLang="ko-KR" dirty="0"/>
              <a:t>CEO</a:t>
            </a:r>
            <a:r>
              <a:rPr lang="ko-KR" altLang="en-US" dirty="0"/>
              <a:t>로 완전히 복귀했다</a:t>
            </a:r>
            <a:r>
              <a:rPr lang="en-US" altLang="ko-KR" dirty="0"/>
              <a:t>. </a:t>
            </a:r>
            <a:r>
              <a:rPr lang="ko-KR" altLang="en-US" dirty="0"/>
              <a:t>사실 잡스는 설립자임에도 불구하고 이전까지 </a:t>
            </a:r>
            <a:r>
              <a:rPr lang="ko-KR" altLang="en-US" dirty="0">
                <a:hlinkClick r:id="rId6" tooltip="Apple(기업)"/>
              </a:rPr>
              <a:t>애플</a:t>
            </a:r>
            <a:r>
              <a:rPr lang="ko-KR" altLang="en-US" dirty="0"/>
              <a:t>의 </a:t>
            </a:r>
            <a:r>
              <a:rPr lang="en-US" altLang="ko-KR" dirty="0"/>
              <a:t>CEO </a:t>
            </a:r>
            <a:r>
              <a:rPr lang="ko-KR" altLang="en-US" dirty="0"/>
              <a:t>직함을 가진 적이 없었다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젊은 잡스가 위험하다고 생각하여 이사회에서 그에게 </a:t>
            </a:r>
            <a:r>
              <a:rPr lang="en-US" altLang="ko-KR" dirty="0"/>
              <a:t>CEO </a:t>
            </a:r>
            <a:r>
              <a:rPr lang="ko-KR" altLang="en-US" dirty="0"/>
              <a:t>자리를 맡기지 않았고</a:t>
            </a:r>
            <a:r>
              <a:rPr lang="en-US" altLang="ko-KR" dirty="0"/>
              <a:t>, </a:t>
            </a:r>
            <a:r>
              <a:rPr lang="ko-KR" altLang="en-US" dirty="0"/>
              <a:t>자신도 </a:t>
            </a:r>
            <a:r>
              <a:rPr lang="en-US" altLang="ko-KR" dirty="0"/>
              <a:t>CEO</a:t>
            </a:r>
            <a:r>
              <a:rPr lang="ko-KR" altLang="en-US" dirty="0"/>
              <a:t>를 맡는 것을 원치 않아 했다고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이때서야 처음으로 </a:t>
            </a:r>
            <a:r>
              <a:rPr lang="ko-KR" altLang="en-US" dirty="0">
                <a:hlinkClick r:id="rId6" tooltip="Apple(기업)"/>
              </a:rPr>
              <a:t>애플</a:t>
            </a:r>
            <a:r>
              <a:rPr lang="ko-KR" altLang="en-US" dirty="0"/>
              <a:t>의 </a:t>
            </a:r>
            <a:r>
              <a:rPr lang="en-US" altLang="ko-KR" dirty="0"/>
              <a:t>CEO</a:t>
            </a:r>
            <a:r>
              <a:rPr lang="ko-KR" altLang="en-US" dirty="0"/>
              <a:t>가 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후로 </a:t>
            </a:r>
            <a:r>
              <a:rPr lang="en-US" altLang="ko-KR" dirty="0"/>
              <a:t>2007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>
                <a:hlinkClick r:id="rId6" tooltip="Apple(기업)"/>
              </a:rPr>
              <a:t>애플</a:t>
            </a:r>
            <a:r>
              <a:rPr lang="ko-KR" altLang="en-US" dirty="0"/>
              <a:t>은 아이팟에 통신기능을 담은 </a:t>
            </a:r>
            <a:r>
              <a:rPr lang="ko-KR" altLang="en-US" dirty="0">
                <a:hlinkClick r:id="rId7" tooltip="아이폰"/>
              </a:rPr>
              <a:t>아이폰</a:t>
            </a:r>
            <a:r>
              <a:rPr lang="ko-KR" altLang="en-US" dirty="0"/>
              <a:t>을 출시하고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2010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멀티미디어를 위한 태블릿인 아이패드를 출시하게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45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2000</a:t>
            </a:r>
            <a:r>
              <a:rPr lang="ko-KR" altLang="en-US" dirty="0"/>
              <a:t>년대 들어서 스티브 잡스의 건강이 악화되었으며 </a:t>
            </a:r>
            <a:r>
              <a:rPr lang="en-US" altLang="ko-KR" dirty="0"/>
              <a:t>2004</a:t>
            </a:r>
            <a:r>
              <a:rPr lang="ko-KR" altLang="en-US" dirty="0"/>
              <a:t>년에 췌장암 수술도 받았다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그러나 그의 건강이 회복되지 않았고 계속 악화된다는 이야기가 나오고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일에 잡스가 </a:t>
            </a:r>
            <a:r>
              <a:rPr lang="ko-KR" altLang="en-US" dirty="0">
                <a:hlinkClick r:id="rId3" tooltip="스위스"/>
              </a:rPr>
              <a:t>스위스</a:t>
            </a:r>
            <a:r>
              <a:rPr lang="ko-KR" altLang="en-US" dirty="0"/>
              <a:t>로 </a:t>
            </a:r>
            <a:r>
              <a:rPr lang="ko-KR" altLang="en-US" dirty="0">
                <a:hlinkClick r:id="rId4" tooltip="병가"/>
              </a:rPr>
              <a:t>병가</a:t>
            </a:r>
            <a:r>
              <a:rPr lang="ko-KR" altLang="en-US" dirty="0"/>
              <a:t>를 갔다는 소식이 들려오면서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많은 사람들이 다시 그의 건강을 우려하는 추측이 나오기 시작했다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결국 </a:t>
            </a:r>
            <a:r>
              <a:rPr lang="en-US" altLang="ko-KR" dirty="0"/>
              <a:t>CEO</a:t>
            </a:r>
            <a:r>
              <a:rPr lang="ko-KR" altLang="en-US" dirty="0"/>
              <a:t>직에서 사임한다고 밝히고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불과 사임 두 달 뒤인 </a:t>
            </a:r>
            <a:r>
              <a:rPr lang="en-US" altLang="ko-KR" dirty="0">
                <a:hlinkClick r:id="rId5" tooltip="2011년"/>
              </a:rPr>
              <a:t>2011</a:t>
            </a:r>
            <a:r>
              <a:rPr lang="ko-KR" altLang="en-US" dirty="0">
                <a:hlinkClick r:id="rId5" tooltip="2011년"/>
              </a:rPr>
              <a:t>년</a:t>
            </a:r>
            <a:r>
              <a:rPr lang="ko-KR" altLang="en-US" dirty="0"/>
              <a:t> </a:t>
            </a:r>
            <a:r>
              <a:rPr lang="en-US" altLang="ko-KR" dirty="0">
                <a:hlinkClick r:id="rId6" tooltip="10월 5일"/>
              </a:rPr>
              <a:t>10</a:t>
            </a:r>
            <a:r>
              <a:rPr lang="ko-KR" altLang="en-US" dirty="0">
                <a:hlinkClick r:id="rId6" tooltip="10월 5일"/>
              </a:rPr>
              <a:t>월 </a:t>
            </a:r>
            <a:r>
              <a:rPr lang="en-US" altLang="ko-KR" dirty="0">
                <a:hlinkClick r:id="rId6" tooltip="10월 5일"/>
              </a:rPr>
              <a:t>5</a:t>
            </a:r>
            <a:r>
              <a:rPr lang="ko-KR" altLang="en-US" dirty="0">
                <a:hlinkClick r:id="rId6" tooltip="10월 5일"/>
              </a:rPr>
              <a:t>일</a:t>
            </a:r>
            <a:r>
              <a:rPr lang="en-US" altLang="ko-KR" dirty="0"/>
              <a:t>, 56</a:t>
            </a:r>
            <a:r>
              <a:rPr lang="ko-KR" altLang="en-US" dirty="0"/>
              <a:t>세를 일기로 생을 마감하였다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사후에 그가 민간요법 같은 </a:t>
            </a:r>
            <a:r>
              <a:rPr lang="ko-KR" altLang="en-US" dirty="0">
                <a:hlinkClick r:id="rId7" tooltip="대체의학"/>
              </a:rPr>
              <a:t>대체의학</a:t>
            </a:r>
            <a:r>
              <a:rPr lang="ko-KR" altLang="en-US" dirty="0"/>
              <a:t>에 의존하다가 치료 시기를 놓쳐서 죽었다는 것이 밝혀졌다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잡스는 </a:t>
            </a: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이미 췌장암 판정을 받았으나</a:t>
            </a:r>
            <a:r>
              <a:rPr lang="en-US" altLang="ko-KR" dirty="0"/>
              <a:t>, </a:t>
            </a:r>
            <a:r>
              <a:rPr lang="ko-KR" altLang="en-US" dirty="0"/>
              <a:t>이듬해 </a:t>
            </a:r>
            <a:r>
              <a:rPr lang="en-US" altLang="ko-KR" dirty="0"/>
              <a:t>3</a:t>
            </a:r>
            <a:r>
              <a:rPr lang="ko-KR" altLang="en-US" dirty="0"/>
              <a:t>월까지 수술을 거부하고 정신수행</a:t>
            </a:r>
            <a:r>
              <a:rPr lang="en-US" altLang="ko-KR" dirty="0"/>
              <a:t>, </a:t>
            </a:r>
            <a:r>
              <a:rPr lang="ko-KR" altLang="en-US" dirty="0"/>
              <a:t>식이요법과 침술 등으로 암을 고치려고 해서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생을 마무리 하게 되었다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1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제가 스티브잡스를 골랐을까요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우선 저의 꿈을 말씀드리자면</a:t>
            </a:r>
            <a:r>
              <a:rPr lang="en-US" altLang="ko-KR" dirty="0"/>
              <a:t>, </a:t>
            </a:r>
            <a:r>
              <a:rPr lang="ko-KR" altLang="en-US" dirty="0"/>
              <a:t>저는 컴퓨터공학과나 소프트웨어학과등 컴퓨터에 관련된 학과에 진학하여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여러 프로그래밍 언어를 배우고 그를 통해 세상에 많은 도움이 되는 프로그램을 만들고 싶었기 때문입니다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이런 분야에서 생각나는 사람이 대표적으로 마이크로소프트 설립자인 빌게이츠와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애플의 설립자 스티브잡스가 생각이 납니다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빌게이츠보단 스티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3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스티브잡스의 소개는 간단간단하게 진행될 건데</a:t>
            </a:r>
            <a:endParaRPr lang="en-US" altLang="ko-KR" dirty="0"/>
          </a:p>
          <a:p>
            <a:r>
              <a:rPr lang="ko-KR" altLang="en-US" dirty="0"/>
              <a:t>우선 스티브잡스의 유년시절에 대해 알아보고</a:t>
            </a:r>
            <a:endParaRPr lang="en-US" altLang="ko-KR" dirty="0"/>
          </a:p>
          <a:p>
            <a:r>
              <a:rPr lang="ko-KR" altLang="en-US" dirty="0"/>
              <a:t>지금 많은사람들이 사용하는 아이폰의 회사인 애플의 시초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스티브잡스가 애플에서 어떤 시행착오가 있었는지</a:t>
            </a:r>
            <a:endParaRPr lang="en-US" altLang="ko-KR" dirty="0"/>
          </a:p>
          <a:p>
            <a:r>
              <a:rPr lang="ko-KR" altLang="en-US" dirty="0"/>
              <a:t>마지막으로 스티브잡스가 암으로 생을 마무리한 이야기로 </a:t>
            </a:r>
            <a:endParaRPr lang="en-US" altLang="ko-KR" dirty="0"/>
          </a:p>
          <a:p>
            <a:r>
              <a:rPr lang="ko-KR" altLang="en-US" dirty="0"/>
              <a:t>발표를 마치도록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3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1955</a:t>
            </a:r>
            <a:r>
              <a:rPr lang="ko-KR" altLang="en-US" dirty="0">
                <a:effectLst/>
              </a:rPr>
              <a:t>년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월 </a:t>
            </a:r>
            <a:r>
              <a:rPr lang="en-US" altLang="ko-KR" dirty="0">
                <a:effectLst/>
              </a:rPr>
              <a:t>24</a:t>
            </a:r>
            <a:r>
              <a:rPr lang="ko-KR" altLang="en-US" dirty="0">
                <a:effectLst/>
              </a:rPr>
              <a:t>일 미국 캘리포니아주 샌프란시스코에서 태어나자마자 양부모인 폴과 클라라에게 입양되었습니다</a:t>
            </a:r>
            <a:r>
              <a:rPr lang="en-US" altLang="ko-KR" dirty="0">
                <a:effectLst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살 되던 해 아버지의 직장을 따라 사우스 샌프란시스코의 산업단지에 들어선 주택가로 이주하였고 주변 전자회사에 다니는 사람들과 어울리며 성장하였답니다</a:t>
            </a:r>
            <a:r>
              <a:rPr lang="en-US" altLang="ko-KR" dirty="0">
                <a:effectLst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잡스의 사업가 인생은 고등학교 때 전자공학에 더욱 관심을 가지면서 시작되었고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HP</a:t>
            </a:r>
            <a:r>
              <a:rPr lang="ko-KR" altLang="en-US" dirty="0"/>
              <a:t>社에서 전자공학에 관련된 방과후 수업을 들었다</a:t>
            </a:r>
            <a:r>
              <a:rPr lang="en-US" altLang="ko-KR" dirty="0"/>
              <a:t>. 1972</a:t>
            </a:r>
            <a:r>
              <a:rPr lang="ko-KR" altLang="en-US" dirty="0"/>
              <a:t>년에 고등학교를 졸업한 후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[6]</a:t>
            </a:r>
            <a:r>
              <a:rPr lang="ko-KR" altLang="en-US" dirty="0"/>
              <a:t> </a:t>
            </a:r>
            <a:r>
              <a:rPr lang="ko-KR" altLang="en-US" dirty="0">
                <a:hlinkClick r:id="rId4" tooltip="휴렛팩커드"/>
              </a:rPr>
              <a:t>휴렛팩커드</a:t>
            </a:r>
            <a:r>
              <a:rPr lang="ko-KR" altLang="en-US" dirty="0"/>
              <a:t>에 여름 인턴으로 채용된다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그곳에서 </a:t>
            </a:r>
            <a:r>
              <a:rPr lang="ko-KR" altLang="en-US" dirty="0">
                <a:hlinkClick r:id="rId5" tooltip="Apple(기업)"/>
              </a:rPr>
              <a:t>애플</a:t>
            </a:r>
            <a:r>
              <a:rPr lang="ko-KR" altLang="en-US" dirty="0"/>
              <a:t>을 같이 세운 동업자인 </a:t>
            </a:r>
            <a:r>
              <a:rPr lang="ko-KR" altLang="en-US" dirty="0">
                <a:hlinkClick r:id="rId6" tooltip="스티브 워즈니악"/>
              </a:rPr>
              <a:t>스티브 워즈니악</a:t>
            </a:r>
            <a:r>
              <a:rPr lang="ko-KR" altLang="en-US" dirty="0"/>
              <a:t>을 만난다</a:t>
            </a:r>
            <a:r>
              <a:rPr lang="en-US" altLang="ko-KR" dirty="0"/>
              <a:t>.</a:t>
            </a:r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뒤 </a:t>
            </a:r>
            <a:r>
              <a:rPr lang="en-US" altLang="ko-KR" dirty="0"/>
              <a:t>1</a:t>
            </a:r>
            <a:r>
              <a:rPr lang="ko-KR" altLang="en-US" dirty="0"/>
              <a:t>년 정도 </a:t>
            </a:r>
            <a:r>
              <a:rPr lang="ko-KR" altLang="en-US" dirty="0">
                <a:hlinkClick r:id="rId3" tooltip="문학"/>
              </a:rPr>
              <a:t>문학</a:t>
            </a:r>
            <a:r>
              <a:rPr lang="ko-KR" altLang="en-US" dirty="0"/>
              <a:t>과 </a:t>
            </a:r>
            <a:r>
              <a:rPr lang="ko-KR" altLang="en-US" dirty="0">
                <a:hlinkClick r:id="rId4" tooltip="철학"/>
              </a:rPr>
              <a:t>철학</a:t>
            </a:r>
            <a:r>
              <a:rPr lang="ko-KR" altLang="en-US" dirty="0"/>
              <a:t>에 심취해 있다가</a:t>
            </a:r>
            <a:r>
              <a:rPr lang="en-US" altLang="ko-KR" dirty="0"/>
              <a:t>, </a:t>
            </a:r>
            <a:r>
              <a:rPr lang="ko-KR" altLang="en-US" dirty="0"/>
              <a:t>우연한 기회로 </a:t>
            </a:r>
            <a:r>
              <a:rPr lang="ko-KR" altLang="en-US" dirty="0">
                <a:hlinkClick r:id="rId5" tooltip="아타리"/>
              </a:rPr>
              <a:t>아타리</a:t>
            </a:r>
            <a:r>
              <a:rPr lang="en-US" altLang="ko-KR" dirty="0"/>
              <a:t>(</a:t>
            </a:r>
            <a:r>
              <a:rPr lang="ko-KR" altLang="en-US" dirty="0"/>
              <a:t>게임회사</a:t>
            </a:r>
            <a:r>
              <a:rPr lang="en-US" altLang="ko-KR" dirty="0"/>
              <a:t>)</a:t>
            </a:r>
            <a:r>
              <a:rPr lang="ko-KR" altLang="en-US" dirty="0"/>
              <a:t>에 게임 디자이너로 취직하게 되고나서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워즈니악이 운영하고 있던 </a:t>
            </a:r>
            <a:r>
              <a:rPr lang="en-US" altLang="ko-KR" dirty="0"/>
              <a:t>'</a:t>
            </a:r>
            <a:r>
              <a:rPr lang="ko-KR" altLang="en-US" dirty="0"/>
              <a:t>손수 컴퓨터 만들기 클럽</a:t>
            </a:r>
            <a:r>
              <a:rPr lang="en-US" altLang="ko-KR" dirty="0"/>
              <a:t>'</a:t>
            </a:r>
            <a:r>
              <a:rPr lang="ko-KR" altLang="en-US" dirty="0"/>
              <a:t>에 가입한 잡스는 컴퓨터에 완전히 빠져들었고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후 워즈니악과 잡스는 의기투합하여 직접 컴퓨터 제작에 착수하였다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1976</a:t>
            </a:r>
            <a:r>
              <a:rPr lang="ko-KR" altLang="en-US" dirty="0"/>
              <a:t>년 애플 </a:t>
            </a:r>
            <a:r>
              <a:rPr lang="en-US" altLang="ko-KR" dirty="0"/>
              <a:t>I</a:t>
            </a:r>
            <a:r>
              <a:rPr lang="ko-KR" altLang="en-US" dirty="0"/>
              <a:t>이라는 </a:t>
            </a:r>
            <a:r>
              <a:rPr lang="en-US" altLang="ko-KR" dirty="0"/>
              <a:t>PC </a:t>
            </a:r>
            <a:r>
              <a:rPr lang="ko-KR" altLang="en-US" dirty="0"/>
              <a:t>역사상에 길이 남을 기종의 첫 번째 프로토타입을 내보낸다</a:t>
            </a:r>
            <a:r>
              <a:rPr lang="en-US" altLang="ko-KR" dirty="0"/>
              <a:t>. </a:t>
            </a:r>
            <a:r>
              <a:rPr lang="en-US" altLang="ko-KR" dirty="0">
                <a:hlinkClick r:id="rId6"/>
              </a:rPr>
              <a:t>[10]</a:t>
            </a:r>
            <a:r>
              <a:rPr lang="ko-KR" altLang="en-US" dirty="0"/>
              <a:t> 비록 나무 케이스에 모니터조차 없는 투박한 플라스틱 기판과 실리콘칩 덩어리였지만</a:t>
            </a:r>
            <a:r>
              <a:rPr lang="en-US" altLang="ko-KR" dirty="0"/>
              <a:t>, </a:t>
            </a:r>
            <a:r>
              <a:rPr lang="ko-KR" altLang="en-US" dirty="0"/>
              <a:t>사람들의 많은 관심을 얻어 꽤 많은 돈을 안겨주었습니다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후 애플 </a:t>
            </a:r>
            <a:r>
              <a:rPr lang="en-US" altLang="ko-KR" dirty="0"/>
              <a:t>II, II+ </a:t>
            </a:r>
            <a:r>
              <a:rPr lang="ko-KR" altLang="en-US" dirty="0"/>
              <a:t>등 후속 모델들이 차례로 성공하면서 명성과 부를 얻게 되면서 애플이라는 회사가 본격적으로 활동을 시작하게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3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그러나 애플 </a:t>
            </a:r>
            <a:r>
              <a:rPr lang="en-US" altLang="ko-KR" dirty="0"/>
              <a:t>II, II+ </a:t>
            </a:r>
            <a:r>
              <a:rPr lang="ko-KR" altLang="en-US" dirty="0"/>
              <a:t>이후로 </a:t>
            </a:r>
            <a:r>
              <a:rPr lang="ko-KR" altLang="en-US" dirty="0">
                <a:hlinkClick r:id="rId3" tooltip="Apple(기업)"/>
              </a:rPr>
              <a:t>애플</a:t>
            </a:r>
            <a:r>
              <a:rPr lang="ko-KR" altLang="en-US" dirty="0"/>
              <a:t>은 위기에 봉착하기 시작한다</a:t>
            </a:r>
            <a:r>
              <a:rPr lang="en-US" altLang="ko-KR" dirty="0"/>
              <a:t>. </a:t>
            </a:r>
            <a:r>
              <a:rPr lang="ko-KR" altLang="en-US" dirty="0"/>
              <a:t>일단 애플 </a:t>
            </a:r>
            <a:r>
              <a:rPr lang="en-US" altLang="ko-KR" dirty="0"/>
              <a:t>II</a:t>
            </a:r>
            <a:r>
              <a:rPr lang="ko-KR" altLang="en-US" dirty="0"/>
              <a:t>는 경쟁사 </a:t>
            </a:r>
            <a:r>
              <a:rPr lang="ko-KR" altLang="en-US" dirty="0">
                <a:hlinkClick r:id="rId4" tooltip="코모도어 64"/>
              </a:rPr>
              <a:t>코모도어</a:t>
            </a:r>
            <a:r>
              <a:rPr lang="ko-KR" altLang="en-US" dirty="0"/>
              <a:t> 등의 경쟁을 받기 시작하며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hlinkClick r:id="rId5" tooltip="스티브 워즈니악"/>
              </a:rPr>
              <a:t>워즈</a:t>
            </a:r>
            <a:r>
              <a:rPr lang="ko-KR" altLang="en-US" dirty="0"/>
              <a:t>가 만들지 않고 스티브 </a:t>
            </a:r>
            <a:r>
              <a:rPr lang="ko-KR" altLang="en-US" dirty="0">
                <a:hlinkClick r:id="rId6" tooltip="스티브 잡스"/>
              </a:rPr>
              <a:t>잡스</a:t>
            </a:r>
            <a:r>
              <a:rPr lang="ko-KR" altLang="en-US" dirty="0"/>
              <a:t>의 개입이 심했던 </a:t>
            </a:r>
            <a:r>
              <a:rPr lang="ko-KR" altLang="en-US" dirty="0">
                <a:hlinkClick r:id="rId7" tooltip="애플 III"/>
              </a:rPr>
              <a:t>애플 </a:t>
            </a:r>
            <a:r>
              <a:rPr lang="en-US" altLang="ko-KR" dirty="0">
                <a:hlinkClick r:id="rId7" tooltip="애플 III"/>
              </a:rPr>
              <a:t>III</a:t>
            </a:r>
            <a:r>
              <a:rPr lang="ko-KR" altLang="en-US" dirty="0"/>
              <a:t>는 많이 허술하다던 이유로 </a:t>
            </a:r>
            <a:r>
              <a:rPr lang="ko-KR" altLang="en-US" b="1" dirty="0">
                <a:hlinkClick r:id="rId8" tooltip="망했어요"/>
              </a:rPr>
              <a:t>망했다</a:t>
            </a:r>
            <a:r>
              <a:rPr lang="en-US" altLang="ko-KR" b="1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애플 </a:t>
            </a:r>
            <a:r>
              <a:rPr lang="en-US" altLang="ko-KR" dirty="0"/>
              <a:t>III</a:t>
            </a:r>
            <a:r>
              <a:rPr lang="ko-KR" altLang="en-US" dirty="0"/>
              <a:t>가 망하자 잡스는 </a:t>
            </a:r>
            <a:r>
              <a:rPr lang="en-US" altLang="ko-KR" dirty="0">
                <a:hlinkClick r:id="rId9" tooltip="GUI"/>
              </a:rPr>
              <a:t>GUI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그래픽 사용자 인터페이스</a:t>
            </a:r>
            <a:r>
              <a:rPr lang="en-US" altLang="ko-KR" dirty="0"/>
              <a:t>)</a:t>
            </a:r>
            <a:r>
              <a:rPr lang="ko-KR" altLang="en-US" dirty="0"/>
              <a:t>에 관심을 가지기 시작하며 자신의 딸 이름을 딴 </a:t>
            </a:r>
            <a:r>
              <a:rPr lang="ko-KR" altLang="en-US" dirty="0">
                <a:hlinkClick r:id="rId10" tooltip="애플 리사"/>
              </a:rPr>
              <a:t>리사</a:t>
            </a:r>
            <a:r>
              <a:rPr lang="ko-KR" altLang="en-US" dirty="0"/>
              <a:t> 프로젝트와 </a:t>
            </a:r>
            <a:r>
              <a:rPr lang="ko-KR" altLang="en-US" dirty="0">
                <a:hlinkClick r:id="rId11" tooltip="매킨토시(컴퓨터)"/>
              </a:rPr>
              <a:t>매킨토시</a:t>
            </a:r>
            <a:r>
              <a:rPr lang="ko-KR" altLang="en-US" dirty="0"/>
              <a:t> 프로젝트를 동시에 시작하게 되는데</a:t>
            </a:r>
            <a:r>
              <a:rPr lang="en-US" altLang="ko-KR" dirty="0"/>
              <a:t>, </a:t>
            </a:r>
            <a:r>
              <a:rPr lang="ko-KR" altLang="en-US" dirty="0"/>
              <a:t>두 팀 간 다툼이 생겨 병합을 하려 하다가 큰 재정적인 문제가 생겨 스티브 잡스는 </a:t>
            </a:r>
            <a:r>
              <a:rPr lang="en-US" altLang="ko-KR" dirty="0"/>
              <a:t>1985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자신이 설립한 회사인 애플에서 쫒겨나게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18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잡스가 쫓겨날 때 엔지니어 몇 명을 같이 데리고 나와 </a:t>
            </a:r>
            <a:r>
              <a:rPr lang="en-US" altLang="ko-KR" dirty="0">
                <a:hlinkClick r:id="rId3" tooltip="NeXT"/>
              </a:rPr>
              <a:t>NeXT</a:t>
            </a:r>
            <a:r>
              <a:rPr lang="ko-KR" altLang="en-US" dirty="0"/>
              <a:t>라는 회사를 차리고 </a:t>
            </a:r>
            <a:r>
              <a:rPr lang="en-US" altLang="ko-KR" dirty="0"/>
              <a:t>NeXT</a:t>
            </a:r>
            <a:r>
              <a:rPr lang="ko-KR" altLang="en-US" dirty="0"/>
              <a:t>라는 이름의 </a:t>
            </a:r>
            <a:r>
              <a:rPr lang="en-US" altLang="ko-KR" dirty="0"/>
              <a:t>(</a:t>
            </a:r>
            <a:r>
              <a:rPr lang="ko-KR" altLang="en-US" dirty="0"/>
              <a:t>그때 당시</a:t>
            </a:r>
            <a:r>
              <a:rPr lang="en-US" altLang="ko-KR" dirty="0"/>
              <a:t>)</a:t>
            </a:r>
            <a:r>
              <a:rPr lang="ko-KR" altLang="en-US" dirty="0"/>
              <a:t>차세대 컴퓨터 개발에 매진했다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effectLst/>
              </a:rPr>
              <a:t>잡스는 세계최초의 객체지향 운영체제인 넥스트스텝</a:t>
            </a:r>
            <a:r>
              <a:rPr lang="en-US" altLang="ko-KR" dirty="0">
                <a:effectLst/>
              </a:rPr>
              <a:t>(</a:t>
            </a:r>
            <a:r>
              <a:rPr lang="en-US" altLang="ko-KR" dirty="0" err="1">
                <a:effectLst/>
              </a:rPr>
              <a:t>NeXTStep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을 개발하였고 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1986</a:t>
            </a:r>
            <a:r>
              <a:rPr lang="ko-KR" altLang="en-US" dirty="0">
                <a:effectLst/>
              </a:rPr>
              <a:t>년에는 조지 루카스 감독으로부터 픽사</a:t>
            </a:r>
            <a:r>
              <a:rPr lang="en-US" altLang="ko-KR" dirty="0">
                <a:effectLst/>
              </a:rPr>
              <a:t>(Pixar)</a:t>
            </a:r>
            <a:r>
              <a:rPr lang="ko-KR" altLang="en-US" dirty="0">
                <a:effectLst/>
              </a:rPr>
              <a:t>를 </a:t>
            </a:r>
            <a:r>
              <a:rPr lang="en-US" altLang="ko-KR" dirty="0">
                <a:effectLst/>
              </a:rPr>
              <a:t>1000</a:t>
            </a:r>
            <a:r>
              <a:rPr lang="ko-KR" altLang="en-US" dirty="0">
                <a:effectLst/>
              </a:rPr>
              <a:t>만 달러에 인수하였다</a:t>
            </a:r>
            <a:r>
              <a:rPr lang="en-US" altLang="ko-KR" dirty="0">
                <a:effectLst/>
              </a:rPr>
              <a:t>. \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차세대 운영체제를 갖춘 그래픽 전용 컴퓨터를 개발하여 의료업계에 판매하려고 시도했으나 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넥스트와 픽사 두 회사 모두 수익을 못 내고 스티브 잡스를 한번 더 위기로 몰았다</a:t>
            </a:r>
            <a:r>
              <a:rPr lang="en-US" altLang="ko-KR" dirty="0">
                <a:effectLst/>
              </a:rPr>
              <a:t>. </a:t>
            </a:r>
          </a:p>
          <a:p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1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71763" y="509588"/>
            <a:ext cx="45307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위에서 이야기한대로 픽사는 최초에 잡스가 자신의 프로젝트를 위해 구입한 회사였다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애초 잡스가 픽사를 인수한 이유는 오로지 자사 컴퓨터에 킬러 소프트로 탑재할 소프트웨어가 필요해서였다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그 와중에 픽사의 존 레스터가 감독한 ＇토이스토리</a:t>
            </a:r>
            <a:r>
              <a:rPr lang="en-US" altLang="ko-KR" dirty="0">
                <a:effectLst/>
              </a:rPr>
              <a:t>(Toy story)</a:t>
            </a:r>
            <a:r>
              <a:rPr lang="ko-KR" altLang="en-US" dirty="0">
                <a:effectLst/>
              </a:rPr>
              <a:t>＇의 원작인 </a:t>
            </a:r>
            <a:r>
              <a:rPr lang="en-US" altLang="ko-KR" dirty="0">
                <a:effectLst/>
              </a:rPr>
              <a:t>'</a:t>
            </a:r>
            <a:r>
              <a:rPr lang="ko-KR" altLang="en-US" dirty="0">
                <a:effectLst/>
              </a:rPr>
              <a:t>틴토이</a:t>
            </a:r>
            <a:r>
              <a:rPr lang="en-US" altLang="ko-KR" dirty="0">
                <a:effectLst/>
              </a:rPr>
              <a:t>(Tin Toy)'</a:t>
            </a:r>
            <a:r>
              <a:rPr lang="ko-KR" altLang="en-US" dirty="0">
                <a:effectLst/>
              </a:rPr>
              <a:t>를 만들어 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아카데미상 단편 애니메이션상을 수상하자 </a:t>
            </a:r>
            <a:r>
              <a:rPr lang="ko-KR" altLang="en-US" dirty="0"/>
              <a:t>성공할 것이라는 확신이 생겨 자기 욕심을 버리고 </a:t>
            </a:r>
            <a:r>
              <a:rPr lang="en-US" altLang="ko-KR" dirty="0"/>
              <a:t>3D </a:t>
            </a:r>
            <a:r>
              <a:rPr lang="ko-KR" altLang="en-US" dirty="0"/>
              <a:t>애니메이션 제작을 지원해주게 되었다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덕분에 </a:t>
            </a:r>
            <a:r>
              <a:rPr lang="en-US" altLang="ko-KR" dirty="0"/>
              <a:t>1995</a:t>
            </a:r>
            <a:r>
              <a:rPr lang="ko-KR" altLang="en-US" dirty="0"/>
              <a:t>년 개봉한 </a:t>
            </a:r>
            <a:r>
              <a:rPr lang="ko-KR" altLang="en-US" dirty="0">
                <a:hlinkClick r:id="rId3" tooltip="토이스토리"/>
              </a:rPr>
              <a:t>토이스토리</a:t>
            </a:r>
            <a:r>
              <a:rPr lang="ko-KR" altLang="en-US" dirty="0"/>
              <a:t>는 대 히트를 기록한다</a:t>
            </a:r>
            <a:r>
              <a:rPr lang="en-US" altLang="ko-KR" dirty="0"/>
              <a:t>. </a:t>
            </a:r>
            <a:r>
              <a:rPr lang="ko-KR" altLang="en-US" dirty="0"/>
              <a:t>그리고 토이스토리의 성공과 픽사 덕분에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잡스는 실패한 </a:t>
            </a:r>
            <a:r>
              <a:rPr lang="en-US" altLang="ko-KR" dirty="0"/>
              <a:t>CEO</a:t>
            </a:r>
            <a:r>
              <a:rPr lang="ko-KR" altLang="en-US" dirty="0"/>
              <a:t>의 대명사에서 차세대 전자산업의 리더로 다시 복귀하는데 성공한다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dirty="0">
                <a:effectLst/>
              </a:rPr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46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한편</a:t>
            </a:r>
            <a:r>
              <a:rPr lang="en-US" altLang="ko-KR" dirty="0"/>
              <a:t>, </a:t>
            </a:r>
            <a:r>
              <a:rPr lang="ko-KR" altLang="en-US" dirty="0">
                <a:hlinkClick r:id="rId3" tooltip="동열이도 없고, 종범이도 없고"/>
              </a:rPr>
              <a:t>잡스도 없고 워즈도 없던</a:t>
            </a:r>
            <a:r>
              <a:rPr lang="ko-KR" altLang="en-US" dirty="0"/>
              <a:t> </a:t>
            </a:r>
            <a:r>
              <a:rPr lang="ko-KR" altLang="en-US" dirty="0">
                <a:hlinkClick r:id="rId4" tooltip="Apple(기업)"/>
              </a:rPr>
              <a:t>애플</a:t>
            </a:r>
            <a:r>
              <a:rPr lang="ko-KR" altLang="en-US" dirty="0"/>
              <a:t>은 잡스 시절부터 계속되던 부진으로 인해 겨우겨우 연명만 하는 </a:t>
            </a:r>
            <a:r>
              <a:rPr lang="ko-KR" altLang="en-US" b="1" dirty="0"/>
              <a:t>썩은 사과</a:t>
            </a:r>
            <a:r>
              <a:rPr lang="ko-KR" altLang="en-US" dirty="0"/>
              <a:t>가 된 수준이었다가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결국 </a:t>
            </a:r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>
                <a:hlinkClick r:id="rId5" tooltip="NeXT"/>
              </a:rPr>
              <a:t>NeXT</a:t>
            </a:r>
            <a:r>
              <a:rPr lang="ko-KR" altLang="en-US" dirty="0"/>
              <a:t>사를 인수하고 잡스를 다시 경영 컨설턴트로 불러들이게 되었다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잡스가 </a:t>
            </a:r>
            <a:r>
              <a:rPr lang="ko-KR" altLang="en-US" dirty="0">
                <a:hlinkClick r:id="rId4" tooltip="Apple(기업)"/>
              </a:rPr>
              <a:t>애플</a:t>
            </a:r>
            <a:r>
              <a:rPr lang="ko-KR" altLang="en-US" dirty="0"/>
              <a:t>에 돌아왔을 당시</a:t>
            </a:r>
            <a:r>
              <a:rPr lang="en-US" altLang="ko-KR" dirty="0"/>
              <a:t>(1997) </a:t>
            </a:r>
            <a:r>
              <a:rPr lang="ko-KR" altLang="en-US" dirty="0">
                <a:hlinkClick r:id="rId4" tooltip="Apple(기업)"/>
              </a:rPr>
              <a:t>애플</a:t>
            </a:r>
            <a:r>
              <a:rPr lang="ko-KR" altLang="en-US" dirty="0"/>
              <a:t>은 무려 </a:t>
            </a:r>
            <a:r>
              <a:rPr lang="en-US" altLang="ko-KR" dirty="0"/>
              <a:t>10</a:t>
            </a:r>
            <a:r>
              <a:rPr lang="ko-KR" altLang="en-US" dirty="0"/>
              <a:t>억달러의 적자를 기록하고있었고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당시</a:t>
            </a:r>
            <a:r>
              <a:rPr lang="en-US" altLang="ko-KR" dirty="0"/>
              <a:t> CEO</a:t>
            </a:r>
            <a:r>
              <a:rPr lang="ko-KR" altLang="en-US" dirty="0"/>
              <a:t>인 길 아멜리오는 온갖 삽질을 반복하며 직원들과 이사회의 신뢰마저 잃어버려서 잡스가 쉽게 아멜리오를 쫓아낼 수 있었다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경영권을 잡은 잡스는 </a:t>
            </a:r>
            <a:r>
              <a:rPr lang="ko-KR" altLang="en-US" dirty="0">
                <a:hlinkClick r:id="rId6" tooltip="구조조정"/>
              </a:rPr>
              <a:t>제품의 종류를 줄이고 꼭 필요한 사업을 제외한 기타 사업에서 손을 때며 동시에 직원 </a:t>
            </a:r>
            <a:r>
              <a:rPr lang="en-US" altLang="ko-KR" dirty="0">
                <a:hlinkClick r:id="rId6" tooltip="구조조정"/>
              </a:rPr>
              <a:t>3,000</a:t>
            </a:r>
            <a:r>
              <a:rPr lang="ko-KR" altLang="en-US" dirty="0">
                <a:hlinkClick r:id="rId6" tooltip="구조조정"/>
              </a:rPr>
              <a:t>명을 해고</a:t>
            </a:r>
            <a:r>
              <a:rPr lang="ko-KR" altLang="en-US" dirty="0"/>
              <a:t>하여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잡스가 경영권을 잡은지 </a:t>
            </a:r>
            <a:r>
              <a:rPr lang="en-US" altLang="ko-KR" dirty="0"/>
              <a:t>1</a:t>
            </a:r>
            <a:r>
              <a:rPr lang="ko-KR" altLang="en-US" dirty="0"/>
              <a:t>년만에 </a:t>
            </a:r>
            <a:r>
              <a:rPr lang="en-US" altLang="ko-KR" dirty="0"/>
              <a:t>4</a:t>
            </a:r>
            <a:r>
              <a:rPr lang="ko-KR" altLang="en-US" dirty="0"/>
              <a:t>억 달러 흑자로 돌아서는 기적을 연출해낸다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9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040C-C52E-46A6-BE25-B00183BD0CA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DC60040C-C52E-46A6-BE25-B00183BD0CAF}" type="datetimeFigureOut">
              <a:rPr lang="ko-KR" altLang="en-US" smtClean="0"/>
              <a:pPr/>
              <a:t>2019-05-22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549" y="2533340"/>
            <a:ext cx="10131075" cy="177385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8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Steve Jobs          </a:t>
            </a:r>
          </a:p>
          <a:p>
            <a:r>
              <a:rPr lang="en-US" altLang="ko-KR" sz="4400" dirty="0">
                <a:solidFill>
                  <a:schemeClr val="bg1">
                    <a:lumMod val="8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3622 </a:t>
            </a:r>
            <a:r>
              <a:rPr lang="ko-KR" altLang="en-US" sz="4400" dirty="0">
                <a:solidFill>
                  <a:schemeClr val="bg1">
                    <a:lumMod val="8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이규하</a:t>
            </a:r>
            <a:endParaRPr lang="en-US" altLang="ko-KR" sz="4400" dirty="0">
              <a:solidFill>
                <a:schemeClr val="bg1">
                  <a:lumMod val="8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pic>
        <p:nvPicPr>
          <p:cNvPr id="8" name="그림 5">
            <a:extLst>
              <a:ext uri="{FF2B5EF4-FFF2-40B4-BE49-F238E27FC236}">
                <a16:creationId xmlns:a16="http://schemas.microsoft.com/office/drawing/2014/main" id="{5A36CE5B-459C-4861-9C83-31113B349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b="7593"/>
          <a:stretch/>
        </p:blipFill>
        <p:spPr>
          <a:xfrm>
            <a:off x="7088237" y="242558"/>
            <a:ext cx="4651709" cy="63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44866"/>
            <a:ext cx="12160250" cy="684053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2135" y="1116013"/>
            <a:ext cx="4601886" cy="432048"/>
          </a:xfrm>
          <a:prstGeom prst="rect">
            <a:avLst/>
          </a:prstGeom>
          <a:solidFill>
            <a:srgbClr val="FF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2135" y="518124"/>
            <a:ext cx="705678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지금의 애플을 있게 한 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아이폰 아이팟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아이패드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pic>
        <p:nvPicPr>
          <p:cNvPr id="5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3AB14936-D251-4299-B188-449D00DCA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1000" y1="25111" x2="61000" y2="25111"/>
                        <a14:foregroundMark x1="72333" y1="75556" x2="72333" y2="75556"/>
                        <a14:foregroundMark x1="69667" y1="76000" x2="69667" y2="76000"/>
                        <a14:foregroundMark x1="72333" y1="73111" x2="72333" y2="73111"/>
                        <a14:foregroundMark x1="30500" y1="72667" x2="30500" y2="72667"/>
                        <a14:foregroundMark x1="30000" y1="75111" x2="30000" y2="75111"/>
                        <a14:foregroundMark x1="33000" y1="76000" x2="33000" y2="76000"/>
                        <a14:foregroundMark x1="29667" y1="76000" x2="29667" y2="76000"/>
                        <a14:foregroundMark x1="28833" y1="73556" x2="28833" y2="73556"/>
                        <a14:foregroundMark x1="31333" y1="70222" x2="31333" y2="70222"/>
                        <a14:foregroundMark x1="35000" y1="68667" x2="35000" y2="68667"/>
                        <a14:foregroundMark x1="33333" y1="69333" x2="33333" y2="69333"/>
                        <a14:foregroundMark x1="32333" y1="69333" x2="32333" y2="69333"/>
                        <a14:foregroundMark x1="31167" y1="70667" x2="31167" y2="70667"/>
                        <a14:foregroundMark x1="48500" y1="82000" x2="48500" y2="82000"/>
                        <a14:foregroundMark x1="54167" y1="82667" x2="54167" y2="82667"/>
                        <a14:foregroundMark x1="67000" y1="77778" x2="67000" y2="7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33" y="1141939"/>
            <a:ext cx="6905349" cy="5179012"/>
          </a:xfrm>
          <a:prstGeom prst="rect">
            <a:avLst/>
          </a:prstGeom>
        </p:spPr>
      </p:pic>
      <p:pic>
        <p:nvPicPr>
          <p:cNvPr id="16" name="Picture 15" descr="A picture containing computer, indoor, table, sitting&#10;&#10;Description automatically generated">
            <a:extLst>
              <a:ext uri="{FF2B5EF4-FFF2-40B4-BE49-F238E27FC236}">
                <a16:creationId xmlns:a16="http://schemas.microsoft.com/office/drawing/2014/main" id="{E73F8392-4965-4E5E-B837-BFF04E11C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1" y="2690000"/>
            <a:ext cx="9525000" cy="4133850"/>
          </a:xfrm>
          <a:prstGeom prst="rect">
            <a:avLst/>
          </a:prstGeom>
        </p:spPr>
      </p:pic>
      <p:pic>
        <p:nvPicPr>
          <p:cNvPr id="7" name="Picture 6" descr="A picture containing different, photo, computer, electronics&#10;&#10;Description automatically generated">
            <a:extLst>
              <a:ext uri="{FF2B5EF4-FFF2-40B4-BE49-F238E27FC236}">
                <a16:creationId xmlns:a16="http://schemas.microsoft.com/office/drawing/2014/main" id="{24ADCEFE-26EA-44BC-BFC2-454995BEC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99" y="323925"/>
            <a:ext cx="5758416" cy="38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83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49811221-136E-43F4-90FB-8D050B4E9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43" y="19447"/>
            <a:ext cx="9974907" cy="685287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-40556" y="-73559"/>
            <a:ext cx="12200805" cy="6914097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681EF-F99F-4601-A698-93C3F6E0EC03}"/>
              </a:ext>
            </a:extLst>
          </p:cNvPr>
          <p:cNvSpPr txBox="1"/>
          <p:nvPr/>
        </p:nvSpPr>
        <p:spPr>
          <a:xfrm>
            <a:off x="542135" y="519587"/>
            <a:ext cx="7056784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56</a:t>
            </a:r>
            <a:r>
              <a:rPr lang="ko-KR" altLang="en-US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세에 췌장암으로</a:t>
            </a:r>
            <a:endParaRPr lang="en-US" altLang="ko-KR" sz="4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생을 마감한</a:t>
            </a:r>
            <a:endParaRPr lang="en-US" altLang="ko-KR" sz="4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스티브 잡스</a:t>
            </a:r>
            <a:r>
              <a:rPr lang="en-US" altLang="ko-KR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7342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766430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2178" y="304031"/>
            <a:ext cx="11835892" cy="62324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나의 꿈이 컴퓨터 프로그래머</a:t>
            </a:r>
            <a:r>
              <a:rPr lang="en-US" altLang="ko-KR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</a:t>
            </a:r>
            <a:r>
              <a:rPr lang="ko-KR" altLang="en-US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해커</a:t>
            </a:r>
            <a:r>
              <a:rPr lang="en-US" altLang="ko-KR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정보 보안가</a:t>
            </a:r>
            <a:r>
              <a:rPr lang="en-US" altLang="ko-KR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</a:t>
            </a:r>
            <a:r>
              <a:rPr lang="ko-KR" altLang="en-US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등 컴퓨터 분야의 직업이고</a:t>
            </a:r>
            <a:r>
              <a:rPr lang="en-US" altLang="ko-KR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컴퓨터에 미쳐 직접 컴퓨터를 만들었던 사람</a:t>
            </a:r>
            <a:r>
              <a:rPr lang="en-US" altLang="ko-KR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항상 새로운 것에 주의를 기울이고 포기하지 않는 사람</a:t>
            </a:r>
            <a:r>
              <a:rPr lang="en-US" altLang="ko-KR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</a:t>
            </a:r>
            <a:r>
              <a:rPr lang="ko-KR" altLang="en-US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아이폰이 이뻐서</a:t>
            </a:r>
            <a:r>
              <a:rPr lang="en-US" altLang="ko-KR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빌게이츠보다 더 감성적으로 컴퓨터를 만든 사람</a:t>
            </a:r>
            <a:r>
              <a:rPr lang="en-US" altLang="ko-KR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망해가는 애플을 다시 되살려 최고로 올린 사람</a:t>
            </a:r>
            <a:r>
              <a:rPr lang="en-US" altLang="ko-KR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토이스토리를 제작한 사장님</a:t>
            </a:r>
            <a:r>
              <a:rPr lang="en-US" altLang="ko-KR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우리가 다 쓰는 마우스를 대량 보급한 사람</a:t>
            </a:r>
            <a:r>
              <a:rPr lang="en-US" altLang="ko-KR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  <a:r>
              <a:rPr lang="ko-KR" altLang="en-US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요즘 트랜드의 선구자</a:t>
            </a:r>
            <a:r>
              <a:rPr lang="en-US" altLang="ko-KR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, </a:t>
            </a:r>
          </a:p>
          <a:p>
            <a:pPr algn="ctr"/>
            <a:r>
              <a:rPr lang="ko-KR" altLang="en-US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또 뭐가 있드라</a:t>
            </a:r>
            <a:r>
              <a:rPr lang="en-US" altLang="ko-KR" sz="4500" dirty="0">
                <a:solidFill>
                  <a:schemeClr val="bg1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9449" y="2916213"/>
            <a:ext cx="10801349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발표 주제로 스티브 잡스를 고른 다양한 이유들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315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2135" y="519587"/>
            <a:ext cx="7056784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스티브 잡스의 삶을</a:t>
            </a:r>
            <a:endParaRPr lang="en-US" altLang="ko-KR" sz="40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간단히 살펴볼게요</a:t>
            </a:r>
            <a:r>
              <a:rPr lang="en-US" altLang="ko-KR" sz="4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247477" y="2556173"/>
            <a:ext cx="1900675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8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유년 시절</a:t>
            </a:r>
            <a:endParaRPr lang="en-US" altLang="ko-KR" sz="18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707760" y="2556173"/>
            <a:ext cx="1900675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8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애플의 시작과 위기</a:t>
            </a:r>
            <a:endParaRPr lang="en-US" altLang="ko-KR" sz="18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68348" y="2556173"/>
            <a:ext cx="1900674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8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NeXT</a:t>
            </a:r>
            <a:r>
              <a:rPr lang="ko-KR" altLang="en-US" sz="18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와 </a:t>
            </a:r>
            <a:endParaRPr lang="en-US" altLang="ko-KR" sz="18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lvl="0" algn="ctr"/>
            <a:r>
              <a:rPr lang="ko-KR" altLang="en-US" sz="18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픽사</a:t>
            </a:r>
            <a:endParaRPr lang="en-US" altLang="ko-KR" sz="18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603362" y="2556173"/>
            <a:ext cx="1900676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8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애플로 복귀</a:t>
            </a:r>
            <a:endParaRPr lang="en-US" altLang="ko-KR" sz="18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151287" y="3382069"/>
            <a:ext cx="551086" cy="148264"/>
            <a:chOff x="3207670" y="3697560"/>
            <a:chExt cx="551086" cy="148264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4608433" y="3382069"/>
            <a:ext cx="551086" cy="148264"/>
            <a:chOff x="3207670" y="3697560"/>
            <a:chExt cx="551086" cy="148264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061172" y="3382069"/>
            <a:ext cx="551086" cy="148264"/>
            <a:chOff x="3207670" y="3697560"/>
            <a:chExt cx="551086" cy="14826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/>
          <p:cNvSpPr/>
          <p:nvPr/>
        </p:nvSpPr>
        <p:spPr>
          <a:xfrm>
            <a:off x="186193" y="4722509"/>
            <a:ext cx="2088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1955</a:t>
            </a:r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년 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월 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24</a:t>
            </a:r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endParaRPr lang="en-US" altLang="ko-KR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캘리포니아에서 태어난 잡스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711804" y="4722509"/>
            <a:ext cx="1900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본체만 있는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애플 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 </a:t>
            </a:r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endParaRPr lang="en-US" altLang="ko-KR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algn="ctr"/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등장으로 애플의 시작</a:t>
            </a:r>
            <a:endParaRPr lang="en-US" altLang="ko-KR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80792" y="4722509"/>
            <a:ext cx="2188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애플에서 쫓겨나 컴퓨터 회사를 하나 더 만들고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픽사 인수</a:t>
            </a:r>
            <a:endParaRPr lang="en-US" altLang="ko-KR" sz="1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553447" y="4786201"/>
            <a:ext cx="21887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잡스 없는 애플은 애플이 아니다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!</a:t>
            </a:r>
          </a:p>
        </p:txBody>
      </p:sp>
      <p:sp>
        <p:nvSpPr>
          <p:cNvPr id="25" name="타원 11">
            <a:extLst>
              <a:ext uri="{FF2B5EF4-FFF2-40B4-BE49-F238E27FC236}">
                <a16:creationId xmlns:a16="http://schemas.microsoft.com/office/drawing/2014/main" id="{8441B027-F96C-45A2-88E6-6D7F6E2022B7}"/>
              </a:ext>
            </a:extLst>
          </p:cNvPr>
          <p:cNvSpPr/>
          <p:nvPr/>
        </p:nvSpPr>
        <p:spPr>
          <a:xfrm>
            <a:off x="10009661" y="2556173"/>
            <a:ext cx="1900676" cy="1900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8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암 투병과</a:t>
            </a:r>
            <a:endParaRPr lang="en-US" altLang="ko-KR" sz="18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lvl="0" algn="ctr"/>
            <a:r>
              <a:rPr lang="ko-KR" altLang="en-US" sz="18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사망</a:t>
            </a:r>
            <a:endParaRPr lang="en-US" altLang="ko-KR" sz="18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28" name="그룹 38">
            <a:extLst>
              <a:ext uri="{FF2B5EF4-FFF2-40B4-BE49-F238E27FC236}">
                <a16:creationId xmlns:a16="http://schemas.microsoft.com/office/drawing/2014/main" id="{E1CE0C23-5535-47C3-AD59-CDF8259E82B8}"/>
              </a:ext>
            </a:extLst>
          </p:cNvPr>
          <p:cNvGrpSpPr/>
          <p:nvPr/>
        </p:nvGrpSpPr>
        <p:grpSpPr>
          <a:xfrm>
            <a:off x="9467471" y="3382069"/>
            <a:ext cx="551086" cy="148264"/>
            <a:chOff x="3207670" y="3697560"/>
            <a:chExt cx="551086" cy="148264"/>
          </a:xfrm>
        </p:grpSpPr>
        <p:cxnSp>
          <p:nvCxnSpPr>
            <p:cNvPr id="29" name="직선 연결선 39">
              <a:extLst>
                <a:ext uri="{FF2B5EF4-FFF2-40B4-BE49-F238E27FC236}">
                  <a16:creationId xmlns:a16="http://schemas.microsoft.com/office/drawing/2014/main" id="{A9637063-A8D1-4DC6-8565-F0B63197CBCC}"/>
                </a:ext>
              </a:extLst>
            </p:cNvPr>
            <p:cNvCxnSpPr/>
            <p:nvPr/>
          </p:nvCxnSpPr>
          <p:spPr>
            <a:xfrm>
              <a:off x="3207670" y="3845823"/>
              <a:ext cx="5510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40">
              <a:extLst>
                <a:ext uri="{FF2B5EF4-FFF2-40B4-BE49-F238E27FC236}">
                  <a16:creationId xmlns:a16="http://schemas.microsoft.com/office/drawing/2014/main" id="{309C4D7A-5C09-4BB4-8EAF-9EC648E5CF40}"/>
                </a:ext>
              </a:extLst>
            </p:cNvPr>
            <p:cNvCxnSpPr/>
            <p:nvPr/>
          </p:nvCxnSpPr>
          <p:spPr>
            <a:xfrm>
              <a:off x="3470724" y="3697560"/>
              <a:ext cx="288032" cy="148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59">
            <a:extLst>
              <a:ext uri="{FF2B5EF4-FFF2-40B4-BE49-F238E27FC236}">
                <a16:creationId xmlns:a16="http://schemas.microsoft.com/office/drawing/2014/main" id="{F0D45DB7-A3BE-4A19-9C24-40ADFD6E930C}"/>
              </a:ext>
            </a:extLst>
          </p:cNvPr>
          <p:cNvSpPr/>
          <p:nvPr/>
        </p:nvSpPr>
        <p:spPr>
          <a:xfrm>
            <a:off x="10075866" y="4722509"/>
            <a:ext cx="1917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2004</a:t>
            </a:r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년 췌장암 수술 후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</a:p>
          <a:p>
            <a:pPr algn="ctr"/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2011</a:t>
            </a:r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년 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월 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</a:t>
            </a:r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 생을 마감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76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DCCD67-236D-4908-95AC-BE3F8FE2D4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12195"/>
          <a:stretch/>
        </p:blipFill>
        <p:spPr>
          <a:xfrm>
            <a:off x="-1" y="-1"/>
            <a:ext cx="5072013" cy="6859563"/>
          </a:xfrm>
          <a:prstGeom prst="rect">
            <a:avLst/>
          </a:prstGeom>
        </p:spPr>
      </p:pic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6B52146-BC4A-47E9-9612-8C4278827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11" y="-26491"/>
            <a:ext cx="7073989" cy="776724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4250" y="-1"/>
            <a:ext cx="12160250" cy="684053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519587"/>
            <a:ext cx="7056784" cy="24622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사업가 기질이</a:t>
            </a:r>
            <a:endParaRPr lang="en-US" altLang="ko-KR" sz="4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몹시 뛰어난</a:t>
            </a:r>
            <a:endParaRPr lang="en-US" altLang="ko-KR" sz="4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스티브 잡스</a:t>
            </a:r>
            <a:r>
              <a:rPr lang="en-US" altLang="ko-KR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  <a:r>
              <a:rPr lang="ko-KR" altLang="en-US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endParaRPr lang="en-US" altLang="ko-KR" sz="4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0774" y="827981"/>
            <a:ext cx="4176464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defTabSz="914400">
              <a:defRPr/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1955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24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미국 캘리포니아주 샌프란시스코에서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0" defTabSz="914400">
              <a:defRPr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태어나자마자 양부모인 폴과 클라라에게 입양되었다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3B9B76-F9DA-4BF2-9474-923D9422A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35" y="3843418"/>
            <a:ext cx="2862064" cy="28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69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5509" y="539949"/>
            <a:ext cx="4536504" cy="432048"/>
          </a:xfrm>
          <a:prstGeom prst="rect">
            <a:avLst/>
          </a:prstGeom>
          <a:solidFill>
            <a:srgbClr val="FF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8963" y="501067"/>
            <a:ext cx="7056784" cy="22159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모니터 없고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본체만 있는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</a:t>
            </a:r>
          </a:p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 세상을 바꿀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새로운 방식의 컴퓨터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애플 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</a:t>
            </a:r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 출시된다고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27595" y="1392337"/>
            <a:ext cx="1368152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하드웨어 스크롤링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13413" y="2197003"/>
            <a:ext cx="1368152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40×24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문자 해상도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88588" y="2019923"/>
            <a:ext cx="1911666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4KB RAM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199805" y="5544154"/>
            <a:ext cx="16561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CPU : MOS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6502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 MHz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F06B1-5AA5-4472-A087-6C3AC9EA2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6" b="90533" l="4000" r="94400">
                        <a14:foregroundMark x1="8200" y1="56213" x2="8200" y2="56213"/>
                        <a14:foregroundMark x1="28800" y1="60059" x2="28800" y2="60059"/>
                        <a14:foregroundMark x1="35000" y1="62130" x2="35000" y2="62130"/>
                        <a14:foregroundMark x1="79600" y1="52959" x2="79600" y2="52959"/>
                        <a14:foregroundMark x1="91600" y1="34024" x2="91600" y2="34024"/>
                        <a14:foregroundMark x1="80200" y1="80769" x2="80200" y2="80769"/>
                        <a14:foregroundMark x1="83600" y1="90828" x2="83600" y2="90828"/>
                        <a14:foregroundMark x1="94400" y1="39053" x2="94400" y2="39053"/>
                        <a14:foregroundMark x1="4000" y1="57988" x2="4000" y2="57988"/>
                        <a14:foregroundMark x1="24200" y1="8876" x2="24200" y2="8876"/>
                        <a14:foregroundMark x1="46400" y1="47041" x2="46400" y2="47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00" y="2487309"/>
            <a:ext cx="5912809" cy="3997059"/>
          </a:xfrm>
          <a:prstGeom prst="rect">
            <a:avLst/>
          </a:prstGeom>
        </p:spPr>
      </p:pic>
      <p:cxnSp>
        <p:nvCxnSpPr>
          <p:cNvPr id="44" name="직선 연결선 43"/>
          <p:cNvCxnSpPr>
            <a:cxnSpLocks/>
          </p:cNvCxnSpPr>
          <p:nvPr/>
        </p:nvCxnSpPr>
        <p:spPr>
          <a:xfrm flipH="1">
            <a:off x="8456389" y="2340149"/>
            <a:ext cx="288032" cy="131953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10472613" y="2487309"/>
            <a:ext cx="323095" cy="269715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</p:cNvCxnSpPr>
          <p:nvPr/>
        </p:nvCxnSpPr>
        <p:spPr>
          <a:xfrm flipV="1">
            <a:off x="4855989" y="4716413"/>
            <a:ext cx="1512168" cy="936104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cxnSpLocks/>
          </p:cNvCxnSpPr>
          <p:nvPr/>
        </p:nvCxnSpPr>
        <p:spPr>
          <a:xfrm flipH="1">
            <a:off x="6800205" y="1692077"/>
            <a:ext cx="111466" cy="15121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10A2BBF-86F8-497B-9559-B83D9CE2F264}"/>
              </a:ext>
            </a:extLst>
          </p:cNvPr>
          <p:cNvSpPr/>
          <p:nvPr/>
        </p:nvSpPr>
        <p:spPr>
          <a:xfrm>
            <a:off x="6194562" y="6115036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Apple I (1976), $666.66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DF233D-40F4-4157-84DE-C0A66D352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0" y="3292668"/>
            <a:ext cx="4899328" cy="2972259"/>
          </a:xfrm>
          <a:prstGeom prst="rect">
            <a:avLst/>
          </a:prstGeom>
        </p:spPr>
      </p:pic>
      <p:pic>
        <p:nvPicPr>
          <p:cNvPr id="20" name="Picture 19" descr="A couple of people standing around a table&#10;&#10;Description automatically generated">
            <a:extLst>
              <a:ext uri="{FF2B5EF4-FFF2-40B4-BE49-F238E27FC236}">
                <a16:creationId xmlns:a16="http://schemas.microsoft.com/office/drawing/2014/main" id="{D19C5E58-DF4D-4000-80FF-038EB3A35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27" y="1233398"/>
            <a:ext cx="4886728" cy="42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6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1DBE5-4E45-4F5C-B79B-D0010CAA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50"/>
            <a:ext cx="12160250" cy="807440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-17650"/>
            <a:ext cx="12160250" cy="684053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519587"/>
            <a:ext cx="7056784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자신이 만든 회사에서</a:t>
            </a:r>
            <a:endParaRPr lang="en-US" altLang="ko-KR" sz="4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쫓겨난</a:t>
            </a:r>
            <a:endParaRPr lang="en-US" altLang="ko-KR" sz="4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스티브 잡스</a:t>
            </a:r>
            <a:r>
              <a:rPr lang="en-US" altLang="ko-KR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0245" y="5292477"/>
            <a:ext cx="4176464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defTabSz="914400">
              <a:defRPr/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1985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애플 설립자 스티브잡스가 애플에서 쫓겨나다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46617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2135" y="1116013"/>
            <a:ext cx="3017710" cy="432048"/>
          </a:xfrm>
          <a:prstGeom prst="rect">
            <a:avLst/>
          </a:prstGeom>
          <a:solidFill>
            <a:srgbClr val="FF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2135" y="519587"/>
            <a:ext cx="7056784" cy="22159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애플에서 쫓겨나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애플을 엿먹이기 위해서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컴퓨터를 만드는 기업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</a:t>
            </a:r>
          </a:p>
          <a:p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NeXT.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173E9B9-05E2-4987-A961-A0924CF3C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97" y="1627582"/>
            <a:ext cx="3744416" cy="3744416"/>
          </a:xfrm>
          <a:prstGeom prst="rect">
            <a:avLst/>
          </a:prstGeom>
        </p:spPr>
      </p:pic>
      <p:pic>
        <p:nvPicPr>
          <p:cNvPr id="7" name="Picture 6" descr="A desk with a computer on a table&#10;&#10;Description automatically generated">
            <a:extLst>
              <a:ext uri="{FF2B5EF4-FFF2-40B4-BE49-F238E27FC236}">
                <a16:creationId xmlns:a16="http://schemas.microsoft.com/office/drawing/2014/main" id="{048C6700-2560-4629-ADB1-9589575A7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95" y="3132237"/>
            <a:ext cx="4253459" cy="2926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740EA-B149-4D6E-940F-C40BF326A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20" y="2783983"/>
            <a:ext cx="5436467" cy="33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02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2135" y="1116013"/>
            <a:ext cx="2585662" cy="432048"/>
          </a:xfrm>
          <a:prstGeom prst="rect">
            <a:avLst/>
          </a:prstGeom>
          <a:solidFill>
            <a:srgbClr val="FFD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15191" y="519586"/>
            <a:ext cx="7056784" cy="22159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픽사 인수 후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,</a:t>
            </a:r>
          </a:p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토이스토리를 통해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부활에 성공한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스티브잡스</a:t>
            </a:r>
            <a:r>
              <a:rPr lang="en-US" altLang="ko-KR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261774-E63B-47D6-9F36-F71794CFB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37" y="2882303"/>
            <a:ext cx="9145016" cy="3791371"/>
          </a:xfrm>
          <a:prstGeom prst="rect">
            <a:avLst/>
          </a:prstGeom>
        </p:spPr>
      </p:pic>
      <p:pic>
        <p:nvPicPr>
          <p:cNvPr id="13" name="Picture 12" descr="A group of stuffed animals&#10;&#10;Description automatically generated">
            <a:extLst>
              <a:ext uri="{FF2B5EF4-FFF2-40B4-BE49-F238E27FC236}">
                <a16:creationId xmlns:a16="http://schemas.microsoft.com/office/drawing/2014/main" id="{8FAD2618-FA84-4D8B-9DA8-6ACF35FCE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7" y="3346762"/>
            <a:ext cx="9753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23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ewspaper, text&#10;&#10;Description automatically generated">
            <a:extLst>
              <a:ext uri="{FF2B5EF4-FFF2-40B4-BE49-F238E27FC236}">
                <a16:creationId xmlns:a16="http://schemas.microsoft.com/office/drawing/2014/main" id="{32A98F3E-1343-4EA3-B1D6-C83E85D89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" y="-396155"/>
            <a:ext cx="12146141" cy="809742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-17650"/>
            <a:ext cx="12160250" cy="6840538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3501" y="1908101"/>
            <a:ext cx="7056784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얌마 나 돌아왔다</a:t>
            </a:r>
            <a:r>
              <a:rPr lang="en-US" altLang="ko-KR" sz="4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4181" y="4548461"/>
            <a:ext cx="468052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defTabSz="914400">
              <a:defRPr/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1997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애플 설립자 스티브잡스가 쫓겨난 애플로 돌아오다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4753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25734</TotalTime>
  <Words>1059</Words>
  <Application>Microsoft Office PowerPoint</Application>
  <PresentationFormat>Custom</PresentationFormat>
  <Paragraphs>161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맑은 고딕</vt:lpstr>
      <vt:lpstr>Noto Sans CJK KR Regular</vt:lpstr>
      <vt:lpstr>Noto Sans CJK KR Medium</vt:lpstr>
      <vt:lpstr>Arial</vt:lpstr>
      <vt:lpstr>Noto Sans CJK KR Bold</vt:lpstr>
      <vt:lpstr>Noto Sans CJK KR Black</vt:lpstr>
      <vt:lpstr>Noto Sans CJK KR Thin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홍현지</dc:creator>
  <cp:lastModifiedBy>이규하</cp:lastModifiedBy>
  <cp:revision>3030</cp:revision>
  <cp:lastPrinted>2017-06-28T02:15:48Z</cp:lastPrinted>
  <dcterms:created xsi:type="dcterms:W3CDTF">2015-02-06T05:35:23Z</dcterms:created>
  <dcterms:modified xsi:type="dcterms:W3CDTF">2019-05-22T00:03:54Z</dcterms:modified>
</cp:coreProperties>
</file>