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2" r:id="rId6"/>
    <p:sldId id="264" r:id="rId7"/>
    <p:sldId id="266" r:id="rId8"/>
    <p:sldId id="267" r:id="rId9"/>
    <p:sldId id="265" r:id="rId10"/>
    <p:sldId id="273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60" d="100"/>
          <a:sy n="60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01A43A-97BC-F643-B6C4-613D2F3D2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284F4E-5EE2-E349-AFA4-32960738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A211-9421-584A-B9BC-3289AB73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1A24-9094-924E-95C2-63567684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A986-DB25-5A44-BAAB-F311680F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6B68-EF92-A64C-8020-A57D96B7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8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D259-F385-2E40-B171-32C0C83C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4FA1-AA17-134A-BEAD-C4C8EBD0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5809-A9F5-F04F-A8B2-DC709557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0077-7209-C046-86D5-A1E55435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42E1-B836-3340-B2B5-6C3675A5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95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5F561-E811-674E-9DBC-A3189AED0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9808-B748-4D4A-A690-13C41B14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6B05-AB12-8B49-9F62-0497FDDF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FAF7-4F1A-064E-975D-0C339E03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289A-DE73-6B42-81C9-DF9491B6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886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A0AC-A211-414A-8992-0FE68C20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0506-A465-0F4D-8E5D-D1EEBF60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9CAA-7CB7-E042-BA38-7B5B4B6F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8008-9FB4-124E-899C-0CC7092C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D650-5EAF-C34D-855F-C9EFBF3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687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1F2-1EEA-7745-8198-8F85752A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2C75-2033-854F-9FF4-2664A00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A9F1-C319-B44C-ABC7-E695CFCB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162E-2DF4-D645-8391-5498788C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016B-D568-214B-A59F-3ECB779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849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4BD-440B-5440-823E-DE715283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66A8-8A6C-8046-A0BB-97824FFE8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E561C-08E4-3B4C-9AD6-D655B940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7D9B7-E08B-8E49-9242-F3BA03C3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2F104-793E-1D4E-A01B-36817164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36F5-5790-094B-83EF-F474549B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42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F52E-F349-264F-A165-4435EB37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0720-4835-0840-9580-62BE8C5E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E043-39E7-4640-BB22-B5CA9990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C324D-7037-084B-B726-DF28ADCB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9B582-3743-6E46-84E0-E8BE9C31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72466-FE25-9D40-A2F6-8F9ABBF7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2DD43-D79C-3F4C-82DC-2643C7F9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D3F2B-2ABF-9349-88F5-61F7428E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37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3CEA-013F-E648-B696-733FC45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BE84-6029-A546-B576-36C086D2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30D71-FD1C-DA44-A086-BF152936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E0065-5925-764F-B00D-8300D9CA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1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57D40-EEB3-7A46-A387-AEFC55F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5ACBA-8C02-194E-94EF-395F69F7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1A1A-6986-C845-AE1A-C0511D0D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37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49EC-FAE7-9141-B08B-9D3BA1BC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F08D-1036-5A49-91C2-8E58E48B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66DE7-DC75-D342-91F1-AC6A2384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74E6-930B-4B47-BCB7-D185E8F3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42FDD-883F-C947-B7A9-52FF0CAE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DEA6-F82B-EB46-B81F-1AAF3471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445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CDEE-7554-9948-84FF-1297A109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F7FC1-8BB0-5C41-9940-2949BB234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B71E0-A6A1-AC4A-90CE-6AB44667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4846-DBBB-CB49-8416-F7594DDD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D23D-F1DF-6845-9FAB-BF9EBA26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98DE4-C9D0-9441-8A51-CD0E48D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96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2A6C0-EDC6-1A44-87D6-A492CF71BE1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97CD2-FAB8-4244-BCF0-AF0ABC1D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2954-818F-AE4E-8426-2E35DEC7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A69A-4DEC-B74C-AA9B-B9C48CA6F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5E9E-401C-F340-AE9D-8B9C015E3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829F-7A30-8C43-AE53-472E5C47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809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E42C-24A0-564E-9FD9-27AF76AC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672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b="1" dirty="0"/>
              <a:t>ОТЧЕТ по учебной  практике</a:t>
            </a:r>
            <a:br>
              <a:rPr lang="ru-RU" sz="3600" b="1" dirty="0"/>
            </a:br>
            <a:r>
              <a:rPr lang="ru-RU" sz="3600" b="1" dirty="0"/>
              <a:t>ПМ.02. Осуществление интеграции программных модулей</a:t>
            </a:r>
            <a:br>
              <a:rPr lang="ru-RU" sz="3600" b="1" dirty="0"/>
            </a:br>
            <a:br>
              <a:rPr lang="ru-RU" sz="3600" b="1" dirty="0"/>
            </a:br>
            <a:endParaRPr lang="uk-UA" sz="3600" dirty="0"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39125-2103-4348-A788-2ECF928E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564" y="5199043"/>
            <a:ext cx="7548785" cy="1655762"/>
          </a:xfrm>
        </p:spPr>
        <p:txBody>
          <a:bodyPr>
            <a:normAutofit fontScale="70000" lnSpcReduction="20000"/>
          </a:bodyPr>
          <a:lstStyle/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Презентацию выполнил студент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Смагин Егор Максимович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Группа 21П-1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Специальность  09.02.07   Информационные системы и программирование 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Руководитель практики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br>
              <a:rPr lang="en-US" sz="20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Калинин А.О.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41167C-C5EB-8E5B-5725-93C244B5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1375" l="5250" r="93000">
                        <a14:foregroundMark x1="58000" y1="29604" x2="58000" y2="29604"/>
                        <a14:foregroundMark x1="42250" y1="26107" x2="42250" y2="26107"/>
                        <a14:foregroundMark x1="32250" y1="26107" x2="32250" y2="26107"/>
                        <a14:foregroundMark x1="29000" y1="15385" x2="36500" y2="42890"/>
                        <a14:foregroundMark x1="36500" y1="42890" x2="28000" y2="41492"/>
                        <a14:foregroundMark x1="38000" y1="24242" x2="47500" y2="51981"/>
                        <a14:foregroundMark x1="47500" y1="51981" x2="50250" y2="51748"/>
                        <a14:foregroundMark x1="25250" y1="54312" x2="83000" y2="63636"/>
                        <a14:foregroundMark x1="67500" y1="46387" x2="41250" y2="81818"/>
                        <a14:foregroundMark x1="67000" y1="41958" x2="35500" y2="80420"/>
                        <a14:foregroundMark x1="38000" y1="36597" x2="33250" y2="75991"/>
                        <a14:foregroundMark x1="33750" y1="41492" x2="30000" y2="81818"/>
                        <a14:foregroundMark x1="17500" y1="41492" x2="30750" y2="72494"/>
                        <a14:foregroundMark x1="20000" y1="37995" x2="24250" y2="75524"/>
                        <a14:foregroundMark x1="32250" y1="38928" x2="29000" y2="65501"/>
                        <a14:foregroundMark x1="24250" y1="41492" x2="24250" y2="63636"/>
                        <a14:foregroundMark x1="26000" y1="37995" x2="24750" y2="64569"/>
                        <a14:foregroundMark x1="25250" y1="37063" x2="29500" y2="67599"/>
                        <a14:foregroundMark x1="29000" y1="40093" x2="70750" y2="51748"/>
                        <a14:foregroundMark x1="70750" y1="51748" x2="83000" y2="47786"/>
                        <a14:foregroundMark x1="67000" y1="33100" x2="31750" y2="16317"/>
                        <a14:foregroundMark x1="30750" y1="16317" x2="78500" y2="25175"/>
                        <a14:foregroundMark x1="78500" y1="25175" x2="83000" y2="31002"/>
                        <a14:foregroundMark x1="49750" y1="14452" x2="79750" y2="37529"/>
                        <a14:foregroundMark x1="79750" y1="37529" x2="78750" y2="38928"/>
                        <a14:foregroundMark x1="57500" y1="13287" x2="88000" y2="54312"/>
                        <a14:foregroundMark x1="88000" y1="54312" x2="85000" y2="59674"/>
                        <a14:foregroundMark x1="84500" y1="30070" x2="87750" y2="55711"/>
                        <a14:foregroundMark x1="87250" y1="31002" x2="90250" y2="55245"/>
                        <a14:foregroundMark x1="91250" y1="39394" x2="82750" y2="74359"/>
                        <a14:foregroundMark x1="82750" y1="74359" x2="36000" y2="87179"/>
                        <a14:foregroundMark x1="36000" y1="87179" x2="8750" y2="60140"/>
                        <a14:foregroundMark x1="8750" y1="60140" x2="29000" y2="21445"/>
                        <a14:foregroundMark x1="29000" y1="21445" x2="59250" y2="10490"/>
                        <a14:foregroundMark x1="32750" y1="13287" x2="10500" y2="46620"/>
                        <a14:foregroundMark x1="10500" y1="46620" x2="9000" y2="57809"/>
                        <a14:foregroundMark x1="8000" y1="37995" x2="29000" y2="13287"/>
                        <a14:foregroundMark x1="21250" y1="17716" x2="6500" y2="49650"/>
                        <a14:foregroundMark x1="6500" y1="49650" x2="6750" y2="59207"/>
                        <a14:foregroundMark x1="14750" y1="64569" x2="65500" y2="52214"/>
                        <a14:foregroundMark x1="41250" y1="59207" x2="54500" y2="72494"/>
                        <a14:foregroundMark x1="19000" y1="52681" x2="49750" y2="71562"/>
                        <a14:foregroundMark x1="14750" y1="49417" x2="52250" y2="72960"/>
                        <a14:foregroundMark x1="49750" y1="61538" x2="73000" y2="78788"/>
                        <a14:foregroundMark x1="71750" y1="60140" x2="75500" y2="85315"/>
                        <a14:foregroundMark x1="73500" y1="62238" x2="47000" y2="85781"/>
                        <a14:foregroundMark x1="65500" y1="71562" x2="47000" y2="86713"/>
                        <a14:foregroundMark x1="71750" y1="73893" x2="49000" y2="90676"/>
                        <a14:foregroundMark x1="62250" y1="78322" x2="35500" y2="58974"/>
                        <a14:foregroundMark x1="35500" y1="58974" x2="55000" y2="51748"/>
                        <a14:foregroundMark x1="27000" y1="30070" x2="30750" y2="72494"/>
                        <a14:foregroundMark x1="30750" y1="34033" x2="43250" y2="75524"/>
                        <a14:foregroundMark x1="18000" y1="48252" x2="21750" y2="75058"/>
                        <a14:foregroundMark x1="41250" y1="52214" x2="59750" y2="76457"/>
                        <a14:foregroundMark x1="52750" y1="47786" x2="68750" y2="75524"/>
                        <a14:foregroundMark x1="59750" y1="47786" x2="71250" y2="78788"/>
                        <a14:foregroundMark x1="76000" y1="44522" x2="75500" y2="76923"/>
                        <a14:foregroundMark x1="70250" y1="46387" x2="7750" y2="49184"/>
                        <a14:foregroundMark x1="7750" y1="49184" x2="24500" y2="21678"/>
                        <a14:foregroundMark x1="24500" y1="21678" x2="56500" y2="17949"/>
                        <a14:foregroundMark x1="56500" y1="17949" x2="83750" y2="40326"/>
                        <a14:foregroundMark x1="83750" y1="40326" x2="82250" y2="68531"/>
                        <a14:foregroundMark x1="82250" y1="68531" x2="51750" y2="85548"/>
                        <a14:foregroundMark x1="51750" y1="85548" x2="17500" y2="68765"/>
                        <a14:foregroundMark x1="17500" y1="68765" x2="27000" y2="39860"/>
                        <a14:foregroundMark x1="27000" y1="39860" x2="55500" y2="32168"/>
                        <a14:foregroundMark x1="55500" y1="32168" x2="80500" y2="47319"/>
                        <a14:foregroundMark x1="80500" y1="47319" x2="73000" y2="75058"/>
                        <a14:foregroundMark x1="73000" y1="75058" x2="42500" y2="82984"/>
                        <a14:foregroundMark x1="42500" y1="82984" x2="13500" y2="75991"/>
                        <a14:foregroundMark x1="13500" y1="75991" x2="58500" y2="79254"/>
                        <a14:foregroundMark x1="58500" y1="79254" x2="83500" y2="57110"/>
                        <a14:foregroundMark x1="83500" y1="57110" x2="73000" y2="38462"/>
                        <a14:foregroundMark x1="67000" y1="13986" x2="78750" y2="23776"/>
                        <a14:foregroundMark x1="68750" y1="11888" x2="79750" y2="24242"/>
                        <a14:foregroundMark x1="68250" y1="12821" x2="83000" y2="21212"/>
                        <a14:foregroundMark x1="75000" y1="15851" x2="87250" y2="35664"/>
                        <a14:foregroundMark x1="79750" y1="20280" x2="92500" y2="36131"/>
                        <a14:foregroundMark x1="79250" y1="22844" x2="93000" y2="44522"/>
                        <a14:foregroundMark x1="87750" y1="30070" x2="92000" y2="55245"/>
                        <a14:foregroundMark x1="92000" y1="40093" x2="90250" y2="65035"/>
                        <a14:foregroundMark x1="90750" y1="56177" x2="83000" y2="75524"/>
                        <a14:foregroundMark x1="88250" y1="66667" x2="72250" y2="84848"/>
                        <a14:foregroundMark x1="78750" y1="79487" x2="64000" y2="87179"/>
                        <a14:foregroundMark x1="67500" y1="84848" x2="51250" y2="88345"/>
                        <a14:foregroundMark x1="62750" y1="88811" x2="30960" y2="89553"/>
                        <a14:foregroundMark x1="37500" y1="91608" x2="58750" y2="91608"/>
                        <a14:foregroundMark x1="43250" y1="90676" x2="65500" y2="86247"/>
                        <a14:foregroundMark x1="58000" y1="91142" x2="68250" y2="88811"/>
                        <a14:foregroundMark x1="17500" y1="75991" x2="6750" y2="64569"/>
                        <a14:foregroundMark x1="6750" y1="62238" x2="5250" y2="38462"/>
                        <a14:backgroundMark x1="24250" y1="90210" x2="24250" y2="90210"/>
                        <a14:backgroundMark x1="23750" y1="90676" x2="27500" y2="92075"/>
                        <a14:backgroundMark x1="20000" y1="87179" x2="24250" y2="92774"/>
                        <a14:backgroundMark x1="21250" y1="90676" x2="29000" y2="92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828" y="160775"/>
            <a:ext cx="1618007" cy="173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93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Программы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90D84F-B7F4-AA7E-6132-B2B11063F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4" y="1008130"/>
            <a:ext cx="5208636" cy="2812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ADB60C-D257-2ED9-E0DF-747C90BE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6" y="3910348"/>
            <a:ext cx="5216764" cy="281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3AFC1-5867-7373-DDAC-CEAD10C82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66" y="1203826"/>
            <a:ext cx="3337761" cy="222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CBBEA8-79DC-C59A-51BE-475E4BDDF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963" y="3910347"/>
            <a:ext cx="5216568" cy="281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86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2431141" y="80478"/>
            <a:ext cx="7329717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Разработка в системе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113862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083BB-0D4C-BD52-AD25-2F43786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72" y="336884"/>
            <a:ext cx="9905998" cy="1003300"/>
          </a:xfrm>
        </p:spPr>
        <p:txBody>
          <a:bodyPr/>
          <a:lstStyle/>
          <a:p>
            <a:pPr algn="ctr"/>
            <a:r>
              <a:rPr lang="ru-RU" sz="3200" b="1" dirty="0"/>
              <a:t>Отладка программного модуля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F2F2D-BEE1-4166-4B75-BEA34EAC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72" y="1200483"/>
            <a:ext cx="9905998" cy="7620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При отладке программного продукта «</a:t>
            </a:r>
            <a:r>
              <a:rPr lang="ru-RU" b="1" dirty="0" err="1"/>
              <a:t>MedLab</a:t>
            </a:r>
            <a:r>
              <a:rPr lang="ru-RU" b="1" dirty="0"/>
              <a:t>» были использованы следующие методы отладки: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4E411-621C-1E17-2F38-9CDF9C4228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503" y="2235200"/>
            <a:ext cx="6078855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5BFFB8-0E67-E069-33A9-2C869E5397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6110" y="5220001"/>
            <a:ext cx="7133590" cy="1301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FD0759-D797-6A02-EA6D-2E74E33DEB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88844" y="2902232"/>
            <a:ext cx="4478653" cy="89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3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76201-9BCC-61AD-0A6D-88509680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85"/>
            <a:ext cx="9905998" cy="1244600"/>
          </a:xfrm>
        </p:spPr>
        <p:txBody>
          <a:bodyPr/>
          <a:lstStyle/>
          <a:p>
            <a:pPr algn="ctr"/>
            <a:r>
              <a:rPr lang="ru-RU" sz="3200" b="1" dirty="0"/>
              <a:t>Разработка тестовых наборов и тестовых сценариев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2138C-2EC6-FBCB-0862-77B6EBD7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9585"/>
            <a:ext cx="4865687" cy="142224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Программа Телефонный справочник</a:t>
            </a:r>
            <a:r>
              <a:rPr lang="en-US" b="1" dirty="0"/>
              <a:t>:</a:t>
            </a:r>
          </a:p>
          <a:p>
            <a:pPr marL="0" indent="0" algn="just">
              <a:buNone/>
            </a:pPr>
            <a:r>
              <a:rPr lang="ru-RU" b="1" dirty="0"/>
              <a:t>Функциональное тестирование,</a:t>
            </a:r>
            <a:br>
              <a:rPr lang="ru-RU" b="1" dirty="0"/>
            </a:br>
            <a:r>
              <a:rPr lang="ru-RU" b="1" dirty="0"/>
              <a:t>Тестирование интерфейса, интегрированное тестирование (юнит тесты 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26FCDB-ED69-F166-8613-34114A23CA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7" y="1623712"/>
            <a:ext cx="4608195" cy="2688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CF66B5-3318-71BF-11D0-8F6CB67F01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70" y="4520900"/>
            <a:ext cx="2881630" cy="1454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27A1DA-5A0B-0F5A-0ACD-C51DB559999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270743"/>
            <a:ext cx="3475356" cy="2779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30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14763-90CB-BBBA-C96A-B09BA3EF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9179"/>
            <a:ext cx="9905998" cy="863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10EC9-F5A5-0F63-EC49-091B5D86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8654"/>
            <a:ext cx="9905998" cy="4318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Учебная практика дала мне ценный опыт, который помог расширить мои профессиональные знания и навыки. </a:t>
            </a:r>
          </a:p>
          <a:p>
            <a:pPr marL="0" indent="0" algn="just">
              <a:buNone/>
            </a:pPr>
            <a:r>
              <a:rPr lang="ru-RU" b="1" dirty="0"/>
              <a:t>Кроме того, учебная практика позволила мне применить теоретические знания на практике, что помогло мне лучше понять их применение в реальных рабочих ситуациях. Благодаря работе над практическими проектами я приобрел ценный опыт в решении реальных проблем и разработке инновационных решений.</a:t>
            </a:r>
          </a:p>
          <a:p>
            <a:pPr marL="0" indent="0" algn="just">
              <a:buNone/>
            </a:pPr>
            <a:r>
              <a:rPr lang="ru-RU" b="1" dirty="0"/>
              <a:t>Этот практический опыт дал мне преимущество перед другими кандидатами на рынке труда, поскольку я уже обладаю практическими навыками и опытом, необходимыми для выполнения рабочих задач. Я уверен, что полученные знания и опыт помогут мне сделать успешную карьеру в выбранной области.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7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32" y="194209"/>
            <a:ext cx="2607536" cy="779463"/>
          </a:xfrm>
        </p:spPr>
        <p:txBody>
          <a:bodyPr>
            <a:normAutofit/>
          </a:bodyPr>
          <a:lstStyle/>
          <a:p>
            <a:r>
              <a:rPr lang="ru-RU" sz="3600" b="1" dirty="0"/>
              <a:t>Содержание</a:t>
            </a:r>
            <a:endParaRPr lang="en-UA" sz="3600" dirty="0"/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FCBC0F31-28D6-7E7F-02DA-EC737937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74800"/>
            <a:ext cx="9905998" cy="4306957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/>
              <a:t>Анализ предметной области</a:t>
            </a:r>
          </a:p>
          <a:p>
            <a:pPr algn="just"/>
            <a:r>
              <a:rPr lang="ru-RU" sz="2800" b="1" dirty="0"/>
              <a:t>Диаграммы</a:t>
            </a:r>
          </a:p>
          <a:p>
            <a:pPr algn="just"/>
            <a:r>
              <a:rPr lang="ru-RU" sz="2800" b="1" dirty="0"/>
              <a:t>Программы</a:t>
            </a:r>
          </a:p>
          <a:p>
            <a:pPr algn="just"/>
            <a:r>
              <a:rPr lang="ru-RU" sz="2800" b="1" dirty="0"/>
              <a:t>Работа в системе контроля версий</a:t>
            </a:r>
          </a:p>
          <a:p>
            <a:pPr algn="just"/>
            <a:r>
              <a:rPr lang="ru-RU" sz="2800" b="1" dirty="0"/>
              <a:t>Отладка программного модуля</a:t>
            </a:r>
          </a:p>
          <a:p>
            <a:pPr algn="just"/>
            <a:r>
              <a:rPr lang="ru-RU" sz="2800" b="1" dirty="0"/>
              <a:t>Разработка тестовых наборов и тестовых сценариев</a:t>
            </a:r>
          </a:p>
          <a:p>
            <a:pPr algn="just"/>
            <a:r>
              <a:rPr lang="ru-RU" sz="2800" b="1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438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Введение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F49DBBF-1A6F-E4C8-97A7-6CCF9730CD26}"/>
              </a:ext>
            </a:extLst>
          </p:cNvPr>
          <p:cNvSpPr txBox="1">
            <a:spLocks/>
          </p:cNvSpPr>
          <p:nvPr/>
        </p:nvSpPr>
        <p:spPr>
          <a:xfrm>
            <a:off x="1143001" y="2786331"/>
            <a:ext cx="9905998" cy="128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Целью данного модуля практики является осуществление интеграции программных модулей разрабатываемых нами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13746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3229599" y="80478"/>
            <a:ext cx="5732802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645953C-992F-3C12-448B-C4FEF396671E}"/>
              </a:ext>
            </a:extLst>
          </p:cNvPr>
          <p:cNvSpPr txBox="1">
            <a:spLocks/>
          </p:cNvSpPr>
          <p:nvPr/>
        </p:nvSpPr>
        <p:spPr>
          <a:xfrm>
            <a:off x="1141413" y="1275306"/>
            <a:ext cx="9905998" cy="5062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Медицинская лаборатория предоставляет специализированные услуги по проведению исследований биоматериалов для поликлиник города.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Ключевыми заинтересованными сторонами, участвующими в деятельности медицинской лаборатории, являются: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Лаборанты и администраторы лаборатории, использующие десктопные приложения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Пациенты, использующие мобильное приложение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Врачи и медицинские работники поликлиник, заказывающие исследования и получающие результаты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Администрация лаборатории, управляющая общей работой и финансами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6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CC313-449C-4BEF-2F7C-C49811F4AEF7}"/>
              </a:ext>
            </a:extLst>
          </p:cNvPr>
          <p:cNvSpPr txBox="1">
            <a:spLocks/>
          </p:cNvSpPr>
          <p:nvPr/>
        </p:nvSpPr>
        <p:spPr>
          <a:xfrm>
            <a:off x="3229599" y="80478"/>
            <a:ext cx="5732802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673DDCA-E1B6-6B1E-6A88-F2F9631F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95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b="1" dirty="0"/>
              <a:t>Основные бизнес-процессы в медицинской лаборатории включают:</a:t>
            </a:r>
          </a:p>
          <a:p>
            <a:pPr marL="0" indent="0" algn="just">
              <a:buNone/>
            </a:pPr>
            <a:r>
              <a:rPr lang="ru-RU" sz="2600" b="1" dirty="0"/>
              <a:t>•	Прием биоматериала: Биоматериал поступает в лабораторию от поликлиник города.</a:t>
            </a:r>
          </a:p>
          <a:p>
            <a:pPr marL="0" indent="0" algn="just">
              <a:buNone/>
            </a:pPr>
            <a:r>
              <a:rPr lang="ru-RU" sz="2600" b="1" dirty="0"/>
              <a:t>•	Регистрация биоматериала: Биоматериалу присваиваются уникальные идентификаторы, и он регистрируется в единой базе данных лаборатории.</a:t>
            </a:r>
          </a:p>
          <a:p>
            <a:pPr marL="0" indent="0" algn="just">
              <a:buNone/>
            </a:pPr>
            <a:r>
              <a:rPr lang="ru-RU" sz="2600" b="1" dirty="0"/>
              <a:t>•	Проведение исследований: выполняются различные специализированные исследования на основе типа биоматериала и заказанных исследований.</a:t>
            </a:r>
          </a:p>
          <a:p>
            <a:pPr marL="0" indent="0" algn="just">
              <a:buNone/>
            </a:pPr>
            <a:r>
              <a:rPr lang="ru-RU" sz="2600" b="1" dirty="0"/>
              <a:t>•	Интерпретация результатов: Лаборанты анализируют результаты исследований и выдают отчеты, содержащие интерпретации и комментарии.</a:t>
            </a:r>
          </a:p>
          <a:p>
            <a:pPr marL="0" indent="0" algn="just">
              <a:buNone/>
            </a:pPr>
            <a:r>
              <a:rPr lang="ru-RU" sz="2600" b="1" dirty="0"/>
              <a:t>•	Выдача отчетов: Отчеты предоставляются врачам, пациентам и другим заинтересованным сторонам.</a:t>
            </a:r>
          </a:p>
        </p:txBody>
      </p:sp>
    </p:spTree>
    <p:extLst>
      <p:ext uri="{BB962C8B-B14F-4D97-AF65-F5344CB8AC3E}">
        <p14:creationId xmlns:p14="http://schemas.microsoft.com/office/powerpoint/2010/main" val="141432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Диаграммы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EE3DC2-C554-A51F-370E-CBB6EF347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2" y="1316854"/>
            <a:ext cx="6484284" cy="4567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323B45-814F-5553-15D8-3A217F385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01" y="1316854"/>
            <a:ext cx="3996527" cy="4567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92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Диаграммы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11B535-D427-2624-4FD2-9C6076F674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4" r="7528" b="13557"/>
          <a:stretch/>
        </p:blipFill>
        <p:spPr bwMode="auto">
          <a:xfrm>
            <a:off x="720224" y="1089315"/>
            <a:ext cx="4543985" cy="532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62E865-6116-9C9F-6F11-B8D9F877C5C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t="3770" r="21188" b="32479"/>
          <a:stretch/>
        </p:blipFill>
        <p:spPr bwMode="auto">
          <a:xfrm>
            <a:off x="6666515" y="1052995"/>
            <a:ext cx="4697730" cy="532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020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80705-3682-569F-B01D-3ABB72A40F4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8" t="29329" r="20857" b="21871"/>
          <a:stretch/>
        </p:blipFill>
        <p:spPr bwMode="auto">
          <a:xfrm>
            <a:off x="293878" y="1329944"/>
            <a:ext cx="4843669" cy="5009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61BEC9-3BD1-9BE5-1B7E-9BF01BFE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90" y="1329944"/>
            <a:ext cx="6747574" cy="3860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5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Программы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785C2-7F9B-FE63-3030-4F246BF4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48" y="937394"/>
            <a:ext cx="4488586" cy="510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328502-3F46-8FEE-B393-6A47F52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47" y="928467"/>
            <a:ext cx="4629465" cy="250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B3FC09-62E0-4735-C241-0A04E67D2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47" y="3597257"/>
            <a:ext cx="4632964" cy="2502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1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387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Office Theme</vt:lpstr>
      <vt:lpstr>ОТЧЕТ по учебной  практике ПМ.02. Осуществление интеграции программных модулей  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программного модуля</vt:lpstr>
      <vt:lpstr>Разработка тестовых наборов и тестовых сценариев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KON</cp:lastModifiedBy>
  <cp:revision>2</cp:revision>
  <dcterms:created xsi:type="dcterms:W3CDTF">2024-04-25T08:16:05Z</dcterms:created>
  <dcterms:modified xsi:type="dcterms:W3CDTF">2024-05-20T02:11:12Z</dcterms:modified>
</cp:coreProperties>
</file>