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70" r:id="rId14"/>
    <p:sldId id="271" r:id="rId15"/>
    <p:sldId id="273" r:id="rId16"/>
    <p:sldId id="274" r:id="rId17"/>
    <p:sldId id="275" r:id="rId18"/>
    <p:sldId id="27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100" d="100"/>
          <a:sy n="100" d="100"/>
        </p:scale>
        <p:origin x="72" y="-11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6626B20-89C6-4750-B188-C22944ABD12C}" type="datetimeFigureOut">
              <a:rPr lang="en-US" smtClean="0"/>
              <a:t>12/16/2024</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40F28BE-059D-4793-83C7-ED1A26A91791}" type="slidenum">
              <a:rPr lang="en-US" smtClean="0"/>
              <a:t>‹#›</a:t>
            </a:fld>
            <a:endParaRPr lang="en-US"/>
          </a:p>
        </p:txBody>
      </p:sp>
    </p:spTree>
    <p:extLst>
      <p:ext uri="{BB962C8B-B14F-4D97-AF65-F5344CB8AC3E}">
        <p14:creationId xmlns:p14="http://schemas.microsoft.com/office/powerpoint/2010/main" val="91771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626B20-89C6-4750-B188-C22944ABD12C}" type="datetimeFigureOut">
              <a:rPr lang="en-US" smtClean="0"/>
              <a:t>12/16/2024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40F28BE-059D-4793-83C7-ED1A26A91791}" type="slidenum">
              <a:rPr lang="en-US" smtClean="0"/>
              <a:t>‹#›</a:t>
            </a:fld>
            <a:endParaRPr lang="en-US"/>
          </a:p>
        </p:txBody>
      </p:sp>
    </p:spTree>
    <p:extLst>
      <p:ext uri="{BB962C8B-B14F-4D97-AF65-F5344CB8AC3E}">
        <p14:creationId xmlns:p14="http://schemas.microsoft.com/office/powerpoint/2010/main" val="1942956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626B20-89C6-4750-B188-C22944ABD12C}" type="datetimeFigureOut">
              <a:rPr lang="en-US" smtClean="0"/>
              <a:t>12/16/2024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40F28BE-059D-4793-83C7-ED1A26A91791}" type="slidenum">
              <a:rPr lang="en-US" smtClean="0"/>
              <a:t>‹#›</a:t>
            </a:fld>
            <a:endParaRPr lang="en-US"/>
          </a:p>
        </p:txBody>
      </p:sp>
    </p:spTree>
    <p:extLst>
      <p:ext uri="{BB962C8B-B14F-4D97-AF65-F5344CB8AC3E}">
        <p14:creationId xmlns:p14="http://schemas.microsoft.com/office/powerpoint/2010/main" val="35837869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626B20-89C6-4750-B188-C22944ABD12C}" type="datetimeFigureOut">
              <a:rPr lang="en-US" smtClean="0"/>
              <a:t>12/16/2024</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40F28BE-059D-4793-83C7-ED1A26A91791}" type="slidenum">
              <a:rPr lang="en-US" smtClean="0"/>
              <a:t>‹#›</a:t>
            </a:fld>
            <a:endParaRPr lang="en-US"/>
          </a:p>
        </p:txBody>
      </p:sp>
    </p:spTree>
    <p:extLst>
      <p:ext uri="{BB962C8B-B14F-4D97-AF65-F5344CB8AC3E}">
        <p14:creationId xmlns:p14="http://schemas.microsoft.com/office/powerpoint/2010/main" val="1309357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626B20-89C6-4750-B188-C22944ABD12C}" type="datetimeFigureOut">
              <a:rPr lang="en-US" smtClean="0"/>
              <a:t>12/16/2024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40F28BE-059D-4793-83C7-ED1A26A91791}" type="slidenum">
              <a:rPr lang="en-US" smtClean="0"/>
              <a:t>‹#›</a:t>
            </a:fld>
            <a:endParaRPr lang="en-US"/>
          </a:p>
        </p:txBody>
      </p:sp>
    </p:spTree>
    <p:extLst>
      <p:ext uri="{BB962C8B-B14F-4D97-AF65-F5344CB8AC3E}">
        <p14:creationId xmlns:p14="http://schemas.microsoft.com/office/powerpoint/2010/main" val="37327402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626B20-89C6-4750-B188-C22944ABD12C}" type="datetimeFigureOut">
              <a:rPr lang="en-US" smtClean="0"/>
              <a:t>12/16/2024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0F28BE-059D-4793-83C7-ED1A26A91791}" type="slidenum">
              <a:rPr lang="en-US" smtClean="0"/>
              <a:t>‹#›</a:t>
            </a:fld>
            <a:endParaRPr lang="en-US"/>
          </a:p>
        </p:txBody>
      </p:sp>
    </p:spTree>
    <p:extLst>
      <p:ext uri="{BB962C8B-B14F-4D97-AF65-F5344CB8AC3E}">
        <p14:creationId xmlns:p14="http://schemas.microsoft.com/office/powerpoint/2010/main" val="1903845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626B20-89C6-4750-B188-C22944ABD12C}" type="datetimeFigureOut">
              <a:rPr lang="en-US" smtClean="0"/>
              <a:t>12/16/2024</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440F28BE-059D-4793-83C7-ED1A26A91791}" type="slidenum">
              <a:rPr lang="en-US" smtClean="0"/>
              <a:t>‹#›</a:t>
            </a:fld>
            <a:endParaRPr lang="en-US"/>
          </a:p>
        </p:txBody>
      </p:sp>
    </p:spTree>
    <p:extLst>
      <p:ext uri="{BB962C8B-B14F-4D97-AF65-F5344CB8AC3E}">
        <p14:creationId xmlns:p14="http://schemas.microsoft.com/office/powerpoint/2010/main" val="12906632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6626B20-89C6-4750-B188-C22944ABD12C}" type="datetimeFigureOut">
              <a:rPr lang="en-US" smtClean="0"/>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0F28BE-059D-4793-83C7-ED1A26A91791}" type="slidenum">
              <a:rPr lang="en-US" smtClean="0"/>
              <a:t>‹#›</a:t>
            </a:fld>
            <a:endParaRPr lang="en-US"/>
          </a:p>
        </p:txBody>
      </p:sp>
    </p:spTree>
    <p:extLst>
      <p:ext uri="{BB962C8B-B14F-4D97-AF65-F5344CB8AC3E}">
        <p14:creationId xmlns:p14="http://schemas.microsoft.com/office/powerpoint/2010/main" val="35841361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B6626B20-89C6-4750-B188-C22944ABD12C}" type="datetimeFigureOut">
              <a:rPr lang="en-US" smtClean="0"/>
              <a:t>12/16/2024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40F28BE-059D-4793-83C7-ED1A26A91791}" type="slidenum">
              <a:rPr lang="en-US" smtClean="0"/>
              <a:t>‹#›</a:t>
            </a:fld>
            <a:endParaRPr lang="en-US"/>
          </a:p>
        </p:txBody>
      </p:sp>
    </p:spTree>
    <p:extLst>
      <p:ext uri="{BB962C8B-B14F-4D97-AF65-F5344CB8AC3E}">
        <p14:creationId xmlns:p14="http://schemas.microsoft.com/office/powerpoint/2010/main" val="2063830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626B20-89C6-4750-B188-C22944ABD12C}" type="datetimeFigureOut">
              <a:rPr lang="en-US" smtClean="0"/>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0F28BE-059D-4793-83C7-ED1A26A91791}" type="slidenum">
              <a:rPr lang="en-US" smtClean="0"/>
              <a:t>‹#›</a:t>
            </a:fld>
            <a:endParaRPr lang="en-US"/>
          </a:p>
        </p:txBody>
      </p:sp>
    </p:spTree>
    <p:extLst>
      <p:ext uri="{BB962C8B-B14F-4D97-AF65-F5344CB8AC3E}">
        <p14:creationId xmlns:p14="http://schemas.microsoft.com/office/powerpoint/2010/main" val="3762998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626B20-89C6-4750-B188-C22944ABD12C}" type="datetimeFigureOut">
              <a:rPr lang="en-US" smtClean="0"/>
              <a:t>12/16/2024</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40F28BE-059D-4793-83C7-ED1A26A91791}" type="slidenum">
              <a:rPr lang="en-US" smtClean="0"/>
              <a:t>‹#›</a:t>
            </a:fld>
            <a:endParaRPr lang="en-US"/>
          </a:p>
        </p:txBody>
      </p:sp>
    </p:spTree>
    <p:extLst>
      <p:ext uri="{BB962C8B-B14F-4D97-AF65-F5344CB8AC3E}">
        <p14:creationId xmlns:p14="http://schemas.microsoft.com/office/powerpoint/2010/main" val="125182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626B20-89C6-4750-B188-C22944ABD12C}" type="datetimeFigureOut">
              <a:rPr lang="en-US" smtClean="0"/>
              <a:t>12/16/2024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0F28BE-059D-4793-83C7-ED1A26A91791}" type="slidenum">
              <a:rPr lang="en-US" smtClean="0"/>
              <a:t>‹#›</a:t>
            </a:fld>
            <a:endParaRPr lang="en-US"/>
          </a:p>
        </p:txBody>
      </p:sp>
    </p:spTree>
    <p:extLst>
      <p:ext uri="{BB962C8B-B14F-4D97-AF65-F5344CB8AC3E}">
        <p14:creationId xmlns:p14="http://schemas.microsoft.com/office/powerpoint/2010/main" val="1249777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626B20-89C6-4750-B188-C22944ABD12C}" type="datetimeFigureOut">
              <a:rPr lang="en-US" smtClean="0"/>
              <a:t>12/16/2024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0F28BE-059D-4793-83C7-ED1A26A91791}" type="slidenum">
              <a:rPr lang="en-US" smtClean="0"/>
              <a:t>‹#›</a:t>
            </a:fld>
            <a:endParaRPr lang="en-US"/>
          </a:p>
        </p:txBody>
      </p:sp>
    </p:spTree>
    <p:extLst>
      <p:ext uri="{BB962C8B-B14F-4D97-AF65-F5344CB8AC3E}">
        <p14:creationId xmlns:p14="http://schemas.microsoft.com/office/powerpoint/2010/main" val="1126481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626B20-89C6-4750-B188-C22944ABD12C}" type="datetimeFigureOut">
              <a:rPr lang="en-US" smtClean="0"/>
              <a:t>12/16/2024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0F28BE-059D-4793-83C7-ED1A26A91791}" type="slidenum">
              <a:rPr lang="en-US" smtClean="0"/>
              <a:t>‹#›</a:t>
            </a:fld>
            <a:endParaRPr lang="en-US"/>
          </a:p>
        </p:txBody>
      </p:sp>
    </p:spTree>
    <p:extLst>
      <p:ext uri="{BB962C8B-B14F-4D97-AF65-F5344CB8AC3E}">
        <p14:creationId xmlns:p14="http://schemas.microsoft.com/office/powerpoint/2010/main" val="4282629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626B20-89C6-4750-B188-C22944ABD12C}" type="datetimeFigureOut">
              <a:rPr lang="en-US" smtClean="0"/>
              <a:t>12/16/2024</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40F28BE-059D-4793-83C7-ED1A26A91791}" type="slidenum">
              <a:rPr lang="en-US" smtClean="0"/>
              <a:t>‹#›</a:t>
            </a:fld>
            <a:endParaRPr lang="en-US"/>
          </a:p>
        </p:txBody>
      </p:sp>
    </p:spTree>
    <p:extLst>
      <p:ext uri="{BB962C8B-B14F-4D97-AF65-F5344CB8AC3E}">
        <p14:creationId xmlns:p14="http://schemas.microsoft.com/office/powerpoint/2010/main" val="385060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626B20-89C6-4750-B188-C22944ABD12C}" type="datetimeFigureOut">
              <a:rPr lang="en-US" smtClean="0"/>
              <a:t>12/16/2024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40F28BE-059D-4793-83C7-ED1A26A91791}" type="slidenum">
              <a:rPr lang="en-US" smtClean="0"/>
              <a:t>‹#›</a:t>
            </a:fld>
            <a:endParaRPr lang="en-US"/>
          </a:p>
        </p:txBody>
      </p:sp>
    </p:spTree>
    <p:extLst>
      <p:ext uri="{BB962C8B-B14F-4D97-AF65-F5344CB8AC3E}">
        <p14:creationId xmlns:p14="http://schemas.microsoft.com/office/powerpoint/2010/main" val="1392334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626B20-89C6-4750-B188-C22944ABD12C}" type="datetimeFigureOut">
              <a:rPr lang="en-US" smtClean="0"/>
              <a:t>12/16/2024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40F28BE-059D-4793-83C7-ED1A26A91791}" type="slidenum">
              <a:rPr lang="en-US" smtClean="0"/>
              <a:t>‹#›</a:t>
            </a:fld>
            <a:endParaRPr lang="en-US"/>
          </a:p>
        </p:txBody>
      </p:sp>
    </p:spTree>
    <p:extLst>
      <p:ext uri="{BB962C8B-B14F-4D97-AF65-F5344CB8AC3E}">
        <p14:creationId xmlns:p14="http://schemas.microsoft.com/office/powerpoint/2010/main" val="3970504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6626B20-89C6-4750-B188-C22944ABD12C}" type="datetimeFigureOut">
              <a:rPr lang="en-US" smtClean="0"/>
              <a:t>12/16/2024</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40F28BE-059D-4793-83C7-ED1A26A91791}" type="slidenum">
              <a:rPr lang="en-US" smtClean="0"/>
              <a:t>‹#›</a:t>
            </a:fld>
            <a:endParaRPr lang="en-US"/>
          </a:p>
        </p:txBody>
      </p:sp>
    </p:spTree>
    <p:extLst>
      <p:ext uri="{BB962C8B-B14F-4D97-AF65-F5344CB8AC3E}">
        <p14:creationId xmlns:p14="http://schemas.microsoft.com/office/powerpoint/2010/main" val="171685437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B0749-4C2F-6751-CACA-EFCAE9B4AA42}"/>
              </a:ext>
            </a:extLst>
          </p:cNvPr>
          <p:cNvSpPr>
            <a:spLocks noGrp="1"/>
          </p:cNvSpPr>
          <p:nvPr>
            <p:ph type="ctrTitle"/>
          </p:nvPr>
        </p:nvSpPr>
        <p:spPr>
          <a:xfrm>
            <a:off x="1154954" y="2099733"/>
            <a:ext cx="9271745" cy="2677648"/>
          </a:xfrm>
        </p:spPr>
        <p:txBody>
          <a:bodyPr/>
          <a:lstStyle/>
          <a:p>
            <a:r>
              <a:rPr lang="en-US" dirty="0"/>
              <a:t>PIZZA SALES ANALYSIS</a:t>
            </a:r>
          </a:p>
        </p:txBody>
      </p:sp>
      <p:sp>
        <p:nvSpPr>
          <p:cNvPr id="3" name="Subtitle 2">
            <a:extLst>
              <a:ext uri="{FF2B5EF4-FFF2-40B4-BE49-F238E27FC236}">
                <a16:creationId xmlns:a16="http://schemas.microsoft.com/office/drawing/2014/main" id="{3ADA9C79-4C9C-0DAC-86B8-F947AC3AD23A}"/>
              </a:ext>
            </a:extLst>
          </p:cNvPr>
          <p:cNvSpPr>
            <a:spLocks noGrp="1"/>
          </p:cNvSpPr>
          <p:nvPr>
            <p:ph type="subTitle" idx="1"/>
          </p:nvPr>
        </p:nvSpPr>
        <p:spPr/>
        <p:txBody>
          <a:bodyPr/>
          <a:lstStyle/>
          <a:p>
            <a:r>
              <a:rPr lang="en-US" dirty="0"/>
              <a:t>USING SQL</a:t>
            </a:r>
          </a:p>
        </p:txBody>
      </p:sp>
      <p:sp>
        <p:nvSpPr>
          <p:cNvPr id="4" name="Rectangle 1">
            <a:extLst>
              <a:ext uri="{FF2B5EF4-FFF2-40B4-BE49-F238E27FC236}">
                <a16:creationId xmlns:a16="http://schemas.microsoft.com/office/drawing/2014/main" id="{E78AEAFA-446D-3A74-8ED3-03E0C73039E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3">
            <a:extLst>
              <a:ext uri="{FF2B5EF4-FFF2-40B4-BE49-F238E27FC236}">
                <a16:creationId xmlns:a16="http://schemas.microsoft.com/office/drawing/2014/main" id="{6FEB3E65-344B-86D5-FAEB-A804EF165A41}"/>
              </a:ext>
            </a:extLst>
          </p:cNvPr>
          <p:cNvSpPr>
            <a:spLocks noChangeArrowheads="1"/>
          </p:cNvSpPr>
          <p:nvPr/>
        </p:nvSpPr>
        <p:spPr bwMode="auto">
          <a:xfrm>
            <a:off x="152399" y="152400"/>
            <a:ext cx="1459460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8" name="Rectangle 4">
            <a:extLst>
              <a:ext uri="{FF2B5EF4-FFF2-40B4-BE49-F238E27FC236}">
                <a16:creationId xmlns:a16="http://schemas.microsoft.com/office/drawing/2014/main" id="{680985BB-769B-F8DC-F37F-F45A8E0E7B3B}"/>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178085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944B9-AAB6-EF3C-37A4-754746A71190}"/>
              </a:ext>
            </a:extLst>
          </p:cNvPr>
          <p:cNvSpPr>
            <a:spLocks noGrp="1"/>
          </p:cNvSpPr>
          <p:nvPr>
            <p:ph type="title"/>
          </p:nvPr>
        </p:nvSpPr>
        <p:spPr>
          <a:xfrm>
            <a:off x="695325" y="1314449"/>
            <a:ext cx="9285289" cy="1590676"/>
          </a:xfrm>
        </p:spPr>
        <p:txBody>
          <a:bodyPr/>
          <a:lstStyle/>
          <a:p>
            <a:r>
              <a:rPr lang="en-US" dirty="0"/>
              <a:t>6. Join the necessary tables to find the total quantity of each pizza category ordered.</a:t>
            </a:r>
            <a:br>
              <a:rPr lang="en-US" dirty="0"/>
            </a:br>
            <a:endParaRPr lang="en-US" dirty="0"/>
          </a:p>
        </p:txBody>
      </p:sp>
      <p:sp>
        <p:nvSpPr>
          <p:cNvPr id="3" name="Text Placeholder 2">
            <a:extLst>
              <a:ext uri="{FF2B5EF4-FFF2-40B4-BE49-F238E27FC236}">
                <a16:creationId xmlns:a16="http://schemas.microsoft.com/office/drawing/2014/main" id="{E785964D-13A2-075C-4348-4612BEEBBB1E}"/>
              </a:ext>
            </a:extLst>
          </p:cNvPr>
          <p:cNvSpPr>
            <a:spLocks noGrp="1"/>
          </p:cNvSpPr>
          <p:nvPr>
            <p:ph type="body" sz="half" idx="2"/>
          </p:nvPr>
        </p:nvSpPr>
        <p:spPr/>
        <p:txBody>
          <a:bodyPr/>
          <a:lstStyle/>
          <a:p>
            <a:endParaRPr lang="en-US" dirty="0"/>
          </a:p>
        </p:txBody>
      </p:sp>
      <p:pic>
        <p:nvPicPr>
          <p:cNvPr id="5" name="Picture 4">
            <a:extLst>
              <a:ext uri="{FF2B5EF4-FFF2-40B4-BE49-F238E27FC236}">
                <a16:creationId xmlns:a16="http://schemas.microsoft.com/office/drawing/2014/main" id="{E8004F17-6AA7-9B78-6A0A-AD139C8B2B6B}"/>
              </a:ext>
            </a:extLst>
          </p:cNvPr>
          <p:cNvPicPr>
            <a:picLocks noChangeAspect="1"/>
          </p:cNvPicPr>
          <p:nvPr/>
        </p:nvPicPr>
        <p:blipFill>
          <a:blip r:embed="rId2"/>
          <a:stretch>
            <a:fillRect/>
          </a:stretch>
        </p:blipFill>
        <p:spPr>
          <a:xfrm>
            <a:off x="1247776" y="3695526"/>
            <a:ext cx="6715466" cy="2495898"/>
          </a:xfrm>
          <a:prstGeom prst="rect">
            <a:avLst/>
          </a:prstGeom>
        </p:spPr>
      </p:pic>
    </p:spTree>
    <p:extLst>
      <p:ext uri="{BB962C8B-B14F-4D97-AF65-F5344CB8AC3E}">
        <p14:creationId xmlns:p14="http://schemas.microsoft.com/office/powerpoint/2010/main" val="2480243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07C49-A33C-B567-C394-133ECD750546}"/>
              </a:ext>
            </a:extLst>
          </p:cNvPr>
          <p:cNvSpPr>
            <a:spLocks noGrp="1"/>
          </p:cNvSpPr>
          <p:nvPr>
            <p:ph type="title"/>
          </p:nvPr>
        </p:nvSpPr>
        <p:spPr/>
        <p:txBody>
          <a:bodyPr/>
          <a:lstStyle/>
          <a:p>
            <a:r>
              <a:rPr lang="en-US" dirty="0"/>
              <a:t>7. Determine the distribution of orders by hour of the day</a:t>
            </a:r>
          </a:p>
        </p:txBody>
      </p:sp>
      <p:sp>
        <p:nvSpPr>
          <p:cNvPr id="3" name="Text Placeholder 2">
            <a:extLst>
              <a:ext uri="{FF2B5EF4-FFF2-40B4-BE49-F238E27FC236}">
                <a16:creationId xmlns:a16="http://schemas.microsoft.com/office/drawing/2014/main" id="{8D3055C4-5117-BE92-19A9-97839B6034AA}"/>
              </a:ext>
            </a:extLst>
          </p:cNvPr>
          <p:cNvSpPr>
            <a:spLocks noGrp="1"/>
          </p:cNvSpPr>
          <p:nvPr>
            <p:ph type="body" sz="half" idx="2"/>
          </p:nvPr>
        </p:nvSpPr>
        <p:spPr/>
        <p:txBody>
          <a:bodyPr/>
          <a:lstStyle/>
          <a:p>
            <a:r>
              <a:rPr lang="en-US" dirty="0"/>
              <a:t> </a:t>
            </a:r>
          </a:p>
        </p:txBody>
      </p:sp>
      <p:pic>
        <p:nvPicPr>
          <p:cNvPr id="7" name="Picture 6">
            <a:extLst>
              <a:ext uri="{FF2B5EF4-FFF2-40B4-BE49-F238E27FC236}">
                <a16:creationId xmlns:a16="http://schemas.microsoft.com/office/drawing/2014/main" id="{CAE34F88-3C06-87E4-E44E-1F4906ADE970}"/>
              </a:ext>
            </a:extLst>
          </p:cNvPr>
          <p:cNvPicPr>
            <a:picLocks noChangeAspect="1"/>
          </p:cNvPicPr>
          <p:nvPr/>
        </p:nvPicPr>
        <p:blipFill>
          <a:blip r:embed="rId2"/>
          <a:stretch>
            <a:fillRect/>
          </a:stretch>
        </p:blipFill>
        <p:spPr>
          <a:xfrm>
            <a:off x="1218767" y="3686053"/>
            <a:ext cx="8372907" cy="2990971"/>
          </a:xfrm>
          <a:prstGeom prst="rect">
            <a:avLst/>
          </a:prstGeom>
        </p:spPr>
      </p:pic>
    </p:spTree>
    <p:extLst>
      <p:ext uri="{BB962C8B-B14F-4D97-AF65-F5344CB8AC3E}">
        <p14:creationId xmlns:p14="http://schemas.microsoft.com/office/powerpoint/2010/main" val="1136387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B4D6D-7216-D5E7-7498-A38C39A0A075}"/>
              </a:ext>
            </a:extLst>
          </p:cNvPr>
          <p:cNvSpPr>
            <a:spLocks noGrp="1"/>
          </p:cNvSpPr>
          <p:nvPr>
            <p:ph type="title"/>
          </p:nvPr>
        </p:nvSpPr>
        <p:spPr/>
        <p:txBody>
          <a:bodyPr/>
          <a:lstStyle/>
          <a:p>
            <a:r>
              <a:rPr lang="en-US" dirty="0"/>
              <a:t>8. Join relevant tables to find the category-wise distribution of pizzas</a:t>
            </a:r>
          </a:p>
        </p:txBody>
      </p:sp>
      <p:sp>
        <p:nvSpPr>
          <p:cNvPr id="3" name="Text Placeholder 2">
            <a:extLst>
              <a:ext uri="{FF2B5EF4-FFF2-40B4-BE49-F238E27FC236}">
                <a16:creationId xmlns:a16="http://schemas.microsoft.com/office/drawing/2014/main" id="{FAE6FED3-C4ED-17DA-E262-1A34242CCA67}"/>
              </a:ext>
            </a:extLst>
          </p:cNvPr>
          <p:cNvSpPr>
            <a:spLocks noGrp="1"/>
          </p:cNvSpPr>
          <p:nvPr>
            <p:ph type="body" sz="half" idx="2"/>
          </p:nvPr>
        </p:nvSpPr>
        <p:spPr/>
        <p:txBody>
          <a:bodyPr/>
          <a:lstStyle/>
          <a:p>
            <a:r>
              <a:rPr lang="en-US" dirty="0"/>
              <a:t> </a:t>
            </a:r>
          </a:p>
        </p:txBody>
      </p:sp>
      <p:pic>
        <p:nvPicPr>
          <p:cNvPr id="5" name="Picture 4">
            <a:extLst>
              <a:ext uri="{FF2B5EF4-FFF2-40B4-BE49-F238E27FC236}">
                <a16:creationId xmlns:a16="http://schemas.microsoft.com/office/drawing/2014/main" id="{6DCF0EEF-0FE8-FCDD-DF4E-06B08072575B}"/>
              </a:ext>
            </a:extLst>
          </p:cNvPr>
          <p:cNvPicPr>
            <a:picLocks noChangeAspect="1"/>
          </p:cNvPicPr>
          <p:nvPr/>
        </p:nvPicPr>
        <p:blipFill>
          <a:blip r:embed="rId2"/>
          <a:stretch>
            <a:fillRect/>
          </a:stretch>
        </p:blipFill>
        <p:spPr>
          <a:xfrm>
            <a:off x="1238250" y="3543300"/>
            <a:ext cx="8181975" cy="2752826"/>
          </a:xfrm>
          <a:prstGeom prst="rect">
            <a:avLst/>
          </a:prstGeom>
        </p:spPr>
      </p:pic>
    </p:spTree>
    <p:extLst>
      <p:ext uri="{BB962C8B-B14F-4D97-AF65-F5344CB8AC3E}">
        <p14:creationId xmlns:p14="http://schemas.microsoft.com/office/powerpoint/2010/main" val="1171513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168FA-2E10-96A0-01E5-C7BB57B0F679}"/>
              </a:ext>
            </a:extLst>
          </p:cNvPr>
          <p:cNvSpPr>
            <a:spLocks noGrp="1"/>
          </p:cNvSpPr>
          <p:nvPr>
            <p:ph type="title"/>
          </p:nvPr>
        </p:nvSpPr>
        <p:spPr/>
        <p:txBody>
          <a:bodyPr/>
          <a:lstStyle/>
          <a:p>
            <a:r>
              <a:rPr lang="en-US" dirty="0"/>
              <a:t>9.Group the orders by date and calculate the average number of pizzas ordered per day.</a:t>
            </a:r>
          </a:p>
        </p:txBody>
      </p:sp>
      <p:sp>
        <p:nvSpPr>
          <p:cNvPr id="3" name="Text Placeholder 2">
            <a:extLst>
              <a:ext uri="{FF2B5EF4-FFF2-40B4-BE49-F238E27FC236}">
                <a16:creationId xmlns:a16="http://schemas.microsoft.com/office/drawing/2014/main" id="{34F58682-90BC-624B-9CA9-658C731D9383}"/>
              </a:ext>
            </a:extLst>
          </p:cNvPr>
          <p:cNvSpPr>
            <a:spLocks noGrp="1"/>
          </p:cNvSpPr>
          <p:nvPr>
            <p:ph type="body" sz="half" idx="2"/>
          </p:nvPr>
        </p:nvSpPr>
        <p:spPr/>
        <p:txBody>
          <a:bodyPr/>
          <a:lstStyle/>
          <a:p>
            <a:r>
              <a:rPr lang="en-US" dirty="0"/>
              <a:t> </a:t>
            </a:r>
          </a:p>
        </p:txBody>
      </p:sp>
      <p:pic>
        <p:nvPicPr>
          <p:cNvPr id="5" name="Picture 4">
            <a:extLst>
              <a:ext uri="{FF2B5EF4-FFF2-40B4-BE49-F238E27FC236}">
                <a16:creationId xmlns:a16="http://schemas.microsoft.com/office/drawing/2014/main" id="{F403E4FD-44F6-4DDA-423A-CF9140346D38}"/>
              </a:ext>
            </a:extLst>
          </p:cNvPr>
          <p:cNvPicPr>
            <a:picLocks noChangeAspect="1"/>
          </p:cNvPicPr>
          <p:nvPr/>
        </p:nvPicPr>
        <p:blipFill>
          <a:blip r:embed="rId2"/>
          <a:stretch>
            <a:fillRect/>
          </a:stretch>
        </p:blipFill>
        <p:spPr>
          <a:xfrm>
            <a:off x="1148798" y="3676650"/>
            <a:ext cx="7938052" cy="2228848"/>
          </a:xfrm>
          <a:prstGeom prst="rect">
            <a:avLst/>
          </a:prstGeom>
        </p:spPr>
      </p:pic>
    </p:spTree>
    <p:extLst>
      <p:ext uri="{BB962C8B-B14F-4D97-AF65-F5344CB8AC3E}">
        <p14:creationId xmlns:p14="http://schemas.microsoft.com/office/powerpoint/2010/main" val="1918684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98B02-95A8-8741-8D68-60CFF5B14649}"/>
              </a:ext>
            </a:extLst>
          </p:cNvPr>
          <p:cNvSpPr>
            <a:spLocks noGrp="1"/>
          </p:cNvSpPr>
          <p:nvPr>
            <p:ph type="title"/>
          </p:nvPr>
        </p:nvSpPr>
        <p:spPr/>
        <p:txBody>
          <a:bodyPr/>
          <a:lstStyle/>
          <a:p>
            <a:r>
              <a:rPr lang="en-US" dirty="0"/>
              <a:t>10. Determine the top 3 most ordered pizza types based on revenue.</a:t>
            </a:r>
          </a:p>
        </p:txBody>
      </p:sp>
      <p:sp>
        <p:nvSpPr>
          <p:cNvPr id="3" name="Text Placeholder 2">
            <a:extLst>
              <a:ext uri="{FF2B5EF4-FFF2-40B4-BE49-F238E27FC236}">
                <a16:creationId xmlns:a16="http://schemas.microsoft.com/office/drawing/2014/main" id="{1EBDDD04-84EC-1CBD-5C16-BE0E6D721D44}"/>
              </a:ext>
            </a:extLst>
          </p:cNvPr>
          <p:cNvSpPr>
            <a:spLocks noGrp="1"/>
          </p:cNvSpPr>
          <p:nvPr>
            <p:ph type="body" sz="half" idx="2"/>
          </p:nvPr>
        </p:nvSpPr>
        <p:spPr/>
        <p:txBody>
          <a:bodyPr/>
          <a:lstStyle/>
          <a:p>
            <a:endParaRPr lang="en-US" dirty="0"/>
          </a:p>
        </p:txBody>
      </p:sp>
      <p:pic>
        <p:nvPicPr>
          <p:cNvPr id="7" name="Picture 6">
            <a:extLst>
              <a:ext uri="{FF2B5EF4-FFF2-40B4-BE49-F238E27FC236}">
                <a16:creationId xmlns:a16="http://schemas.microsoft.com/office/drawing/2014/main" id="{137462BF-CA1F-9A6F-97D1-FD49394404AD}"/>
              </a:ext>
            </a:extLst>
          </p:cNvPr>
          <p:cNvPicPr>
            <a:picLocks noChangeAspect="1"/>
          </p:cNvPicPr>
          <p:nvPr/>
        </p:nvPicPr>
        <p:blipFill>
          <a:blip r:embed="rId2"/>
          <a:stretch>
            <a:fillRect/>
          </a:stretch>
        </p:blipFill>
        <p:spPr>
          <a:xfrm>
            <a:off x="1148798" y="3543300"/>
            <a:ext cx="8061877" cy="2562583"/>
          </a:xfrm>
          <a:prstGeom prst="rect">
            <a:avLst/>
          </a:prstGeom>
        </p:spPr>
      </p:pic>
    </p:spTree>
    <p:extLst>
      <p:ext uri="{BB962C8B-B14F-4D97-AF65-F5344CB8AC3E}">
        <p14:creationId xmlns:p14="http://schemas.microsoft.com/office/powerpoint/2010/main" val="34809638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7E395-EF0D-B81E-DA60-769CC3C2A083}"/>
              </a:ext>
            </a:extLst>
          </p:cNvPr>
          <p:cNvSpPr>
            <a:spLocks noGrp="1"/>
          </p:cNvSpPr>
          <p:nvPr>
            <p:ph type="title"/>
          </p:nvPr>
        </p:nvSpPr>
        <p:spPr/>
        <p:txBody>
          <a:bodyPr/>
          <a:lstStyle/>
          <a:p>
            <a:r>
              <a:rPr lang="en-US" dirty="0"/>
              <a:t>11. Calculate the percentage contribution of each pizza type to total revenue</a:t>
            </a:r>
          </a:p>
        </p:txBody>
      </p:sp>
      <p:sp>
        <p:nvSpPr>
          <p:cNvPr id="3" name="Text Placeholder 2">
            <a:extLst>
              <a:ext uri="{FF2B5EF4-FFF2-40B4-BE49-F238E27FC236}">
                <a16:creationId xmlns:a16="http://schemas.microsoft.com/office/drawing/2014/main" id="{DBC34C05-89A1-F41A-EC53-AB8859EC08A3}"/>
              </a:ext>
            </a:extLst>
          </p:cNvPr>
          <p:cNvSpPr>
            <a:spLocks noGrp="1"/>
          </p:cNvSpPr>
          <p:nvPr>
            <p:ph type="body" sz="half" idx="2"/>
          </p:nvPr>
        </p:nvSpPr>
        <p:spPr/>
        <p:txBody>
          <a:bodyPr/>
          <a:lstStyle/>
          <a:p>
            <a:r>
              <a:rPr lang="en-US" dirty="0"/>
              <a:t> </a:t>
            </a:r>
          </a:p>
        </p:txBody>
      </p:sp>
      <p:pic>
        <p:nvPicPr>
          <p:cNvPr id="5" name="Picture 4">
            <a:extLst>
              <a:ext uri="{FF2B5EF4-FFF2-40B4-BE49-F238E27FC236}">
                <a16:creationId xmlns:a16="http://schemas.microsoft.com/office/drawing/2014/main" id="{942F6C99-D788-D36A-8473-A77EF386B812}"/>
              </a:ext>
            </a:extLst>
          </p:cNvPr>
          <p:cNvPicPr>
            <a:picLocks noChangeAspect="1"/>
          </p:cNvPicPr>
          <p:nvPr/>
        </p:nvPicPr>
        <p:blipFill>
          <a:blip r:embed="rId2"/>
          <a:stretch>
            <a:fillRect/>
          </a:stretch>
        </p:blipFill>
        <p:spPr>
          <a:xfrm>
            <a:off x="1148797" y="3247791"/>
            <a:ext cx="8423827" cy="3353268"/>
          </a:xfrm>
          <a:prstGeom prst="rect">
            <a:avLst/>
          </a:prstGeom>
        </p:spPr>
      </p:pic>
    </p:spTree>
    <p:extLst>
      <p:ext uri="{BB962C8B-B14F-4D97-AF65-F5344CB8AC3E}">
        <p14:creationId xmlns:p14="http://schemas.microsoft.com/office/powerpoint/2010/main" val="16030419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E1440-E4F5-D340-7097-B1B10078DEA4}"/>
              </a:ext>
            </a:extLst>
          </p:cNvPr>
          <p:cNvSpPr>
            <a:spLocks noGrp="1"/>
          </p:cNvSpPr>
          <p:nvPr>
            <p:ph type="title"/>
          </p:nvPr>
        </p:nvSpPr>
        <p:spPr/>
        <p:txBody>
          <a:bodyPr/>
          <a:lstStyle/>
          <a:p>
            <a:r>
              <a:rPr lang="en-US" dirty="0"/>
              <a:t>12.Analyze the cumulative revenue generated over time.</a:t>
            </a:r>
          </a:p>
        </p:txBody>
      </p:sp>
      <p:sp>
        <p:nvSpPr>
          <p:cNvPr id="3" name="Text Placeholder 2">
            <a:extLst>
              <a:ext uri="{FF2B5EF4-FFF2-40B4-BE49-F238E27FC236}">
                <a16:creationId xmlns:a16="http://schemas.microsoft.com/office/drawing/2014/main" id="{1F2DE155-01ED-F74E-4003-8D23233FE07D}"/>
              </a:ext>
            </a:extLst>
          </p:cNvPr>
          <p:cNvSpPr>
            <a:spLocks noGrp="1"/>
          </p:cNvSpPr>
          <p:nvPr>
            <p:ph type="body" sz="half" idx="2"/>
          </p:nvPr>
        </p:nvSpPr>
        <p:spPr/>
        <p:txBody>
          <a:bodyPr/>
          <a:lstStyle/>
          <a:p>
            <a:r>
              <a:rPr lang="en-US" dirty="0"/>
              <a:t> </a:t>
            </a:r>
          </a:p>
        </p:txBody>
      </p:sp>
      <p:pic>
        <p:nvPicPr>
          <p:cNvPr id="7" name="Picture 6">
            <a:extLst>
              <a:ext uri="{FF2B5EF4-FFF2-40B4-BE49-F238E27FC236}">
                <a16:creationId xmlns:a16="http://schemas.microsoft.com/office/drawing/2014/main" id="{2091E5C5-CF33-4ED7-591C-D7E633C1F52D}"/>
              </a:ext>
            </a:extLst>
          </p:cNvPr>
          <p:cNvPicPr>
            <a:picLocks noChangeAspect="1"/>
          </p:cNvPicPr>
          <p:nvPr/>
        </p:nvPicPr>
        <p:blipFill>
          <a:blip r:embed="rId2"/>
          <a:stretch>
            <a:fillRect/>
          </a:stretch>
        </p:blipFill>
        <p:spPr>
          <a:xfrm>
            <a:off x="1042466" y="3581400"/>
            <a:ext cx="8425383" cy="3276600"/>
          </a:xfrm>
          <a:prstGeom prst="rect">
            <a:avLst/>
          </a:prstGeom>
        </p:spPr>
      </p:pic>
    </p:spTree>
    <p:extLst>
      <p:ext uri="{BB962C8B-B14F-4D97-AF65-F5344CB8AC3E}">
        <p14:creationId xmlns:p14="http://schemas.microsoft.com/office/powerpoint/2010/main" val="5011654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E803E-395D-EC38-421C-18FCB14DC524}"/>
              </a:ext>
            </a:extLst>
          </p:cNvPr>
          <p:cNvSpPr>
            <a:spLocks noGrp="1"/>
          </p:cNvSpPr>
          <p:nvPr>
            <p:ph type="title"/>
          </p:nvPr>
        </p:nvSpPr>
        <p:spPr/>
        <p:txBody>
          <a:bodyPr/>
          <a:lstStyle/>
          <a:p>
            <a:r>
              <a:rPr lang="en-US" dirty="0"/>
              <a:t>13.Determine the top 3 most ordered pizza types based on revenue for each pizza category.</a:t>
            </a:r>
          </a:p>
        </p:txBody>
      </p:sp>
      <p:sp>
        <p:nvSpPr>
          <p:cNvPr id="3" name="Text Placeholder 2">
            <a:extLst>
              <a:ext uri="{FF2B5EF4-FFF2-40B4-BE49-F238E27FC236}">
                <a16:creationId xmlns:a16="http://schemas.microsoft.com/office/drawing/2014/main" id="{88B0B5DA-4CE0-BAEB-1C31-2099A92B3262}"/>
              </a:ext>
            </a:extLst>
          </p:cNvPr>
          <p:cNvSpPr>
            <a:spLocks noGrp="1"/>
          </p:cNvSpPr>
          <p:nvPr>
            <p:ph type="body" sz="half" idx="2"/>
          </p:nvPr>
        </p:nvSpPr>
        <p:spPr/>
        <p:txBody>
          <a:bodyPr/>
          <a:lstStyle/>
          <a:p>
            <a:r>
              <a:rPr lang="en-US" dirty="0"/>
              <a:t>  </a:t>
            </a:r>
          </a:p>
        </p:txBody>
      </p:sp>
      <p:pic>
        <p:nvPicPr>
          <p:cNvPr id="9" name="Picture 8">
            <a:extLst>
              <a:ext uri="{FF2B5EF4-FFF2-40B4-BE49-F238E27FC236}">
                <a16:creationId xmlns:a16="http://schemas.microsoft.com/office/drawing/2014/main" id="{6FD71B63-20B6-C64C-458F-317E61B636BA}"/>
              </a:ext>
            </a:extLst>
          </p:cNvPr>
          <p:cNvPicPr>
            <a:picLocks noChangeAspect="1"/>
          </p:cNvPicPr>
          <p:nvPr/>
        </p:nvPicPr>
        <p:blipFill>
          <a:blip r:embed="rId2"/>
          <a:stretch>
            <a:fillRect/>
          </a:stretch>
        </p:blipFill>
        <p:spPr>
          <a:xfrm>
            <a:off x="1371172" y="3531431"/>
            <a:ext cx="7887128" cy="2486372"/>
          </a:xfrm>
          <a:prstGeom prst="rect">
            <a:avLst/>
          </a:prstGeom>
        </p:spPr>
      </p:pic>
    </p:spTree>
    <p:extLst>
      <p:ext uri="{BB962C8B-B14F-4D97-AF65-F5344CB8AC3E}">
        <p14:creationId xmlns:p14="http://schemas.microsoft.com/office/powerpoint/2010/main" val="34913826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F92D1-A8A0-1A65-B25F-A3B3EF32BDFF}"/>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22C77A9A-E96F-DD37-49C5-7B498D368CDF}"/>
              </a:ext>
            </a:extLst>
          </p:cNvPr>
          <p:cNvSpPr>
            <a:spLocks noGrp="1"/>
          </p:cNvSpPr>
          <p:nvPr>
            <p:ph type="subTitle" idx="1"/>
          </p:nvPr>
        </p:nvSpPr>
        <p:spPr/>
        <p:txBody>
          <a:bodyPr/>
          <a:lstStyle/>
          <a:p>
            <a:r>
              <a:rPr lang="en-US" dirty="0"/>
              <a:t> </a:t>
            </a:r>
          </a:p>
        </p:txBody>
      </p:sp>
    </p:spTree>
    <p:extLst>
      <p:ext uri="{BB962C8B-B14F-4D97-AF65-F5344CB8AC3E}">
        <p14:creationId xmlns:p14="http://schemas.microsoft.com/office/powerpoint/2010/main" val="1082880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E484-D094-8DCA-CFBE-CD50031C8217}"/>
              </a:ext>
            </a:extLst>
          </p:cNvPr>
          <p:cNvSpPr>
            <a:spLocks noGrp="1"/>
          </p:cNvSpPr>
          <p:nvPr>
            <p:ph type="title"/>
          </p:nvPr>
        </p:nvSpPr>
        <p:spPr/>
        <p:txBody>
          <a:bodyPr/>
          <a:lstStyle/>
          <a:p>
            <a:r>
              <a:rPr lang="en-US" dirty="0"/>
              <a:t>PROJECT OVERVIEW:</a:t>
            </a:r>
          </a:p>
        </p:txBody>
      </p:sp>
      <p:sp>
        <p:nvSpPr>
          <p:cNvPr id="4" name="Rectangle 1">
            <a:extLst>
              <a:ext uri="{FF2B5EF4-FFF2-40B4-BE49-F238E27FC236}">
                <a16:creationId xmlns:a16="http://schemas.microsoft.com/office/drawing/2014/main" id="{4B8D4F69-0BB2-DBD4-0040-72BF90B4231E}"/>
              </a:ext>
            </a:extLst>
          </p:cNvPr>
          <p:cNvSpPr>
            <a:spLocks noGrp="1" noChangeArrowheads="1"/>
          </p:cNvSpPr>
          <p:nvPr>
            <p:ph idx="1"/>
          </p:nvPr>
        </p:nvSpPr>
        <p:spPr bwMode="auto">
          <a:xfrm>
            <a:off x="221504" y="2120141"/>
            <a:ext cx="9874996" cy="4293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None/>
            </a:pPr>
            <a:br>
              <a:rPr lang="en-US" sz="1400" dirty="0"/>
            </a:br>
            <a:r>
              <a:rPr lang="en-US" sz="1200" b="1" dirty="0">
                <a:solidFill>
                  <a:schemeClr val="accent1"/>
                </a:solidFill>
              </a:rPr>
              <a:t>This project applies SQL to analyze pizza sales data, providing valuable insights into customer preferences and sales performance. By answering key business questions, we aim to help optimize decision-making and drive growth, including:</a:t>
            </a:r>
            <a:endParaRPr lang="en-US" sz="1050" b="1" dirty="0">
              <a:solidFill>
                <a:schemeClr val="accent1"/>
              </a:solidFill>
            </a:endParaRPr>
          </a:p>
          <a:p>
            <a:r>
              <a:rPr lang="en-US" sz="1400" dirty="0"/>
              <a:t>The total number of orders and overall revenue</a:t>
            </a:r>
          </a:p>
          <a:p>
            <a:r>
              <a:rPr lang="en-US" sz="1400" dirty="0"/>
              <a:t>The most popular pizza types and sizes</a:t>
            </a:r>
          </a:p>
          <a:p>
            <a:r>
              <a:rPr lang="en-US" sz="1400" dirty="0"/>
              <a:t>Sales trends and patterns throughout the day</a:t>
            </a:r>
          </a:p>
          <a:p>
            <a:pPr marL="0" indent="0">
              <a:buNone/>
            </a:pPr>
            <a:r>
              <a:rPr lang="en-US" sz="2000" b="1" dirty="0">
                <a:solidFill>
                  <a:schemeClr val="accent1"/>
                </a:solidFill>
              </a:rPr>
              <a:t>Core SQL Techniques Used:</a:t>
            </a:r>
          </a:p>
          <a:p>
            <a:r>
              <a:rPr lang="en-US" sz="1400" b="1" dirty="0"/>
              <a:t>Aggregation &amp; Grouping</a:t>
            </a:r>
            <a:r>
              <a:rPr lang="en-US" sz="1400" dirty="0"/>
              <a:t> to calculate totals and identify patterns</a:t>
            </a:r>
          </a:p>
          <a:p>
            <a:r>
              <a:rPr lang="en-US" sz="1400" b="1" dirty="0"/>
              <a:t>Joins</a:t>
            </a:r>
            <a:r>
              <a:rPr lang="en-US" sz="1400" dirty="0"/>
              <a:t> to merge related data from multiple tables</a:t>
            </a:r>
          </a:p>
          <a:p>
            <a:r>
              <a:rPr lang="en-US" sz="1400" b="1" dirty="0"/>
              <a:t>Window Functions</a:t>
            </a:r>
            <a:r>
              <a:rPr lang="en-US" sz="1400" dirty="0"/>
              <a:t> to analyze trends over time</a:t>
            </a:r>
          </a:p>
          <a:p>
            <a:r>
              <a:rPr lang="en-US" sz="1400" b="1" dirty="0"/>
              <a:t>Common Table Expressions (CTEs)</a:t>
            </a:r>
            <a:r>
              <a:rPr lang="en-US" sz="1400" dirty="0"/>
              <a:t> for more efficient and readable queries</a:t>
            </a:r>
          </a:p>
          <a:p>
            <a:r>
              <a:rPr lang="en-US" sz="1400" b="1" dirty="0"/>
              <a:t>Objective:</a:t>
            </a:r>
            <a:br>
              <a:rPr lang="en-US" sz="1400" dirty="0"/>
            </a:br>
            <a:r>
              <a:rPr lang="en-US" sz="1400" dirty="0"/>
              <a:t>The goal is to leverage SQL to extract meaningful insights that will inform business strategies, enhance operational efficiency, and maximize profitability.</a:t>
            </a:r>
          </a:p>
        </p:txBody>
      </p:sp>
    </p:spTree>
    <p:extLst>
      <p:ext uri="{BB962C8B-B14F-4D97-AF65-F5344CB8AC3E}">
        <p14:creationId xmlns:p14="http://schemas.microsoft.com/office/powerpoint/2010/main" val="2349773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C4143-C189-C419-AD05-E417B17924B5}"/>
              </a:ext>
            </a:extLst>
          </p:cNvPr>
          <p:cNvSpPr>
            <a:spLocks noGrp="1"/>
          </p:cNvSpPr>
          <p:nvPr>
            <p:ph type="title"/>
          </p:nvPr>
        </p:nvSpPr>
        <p:spPr/>
        <p:txBody>
          <a:bodyPr/>
          <a:lstStyle/>
          <a:p>
            <a:r>
              <a:rPr lang="en-US" dirty="0"/>
              <a:t>DATABASE INCLUDES:</a:t>
            </a:r>
          </a:p>
        </p:txBody>
      </p:sp>
      <p:sp>
        <p:nvSpPr>
          <p:cNvPr id="3" name="Content Placeholder 2">
            <a:extLst>
              <a:ext uri="{FF2B5EF4-FFF2-40B4-BE49-F238E27FC236}">
                <a16:creationId xmlns:a16="http://schemas.microsoft.com/office/drawing/2014/main" id="{5ACA7E1A-E9FD-35DA-7864-C1DBF77273E8}"/>
              </a:ext>
            </a:extLst>
          </p:cNvPr>
          <p:cNvSpPr>
            <a:spLocks noGrp="1"/>
          </p:cNvSpPr>
          <p:nvPr>
            <p:ph idx="1"/>
          </p:nvPr>
        </p:nvSpPr>
        <p:spPr>
          <a:xfrm>
            <a:off x="1154954" y="2603500"/>
            <a:ext cx="8825659" cy="939800"/>
          </a:xfrm>
        </p:spPr>
        <p:txBody>
          <a:bodyPr/>
          <a:lstStyle/>
          <a:p>
            <a:pPr marL="0" indent="0">
              <a:buNone/>
            </a:pPr>
            <a:endParaRPr lang="en-US" dirty="0"/>
          </a:p>
        </p:txBody>
      </p:sp>
      <p:graphicFrame>
        <p:nvGraphicFramePr>
          <p:cNvPr id="4" name="Table 3">
            <a:extLst>
              <a:ext uri="{FF2B5EF4-FFF2-40B4-BE49-F238E27FC236}">
                <a16:creationId xmlns:a16="http://schemas.microsoft.com/office/drawing/2014/main" id="{6B61776C-9294-EDA2-6A42-CB835409DE4A}"/>
              </a:ext>
            </a:extLst>
          </p:cNvPr>
          <p:cNvGraphicFramePr>
            <a:graphicFrameLocks noGrp="1"/>
          </p:cNvGraphicFramePr>
          <p:nvPr>
            <p:extLst>
              <p:ext uri="{D42A27DB-BD31-4B8C-83A1-F6EECF244321}">
                <p14:modId xmlns:p14="http://schemas.microsoft.com/office/powerpoint/2010/main" val="99434811"/>
              </p:ext>
            </p:extLst>
          </p:nvPr>
        </p:nvGraphicFramePr>
        <p:xfrm>
          <a:off x="965200" y="2603499"/>
          <a:ext cx="9448799" cy="4071990"/>
        </p:xfrm>
        <a:graphic>
          <a:graphicData uri="http://schemas.openxmlformats.org/drawingml/2006/table">
            <a:tbl>
              <a:tblPr firstRow="1" bandRow="1">
                <a:tableStyleId>{5C22544A-7EE6-4342-B048-85BDC9FD1C3A}</a:tableStyleId>
              </a:tblPr>
              <a:tblGrid>
                <a:gridCol w="2579316">
                  <a:extLst>
                    <a:ext uri="{9D8B030D-6E8A-4147-A177-3AD203B41FA5}">
                      <a16:colId xmlns:a16="http://schemas.microsoft.com/office/drawing/2014/main" val="3200591854"/>
                    </a:ext>
                  </a:extLst>
                </a:gridCol>
                <a:gridCol w="2454052">
                  <a:extLst>
                    <a:ext uri="{9D8B030D-6E8A-4147-A177-3AD203B41FA5}">
                      <a16:colId xmlns:a16="http://schemas.microsoft.com/office/drawing/2014/main" val="3822191217"/>
                    </a:ext>
                  </a:extLst>
                </a:gridCol>
                <a:gridCol w="2123641">
                  <a:extLst>
                    <a:ext uri="{9D8B030D-6E8A-4147-A177-3AD203B41FA5}">
                      <a16:colId xmlns:a16="http://schemas.microsoft.com/office/drawing/2014/main" val="2023494734"/>
                    </a:ext>
                  </a:extLst>
                </a:gridCol>
                <a:gridCol w="2291790">
                  <a:extLst>
                    <a:ext uri="{9D8B030D-6E8A-4147-A177-3AD203B41FA5}">
                      <a16:colId xmlns:a16="http://schemas.microsoft.com/office/drawing/2014/main" val="3392043826"/>
                    </a:ext>
                  </a:extLst>
                </a:gridCol>
              </a:tblGrid>
              <a:tr h="781260">
                <a:tc>
                  <a:txBody>
                    <a:bodyPr/>
                    <a:lstStyle/>
                    <a:p>
                      <a:r>
                        <a:rPr lang="en-US" dirty="0"/>
                        <a:t>PIZZAS</a:t>
                      </a:r>
                    </a:p>
                  </a:txBody>
                  <a:tcPr/>
                </a:tc>
                <a:tc>
                  <a:txBody>
                    <a:bodyPr/>
                    <a:lstStyle/>
                    <a:p>
                      <a:r>
                        <a:rPr lang="en-US" dirty="0"/>
                        <a:t>PIZZA_TYPE</a:t>
                      </a:r>
                    </a:p>
                  </a:txBody>
                  <a:tcPr/>
                </a:tc>
                <a:tc>
                  <a:txBody>
                    <a:bodyPr/>
                    <a:lstStyle/>
                    <a:p>
                      <a:r>
                        <a:rPr lang="en-US" dirty="0"/>
                        <a:t>ORDER_DETAILS</a:t>
                      </a:r>
                    </a:p>
                    <a:p>
                      <a:endParaRPr lang="en-US" dirty="0"/>
                    </a:p>
                  </a:txBody>
                  <a:tcPr/>
                </a:tc>
                <a:tc>
                  <a:txBody>
                    <a:bodyPr/>
                    <a:lstStyle/>
                    <a:p>
                      <a:r>
                        <a:rPr lang="en-US" dirty="0"/>
                        <a:t>ORDERS</a:t>
                      </a:r>
                    </a:p>
                  </a:txBody>
                  <a:tcPr/>
                </a:tc>
                <a:extLst>
                  <a:ext uri="{0D108BD9-81ED-4DB2-BD59-A6C34878D82A}">
                    <a16:rowId xmlns:a16="http://schemas.microsoft.com/office/drawing/2014/main" val="552912390"/>
                  </a:ext>
                </a:extLst>
              </a:tr>
              <a:tr h="914400">
                <a:tc>
                  <a:txBody>
                    <a:bodyPr/>
                    <a:lstStyle/>
                    <a:p>
                      <a:r>
                        <a:rPr lang="en-US" dirty="0" err="1"/>
                        <a:t>pizza_id</a:t>
                      </a:r>
                      <a:endParaRPr lang="en-US" dirty="0"/>
                    </a:p>
                  </a:txBody>
                  <a:tcPr/>
                </a:tc>
                <a:tc>
                  <a:txBody>
                    <a:bodyPr/>
                    <a:lstStyle/>
                    <a:p>
                      <a:r>
                        <a:rPr lang="en-US" dirty="0" err="1"/>
                        <a:t>pizza_type_id</a:t>
                      </a:r>
                      <a:r>
                        <a:rPr lang="en-US" dirty="0"/>
                        <a:t> </a:t>
                      </a:r>
                    </a:p>
                  </a:txBody>
                  <a:tcPr/>
                </a:tc>
                <a:tc>
                  <a:txBody>
                    <a:bodyPr/>
                    <a:lstStyle/>
                    <a:p>
                      <a:r>
                        <a:rPr lang="en-US" dirty="0" err="1"/>
                        <a:t>Order_details_id</a:t>
                      </a:r>
                      <a:endParaRPr lang="en-US" dirty="0"/>
                    </a:p>
                    <a:p>
                      <a:endParaRPr lang="en-US" dirty="0"/>
                    </a:p>
                  </a:txBody>
                  <a:tcPr/>
                </a:tc>
                <a:tc>
                  <a:txBody>
                    <a:bodyPr/>
                    <a:lstStyle/>
                    <a:p>
                      <a:r>
                        <a:rPr lang="en-US" dirty="0" err="1"/>
                        <a:t>Order_id</a:t>
                      </a:r>
                      <a:endParaRPr lang="en-US" dirty="0"/>
                    </a:p>
                  </a:txBody>
                  <a:tcPr/>
                </a:tc>
                <a:extLst>
                  <a:ext uri="{0D108BD9-81ED-4DB2-BD59-A6C34878D82A}">
                    <a16:rowId xmlns:a16="http://schemas.microsoft.com/office/drawing/2014/main" val="755182606"/>
                  </a:ext>
                </a:extLst>
              </a:tr>
              <a:tr h="792110">
                <a:tc>
                  <a:txBody>
                    <a:bodyPr/>
                    <a:lstStyle/>
                    <a:p>
                      <a:r>
                        <a:rPr lang="en-US" dirty="0" err="1"/>
                        <a:t>Pizza_type_id</a:t>
                      </a:r>
                      <a:endParaRPr lang="en-US" dirty="0"/>
                    </a:p>
                  </a:txBody>
                  <a:tcPr/>
                </a:tc>
                <a:tc>
                  <a:txBody>
                    <a:bodyPr/>
                    <a:lstStyle/>
                    <a:p>
                      <a:r>
                        <a:rPr lang="en-US" dirty="0"/>
                        <a:t>name, </a:t>
                      </a:r>
                    </a:p>
                  </a:txBody>
                  <a:tcPr/>
                </a:tc>
                <a:tc>
                  <a:txBody>
                    <a:bodyPr/>
                    <a:lstStyle/>
                    <a:p>
                      <a:r>
                        <a:rPr lang="en-US" dirty="0" err="1"/>
                        <a:t>Order_id</a:t>
                      </a:r>
                      <a:endParaRPr lang="en-US" dirty="0"/>
                    </a:p>
                    <a:p>
                      <a:endParaRPr lang="en-US" dirty="0"/>
                    </a:p>
                  </a:txBody>
                  <a:tcPr/>
                </a:tc>
                <a:tc>
                  <a:txBody>
                    <a:bodyPr/>
                    <a:lstStyle/>
                    <a:p>
                      <a:r>
                        <a:rPr lang="en-US" dirty="0"/>
                        <a:t>date</a:t>
                      </a:r>
                    </a:p>
                  </a:txBody>
                  <a:tcPr/>
                </a:tc>
                <a:extLst>
                  <a:ext uri="{0D108BD9-81ED-4DB2-BD59-A6C34878D82A}">
                    <a16:rowId xmlns:a16="http://schemas.microsoft.com/office/drawing/2014/main" val="1910144303"/>
                  </a:ext>
                </a:extLst>
              </a:tr>
              <a:tr h="792110">
                <a:tc>
                  <a:txBody>
                    <a:bodyPr/>
                    <a:lstStyle/>
                    <a:p>
                      <a:r>
                        <a:rPr lang="en-US" dirty="0"/>
                        <a:t>size</a:t>
                      </a:r>
                    </a:p>
                  </a:txBody>
                  <a:tcPr/>
                </a:tc>
                <a:tc>
                  <a:txBody>
                    <a:bodyPr/>
                    <a:lstStyle/>
                    <a:p>
                      <a:r>
                        <a:rPr lang="en-US" dirty="0"/>
                        <a:t>Category</a:t>
                      </a:r>
                    </a:p>
                    <a:p>
                      <a:endParaRPr lang="en-US" dirty="0"/>
                    </a:p>
                  </a:txBody>
                  <a:tcPr/>
                </a:tc>
                <a:tc>
                  <a:txBody>
                    <a:bodyPr/>
                    <a:lstStyle/>
                    <a:p>
                      <a:r>
                        <a:rPr lang="en-US" dirty="0" err="1"/>
                        <a:t>Pizza_id</a:t>
                      </a:r>
                      <a:endParaRPr lang="en-US" dirty="0"/>
                    </a:p>
                  </a:txBody>
                  <a:tcPr/>
                </a:tc>
                <a:tc>
                  <a:txBody>
                    <a:bodyPr/>
                    <a:lstStyle/>
                    <a:p>
                      <a:r>
                        <a:rPr lang="en-US" dirty="0"/>
                        <a:t>time</a:t>
                      </a:r>
                    </a:p>
                  </a:txBody>
                  <a:tcPr/>
                </a:tc>
                <a:extLst>
                  <a:ext uri="{0D108BD9-81ED-4DB2-BD59-A6C34878D82A}">
                    <a16:rowId xmlns:a16="http://schemas.microsoft.com/office/drawing/2014/main" val="958993114"/>
                  </a:ext>
                </a:extLst>
              </a:tr>
              <a:tr h="792110">
                <a:tc>
                  <a:txBody>
                    <a:bodyPr/>
                    <a:lstStyle/>
                    <a:p>
                      <a:r>
                        <a:rPr lang="en-US" dirty="0"/>
                        <a:t>price</a:t>
                      </a:r>
                    </a:p>
                  </a:txBody>
                  <a:tcPr/>
                </a:tc>
                <a:tc>
                  <a:txBody>
                    <a:bodyPr/>
                    <a:lstStyle/>
                    <a:p>
                      <a:r>
                        <a:rPr lang="en-US" dirty="0"/>
                        <a:t>ingredients</a:t>
                      </a:r>
                    </a:p>
                  </a:txBody>
                  <a:tcPr/>
                </a:tc>
                <a:tc>
                  <a:txBody>
                    <a:bodyPr/>
                    <a:lstStyle/>
                    <a:p>
                      <a:r>
                        <a:rPr lang="en-US" dirty="0"/>
                        <a:t>quantity</a:t>
                      </a:r>
                    </a:p>
                  </a:txBody>
                  <a:tcPr/>
                </a:tc>
                <a:tc>
                  <a:txBody>
                    <a:bodyPr/>
                    <a:lstStyle/>
                    <a:p>
                      <a:endParaRPr lang="en-US" dirty="0"/>
                    </a:p>
                  </a:txBody>
                  <a:tcPr/>
                </a:tc>
                <a:extLst>
                  <a:ext uri="{0D108BD9-81ED-4DB2-BD59-A6C34878D82A}">
                    <a16:rowId xmlns:a16="http://schemas.microsoft.com/office/drawing/2014/main" val="2320022487"/>
                  </a:ext>
                </a:extLst>
              </a:tr>
            </a:tbl>
          </a:graphicData>
        </a:graphic>
      </p:graphicFrame>
    </p:spTree>
    <p:extLst>
      <p:ext uri="{BB962C8B-B14F-4D97-AF65-F5344CB8AC3E}">
        <p14:creationId xmlns:p14="http://schemas.microsoft.com/office/powerpoint/2010/main" val="2169852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E3234-20DE-B79C-B0B6-540846E7F921}"/>
              </a:ext>
            </a:extLst>
          </p:cNvPr>
          <p:cNvSpPr>
            <a:spLocks noGrp="1"/>
          </p:cNvSpPr>
          <p:nvPr>
            <p:ph type="title"/>
          </p:nvPr>
        </p:nvSpPr>
        <p:spPr>
          <a:xfrm>
            <a:off x="628649" y="590551"/>
            <a:ext cx="5981701" cy="4838700"/>
          </a:xfrm>
        </p:spPr>
        <p:txBody>
          <a:bodyPr/>
          <a:lstStyle/>
          <a:p>
            <a:br>
              <a:rPr lang="en-US" sz="1800" dirty="0">
                <a:solidFill>
                  <a:srgbClr val="FF0000"/>
                </a:solidFill>
              </a:rPr>
            </a:br>
            <a:r>
              <a:rPr lang="en-US" sz="1800" dirty="0">
                <a:solidFill>
                  <a:srgbClr val="FF0000"/>
                </a:solidFill>
              </a:rPr>
              <a:t>Basic:</a:t>
            </a:r>
            <a:br>
              <a:rPr lang="en-US" sz="1000" dirty="0"/>
            </a:br>
            <a:r>
              <a:rPr lang="en-US" sz="1000" dirty="0"/>
              <a:t>1. Retrieve the total number of orders placed.</a:t>
            </a:r>
            <a:br>
              <a:rPr lang="en-US" sz="1000" dirty="0"/>
            </a:br>
            <a:r>
              <a:rPr lang="en-US" sz="1000" dirty="0"/>
              <a:t>2. Calculate the total revenue generated from pizza sales.</a:t>
            </a:r>
            <a:br>
              <a:rPr lang="en-US" sz="1000" dirty="0"/>
            </a:br>
            <a:r>
              <a:rPr lang="en-US" sz="1000" dirty="0"/>
              <a:t>3. Identify the highest-priced pizza.</a:t>
            </a:r>
            <a:br>
              <a:rPr lang="en-US" sz="1000" dirty="0"/>
            </a:br>
            <a:r>
              <a:rPr lang="en-US" sz="1000" dirty="0"/>
              <a:t>4. Identify the most common pizza size ordered.</a:t>
            </a:r>
            <a:br>
              <a:rPr lang="en-US" sz="1000" dirty="0"/>
            </a:br>
            <a:r>
              <a:rPr lang="en-US" sz="1000" dirty="0"/>
              <a:t>5. List the top 5 most ordered pizza types along with their quantities.</a:t>
            </a:r>
            <a:br>
              <a:rPr lang="en-US" sz="1000" dirty="0"/>
            </a:br>
            <a:br>
              <a:rPr lang="en-US" sz="1000" dirty="0"/>
            </a:br>
            <a:br>
              <a:rPr lang="en-US" sz="1000" dirty="0"/>
            </a:br>
            <a:r>
              <a:rPr lang="en-US" sz="2000" dirty="0">
                <a:solidFill>
                  <a:srgbClr val="FF0000"/>
                </a:solidFill>
              </a:rPr>
              <a:t>Intermediate:</a:t>
            </a:r>
            <a:br>
              <a:rPr lang="en-US" sz="1000" dirty="0"/>
            </a:br>
            <a:r>
              <a:rPr lang="en-US" sz="1000" dirty="0"/>
              <a:t>6. Join the necessary tables to find the total quantity of each pizza category ordered.</a:t>
            </a:r>
            <a:br>
              <a:rPr lang="en-US" sz="1000" dirty="0"/>
            </a:br>
            <a:r>
              <a:rPr lang="en-US" sz="1000" dirty="0"/>
              <a:t>7. Determine the distribution of orders by hour of the day.</a:t>
            </a:r>
            <a:br>
              <a:rPr lang="en-US" sz="1000" dirty="0"/>
            </a:br>
            <a:r>
              <a:rPr lang="en-US" sz="1000" dirty="0"/>
              <a:t>8. Join relevant tables to find the category-wise distribution of pizzas.</a:t>
            </a:r>
            <a:br>
              <a:rPr lang="en-US" sz="1000" dirty="0"/>
            </a:br>
            <a:r>
              <a:rPr lang="en-US" sz="1000" dirty="0"/>
              <a:t>9. Group the orders by date and calculate the average number of pizzas ordered per day.</a:t>
            </a:r>
            <a:br>
              <a:rPr lang="en-US" sz="1000" dirty="0"/>
            </a:br>
            <a:r>
              <a:rPr lang="en-US" sz="1000" dirty="0"/>
              <a:t>10. Determine the top 3 most ordered pizza types based on revenue.</a:t>
            </a:r>
            <a:br>
              <a:rPr lang="en-US" sz="1000" dirty="0"/>
            </a:br>
            <a:br>
              <a:rPr lang="en-US" sz="1000" dirty="0"/>
            </a:br>
            <a:r>
              <a:rPr lang="en-US" sz="2400" dirty="0">
                <a:solidFill>
                  <a:srgbClr val="FF0000"/>
                </a:solidFill>
              </a:rPr>
              <a:t>Advanced:</a:t>
            </a:r>
            <a:br>
              <a:rPr lang="en-US" sz="1000" dirty="0"/>
            </a:br>
            <a:r>
              <a:rPr lang="en-US" sz="1000" dirty="0"/>
              <a:t>11. Calculate the percentage contribution of each pizza type to total revenue.</a:t>
            </a:r>
            <a:br>
              <a:rPr lang="en-US" sz="1000" dirty="0"/>
            </a:br>
            <a:r>
              <a:rPr lang="en-US" sz="1000" dirty="0"/>
              <a:t>12. Analyze the cumulative revenue generated over time.</a:t>
            </a:r>
            <a:br>
              <a:rPr lang="en-US" sz="1000" dirty="0"/>
            </a:br>
            <a:r>
              <a:rPr lang="en-US" sz="1000" dirty="0"/>
              <a:t>13. Determine the top 3 most ordered pizza types based on revenue for each pizza category.</a:t>
            </a:r>
          </a:p>
        </p:txBody>
      </p:sp>
      <p:sp>
        <p:nvSpPr>
          <p:cNvPr id="3" name="Text Placeholder 2">
            <a:extLst>
              <a:ext uri="{FF2B5EF4-FFF2-40B4-BE49-F238E27FC236}">
                <a16:creationId xmlns:a16="http://schemas.microsoft.com/office/drawing/2014/main" id="{FD2D3E58-C3CC-732E-2AC7-8F49F22A504F}"/>
              </a:ext>
            </a:extLst>
          </p:cNvPr>
          <p:cNvSpPr>
            <a:spLocks noGrp="1"/>
          </p:cNvSpPr>
          <p:nvPr>
            <p:ph type="body" idx="1"/>
          </p:nvPr>
        </p:nvSpPr>
        <p:spPr>
          <a:xfrm>
            <a:off x="6848475" y="1257300"/>
            <a:ext cx="3804629" cy="3704168"/>
          </a:xfrm>
        </p:spPr>
        <p:txBody>
          <a:bodyPr>
            <a:normAutofit/>
          </a:bodyPr>
          <a:lstStyle/>
          <a:p>
            <a:pPr>
              <a:lnSpc>
                <a:spcPct val="150000"/>
              </a:lnSpc>
            </a:pPr>
            <a:r>
              <a:rPr lang="en-US" sz="4800" b="1" u="sng" dirty="0">
                <a:latin typeface="Aptos Display" panose="020B0004020202020204" pitchFamily="34" charset="0"/>
              </a:rPr>
              <a:t>QUESTIONS TO BE ANSWERED</a:t>
            </a:r>
            <a:r>
              <a:rPr lang="en-US" sz="4400" dirty="0"/>
              <a:t>.</a:t>
            </a:r>
          </a:p>
        </p:txBody>
      </p:sp>
    </p:spTree>
    <p:extLst>
      <p:ext uri="{BB962C8B-B14F-4D97-AF65-F5344CB8AC3E}">
        <p14:creationId xmlns:p14="http://schemas.microsoft.com/office/powerpoint/2010/main" val="3741029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68FCA-D915-1FE8-0D16-F692981A6BC2}"/>
              </a:ext>
            </a:extLst>
          </p:cNvPr>
          <p:cNvSpPr>
            <a:spLocks noGrp="1"/>
          </p:cNvSpPr>
          <p:nvPr>
            <p:ph type="title"/>
          </p:nvPr>
        </p:nvSpPr>
        <p:spPr/>
        <p:txBody>
          <a:bodyPr/>
          <a:lstStyle/>
          <a:p>
            <a:r>
              <a:rPr lang="en-US" dirty="0"/>
              <a:t>1.Retrieve the total number of orders placed.</a:t>
            </a:r>
          </a:p>
        </p:txBody>
      </p:sp>
      <p:sp>
        <p:nvSpPr>
          <p:cNvPr id="3" name="Text Placeholder 2">
            <a:extLst>
              <a:ext uri="{FF2B5EF4-FFF2-40B4-BE49-F238E27FC236}">
                <a16:creationId xmlns:a16="http://schemas.microsoft.com/office/drawing/2014/main" id="{BFFAB642-4EBA-ABB1-E915-A09EE79C0323}"/>
              </a:ext>
            </a:extLst>
          </p:cNvPr>
          <p:cNvSpPr>
            <a:spLocks noGrp="1"/>
          </p:cNvSpPr>
          <p:nvPr>
            <p:ph type="body" sz="half" idx="2"/>
          </p:nvPr>
        </p:nvSpPr>
        <p:spPr>
          <a:xfrm flipH="1">
            <a:off x="1109234" y="4646814"/>
            <a:ext cx="3881865" cy="1372986"/>
          </a:xfrm>
        </p:spPr>
        <p:txBody>
          <a:bodyPr/>
          <a:lstStyle/>
          <a:p>
            <a:r>
              <a:rPr lang="en-US" dirty="0"/>
              <a:t> </a:t>
            </a:r>
          </a:p>
        </p:txBody>
      </p:sp>
      <p:pic>
        <p:nvPicPr>
          <p:cNvPr id="7" name="Picture 6">
            <a:extLst>
              <a:ext uri="{FF2B5EF4-FFF2-40B4-BE49-F238E27FC236}">
                <a16:creationId xmlns:a16="http://schemas.microsoft.com/office/drawing/2014/main" id="{7BDF880D-046F-F345-DC8E-E209B35C0296}"/>
              </a:ext>
            </a:extLst>
          </p:cNvPr>
          <p:cNvPicPr>
            <a:picLocks noChangeAspect="1"/>
          </p:cNvPicPr>
          <p:nvPr/>
        </p:nvPicPr>
        <p:blipFill>
          <a:blip r:embed="rId2"/>
          <a:stretch>
            <a:fillRect/>
          </a:stretch>
        </p:blipFill>
        <p:spPr>
          <a:xfrm>
            <a:off x="1328488" y="3657581"/>
            <a:ext cx="8419682" cy="838219"/>
          </a:xfrm>
          <a:prstGeom prst="rect">
            <a:avLst/>
          </a:prstGeom>
        </p:spPr>
      </p:pic>
    </p:spTree>
    <p:extLst>
      <p:ext uri="{BB962C8B-B14F-4D97-AF65-F5344CB8AC3E}">
        <p14:creationId xmlns:p14="http://schemas.microsoft.com/office/powerpoint/2010/main" val="3182264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57E64-0122-CA71-EA8C-DAF963AF2D6A}"/>
              </a:ext>
            </a:extLst>
          </p:cNvPr>
          <p:cNvSpPr>
            <a:spLocks noGrp="1"/>
          </p:cNvSpPr>
          <p:nvPr>
            <p:ph type="title"/>
          </p:nvPr>
        </p:nvSpPr>
        <p:spPr/>
        <p:txBody>
          <a:bodyPr/>
          <a:lstStyle/>
          <a:p>
            <a:r>
              <a:rPr lang="en-US" dirty="0"/>
              <a:t>2.Calculate the total revenue generated from pizza sales.</a:t>
            </a:r>
          </a:p>
        </p:txBody>
      </p:sp>
      <p:sp>
        <p:nvSpPr>
          <p:cNvPr id="3" name="Text Placeholder 2">
            <a:extLst>
              <a:ext uri="{FF2B5EF4-FFF2-40B4-BE49-F238E27FC236}">
                <a16:creationId xmlns:a16="http://schemas.microsoft.com/office/drawing/2014/main" id="{9ED59395-01E0-2898-B5F2-795FA9CE7B67}"/>
              </a:ext>
            </a:extLst>
          </p:cNvPr>
          <p:cNvSpPr>
            <a:spLocks noGrp="1"/>
          </p:cNvSpPr>
          <p:nvPr>
            <p:ph type="body" sz="half" idx="2"/>
          </p:nvPr>
        </p:nvSpPr>
        <p:spPr>
          <a:xfrm flipH="1">
            <a:off x="1109235" y="5524500"/>
            <a:ext cx="45719" cy="495300"/>
          </a:xfrm>
        </p:spPr>
        <p:txBody>
          <a:bodyPr/>
          <a:lstStyle/>
          <a:p>
            <a:r>
              <a:rPr lang="en-US" dirty="0"/>
              <a:t> </a:t>
            </a:r>
          </a:p>
        </p:txBody>
      </p:sp>
      <p:pic>
        <p:nvPicPr>
          <p:cNvPr id="5" name="Picture 4">
            <a:extLst>
              <a:ext uri="{FF2B5EF4-FFF2-40B4-BE49-F238E27FC236}">
                <a16:creationId xmlns:a16="http://schemas.microsoft.com/office/drawing/2014/main" id="{90B903C3-DAAF-C04E-AC96-D2F8495EB99C}"/>
              </a:ext>
            </a:extLst>
          </p:cNvPr>
          <p:cNvPicPr>
            <a:picLocks noChangeAspect="1"/>
          </p:cNvPicPr>
          <p:nvPr/>
        </p:nvPicPr>
        <p:blipFill>
          <a:blip r:embed="rId2"/>
          <a:stretch>
            <a:fillRect/>
          </a:stretch>
        </p:blipFill>
        <p:spPr>
          <a:xfrm>
            <a:off x="1005922" y="3429000"/>
            <a:ext cx="6747427" cy="2163671"/>
          </a:xfrm>
          <a:prstGeom prst="rect">
            <a:avLst/>
          </a:prstGeom>
        </p:spPr>
      </p:pic>
    </p:spTree>
    <p:extLst>
      <p:ext uri="{BB962C8B-B14F-4D97-AF65-F5344CB8AC3E}">
        <p14:creationId xmlns:p14="http://schemas.microsoft.com/office/powerpoint/2010/main" val="1644929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E2D1D-35E1-2E43-D7D2-85980C6E9043}"/>
              </a:ext>
            </a:extLst>
          </p:cNvPr>
          <p:cNvSpPr>
            <a:spLocks noGrp="1"/>
          </p:cNvSpPr>
          <p:nvPr>
            <p:ph type="title"/>
          </p:nvPr>
        </p:nvSpPr>
        <p:spPr/>
        <p:txBody>
          <a:bodyPr/>
          <a:lstStyle/>
          <a:p>
            <a:r>
              <a:rPr lang="en-US" dirty="0"/>
              <a:t>3. Identify the highest-priced pizza.</a:t>
            </a:r>
          </a:p>
        </p:txBody>
      </p:sp>
      <p:sp>
        <p:nvSpPr>
          <p:cNvPr id="3" name="Text Placeholder 2">
            <a:extLst>
              <a:ext uri="{FF2B5EF4-FFF2-40B4-BE49-F238E27FC236}">
                <a16:creationId xmlns:a16="http://schemas.microsoft.com/office/drawing/2014/main" id="{5F3B98B6-C8EC-C54B-0FA4-70D600DDCBCC}"/>
              </a:ext>
            </a:extLst>
          </p:cNvPr>
          <p:cNvSpPr>
            <a:spLocks noGrp="1"/>
          </p:cNvSpPr>
          <p:nvPr>
            <p:ph type="body" sz="half" idx="2"/>
          </p:nvPr>
        </p:nvSpPr>
        <p:spPr/>
        <p:txBody>
          <a:bodyPr/>
          <a:lstStyle/>
          <a:p>
            <a:r>
              <a:rPr lang="en-US" dirty="0"/>
              <a:t> </a:t>
            </a:r>
          </a:p>
        </p:txBody>
      </p:sp>
      <p:pic>
        <p:nvPicPr>
          <p:cNvPr id="5" name="Picture 4">
            <a:extLst>
              <a:ext uri="{FF2B5EF4-FFF2-40B4-BE49-F238E27FC236}">
                <a16:creationId xmlns:a16="http://schemas.microsoft.com/office/drawing/2014/main" id="{0F63E896-DE04-1EA1-4CC2-1658B3D3F0F7}"/>
              </a:ext>
            </a:extLst>
          </p:cNvPr>
          <p:cNvPicPr>
            <a:picLocks noChangeAspect="1"/>
          </p:cNvPicPr>
          <p:nvPr/>
        </p:nvPicPr>
        <p:blipFill>
          <a:blip r:embed="rId2"/>
          <a:stretch>
            <a:fillRect/>
          </a:stretch>
        </p:blipFill>
        <p:spPr>
          <a:xfrm>
            <a:off x="1148797" y="3628902"/>
            <a:ext cx="7871377" cy="2165681"/>
          </a:xfrm>
          <a:prstGeom prst="rect">
            <a:avLst/>
          </a:prstGeom>
        </p:spPr>
      </p:pic>
    </p:spTree>
    <p:extLst>
      <p:ext uri="{BB962C8B-B14F-4D97-AF65-F5344CB8AC3E}">
        <p14:creationId xmlns:p14="http://schemas.microsoft.com/office/powerpoint/2010/main" val="3015771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440CA-AA38-950C-53BE-9585D1F06E4C}"/>
              </a:ext>
            </a:extLst>
          </p:cNvPr>
          <p:cNvSpPr>
            <a:spLocks noGrp="1"/>
          </p:cNvSpPr>
          <p:nvPr>
            <p:ph type="title"/>
          </p:nvPr>
        </p:nvSpPr>
        <p:spPr/>
        <p:txBody>
          <a:bodyPr/>
          <a:lstStyle/>
          <a:p>
            <a:r>
              <a:rPr lang="en-US" dirty="0"/>
              <a:t>4. Identify the most common pizza size ordered.</a:t>
            </a:r>
          </a:p>
        </p:txBody>
      </p:sp>
      <p:sp>
        <p:nvSpPr>
          <p:cNvPr id="3" name="Text Placeholder 2">
            <a:extLst>
              <a:ext uri="{FF2B5EF4-FFF2-40B4-BE49-F238E27FC236}">
                <a16:creationId xmlns:a16="http://schemas.microsoft.com/office/drawing/2014/main" id="{4968DF3B-D86F-1CF5-59B4-EECF83B8D832}"/>
              </a:ext>
            </a:extLst>
          </p:cNvPr>
          <p:cNvSpPr>
            <a:spLocks noGrp="1"/>
          </p:cNvSpPr>
          <p:nvPr>
            <p:ph type="body" sz="half" idx="2"/>
          </p:nvPr>
        </p:nvSpPr>
        <p:spPr/>
        <p:txBody>
          <a:bodyPr/>
          <a:lstStyle/>
          <a:p>
            <a:r>
              <a:rPr lang="en-US" dirty="0"/>
              <a:t> </a:t>
            </a:r>
          </a:p>
        </p:txBody>
      </p:sp>
      <p:pic>
        <p:nvPicPr>
          <p:cNvPr id="5" name="Picture 4">
            <a:extLst>
              <a:ext uri="{FF2B5EF4-FFF2-40B4-BE49-F238E27FC236}">
                <a16:creationId xmlns:a16="http://schemas.microsoft.com/office/drawing/2014/main" id="{70570483-76EA-3FF8-BA76-3168A438B06A}"/>
              </a:ext>
            </a:extLst>
          </p:cNvPr>
          <p:cNvPicPr>
            <a:picLocks noChangeAspect="1"/>
          </p:cNvPicPr>
          <p:nvPr/>
        </p:nvPicPr>
        <p:blipFill>
          <a:blip r:embed="rId2"/>
          <a:stretch>
            <a:fillRect/>
          </a:stretch>
        </p:blipFill>
        <p:spPr>
          <a:xfrm>
            <a:off x="1148798" y="3671763"/>
            <a:ext cx="7919002" cy="1781424"/>
          </a:xfrm>
          <a:prstGeom prst="rect">
            <a:avLst/>
          </a:prstGeom>
        </p:spPr>
      </p:pic>
    </p:spTree>
    <p:extLst>
      <p:ext uri="{BB962C8B-B14F-4D97-AF65-F5344CB8AC3E}">
        <p14:creationId xmlns:p14="http://schemas.microsoft.com/office/powerpoint/2010/main" val="3068201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040D6-CA89-F6BA-BA56-CEE0FA7DD6C0}"/>
              </a:ext>
            </a:extLst>
          </p:cNvPr>
          <p:cNvSpPr>
            <a:spLocks noGrp="1"/>
          </p:cNvSpPr>
          <p:nvPr>
            <p:ph type="title"/>
          </p:nvPr>
        </p:nvSpPr>
        <p:spPr/>
        <p:txBody>
          <a:bodyPr/>
          <a:lstStyle/>
          <a:p>
            <a:r>
              <a:rPr lang="en-US" dirty="0"/>
              <a:t>5. List the top 5 most ordered pizza types along with their quantities.</a:t>
            </a:r>
          </a:p>
        </p:txBody>
      </p:sp>
      <p:sp>
        <p:nvSpPr>
          <p:cNvPr id="3" name="Text Placeholder 2">
            <a:extLst>
              <a:ext uri="{FF2B5EF4-FFF2-40B4-BE49-F238E27FC236}">
                <a16:creationId xmlns:a16="http://schemas.microsoft.com/office/drawing/2014/main" id="{76D57517-446C-F69F-B90F-CE57FF84157B}"/>
              </a:ext>
            </a:extLst>
          </p:cNvPr>
          <p:cNvSpPr>
            <a:spLocks noGrp="1"/>
          </p:cNvSpPr>
          <p:nvPr>
            <p:ph type="body" sz="half" idx="2"/>
          </p:nvPr>
        </p:nvSpPr>
        <p:spPr/>
        <p:txBody>
          <a:bodyPr/>
          <a:lstStyle/>
          <a:p>
            <a:r>
              <a:rPr lang="en-US" dirty="0"/>
              <a:t>    </a:t>
            </a:r>
          </a:p>
        </p:txBody>
      </p:sp>
      <p:pic>
        <p:nvPicPr>
          <p:cNvPr id="5" name="Picture 4">
            <a:extLst>
              <a:ext uri="{FF2B5EF4-FFF2-40B4-BE49-F238E27FC236}">
                <a16:creationId xmlns:a16="http://schemas.microsoft.com/office/drawing/2014/main" id="{EB2F1469-99C3-A6AC-A4A5-716AF7FED1EE}"/>
              </a:ext>
            </a:extLst>
          </p:cNvPr>
          <p:cNvPicPr>
            <a:picLocks noChangeAspect="1"/>
          </p:cNvPicPr>
          <p:nvPr/>
        </p:nvPicPr>
        <p:blipFill>
          <a:blip r:embed="rId2"/>
          <a:stretch>
            <a:fillRect/>
          </a:stretch>
        </p:blipFill>
        <p:spPr>
          <a:xfrm>
            <a:off x="1148798" y="3543299"/>
            <a:ext cx="7966627" cy="2981325"/>
          </a:xfrm>
          <a:prstGeom prst="rect">
            <a:avLst/>
          </a:prstGeom>
        </p:spPr>
      </p:pic>
    </p:spTree>
    <p:extLst>
      <p:ext uri="{BB962C8B-B14F-4D97-AF65-F5344CB8AC3E}">
        <p14:creationId xmlns:p14="http://schemas.microsoft.com/office/powerpoint/2010/main" val="8336693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69</TotalTime>
  <Words>567</Words>
  <Application>Microsoft Office PowerPoint</Application>
  <PresentationFormat>Widescreen</PresentationFormat>
  <Paragraphs>61</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Aptos Display</vt:lpstr>
      <vt:lpstr>Arial</vt:lpstr>
      <vt:lpstr>Century Gothic</vt:lpstr>
      <vt:lpstr>Wingdings 3</vt:lpstr>
      <vt:lpstr>Ion Boardroom</vt:lpstr>
      <vt:lpstr>PIZZA SALES ANALYSIS</vt:lpstr>
      <vt:lpstr>PROJECT OVERVIEW:</vt:lpstr>
      <vt:lpstr>DATABASE INCLUDES:</vt:lpstr>
      <vt:lpstr> Basic: 1. Retrieve the total number of orders placed. 2. Calculate the total revenue generated from pizza sales. 3. Identify the highest-priced pizza. 4. Identify the most common pizza size ordered. 5. List the top 5 most ordered pizza types along with their quantities.   Intermediate: 6. Join the necessary tables to find the total quantity of each pizza category ordered. 7. Determine the distribution of orders by hour of the day. 8. Join relevant tables to find the category-wise distribution of pizzas. 9. Group the orders by date and calculate the average number of pizzas ordered per day. 10. Determine the top 3 most ordered pizza types based on revenue.  Advanced: 11. Calculate the percentage contribution of each pizza type to total revenue. 12. Analyze the cumulative revenue generated over time. 13. Determine the top 3 most ordered pizza types based on revenue for each pizza category.</vt:lpstr>
      <vt:lpstr>1.Retrieve the total number of orders placed.</vt:lpstr>
      <vt:lpstr>2.Calculate the total revenue generated from pizza sales.</vt:lpstr>
      <vt:lpstr>3. Identify the highest-priced pizza.</vt:lpstr>
      <vt:lpstr>4. Identify the most common pizza size ordered.</vt:lpstr>
      <vt:lpstr>5. List the top 5 most ordered pizza types along with their quantities.</vt:lpstr>
      <vt:lpstr>6. Join the necessary tables to find the total quantity of each pizza category ordered. </vt:lpstr>
      <vt:lpstr>7. Determine the distribution of orders by hour of the day</vt:lpstr>
      <vt:lpstr>8. Join relevant tables to find the category-wise distribution of pizzas</vt:lpstr>
      <vt:lpstr>9.Group the orders by date and calculate the average number of pizzas ordered per day.</vt:lpstr>
      <vt:lpstr>10. Determine the top 3 most ordered pizza types based on revenue.</vt:lpstr>
      <vt:lpstr>11. Calculate the percentage contribution of each pizza type to total revenue</vt:lpstr>
      <vt:lpstr>12.Analyze the cumulative revenue generated over time.</vt:lpstr>
      <vt:lpstr>13.Determine the top 3 most ordered pizza types based on revenue for each pizza category.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Konika Arora</dc:creator>
  <cp:lastModifiedBy>Konika Arora</cp:lastModifiedBy>
  <cp:revision>1</cp:revision>
  <dcterms:created xsi:type="dcterms:W3CDTF">2024-12-16T18:23:27Z</dcterms:created>
  <dcterms:modified xsi:type="dcterms:W3CDTF">2024-12-16T19:32:54Z</dcterms:modified>
</cp:coreProperties>
</file>