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FAF1E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8118" y="1798759"/>
            <a:ext cx="7233284" cy="7136765"/>
          </a:xfrm>
          <a:custGeom>
            <a:avLst/>
            <a:gdLst/>
            <a:ahLst/>
            <a:cxnLst/>
            <a:rect l="l" t="t" r="r" b="b"/>
            <a:pathLst>
              <a:path w="7233284" h="7136765">
                <a:moveTo>
                  <a:pt x="7233046" y="7136605"/>
                </a:moveTo>
                <a:lnTo>
                  <a:pt x="0" y="7136605"/>
                </a:lnTo>
                <a:lnTo>
                  <a:pt x="0" y="0"/>
                </a:lnTo>
                <a:lnTo>
                  <a:pt x="7233046" y="0"/>
                </a:lnTo>
                <a:lnTo>
                  <a:pt x="7233046" y="7136605"/>
                </a:lnTo>
                <a:close/>
              </a:path>
            </a:pathLst>
          </a:custGeom>
          <a:solidFill>
            <a:srgbClr val="FAF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FAF1E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6218" y="2044548"/>
            <a:ext cx="7170420" cy="655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FAF1E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5090" y="4241589"/>
            <a:ext cx="5477818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FAF1E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27" y="4219935"/>
            <a:ext cx="10288269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tinkerCad.CoM/things/0pqwqGgJQvF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appinventiv.com/blog/internet-of-medical-things-in-health-sector/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60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5052" y="8076654"/>
            <a:ext cx="4591049" cy="2210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802" y="1174127"/>
            <a:ext cx="755332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1050">
                <a:latin typeface="Verdana"/>
                <a:cs typeface="Verdana"/>
              </a:rPr>
              <a:t>IOT</a:t>
            </a:r>
            <a:r>
              <a:rPr dirty="0" sz="7800" spc="-490">
                <a:latin typeface="Verdana"/>
                <a:cs typeface="Verdana"/>
              </a:rPr>
              <a:t> </a:t>
            </a:r>
            <a:r>
              <a:rPr dirty="0" sz="7800" spc="345">
                <a:latin typeface="Verdana"/>
                <a:cs typeface="Verdana"/>
              </a:rPr>
              <a:t>AnalytiCs</a:t>
            </a:r>
            <a:endParaRPr sz="7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158" y="3009697"/>
            <a:ext cx="16274415" cy="68097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ctr" marR="480695">
              <a:lnSpc>
                <a:spcPct val="100000"/>
              </a:lnSpc>
              <a:spcBef>
                <a:spcPts val="880"/>
              </a:spcBef>
            </a:pPr>
            <a:r>
              <a:rPr dirty="0" sz="4100" spc="434">
                <a:solidFill>
                  <a:srgbClr val="FAF1E8"/>
                </a:solidFill>
                <a:latin typeface="Verdana"/>
                <a:cs typeface="Verdana"/>
              </a:rPr>
              <a:t>AssignMent</a:t>
            </a:r>
            <a:r>
              <a:rPr dirty="0" sz="4100" spc="-254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90">
                <a:solidFill>
                  <a:srgbClr val="FAF1E8"/>
                </a:solidFill>
                <a:latin typeface="Verdana"/>
                <a:cs typeface="Verdana"/>
              </a:rPr>
              <a:t>4:</a:t>
            </a:r>
            <a:endParaRPr sz="4100">
              <a:latin typeface="Verdana"/>
              <a:cs typeface="Verdana"/>
            </a:endParaRPr>
          </a:p>
          <a:p>
            <a:pPr algn="ctr" marL="12700" marR="493395">
              <a:lnSpc>
                <a:spcPts val="5700"/>
              </a:lnSpc>
              <a:spcBef>
                <a:spcPts val="320"/>
              </a:spcBef>
            </a:pPr>
            <a:r>
              <a:rPr dirty="0" sz="4100" spc="790">
                <a:solidFill>
                  <a:srgbClr val="FAF1E8"/>
                </a:solidFill>
                <a:latin typeface="Verdana"/>
                <a:cs typeface="Verdana"/>
              </a:rPr>
              <a:t>A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280">
                <a:solidFill>
                  <a:srgbClr val="FAF1E8"/>
                </a:solidFill>
                <a:latin typeface="Verdana"/>
                <a:cs typeface="Verdana"/>
              </a:rPr>
              <a:t>SoCial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220">
                <a:solidFill>
                  <a:srgbClr val="FAF1E8"/>
                </a:solidFill>
                <a:latin typeface="Verdana"/>
                <a:cs typeface="Verdana"/>
              </a:rPr>
              <a:t>DistanCing</a:t>
            </a:r>
            <a:r>
              <a:rPr dirty="0" sz="4100" spc="-21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195">
                <a:solidFill>
                  <a:srgbClr val="FAF1E8"/>
                </a:solidFill>
                <a:latin typeface="Verdana"/>
                <a:cs typeface="Verdana"/>
              </a:rPr>
              <a:t>indiCator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520">
                <a:solidFill>
                  <a:srgbClr val="FAF1E8"/>
                </a:solidFill>
                <a:latin typeface="Verdana"/>
                <a:cs typeface="Verdana"/>
              </a:rPr>
              <a:t>and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434">
                <a:solidFill>
                  <a:srgbClr val="FAF1E8"/>
                </a:solidFill>
                <a:latin typeface="Verdana"/>
                <a:cs typeface="Verdana"/>
              </a:rPr>
              <a:t>alarMing</a:t>
            </a:r>
            <a:r>
              <a:rPr dirty="0" sz="4100" spc="-21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405">
                <a:solidFill>
                  <a:srgbClr val="FAF1E8"/>
                </a:solidFill>
                <a:latin typeface="Verdana"/>
                <a:cs typeface="Verdana"/>
              </a:rPr>
              <a:t>along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45">
                <a:solidFill>
                  <a:srgbClr val="FAF1E8"/>
                </a:solidFill>
                <a:latin typeface="Verdana"/>
                <a:cs typeface="Verdana"/>
              </a:rPr>
              <a:t>with </a:t>
            </a:r>
            <a:r>
              <a:rPr dirty="0" sz="4100" spc="-142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185">
                <a:solidFill>
                  <a:srgbClr val="FAF1E8"/>
                </a:solidFill>
                <a:latin typeface="Verdana"/>
                <a:cs typeface="Verdana"/>
              </a:rPr>
              <a:t>Patient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305">
                <a:solidFill>
                  <a:srgbClr val="FAF1E8"/>
                </a:solidFill>
                <a:latin typeface="Verdana"/>
                <a:cs typeface="Verdana"/>
              </a:rPr>
              <a:t>Monitoring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375">
                <a:solidFill>
                  <a:srgbClr val="FAF1E8"/>
                </a:solidFill>
                <a:latin typeface="Verdana"/>
                <a:cs typeface="Verdana"/>
              </a:rPr>
              <a:t>using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360">
                <a:solidFill>
                  <a:srgbClr val="FAF1E8"/>
                </a:solidFill>
                <a:latin typeface="Verdana"/>
                <a:cs typeface="Verdana"/>
              </a:rPr>
              <a:t>teMperature</a:t>
            </a:r>
            <a:r>
              <a:rPr dirty="0" sz="4100" spc="-21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4100" spc="620">
                <a:solidFill>
                  <a:srgbClr val="FAF1E8"/>
                </a:solidFill>
                <a:latin typeface="Verdana"/>
                <a:cs typeface="Verdana"/>
              </a:rPr>
              <a:t>Sensor</a:t>
            </a: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</a:pPr>
            <a:r>
              <a:rPr dirty="0" sz="3300" spc="310">
                <a:solidFill>
                  <a:srgbClr val="FAF1E8"/>
                </a:solidFill>
                <a:latin typeface="Verdana"/>
                <a:cs typeface="Verdana"/>
              </a:rPr>
              <a:t>Link</a:t>
            </a:r>
            <a:r>
              <a:rPr dirty="0" sz="3300" spc="-15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300" spc="465">
                <a:solidFill>
                  <a:srgbClr val="FAF1E8"/>
                </a:solidFill>
                <a:latin typeface="Verdana"/>
                <a:cs typeface="Verdana"/>
              </a:rPr>
              <a:t>for</a:t>
            </a:r>
            <a:r>
              <a:rPr dirty="0" sz="3300" spc="-15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300" spc="105">
                <a:solidFill>
                  <a:srgbClr val="FAF1E8"/>
                </a:solidFill>
                <a:latin typeface="Verdana"/>
                <a:cs typeface="Verdana"/>
              </a:rPr>
              <a:t>projeCt:</a:t>
            </a:r>
            <a:r>
              <a:rPr dirty="0" sz="3300" spc="-15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300" spc="235">
                <a:solidFill>
                  <a:srgbClr val="FAF1E8"/>
                </a:solidFill>
                <a:latin typeface="Verdana"/>
                <a:cs typeface="Verdana"/>
              </a:rPr>
              <a:t>https://</a:t>
            </a:r>
            <a:r>
              <a:rPr dirty="0" sz="3300" spc="235">
                <a:solidFill>
                  <a:srgbClr val="FAF1E8"/>
                </a:solidFill>
                <a:latin typeface="Verdana"/>
                <a:cs typeface="Verdana"/>
                <a:hlinkClick r:id="rId3"/>
              </a:rPr>
              <a:t>www.tinkerCad.CoM/things/0pqwqGgJQvF</a:t>
            </a:r>
            <a:endParaRPr sz="3300">
              <a:latin typeface="Verdana"/>
              <a:cs typeface="Verdana"/>
            </a:endParaRPr>
          </a:p>
          <a:p>
            <a:pPr marL="8397875">
              <a:lnSpc>
                <a:spcPct val="100000"/>
              </a:lnSpc>
              <a:spcBef>
                <a:spcPts val="1225"/>
              </a:spcBef>
            </a:pPr>
            <a:r>
              <a:rPr dirty="0" sz="4000" spc="55">
                <a:solidFill>
                  <a:srgbClr val="D0D0CB"/>
                </a:solidFill>
                <a:latin typeface="Lucida Sans Unicode"/>
                <a:cs typeface="Lucida Sans Unicode"/>
              </a:rPr>
              <a:t>Submitted</a:t>
            </a:r>
            <a:r>
              <a:rPr dirty="0" sz="4000" spc="-305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110">
                <a:solidFill>
                  <a:srgbClr val="D0D0CB"/>
                </a:solidFill>
                <a:latin typeface="Lucida Sans Unicode"/>
                <a:cs typeface="Lucida Sans Unicode"/>
              </a:rPr>
              <a:t>by</a:t>
            </a:r>
            <a:r>
              <a:rPr dirty="0" sz="4000" spc="-305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:</a:t>
            </a:r>
            <a:endParaRPr sz="4000">
              <a:latin typeface="Lucida Sans Unicode"/>
              <a:cs typeface="Lucida Sans Unicode"/>
            </a:endParaRPr>
          </a:p>
          <a:p>
            <a:pPr marL="8397875" marR="5080">
              <a:lnSpc>
                <a:spcPts val="3979"/>
              </a:lnSpc>
              <a:spcBef>
                <a:spcPts val="3969"/>
              </a:spcBef>
            </a:pP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409">
                <a:solidFill>
                  <a:srgbClr val="D0D0CB"/>
                </a:solidFill>
                <a:latin typeface="Lucida Sans Unicode"/>
                <a:cs typeface="Lucida Sans Unicode"/>
              </a:rPr>
              <a:t>1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114">
                <a:solidFill>
                  <a:srgbClr val="D0D0CB"/>
                </a:solidFill>
                <a:latin typeface="Lucida Sans Unicode"/>
                <a:cs typeface="Lucida Sans Unicode"/>
              </a:rPr>
              <a:t>4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275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0">
                <a:solidFill>
                  <a:srgbClr val="D0D0CB"/>
                </a:solidFill>
                <a:latin typeface="Lucida Sans Unicode"/>
                <a:cs typeface="Lucida Sans Unicode"/>
              </a:rPr>
              <a:t>-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00">
                <a:solidFill>
                  <a:srgbClr val="D0D0CB"/>
                </a:solidFill>
                <a:latin typeface="Lucida Sans Unicode"/>
                <a:cs typeface="Lucida Sans Unicode"/>
              </a:rPr>
              <a:t>K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k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15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440">
                <a:solidFill>
                  <a:srgbClr val="D0D0CB"/>
                </a:solidFill>
                <a:latin typeface="Lucida Sans Unicode"/>
                <a:cs typeface="Lucida Sans Unicode"/>
              </a:rPr>
              <a:t>B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20">
                <a:solidFill>
                  <a:srgbClr val="D0D0CB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45">
                <a:solidFill>
                  <a:srgbClr val="D0D0CB"/>
                </a:solidFill>
                <a:latin typeface="Lucida Sans Unicode"/>
                <a:cs typeface="Lucida Sans Unicode"/>
              </a:rPr>
              <a:t>u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5">
                <a:solidFill>
                  <a:srgbClr val="D0D0CB"/>
                </a:solidFill>
                <a:latin typeface="Lucida Sans Unicode"/>
                <a:cs typeface="Lucida Sans Unicode"/>
              </a:rPr>
              <a:t>h  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409">
                <a:solidFill>
                  <a:srgbClr val="D0D0CB"/>
                </a:solidFill>
                <a:latin typeface="Lucida Sans Unicode"/>
                <a:cs typeface="Lucida Sans Unicode"/>
              </a:rPr>
              <a:t>1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114">
                <a:solidFill>
                  <a:srgbClr val="D0D0CB"/>
                </a:solidFill>
                <a:latin typeface="Lucida Sans Unicode"/>
                <a:cs typeface="Lucida Sans Unicode"/>
              </a:rPr>
              <a:t>4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40">
                <a:solidFill>
                  <a:srgbClr val="D0D0CB"/>
                </a:solidFill>
                <a:latin typeface="Lucida Sans Unicode"/>
                <a:cs typeface="Lucida Sans Unicode"/>
              </a:rPr>
              <a:t>6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0">
                <a:solidFill>
                  <a:srgbClr val="D0D0CB"/>
                </a:solidFill>
                <a:latin typeface="Lucida Sans Unicode"/>
                <a:cs typeface="Lucida Sans Unicode"/>
              </a:rPr>
              <a:t>-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20">
                <a:solidFill>
                  <a:srgbClr val="D0D0CB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150">
                <a:solidFill>
                  <a:srgbClr val="D0D0CB"/>
                </a:solidFill>
                <a:latin typeface="Lucida Sans Unicode"/>
                <a:cs typeface="Lucida Sans Unicode"/>
              </a:rPr>
              <a:t>j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55">
                <a:solidFill>
                  <a:srgbClr val="D0D0CB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50">
                <a:solidFill>
                  <a:srgbClr val="D0D0CB"/>
                </a:solidFill>
                <a:latin typeface="Lucida Sans Unicode"/>
                <a:cs typeface="Lucida Sans Unicode"/>
              </a:rPr>
              <a:t>w</a:t>
            </a:r>
            <a:r>
              <a:rPr dirty="0" sz="4000" spc="-90">
                <a:solidFill>
                  <a:srgbClr val="D0D0CB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385">
                <a:solidFill>
                  <a:srgbClr val="D0D0CB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20">
                <a:solidFill>
                  <a:srgbClr val="D0D0CB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135">
                <a:solidFill>
                  <a:srgbClr val="D0D0CB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45">
                <a:solidFill>
                  <a:srgbClr val="D0D0CB"/>
                </a:solidFill>
                <a:latin typeface="Lucida Sans Unicode"/>
                <a:cs typeface="Lucida Sans Unicode"/>
              </a:rPr>
              <a:t>u</a:t>
            </a:r>
            <a:r>
              <a:rPr dirty="0" sz="4000" spc="15">
                <a:solidFill>
                  <a:srgbClr val="D0D0CB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175">
                <a:solidFill>
                  <a:srgbClr val="D0D0CB"/>
                </a:solidFill>
                <a:latin typeface="Lucida Sans Unicode"/>
                <a:cs typeface="Lucida Sans Unicode"/>
              </a:rPr>
              <a:t>y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  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409">
                <a:solidFill>
                  <a:srgbClr val="D0D0CB"/>
                </a:solidFill>
                <a:latin typeface="Lucida Sans Unicode"/>
                <a:cs typeface="Lucida Sans Unicode"/>
              </a:rPr>
              <a:t>1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114">
                <a:solidFill>
                  <a:srgbClr val="D0D0CB"/>
                </a:solidFill>
                <a:latin typeface="Lucida Sans Unicode"/>
                <a:cs typeface="Lucida Sans Unicode"/>
              </a:rPr>
              <a:t>4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35">
                <a:solidFill>
                  <a:srgbClr val="D0D0CB"/>
                </a:solidFill>
                <a:latin typeface="Lucida Sans Unicode"/>
                <a:cs typeface="Lucida Sans Unicode"/>
              </a:rPr>
              <a:t>6</a:t>
            </a:r>
            <a:r>
              <a:rPr dirty="0" sz="4000" spc="275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0">
                <a:solidFill>
                  <a:srgbClr val="D0D0CB"/>
                </a:solidFill>
                <a:latin typeface="Lucida Sans Unicode"/>
                <a:cs typeface="Lucida Sans Unicode"/>
              </a:rPr>
              <a:t>-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04">
                <a:solidFill>
                  <a:srgbClr val="D0D0CB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204">
                <a:solidFill>
                  <a:srgbClr val="D0D0CB"/>
                </a:solidFill>
                <a:latin typeface="Lucida Sans Unicode"/>
                <a:cs typeface="Lucida Sans Unicode"/>
              </a:rPr>
              <a:t>v</a:t>
            </a:r>
            <a:r>
              <a:rPr dirty="0" sz="4000" spc="-90">
                <a:solidFill>
                  <a:srgbClr val="D0D0CB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285">
                <a:solidFill>
                  <a:srgbClr val="D0D0CB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60">
                <a:solidFill>
                  <a:srgbClr val="D0D0CB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150">
                <a:solidFill>
                  <a:srgbClr val="D0D0CB"/>
                </a:solidFill>
                <a:latin typeface="Lucida Sans Unicode"/>
                <a:cs typeface="Lucida Sans Unicode"/>
              </a:rPr>
              <a:t>j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15">
                <a:solidFill>
                  <a:srgbClr val="D0D0CB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-90">
                <a:solidFill>
                  <a:srgbClr val="D0D0CB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175">
                <a:solidFill>
                  <a:srgbClr val="D0D0CB"/>
                </a:solidFill>
                <a:latin typeface="Lucida Sans Unicode"/>
                <a:cs typeface="Lucida Sans Unicode"/>
              </a:rPr>
              <a:t>y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  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409">
                <a:solidFill>
                  <a:srgbClr val="D0D0CB"/>
                </a:solidFill>
                <a:latin typeface="Lucida Sans Unicode"/>
                <a:cs typeface="Lucida Sans Unicode"/>
              </a:rPr>
              <a:t>1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215">
                <a:solidFill>
                  <a:srgbClr val="D0D0CB"/>
                </a:solidFill>
                <a:latin typeface="Lucida Sans Unicode"/>
                <a:cs typeface="Lucida Sans Unicode"/>
              </a:rPr>
              <a:t>3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-114">
                <a:solidFill>
                  <a:srgbClr val="D0D0CB"/>
                </a:solidFill>
                <a:latin typeface="Lucida Sans Unicode"/>
                <a:cs typeface="Lucida Sans Unicode"/>
              </a:rPr>
              <a:t>4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2</a:t>
            </a:r>
            <a:r>
              <a:rPr dirty="0" sz="4000" spc="270">
                <a:solidFill>
                  <a:srgbClr val="D0D0CB"/>
                </a:solidFill>
                <a:latin typeface="Lucida Sans Unicode"/>
                <a:cs typeface="Lucida Sans Unicode"/>
              </a:rPr>
              <a:t>0</a:t>
            </a:r>
            <a:r>
              <a:rPr dirty="0" sz="4000" spc="35">
                <a:solidFill>
                  <a:srgbClr val="D0D0CB"/>
                </a:solidFill>
                <a:latin typeface="Lucida Sans Unicode"/>
                <a:cs typeface="Lucida Sans Unicode"/>
              </a:rPr>
              <a:t>6</a:t>
            </a:r>
            <a:r>
              <a:rPr dirty="0" sz="4000" spc="-110">
                <a:solidFill>
                  <a:srgbClr val="D0D0CB"/>
                </a:solidFill>
                <a:latin typeface="Lucida Sans Unicode"/>
                <a:cs typeface="Lucida Sans Unicode"/>
              </a:rPr>
              <a:t>4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800">
                <a:solidFill>
                  <a:srgbClr val="D0D0CB"/>
                </a:solidFill>
                <a:latin typeface="Lucida Sans Unicode"/>
                <a:cs typeface="Lucida Sans Unicode"/>
              </a:rPr>
              <a:t>-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45">
                <a:solidFill>
                  <a:srgbClr val="D0D0CB"/>
                </a:solidFill>
                <a:latin typeface="Lucida Sans Unicode"/>
                <a:cs typeface="Lucida Sans Unicode"/>
              </a:rPr>
              <a:t>V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55">
                <a:solidFill>
                  <a:srgbClr val="D0D0CB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h</a:t>
            </a:r>
            <a:r>
              <a:rPr dirty="0" sz="4000" spc="-90">
                <a:solidFill>
                  <a:srgbClr val="D0D0CB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340">
                <a:solidFill>
                  <a:srgbClr val="D0D0CB"/>
                </a:solidFill>
                <a:latin typeface="Lucida Sans Unicode"/>
                <a:cs typeface="Lucida Sans Unicode"/>
              </a:rPr>
              <a:t>k</a:t>
            </a:r>
            <a:r>
              <a:rPr dirty="0" sz="4000" spc="15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90">
                <a:solidFill>
                  <a:srgbClr val="D0D0CB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440">
                <a:solidFill>
                  <a:srgbClr val="D0D0CB"/>
                </a:solidFill>
                <a:latin typeface="Lucida Sans Unicode"/>
                <a:cs typeface="Lucida Sans Unicode"/>
              </a:rPr>
              <a:t>B</a:t>
            </a:r>
            <a:r>
              <a:rPr dirty="0" sz="4000" spc="-10">
                <a:solidFill>
                  <a:srgbClr val="D0D0CB"/>
                </a:solidFill>
                <a:latin typeface="Lucida Sans Unicode"/>
                <a:cs typeface="Lucida Sans Unicode"/>
              </a:rPr>
              <a:t>h</a:t>
            </a:r>
            <a:r>
              <a:rPr dirty="0" sz="4000" spc="10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135">
                <a:solidFill>
                  <a:srgbClr val="D0D0CB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90">
                <a:solidFill>
                  <a:srgbClr val="D0D0CB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15">
                <a:solidFill>
                  <a:srgbClr val="D0D0CB"/>
                </a:solidFill>
                <a:latin typeface="Lucida Sans Unicode"/>
                <a:cs typeface="Lucida Sans Unicode"/>
              </a:rPr>
              <a:t>a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514" y="132786"/>
            <a:ext cx="14759940" cy="2006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21045" marR="5080" indent="-5808980">
              <a:lnSpc>
                <a:spcPct val="116100"/>
              </a:lnSpc>
              <a:spcBef>
                <a:spcPts val="95"/>
              </a:spcBef>
            </a:pPr>
            <a:r>
              <a:rPr dirty="0" sz="5600" spc="390">
                <a:solidFill>
                  <a:srgbClr val="000000"/>
                </a:solidFill>
                <a:latin typeface="Lucida Sans Unicode"/>
                <a:cs typeface="Lucida Sans Unicode"/>
              </a:rPr>
              <a:t>Patient</a:t>
            </a:r>
            <a:r>
              <a:rPr dirty="0" sz="5600" spc="-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600" spc="420">
                <a:solidFill>
                  <a:srgbClr val="000000"/>
                </a:solidFill>
                <a:latin typeface="Lucida Sans Unicode"/>
                <a:cs typeface="Lucida Sans Unicode"/>
              </a:rPr>
              <a:t>Monitoring</a:t>
            </a:r>
            <a:r>
              <a:rPr dirty="0" sz="5600" spc="-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600" spc="155">
                <a:solidFill>
                  <a:srgbClr val="000000"/>
                </a:solidFill>
                <a:latin typeface="Lucida Sans Unicode"/>
                <a:cs typeface="Lucida Sans Unicode"/>
              </a:rPr>
              <a:t>with</a:t>
            </a:r>
            <a:r>
              <a:rPr dirty="0" sz="5600" spc="-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600" spc="805">
                <a:solidFill>
                  <a:srgbClr val="000000"/>
                </a:solidFill>
                <a:latin typeface="Lucida Sans Unicode"/>
                <a:cs typeface="Lucida Sans Unicode"/>
              </a:rPr>
              <a:t>TeMperature </a:t>
            </a:r>
            <a:r>
              <a:rPr dirty="0" sz="5600" spc="-175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600" spc="1050">
                <a:solidFill>
                  <a:srgbClr val="000000"/>
                </a:solidFill>
                <a:latin typeface="Lucida Sans Unicode"/>
                <a:cs typeface="Lucida Sans Unicode"/>
              </a:rPr>
              <a:t>Sensor</a:t>
            </a:r>
            <a:endParaRPr sz="5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4880" y="3757505"/>
            <a:ext cx="379666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7375" marR="5080" indent="-575310">
              <a:lnSpc>
                <a:spcPct val="117000"/>
              </a:lnSpc>
              <a:spcBef>
                <a:spcPts val="95"/>
              </a:spcBef>
            </a:pPr>
            <a:r>
              <a:rPr dirty="0" sz="4700" spc="785">
                <a:latin typeface="Lucida Sans Unicode"/>
                <a:cs typeface="Lucida Sans Unicode"/>
              </a:rPr>
              <a:t>H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795">
                <a:latin typeface="Lucida Sans Unicode"/>
                <a:cs typeface="Lucida Sans Unicode"/>
              </a:rPr>
              <a:t>w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415">
                <a:latin typeface="Lucida Sans Unicode"/>
                <a:cs typeface="Lucida Sans Unicode"/>
              </a:rPr>
              <a:t>d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484">
                <a:latin typeface="Lucida Sans Unicode"/>
                <a:cs typeface="Lucida Sans Unicode"/>
              </a:rPr>
              <a:t>e</a:t>
            </a:r>
            <a:r>
              <a:rPr dirty="0" sz="4700" spc="750">
                <a:latin typeface="Lucida Sans Unicode"/>
                <a:cs typeface="Lucida Sans Unicode"/>
              </a:rPr>
              <a:t>s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-490">
                <a:latin typeface="Lucida Sans Unicode"/>
                <a:cs typeface="Lucida Sans Unicode"/>
              </a:rPr>
              <a:t>i</a:t>
            </a:r>
            <a:r>
              <a:rPr dirty="0" sz="4700" spc="-495">
                <a:latin typeface="Lucida Sans Unicode"/>
                <a:cs typeface="Lucida Sans Unicode"/>
              </a:rPr>
              <a:t>t  </a:t>
            </a:r>
            <a:r>
              <a:rPr dirty="0" sz="4700" spc="844">
                <a:latin typeface="Lucida Sans Unicode"/>
                <a:cs typeface="Lucida Sans Unicode"/>
              </a:rPr>
              <a:t>works?</a:t>
            </a:r>
            <a:endParaRPr sz="4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2698834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3898984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20027" y="2391488"/>
            <a:ext cx="965009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40">
                <a:latin typeface="Verdana"/>
                <a:cs typeface="Verdana"/>
              </a:rPr>
              <a:t>We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used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15">
                <a:latin typeface="Verdana"/>
                <a:cs typeface="Verdana"/>
              </a:rPr>
              <a:t>controls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set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5">
                <a:latin typeface="Verdana"/>
                <a:cs typeface="Verdana"/>
              </a:rPr>
              <a:t>different</a:t>
            </a:r>
            <a:r>
              <a:rPr dirty="0" sz="3400" spc="8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conditions. </a:t>
            </a:r>
            <a:r>
              <a:rPr dirty="0" sz="3400" spc="-1180">
                <a:latin typeface="Verdana"/>
                <a:cs typeface="Verdana"/>
              </a:rPr>
              <a:t> </a:t>
            </a:r>
            <a:r>
              <a:rPr dirty="0" sz="3400" spc="-20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30">
                <a:latin typeface="Verdana"/>
                <a:cs typeface="Verdana"/>
              </a:rPr>
              <a:t>oo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40">
                <a:latin typeface="Verdana"/>
                <a:cs typeface="Verdana"/>
              </a:rPr>
              <a:t>r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spc="-140">
                <a:latin typeface="Verdana"/>
                <a:cs typeface="Verdana"/>
              </a:rPr>
              <a:t>We</a:t>
            </a:r>
            <a:r>
              <a:rPr dirty="0" sz="3400" spc="-45">
                <a:latin typeface="Verdana"/>
                <a:cs typeface="Verdana"/>
              </a:rPr>
              <a:t> used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RGB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pins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show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5">
                <a:latin typeface="Verdana"/>
                <a:cs typeface="Verdana"/>
              </a:rPr>
              <a:t>output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by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5699209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6007" y="4191712"/>
            <a:ext cx="1037971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6125" marR="5080">
              <a:lnSpc>
                <a:spcPct val="115799"/>
              </a:lnSpc>
              <a:spcBef>
                <a:spcPts val="100"/>
              </a:spcBef>
              <a:tabLst>
                <a:tab pos="3319779" algn="l"/>
                <a:tab pos="4653915" algn="l"/>
                <a:tab pos="5342890" algn="l"/>
                <a:tab pos="6248400" algn="l"/>
                <a:tab pos="7028180" algn="l"/>
                <a:tab pos="8380095" algn="l"/>
                <a:tab pos="9411335" algn="l"/>
                <a:tab pos="9933940" algn="l"/>
              </a:tabLst>
            </a:pP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nn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0">
                <a:latin typeface="Verdana"/>
                <a:cs typeface="Verdana"/>
              </a:rPr>
              <a:t>m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-360">
                <a:latin typeface="Verdana"/>
                <a:cs typeface="Verdana"/>
              </a:rPr>
              <a:t>11</a:t>
            </a:r>
            <a:r>
              <a:rPr dirty="0" sz="3400" spc="-340">
                <a:latin typeface="Verdana"/>
                <a:cs typeface="Verdana"/>
              </a:rPr>
              <a:t>,</a:t>
            </a:r>
            <a:r>
              <a:rPr dirty="0" sz="3400" spc="-360">
                <a:latin typeface="Verdana"/>
                <a:cs typeface="Verdana"/>
              </a:rPr>
              <a:t>1</a:t>
            </a:r>
            <a:r>
              <a:rPr dirty="0" sz="3400" spc="225">
                <a:latin typeface="Verdana"/>
                <a:cs typeface="Verdana"/>
              </a:rPr>
              <a:t>0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20">
                <a:latin typeface="Verdana"/>
                <a:cs typeface="Verdana"/>
              </a:rPr>
              <a:t>9</a:t>
            </a:r>
            <a:r>
              <a:rPr dirty="0" sz="3400">
                <a:latin typeface="Verdana"/>
                <a:cs typeface="Verdana"/>
              </a:rPr>
              <a:t>	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  </a:t>
            </a:r>
            <a:r>
              <a:rPr dirty="0" sz="3400" spc="-50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645"/>
              </a:spcBef>
            </a:pPr>
            <a:r>
              <a:rPr dirty="0" sz="3400" spc="-120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315">
                <a:latin typeface="Verdana"/>
                <a:cs typeface="Verdana"/>
              </a:rPr>
              <a:t>k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650"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  <a:p>
            <a:pPr marL="118110" marR="975360" indent="1481455">
              <a:lnSpc>
                <a:spcPct val="115799"/>
              </a:lnSpc>
              <a:buAutoNum type="arabicPeriod"/>
              <a:tabLst>
                <a:tab pos="2049780" algn="l"/>
              </a:tabLst>
            </a:pPr>
            <a:r>
              <a:rPr dirty="0" sz="3400" spc="-415">
                <a:latin typeface="Verdana"/>
                <a:cs typeface="Verdana"/>
              </a:rPr>
              <a:t>I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975">
                <a:latin typeface="Verdana"/>
                <a:cs typeface="Verdana"/>
              </a:rPr>
              <a:t>&lt;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3</a:t>
            </a:r>
            <a:r>
              <a:rPr dirty="0" sz="3400" spc="20">
                <a:latin typeface="Verdana"/>
                <a:cs typeface="Verdana"/>
              </a:rPr>
              <a:t>6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340">
                <a:latin typeface="Verdana"/>
                <a:cs typeface="Verdana"/>
              </a:rPr>
              <a:t>,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330">
                <a:latin typeface="Verdana"/>
                <a:cs typeface="Verdana"/>
              </a:rPr>
              <a:t>, 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0"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  <a:p>
            <a:pPr marL="12700" marR="693420" indent="1586865">
              <a:lnSpc>
                <a:spcPct val="115799"/>
              </a:lnSpc>
              <a:buAutoNum type="arabicPeriod"/>
              <a:tabLst>
                <a:tab pos="2056764" algn="l"/>
              </a:tabLst>
            </a:pPr>
            <a:r>
              <a:rPr dirty="0" sz="3400" spc="-415">
                <a:latin typeface="Verdana"/>
                <a:cs typeface="Verdana"/>
              </a:rPr>
              <a:t>I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980">
                <a:latin typeface="Verdana"/>
                <a:cs typeface="Verdana"/>
              </a:rPr>
              <a:t>&gt;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3</a:t>
            </a:r>
            <a:r>
              <a:rPr dirty="0" sz="3400" spc="20">
                <a:latin typeface="Verdana"/>
                <a:cs typeface="Verdana"/>
              </a:rPr>
              <a:t>6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340">
                <a:latin typeface="Verdana"/>
                <a:cs typeface="Verdana"/>
              </a:rPr>
              <a:t>,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330">
                <a:latin typeface="Verdana"/>
                <a:cs typeface="Verdana"/>
              </a:rPr>
              <a:t>, 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tt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0"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  <a:p>
            <a:pPr marL="12700" marR="495300" indent="1586865">
              <a:lnSpc>
                <a:spcPct val="115799"/>
              </a:lnSpc>
              <a:buAutoNum type="arabicPeriod"/>
              <a:tabLst>
                <a:tab pos="2280920" algn="l"/>
                <a:tab pos="2282190" algn="l"/>
              </a:tabLst>
            </a:pPr>
            <a:r>
              <a:rPr dirty="0" sz="3400" spc="-415">
                <a:latin typeface="Verdana"/>
                <a:cs typeface="Verdana"/>
              </a:rPr>
              <a:t>I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980">
                <a:latin typeface="Verdana"/>
                <a:cs typeface="Verdana"/>
              </a:rPr>
              <a:t>&gt;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3</a:t>
            </a:r>
            <a:r>
              <a:rPr dirty="0" sz="3400" spc="20">
                <a:latin typeface="Verdana"/>
                <a:cs typeface="Verdana"/>
              </a:rPr>
              <a:t>9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340">
                <a:latin typeface="Verdana"/>
                <a:cs typeface="Verdana"/>
              </a:rPr>
              <a:t>,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330">
                <a:latin typeface="Verdana"/>
                <a:cs typeface="Verdana"/>
              </a:rPr>
              <a:t>, 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35">
                <a:latin typeface="Verdana"/>
                <a:cs typeface="Verdana"/>
              </a:rPr>
              <a:t>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0"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087" y="3589569"/>
            <a:ext cx="6476999" cy="42636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7328" y="898356"/>
            <a:ext cx="843343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85">
                <a:latin typeface="Lucida Sans Unicode"/>
                <a:cs typeface="Lucida Sans Unicode"/>
              </a:rPr>
              <a:t>MediCine</a:t>
            </a:r>
            <a:r>
              <a:rPr dirty="0" sz="6000" spc="-185">
                <a:latin typeface="Lucida Sans Unicode"/>
                <a:cs typeface="Lucida Sans Unicode"/>
              </a:rPr>
              <a:t> </a:t>
            </a:r>
            <a:r>
              <a:rPr dirty="0" sz="6000" spc="875">
                <a:latin typeface="Lucida Sans Unicode"/>
                <a:cs typeface="Lucida Sans Unicode"/>
              </a:rPr>
              <a:t>ReMinder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481031"/>
            <a:ext cx="10529570" cy="602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Medicine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Reminder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system,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2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3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Verdana"/>
              <a:cs typeface="Verdana"/>
            </a:endParaRPr>
          </a:p>
          <a:p>
            <a:pPr algn="r" marL="12700" marR="8255">
              <a:lnSpc>
                <a:spcPct val="115799"/>
              </a:lnSpc>
              <a:tabLst>
                <a:tab pos="1209040" algn="l"/>
                <a:tab pos="1626870" algn="l"/>
                <a:tab pos="2311400" algn="l"/>
                <a:tab pos="2407920" algn="l"/>
                <a:tab pos="2937510" algn="l"/>
                <a:tab pos="3084195" algn="l"/>
                <a:tab pos="3211830" algn="l"/>
                <a:tab pos="3932554" algn="l"/>
                <a:tab pos="4498340" algn="l"/>
                <a:tab pos="4958715" algn="l"/>
                <a:tab pos="5106670" algn="l"/>
                <a:tab pos="5509895" algn="l"/>
                <a:tab pos="5709920" algn="l"/>
                <a:tab pos="6032500" algn="l"/>
                <a:tab pos="6073140" algn="l"/>
                <a:tab pos="6716395" algn="l"/>
                <a:tab pos="7090409" algn="l"/>
                <a:tab pos="7310120" algn="l"/>
                <a:tab pos="7632700" algn="l"/>
                <a:tab pos="8183245" algn="l"/>
                <a:tab pos="8316595" algn="l"/>
                <a:tab pos="9152255" algn="l"/>
                <a:tab pos="9693910" algn="l"/>
                <a:tab pos="9817735" algn="l"/>
                <a:tab pos="9847580" algn="l"/>
              </a:tabLst>
            </a:pP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zz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	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	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		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2700" marR="12700" indent="219710">
              <a:lnSpc>
                <a:spcPct val="115799"/>
              </a:lnSpc>
            </a:pP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Serial.begin(9600)</a:t>
            </a:r>
            <a:r>
              <a:rPr dirty="0" sz="3400" spc="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3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dirty="0" sz="3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Arduino</a:t>
            </a:r>
            <a:r>
              <a:rPr dirty="0" sz="3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send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103" y="275735"/>
            <a:ext cx="8292465" cy="924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00" spc="370">
                <a:solidFill>
                  <a:srgbClr val="000000"/>
                </a:solidFill>
                <a:latin typeface="Lucida Sans Unicode"/>
                <a:cs typeface="Lucida Sans Unicode"/>
              </a:rPr>
              <a:t>MediCine</a:t>
            </a:r>
            <a:r>
              <a:rPr dirty="0" sz="5900" spc="-14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855">
                <a:solidFill>
                  <a:srgbClr val="000000"/>
                </a:solidFill>
                <a:latin typeface="Lucida Sans Unicode"/>
                <a:cs typeface="Lucida Sans Unicode"/>
              </a:rPr>
              <a:t>ReMinder</a:t>
            </a:r>
            <a:endParaRPr sz="5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4880" y="3757499"/>
            <a:ext cx="379666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7375" marR="5080" indent="-575310">
              <a:lnSpc>
                <a:spcPct val="117000"/>
              </a:lnSpc>
              <a:spcBef>
                <a:spcPts val="95"/>
              </a:spcBef>
            </a:pPr>
            <a:r>
              <a:rPr dirty="0" sz="4700" spc="785">
                <a:latin typeface="Lucida Sans Unicode"/>
                <a:cs typeface="Lucida Sans Unicode"/>
              </a:rPr>
              <a:t>H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795">
                <a:latin typeface="Lucida Sans Unicode"/>
                <a:cs typeface="Lucida Sans Unicode"/>
              </a:rPr>
              <a:t>w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415">
                <a:latin typeface="Lucida Sans Unicode"/>
                <a:cs typeface="Lucida Sans Unicode"/>
              </a:rPr>
              <a:t>d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484">
                <a:latin typeface="Lucida Sans Unicode"/>
                <a:cs typeface="Lucida Sans Unicode"/>
              </a:rPr>
              <a:t>e</a:t>
            </a:r>
            <a:r>
              <a:rPr dirty="0" sz="4700" spc="750">
                <a:latin typeface="Lucida Sans Unicode"/>
                <a:cs typeface="Lucida Sans Unicode"/>
              </a:rPr>
              <a:t>s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-490">
                <a:latin typeface="Lucida Sans Unicode"/>
                <a:cs typeface="Lucida Sans Unicode"/>
              </a:rPr>
              <a:t>i</a:t>
            </a:r>
            <a:r>
              <a:rPr dirty="0" sz="4700" spc="-495">
                <a:latin typeface="Lucida Sans Unicode"/>
                <a:cs typeface="Lucida Sans Unicode"/>
              </a:rPr>
              <a:t>t  </a:t>
            </a:r>
            <a:r>
              <a:rPr dirty="0" sz="4700" spc="844">
                <a:latin typeface="Lucida Sans Unicode"/>
                <a:cs typeface="Lucida Sans Unicode"/>
              </a:rPr>
              <a:t>works?</a:t>
            </a:r>
            <a:endParaRPr sz="4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152690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272705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3927206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27" y="1219560"/>
            <a:ext cx="1029144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">
              <a:lnSpc>
                <a:spcPct val="115799"/>
              </a:lnSpc>
              <a:spcBef>
                <a:spcPts val="100"/>
              </a:spcBef>
            </a:pPr>
            <a:r>
              <a:rPr dirty="0" sz="3400" spc="-200">
                <a:latin typeface="Verdana"/>
                <a:cs typeface="Verdana"/>
              </a:rPr>
              <a:t>W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60">
                <a:latin typeface="Verdana"/>
                <a:cs typeface="Verdana"/>
              </a:rPr>
              <a:t>ll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204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345">
                <a:latin typeface="Verdana"/>
                <a:cs typeface="Verdana"/>
              </a:rPr>
              <a:t>.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35">
                <a:latin typeface="Verdana"/>
                <a:cs typeface="Verdana"/>
              </a:rPr>
              <a:t>n  </a:t>
            </a:r>
            <a:r>
              <a:rPr dirty="0" sz="3400" spc="-55">
                <a:latin typeface="Verdana"/>
                <a:cs typeface="Verdana"/>
              </a:rPr>
              <a:t>command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45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8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20">
                <a:latin typeface="Verdana"/>
                <a:cs typeface="Verdana"/>
              </a:rPr>
              <a:t>9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25">
                <a:latin typeface="Verdana"/>
                <a:cs typeface="Verdana"/>
              </a:rPr>
              <a:t>L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45">
                <a:latin typeface="Verdana"/>
                <a:cs typeface="Verdana"/>
              </a:rPr>
              <a:t>D</a:t>
            </a:r>
            <a:r>
              <a:rPr dirty="0" sz="3400" spc="-335">
                <a:latin typeface="Verdana"/>
                <a:cs typeface="Verdana"/>
              </a:rPr>
              <a:t>.  </a:t>
            </a:r>
            <a:r>
              <a:rPr dirty="0" sz="3400" spc="-50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484">
                <a:latin typeface="Verdana"/>
                <a:cs typeface="Verdana"/>
              </a:rPr>
              <a:t>7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1387475" algn="l"/>
                <a:tab pos="3313429" algn="l"/>
                <a:tab pos="4321810" algn="l"/>
                <a:tab pos="7049770" algn="l"/>
                <a:tab pos="7952105" algn="l"/>
                <a:tab pos="9270365" algn="l"/>
              </a:tabLst>
            </a:pPr>
            <a:r>
              <a:rPr dirty="0" sz="3400" spc="-5">
                <a:latin typeface="Verdana"/>
                <a:cs typeface="Verdana"/>
              </a:rPr>
              <a:t>After	</a:t>
            </a:r>
            <a:r>
              <a:rPr dirty="0" sz="3400" spc="-65">
                <a:latin typeface="Verdana"/>
                <a:cs typeface="Verdana"/>
              </a:rPr>
              <a:t>starting	</a:t>
            </a:r>
            <a:r>
              <a:rPr dirty="0" sz="3400" spc="-25">
                <a:latin typeface="Verdana"/>
                <a:cs typeface="Verdana"/>
              </a:rPr>
              <a:t>the	</a:t>
            </a:r>
            <a:r>
              <a:rPr dirty="0" sz="3400" spc="-40">
                <a:latin typeface="Verdana"/>
                <a:cs typeface="Verdana"/>
              </a:rPr>
              <a:t>stimutation	</a:t>
            </a:r>
            <a:r>
              <a:rPr dirty="0" sz="3400" spc="-100">
                <a:latin typeface="Verdana"/>
                <a:cs typeface="Verdana"/>
              </a:rPr>
              <a:t>we	</a:t>
            </a:r>
            <a:r>
              <a:rPr dirty="0" sz="3400" spc="-90">
                <a:latin typeface="Verdana"/>
                <a:cs typeface="Verdana"/>
              </a:rPr>
              <a:t>have	</a:t>
            </a:r>
            <a:r>
              <a:rPr dirty="0" sz="3400" spc="-45">
                <a:latin typeface="Verdana"/>
                <a:cs typeface="Verdana"/>
              </a:rPr>
              <a:t>used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632750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182" y="8127731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15799"/>
              </a:lnSpc>
              <a:spcBef>
                <a:spcPts val="100"/>
              </a:spcBef>
            </a:pPr>
            <a:r>
              <a:rPr dirty="0" spc="-40"/>
              <a:t>LCD.print </a:t>
            </a:r>
            <a:r>
              <a:rPr dirty="0" spc="-55"/>
              <a:t>command </a:t>
            </a:r>
            <a:r>
              <a:rPr dirty="0" spc="40"/>
              <a:t>to </a:t>
            </a:r>
            <a:r>
              <a:rPr dirty="0" spc="-25"/>
              <a:t>display the </a:t>
            </a:r>
            <a:r>
              <a:rPr dirty="0" spc="-120"/>
              <a:t>name</a:t>
            </a:r>
            <a:r>
              <a:rPr dirty="0" spc="-114"/>
              <a:t> </a:t>
            </a:r>
            <a:r>
              <a:rPr dirty="0" spc="-45"/>
              <a:t>and </a:t>
            </a:r>
            <a:r>
              <a:rPr dirty="0" spc="-40"/>
              <a:t> </a:t>
            </a:r>
            <a:r>
              <a:rPr dirty="0" spc="-30"/>
              <a:t>quantity </a:t>
            </a:r>
            <a:r>
              <a:rPr dirty="0" spc="70"/>
              <a:t>of </a:t>
            </a:r>
            <a:r>
              <a:rPr dirty="0" spc="-40"/>
              <a:t>medicines </a:t>
            </a:r>
            <a:r>
              <a:rPr dirty="0" spc="40"/>
              <a:t>to </a:t>
            </a:r>
            <a:r>
              <a:rPr dirty="0" spc="-10"/>
              <a:t>be </a:t>
            </a:r>
            <a:r>
              <a:rPr dirty="0" spc="-110"/>
              <a:t>taken </a:t>
            </a:r>
            <a:r>
              <a:rPr dirty="0" spc="-10"/>
              <a:t>by </a:t>
            </a:r>
            <a:r>
              <a:rPr dirty="0" spc="-20"/>
              <a:t>patient </a:t>
            </a:r>
            <a:r>
              <a:rPr dirty="0" spc="-190"/>
              <a:t>3 </a:t>
            </a:r>
            <a:r>
              <a:rPr dirty="0" spc="-185"/>
              <a:t> </a:t>
            </a:r>
            <a:r>
              <a:rPr dirty="0" spc="45"/>
              <a:t>t</a:t>
            </a:r>
            <a:r>
              <a:rPr dirty="0" spc="-25"/>
              <a:t>i</a:t>
            </a:r>
            <a:r>
              <a:rPr dirty="0" spc="-195"/>
              <a:t>m</a:t>
            </a:r>
            <a:r>
              <a:rPr dirty="0" spc="-80"/>
              <a:t>e</a:t>
            </a:r>
            <a:r>
              <a:rPr dirty="0" spc="-80"/>
              <a:t>s</a:t>
            </a:r>
            <a:r>
              <a:rPr dirty="0" spc="-365"/>
              <a:t> </a:t>
            </a:r>
            <a:r>
              <a:rPr dirty="0" spc="-150"/>
              <a:t>a</a:t>
            </a:r>
            <a:r>
              <a:rPr dirty="0" spc="-365"/>
              <a:t> </a:t>
            </a:r>
            <a:r>
              <a:rPr dirty="0" spc="60"/>
              <a:t>d</a:t>
            </a:r>
            <a:r>
              <a:rPr dirty="0" spc="-155"/>
              <a:t>a</a:t>
            </a:r>
            <a:r>
              <a:rPr dirty="0" spc="-90"/>
              <a:t>y</a:t>
            </a:r>
            <a:r>
              <a:rPr dirty="0" spc="-345"/>
              <a:t>.</a:t>
            </a:r>
          </a:p>
          <a:p>
            <a:pPr algn="just" marL="12700" marR="5080">
              <a:lnSpc>
                <a:spcPct val="115799"/>
              </a:lnSpc>
            </a:pPr>
            <a:r>
              <a:rPr dirty="0" spc="-140"/>
              <a:t>We</a:t>
            </a:r>
            <a:r>
              <a:rPr dirty="0" spc="-135"/>
              <a:t> </a:t>
            </a:r>
            <a:r>
              <a:rPr dirty="0" spc="-90"/>
              <a:t>have</a:t>
            </a:r>
            <a:r>
              <a:rPr dirty="0" spc="-85"/>
              <a:t> </a:t>
            </a:r>
            <a:r>
              <a:rPr dirty="0" spc="-45"/>
              <a:t>used</a:t>
            </a:r>
            <a:r>
              <a:rPr dirty="0" spc="-40"/>
              <a:t> </a:t>
            </a:r>
            <a:r>
              <a:rPr dirty="0" spc="-150"/>
              <a:t>a</a:t>
            </a:r>
            <a:r>
              <a:rPr dirty="0" spc="-145"/>
              <a:t> </a:t>
            </a:r>
            <a:r>
              <a:rPr dirty="0" spc="-40"/>
              <a:t>delay</a:t>
            </a:r>
            <a:r>
              <a:rPr dirty="0" spc="-35"/>
              <a:t> </a:t>
            </a:r>
            <a:r>
              <a:rPr dirty="0" spc="70"/>
              <a:t>of </a:t>
            </a:r>
            <a:r>
              <a:rPr dirty="0" spc="75"/>
              <a:t>1000 </a:t>
            </a:r>
            <a:r>
              <a:rPr dirty="0" spc="-35"/>
              <a:t>in</a:t>
            </a:r>
            <a:r>
              <a:rPr dirty="0" spc="-30"/>
              <a:t> </a:t>
            </a:r>
            <a:r>
              <a:rPr dirty="0" spc="-45"/>
              <a:t>between </a:t>
            </a:r>
            <a:r>
              <a:rPr dirty="0" spc="-40"/>
              <a:t> </a:t>
            </a:r>
            <a:r>
              <a:rPr dirty="0" spc="-60"/>
              <a:t>various</a:t>
            </a:r>
            <a:r>
              <a:rPr dirty="0" spc="-55"/>
              <a:t> </a:t>
            </a:r>
            <a:r>
              <a:rPr dirty="0" spc="-35"/>
              <a:t>medicne</a:t>
            </a:r>
            <a:r>
              <a:rPr dirty="0" spc="-30"/>
              <a:t> </a:t>
            </a:r>
            <a:r>
              <a:rPr dirty="0" spc="-60"/>
              <a:t>reminders</a:t>
            </a:r>
            <a:r>
              <a:rPr dirty="0" spc="-55"/>
              <a:t> </a:t>
            </a:r>
            <a:r>
              <a:rPr dirty="0" spc="-45"/>
              <a:t>because</a:t>
            </a:r>
            <a:r>
              <a:rPr dirty="0" spc="-40"/>
              <a:t> </a:t>
            </a:r>
            <a:r>
              <a:rPr dirty="0" spc="70"/>
              <a:t>of</a:t>
            </a:r>
            <a:r>
              <a:rPr dirty="0" spc="75"/>
              <a:t> </a:t>
            </a:r>
            <a:r>
              <a:rPr dirty="0" spc="-60"/>
              <a:t>time </a:t>
            </a:r>
            <a:r>
              <a:rPr dirty="0" spc="-55"/>
              <a:t> </a:t>
            </a:r>
            <a:r>
              <a:rPr dirty="0" spc="-50"/>
              <a:t>constraints.</a:t>
            </a:r>
          </a:p>
          <a:p>
            <a:pPr algn="just" marL="12700" marR="5080" indent="124460">
              <a:lnSpc>
                <a:spcPct val="115799"/>
              </a:lnSpc>
            </a:pPr>
            <a:r>
              <a:rPr dirty="0" spc="-120"/>
              <a:t>T</a:t>
            </a:r>
            <a:r>
              <a:rPr dirty="0" spc="-50"/>
              <a:t>h</a:t>
            </a:r>
            <a:r>
              <a:rPr dirty="0" spc="-75"/>
              <a:t>e</a:t>
            </a:r>
            <a:r>
              <a:rPr dirty="0" spc="-215"/>
              <a:t> </a:t>
            </a:r>
            <a:r>
              <a:rPr dirty="0" spc="60"/>
              <a:t>b</a:t>
            </a:r>
            <a:r>
              <a:rPr dirty="0" spc="-80"/>
              <a:t>u</a:t>
            </a:r>
            <a:r>
              <a:rPr dirty="0" spc="-200"/>
              <a:t>zz</a:t>
            </a:r>
            <a:r>
              <a:rPr dirty="0" spc="-80"/>
              <a:t>e</a:t>
            </a:r>
            <a:r>
              <a:rPr dirty="0" spc="-40"/>
              <a:t>r</a:t>
            </a:r>
            <a:r>
              <a:rPr dirty="0" spc="-215"/>
              <a:t> </a:t>
            </a:r>
            <a:r>
              <a:rPr dirty="0" spc="60"/>
              <a:t>b</a:t>
            </a:r>
            <a:r>
              <a:rPr dirty="0" spc="-80"/>
              <a:t>ee</a:t>
            </a:r>
            <a:r>
              <a:rPr dirty="0" spc="60"/>
              <a:t>p</a:t>
            </a:r>
            <a:r>
              <a:rPr dirty="0" spc="-80"/>
              <a:t>s</a:t>
            </a:r>
            <a:r>
              <a:rPr dirty="0" spc="-215"/>
              <a:t> </a:t>
            </a:r>
            <a:r>
              <a:rPr dirty="0" spc="-155"/>
              <a:t>a</a:t>
            </a:r>
            <a:r>
              <a:rPr dirty="0" spc="-80"/>
              <a:t>s</a:t>
            </a:r>
            <a:r>
              <a:rPr dirty="0" spc="-215"/>
              <a:t> </a:t>
            </a:r>
            <a:r>
              <a:rPr dirty="0" spc="-85"/>
              <a:t>s</a:t>
            </a:r>
            <a:r>
              <a:rPr dirty="0" spc="30"/>
              <a:t>oo</a:t>
            </a:r>
            <a:r>
              <a:rPr dirty="0" spc="-45"/>
              <a:t>n</a:t>
            </a:r>
            <a:r>
              <a:rPr dirty="0" spc="-215"/>
              <a:t> </a:t>
            </a:r>
            <a:r>
              <a:rPr dirty="0" spc="-155"/>
              <a:t>a</a:t>
            </a:r>
            <a:r>
              <a:rPr dirty="0" spc="-80"/>
              <a:t>s</a:t>
            </a:r>
            <a:r>
              <a:rPr dirty="0" spc="-215"/>
              <a:t> </a:t>
            </a:r>
            <a:r>
              <a:rPr dirty="0" spc="45"/>
              <a:t>t</a:t>
            </a:r>
            <a:r>
              <a:rPr dirty="0" spc="-50"/>
              <a:t>h</a:t>
            </a:r>
            <a:r>
              <a:rPr dirty="0" spc="-75"/>
              <a:t>e</a:t>
            </a:r>
            <a:r>
              <a:rPr dirty="0" spc="-215"/>
              <a:t> </a:t>
            </a:r>
            <a:r>
              <a:rPr dirty="0" spc="-85"/>
              <a:t>s</a:t>
            </a:r>
            <a:r>
              <a:rPr dirty="0" spc="110"/>
              <a:t>c</a:t>
            </a:r>
            <a:r>
              <a:rPr dirty="0" spc="-45"/>
              <a:t>r</a:t>
            </a:r>
            <a:r>
              <a:rPr dirty="0" spc="-80"/>
              <a:t>ee</a:t>
            </a:r>
            <a:r>
              <a:rPr dirty="0" spc="-45"/>
              <a:t>n</a:t>
            </a:r>
            <a:r>
              <a:rPr dirty="0" spc="-215"/>
              <a:t> </a:t>
            </a:r>
            <a:r>
              <a:rPr dirty="0" spc="60"/>
              <a:t>d</a:t>
            </a:r>
            <a:r>
              <a:rPr dirty="0" spc="-25"/>
              <a:t>i</a:t>
            </a:r>
            <a:r>
              <a:rPr dirty="0" spc="-85"/>
              <a:t>s</a:t>
            </a:r>
            <a:r>
              <a:rPr dirty="0" spc="60"/>
              <a:t>p</a:t>
            </a:r>
            <a:r>
              <a:rPr dirty="0" spc="60"/>
              <a:t>l</a:t>
            </a:r>
            <a:r>
              <a:rPr dirty="0" spc="-155"/>
              <a:t>a</a:t>
            </a:r>
            <a:r>
              <a:rPr dirty="0" spc="-90"/>
              <a:t>y</a:t>
            </a:r>
            <a:r>
              <a:rPr dirty="0" spc="-65"/>
              <a:t>s  </a:t>
            </a:r>
            <a:r>
              <a:rPr dirty="0" spc="-25"/>
              <a:t>the </a:t>
            </a:r>
            <a:r>
              <a:rPr dirty="0" spc="-120"/>
              <a:t>name </a:t>
            </a:r>
            <a:r>
              <a:rPr dirty="0" spc="-45"/>
              <a:t>and </a:t>
            </a:r>
            <a:r>
              <a:rPr dirty="0" spc="-30"/>
              <a:t>quantity </a:t>
            </a:r>
            <a:r>
              <a:rPr dirty="0" spc="70"/>
              <a:t>of </a:t>
            </a:r>
            <a:r>
              <a:rPr dirty="0" spc="-40"/>
              <a:t>medicines </a:t>
            </a:r>
            <a:r>
              <a:rPr dirty="0" spc="40"/>
              <a:t>to </a:t>
            </a:r>
            <a:r>
              <a:rPr dirty="0" spc="-35"/>
              <a:t>alert </a:t>
            </a:r>
            <a:r>
              <a:rPr dirty="0" spc="-25"/>
              <a:t>the </a:t>
            </a:r>
            <a:r>
              <a:rPr dirty="0" spc="-1185"/>
              <a:t> </a:t>
            </a:r>
            <a:r>
              <a:rPr dirty="0" spc="60"/>
              <a:t>p</a:t>
            </a:r>
            <a:r>
              <a:rPr dirty="0" spc="-155"/>
              <a:t>a</a:t>
            </a:r>
            <a:r>
              <a:rPr dirty="0" spc="45"/>
              <a:t>t</a:t>
            </a:r>
            <a:r>
              <a:rPr dirty="0" spc="-25"/>
              <a:t>i</a:t>
            </a:r>
            <a:r>
              <a:rPr dirty="0" spc="-80"/>
              <a:t>e</a:t>
            </a:r>
            <a:r>
              <a:rPr dirty="0" spc="-50"/>
              <a:t>n</a:t>
            </a:r>
            <a:r>
              <a:rPr dirty="0" spc="50"/>
              <a:t>t</a:t>
            </a:r>
            <a:r>
              <a:rPr dirty="0" spc="-365"/>
              <a:t> </a:t>
            </a:r>
            <a:r>
              <a:rPr dirty="0" spc="45"/>
              <a:t>t</a:t>
            </a:r>
            <a:r>
              <a:rPr dirty="0" spc="35"/>
              <a:t>o</a:t>
            </a:r>
            <a:r>
              <a:rPr dirty="0" spc="-365"/>
              <a:t> </a:t>
            </a:r>
            <a:r>
              <a:rPr dirty="0" spc="45"/>
              <a:t>t</a:t>
            </a:r>
            <a:r>
              <a:rPr dirty="0" spc="-155"/>
              <a:t>a</a:t>
            </a:r>
            <a:r>
              <a:rPr dirty="0" spc="-315"/>
              <a:t>k</a:t>
            </a:r>
            <a:r>
              <a:rPr dirty="0" spc="-75"/>
              <a:t>e</a:t>
            </a:r>
            <a:r>
              <a:rPr dirty="0" spc="-365"/>
              <a:t> </a:t>
            </a:r>
            <a:r>
              <a:rPr dirty="0" spc="45"/>
              <a:t>t</a:t>
            </a:r>
            <a:r>
              <a:rPr dirty="0" spc="-50"/>
              <a:t>h</a:t>
            </a:r>
            <a:r>
              <a:rPr dirty="0" spc="-75"/>
              <a:t>e</a:t>
            </a:r>
            <a:r>
              <a:rPr dirty="0" spc="-365"/>
              <a:t> </a:t>
            </a:r>
            <a:r>
              <a:rPr dirty="0" spc="60"/>
              <a:t>p</a:t>
            </a:r>
            <a:r>
              <a:rPr dirty="0" spc="-25"/>
              <a:t>i</a:t>
            </a:r>
            <a:r>
              <a:rPr dirty="0" spc="60"/>
              <a:t>ll</a:t>
            </a:r>
            <a:r>
              <a:rPr dirty="0" spc="-80"/>
              <a:t>s</a:t>
            </a:r>
            <a:r>
              <a:rPr dirty="0" spc="-365"/>
              <a:t> </a:t>
            </a:r>
            <a:r>
              <a:rPr dirty="0" spc="-120"/>
              <a:t>w</a:t>
            </a:r>
            <a:r>
              <a:rPr dirty="0" spc="-25"/>
              <a:t>i</a:t>
            </a:r>
            <a:r>
              <a:rPr dirty="0" spc="45"/>
              <a:t>t</a:t>
            </a:r>
            <a:r>
              <a:rPr dirty="0" spc="-50"/>
              <a:t>h</a:t>
            </a:r>
            <a:r>
              <a:rPr dirty="0" spc="30"/>
              <a:t>o</a:t>
            </a:r>
            <a:r>
              <a:rPr dirty="0" spc="-80"/>
              <a:t>u</a:t>
            </a:r>
            <a:r>
              <a:rPr dirty="0" spc="50"/>
              <a:t>t</a:t>
            </a:r>
            <a:r>
              <a:rPr dirty="0" spc="-365"/>
              <a:t> </a:t>
            </a:r>
            <a:r>
              <a:rPr dirty="0" spc="-195"/>
              <a:t>m</a:t>
            </a:r>
            <a:r>
              <a:rPr dirty="0" spc="-25"/>
              <a:t>i</a:t>
            </a:r>
            <a:r>
              <a:rPr dirty="0" spc="-85"/>
              <a:t>ss</a:t>
            </a:r>
            <a:r>
              <a:rPr dirty="0" spc="-345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503" y="2198258"/>
            <a:ext cx="12020549" cy="2705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8503" y="5824425"/>
            <a:ext cx="12020548" cy="1362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8503" y="8205410"/>
            <a:ext cx="12020549" cy="133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2997" y="241805"/>
            <a:ext cx="12047220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670">
                <a:solidFill>
                  <a:srgbClr val="000000"/>
                </a:solidFill>
                <a:latin typeface="Lucida Sans Unicode"/>
                <a:cs typeface="Lucida Sans Unicode"/>
              </a:rPr>
              <a:t>Observation</a:t>
            </a:r>
            <a:r>
              <a:rPr dirty="0" sz="57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700" spc="835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dirty="0" sz="57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700" spc="600">
                <a:solidFill>
                  <a:srgbClr val="000000"/>
                </a:solidFill>
                <a:latin typeface="Lucida Sans Unicode"/>
                <a:cs typeface="Lucida Sans Unicode"/>
              </a:rPr>
              <a:t>ConClusion</a:t>
            </a:r>
            <a:endParaRPr sz="57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520" y="5336743"/>
            <a:ext cx="143583" cy="1435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2414" y="5113078"/>
            <a:ext cx="6931025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-35">
                <a:latin typeface="Verdana"/>
                <a:cs typeface="Verdana"/>
              </a:rPr>
              <a:t>F</a:t>
            </a:r>
            <a:r>
              <a:rPr dirty="0" sz="3350" spc="35">
                <a:latin typeface="Verdana"/>
                <a:cs typeface="Verdana"/>
              </a:rPr>
              <a:t>o</a:t>
            </a:r>
            <a:r>
              <a:rPr dirty="0" sz="3350" spc="-35">
                <a:latin typeface="Verdana"/>
                <a:cs typeface="Verdana"/>
              </a:rPr>
              <a:t>r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114">
                <a:latin typeface="Verdana"/>
                <a:cs typeface="Verdana"/>
              </a:rPr>
              <a:t>T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60">
                <a:latin typeface="Verdana"/>
                <a:cs typeface="Verdana"/>
              </a:rPr>
              <a:t>p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40">
                <a:latin typeface="Verdana"/>
                <a:cs typeface="Verdana"/>
              </a:rPr>
              <a:t>r</a:t>
            </a:r>
            <a:r>
              <a:rPr dirty="0" sz="3350" spc="-150">
                <a:latin typeface="Verdana"/>
                <a:cs typeface="Verdana"/>
              </a:rPr>
              <a:t>a</a:t>
            </a:r>
            <a:r>
              <a:rPr dirty="0" sz="3350" spc="50">
                <a:latin typeface="Verdana"/>
                <a:cs typeface="Verdana"/>
              </a:rPr>
              <a:t>t</a:t>
            </a:r>
            <a:r>
              <a:rPr dirty="0" sz="3350" spc="-75">
                <a:latin typeface="Verdana"/>
                <a:cs typeface="Verdana"/>
              </a:rPr>
              <a:t>u</a:t>
            </a:r>
            <a:r>
              <a:rPr dirty="0" sz="3350" spc="-40">
                <a:latin typeface="Verdana"/>
                <a:cs typeface="Verdana"/>
              </a:rPr>
              <a:t>r</a:t>
            </a:r>
            <a:r>
              <a:rPr dirty="0" sz="3350" spc="-70">
                <a:latin typeface="Verdana"/>
                <a:cs typeface="Verdana"/>
              </a:rPr>
              <a:t>e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S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-235">
                <a:latin typeface="Verdana"/>
                <a:cs typeface="Verdana"/>
              </a:rPr>
              <a:t>g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S</a:t>
            </a:r>
            <a:r>
              <a:rPr dirty="0" sz="3350" spc="-85">
                <a:latin typeface="Verdana"/>
                <a:cs typeface="Verdana"/>
              </a:rPr>
              <a:t>y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50">
                <a:latin typeface="Verdana"/>
                <a:cs typeface="Verdana"/>
              </a:rPr>
              <a:t>t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-34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9520" y="1682495"/>
            <a:ext cx="143583" cy="1435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2414" y="1458829"/>
            <a:ext cx="7959090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-35">
                <a:latin typeface="Verdana"/>
                <a:cs typeface="Verdana"/>
              </a:rPr>
              <a:t>F</a:t>
            </a:r>
            <a:r>
              <a:rPr dirty="0" sz="3350" spc="35">
                <a:latin typeface="Verdana"/>
                <a:cs typeface="Verdana"/>
              </a:rPr>
              <a:t>o</a:t>
            </a:r>
            <a:r>
              <a:rPr dirty="0" sz="3350" spc="-35">
                <a:latin typeface="Verdana"/>
                <a:cs typeface="Verdana"/>
              </a:rPr>
              <a:t>r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S</a:t>
            </a:r>
            <a:r>
              <a:rPr dirty="0" sz="3350" spc="35">
                <a:latin typeface="Verdana"/>
                <a:cs typeface="Verdana"/>
              </a:rPr>
              <a:t>o</a:t>
            </a:r>
            <a:r>
              <a:rPr dirty="0" sz="3350" spc="110">
                <a:latin typeface="Verdana"/>
                <a:cs typeface="Verdana"/>
              </a:rPr>
              <a:t>c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150">
                <a:latin typeface="Verdana"/>
                <a:cs typeface="Verdana"/>
              </a:rPr>
              <a:t>a</a:t>
            </a:r>
            <a:r>
              <a:rPr dirty="0" sz="3350" spc="60">
                <a:latin typeface="Verdana"/>
                <a:cs typeface="Verdana"/>
              </a:rPr>
              <a:t>l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40">
                <a:latin typeface="Verdana"/>
                <a:cs typeface="Verdana"/>
              </a:rPr>
              <a:t>D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50">
                <a:latin typeface="Verdana"/>
                <a:cs typeface="Verdana"/>
              </a:rPr>
              <a:t>t</a:t>
            </a:r>
            <a:r>
              <a:rPr dirty="0" sz="3350" spc="-150">
                <a:latin typeface="Verdana"/>
                <a:cs typeface="Verdana"/>
              </a:rPr>
              <a:t>a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110">
                <a:latin typeface="Verdana"/>
                <a:cs typeface="Verdana"/>
              </a:rPr>
              <a:t>c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-235">
                <a:latin typeface="Verdana"/>
                <a:cs typeface="Verdana"/>
              </a:rPr>
              <a:t>g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45">
                <a:latin typeface="Verdana"/>
                <a:cs typeface="Verdana"/>
              </a:rPr>
              <a:t>A</a:t>
            </a:r>
            <a:r>
              <a:rPr dirty="0" sz="3350" spc="55">
                <a:latin typeface="Verdana"/>
                <a:cs typeface="Verdana"/>
              </a:rPr>
              <a:t>l</a:t>
            </a:r>
            <a:r>
              <a:rPr dirty="0" sz="3350" spc="-150">
                <a:latin typeface="Verdana"/>
                <a:cs typeface="Verdana"/>
              </a:rPr>
              <a:t>a</a:t>
            </a:r>
            <a:r>
              <a:rPr dirty="0" sz="3350" spc="-40">
                <a:latin typeface="Verdana"/>
                <a:cs typeface="Verdana"/>
              </a:rPr>
              <a:t>r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-235">
                <a:latin typeface="Verdana"/>
                <a:cs typeface="Verdana"/>
              </a:rPr>
              <a:t>g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-85">
                <a:latin typeface="Verdana"/>
                <a:cs typeface="Verdana"/>
              </a:rPr>
              <a:t>y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50">
                <a:latin typeface="Verdana"/>
                <a:cs typeface="Verdana"/>
              </a:rPr>
              <a:t>t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-34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520" y="7627131"/>
            <a:ext cx="143583" cy="1435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2414" y="7403465"/>
            <a:ext cx="6529070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-35">
                <a:latin typeface="Verdana"/>
                <a:cs typeface="Verdana"/>
              </a:rPr>
              <a:t>F</a:t>
            </a:r>
            <a:r>
              <a:rPr dirty="0" sz="3350" spc="35">
                <a:latin typeface="Verdana"/>
                <a:cs typeface="Verdana"/>
              </a:rPr>
              <a:t>o</a:t>
            </a:r>
            <a:r>
              <a:rPr dirty="0" sz="3350" spc="-35">
                <a:latin typeface="Verdana"/>
                <a:cs typeface="Verdana"/>
              </a:rPr>
              <a:t>r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204">
                <a:latin typeface="Verdana"/>
                <a:cs typeface="Verdana"/>
              </a:rPr>
              <a:t>M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65">
                <a:latin typeface="Verdana"/>
                <a:cs typeface="Verdana"/>
              </a:rPr>
              <a:t>d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110">
                <a:latin typeface="Verdana"/>
                <a:cs typeface="Verdana"/>
              </a:rPr>
              <a:t>c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-70">
                <a:latin typeface="Verdana"/>
                <a:cs typeface="Verdana"/>
              </a:rPr>
              <a:t>e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114">
                <a:latin typeface="Verdana"/>
                <a:cs typeface="Verdana"/>
              </a:rPr>
              <a:t>R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-30">
                <a:latin typeface="Verdana"/>
                <a:cs typeface="Verdana"/>
              </a:rPr>
              <a:t>i</a:t>
            </a:r>
            <a:r>
              <a:rPr dirty="0" sz="3350" spc="-45">
                <a:latin typeface="Verdana"/>
                <a:cs typeface="Verdana"/>
              </a:rPr>
              <a:t>n</a:t>
            </a:r>
            <a:r>
              <a:rPr dirty="0" sz="3350" spc="65">
                <a:latin typeface="Verdana"/>
                <a:cs typeface="Verdana"/>
              </a:rPr>
              <a:t>d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35">
                <a:latin typeface="Verdana"/>
                <a:cs typeface="Verdana"/>
              </a:rPr>
              <a:t>r</a:t>
            </a:r>
            <a:r>
              <a:rPr dirty="0" sz="3350" spc="-360">
                <a:latin typeface="Verdana"/>
                <a:cs typeface="Verdana"/>
              </a:rPr>
              <a:t> </a:t>
            </a:r>
            <a:r>
              <a:rPr dirty="0" sz="3350" spc="-245">
                <a:latin typeface="Verdana"/>
                <a:cs typeface="Verdana"/>
              </a:rPr>
              <a:t>S</a:t>
            </a:r>
            <a:r>
              <a:rPr dirty="0" sz="3350" spc="-85">
                <a:latin typeface="Verdana"/>
                <a:cs typeface="Verdana"/>
              </a:rPr>
              <a:t>y</a:t>
            </a:r>
            <a:r>
              <a:rPr dirty="0" sz="3350" spc="-80">
                <a:latin typeface="Verdana"/>
                <a:cs typeface="Verdana"/>
              </a:rPr>
              <a:t>s</a:t>
            </a:r>
            <a:r>
              <a:rPr dirty="0" sz="3350" spc="50">
                <a:latin typeface="Verdana"/>
                <a:cs typeface="Verdana"/>
              </a:rPr>
              <a:t>t</a:t>
            </a:r>
            <a:r>
              <a:rPr dirty="0" sz="3350" spc="-75">
                <a:latin typeface="Verdana"/>
                <a:cs typeface="Verdana"/>
              </a:rPr>
              <a:t>e</a:t>
            </a:r>
            <a:r>
              <a:rPr dirty="0" sz="3350" spc="-185">
                <a:latin typeface="Verdana"/>
                <a:cs typeface="Verdana"/>
              </a:rPr>
              <a:t>m</a:t>
            </a:r>
            <a:r>
              <a:rPr dirty="0" sz="3350" spc="-34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2039817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564026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8040566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3408" y="1732470"/>
            <a:ext cx="16654780" cy="7826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15799"/>
              </a:lnSpc>
              <a:spcBef>
                <a:spcPts val="100"/>
              </a:spcBef>
            </a:pP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400" spc="20">
                <a:solidFill>
                  <a:srgbClr val="FFFFFF"/>
                </a:solidFill>
                <a:latin typeface="Verdana"/>
                <a:cs typeface="Verdana"/>
              </a:rPr>
              <a:t>detect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people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vicinity,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wristband with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PIR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sensors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created.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suggested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PIR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sensor-fitted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bracelet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wear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wrist.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buzzer,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push button,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speaker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jack,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Arduino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(LilyPad),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connecting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cables,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PIR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sensors </a:t>
            </a:r>
            <a:r>
              <a:rPr dirty="0" sz="3400" spc="-185">
                <a:solidFill>
                  <a:srgbClr val="FFFFFF"/>
                </a:solidFill>
                <a:latin typeface="Verdana"/>
                <a:cs typeface="Verdana"/>
              </a:rPr>
              <a:t>make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bracelet.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person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breaking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distancing</a:t>
            </a:r>
            <a:r>
              <a:rPr dirty="0" sz="34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rule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wearing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wristband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signalled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4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buzzer.</a:t>
            </a:r>
            <a:endParaRPr sz="3400">
              <a:latin typeface="Verdana"/>
              <a:cs typeface="Verdana"/>
            </a:endParaRPr>
          </a:p>
          <a:p>
            <a:pPr algn="just" marL="12700" marR="6350">
              <a:lnSpc>
                <a:spcPct val="115799"/>
              </a:lnSpc>
            </a:pP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automotive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industry,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 sensors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3400" spc="20">
                <a:solidFill>
                  <a:srgbClr val="FFFFFF"/>
                </a:solidFill>
                <a:latin typeface="Verdana"/>
                <a:cs typeface="Verdana"/>
              </a:rPr>
              <a:t>detect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engine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temperature,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alerting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drivers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potential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problems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prevent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accidents.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Automotive,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retail,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industry, 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water, 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energy,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agriculture,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consumer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electronics,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among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others.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benefit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sensors.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Medication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reminder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apps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medication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adherence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apps.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record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medicine,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dose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take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4232" y="485838"/>
            <a:ext cx="1366393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290">
                <a:latin typeface="Lucida Sans Unicode"/>
                <a:cs typeface="Lucida Sans Unicode"/>
              </a:rPr>
              <a:t>AppliCation</a:t>
            </a:r>
            <a:r>
              <a:rPr dirty="0" sz="5600" spc="-95">
                <a:latin typeface="Lucida Sans Unicode"/>
                <a:cs typeface="Lucida Sans Unicode"/>
              </a:rPr>
              <a:t> </a:t>
            </a:r>
            <a:r>
              <a:rPr dirty="0" sz="5600" spc="710">
                <a:latin typeface="Lucida Sans Unicode"/>
                <a:cs typeface="Lucida Sans Unicode"/>
              </a:rPr>
              <a:t>of</a:t>
            </a:r>
            <a:r>
              <a:rPr dirty="0" sz="5600" spc="-100">
                <a:latin typeface="Lucida Sans Unicode"/>
                <a:cs typeface="Lucida Sans Unicode"/>
              </a:rPr>
              <a:t> </a:t>
            </a:r>
            <a:r>
              <a:rPr dirty="0" sz="5600" spc="955">
                <a:latin typeface="Lucida Sans Unicode"/>
                <a:cs typeface="Lucida Sans Unicode"/>
              </a:rPr>
              <a:t>Proposed</a:t>
            </a:r>
            <a:r>
              <a:rPr dirty="0" sz="5600" spc="-95">
                <a:latin typeface="Lucida Sans Unicode"/>
                <a:cs typeface="Lucida Sans Unicode"/>
              </a:rPr>
              <a:t> </a:t>
            </a:r>
            <a:r>
              <a:rPr dirty="0" sz="5600" spc="575">
                <a:latin typeface="Lucida Sans Unicode"/>
                <a:cs typeface="Lucida Sans Unicode"/>
              </a:rPr>
              <a:t>Methods</a:t>
            </a:r>
            <a:endParaRPr sz="5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9351" y="374684"/>
            <a:ext cx="995362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350">
                <a:solidFill>
                  <a:srgbClr val="000000"/>
                </a:solidFill>
                <a:latin typeface="Lucida Sans Unicode"/>
                <a:cs typeface="Lucida Sans Unicode"/>
              </a:rPr>
              <a:t>Alternative</a:t>
            </a:r>
            <a:r>
              <a:rPr dirty="0" sz="5800" spc="-16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5800" spc="790">
                <a:solidFill>
                  <a:srgbClr val="000000"/>
                </a:solidFill>
                <a:latin typeface="Lucida Sans Unicode"/>
                <a:cs typeface="Lucida Sans Unicode"/>
              </a:rPr>
              <a:t>ApproaChes</a:t>
            </a:r>
            <a:endParaRPr sz="5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1812613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3612838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6013138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7813362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3408" y="1505267"/>
            <a:ext cx="16654780" cy="842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525">
              <a:lnSpc>
                <a:spcPct val="115799"/>
              </a:lnSpc>
              <a:spcBef>
                <a:spcPts val="100"/>
              </a:spcBef>
            </a:pPr>
            <a:r>
              <a:rPr dirty="0" sz="3400" spc="-80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conventional </a:t>
            </a:r>
            <a:r>
              <a:rPr dirty="0" sz="3400" spc="-65">
                <a:latin typeface="Verdana"/>
                <a:cs typeface="Verdana"/>
              </a:rPr>
              <a:t>sensor-based diagnosis </a:t>
            </a:r>
            <a:r>
              <a:rPr dirty="0" sz="3400" spc="-35">
                <a:latin typeface="Verdana"/>
                <a:cs typeface="Verdana"/>
              </a:rPr>
              <a:t>in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30">
                <a:latin typeface="Verdana"/>
                <a:cs typeface="Verdana"/>
              </a:rPr>
              <a:t>medical </a:t>
            </a:r>
            <a:r>
              <a:rPr dirty="0" sz="3400" spc="25">
                <a:latin typeface="Verdana"/>
                <a:cs typeface="Verdana"/>
              </a:rPr>
              <a:t>field </a:t>
            </a:r>
            <a:r>
              <a:rPr dirty="0" sz="3400" spc="-45">
                <a:latin typeface="Verdana"/>
                <a:cs typeface="Verdana"/>
              </a:rPr>
              <a:t>requires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95">
                <a:latin typeface="Verdana"/>
                <a:cs typeface="Verdana"/>
              </a:rPr>
              <a:t>large </a:t>
            </a:r>
            <a:r>
              <a:rPr dirty="0" sz="3400" spc="-9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number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55">
                <a:latin typeface="Verdana"/>
                <a:cs typeface="Verdana"/>
              </a:rPr>
              <a:t>sensors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105">
                <a:latin typeface="Verdana"/>
                <a:cs typeface="Verdana"/>
              </a:rPr>
              <a:t>human </a:t>
            </a:r>
            <a:r>
              <a:rPr dirty="0" sz="3400" spc="-35">
                <a:latin typeface="Verdana"/>
                <a:cs typeface="Verdana"/>
              </a:rPr>
              <a:t>efforts, </a:t>
            </a:r>
            <a:r>
              <a:rPr dirty="0" sz="3400" spc="-165">
                <a:latin typeface="Verdana"/>
                <a:cs typeface="Verdana"/>
              </a:rPr>
              <a:t>making </a:t>
            </a:r>
            <a:r>
              <a:rPr dirty="0" sz="3400" spc="10">
                <a:latin typeface="Verdana"/>
                <a:cs typeface="Verdana"/>
              </a:rPr>
              <a:t>it </a:t>
            </a:r>
            <a:r>
              <a:rPr dirty="0" sz="3400" spc="40">
                <a:latin typeface="Verdana"/>
                <a:cs typeface="Verdana"/>
              </a:rPr>
              <a:t>difficult </a:t>
            </a:r>
            <a:r>
              <a:rPr dirty="0" sz="3400" spc="-30">
                <a:latin typeface="Verdana"/>
                <a:cs typeface="Verdana"/>
              </a:rPr>
              <a:t>due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75">
                <a:latin typeface="Verdana"/>
                <a:cs typeface="Verdana"/>
              </a:rPr>
              <a:t>shortage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7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5">
                <a:latin typeface="Verdana"/>
                <a:cs typeface="Verdana"/>
              </a:rPr>
              <a:t>ss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90">
                <a:latin typeface="Verdana"/>
                <a:cs typeface="Verdana"/>
              </a:rPr>
              <a:t>y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0">
                <a:latin typeface="Verdana"/>
                <a:cs typeface="Verdana"/>
              </a:rPr>
              <a:t>m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00" spc="-40">
                <a:latin typeface="Verdana"/>
                <a:cs typeface="Verdana"/>
              </a:rPr>
              <a:t>To overcome </a:t>
            </a:r>
            <a:r>
              <a:rPr dirty="0" sz="3400" spc="-30">
                <a:latin typeface="Verdana"/>
                <a:cs typeface="Verdana"/>
              </a:rPr>
              <a:t>this </a:t>
            </a:r>
            <a:r>
              <a:rPr dirty="0" sz="3400" spc="-114">
                <a:latin typeface="Verdana"/>
                <a:cs typeface="Verdana"/>
              </a:rPr>
              <a:t>issue, </a:t>
            </a:r>
            <a:r>
              <a:rPr dirty="0" sz="3400" spc="-100">
                <a:latin typeface="Verdana"/>
                <a:cs typeface="Verdana"/>
              </a:rPr>
              <a:t>an </a:t>
            </a:r>
            <a:r>
              <a:rPr dirty="0" sz="3400" spc="-105">
                <a:latin typeface="Verdana"/>
                <a:cs typeface="Verdana"/>
              </a:rPr>
              <a:t>IoT-based </a:t>
            </a:r>
            <a:r>
              <a:rPr dirty="0" sz="3400" spc="-35">
                <a:latin typeface="Verdana"/>
                <a:cs typeface="Verdana"/>
              </a:rPr>
              <a:t>health </a:t>
            </a:r>
            <a:r>
              <a:rPr dirty="0" sz="3400" spc="-40">
                <a:latin typeface="Verdana"/>
                <a:cs typeface="Verdana"/>
              </a:rPr>
              <a:t>care </a:t>
            </a:r>
            <a:r>
              <a:rPr dirty="0" sz="3400" spc="-5">
                <a:latin typeface="Verdana"/>
                <a:cs typeface="Verdana"/>
              </a:rPr>
              <a:t>application </a:t>
            </a:r>
            <a:r>
              <a:rPr dirty="0" sz="3400" spc="-30">
                <a:latin typeface="Verdana"/>
                <a:cs typeface="Verdana"/>
              </a:rPr>
              <a:t>can </a:t>
            </a:r>
            <a:r>
              <a:rPr dirty="0" sz="3400" spc="-10">
                <a:latin typeface="Verdana"/>
                <a:cs typeface="Verdana"/>
              </a:rPr>
              <a:t>be </a:t>
            </a:r>
            <a:r>
              <a:rPr dirty="0" sz="3400" spc="5">
                <a:latin typeface="Verdana"/>
                <a:cs typeface="Verdana"/>
              </a:rPr>
              <a:t>proposed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consisting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150">
                <a:latin typeface="Verdana"/>
                <a:cs typeface="Verdana"/>
              </a:rPr>
              <a:t>a</a:t>
            </a:r>
            <a:r>
              <a:rPr dirty="0" sz="3400" spc="-14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web and </a:t>
            </a:r>
            <a:r>
              <a:rPr dirty="0" sz="3400" spc="-25">
                <a:latin typeface="Verdana"/>
                <a:cs typeface="Verdana"/>
              </a:rPr>
              <a:t>mobile </a:t>
            </a:r>
            <a:r>
              <a:rPr dirty="0" sz="3400" spc="-5">
                <a:latin typeface="Verdana"/>
                <a:cs typeface="Verdana"/>
              </a:rPr>
              <a:t>application </a:t>
            </a:r>
            <a:r>
              <a:rPr dirty="0" sz="3400" spc="-40">
                <a:latin typeface="Verdana"/>
                <a:cs typeface="Verdana"/>
              </a:rPr>
              <a:t>based </a:t>
            </a:r>
            <a:r>
              <a:rPr dirty="0" sz="3400" spc="-5">
                <a:latin typeface="Verdana"/>
                <a:cs typeface="Verdana"/>
              </a:rPr>
              <a:t>on </a:t>
            </a:r>
            <a:r>
              <a:rPr dirty="0" sz="3400" spc="-15">
                <a:latin typeface="Verdana"/>
                <a:cs typeface="Verdana"/>
              </a:rPr>
              <a:t>continuous </a:t>
            </a:r>
            <a:r>
              <a:rPr dirty="0" sz="3400" spc="-55">
                <a:latin typeface="Verdana"/>
                <a:cs typeface="Verdana"/>
              </a:rPr>
              <a:t>wireless 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monitoring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35">
                <a:latin typeface="Verdana"/>
                <a:cs typeface="Verdana"/>
              </a:rPr>
              <a:t>patients' </a:t>
            </a:r>
            <a:r>
              <a:rPr dirty="0" sz="3400" spc="-30">
                <a:latin typeface="Verdana"/>
                <a:cs typeface="Verdana"/>
              </a:rPr>
              <a:t>vital </a:t>
            </a:r>
            <a:r>
              <a:rPr dirty="0" sz="3400" spc="-100">
                <a:latin typeface="Verdana"/>
                <a:cs typeface="Verdana"/>
              </a:rPr>
              <a:t>signs </a:t>
            </a:r>
            <a:r>
              <a:rPr dirty="0" sz="3400" spc="-95">
                <a:latin typeface="Verdana"/>
                <a:cs typeface="Verdana"/>
              </a:rPr>
              <a:t>using </a:t>
            </a:r>
            <a:r>
              <a:rPr dirty="0" sz="3400" spc="-55">
                <a:latin typeface="Verdana"/>
                <a:cs typeface="Verdana"/>
              </a:rPr>
              <a:t>sensors </a:t>
            </a:r>
            <a:r>
              <a:rPr dirty="0" sz="3400" spc="10">
                <a:latin typeface="Verdana"/>
                <a:cs typeface="Verdana"/>
              </a:rPr>
              <a:t>connected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10">
                <a:latin typeface="Verdana"/>
                <a:cs typeface="Verdana"/>
              </a:rPr>
              <a:t>controller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transmitted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5">
                <a:latin typeface="Verdana"/>
                <a:cs typeface="Verdana"/>
              </a:rPr>
              <a:t>cloud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via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Wi-Fi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module.</a:t>
            </a:r>
            <a:endParaRPr sz="3400">
              <a:latin typeface="Verdana"/>
              <a:cs typeface="Verdana"/>
            </a:endParaRPr>
          </a:p>
          <a:p>
            <a:pPr algn="just" marL="12700" marR="8255" indent="153035">
              <a:lnSpc>
                <a:spcPct val="115799"/>
              </a:lnSpc>
            </a:pPr>
            <a:r>
              <a:rPr dirty="0" sz="3400" spc="-80">
                <a:latin typeface="Verdana"/>
                <a:cs typeface="Verdana"/>
              </a:rPr>
              <a:t>The system </a:t>
            </a:r>
            <a:r>
              <a:rPr dirty="0" sz="3400" spc="-5">
                <a:latin typeface="Verdana"/>
                <a:cs typeface="Verdana"/>
              </a:rPr>
              <a:t>will </a:t>
            </a:r>
            <a:r>
              <a:rPr dirty="0" sz="3400">
                <a:latin typeface="Verdana"/>
                <a:cs typeface="Verdana"/>
              </a:rPr>
              <a:t>help </a:t>
            </a:r>
            <a:r>
              <a:rPr dirty="0" sz="3400" spc="-50">
                <a:latin typeface="Verdana"/>
                <a:cs typeface="Verdana"/>
              </a:rPr>
              <a:t>implement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25">
                <a:latin typeface="Verdana"/>
                <a:cs typeface="Verdana"/>
              </a:rPr>
              <a:t>low-cost </a:t>
            </a:r>
            <a:r>
              <a:rPr dirty="0" sz="3400" spc="-80">
                <a:latin typeface="Verdana"/>
                <a:cs typeface="Verdana"/>
              </a:rPr>
              <a:t>system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55">
                <a:latin typeface="Verdana"/>
                <a:cs typeface="Verdana"/>
              </a:rPr>
              <a:t>transmit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35">
                <a:latin typeface="Verdana"/>
                <a:cs typeface="Verdana"/>
              </a:rPr>
              <a:t>patient's </a:t>
            </a:r>
            <a:r>
              <a:rPr dirty="0" sz="3400" spc="-30">
                <a:latin typeface="Verdana"/>
                <a:cs typeface="Verdana"/>
              </a:rPr>
              <a:t> vital </a:t>
            </a:r>
            <a:r>
              <a:rPr dirty="0" sz="3400" spc="-100">
                <a:latin typeface="Verdana"/>
                <a:cs typeface="Verdana"/>
              </a:rPr>
              <a:t>signs</a:t>
            </a:r>
            <a:r>
              <a:rPr dirty="0" sz="3400" spc="-9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in </a:t>
            </a:r>
            <a:r>
              <a:rPr dirty="0" sz="3400" spc="-85">
                <a:latin typeface="Verdana"/>
                <a:cs typeface="Verdana"/>
              </a:rPr>
              <a:t>emergency</a:t>
            </a:r>
            <a:r>
              <a:rPr dirty="0" sz="3400" spc="-8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situations,</a:t>
            </a:r>
            <a:r>
              <a:rPr dirty="0" sz="3400" spc="-6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reducing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burden </a:t>
            </a:r>
            <a:r>
              <a:rPr dirty="0" sz="3400" spc="-5">
                <a:latin typeface="Verdana"/>
                <a:cs typeface="Verdana"/>
              </a:rPr>
              <a:t>on </a:t>
            </a:r>
            <a:r>
              <a:rPr dirty="0" sz="3400" spc="20">
                <a:latin typeface="Verdana"/>
                <a:cs typeface="Verdana"/>
              </a:rPr>
              <a:t>doctors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315">
                <a:latin typeface="Verdana"/>
                <a:cs typeface="Verdana"/>
              </a:rPr>
              <a:t>x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6985" indent="153035">
              <a:lnSpc>
                <a:spcPct val="115799"/>
              </a:lnSpc>
            </a:pPr>
            <a:r>
              <a:rPr dirty="0" sz="3400" spc="-50">
                <a:latin typeface="Verdana"/>
                <a:cs typeface="Verdana"/>
              </a:rPr>
              <a:t>One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05">
                <a:latin typeface="Verdana"/>
                <a:cs typeface="Verdana"/>
              </a:rPr>
              <a:t>main </a:t>
            </a:r>
            <a:r>
              <a:rPr dirty="0" sz="3400" spc="-15">
                <a:latin typeface="Verdana"/>
                <a:cs typeface="Verdana"/>
              </a:rPr>
              <a:t>benefits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30">
                <a:latin typeface="Verdana"/>
                <a:cs typeface="Verdana"/>
              </a:rPr>
              <a:t>this </a:t>
            </a:r>
            <a:r>
              <a:rPr dirty="0" sz="3400" spc="-80">
                <a:latin typeface="Verdana"/>
                <a:cs typeface="Verdana"/>
              </a:rPr>
              <a:t>system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-20">
                <a:latin typeface="Verdana"/>
                <a:cs typeface="Verdana"/>
              </a:rPr>
              <a:t>its ability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15">
                <a:latin typeface="Verdana"/>
                <a:cs typeface="Verdana"/>
              </a:rPr>
              <a:t>connect </a:t>
            </a:r>
            <a:r>
              <a:rPr dirty="0" sz="3400" spc="-30">
                <a:latin typeface="Verdana"/>
                <a:cs typeface="Verdana"/>
              </a:rPr>
              <a:t>patients </a:t>
            </a:r>
            <a:r>
              <a:rPr dirty="0" sz="3400" spc="-35">
                <a:latin typeface="Verdana"/>
                <a:cs typeface="Verdana"/>
              </a:rPr>
              <a:t>with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specialists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from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all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over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world.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229">
                <a:latin typeface="Verdana"/>
                <a:cs typeface="Verdana"/>
              </a:rPr>
              <a:t>In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case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emergency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situations,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17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system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sends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130">
                <a:latin typeface="Verdana"/>
                <a:cs typeface="Verdana"/>
              </a:rPr>
              <a:t>message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40">
                <a:latin typeface="Verdana"/>
                <a:cs typeface="Verdana"/>
              </a:rPr>
              <a:t>doctor </a:t>
            </a:r>
            <a:r>
              <a:rPr dirty="0" sz="3400" spc="-75">
                <a:latin typeface="Verdana"/>
                <a:cs typeface="Verdana"/>
              </a:rPr>
              <a:t>when </a:t>
            </a:r>
            <a:r>
              <a:rPr dirty="0" sz="3400" spc="-50">
                <a:latin typeface="Verdana"/>
                <a:cs typeface="Verdana"/>
              </a:rPr>
              <a:t>sensor data </a:t>
            </a:r>
            <a:r>
              <a:rPr dirty="0" sz="3400" spc="-65">
                <a:latin typeface="Verdana"/>
                <a:cs typeface="Verdana"/>
              </a:rPr>
              <a:t>exceeds </a:t>
            </a:r>
            <a:r>
              <a:rPr dirty="0" sz="3400" spc="-10">
                <a:latin typeface="Verdana"/>
                <a:cs typeface="Verdana"/>
              </a:rPr>
              <a:t>threshold </a:t>
            </a:r>
            <a:r>
              <a:rPr dirty="0" sz="3400" spc="-110">
                <a:latin typeface="Verdana"/>
                <a:cs typeface="Verdana"/>
              </a:rPr>
              <a:t>values, </a:t>
            </a:r>
            <a:r>
              <a:rPr dirty="0" sz="3400" spc="-10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200">
                <a:latin typeface="Verdana"/>
                <a:cs typeface="Verdana"/>
              </a:rPr>
              <a:t>z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75"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5156" y="313055"/>
            <a:ext cx="6482080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725"/>
              <a:t>IMpaCt</a:t>
            </a:r>
            <a:r>
              <a:rPr dirty="0" sz="5700" spc="-45"/>
              <a:t> </a:t>
            </a:r>
            <a:r>
              <a:rPr dirty="0" sz="5700" spc="880"/>
              <a:t>Analysis</a:t>
            </a:r>
            <a:endParaRPr sz="5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5958204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6558279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7158354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7758429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8358504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8958580"/>
            <a:ext cx="152400" cy="1523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62" y="9558654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9387" y="1450333"/>
            <a:ext cx="17389475" cy="84264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45"/>
              </a:spcBef>
            </a:pP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Gartner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Research,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IoT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spend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healthcare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providers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grow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00" spc="-140">
                <a:solidFill>
                  <a:srgbClr val="FFFFFF"/>
                </a:solidFill>
                <a:latin typeface="Verdana"/>
                <a:cs typeface="Verdana"/>
              </a:rPr>
              <a:t>$16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billion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Verdana"/>
                <a:cs typeface="Verdana"/>
              </a:rPr>
              <a:t>2018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nearly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$52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billion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2028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compound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annual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dirty="0" sz="3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rate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0">
                <a:solidFill>
                  <a:srgbClr val="FFFFFF"/>
                </a:solidFill>
                <a:latin typeface="Verdana"/>
                <a:cs typeface="Verdana"/>
              </a:rPr>
              <a:t>12%.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Chronic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Verdana"/>
                <a:cs typeface="Verdana"/>
              </a:rPr>
              <a:t>condition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largest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$28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billion,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highest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growth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rate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hospital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hygiene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monitoring </a:t>
            </a:r>
            <a:r>
              <a:rPr dirty="0" sz="3400" spc="-385">
                <a:solidFill>
                  <a:srgbClr val="FFFFFF"/>
                </a:solidFill>
                <a:latin typeface="Verdana"/>
                <a:cs typeface="Verdana"/>
              </a:rPr>
              <a:t>(38% </a:t>
            </a:r>
            <a:r>
              <a:rPr dirty="0" sz="34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CAGR).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Internet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of 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Medical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Things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applications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IoT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healthcare,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impacting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industry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solve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medical</a:t>
            </a:r>
            <a:r>
              <a:rPr dirty="0" sz="34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as:</a:t>
            </a:r>
            <a:endParaRPr sz="3400">
              <a:latin typeface="Verdana"/>
              <a:cs typeface="Verdana"/>
            </a:endParaRPr>
          </a:p>
          <a:p>
            <a:pPr marL="746125" marR="7962265">
              <a:lnSpc>
                <a:spcPct val="115799"/>
              </a:lnSpc>
            </a:pP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400">
              <a:latin typeface="Verdana"/>
              <a:cs typeface="Verdana"/>
            </a:endParaRPr>
          </a:p>
          <a:p>
            <a:pPr marL="746125" marR="10669270">
              <a:lnSpc>
                <a:spcPct val="115799"/>
              </a:lnSpc>
            </a:pP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26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40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645"/>
              </a:spcBef>
            </a:pP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776" y="364571"/>
            <a:ext cx="14314805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975">
                <a:solidFill>
                  <a:srgbClr val="000000"/>
                </a:solidFill>
              </a:rPr>
              <a:t>Professional</a:t>
            </a:r>
            <a:r>
              <a:rPr dirty="0" sz="5700" spc="-25">
                <a:solidFill>
                  <a:srgbClr val="000000"/>
                </a:solidFill>
              </a:rPr>
              <a:t> </a:t>
            </a:r>
            <a:r>
              <a:rPr dirty="0" sz="5700" spc="1160">
                <a:solidFill>
                  <a:srgbClr val="000000"/>
                </a:solidFill>
              </a:rPr>
              <a:t>and</a:t>
            </a:r>
            <a:r>
              <a:rPr dirty="0" sz="5700" spc="-20">
                <a:solidFill>
                  <a:srgbClr val="000000"/>
                </a:solidFill>
              </a:rPr>
              <a:t> </a:t>
            </a:r>
            <a:r>
              <a:rPr dirty="0" sz="5700" spc="430">
                <a:solidFill>
                  <a:srgbClr val="000000"/>
                </a:solidFill>
              </a:rPr>
              <a:t>EthiCal</a:t>
            </a:r>
            <a:r>
              <a:rPr dirty="0" sz="5700" spc="-20">
                <a:solidFill>
                  <a:srgbClr val="000000"/>
                </a:solidFill>
              </a:rPr>
              <a:t> </a:t>
            </a:r>
            <a:r>
              <a:rPr dirty="0" sz="5700" spc="715">
                <a:solidFill>
                  <a:srgbClr val="000000"/>
                </a:solidFill>
              </a:rPr>
              <a:t>PraCtiCes</a:t>
            </a:r>
            <a:endParaRPr sz="5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44" y="2623609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44" y="3728509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44" y="4833409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44" y="6490759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244" y="7595659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4794" y="2337675"/>
            <a:ext cx="14732635" cy="6102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0160">
              <a:lnSpc>
                <a:spcPct val="116900"/>
              </a:lnSpc>
              <a:spcBef>
                <a:spcPts val="95"/>
              </a:spcBef>
            </a:pPr>
            <a:r>
              <a:rPr dirty="0" sz="3100" spc="-80">
                <a:latin typeface="Verdana"/>
                <a:cs typeface="Verdana"/>
              </a:rPr>
              <a:t>Huge </a:t>
            </a:r>
            <a:r>
              <a:rPr dirty="0" sz="3100" spc="-50">
                <a:latin typeface="Verdana"/>
                <a:cs typeface="Verdana"/>
              </a:rPr>
              <a:t>amount </a:t>
            </a:r>
            <a:r>
              <a:rPr dirty="0" sz="3100" spc="70">
                <a:latin typeface="Verdana"/>
                <a:cs typeface="Verdana"/>
              </a:rPr>
              <a:t>of </a:t>
            </a:r>
            <a:r>
              <a:rPr dirty="0" sz="3100" spc="-75">
                <a:latin typeface="Verdana"/>
                <a:cs typeface="Verdana"/>
              </a:rPr>
              <a:t>granular </a:t>
            </a:r>
            <a:r>
              <a:rPr dirty="0" sz="3100" spc="-20">
                <a:latin typeface="Verdana"/>
                <a:cs typeface="Verdana"/>
              </a:rPr>
              <a:t>personal </a:t>
            </a:r>
            <a:r>
              <a:rPr dirty="0" sz="3100" spc="-35">
                <a:latin typeface="Verdana"/>
                <a:cs typeface="Verdana"/>
              </a:rPr>
              <a:t>data </a:t>
            </a:r>
            <a:r>
              <a:rPr dirty="0" sz="3100" spc="-55">
                <a:latin typeface="Verdana"/>
                <a:cs typeface="Verdana"/>
              </a:rPr>
              <a:t>being generated </a:t>
            </a:r>
            <a:r>
              <a:rPr dirty="0" sz="3100" spc="-30">
                <a:latin typeface="Verdana"/>
                <a:cs typeface="Verdana"/>
              </a:rPr>
              <a:t>and sent over </a:t>
            </a:r>
            <a:r>
              <a:rPr dirty="0" sz="3100" spc="-15">
                <a:latin typeface="Verdana"/>
                <a:cs typeface="Verdana"/>
              </a:rPr>
              <a:t>the </a:t>
            </a:r>
            <a:r>
              <a:rPr dirty="0" sz="3100" spc="-10">
                <a:latin typeface="Verdana"/>
                <a:cs typeface="Verdana"/>
              </a:rPr>
              <a:t> </a:t>
            </a:r>
            <a:r>
              <a:rPr dirty="0" sz="3100" spc="40">
                <a:latin typeface="Verdana"/>
                <a:cs typeface="Verdana"/>
              </a:rPr>
              <a:t>o</a:t>
            </a:r>
            <a:r>
              <a:rPr dirty="0" sz="3100" spc="65">
                <a:latin typeface="Verdana"/>
                <a:cs typeface="Verdana"/>
              </a:rPr>
              <a:t>p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0">
                <a:latin typeface="Verdana"/>
                <a:cs typeface="Verdana"/>
              </a:rPr>
              <a:t>n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95">
                <a:latin typeface="Verdana"/>
                <a:cs typeface="Verdana"/>
              </a:rPr>
              <a:t>w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70">
                <a:latin typeface="Verdana"/>
                <a:cs typeface="Verdana"/>
              </a:rPr>
              <a:t>b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45">
                <a:latin typeface="Verdana"/>
                <a:cs typeface="Verdana"/>
              </a:rPr>
              <a:t>o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65">
                <a:latin typeface="Verdana"/>
                <a:cs typeface="Verdana"/>
              </a:rPr>
              <a:t>d</a:t>
            </a:r>
            <a:r>
              <a:rPr dirty="0" sz="3100" spc="-25">
                <a:latin typeface="Verdana"/>
                <a:cs typeface="Verdana"/>
              </a:rPr>
              <a:t>i</a:t>
            </a:r>
            <a:r>
              <a:rPr dirty="0" sz="3100" spc="100">
                <a:latin typeface="Verdana"/>
                <a:cs typeface="Verdana"/>
              </a:rPr>
              <a:t>ff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5">
                <a:latin typeface="Verdana"/>
                <a:cs typeface="Verdana"/>
              </a:rPr>
              <a:t>r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5">
                <a:latin typeface="Verdana"/>
                <a:cs typeface="Verdana"/>
              </a:rPr>
              <a:t>n</a:t>
            </a:r>
            <a:r>
              <a:rPr dirty="0" sz="3100" spc="55">
                <a:latin typeface="Verdana"/>
                <a:cs typeface="Verdana"/>
              </a:rPr>
              <a:t>t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s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5">
                <a:latin typeface="Verdana"/>
                <a:cs typeface="Verdana"/>
              </a:rPr>
              <a:t>r</a:t>
            </a:r>
            <a:r>
              <a:rPr dirty="0" sz="3100" spc="-60">
                <a:latin typeface="Verdana"/>
                <a:cs typeface="Verdana"/>
              </a:rPr>
              <a:t>v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5">
                <a:latin typeface="Verdana"/>
                <a:cs typeface="Verdana"/>
              </a:rPr>
              <a:t>r</a:t>
            </a:r>
            <a:r>
              <a:rPr dirty="0" sz="3100" spc="-65">
                <a:latin typeface="Verdana"/>
                <a:cs typeface="Verdana"/>
              </a:rPr>
              <a:t>s</a:t>
            </a:r>
            <a:endParaRPr sz="3100">
              <a:latin typeface="Verdana"/>
              <a:cs typeface="Verdana"/>
            </a:endParaRPr>
          </a:p>
          <a:p>
            <a:pPr algn="just" marL="12700" marR="10160">
              <a:lnSpc>
                <a:spcPct val="116900"/>
              </a:lnSpc>
              <a:spcBef>
                <a:spcPts val="5"/>
              </a:spcBef>
            </a:pPr>
            <a:r>
              <a:rPr dirty="0" sz="3100" spc="-20">
                <a:latin typeface="Verdana"/>
                <a:cs typeface="Verdana"/>
              </a:rPr>
              <a:t>Adequate </a:t>
            </a:r>
            <a:r>
              <a:rPr dirty="0" sz="3100" spc="-30">
                <a:latin typeface="Verdana"/>
                <a:cs typeface="Verdana"/>
              </a:rPr>
              <a:t>care </a:t>
            </a:r>
            <a:r>
              <a:rPr dirty="0" sz="3100">
                <a:latin typeface="Verdana"/>
                <a:cs typeface="Verdana"/>
              </a:rPr>
              <a:t>should </a:t>
            </a:r>
            <a:r>
              <a:rPr dirty="0" sz="3100" spc="5">
                <a:latin typeface="Verdana"/>
                <a:cs typeface="Verdana"/>
              </a:rPr>
              <a:t>be </a:t>
            </a:r>
            <a:r>
              <a:rPr dirty="0" sz="3100" spc="-90">
                <a:latin typeface="Verdana"/>
                <a:cs typeface="Verdana"/>
              </a:rPr>
              <a:t>taken </a:t>
            </a:r>
            <a:r>
              <a:rPr dirty="0" sz="3100" spc="45">
                <a:latin typeface="Verdana"/>
                <a:cs typeface="Verdana"/>
              </a:rPr>
              <a:t>to </a:t>
            </a:r>
            <a:r>
              <a:rPr dirty="0" sz="3100" spc="-55">
                <a:latin typeface="Verdana"/>
                <a:cs typeface="Verdana"/>
              </a:rPr>
              <a:t>ensure </a:t>
            </a:r>
            <a:r>
              <a:rPr dirty="0" sz="3100" spc="-35">
                <a:latin typeface="Verdana"/>
                <a:cs typeface="Verdana"/>
              </a:rPr>
              <a:t>data </a:t>
            </a:r>
            <a:r>
              <a:rPr dirty="0" sz="3100" spc="-45">
                <a:latin typeface="Verdana"/>
                <a:cs typeface="Verdana"/>
              </a:rPr>
              <a:t>is </a:t>
            </a:r>
            <a:r>
              <a:rPr dirty="0" sz="3100" spc="20">
                <a:latin typeface="Verdana"/>
                <a:cs typeface="Verdana"/>
              </a:rPr>
              <a:t>not </a:t>
            </a:r>
            <a:r>
              <a:rPr dirty="0" sz="3100" spc="-5">
                <a:latin typeface="Verdana"/>
                <a:cs typeface="Verdana"/>
              </a:rPr>
              <a:t>stolen </a:t>
            </a:r>
            <a:r>
              <a:rPr dirty="0" sz="3100" spc="-30">
                <a:latin typeface="Verdana"/>
                <a:cs typeface="Verdana"/>
              </a:rPr>
              <a:t>in </a:t>
            </a:r>
            <a:r>
              <a:rPr dirty="0" sz="3100" spc="-55">
                <a:latin typeface="Verdana"/>
                <a:cs typeface="Verdana"/>
              </a:rPr>
              <a:t>attacks </a:t>
            </a:r>
            <a:r>
              <a:rPr dirty="0" sz="3100" spc="5">
                <a:latin typeface="Verdana"/>
                <a:cs typeface="Verdana"/>
              </a:rPr>
              <a:t>or </a:t>
            </a:r>
            <a:r>
              <a:rPr dirty="0" sz="3100" spc="-45">
                <a:latin typeface="Verdana"/>
                <a:cs typeface="Verdana"/>
              </a:rPr>
              <a:t>is </a:t>
            </a:r>
            <a:r>
              <a:rPr dirty="0" sz="3100" spc="-4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n</a:t>
            </a:r>
            <a:r>
              <a:rPr dirty="0" sz="3100" spc="40">
                <a:latin typeface="Verdana"/>
                <a:cs typeface="Verdana"/>
              </a:rPr>
              <a:t>o</a:t>
            </a:r>
            <a:r>
              <a:rPr dirty="0" sz="3100" spc="55">
                <a:latin typeface="Verdana"/>
                <a:cs typeface="Verdana"/>
              </a:rPr>
              <a:t>t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160">
                <a:latin typeface="Verdana"/>
                <a:cs typeface="Verdana"/>
              </a:rPr>
              <a:t>m</a:t>
            </a:r>
            <a:r>
              <a:rPr dirty="0" sz="3100" spc="-25">
                <a:latin typeface="Verdana"/>
                <a:cs typeface="Verdana"/>
              </a:rPr>
              <a:t>i</a:t>
            </a:r>
            <a:r>
              <a:rPr dirty="0" sz="3100" spc="-70">
                <a:latin typeface="Verdana"/>
                <a:cs typeface="Verdana"/>
              </a:rPr>
              <a:t>s</a:t>
            </a:r>
            <a:r>
              <a:rPr dirty="0" sz="3100" spc="-60">
                <a:latin typeface="Verdana"/>
                <a:cs typeface="Verdana"/>
              </a:rPr>
              <a:t>u</a:t>
            </a:r>
            <a:r>
              <a:rPr dirty="0" sz="3100" spc="-70">
                <a:latin typeface="Verdana"/>
                <a:cs typeface="Verdana"/>
              </a:rPr>
              <a:t>s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70">
                <a:latin typeface="Verdana"/>
                <a:cs typeface="Verdana"/>
              </a:rPr>
              <a:t>d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65">
                <a:latin typeface="Verdana"/>
                <a:cs typeface="Verdana"/>
              </a:rPr>
              <a:t>b</a:t>
            </a:r>
            <a:r>
              <a:rPr dirty="0" sz="3100" spc="-65">
                <a:latin typeface="Verdana"/>
                <a:cs typeface="Verdana"/>
              </a:rPr>
              <a:t>y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-35">
                <a:latin typeface="Verdana"/>
                <a:cs typeface="Verdana"/>
              </a:rPr>
              <a:t>h</a:t>
            </a:r>
            <a:r>
              <a:rPr dirty="0" sz="3100" spc="-60">
                <a:latin typeface="Verdana"/>
                <a:cs typeface="Verdana"/>
              </a:rPr>
              <a:t>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110">
                <a:latin typeface="Verdana"/>
                <a:cs typeface="Verdana"/>
              </a:rPr>
              <a:t>c</a:t>
            </a:r>
            <a:r>
              <a:rPr dirty="0" sz="3100" spc="40">
                <a:latin typeface="Verdana"/>
                <a:cs typeface="Verdana"/>
              </a:rPr>
              <a:t>o</a:t>
            </a:r>
            <a:r>
              <a:rPr dirty="0" sz="3100" spc="-160">
                <a:latin typeface="Verdana"/>
                <a:cs typeface="Verdana"/>
              </a:rPr>
              <a:t>m</a:t>
            </a:r>
            <a:r>
              <a:rPr dirty="0" sz="3100" spc="65">
                <a:latin typeface="Verdana"/>
                <a:cs typeface="Verdana"/>
              </a:rPr>
              <a:t>p</a:t>
            </a:r>
            <a:r>
              <a:rPr dirty="0" sz="3100" spc="-130">
                <a:latin typeface="Verdana"/>
                <a:cs typeface="Verdana"/>
              </a:rPr>
              <a:t>a</a:t>
            </a:r>
            <a:r>
              <a:rPr dirty="0" sz="3100" spc="-35">
                <a:latin typeface="Verdana"/>
                <a:cs typeface="Verdana"/>
              </a:rPr>
              <a:t>n</a:t>
            </a:r>
            <a:r>
              <a:rPr dirty="0" sz="3100" spc="-25">
                <a:latin typeface="Verdana"/>
                <a:cs typeface="Verdana"/>
              </a:rPr>
              <a:t>i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65">
                <a:latin typeface="Verdana"/>
                <a:cs typeface="Verdana"/>
              </a:rPr>
              <a:t>s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40">
                <a:latin typeface="Verdana"/>
                <a:cs typeface="Verdana"/>
              </a:rPr>
              <a:t>o</a:t>
            </a:r>
            <a:r>
              <a:rPr dirty="0" sz="3100" spc="-30">
                <a:latin typeface="Verdana"/>
                <a:cs typeface="Verdana"/>
              </a:rPr>
              <a:t>r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h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130">
                <a:latin typeface="Verdana"/>
                <a:cs typeface="Verdana"/>
              </a:rPr>
              <a:t>a</a:t>
            </a:r>
            <a:r>
              <a:rPr dirty="0" sz="3100" spc="55">
                <a:latin typeface="Verdana"/>
                <a:cs typeface="Verdana"/>
              </a:rPr>
              <a:t>l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-35">
                <a:latin typeface="Verdana"/>
                <a:cs typeface="Verdana"/>
              </a:rPr>
              <a:t>h</a:t>
            </a:r>
            <a:r>
              <a:rPr dirty="0" sz="3100" spc="110">
                <a:latin typeface="Verdana"/>
                <a:cs typeface="Verdana"/>
              </a:rPr>
              <a:t>c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35">
                <a:latin typeface="Verdana"/>
                <a:cs typeface="Verdana"/>
              </a:rPr>
              <a:t>n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-35">
                <a:latin typeface="Verdana"/>
                <a:cs typeface="Verdana"/>
              </a:rPr>
              <a:t>r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65">
                <a:latin typeface="Verdana"/>
                <a:cs typeface="Verdana"/>
              </a:rPr>
              <a:t>s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s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40">
                <a:latin typeface="Verdana"/>
                <a:cs typeface="Verdana"/>
              </a:rPr>
              <a:t>o</a:t>
            </a:r>
            <a:r>
              <a:rPr dirty="0" sz="3100" spc="-35">
                <a:latin typeface="Verdana"/>
                <a:cs typeface="Verdana"/>
              </a:rPr>
              <a:t>r</a:t>
            </a:r>
            <a:r>
              <a:rPr dirty="0" sz="3100" spc="-25">
                <a:latin typeface="Verdana"/>
                <a:cs typeface="Verdana"/>
              </a:rPr>
              <a:t>i</a:t>
            </a:r>
            <a:r>
              <a:rPr dirty="0" sz="3100" spc="-35">
                <a:latin typeface="Verdana"/>
                <a:cs typeface="Verdana"/>
              </a:rPr>
              <a:t>n</a:t>
            </a:r>
            <a:r>
              <a:rPr dirty="0" sz="3100" spc="-215">
                <a:latin typeface="Verdana"/>
                <a:cs typeface="Verdana"/>
              </a:rPr>
              <a:t>g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50">
                <a:latin typeface="Verdana"/>
                <a:cs typeface="Verdana"/>
              </a:rPr>
              <a:t>t</a:t>
            </a:r>
            <a:r>
              <a:rPr dirty="0" sz="3100" spc="-35">
                <a:latin typeface="Verdana"/>
                <a:cs typeface="Verdana"/>
              </a:rPr>
              <a:t>h</a:t>
            </a:r>
            <a:r>
              <a:rPr dirty="0" sz="3100" spc="-65">
                <a:latin typeface="Verdana"/>
                <a:cs typeface="Verdana"/>
              </a:rPr>
              <a:t>e</a:t>
            </a:r>
            <a:r>
              <a:rPr dirty="0" sz="3100" spc="-155">
                <a:latin typeface="Verdana"/>
                <a:cs typeface="Verdana"/>
              </a:rPr>
              <a:t>m</a:t>
            </a:r>
            <a:endParaRPr sz="3100">
              <a:latin typeface="Verdana"/>
              <a:cs typeface="Verdana"/>
            </a:endParaRPr>
          </a:p>
          <a:p>
            <a:pPr algn="just" marL="12700" marR="5080">
              <a:lnSpc>
                <a:spcPct val="116900"/>
              </a:lnSpc>
            </a:pPr>
            <a:r>
              <a:rPr dirty="0" sz="3100" spc="-45">
                <a:latin typeface="Verdana"/>
                <a:cs typeface="Verdana"/>
              </a:rPr>
              <a:t>Since</a:t>
            </a:r>
            <a:r>
              <a:rPr dirty="0" sz="3100" spc="-310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the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data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being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shared</a:t>
            </a:r>
            <a:r>
              <a:rPr dirty="0" sz="3100" spc="-31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has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the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potential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70">
                <a:latin typeface="Verdana"/>
                <a:cs typeface="Verdana"/>
              </a:rPr>
              <a:t>of</a:t>
            </a:r>
            <a:r>
              <a:rPr dirty="0" sz="3100" spc="-31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altering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personal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10">
                <a:latin typeface="Verdana"/>
                <a:cs typeface="Verdana"/>
              </a:rPr>
              <a:t>images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and </a:t>
            </a:r>
            <a:r>
              <a:rPr dirty="0" sz="3100" spc="-108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standing</a:t>
            </a:r>
            <a:r>
              <a:rPr dirty="0" sz="3100" spc="-4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in</a:t>
            </a:r>
            <a:r>
              <a:rPr dirty="0" sz="3100" spc="-2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society,</a:t>
            </a:r>
            <a:r>
              <a:rPr dirty="0" sz="3100" spc="-35">
                <a:latin typeface="Verdana"/>
                <a:cs typeface="Verdana"/>
              </a:rPr>
              <a:t> </a:t>
            </a:r>
            <a:r>
              <a:rPr dirty="0" sz="3100" spc="15">
                <a:latin typeface="Verdana"/>
                <a:cs typeface="Verdana"/>
              </a:rPr>
              <a:t>it</a:t>
            </a:r>
            <a:r>
              <a:rPr dirty="0" sz="3100" spc="20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should</a:t>
            </a:r>
            <a:r>
              <a:rPr dirty="0" sz="3100" spc="5">
                <a:latin typeface="Verdana"/>
                <a:cs typeface="Verdana"/>
              </a:rPr>
              <a:t> be</a:t>
            </a:r>
            <a:r>
              <a:rPr dirty="0" sz="3100" spc="10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used</a:t>
            </a:r>
            <a:r>
              <a:rPr dirty="0" sz="3100" spc="-2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in</a:t>
            </a:r>
            <a:r>
              <a:rPr dirty="0" sz="3100" spc="-25">
                <a:latin typeface="Verdana"/>
                <a:cs typeface="Verdana"/>
              </a:rPr>
              <a:t> </a:t>
            </a:r>
            <a:r>
              <a:rPr dirty="0" sz="3100" spc="15">
                <a:latin typeface="Verdana"/>
                <a:cs typeface="Verdana"/>
              </a:rPr>
              <a:t>strict</a:t>
            </a:r>
            <a:r>
              <a:rPr dirty="0" sz="3100" spc="20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confidence,</a:t>
            </a:r>
            <a:r>
              <a:rPr dirty="0" sz="3100" spc="-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and</a:t>
            </a:r>
            <a:r>
              <a:rPr dirty="0" sz="3100" spc="-2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non-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disclosure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clauses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have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to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be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made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to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prevent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5">
                <a:latin typeface="Verdana"/>
                <a:cs typeface="Verdana"/>
              </a:rPr>
              <a:t>misuse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16900"/>
              </a:lnSpc>
            </a:pPr>
            <a:r>
              <a:rPr dirty="0" sz="3100" spc="-65">
                <a:latin typeface="Verdana"/>
                <a:cs typeface="Verdana"/>
              </a:rPr>
              <a:t>Also,</a:t>
            </a:r>
            <a:r>
              <a:rPr dirty="0" sz="3100" spc="-15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data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stored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should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20">
                <a:latin typeface="Verdana"/>
                <a:cs typeface="Verdana"/>
              </a:rPr>
              <a:t>not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be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outsourced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to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pharma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and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other</a:t>
            </a:r>
            <a:r>
              <a:rPr dirty="0" sz="3100" spc="-14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companies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35">
                <a:latin typeface="Verdana"/>
                <a:cs typeface="Verdana"/>
              </a:rPr>
              <a:t>for </a:t>
            </a:r>
            <a:r>
              <a:rPr dirty="0" sz="3100" spc="-50">
                <a:latin typeface="Verdana"/>
                <a:cs typeface="Verdana"/>
              </a:rPr>
              <a:t>unnecessary </a:t>
            </a:r>
            <a:r>
              <a:rPr dirty="0" sz="3100" spc="-100">
                <a:latin typeface="Verdana"/>
                <a:cs typeface="Verdana"/>
              </a:rPr>
              <a:t>marketing </a:t>
            </a:r>
            <a:r>
              <a:rPr dirty="0" sz="3100" spc="-30">
                <a:latin typeface="Verdana"/>
                <a:cs typeface="Verdana"/>
              </a:rPr>
              <a:t>and </a:t>
            </a:r>
            <a:r>
              <a:rPr dirty="0" sz="3100" spc="-55">
                <a:latin typeface="Verdana"/>
                <a:cs typeface="Verdana"/>
              </a:rPr>
              <a:t>sales </a:t>
            </a:r>
            <a:r>
              <a:rPr dirty="0" sz="3100" spc="-105">
                <a:latin typeface="Verdana"/>
                <a:cs typeface="Verdana"/>
              </a:rPr>
              <a:t>gimmicks </a:t>
            </a:r>
            <a:r>
              <a:rPr dirty="0" sz="3100" spc="-10">
                <a:latin typeface="Verdana"/>
                <a:cs typeface="Verdana"/>
              </a:rPr>
              <a:t>without </a:t>
            </a:r>
            <a:r>
              <a:rPr dirty="0" sz="3100" spc="-15">
                <a:latin typeface="Verdana"/>
                <a:cs typeface="Verdana"/>
              </a:rPr>
              <a:t>patient </a:t>
            </a:r>
            <a:r>
              <a:rPr dirty="0" sz="3100" spc="-40">
                <a:latin typeface="Verdana"/>
                <a:cs typeface="Verdana"/>
              </a:rPr>
              <a:t>consent. </a:t>
            </a:r>
            <a:r>
              <a:rPr dirty="0" sz="3100" spc="-35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limited </a:t>
            </a:r>
            <a:r>
              <a:rPr dirty="0" sz="3100" spc="-40">
                <a:latin typeface="Verdana"/>
                <a:cs typeface="Verdana"/>
              </a:rPr>
              <a:t>sensor </a:t>
            </a:r>
            <a:r>
              <a:rPr dirty="0" sz="3100" spc="-35">
                <a:latin typeface="Verdana"/>
                <a:cs typeface="Verdana"/>
              </a:rPr>
              <a:t>data </a:t>
            </a:r>
            <a:r>
              <a:rPr dirty="0" sz="3100" spc="5">
                <a:latin typeface="Verdana"/>
                <a:cs typeface="Verdana"/>
              </a:rPr>
              <a:t>or </a:t>
            </a:r>
            <a:r>
              <a:rPr dirty="0" sz="3100" spc="-30">
                <a:latin typeface="Verdana"/>
                <a:cs typeface="Verdana"/>
              </a:rPr>
              <a:t>stale </a:t>
            </a:r>
            <a:r>
              <a:rPr dirty="0" sz="3100" spc="-35">
                <a:latin typeface="Verdana"/>
                <a:cs typeface="Verdana"/>
              </a:rPr>
              <a:t>data </a:t>
            </a:r>
            <a:r>
              <a:rPr dirty="0" sz="3100" spc="-20">
                <a:latin typeface="Verdana"/>
                <a:cs typeface="Verdana"/>
              </a:rPr>
              <a:t>can </a:t>
            </a:r>
            <a:r>
              <a:rPr dirty="0" sz="3100" spc="20">
                <a:latin typeface="Verdana"/>
                <a:cs typeface="Verdana"/>
              </a:rPr>
              <a:t>produce </a:t>
            </a:r>
            <a:r>
              <a:rPr dirty="0" sz="3100" spc="-25">
                <a:latin typeface="Verdana"/>
                <a:cs typeface="Verdana"/>
              </a:rPr>
              <a:t>results </a:t>
            </a:r>
            <a:r>
              <a:rPr dirty="0" sz="3100" spc="-15">
                <a:latin typeface="Verdana"/>
                <a:cs typeface="Verdana"/>
              </a:rPr>
              <a:t>that </a:t>
            </a:r>
            <a:r>
              <a:rPr dirty="0" sz="3100" spc="-20">
                <a:latin typeface="Verdana"/>
                <a:cs typeface="Verdana"/>
              </a:rPr>
              <a:t>can </a:t>
            </a:r>
            <a:r>
              <a:rPr dirty="0" sz="3100" spc="-45">
                <a:latin typeface="Verdana"/>
                <a:cs typeface="Verdana"/>
              </a:rPr>
              <a:t>cause </a:t>
            </a:r>
            <a:r>
              <a:rPr dirty="0" sz="3100" spc="-40">
                <a:latin typeface="Verdana"/>
                <a:cs typeface="Verdana"/>
              </a:rPr>
              <a:t>bias </a:t>
            </a:r>
            <a:r>
              <a:rPr dirty="0" sz="3100" spc="-30">
                <a:latin typeface="Verdana"/>
                <a:cs typeface="Verdana"/>
              </a:rPr>
              <a:t>in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diagnosis.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Data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integrity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and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quality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have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to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be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insured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at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all</a:t>
            </a:r>
            <a:r>
              <a:rPr dirty="0" sz="3100" spc="-33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costs.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60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268743" cy="4525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4414" y="7157990"/>
            <a:ext cx="6913585" cy="31290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5"/>
              <a:t>Thank</a:t>
            </a:r>
            <a:r>
              <a:rPr dirty="0" spc="-85"/>
              <a:t> </a:t>
            </a:r>
            <a:r>
              <a:rPr dirty="0" spc="925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8755" y="955738"/>
            <a:ext cx="1691005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1190">
                <a:latin typeface="Verdana"/>
                <a:cs typeface="Verdana"/>
              </a:rPr>
              <a:t>A</a:t>
            </a:r>
            <a:r>
              <a:rPr dirty="0" sz="6200" spc="-1130">
                <a:latin typeface="Verdana"/>
                <a:cs typeface="Verdana"/>
              </a:rPr>
              <a:t>I</a:t>
            </a:r>
            <a:r>
              <a:rPr dirty="0" sz="6200" spc="960">
                <a:latin typeface="Verdana"/>
                <a:cs typeface="Verdana"/>
              </a:rPr>
              <a:t>M</a:t>
            </a:r>
            <a:endParaRPr sz="6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5524500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6124575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6724650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2816854"/>
            <a:ext cx="1625282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15799"/>
              </a:lnSpc>
              <a:spcBef>
                <a:spcPts val="100"/>
              </a:spcBef>
            </a:pPr>
            <a:r>
              <a:rPr dirty="0" sz="3400" spc="-80">
                <a:solidFill>
                  <a:srgbClr val="FAF1E8"/>
                </a:solidFill>
                <a:latin typeface="Lucida Sans Unicode"/>
                <a:cs typeface="Lucida Sans Unicode"/>
              </a:rPr>
              <a:t>To</a:t>
            </a:r>
            <a:r>
              <a:rPr dirty="0" sz="3400" spc="-5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AF1E8"/>
                </a:solidFill>
                <a:latin typeface="Lucida Sans Unicode"/>
                <a:cs typeface="Lucida Sans Unicode"/>
              </a:rPr>
              <a:t>create</a:t>
            </a:r>
            <a:r>
              <a:rPr dirty="0" sz="3400" spc="-5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5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smart</a:t>
            </a:r>
            <a:r>
              <a:rPr dirty="0" sz="3400" spc="-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FAF1E8"/>
                </a:solidFill>
                <a:latin typeface="Lucida Sans Unicode"/>
                <a:cs typeface="Lucida Sans Unicode"/>
              </a:rPr>
              <a:t>health</a:t>
            </a:r>
            <a:r>
              <a:rPr dirty="0" sz="3400" spc="-5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AF1E8"/>
                </a:solidFill>
                <a:latin typeface="Lucida Sans Unicode"/>
                <a:cs typeface="Lucida Sans Unicode"/>
              </a:rPr>
              <a:t>monitoring</a:t>
            </a:r>
            <a:r>
              <a:rPr dirty="0" sz="3400" spc="-5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AF1E8"/>
                </a:solidFill>
                <a:latin typeface="Lucida Sans Unicode"/>
                <a:cs typeface="Lucida Sans Unicode"/>
              </a:rPr>
              <a:t>system</a:t>
            </a:r>
            <a:r>
              <a:rPr dirty="0" sz="3400" spc="-5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">
                <a:solidFill>
                  <a:srgbClr val="FAF1E8"/>
                </a:solidFill>
                <a:latin typeface="Lucida Sans Unicode"/>
                <a:cs typeface="Lucida Sans Unicode"/>
              </a:rPr>
              <a:t>with</a:t>
            </a:r>
            <a:r>
              <a:rPr dirty="0" sz="3400" spc="-5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multiple</a:t>
            </a:r>
            <a:r>
              <a:rPr dirty="0" sz="3400" spc="-5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FAF1E8"/>
                </a:solidFill>
                <a:latin typeface="Lucida Sans Unicode"/>
                <a:cs typeface="Lucida Sans Unicode"/>
              </a:rPr>
              <a:t>functionalities.</a:t>
            </a:r>
            <a:r>
              <a:rPr dirty="0" sz="3400" spc="-45">
                <a:solidFill>
                  <a:srgbClr val="FAF1E8"/>
                </a:solidFill>
                <a:latin typeface="Lucida Sans Unicode"/>
                <a:cs typeface="Lucida Sans Unicode"/>
              </a:rPr>
              <a:t> The </a:t>
            </a:r>
            <a:r>
              <a:rPr dirty="0" sz="3400" spc="-106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5">
                <a:solidFill>
                  <a:srgbClr val="FAF1E8"/>
                </a:solidFill>
                <a:latin typeface="Lucida Sans Unicode"/>
                <a:cs typeface="Lucida Sans Unicode"/>
              </a:rPr>
              <a:t>system 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includes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multiple 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tasks,</a:t>
            </a:r>
            <a:r>
              <a:rPr dirty="0" sz="3400" spc="-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one </a:t>
            </a:r>
            <a:r>
              <a:rPr dirty="0" sz="3400" spc="65">
                <a:solidFill>
                  <a:srgbClr val="FAF1E8"/>
                </a:solidFill>
                <a:latin typeface="Lucida Sans Unicode"/>
                <a:cs typeface="Lucida Sans Unicode"/>
              </a:rPr>
              <a:t>at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 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time </a:t>
            </a:r>
            <a:r>
              <a:rPr dirty="0" sz="3400" spc="-85">
                <a:solidFill>
                  <a:srgbClr val="FAF1E8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-8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5">
                <a:solidFill>
                  <a:srgbClr val="FAF1E8"/>
                </a:solidFill>
                <a:latin typeface="Lucida Sans Unicode"/>
                <a:cs typeface="Lucida Sans Unicode"/>
              </a:rPr>
              <a:t>the </a:t>
            </a:r>
            <a:r>
              <a:rPr dirty="0" sz="3400" spc="-5">
                <a:solidFill>
                  <a:srgbClr val="FAF1E8"/>
                </a:solidFill>
                <a:latin typeface="Lucida Sans Unicode"/>
                <a:cs typeface="Lucida Sans Unicode"/>
              </a:rPr>
              <a:t>pushbuttons. </a:t>
            </a:r>
            <a:r>
              <a:rPr dirty="0" sz="3400" spc="80">
                <a:solidFill>
                  <a:srgbClr val="FAF1E8"/>
                </a:solidFill>
                <a:latin typeface="Lucida Sans Unicode"/>
                <a:cs typeface="Lucida Sans Unicode"/>
              </a:rPr>
              <a:t>It </a:t>
            </a:r>
            <a:r>
              <a:rPr dirty="0" sz="3400" spc="8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AF1E8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40">
                <a:solidFill>
                  <a:srgbClr val="FAF1E8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l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FAF1E8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14">
                <a:solidFill>
                  <a:srgbClr val="FAF1E8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50">
                <a:solidFill>
                  <a:srgbClr val="FAF1E8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0">
                <a:solidFill>
                  <a:srgbClr val="FAF1E8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FAF1E8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10">
                <a:solidFill>
                  <a:srgbClr val="FAF1E8"/>
                </a:solidFill>
                <a:latin typeface="Lucida Sans Unicode"/>
                <a:cs typeface="Lucida Sans Unicode"/>
              </a:rPr>
              <a:t>h</a:t>
            </a:r>
            <a:r>
              <a:rPr dirty="0" sz="3400" spc="55">
                <a:solidFill>
                  <a:srgbClr val="FAF1E8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AF1E8"/>
                </a:solidFill>
                <a:latin typeface="Lucida Sans Unicode"/>
                <a:cs typeface="Lucida Sans Unicode"/>
              </a:rPr>
              <a:t>f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ll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40">
                <a:solidFill>
                  <a:srgbClr val="FAF1E8"/>
                </a:solidFill>
                <a:latin typeface="Lucida Sans Unicode"/>
                <a:cs typeface="Lucida Sans Unicode"/>
              </a:rPr>
              <a:t>w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10">
                <a:solidFill>
                  <a:srgbClr val="FAF1E8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g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40">
                <a:solidFill>
                  <a:srgbClr val="FAF1E8"/>
                </a:solidFill>
                <a:latin typeface="Lucida Sans Unicode"/>
                <a:cs typeface="Lucida Sans Unicode"/>
              </a:rPr>
              <a:t>c</a:t>
            </a:r>
            <a:r>
              <a:rPr dirty="0" sz="3400" spc="114">
                <a:solidFill>
                  <a:srgbClr val="FAF1E8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75">
                <a:solidFill>
                  <a:srgbClr val="FAF1E8"/>
                </a:solidFill>
                <a:latin typeface="Lucida Sans Unicode"/>
                <a:cs typeface="Lucida Sans Unicode"/>
              </a:rPr>
              <a:t>v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114">
                <a:solidFill>
                  <a:srgbClr val="FAF1E8"/>
                </a:solidFill>
                <a:latin typeface="Lucida Sans Unicode"/>
                <a:cs typeface="Lucida Sans Unicode"/>
              </a:rPr>
              <a:t>t</a:t>
            </a:r>
            <a:r>
              <a:rPr dirty="0" sz="3400" spc="-75">
                <a:solidFill>
                  <a:srgbClr val="FAF1E8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50">
                <a:solidFill>
                  <a:srgbClr val="FAF1E8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-45">
                <a:solidFill>
                  <a:srgbClr val="FAF1E8"/>
                </a:solidFill>
                <a:latin typeface="Lucida Sans Unicode"/>
                <a:cs typeface="Lucida Sans Unicode"/>
              </a:rPr>
              <a:t>s</a:t>
            </a:r>
            <a:r>
              <a:rPr dirty="0" sz="3400" spc="-185">
                <a:solidFill>
                  <a:srgbClr val="FAF1E8"/>
                </a:solidFill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Lucida Sans Unicode"/>
              <a:cs typeface="Lucida Sans Unicode"/>
            </a:endParaRPr>
          </a:p>
          <a:p>
            <a:pPr marL="746125" marR="2907665">
              <a:lnSpc>
                <a:spcPct val="115799"/>
              </a:lnSpc>
              <a:spcBef>
                <a:spcPts val="5"/>
              </a:spcBef>
            </a:pPr>
            <a:r>
              <a:rPr dirty="0" sz="3400" spc="25">
                <a:solidFill>
                  <a:srgbClr val="FAF1E8"/>
                </a:solidFill>
                <a:latin typeface="Lucida Sans Unicode"/>
                <a:cs typeface="Lucida Sans Unicode"/>
              </a:rPr>
              <a:t>Measure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FAF1E8"/>
                </a:solidFill>
                <a:latin typeface="Lucida Sans Unicode"/>
                <a:cs typeface="Lucida Sans Unicode"/>
              </a:rPr>
              <a:t>temperature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and</a:t>
            </a:r>
            <a:r>
              <a:rPr dirty="0" sz="3400" spc="-23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pulse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FAF1E8"/>
                </a:solidFill>
                <a:latin typeface="Lucida Sans Unicode"/>
                <a:cs typeface="Lucida Sans Unicode"/>
              </a:rPr>
              <a:t>rate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AF1E8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-23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0">
                <a:solidFill>
                  <a:srgbClr val="FAF1E8"/>
                </a:solidFill>
                <a:latin typeface="Lucida Sans Unicode"/>
                <a:cs typeface="Lucida Sans Unicode"/>
              </a:rPr>
              <a:t>different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AF1E8"/>
                </a:solidFill>
                <a:latin typeface="Lucida Sans Unicode"/>
                <a:cs typeface="Lucida Sans Unicode"/>
              </a:rPr>
              <a:t>sensors. </a:t>
            </a:r>
            <a:r>
              <a:rPr dirty="0" sz="3400" spc="-106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0">
                <a:solidFill>
                  <a:srgbClr val="FAF1E8"/>
                </a:solidFill>
                <a:latin typeface="Lucida Sans Unicode"/>
                <a:cs typeface="Lucida Sans Unicode"/>
              </a:rPr>
              <a:t>It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FAF1E8"/>
                </a:solidFill>
                <a:latin typeface="Lucida Sans Unicode"/>
                <a:cs typeface="Lucida Sans Unicode"/>
              </a:rPr>
              <a:t>can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">
                <a:solidFill>
                  <a:srgbClr val="FAF1E8"/>
                </a:solidFill>
                <a:latin typeface="Lucida Sans Unicode"/>
                <a:cs typeface="Lucida Sans Unicode"/>
              </a:rPr>
              <a:t>also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AF1E8"/>
                </a:solidFill>
                <a:latin typeface="Lucida Sans Unicode"/>
                <a:cs typeface="Lucida Sans Unicode"/>
              </a:rPr>
              <a:t>be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used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FAF1E8"/>
                </a:solidFill>
                <a:latin typeface="Lucida Sans Unicode"/>
                <a:cs typeface="Lucida Sans Unicode"/>
              </a:rPr>
              <a:t>as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social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FAF1E8"/>
                </a:solidFill>
                <a:latin typeface="Lucida Sans Unicode"/>
                <a:cs typeface="Lucida Sans Unicode"/>
              </a:rPr>
              <a:t>distancing</a:t>
            </a:r>
            <a:r>
              <a:rPr dirty="0" sz="3400" spc="-24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reminder</a:t>
            </a:r>
            <a:r>
              <a:rPr dirty="0" sz="3400" spc="-24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AF1E8"/>
                </a:solidFill>
                <a:latin typeface="Lucida Sans Unicode"/>
                <a:cs typeface="Lucida Sans Unicode"/>
              </a:rPr>
              <a:t>outdoors.</a:t>
            </a:r>
            <a:endParaRPr sz="3400">
              <a:latin typeface="Lucida Sans Unicode"/>
              <a:cs typeface="Lucida Sans Unicode"/>
            </a:endParaRPr>
          </a:p>
          <a:p>
            <a:pPr marL="746125" marR="5080">
              <a:lnSpc>
                <a:spcPct val="115799"/>
              </a:lnSpc>
            </a:pPr>
            <a:r>
              <a:rPr dirty="0" sz="3400" spc="155">
                <a:solidFill>
                  <a:srgbClr val="FAF1E8"/>
                </a:solidFill>
                <a:latin typeface="Lucida Sans Unicode"/>
                <a:cs typeface="Lucida Sans Unicode"/>
              </a:rPr>
              <a:t>We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">
                <a:solidFill>
                  <a:srgbClr val="FAF1E8"/>
                </a:solidFill>
                <a:latin typeface="Lucida Sans Unicode"/>
                <a:cs typeface="Lucida Sans Unicode"/>
              </a:rPr>
              <a:t>also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>
                <a:solidFill>
                  <a:srgbClr val="FAF1E8"/>
                </a:solidFill>
                <a:latin typeface="Lucida Sans Unicode"/>
                <a:cs typeface="Lucida Sans Unicode"/>
              </a:rPr>
              <a:t>made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AF1E8"/>
                </a:solidFill>
                <a:latin typeface="Lucida Sans Unicode"/>
                <a:cs typeface="Lucida Sans Unicode"/>
              </a:rPr>
              <a:t>device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AF1E8"/>
                </a:solidFill>
                <a:latin typeface="Lucida Sans Unicode"/>
                <a:cs typeface="Lucida Sans Unicode"/>
              </a:rPr>
              <a:t>that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FAF1E8"/>
                </a:solidFill>
                <a:latin typeface="Lucida Sans Unicode"/>
                <a:cs typeface="Lucida Sans Unicode"/>
              </a:rPr>
              <a:t>can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AF1E8"/>
                </a:solidFill>
                <a:latin typeface="Lucida Sans Unicode"/>
                <a:cs typeface="Lucida Sans Unicode"/>
              </a:rPr>
              <a:t>be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used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5">
                <a:solidFill>
                  <a:srgbClr val="FAF1E8"/>
                </a:solidFill>
                <a:latin typeface="Lucida Sans Unicode"/>
                <a:cs typeface="Lucida Sans Unicode"/>
              </a:rPr>
              <a:t>as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AF1E8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medicine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AF1E8"/>
                </a:solidFill>
                <a:latin typeface="Lucida Sans Unicode"/>
                <a:cs typeface="Lucida Sans Unicode"/>
              </a:rPr>
              <a:t>reminder</a:t>
            </a:r>
            <a:r>
              <a:rPr dirty="0" sz="3400" spc="75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85">
                <a:solidFill>
                  <a:srgbClr val="FAF1E8"/>
                </a:solidFill>
                <a:latin typeface="Lucida Sans Unicode"/>
                <a:cs typeface="Lucida Sans Unicode"/>
              </a:rPr>
              <a:t>using</a:t>
            </a:r>
            <a:r>
              <a:rPr dirty="0" sz="3400" spc="7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AF1E8"/>
                </a:solidFill>
                <a:latin typeface="Lucida Sans Unicode"/>
                <a:cs typeface="Lucida Sans Unicode"/>
              </a:rPr>
              <a:t>IR </a:t>
            </a:r>
            <a:r>
              <a:rPr dirty="0" sz="3400" spc="-1060">
                <a:solidFill>
                  <a:srgbClr val="FAF1E8"/>
                </a:solidFill>
                <a:latin typeface="Lucida Sans Unicode"/>
                <a:cs typeface="Lucida Sans Unicode"/>
              </a:rPr>
              <a:t> </a:t>
            </a:r>
            <a:r>
              <a:rPr dirty="0" sz="3400">
                <a:solidFill>
                  <a:srgbClr val="FAF1E8"/>
                </a:solidFill>
                <a:latin typeface="Lucida Sans Unicode"/>
                <a:cs typeface="Lucida Sans Unicode"/>
              </a:rPr>
              <a:t>remote.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just" marR="5080">
              <a:lnSpc>
                <a:spcPct val="115599"/>
              </a:lnSpc>
              <a:spcBef>
                <a:spcPts val="90"/>
              </a:spcBef>
            </a:pPr>
            <a:r>
              <a:rPr dirty="0" spc="95"/>
              <a:t>Study</a:t>
            </a:r>
            <a:r>
              <a:rPr dirty="0" spc="100"/>
              <a:t> </a:t>
            </a:r>
            <a:r>
              <a:rPr dirty="0" spc="-50"/>
              <a:t>[1]</a:t>
            </a:r>
            <a:r>
              <a:rPr dirty="0" spc="-45"/>
              <a:t> </a:t>
            </a:r>
            <a:r>
              <a:rPr dirty="0" spc="30"/>
              <a:t>presents</a:t>
            </a:r>
            <a:r>
              <a:rPr dirty="0" spc="35"/>
              <a:t> </a:t>
            </a:r>
            <a:r>
              <a:rPr dirty="0" spc="15"/>
              <a:t>an</a:t>
            </a:r>
            <a:r>
              <a:rPr dirty="0" spc="20"/>
              <a:t> </a:t>
            </a:r>
            <a:r>
              <a:rPr dirty="0" spc="-20"/>
              <a:t>IoT</a:t>
            </a:r>
            <a:r>
              <a:rPr dirty="0" spc="-15"/>
              <a:t> </a:t>
            </a:r>
            <a:r>
              <a:rPr dirty="0" spc="35"/>
              <a:t>system</a:t>
            </a:r>
            <a:r>
              <a:rPr dirty="0" spc="40"/>
              <a:t> </a:t>
            </a:r>
            <a:r>
              <a:rPr dirty="0" spc="25"/>
              <a:t>with </a:t>
            </a:r>
            <a:r>
              <a:rPr dirty="0" spc="30"/>
              <a:t> </a:t>
            </a:r>
            <a:r>
              <a:rPr dirty="0" spc="-10"/>
              <a:t>algorithms </a:t>
            </a:r>
            <a:r>
              <a:rPr dirty="0" spc="60"/>
              <a:t>that </a:t>
            </a:r>
            <a:r>
              <a:rPr dirty="0" spc="35"/>
              <a:t>enable </a:t>
            </a:r>
            <a:r>
              <a:rPr dirty="0" spc="30"/>
              <a:t>environmental </a:t>
            </a:r>
            <a:r>
              <a:rPr dirty="0" spc="25"/>
              <a:t>and </a:t>
            </a:r>
            <a:r>
              <a:rPr dirty="0" spc="30"/>
              <a:t> </a:t>
            </a:r>
            <a:r>
              <a:rPr dirty="0" spc="35"/>
              <a:t>structural</a:t>
            </a:r>
            <a:r>
              <a:rPr dirty="0" spc="40"/>
              <a:t> </a:t>
            </a:r>
            <a:r>
              <a:rPr dirty="0" spc="-15"/>
              <a:t>monitoring</a:t>
            </a:r>
            <a:r>
              <a:rPr dirty="0" spc="-10"/>
              <a:t> </a:t>
            </a:r>
            <a:r>
              <a:rPr dirty="0" spc="-25"/>
              <a:t>along</a:t>
            </a:r>
            <a:r>
              <a:rPr dirty="0" spc="790"/>
              <a:t> </a:t>
            </a:r>
            <a:r>
              <a:rPr dirty="0" spc="30"/>
              <a:t>with </a:t>
            </a:r>
            <a:r>
              <a:rPr dirty="0" spc="35"/>
              <a:t> </a:t>
            </a:r>
            <a:r>
              <a:rPr dirty="0" spc="25"/>
              <a:t>emergency </a:t>
            </a:r>
            <a:r>
              <a:rPr dirty="0" spc="-10"/>
              <a:t>management. </a:t>
            </a:r>
            <a:r>
              <a:rPr dirty="0" spc="-55"/>
              <a:t>using </a:t>
            </a:r>
            <a:r>
              <a:rPr dirty="0" spc="114"/>
              <a:t>ML </a:t>
            </a:r>
            <a:r>
              <a:rPr dirty="0" spc="15"/>
              <a:t>models </a:t>
            </a:r>
            <a:r>
              <a:rPr dirty="0" spc="20"/>
              <a:t> </a:t>
            </a:r>
            <a:r>
              <a:rPr dirty="0" spc="25"/>
              <a:t>which</a:t>
            </a:r>
            <a:r>
              <a:rPr dirty="0" spc="30"/>
              <a:t> </a:t>
            </a:r>
            <a:r>
              <a:rPr dirty="0" spc="35"/>
              <a:t>are</a:t>
            </a:r>
            <a:r>
              <a:rPr dirty="0" spc="40"/>
              <a:t> </a:t>
            </a:r>
            <a:r>
              <a:rPr dirty="0" spc="30"/>
              <a:t>trained</a:t>
            </a:r>
            <a:r>
              <a:rPr dirty="0" spc="35"/>
              <a:t> </a:t>
            </a:r>
            <a:r>
              <a:rPr dirty="0" spc="-55"/>
              <a:t>using</a:t>
            </a:r>
            <a:r>
              <a:rPr dirty="0" spc="-50"/>
              <a:t> </a:t>
            </a:r>
            <a:r>
              <a:rPr dirty="0" spc="30"/>
              <a:t>predefined </a:t>
            </a:r>
            <a:r>
              <a:rPr dirty="0" spc="-825"/>
              <a:t> </a:t>
            </a:r>
            <a:r>
              <a:rPr dirty="0" spc="15"/>
              <a:t>datasets,</a:t>
            </a:r>
            <a:r>
              <a:rPr dirty="0" spc="-110"/>
              <a:t> </a:t>
            </a:r>
            <a:r>
              <a:rPr dirty="0" spc="55"/>
              <a:t>the</a:t>
            </a:r>
            <a:r>
              <a:rPr dirty="0" spc="-110"/>
              <a:t> </a:t>
            </a:r>
            <a:r>
              <a:rPr dirty="0" spc="20"/>
              <a:t>model</a:t>
            </a:r>
            <a:r>
              <a:rPr dirty="0" spc="-110"/>
              <a:t> </a:t>
            </a:r>
            <a:r>
              <a:rPr dirty="0" spc="-35"/>
              <a:t>suggests</a:t>
            </a:r>
            <a:r>
              <a:rPr dirty="0" spc="-110"/>
              <a:t> </a:t>
            </a:r>
            <a:r>
              <a:rPr dirty="0" spc="25"/>
              <a:t>safe</a:t>
            </a:r>
            <a:r>
              <a:rPr dirty="0" spc="-105"/>
              <a:t> </a:t>
            </a:r>
            <a:r>
              <a:rPr dirty="0" spc="30"/>
              <a:t>paths</a:t>
            </a:r>
            <a:r>
              <a:rPr dirty="0" spc="-110"/>
              <a:t> </a:t>
            </a:r>
            <a:r>
              <a:rPr dirty="0" spc="30"/>
              <a:t>for </a:t>
            </a:r>
            <a:r>
              <a:rPr dirty="0" spc="-825"/>
              <a:t> </a:t>
            </a:r>
            <a:r>
              <a:rPr dirty="0" spc="25"/>
              <a:t>a </a:t>
            </a:r>
            <a:r>
              <a:rPr dirty="0" spc="20"/>
              <a:t>person </a:t>
            </a:r>
            <a:r>
              <a:rPr dirty="0" spc="60"/>
              <a:t>to </a:t>
            </a:r>
            <a:r>
              <a:rPr dirty="0" spc="50"/>
              <a:t>move </a:t>
            </a:r>
            <a:r>
              <a:rPr dirty="0"/>
              <a:t>onto. </a:t>
            </a:r>
            <a:r>
              <a:rPr dirty="0" spc="30"/>
              <a:t>environmental </a:t>
            </a:r>
            <a:r>
              <a:rPr dirty="0" spc="15"/>
              <a:t>an </a:t>
            </a:r>
            <a:r>
              <a:rPr dirty="0" spc="20"/>
              <a:t> </a:t>
            </a:r>
            <a:r>
              <a:rPr dirty="0" spc="35"/>
              <a:t>structural</a:t>
            </a:r>
            <a:r>
              <a:rPr dirty="0" spc="40"/>
              <a:t> </a:t>
            </a:r>
            <a:r>
              <a:rPr dirty="0" spc="-15"/>
              <a:t>sensors,</a:t>
            </a:r>
            <a:r>
              <a:rPr dirty="0" spc="-10"/>
              <a:t> </a:t>
            </a:r>
            <a:r>
              <a:rPr dirty="0" spc="5"/>
              <a:t>cameras,</a:t>
            </a:r>
            <a:r>
              <a:rPr dirty="0" spc="10"/>
              <a:t> </a:t>
            </a:r>
            <a:r>
              <a:rPr dirty="0" spc="65"/>
              <a:t>NFC </a:t>
            </a:r>
            <a:r>
              <a:rPr dirty="0" spc="-825"/>
              <a:t> </a:t>
            </a:r>
            <a:r>
              <a:rPr dirty="0" spc="30"/>
              <a:t>technology </a:t>
            </a:r>
            <a:r>
              <a:rPr dirty="0" spc="-40"/>
              <a:t>is</a:t>
            </a:r>
            <a:r>
              <a:rPr dirty="0" spc="-35"/>
              <a:t> </a:t>
            </a:r>
            <a:r>
              <a:rPr dirty="0" spc="15"/>
              <a:t>used</a:t>
            </a:r>
            <a:r>
              <a:rPr dirty="0" spc="20"/>
              <a:t> </a:t>
            </a:r>
            <a:r>
              <a:rPr dirty="0" spc="60"/>
              <a:t>to </a:t>
            </a:r>
            <a:r>
              <a:rPr dirty="0" spc="-10"/>
              <a:t>give</a:t>
            </a:r>
            <a:r>
              <a:rPr dirty="0" spc="-5"/>
              <a:t> </a:t>
            </a:r>
            <a:r>
              <a:rPr dirty="0" spc="15"/>
              <a:t>input</a:t>
            </a:r>
            <a:r>
              <a:rPr dirty="0" spc="20"/>
              <a:t> </a:t>
            </a:r>
            <a:r>
              <a:rPr dirty="0" spc="60"/>
              <a:t>to </a:t>
            </a:r>
            <a:r>
              <a:rPr dirty="0" spc="55"/>
              <a:t>the </a:t>
            </a:r>
            <a:r>
              <a:rPr dirty="0" spc="60"/>
              <a:t> </a:t>
            </a:r>
            <a:r>
              <a:rPr dirty="0" spc="20"/>
              <a:t>model</a:t>
            </a:r>
            <a:r>
              <a:rPr dirty="0" spc="25"/>
              <a:t> </a:t>
            </a:r>
            <a:r>
              <a:rPr dirty="0" spc="15"/>
              <a:t>on</a:t>
            </a:r>
            <a:r>
              <a:rPr dirty="0" spc="20"/>
              <a:t> </a:t>
            </a:r>
            <a:r>
              <a:rPr dirty="0" spc="25"/>
              <a:t>which</a:t>
            </a:r>
            <a:r>
              <a:rPr dirty="0" spc="30"/>
              <a:t> </a:t>
            </a:r>
            <a:r>
              <a:rPr dirty="0" spc="15"/>
              <a:t>social</a:t>
            </a:r>
            <a:r>
              <a:rPr dirty="0" spc="20"/>
              <a:t> </a:t>
            </a:r>
            <a:r>
              <a:rPr dirty="0"/>
              <a:t>distancing </a:t>
            </a:r>
            <a:r>
              <a:rPr dirty="0" spc="5"/>
              <a:t> </a:t>
            </a:r>
            <a:r>
              <a:rPr dirty="0" spc="25"/>
              <a:t>recommendations and </a:t>
            </a:r>
            <a:r>
              <a:rPr dirty="0" spc="-20"/>
              <a:t>warnings </a:t>
            </a:r>
            <a:r>
              <a:rPr dirty="0" spc="35"/>
              <a:t>are </a:t>
            </a:r>
            <a:r>
              <a:rPr dirty="0" spc="-30"/>
              <a:t>given. </a:t>
            </a:r>
            <a:r>
              <a:rPr dirty="0" spc="-25"/>
              <a:t> </a:t>
            </a:r>
            <a:r>
              <a:rPr dirty="0" spc="55"/>
              <a:t>the</a:t>
            </a:r>
            <a:r>
              <a:rPr dirty="0" spc="60"/>
              <a:t> </a:t>
            </a:r>
            <a:r>
              <a:rPr dirty="0" spc="45"/>
              <a:t>deployment</a:t>
            </a:r>
            <a:r>
              <a:rPr dirty="0" spc="50"/>
              <a:t> </a:t>
            </a:r>
            <a:r>
              <a:rPr dirty="0" spc="-40"/>
              <a:t>is</a:t>
            </a:r>
            <a:r>
              <a:rPr dirty="0" spc="760"/>
              <a:t> </a:t>
            </a:r>
            <a:r>
              <a:rPr dirty="0" spc="-55"/>
              <a:t>using</a:t>
            </a:r>
            <a:r>
              <a:rPr dirty="0" spc="-50"/>
              <a:t> </a:t>
            </a:r>
            <a:r>
              <a:rPr dirty="0"/>
              <a:t>small </a:t>
            </a:r>
            <a:r>
              <a:rPr dirty="0" spc="5"/>
              <a:t> </a:t>
            </a:r>
            <a:r>
              <a:rPr dirty="0" spc="30"/>
              <a:t>microcontrollers</a:t>
            </a:r>
            <a:r>
              <a:rPr dirty="0" spc="35"/>
              <a:t> </a:t>
            </a:r>
            <a:r>
              <a:rPr dirty="0" spc="25"/>
              <a:t>which</a:t>
            </a:r>
            <a:r>
              <a:rPr dirty="0" spc="30"/>
              <a:t> </a:t>
            </a:r>
            <a:r>
              <a:rPr dirty="0" spc="35"/>
              <a:t>are</a:t>
            </a:r>
            <a:r>
              <a:rPr dirty="0" spc="40"/>
              <a:t> </a:t>
            </a:r>
            <a:r>
              <a:rPr dirty="0" spc="15"/>
              <a:t>energy</a:t>
            </a:r>
            <a:r>
              <a:rPr dirty="0" spc="20"/>
              <a:t> </a:t>
            </a:r>
            <a:r>
              <a:rPr dirty="0" spc="25"/>
              <a:t>and </a:t>
            </a:r>
            <a:r>
              <a:rPr dirty="0" spc="30"/>
              <a:t> </a:t>
            </a:r>
            <a:r>
              <a:rPr dirty="0" spc="45"/>
              <a:t>space</a:t>
            </a:r>
            <a:r>
              <a:rPr dirty="0" spc="-190"/>
              <a:t> </a:t>
            </a:r>
            <a:r>
              <a:rPr dirty="0" spc="15"/>
              <a:t>efficient.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697" y="181937"/>
            <a:ext cx="832993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20">
                <a:solidFill>
                  <a:srgbClr val="FFFFFF"/>
                </a:solidFill>
                <a:latin typeface="Verdana"/>
                <a:cs typeface="Verdana"/>
              </a:rPr>
              <a:t>Literature</a:t>
            </a:r>
            <a:r>
              <a:rPr dirty="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735">
                <a:solidFill>
                  <a:srgbClr val="FFFFFF"/>
                </a:solidFill>
                <a:latin typeface="Verdana"/>
                <a:cs typeface="Verdana"/>
              </a:rPr>
              <a:t>Survey</a:t>
            </a:r>
          </a:p>
        </p:txBody>
      </p:sp>
      <p:sp>
        <p:nvSpPr>
          <p:cNvPr id="4" name="object 4"/>
          <p:cNvSpPr/>
          <p:nvPr/>
        </p:nvSpPr>
        <p:spPr>
          <a:xfrm>
            <a:off x="7995766" y="1798759"/>
            <a:ext cx="9962515" cy="7136765"/>
          </a:xfrm>
          <a:custGeom>
            <a:avLst/>
            <a:gdLst/>
            <a:ahLst/>
            <a:cxnLst/>
            <a:rect l="l" t="t" r="r" b="b"/>
            <a:pathLst>
              <a:path w="9962515" h="7136765">
                <a:moveTo>
                  <a:pt x="0" y="7136605"/>
                </a:moveTo>
                <a:lnTo>
                  <a:pt x="0" y="0"/>
                </a:lnTo>
                <a:lnTo>
                  <a:pt x="9961929" y="0"/>
                </a:lnTo>
                <a:lnTo>
                  <a:pt x="9961929" y="7136605"/>
                </a:lnTo>
                <a:lnTo>
                  <a:pt x="0" y="7136605"/>
                </a:lnTo>
                <a:close/>
              </a:path>
            </a:pathLst>
          </a:custGeom>
          <a:solidFill>
            <a:srgbClr val="FAF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21166" y="1806423"/>
            <a:ext cx="9910445" cy="7026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90"/>
              </a:spcBef>
            </a:pPr>
            <a:r>
              <a:rPr dirty="0" sz="2650" spc="30">
                <a:latin typeface="Lucida Sans Unicode"/>
                <a:cs typeface="Lucida Sans Unicode"/>
              </a:rPr>
              <a:t>One </a:t>
            </a:r>
            <a:r>
              <a:rPr dirty="0" sz="2650" spc="35">
                <a:latin typeface="Lucida Sans Unicode"/>
                <a:cs typeface="Lucida Sans Unicode"/>
              </a:rPr>
              <a:t>of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25">
                <a:latin typeface="Lucida Sans Unicode"/>
                <a:cs typeface="Lucida Sans Unicode"/>
              </a:rPr>
              <a:t>primary </a:t>
            </a:r>
            <a:r>
              <a:rPr dirty="0" sz="2650" spc="-25">
                <a:latin typeface="Lucida Sans Unicode"/>
                <a:cs typeface="Lucida Sans Unicode"/>
              </a:rPr>
              <a:t>thing </a:t>
            </a:r>
            <a:r>
              <a:rPr dirty="0" sz="2650" spc="25">
                <a:latin typeface="Lucida Sans Unicode"/>
                <a:cs typeface="Lucida Sans Unicode"/>
              </a:rPr>
              <a:t>which </a:t>
            </a:r>
            <a:r>
              <a:rPr dirty="0" sz="2650" spc="-35">
                <a:latin typeface="Lucida Sans Unicode"/>
                <a:cs typeface="Lucida Sans Unicode"/>
              </a:rPr>
              <a:t>goes </a:t>
            </a:r>
            <a:r>
              <a:rPr dirty="0" sz="2650" spc="35">
                <a:latin typeface="Lucida Sans Unicode"/>
                <a:cs typeface="Lucida Sans Unicode"/>
              </a:rPr>
              <a:t>down </a:t>
            </a:r>
            <a:r>
              <a:rPr dirty="0" sz="2650" spc="30">
                <a:latin typeface="Lucida Sans Unicode"/>
                <a:cs typeface="Lucida Sans Unicode"/>
              </a:rPr>
              <a:t>when </a:t>
            </a:r>
            <a:r>
              <a:rPr dirty="0" sz="2650" spc="15">
                <a:latin typeface="Lucida Sans Unicode"/>
                <a:cs typeface="Lucida Sans Unicode"/>
              </a:rPr>
              <a:t>disaster </a:t>
            </a:r>
            <a:r>
              <a:rPr dirty="0" sz="2650" spc="20">
                <a:latin typeface="Lucida Sans Unicode"/>
                <a:cs typeface="Lucida Sans Unicode"/>
              </a:rPr>
              <a:t> </a:t>
            </a:r>
            <a:r>
              <a:rPr dirty="0" sz="2650" spc="-20">
                <a:latin typeface="Lucida Sans Unicode"/>
                <a:cs typeface="Lucida Sans Unicode"/>
              </a:rPr>
              <a:t>strikes </a:t>
            </a:r>
            <a:r>
              <a:rPr dirty="0" sz="2650" spc="-40">
                <a:latin typeface="Lucida Sans Unicode"/>
                <a:cs typeface="Lucida Sans Unicode"/>
              </a:rPr>
              <a:t>is </a:t>
            </a:r>
            <a:r>
              <a:rPr dirty="0" sz="2650" spc="20">
                <a:latin typeface="Lucida Sans Unicode"/>
                <a:cs typeface="Lucida Sans Unicode"/>
              </a:rPr>
              <a:t>communication </a:t>
            </a:r>
            <a:r>
              <a:rPr dirty="0" sz="2650" spc="-25">
                <a:latin typeface="Lucida Sans Unicode"/>
                <a:cs typeface="Lucida Sans Unicode"/>
              </a:rPr>
              <a:t>lines. </a:t>
            </a:r>
            <a:r>
              <a:rPr dirty="0" sz="2650" spc="20">
                <a:latin typeface="Lucida Sans Unicode"/>
                <a:cs typeface="Lucida Sans Unicode"/>
              </a:rPr>
              <a:t>Crucial </a:t>
            </a:r>
            <a:r>
              <a:rPr dirty="0" sz="2650" spc="40">
                <a:latin typeface="Lucida Sans Unicode"/>
                <a:cs typeface="Lucida Sans Unicode"/>
              </a:rPr>
              <a:t>patient </a:t>
            </a:r>
            <a:r>
              <a:rPr dirty="0" sz="2650" spc="50">
                <a:latin typeface="Lucida Sans Unicode"/>
                <a:cs typeface="Lucida Sans Unicode"/>
              </a:rPr>
              <a:t>data relayed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through</a:t>
            </a:r>
            <a:r>
              <a:rPr dirty="0" sz="2650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verbal</a:t>
            </a:r>
            <a:r>
              <a:rPr dirty="0" sz="2650" spc="5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communication</a:t>
            </a:r>
            <a:r>
              <a:rPr dirty="0" sz="2650" spc="25">
                <a:latin typeface="Lucida Sans Unicode"/>
                <a:cs typeface="Lucida Sans Unicode"/>
              </a:rPr>
              <a:t> channels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often</a:t>
            </a:r>
            <a:r>
              <a:rPr dirty="0" sz="2650" spc="5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are </a:t>
            </a:r>
            <a:r>
              <a:rPr dirty="0" sz="2650" spc="40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misinterpreted, </a:t>
            </a:r>
            <a:r>
              <a:rPr dirty="0" sz="2650" spc="10">
                <a:latin typeface="Lucida Sans Unicode"/>
                <a:cs typeface="Lucida Sans Unicode"/>
              </a:rPr>
              <a:t>wrongly </a:t>
            </a:r>
            <a:r>
              <a:rPr dirty="0" sz="2650" spc="50">
                <a:latin typeface="Lucida Sans Unicode"/>
                <a:cs typeface="Lucida Sans Unicode"/>
              </a:rPr>
              <a:t>recorded </a:t>
            </a:r>
            <a:r>
              <a:rPr dirty="0" sz="2650" spc="25">
                <a:latin typeface="Lucida Sans Unicode"/>
                <a:cs typeface="Lucida Sans Unicode"/>
              </a:rPr>
              <a:t>or </a:t>
            </a:r>
            <a:r>
              <a:rPr dirty="0" sz="2650" spc="45">
                <a:latin typeface="Lucida Sans Unicode"/>
                <a:cs typeface="Lucida Sans Unicode"/>
              </a:rPr>
              <a:t>not </a:t>
            </a:r>
            <a:r>
              <a:rPr dirty="0" sz="2650" spc="50">
                <a:latin typeface="Lucida Sans Unicode"/>
                <a:cs typeface="Lucida Sans Unicode"/>
              </a:rPr>
              <a:t>recorded </a:t>
            </a:r>
            <a:r>
              <a:rPr dirty="0" sz="2650" spc="60">
                <a:latin typeface="Lucida Sans Unicode"/>
                <a:cs typeface="Lucida Sans Unicode"/>
              </a:rPr>
              <a:t>at </a:t>
            </a:r>
            <a:r>
              <a:rPr dirty="0" sz="2650" spc="-25">
                <a:latin typeface="Lucida Sans Unicode"/>
                <a:cs typeface="Lucida Sans Unicode"/>
              </a:rPr>
              <a:t>all. </a:t>
            </a:r>
            <a:r>
              <a:rPr dirty="0" sz="2650" spc="-20">
                <a:latin typeface="Lucida Sans Unicode"/>
                <a:cs typeface="Lucida Sans Unicode"/>
              </a:rPr>
              <a:t> </a:t>
            </a:r>
            <a:r>
              <a:rPr dirty="0" sz="2650" spc="-50">
                <a:latin typeface="Lucida Sans Unicode"/>
                <a:cs typeface="Lucida Sans Unicode"/>
              </a:rPr>
              <a:t>This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lead</a:t>
            </a:r>
            <a:r>
              <a:rPr dirty="0" sz="2650" spc="4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10">
                <a:latin typeface="Lucida Sans Unicode"/>
                <a:cs typeface="Lucida Sans Unicode"/>
              </a:rPr>
              <a:t>hospitals</a:t>
            </a:r>
            <a:r>
              <a:rPr dirty="0" sz="2650" spc="1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or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other</a:t>
            </a:r>
            <a:r>
              <a:rPr dirty="0" sz="2650" spc="4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resources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not</a:t>
            </a:r>
            <a:r>
              <a:rPr dirty="0" sz="2650" spc="50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ready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recieve </a:t>
            </a:r>
            <a:r>
              <a:rPr dirty="0" sz="2650" spc="25">
                <a:latin typeface="Lucida Sans Unicode"/>
                <a:cs typeface="Lucida Sans Unicode"/>
              </a:rPr>
              <a:t>or </a:t>
            </a:r>
            <a:r>
              <a:rPr dirty="0" sz="2650" spc="60">
                <a:latin typeface="Lucida Sans Unicode"/>
                <a:cs typeface="Lucida Sans Unicode"/>
              </a:rPr>
              <a:t>treat </a:t>
            </a:r>
            <a:r>
              <a:rPr dirty="0" sz="2650" spc="10">
                <a:latin typeface="Lucida Sans Unicode"/>
                <a:cs typeface="Lucida Sans Unicode"/>
              </a:rPr>
              <a:t>patients. </a:t>
            </a:r>
            <a:r>
              <a:rPr dirty="0" sz="2650" spc="-20">
                <a:latin typeface="Lucida Sans Unicode"/>
                <a:cs typeface="Lucida Sans Unicode"/>
              </a:rPr>
              <a:t>The </a:t>
            </a:r>
            <a:r>
              <a:rPr dirty="0" sz="2650" spc="40">
                <a:latin typeface="Lucida Sans Unicode"/>
                <a:cs typeface="Lucida Sans Unicode"/>
              </a:rPr>
              <a:t>paper </a:t>
            </a:r>
            <a:r>
              <a:rPr dirty="0" sz="2650" spc="20">
                <a:latin typeface="Lucida Sans Unicode"/>
                <a:cs typeface="Lucida Sans Unicode"/>
              </a:rPr>
              <a:t>proposes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 spc="35">
                <a:latin typeface="Lucida Sans Unicode"/>
                <a:cs typeface="Lucida Sans Unicode"/>
              </a:rPr>
              <a:t>system </a:t>
            </a:r>
            <a:r>
              <a:rPr dirty="0" sz="2650" spc="15">
                <a:latin typeface="Lucida Sans Unicode"/>
                <a:cs typeface="Lucida Sans Unicode"/>
              </a:rPr>
              <a:t>[4] </a:t>
            </a:r>
            <a:r>
              <a:rPr dirty="0" sz="2650" spc="2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which </a:t>
            </a:r>
            <a:r>
              <a:rPr dirty="0" sz="2650" spc="10">
                <a:latin typeface="Lucida Sans Unicode"/>
                <a:cs typeface="Lucida Sans Unicode"/>
              </a:rPr>
              <a:t>integrates </a:t>
            </a:r>
            <a:r>
              <a:rPr dirty="0" sz="2650" spc="-60">
                <a:latin typeface="Lucida Sans Unicode"/>
                <a:cs typeface="Lucida Sans Unicode"/>
              </a:rPr>
              <a:t>4 </a:t>
            </a:r>
            <a:r>
              <a:rPr dirty="0" sz="2650" spc="5">
                <a:latin typeface="Lucida Sans Unicode"/>
                <a:cs typeface="Lucida Sans Unicode"/>
              </a:rPr>
              <a:t>sensors </a:t>
            </a:r>
            <a:r>
              <a:rPr dirty="0" sz="2650" spc="-50">
                <a:latin typeface="Lucida Sans Unicode"/>
                <a:cs typeface="Lucida Sans Unicode"/>
              </a:rPr>
              <a:t>like </a:t>
            </a:r>
            <a:r>
              <a:rPr dirty="0" sz="2650" spc="35">
                <a:latin typeface="Lucida Sans Unicode"/>
                <a:cs typeface="Lucida Sans Unicode"/>
              </a:rPr>
              <a:t>ECG, </a:t>
            </a:r>
            <a:r>
              <a:rPr dirty="0" sz="2650" spc="150">
                <a:latin typeface="Lucida Sans Unicode"/>
                <a:cs typeface="Lucida Sans Unicode"/>
              </a:rPr>
              <a:t>BP, </a:t>
            </a:r>
            <a:r>
              <a:rPr dirty="0" sz="2650" spc="20">
                <a:latin typeface="Lucida Sans Unicode"/>
                <a:cs typeface="Lucida Sans Unicode"/>
              </a:rPr>
              <a:t>Temperature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Pulse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-15">
                <a:latin typeface="Lucida Sans Unicode"/>
                <a:cs typeface="Lucida Sans Unicode"/>
              </a:rPr>
              <a:t>Oximeter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sensors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into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one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module.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Another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system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[5]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uses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uses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Arduino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nano</a:t>
            </a:r>
            <a:r>
              <a:rPr dirty="0" sz="2650" spc="2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65">
                <a:latin typeface="Lucida Sans Unicode"/>
                <a:cs typeface="Lucida Sans Unicode"/>
              </a:rPr>
              <a:t>collect </a:t>
            </a:r>
            <a:r>
              <a:rPr dirty="0" sz="2650" spc="50">
                <a:latin typeface="Lucida Sans Unicode"/>
                <a:cs typeface="Lucida Sans Unicode"/>
              </a:rPr>
              <a:t>data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30">
                <a:latin typeface="Lucida Sans Unicode"/>
                <a:cs typeface="Lucida Sans Unicode"/>
              </a:rPr>
              <a:t>see </a:t>
            </a:r>
            <a:r>
              <a:rPr dirty="0" sz="2650" spc="-5">
                <a:latin typeface="Lucida Sans Unicode"/>
                <a:cs typeface="Lucida Sans Unicode"/>
              </a:rPr>
              <a:t>if</a:t>
            </a:r>
            <a:r>
              <a:rPr dirty="0" sz="2650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6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patients </a:t>
            </a:r>
            <a:r>
              <a:rPr dirty="0" sz="2650" spc="35">
                <a:latin typeface="Lucida Sans Unicode"/>
                <a:cs typeface="Lucida Sans Unicode"/>
              </a:rPr>
              <a:t>are </a:t>
            </a:r>
            <a:r>
              <a:rPr dirty="0" sz="2650" spc="10">
                <a:latin typeface="Lucida Sans Unicode"/>
                <a:cs typeface="Lucida Sans Unicode"/>
              </a:rPr>
              <a:t>recieving indoor </a:t>
            </a:r>
            <a:r>
              <a:rPr dirty="0" sz="2650" spc="20">
                <a:latin typeface="Lucida Sans Unicode"/>
                <a:cs typeface="Lucida Sans Unicode"/>
              </a:rPr>
              <a:t>mobility assistance </a:t>
            </a:r>
            <a:r>
              <a:rPr dirty="0" sz="2650" spc="25">
                <a:latin typeface="Lucida Sans Unicode"/>
                <a:cs typeface="Lucida Sans Unicode"/>
              </a:rPr>
              <a:t>or </a:t>
            </a:r>
            <a:r>
              <a:rPr dirty="0" sz="2650">
                <a:latin typeface="Lucida Sans Unicode"/>
                <a:cs typeface="Lucida Sans Unicode"/>
              </a:rPr>
              <a:t>not. 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Similarly,</a:t>
            </a:r>
            <a:r>
              <a:rPr dirty="0" sz="2650" spc="15">
                <a:latin typeface="Lucida Sans Unicode"/>
                <a:cs typeface="Lucida Sans Unicode"/>
              </a:rPr>
              <a:t> </a:t>
            </a:r>
            <a:r>
              <a:rPr dirty="0" sz="2650" spc="-25">
                <a:latin typeface="Lucida Sans Unicode"/>
                <a:cs typeface="Lucida Sans Unicode"/>
              </a:rPr>
              <a:t>in</a:t>
            </a:r>
            <a:r>
              <a:rPr dirty="0" sz="2650" spc="-2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paper </a:t>
            </a:r>
            <a:r>
              <a:rPr dirty="0" sz="2650" spc="-60">
                <a:latin typeface="Lucida Sans Unicode"/>
                <a:cs typeface="Lucida Sans Unicode"/>
              </a:rPr>
              <a:t>[2],</a:t>
            </a:r>
            <a:r>
              <a:rPr dirty="0" sz="2650" spc="-5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 spc="35">
                <a:latin typeface="Lucida Sans Unicode"/>
                <a:cs typeface="Lucida Sans Unicode"/>
              </a:rPr>
              <a:t>system </a:t>
            </a:r>
            <a:r>
              <a:rPr dirty="0" sz="2650">
                <a:latin typeface="Lucida Sans Unicode"/>
                <a:cs typeface="Lucida Sans Unicode"/>
              </a:rPr>
              <a:t>uses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70">
                <a:latin typeface="Lucida Sans Unicode"/>
                <a:cs typeface="Lucida Sans Unicode"/>
              </a:rPr>
              <a:t>NodeMCU </a:t>
            </a:r>
            <a:r>
              <a:rPr dirty="0" sz="2650">
                <a:latin typeface="Lucida Sans Unicode"/>
                <a:cs typeface="Lucida Sans Unicode"/>
              </a:rPr>
              <a:t>as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6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processor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20">
                <a:latin typeface="Lucida Sans Unicode"/>
                <a:cs typeface="Lucida Sans Unicode"/>
              </a:rPr>
              <a:t>transmit </a:t>
            </a:r>
            <a:r>
              <a:rPr dirty="0" sz="2650" spc="50">
                <a:latin typeface="Lucida Sans Unicode"/>
                <a:cs typeface="Lucida Sans Unicode"/>
              </a:rPr>
              <a:t>data </a:t>
            </a:r>
            <a:r>
              <a:rPr dirty="0" sz="2650" spc="90">
                <a:latin typeface="Lucida Sans Unicode"/>
                <a:cs typeface="Lucida Sans Unicode"/>
              </a:rPr>
              <a:t>by </a:t>
            </a:r>
            <a:r>
              <a:rPr dirty="0" sz="2650" spc="5">
                <a:latin typeface="Lucida Sans Unicode"/>
                <a:cs typeface="Lucida Sans Unicode"/>
              </a:rPr>
              <a:t>sensors </a:t>
            </a:r>
            <a:r>
              <a:rPr dirty="0" sz="2650" spc="25">
                <a:latin typeface="Lucida Sans Unicode"/>
                <a:cs typeface="Lucida Sans Unicode"/>
              </a:rPr>
              <a:t>and dispay it </a:t>
            </a:r>
            <a:r>
              <a:rPr dirty="0" sz="2650" spc="15">
                <a:latin typeface="Lucida Sans Unicode"/>
                <a:cs typeface="Lucida Sans Unicode"/>
              </a:rPr>
              <a:t>on </a:t>
            </a:r>
            <a:r>
              <a:rPr dirty="0" sz="2650" spc="20">
                <a:latin typeface="Lucida Sans Unicode"/>
                <a:cs typeface="Lucida Sans Unicode"/>
              </a:rPr>
              <a:t> </a:t>
            </a:r>
            <a:r>
              <a:rPr dirty="0" sz="2650" spc="-35">
                <a:latin typeface="Lucida Sans Unicode"/>
                <a:cs typeface="Lucida Sans Unicode"/>
              </a:rPr>
              <a:t>ThingSpeak. </a:t>
            </a:r>
            <a:r>
              <a:rPr dirty="0" sz="2650" spc="-20">
                <a:latin typeface="Lucida Sans Unicode"/>
                <a:cs typeface="Lucida Sans Unicode"/>
              </a:rPr>
              <a:t>The </a:t>
            </a:r>
            <a:r>
              <a:rPr dirty="0" sz="2650" spc="50">
                <a:latin typeface="Lucida Sans Unicode"/>
                <a:cs typeface="Lucida Sans Unicode"/>
              </a:rPr>
              <a:t>data </a:t>
            </a:r>
            <a:r>
              <a:rPr dirty="0" sz="2650" spc="60">
                <a:latin typeface="Lucida Sans Unicode"/>
                <a:cs typeface="Lucida Sans Unicode"/>
              </a:rPr>
              <a:t>collected </a:t>
            </a:r>
            <a:r>
              <a:rPr dirty="0" sz="2650" spc="-35">
                <a:latin typeface="Lucida Sans Unicode"/>
                <a:cs typeface="Lucida Sans Unicode"/>
              </a:rPr>
              <a:t>is </a:t>
            </a:r>
            <a:r>
              <a:rPr dirty="0" sz="2650" spc="35">
                <a:latin typeface="Lucida Sans Unicode"/>
                <a:cs typeface="Lucida Sans Unicode"/>
              </a:rPr>
              <a:t>sent </a:t>
            </a:r>
            <a:r>
              <a:rPr dirty="0" sz="2650" spc="60">
                <a:latin typeface="Lucida Sans Unicode"/>
                <a:cs typeface="Lucida Sans Unicode"/>
              </a:rPr>
              <a:t>over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35">
                <a:latin typeface="Lucida Sans Unicode"/>
                <a:cs typeface="Lucida Sans Unicode"/>
              </a:rPr>
              <a:t>internet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40">
                <a:latin typeface="Lucida Sans Unicode"/>
                <a:cs typeface="Lucida Sans Unicode"/>
              </a:rPr>
              <a:t>cloud </a:t>
            </a:r>
            <a:r>
              <a:rPr dirty="0" sz="2650" spc="-55">
                <a:latin typeface="Lucida Sans Unicode"/>
                <a:cs typeface="Lucida Sans Unicode"/>
              </a:rPr>
              <a:t>using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 spc="-5">
                <a:latin typeface="Lucida Sans Unicode"/>
                <a:cs typeface="Lucida Sans Unicode"/>
              </a:rPr>
              <a:t>wifi </a:t>
            </a:r>
            <a:r>
              <a:rPr dirty="0" sz="2650" spc="15">
                <a:latin typeface="Lucida Sans Unicode"/>
                <a:cs typeface="Lucida Sans Unicode"/>
              </a:rPr>
              <a:t>module from </a:t>
            </a:r>
            <a:r>
              <a:rPr dirty="0" sz="2650" spc="40">
                <a:latin typeface="Lucida Sans Unicode"/>
                <a:cs typeface="Lucida Sans Unicode"/>
              </a:rPr>
              <a:t>where </a:t>
            </a:r>
            <a:r>
              <a:rPr dirty="0" sz="2650" spc="25">
                <a:latin typeface="Lucida Sans Unicode"/>
                <a:cs typeface="Lucida Sans Unicode"/>
              </a:rPr>
              <a:t>it </a:t>
            </a:r>
            <a:r>
              <a:rPr dirty="0" sz="2650" spc="50">
                <a:latin typeface="Lucida Sans Unicode"/>
                <a:cs typeface="Lucida Sans Unicode"/>
              </a:rPr>
              <a:t>can be </a:t>
            </a:r>
            <a:r>
              <a:rPr dirty="0" sz="2650" spc="10">
                <a:latin typeface="Lucida Sans Unicode"/>
                <a:cs typeface="Lucida Sans Unicode"/>
              </a:rPr>
              <a:t>stored, </a:t>
            </a:r>
            <a:r>
              <a:rPr dirty="0" sz="2650" spc="1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analysed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and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70">
                <a:latin typeface="Lucida Sans Unicode"/>
                <a:cs typeface="Lucida Sans Unicode"/>
              </a:rPr>
              <a:t>acted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-15">
                <a:latin typeface="Lucida Sans Unicode"/>
                <a:cs typeface="Lucida Sans Unicode"/>
              </a:rPr>
              <a:t>upon.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2666" y="1566082"/>
            <a:ext cx="6406515" cy="8535035"/>
          </a:xfrm>
          <a:custGeom>
            <a:avLst/>
            <a:gdLst/>
            <a:ahLst/>
            <a:cxnLst/>
            <a:rect l="l" t="t" r="r" b="b"/>
            <a:pathLst>
              <a:path w="6406515" h="8535035">
                <a:moveTo>
                  <a:pt x="0" y="8534994"/>
                </a:moveTo>
                <a:lnTo>
                  <a:pt x="0" y="0"/>
                </a:lnTo>
                <a:lnTo>
                  <a:pt x="6405989" y="0"/>
                </a:lnTo>
                <a:lnTo>
                  <a:pt x="6405989" y="8534994"/>
                </a:lnTo>
                <a:lnTo>
                  <a:pt x="0" y="8534994"/>
                </a:lnTo>
                <a:close/>
              </a:path>
            </a:pathLst>
          </a:custGeom>
          <a:solidFill>
            <a:srgbClr val="FAF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066" y="2049997"/>
            <a:ext cx="6352540" cy="1892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90"/>
              </a:spcBef>
            </a:pPr>
            <a:r>
              <a:rPr dirty="0" sz="2650" spc="-20">
                <a:latin typeface="Lucida Sans Unicode"/>
                <a:cs typeface="Lucida Sans Unicode"/>
              </a:rPr>
              <a:t>The</a:t>
            </a:r>
            <a:r>
              <a:rPr dirty="0" sz="2650" spc="-15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healthcare</a:t>
            </a:r>
            <a:r>
              <a:rPr dirty="0" sz="2650" spc="4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segment</a:t>
            </a:r>
            <a:r>
              <a:rPr dirty="0" sz="2650" spc="5">
                <a:latin typeface="Lucida Sans Unicode"/>
                <a:cs typeface="Lucida Sans Unicode"/>
              </a:rPr>
              <a:t> has</a:t>
            </a:r>
            <a:r>
              <a:rPr dirty="0" sz="2650" spc="1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many </a:t>
            </a:r>
            <a:r>
              <a:rPr dirty="0" sz="2650" spc="40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fields </a:t>
            </a:r>
            <a:r>
              <a:rPr dirty="0" sz="2650" spc="25">
                <a:latin typeface="Lucida Sans Unicode"/>
                <a:cs typeface="Lucida Sans Unicode"/>
              </a:rPr>
              <a:t>which </a:t>
            </a:r>
            <a:r>
              <a:rPr dirty="0" sz="2650" spc="50">
                <a:latin typeface="Lucida Sans Unicode"/>
                <a:cs typeface="Lucida Sans Unicode"/>
              </a:rPr>
              <a:t>can deploy </a:t>
            </a:r>
            <a:r>
              <a:rPr dirty="0" sz="2650" spc="-20">
                <a:latin typeface="Lucida Sans Unicode"/>
                <a:cs typeface="Lucida Sans Unicode"/>
              </a:rPr>
              <a:t>IoT </a:t>
            </a:r>
            <a:r>
              <a:rPr dirty="0" sz="2650" spc="30">
                <a:latin typeface="Lucida Sans Unicode"/>
                <a:cs typeface="Lucida Sans Unicode"/>
              </a:rPr>
              <a:t>for </a:t>
            </a:r>
            <a:r>
              <a:rPr dirty="0" sz="2650" spc="65">
                <a:latin typeface="Lucida Sans Unicode"/>
                <a:cs typeface="Lucida Sans Unicode"/>
              </a:rPr>
              <a:t>better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patient </a:t>
            </a:r>
            <a:r>
              <a:rPr dirty="0" sz="2650" spc="-15">
                <a:latin typeface="Lucida Sans Unicode"/>
                <a:cs typeface="Lucida Sans Unicode"/>
              </a:rPr>
              <a:t>monitoring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-10">
                <a:latin typeface="Lucida Sans Unicode"/>
                <a:cs typeface="Lucida Sans Unicode"/>
              </a:rPr>
              <a:t>servicing. </a:t>
            </a:r>
            <a:r>
              <a:rPr dirty="0" sz="2650" spc="130">
                <a:latin typeface="Lucida Sans Unicode"/>
                <a:cs typeface="Lucida Sans Unicode"/>
              </a:rPr>
              <a:t>But </a:t>
            </a:r>
            <a:r>
              <a:rPr dirty="0" sz="2650" spc="13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efficiency</a:t>
            </a:r>
            <a:r>
              <a:rPr dirty="0" sz="2650" spc="8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of</a:t>
            </a:r>
            <a:r>
              <a:rPr dirty="0" sz="2650" spc="105">
                <a:latin typeface="Lucida Sans Unicode"/>
                <a:cs typeface="Lucida Sans Unicode"/>
              </a:rPr>
              <a:t> </a:t>
            </a:r>
            <a:r>
              <a:rPr dirty="0" sz="2650" spc="-20">
                <a:latin typeface="Lucida Sans Unicode"/>
                <a:cs typeface="Lucida Sans Unicode"/>
              </a:rPr>
              <a:t>IoT</a:t>
            </a:r>
            <a:r>
              <a:rPr dirty="0" sz="2650" spc="215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devices</a:t>
            </a:r>
            <a:r>
              <a:rPr dirty="0" sz="2650" spc="75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to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66" y="3975685"/>
            <a:ext cx="635254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97965" algn="l"/>
                <a:tab pos="3021965" algn="l"/>
                <a:tab pos="4324985" algn="l"/>
                <a:tab pos="5053330" algn="l"/>
                <a:tab pos="5525770" algn="l"/>
              </a:tabLst>
            </a:pPr>
            <a:r>
              <a:rPr dirty="0" sz="2650" spc="15">
                <a:latin typeface="Lucida Sans Unicode"/>
                <a:cs typeface="Lucida Sans Unicode"/>
              </a:rPr>
              <a:t>monitor	</a:t>
            </a:r>
            <a:r>
              <a:rPr dirty="0" sz="2650" spc="30">
                <a:latin typeface="Lucida Sans Unicode"/>
                <a:cs typeface="Lucida Sans Unicode"/>
              </a:rPr>
              <a:t>patients	spread	</a:t>
            </a:r>
            <a:r>
              <a:rPr dirty="0" sz="2650" spc="35">
                <a:latin typeface="Lucida Sans Unicode"/>
                <a:cs typeface="Lucida Sans Unicode"/>
              </a:rPr>
              <a:t>out	</a:t>
            </a:r>
            <a:r>
              <a:rPr dirty="0" sz="2650" spc="-20">
                <a:latin typeface="Lucida Sans Unicode"/>
                <a:cs typeface="Lucida Sans Unicode"/>
              </a:rPr>
              <a:t>in	</a:t>
            </a:r>
            <a:r>
              <a:rPr dirty="0" sz="2650" spc="-15">
                <a:latin typeface="Lucida Sans Unicode"/>
                <a:cs typeface="Lucida Sans Unicode"/>
              </a:rPr>
              <a:t>large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66" y="4383621"/>
            <a:ext cx="5341620" cy="958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  <a:tabLst>
                <a:tab pos="2564130" algn="l"/>
                <a:tab pos="2814320" algn="l"/>
                <a:tab pos="3590290" algn="l"/>
                <a:tab pos="4391660" algn="l"/>
              </a:tabLst>
            </a:pPr>
            <a:r>
              <a:rPr dirty="0" sz="2650" spc="-10">
                <a:latin typeface="Lucida Sans Unicode"/>
                <a:cs typeface="Lucida Sans Unicode"/>
              </a:rPr>
              <a:t>geographical		</a:t>
            </a:r>
            <a:r>
              <a:rPr dirty="0" sz="2650" spc="20">
                <a:latin typeface="Lucida Sans Unicode"/>
                <a:cs typeface="Lucida Sans Unicode"/>
              </a:rPr>
              <a:t>areas	</a:t>
            </a:r>
            <a:r>
              <a:rPr dirty="0" sz="2650" spc="-40">
                <a:latin typeface="Lucida Sans Unicode"/>
                <a:cs typeface="Lucida Sans Unicode"/>
              </a:rPr>
              <a:t>is </a:t>
            </a:r>
            <a:r>
              <a:rPr dirty="0" sz="2650" spc="-35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q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-25">
                <a:latin typeface="Lucida Sans Unicode"/>
                <a:cs typeface="Lucida Sans Unicode"/>
              </a:rPr>
              <a:t>s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-60">
                <a:latin typeface="Lucida Sans Unicode"/>
                <a:cs typeface="Lucida Sans Unicode"/>
              </a:rPr>
              <a:t>i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45">
                <a:latin typeface="Lucida Sans Unicode"/>
                <a:cs typeface="Lucida Sans Unicode"/>
              </a:rPr>
              <a:t>b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50">
                <a:latin typeface="Lucida Sans Unicode"/>
                <a:cs typeface="Lucida Sans Unicode"/>
              </a:rPr>
              <a:t>d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-60">
                <a:latin typeface="Lucida Sans Unicode"/>
                <a:cs typeface="Lucida Sans Unicode"/>
              </a:rPr>
              <a:t>i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45">
                <a:latin typeface="Lucida Sans Unicode"/>
                <a:cs typeface="Lucida Sans Unicode"/>
              </a:rPr>
              <a:t>b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-135">
                <a:latin typeface="Lucida Sans Unicode"/>
                <a:cs typeface="Lucida Sans Unicode"/>
              </a:rPr>
              <a:t>.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0500" y="4383621"/>
            <a:ext cx="1020444" cy="95885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650" spc="-15">
                <a:latin typeface="Lucida Sans Unicode"/>
                <a:cs typeface="Lucida Sans Unicode"/>
              </a:rPr>
              <a:t>highly</a:t>
            </a:r>
            <a:endParaRPr sz="2650">
              <a:latin typeface="Lucida Sans Unicode"/>
              <a:cs typeface="Lucida Sans Unicode"/>
            </a:endParaRPr>
          </a:p>
          <a:p>
            <a:pPr marL="402590">
              <a:lnSpc>
                <a:spcPct val="100000"/>
              </a:lnSpc>
              <a:spcBef>
                <a:spcPts val="495"/>
              </a:spcBef>
            </a:pPr>
            <a:r>
              <a:rPr dirty="0" sz="2650" spc="-125">
                <a:latin typeface="Lucida Sans Unicode"/>
                <a:cs typeface="Lucida Sans Unicode"/>
              </a:rPr>
              <a:t>T</a:t>
            </a:r>
            <a:r>
              <a:rPr dirty="0" sz="2650" spc="10">
                <a:latin typeface="Lucida Sans Unicode"/>
                <a:cs typeface="Lucida Sans Unicode"/>
              </a:rPr>
              <a:t>h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066" y="5375860"/>
            <a:ext cx="635127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91895" algn="l"/>
                <a:tab pos="1838960" algn="l"/>
                <a:tab pos="4345305" algn="l"/>
                <a:tab pos="5072380" algn="l"/>
              </a:tabLst>
            </a:pPr>
            <a:r>
              <a:rPr dirty="0" sz="2650" spc="40">
                <a:latin typeface="Lucida Sans Unicode"/>
                <a:cs typeface="Lucida Sans Unicode"/>
              </a:rPr>
              <a:t>paper	</a:t>
            </a:r>
            <a:r>
              <a:rPr dirty="0" sz="2650" spc="-10">
                <a:latin typeface="Lucida Sans Unicode"/>
                <a:cs typeface="Lucida Sans Unicode"/>
              </a:rPr>
              <a:t>[3]	</a:t>
            </a:r>
            <a:r>
              <a:rPr dirty="0" sz="2650" spc="30">
                <a:latin typeface="Lucida Sans Unicode"/>
                <a:cs typeface="Lucida Sans Unicode"/>
              </a:rPr>
              <a:t>demonstrates	</a:t>
            </a:r>
            <a:r>
              <a:rPr dirty="0" sz="2650" spc="-20">
                <a:latin typeface="Lucida Sans Unicode"/>
                <a:cs typeface="Lucida Sans Unicode"/>
              </a:rPr>
              <a:t>IoT	</a:t>
            </a:r>
            <a:r>
              <a:rPr dirty="0" sz="2650" spc="5">
                <a:latin typeface="Lucida Sans Unicode"/>
                <a:cs typeface="Lucida Sans Unicode"/>
              </a:rPr>
              <a:t>sensors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066" y="5783796"/>
            <a:ext cx="6355715" cy="282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90"/>
              </a:spcBef>
            </a:pPr>
            <a:r>
              <a:rPr dirty="0" sz="2650" spc="-50">
                <a:latin typeface="Lucida Sans Unicode"/>
                <a:cs typeface="Lucida Sans Unicode"/>
              </a:rPr>
              <a:t>like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temperature,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respiration, 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accelerometer,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45">
                <a:latin typeface="Lucida Sans Unicode"/>
                <a:cs typeface="Lucida Sans Unicode"/>
              </a:rPr>
              <a:t>heartbeat </a:t>
            </a:r>
            <a:r>
              <a:rPr dirty="0" sz="2650" spc="5">
                <a:latin typeface="Lucida Sans Unicode"/>
                <a:cs typeface="Lucida Sans Unicode"/>
              </a:rPr>
              <a:t>sensors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which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are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connected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to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Raspberry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110">
                <a:latin typeface="Lucida Sans Unicode"/>
                <a:cs typeface="Lucida Sans Unicode"/>
              </a:rPr>
              <a:t>Pi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Board, </a:t>
            </a:r>
            <a:r>
              <a:rPr dirty="0" sz="2650" spc="25">
                <a:latin typeface="Lucida Sans Unicode"/>
                <a:cs typeface="Lucida Sans Unicode"/>
              </a:rPr>
              <a:t>which </a:t>
            </a:r>
            <a:r>
              <a:rPr dirty="0" sz="2650" spc="-25">
                <a:latin typeface="Lucida Sans Unicode"/>
                <a:cs typeface="Lucida Sans Unicode"/>
              </a:rPr>
              <a:t>in </a:t>
            </a:r>
            <a:r>
              <a:rPr dirty="0" sz="2650" spc="30">
                <a:latin typeface="Lucida Sans Unicode"/>
                <a:cs typeface="Lucida Sans Unicode"/>
              </a:rPr>
              <a:t>turn </a:t>
            </a:r>
            <a:r>
              <a:rPr dirty="0" sz="2650" spc="55">
                <a:latin typeface="Lucida Sans Unicode"/>
                <a:cs typeface="Lucida Sans Unicode"/>
              </a:rPr>
              <a:t>acts </a:t>
            </a:r>
            <a:r>
              <a:rPr dirty="0" sz="2650">
                <a:latin typeface="Lucida Sans Unicode"/>
                <a:cs typeface="Lucida Sans Unicode"/>
              </a:rPr>
              <a:t>as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>
                <a:latin typeface="Lucida Sans Unicode"/>
                <a:cs typeface="Lucida Sans Unicode"/>
              </a:rPr>
              <a:t>small </a:t>
            </a:r>
            <a:r>
              <a:rPr dirty="0" sz="2650" spc="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intermediate clinic </a:t>
            </a:r>
            <a:r>
              <a:rPr dirty="0" sz="2650" spc="15">
                <a:latin typeface="Lucida Sans Unicode"/>
                <a:cs typeface="Lucida Sans Unicode"/>
              </a:rPr>
              <a:t>from </a:t>
            </a:r>
            <a:r>
              <a:rPr dirty="0" sz="2650" spc="40">
                <a:latin typeface="Lucida Sans Unicode"/>
                <a:cs typeface="Lucida Sans Unicode"/>
              </a:rPr>
              <a:t>where </a:t>
            </a:r>
            <a:r>
              <a:rPr dirty="0" sz="2650" spc="50">
                <a:latin typeface="Lucida Sans Unicode"/>
                <a:cs typeface="Lucida Sans Unicode"/>
              </a:rPr>
              <a:t>data </a:t>
            </a:r>
            <a:r>
              <a:rPr dirty="0" sz="2650" spc="-35">
                <a:latin typeface="Lucida Sans Unicode"/>
                <a:cs typeface="Lucida Sans Unicode"/>
              </a:rPr>
              <a:t>is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relayed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to</a:t>
            </a:r>
            <a:r>
              <a:rPr dirty="0" sz="2650" spc="31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healthcare</a:t>
            </a:r>
            <a:r>
              <a:rPr dirty="0" sz="2650" spc="330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professionals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066" y="8584146"/>
            <a:ext cx="6354445" cy="958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0"/>
              </a:spcBef>
              <a:tabLst>
                <a:tab pos="2028825" algn="l"/>
                <a:tab pos="2715895" algn="l"/>
                <a:tab pos="3703320" algn="l"/>
                <a:tab pos="4749800" algn="l"/>
                <a:tab pos="5646420" algn="l"/>
              </a:tabLst>
            </a:pPr>
            <a:r>
              <a:rPr dirty="0" sz="2650" spc="50">
                <a:latin typeface="Lucida Sans Unicode"/>
                <a:cs typeface="Lucida Sans Unicode"/>
              </a:rPr>
              <a:t>w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45">
                <a:latin typeface="Lucida Sans Unicode"/>
                <a:cs typeface="Lucida Sans Unicode"/>
              </a:rPr>
              <a:t>d</a:t>
            </a:r>
            <a:r>
              <a:rPr dirty="0" sz="2650" spc="50">
                <a:latin typeface="Lucida Sans Unicode"/>
                <a:cs typeface="Lucida Sans Unicode"/>
              </a:rPr>
              <a:t>w</a:t>
            </a:r>
            <a:r>
              <a:rPr dirty="0" sz="2650" spc="-60">
                <a:latin typeface="Lucida Sans Unicode"/>
                <a:cs typeface="Lucida Sans Unicode"/>
              </a:rPr>
              <a:t>i</a:t>
            </a:r>
            <a:r>
              <a:rPr dirty="0" sz="2650" spc="45">
                <a:latin typeface="Lucida Sans Unicode"/>
                <a:cs typeface="Lucida Sans Unicode"/>
              </a:rPr>
              <a:t>d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25">
                <a:latin typeface="Lucida Sans Unicode"/>
                <a:cs typeface="Lucida Sans Unicode"/>
              </a:rPr>
              <a:t>s</a:t>
            </a:r>
            <a:r>
              <a:rPr dirty="0" sz="2650" spc="25">
                <a:latin typeface="Lucida Sans Unicode"/>
                <a:cs typeface="Lucida Sans Unicode"/>
              </a:rPr>
              <a:t>o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10">
                <a:latin typeface="Lucida Sans Unicode"/>
                <a:cs typeface="Lucida Sans Unicode"/>
              </a:rPr>
              <a:t>h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105">
                <a:latin typeface="Lucida Sans Unicode"/>
                <a:cs typeface="Lucida Sans Unicode"/>
              </a:rPr>
              <a:t>t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10">
                <a:latin typeface="Lucida Sans Unicode"/>
                <a:cs typeface="Lucida Sans Unicode"/>
              </a:rPr>
              <a:t>h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135">
                <a:latin typeface="Lucida Sans Unicode"/>
                <a:cs typeface="Lucida Sans Unicode"/>
              </a:rPr>
              <a:t>y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20">
                <a:latin typeface="Lucida Sans Unicode"/>
                <a:cs typeface="Lucida Sans Unicode"/>
              </a:rPr>
              <a:t>c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15">
                <a:latin typeface="Lucida Sans Unicode"/>
                <a:cs typeface="Lucida Sans Unicode"/>
              </a:rPr>
              <a:t>n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-215">
                <a:latin typeface="Lucida Sans Unicode"/>
                <a:cs typeface="Lucida Sans Unicode"/>
              </a:rPr>
              <a:t>k</a:t>
            </a:r>
            <a:r>
              <a:rPr dirty="0" sz="2650" spc="40">
                <a:latin typeface="Lucida Sans Unicode"/>
                <a:cs typeface="Lucida Sans Unicode"/>
              </a:rPr>
              <a:t>e  </a:t>
            </a:r>
            <a:r>
              <a:rPr dirty="0" sz="2650" spc="35">
                <a:latin typeface="Lucida Sans Unicode"/>
                <a:cs typeface="Lucida Sans Unicode"/>
              </a:rPr>
              <a:t>further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actions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on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patient.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9529" y="1566082"/>
            <a:ext cx="10890250" cy="8535035"/>
          </a:xfrm>
          <a:custGeom>
            <a:avLst/>
            <a:gdLst/>
            <a:ahLst/>
            <a:cxnLst/>
            <a:rect l="l" t="t" r="r" b="b"/>
            <a:pathLst>
              <a:path w="10890250" h="8535035">
                <a:moveTo>
                  <a:pt x="0" y="8534994"/>
                </a:moveTo>
                <a:lnTo>
                  <a:pt x="0" y="0"/>
                </a:lnTo>
                <a:lnTo>
                  <a:pt x="10889736" y="0"/>
                </a:lnTo>
                <a:lnTo>
                  <a:pt x="10889736" y="8534994"/>
                </a:lnTo>
                <a:lnTo>
                  <a:pt x="0" y="8534994"/>
                </a:lnTo>
                <a:close/>
              </a:path>
            </a:pathLst>
          </a:custGeom>
          <a:solidFill>
            <a:srgbClr val="FAF1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34929" y="1642060"/>
            <a:ext cx="1083691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44955" algn="l"/>
                <a:tab pos="2239645" algn="l"/>
                <a:tab pos="4982210" algn="l"/>
                <a:tab pos="6555740" algn="l"/>
                <a:tab pos="7984490" algn="l"/>
                <a:tab pos="10031730" algn="l"/>
              </a:tabLst>
            </a:pPr>
            <a:r>
              <a:rPr dirty="0" sz="2650" spc="270">
                <a:latin typeface="Lucida Sans Unicode"/>
                <a:cs typeface="Lucida Sans Unicode"/>
              </a:rPr>
              <a:t>P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45">
                <a:latin typeface="Lucida Sans Unicode"/>
                <a:cs typeface="Lucida Sans Unicode"/>
              </a:rPr>
              <a:t>p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60">
                <a:latin typeface="Lucida Sans Unicode"/>
                <a:cs typeface="Lucida Sans Unicode"/>
              </a:rPr>
              <a:t>i</a:t>
            </a:r>
            <a:r>
              <a:rPr dirty="0" sz="2650" spc="15">
                <a:latin typeface="Lucida Sans Unicode"/>
                <a:cs typeface="Lucida Sans Unicode"/>
              </a:rPr>
              <a:t>n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20">
                <a:latin typeface="Lucida Sans Unicode"/>
                <a:cs typeface="Lucida Sans Unicode"/>
              </a:rPr>
              <a:t>c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-25">
                <a:latin typeface="Lucida Sans Unicode"/>
                <a:cs typeface="Lucida Sans Unicode"/>
              </a:rPr>
              <a:t>m</a:t>
            </a:r>
            <a:r>
              <a:rPr dirty="0" sz="2650" spc="45">
                <a:latin typeface="Lucida Sans Unicode"/>
                <a:cs typeface="Lucida Sans Unicode"/>
              </a:rPr>
              <a:t>p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135">
                <a:latin typeface="Lucida Sans Unicode"/>
                <a:cs typeface="Lucida Sans Unicode"/>
              </a:rPr>
              <a:t>y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20">
                <a:latin typeface="Lucida Sans Unicode"/>
                <a:cs typeface="Lucida Sans Unicode"/>
              </a:rPr>
              <a:t>c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100">
                <a:latin typeface="Lucida Sans Unicode"/>
                <a:cs typeface="Lucida Sans Unicode"/>
              </a:rPr>
              <a:t>t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55">
                <a:latin typeface="Lucida Sans Unicode"/>
                <a:cs typeface="Lucida Sans Unicode"/>
              </a:rPr>
              <a:t>i</a:t>
            </a:r>
            <a:r>
              <a:rPr dirty="0" sz="2650" spc="-185">
                <a:latin typeface="Lucida Sans Unicode"/>
                <a:cs typeface="Lucida Sans Unicode"/>
              </a:rPr>
              <a:t>g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6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-25">
                <a:latin typeface="Lucida Sans Unicode"/>
                <a:cs typeface="Lucida Sans Unicode"/>
              </a:rPr>
              <a:t>m</a:t>
            </a:r>
            <a:r>
              <a:rPr dirty="0" sz="2650" spc="55">
                <a:latin typeface="Lucida Sans Unicode"/>
                <a:cs typeface="Lucida Sans Unicode"/>
              </a:rPr>
              <a:t>e</a:t>
            </a:r>
            <a:r>
              <a:rPr dirty="0" sz="2650" spc="20">
                <a:latin typeface="Lucida Sans Unicode"/>
                <a:cs typeface="Lucida Sans Unicode"/>
              </a:rPr>
              <a:t>r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-15">
                <a:latin typeface="Lucida Sans Unicode"/>
                <a:cs typeface="Lucida Sans Unicode"/>
              </a:rPr>
              <a:t>u</a:t>
            </a:r>
            <a:r>
              <a:rPr dirty="0" sz="2650" spc="-20">
                <a:latin typeface="Lucida Sans Unicode"/>
                <a:cs typeface="Lucida Sans Unicode"/>
              </a:rPr>
              <a:t>s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45">
                <a:latin typeface="Lucida Sans Unicode"/>
                <a:cs typeface="Lucida Sans Unicode"/>
              </a:rPr>
              <a:t>d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-60">
                <a:latin typeface="Lucida Sans Unicode"/>
                <a:cs typeface="Lucida Sans Unicode"/>
              </a:rPr>
              <a:t>i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135">
                <a:latin typeface="Lucida Sans Unicode"/>
                <a:cs typeface="Lucida Sans Unicode"/>
              </a:rPr>
              <a:t>y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929" y="2108785"/>
            <a:ext cx="1083627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20">
                <a:latin typeface="Lucida Sans Unicode"/>
                <a:cs typeface="Lucida Sans Unicode"/>
              </a:rPr>
              <a:t>necessities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as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</a:t>
            </a:r>
            <a:r>
              <a:rPr dirty="0" sz="2650" spc="32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result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of</a:t>
            </a:r>
            <a:r>
              <a:rPr dirty="0" sz="2650" spc="32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their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busy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lives.</a:t>
            </a:r>
            <a:r>
              <a:rPr dirty="0" sz="2650" spc="32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Dementia</a:t>
            </a:r>
            <a:r>
              <a:rPr dirty="0" sz="2650" spc="320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affects</a:t>
            </a:r>
            <a:r>
              <a:rPr dirty="0" sz="2650" spc="32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929" y="2516722"/>
            <a:ext cx="10838815" cy="7493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90"/>
              </a:spcBef>
            </a:pPr>
            <a:r>
              <a:rPr dirty="0" sz="2650" spc="45">
                <a:latin typeface="Lucida Sans Unicode"/>
                <a:cs typeface="Lucida Sans Unicode"/>
              </a:rPr>
              <a:t>elderly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30">
                <a:latin typeface="Lucida Sans Unicode"/>
                <a:cs typeface="Lucida Sans Unicode"/>
              </a:rPr>
              <a:t>those </a:t>
            </a:r>
            <a:r>
              <a:rPr dirty="0" sz="2650" spc="25">
                <a:latin typeface="Lucida Sans Unicode"/>
                <a:cs typeface="Lucida Sans Unicode"/>
              </a:rPr>
              <a:t>with </a:t>
            </a:r>
            <a:r>
              <a:rPr dirty="0" sz="2650" spc="35">
                <a:latin typeface="Lucida Sans Unicode"/>
                <a:cs typeface="Lucida Sans Unicode"/>
              </a:rPr>
              <a:t>chronic </a:t>
            </a:r>
            <a:r>
              <a:rPr dirty="0" sz="2650">
                <a:latin typeface="Lucida Sans Unicode"/>
                <a:cs typeface="Lucida Sans Unicode"/>
              </a:rPr>
              <a:t>illnesses </a:t>
            </a:r>
            <a:r>
              <a:rPr dirty="0" sz="2650" spc="30">
                <a:latin typeface="Lucida Sans Unicode"/>
                <a:cs typeface="Lucida Sans Unicode"/>
              </a:rPr>
              <a:t>who </a:t>
            </a:r>
            <a:r>
              <a:rPr dirty="0" sz="2650" spc="10">
                <a:latin typeface="Lucida Sans Unicode"/>
                <a:cs typeface="Lucida Sans Unicode"/>
              </a:rPr>
              <a:t>must </a:t>
            </a:r>
            <a:r>
              <a:rPr dirty="0" sz="2650" spc="-10">
                <a:latin typeface="Lucida Sans Unicode"/>
                <a:cs typeface="Lucida Sans Unicode"/>
              </a:rPr>
              <a:t>take </a:t>
            </a:r>
            <a:r>
              <a:rPr dirty="0" sz="2650" spc="25">
                <a:latin typeface="Lucida Sans Unicode"/>
                <a:cs typeface="Lucida Sans Unicode"/>
              </a:rPr>
              <a:t>their 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medications </a:t>
            </a:r>
            <a:r>
              <a:rPr dirty="0" sz="2650" spc="15">
                <a:latin typeface="Lucida Sans Unicode"/>
                <a:cs typeface="Lucida Sans Unicode"/>
              </a:rPr>
              <a:t>on </a:t>
            </a:r>
            <a:r>
              <a:rPr dirty="0" sz="2650" spc="20">
                <a:latin typeface="Lucida Sans Unicode"/>
                <a:cs typeface="Lucida Sans Unicode"/>
              </a:rPr>
              <a:t>time </a:t>
            </a:r>
            <a:r>
              <a:rPr dirty="0" sz="2650" spc="30">
                <a:latin typeface="Lucida Sans Unicode"/>
                <a:cs typeface="Lucida Sans Unicode"/>
              </a:rPr>
              <a:t>without </a:t>
            </a:r>
            <a:r>
              <a:rPr dirty="0" sz="2650" spc="-55">
                <a:latin typeface="Lucida Sans Unicode"/>
                <a:cs typeface="Lucida Sans Unicode"/>
              </a:rPr>
              <a:t>skipping </a:t>
            </a:r>
            <a:r>
              <a:rPr dirty="0" sz="2650" spc="5">
                <a:latin typeface="Lucida Sans Unicode"/>
                <a:cs typeface="Lucida Sans Unicode"/>
              </a:rPr>
              <a:t>any. </a:t>
            </a:r>
            <a:r>
              <a:rPr dirty="0" sz="2650" spc="-20">
                <a:latin typeface="Lucida Sans Unicode"/>
                <a:cs typeface="Lucida Sans Unicode"/>
              </a:rPr>
              <a:t>The </a:t>
            </a:r>
            <a:r>
              <a:rPr dirty="0" sz="2650" spc="35">
                <a:latin typeface="Lucida Sans Unicode"/>
                <a:cs typeface="Lucida Sans Unicode"/>
              </a:rPr>
              <a:t>creation of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 spc="-110">
                <a:latin typeface="Lucida Sans Unicode"/>
                <a:cs typeface="Lucida Sans Unicode"/>
              </a:rPr>
              <a:t>low-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cost </a:t>
            </a:r>
            <a:r>
              <a:rPr dirty="0" sz="2650" spc="25">
                <a:latin typeface="Lucida Sans Unicode"/>
                <a:cs typeface="Lucida Sans Unicode"/>
              </a:rPr>
              <a:t>medical </a:t>
            </a:r>
            <a:r>
              <a:rPr dirty="0" sz="2650" spc="-45">
                <a:latin typeface="Lucida Sans Unicode"/>
                <a:cs typeface="Lucida Sans Unicode"/>
              </a:rPr>
              <a:t>sensing,</a:t>
            </a:r>
            <a:r>
              <a:rPr dirty="0" sz="2650" spc="-40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communication,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35">
                <a:latin typeface="Lucida Sans Unicode"/>
                <a:cs typeface="Lucida Sans Unicode"/>
              </a:rPr>
              <a:t>analytics </a:t>
            </a:r>
            <a:r>
              <a:rPr dirty="0" sz="2650" spc="40">
                <a:latin typeface="Lucida Sans Unicode"/>
                <a:cs typeface="Lucida Sans Unicode"/>
              </a:rPr>
              <a:t>tool </a:t>
            </a:r>
            <a:r>
              <a:rPr dirty="0" sz="2650" spc="60">
                <a:latin typeface="Lucida Sans Unicode"/>
                <a:cs typeface="Lucida Sans Unicode"/>
              </a:rPr>
              <a:t>that 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tracks </a:t>
            </a:r>
            <a:r>
              <a:rPr dirty="0" sz="2650" spc="30">
                <a:latin typeface="Lucida Sans Unicode"/>
                <a:cs typeface="Lucida Sans Unicode"/>
              </a:rPr>
              <a:t>patients' physical </a:t>
            </a:r>
            <a:r>
              <a:rPr dirty="0" sz="2650" spc="25">
                <a:latin typeface="Lucida Sans Unicode"/>
                <a:cs typeface="Lucida Sans Unicode"/>
              </a:rPr>
              <a:t>status and </a:t>
            </a:r>
            <a:r>
              <a:rPr dirty="0" sz="2650" spc="20">
                <a:latin typeface="Lucida Sans Unicode"/>
                <a:cs typeface="Lucida Sans Unicode"/>
              </a:rPr>
              <a:t>medicine </a:t>
            </a:r>
            <a:r>
              <a:rPr dirty="0" sz="2650" spc="-15">
                <a:latin typeface="Lucida Sans Unicode"/>
                <a:cs typeface="Lucida Sans Unicode"/>
              </a:rPr>
              <a:t>intake </a:t>
            </a:r>
            <a:r>
              <a:rPr dirty="0" sz="2650" spc="25">
                <a:latin typeface="Lucida Sans Unicode"/>
                <a:cs typeface="Lucida Sans Unicode"/>
              </a:rPr>
              <a:t>or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40">
                <a:latin typeface="Lucida Sans Unicode"/>
                <a:cs typeface="Lucida Sans Unicode"/>
              </a:rPr>
              <a:t>need </a:t>
            </a:r>
            <a:r>
              <a:rPr dirty="0" sz="2650" spc="4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35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changed</a:t>
            </a:r>
            <a:r>
              <a:rPr dirty="0" sz="2650" spc="1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or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45">
                <a:latin typeface="Lucida Sans Unicode"/>
                <a:cs typeface="Lucida Sans Unicode"/>
              </a:rPr>
              <a:t>updated</a:t>
            </a:r>
            <a:r>
              <a:rPr dirty="0" sz="2650" spc="50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medicines</a:t>
            </a:r>
            <a:r>
              <a:rPr dirty="0" sz="2650" spc="20">
                <a:latin typeface="Lucida Sans Unicode"/>
                <a:cs typeface="Lucida Sans Unicode"/>
              </a:rPr>
              <a:t> </a:t>
            </a:r>
            <a:r>
              <a:rPr dirty="0" sz="2650" spc="-25">
                <a:latin typeface="Lucida Sans Unicode"/>
                <a:cs typeface="Lucida Sans Unicode"/>
              </a:rPr>
              <a:t>in</a:t>
            </a:r>
            <a:r>
              <a:rPr dirty="0" sz="2650" spc="-2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real</a:t>
            </a:r>
            <a:r>
              <a:rPr dirty="0" sz="2650" spc="3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time</a:t>
            </a:r>
            <a:r>
              <a:rPr dirty="0" sz="2650" spc="25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through</a:t>
            </a:r>
            <a:r>
              <a:rPr dirty="0" sz="2650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internet </a:t>
            </a:r>
            <a:r>
              <a:rPr dirty="0" sz="2650" spc="-40">
                <a:latin typeface="Lucida Sans Unicode"/>
                <a:cs typeface="Lucida Sans Unicode"/>
              </a:rPr>
              <a:t>is </a:t>
            </a:r>
            <a:r>
              <a:rPr dirty="0" sz="2650" spc="50">
                <a:latin typeface="Lucida Sans Unicode"/>
                <a:cs typeface="Lucida Sans Unicode"/>
              </a:rPr>
              <a:t>conceivable </a:t>
            </a:r>
            <a:r>
              <a:rPr dirty="0" sz="2650">
                <a:latin typeface="Lucida Sans Unicode"/>
                <a:cs typeface="Lucida Sans Unicode"/>
              </a:rPr>
              <a:t>[6]. </a:t>
            </a:r>
            <a:r>
              <a:rPr dirty="0" sz="2650" spc="25">
                <a:latin typeface="Lucida Sans Unicode"/>
                <a:cs typeface="Lucida Sans Unicode"/>
              </a:rPr>
              <a:t>Another </a:t>
            </a:r>
            <a:r>
              <a:rPr dirty="0" sz="2650" spc="30">
                <a:latin typeface="Lucida Sans Unicode"/>
                <a:cs typeface="Lucida Sans Unicode"/>
              </a:rPr>
              <a:t>proposed </a:t>
            </a:r>
            <a:r>
              <a:rPr dirty="0" sz="2650" spc="10">
                <a:latin typeface="Lucida Sans Unicode"/>
                <a:cs typeface="Lucida Sans Unicode"/>
              </a:rPr>
              <a:t>system,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-150">
                <a:latin typeface="Lucida Sans Unicode"/>
                <a:cs typeface="Lucida Sans Unicode"/>
              </a:rPr>
              <a:t>IoT- </a:t>
            </a:r>
            <a:r>
              <a:rPr dirty="0" sz="2650" spc="-14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based </a:t>
            </a:r>
            <a:r>
              <a:rPr dirty="0" sz="2650" spc="5">
                <a:latin typeface="Lucida Sans Unicode"/>
                <a:cs typeface="Lucida Sans Unicode"/>
              </a:rPr>
              <a:t>pill </a:t>
            </a:r>
            <a:r>
              <a:rPr dirty="0" sz="2650">
                <a:latin typeface="Lucida Sans Unicode"/>
                <a:cs typeface="Lucida Sans Unicode"/>
              </a:rPr>
              <a:t>reminder,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-15">
                <a:latin typeface="Lucida Sans Unicode"/>
                <a:cs typeface="Lucida Sans Unicode"/>
              </a:rPr>
              <a:t>monitoring </a:t>
            </a:r>
            <a:r>
              <a:rPr dirty="0" sz="2650" spc="35">
                <a:latin typeface="Lucida Sans Unicode"/>
                <a:cs typeface="Lucida Sans Unicode"/>
              </a:rPr>
              <a:t>system </a:t>
            </a:r>
            <a:r>
              <a:rPr dirty="0" sz="2650" spc="40">
                <a:latin typeface="Lucida Sans Unicode"/>
                <a:cs typeface="Lucida Sans Unicode"/>
              </a:rPr>
              <a:t>could </a:t>
            </a:r>
            <a:r>
              <a:rPr dirty="0" sz="2650" spc="5">
                <a:latin typeface="Lucida Sans Unicode"/>
                <a:cs typeface="Lucida Sans Unicode"/>
              </a:rPr>
              <a:t>significantly </a:t>
            </a:r>
            <a:r>
              <a:rPr dirty="0" sz="2650" spc="1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enhance </a:t>
            </a:r>
            <a:r>
              <a:rPr dirty="0" sz="2650" spc="25">
                <a:latin typeface="Lucida Sans Unicode"/>
                <a:cs typeface="Lucida Sans Unicode"/>
              </a:rPr>
              <a:t>medication </a:t>
            </a:r>
            <a:r>
              <a:rPr dirty="0" sz="2650" spc="45">
                <a:latin typeface="Lucida Sans Unicode"/>
                <a:cs typeface="Lucida Sans Unicode"/>
              </a:rPr>
              <a:t>adherence </a:t>
            </a:r>
            <a:r>
              <a:rPr dirty="0" sz="2650" spc="30">
                <a:latin typeface="Lucida Sans Unicode"/>
                <a:cs typeface="Lucida Sans Unicode"/>
              </a:rPr>
              <a:t>for </a:t>
            </a:r>
            <a:r>
              <a:rPr dirty="0" sz="2650" spc="10">
                <a:latin typeface="Lucida Sans Unicode"/>
                <a:cs typeface="Lucida Sans Unicode"/>
              </a:rPr>
              <a:t>patients. </a:t>
            </a:r>
            <a:r>
              <a:rPr dirty="0" sz="2650" spc="-20">
                <a:latin typeface="Lucida Sans Unicode"/>
                <a:cs typeface="Lucida Sans Unicode"/>
              </a:rPr>
              <a:t>The </a:t>
            </a:r>
            <a:r>
              <a:rPr dirty="0" sz="2650" spc="30">
                <a:latin typeface="Lucida Sans Unicode"/>
                <a:cs typeface="Lucida Sans Unicode"/>
              </a:rPr>
              <a:t>system's </a:t>
            </a:r>
            <a:r>
              <a:rPr dirty="0" sz="2650" spc="-10">
                <a:latin typeface="Lucida Sans Unicode"/>
                <a:cs typeface="Lucida Sans Unicode"/>
              </a:rPr>
              <a:t>key </a:t>
            </a:r>
            <a:r>
              <a:rPr dirty="0" sz="2650" spc="-5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component </a:t>
            </a:r>
            <a:r>
              <a:rPr dirty="0" sz="2650" spc="-40">
                <a:latin typeface="Lucida Sans Unicode"/>
                <a:cs typeface="Lucida Sans Unicode"/>
              </a:rPr>
              <a:t>is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20">
                <a:latin typeface="Lucida Sans Unicode"/>
                <a:cs typeface="Lucida Sans Unicode"/>
              </a:rPr>
              <a:t>smart </a:t>
            </a:r>
            <a:r>
              <a:rPr dirty="0" sz="2650" spc="-30">
                <a:latin typeface="Lucida Sans Unicode"/>
                <a:cs typeface="Lucida Sans Unicode"/>
              </a:rPr>
              <a:t>pillbox </a:t>
            </a:r>
            <a:r>
              <a:rPr dirty="0" sz="2650" spc="60">
                <a:latin typeface="Lucida Sans Unicode"/>
                <a:cs typeface="Lucida Sans Unicode"/>
              </a:rPr>
              <a:t>that </a:t>
            </a:r>
            <a:r>
              <a:rPr dirty="0" sz="2650" spc="5">
                <a:latin typeface="Lucida Sans Unicode"/>
                <a:cs typeface="Lucida Sans Unicode"/>
              </a:rPr>
              <a:t>has </a:t>
            </a:r>
            <a:r>
              <a:rPr dirty="0" sz="2650" spc="40">
                <a:latin typeface="Lucida Sans Unicode"/>
                <a:cs typeface="Lucida Sans Unicode"/>
              </a:rPr>
              <a:t>embedded </a:t>
            </a:r>
            <a:r>
              <a:rPr dirty="0" sz="2650" spc="5">
                <a:latin typeface="Lucida Sans Unicode"/>
                <a:cs typeface="Lucida Sans Unicode"/>
              </a:rPr>
              <a:t>sensors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80">
                <a:latin typeface="Lucida Sans Unicode"/>
                <a:cs typeface="Lucida Sans Unicode"/>
              </a:rPr>
              <a:t>detect </a:t>
            </a:r>
            <a:r>
              <a:rPr dirty="0" sz="2650" spc="30">
                <a:latin typeface="Lucida Sans Unicode"/>
                <a:cs typeface="Lucida Sans Unicode"/>
              </a:rPr>
              <a:t>when </a:t>
            </a:r>
            <a:r>
              <a:rPr dirty="0" sz="2650" spc="-5">
                <a:latin typeface="Lucida Sans Unicode"/>
                <a:cs typeface="Lucida Sans Unicode"/>
              </a:rPr>
              <a:t>pills </a:t>
            </a:r>
            <a:r>
              <a:rPr dirty="0" sz="2650" spc="35">
                <a:latin typeface="Lucida Sans Unicode"/>
                <a:cs typeface="Lucida Sans Unicode"/>
              </a:rPr>
              <a:t>are </a:t>
            </a:r>
            <a:r>
              <a:rPr dirty="0" sz="2650" spc="-25">
                <a:latin typeface="Lucida Sans Unicode"/>
                <a:cs typeface="Lucida Sans Unicode"/>
              </a:rPr>
              <a:t>being </a:t>
            </a:r>
            <a:r>
              <a:rPr dirty="0" sz="2650" spc="-30">
                <a:latin typeface="Lucida Sans Unicode"/>
                <a:cs typeface="Lucida Sans Unicode"/>
              </a:rPr>
              <a:t>taken. </a:t>
            </a:r>
            <a:r>
              <a:rPr dirty="0" sz="2650" spc="-20">
                <a:latin typeface="Lucida Sans Unicode"/>
                <a:cs typeface="Lucida Sans Unicode"/>
              </a:rPr>
              <a:t>The </a:t>
            </a:r>
            <a:r>
              <a:rPr dirty="0" sz="2650" spc="60">
                <a:latin typeface="Lucida Sans Unicode"/>
                <a:cs typeface="Lucida Sans Unicode"/>
              </a:rPr>
              <a:t>IR </a:t>
            </a:r>
            <a:r>
              <a:rPr dirty="0" sz="2650" spc="10">
                <a:latin typeface="Lucida Sans Unicode"/>
                <a:cs typeface="Lucida Sans Unicode"/>
              </a:rPr>
              <a:t>sensor </a:t>
            </a:r>
            <a:r>
              <a:rPr dirty="0" sz="2650" spc="30">
                <a:latin typeface="Lucida Sans Unicode"/>
                <a:cs typeface="Lucida Sans Unicode"/>
              </a:rPr>
              <a:t>technology </a:t>
            </a:r>
            <a:r>
              <a:rPr dirty="0" sz="2650" spc="15">
                <a:latin typeface="Lucida Sans Unicode"/>
                <a:cs typeface="Lucida Sans Unicode"/>
              </a:rPr>
              <a:t>used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-25">
                <a:latin typeface="Lucida Sans Unicode"/>
                <a:cs typeface="Lucida Sans Unicode"/>
              </a:rPr>
              <a:t>in</a:t>
            </a:r>
            <a:r>
              <a:rPr dirty="0" sz="2650" spc="-20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</a:t>
            </a:r>
            <a:r>
              <a:rPr dirty="0" sz="2650" spc="60">
                <a:latin typeface="Lucida Sans Unicode"/>
                <a:cs typeface="Lucida Sans Unicode"/>
              </a:rPr>
              <a:t> </a:t>
            </a:r>
            <a:r>
              <a:rPr dirty="0" sz="2650" spc="-30">
                <a:latin typeface="Lucida Sans Unicode"/>
                <a:cs typeface="Lucida Sans Unicode"/>
              </a:rPr>
              <a:t>pillbox</a:t>
            </a:r>
            <a:r>
              <a:rPr dirty="0" sz="2650" spc="-2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provides</a:t>
            </a:r>
            <a:r>
              <a:rPr dirty="0" sz="2650" spc="3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-25">
                <a:latin typeface="Lucida Sans Unicode"/>
                <a:cs typeface="Lucida Sans Unicode"/>
              </a:rPr>
              <a:t>non-intrusive</a:t>
            </a:r>
            <a:r>
              <a:rPr dirty="0" sz="2650" spc="-2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and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accurate</a:t>
            </a:r>
            <a:r>
              <a:rPr dirty="0" sz="2650" spc="60">
                <a:latin typeface="Lucida Sans Unicode"/>
                <a:cs typeface="Lucida Sans Unicode"/>
              </a:rPr>
              <a:t> </a:t>
            </a:r>
            <a:r>
              <a:rPr dirty="0" sz="2650" spc="70">
                <a:latin typeface="Lucida Sans Unicode"/>
                <a:cs typeface="Lucida Sans Unicode"/>
              </a:rPr>
              <a:t>way </a:t>
            </a:r>
            <a:r>
              <a:rPr dirty="0" sz="2650" spc="35">
                <a:latin typeface="Lucida Sans Unicode"/>
                <a:cs typeface="Lucida Sans Unicode"/>
              </a:rPr>
              <a:t>of </a:t>
            </a:r>
            <a:r>
              <a:rPr dirty="0" sz="2650" spc="4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detecting medication </a:t>
            </a:r>
            <a:r>
              <a:rPr dirty="0" sz="2650" spc="-15">
                <a:latin typeface="Lucida Sans Unicode"/>
                <a:cs typeface="Lucida Sans Unicode"/>
              </a:rPr>
              <a:t>intake </a:t>
            </a:r>
            <a:r>
              <a:rPr dirty="0" sz="2650" spc="-100">
                <a:latin typeface="Lucida Sans Unicode"/>
                <a:cs typeface="Lucida Sans Unicode"/>
              </a:rPr>
              <a:t>[7]. </a:t>
            </a:r>
            <a:r>
              <a:rPr dirty="0" sz="2650" spc="35">
                <a:latin typeface="Lucida Sans Unicode"/>
                <a:cs typeface="Lucida Sans Unicode"/>
              </a:rPr>
              <a:t>However,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20">
                <a:latin typeface="Lucida Sans Unicode"/>
                <a:cs typeface="Lucida Sans Unicode"/>
              </a:rPr>
              <a:t>authors </a:t>
            </a:r>
            <a:r>
              <a:rPr dirty="0" sz="2650" spc="45">
                <a:latin typeface="Lucida Sans Unicode"/>
                <a:cs typeface="Lucida Sans Unicode"/>
              </a:rPr>
              <a:t>note </a:t>
            </a:r>
            <a:r>
              <a:rPr dirty="0" sz="2650" spc="60">
                <a:latin typeface="Lucida Sans Unicode"/>
                <a:cs typeface="Lucida Sans Unicode"/>
              </a:rPr>
              <a:t>that </a:t>
            </a:r>
            <a:r>
              <a:rPr dirty="0" sz="2650" spc="6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20">
                <a:latin typeface="Lucida Sans Unicode"/>
                <a:cs typeface="Lucida Sans Unicode"/>
              </a:rPr>
              <a:t>notification </a:t>
            </a:r>
            <a:r>
              <a:rPr dirty="0" sz="2650" spc="35">
                <a:latin typeface="Lucida Sans Unicode"/>
                <a:cs typeface="Lucida Sans Unicode"/>
              </a:rPr>
              <a:t>system </a:t>
            </a:r>
            <a:r>
              <a:rPr dirty="0" sz="2650" spc="40">
                <a:latin typeface="Lucida Sans Unicode"/>
                <a:cs typeface="Lucida Sans Unicode"/>
              </a:rPr>
              <a:t>could </a:t>
            </a:r>
            <a:r>
              <a:rPr dirty="0" sz="2650" spc="50">
                <a:latin typeface="Lucida Sans Unicode"/>
                <a:cs typeface="Lucida Sans Unicode"/>
              </a:rPr>
              <a:t>be </a:t>
            </a:r>
            <a:r>
              <a:rPr dirty="0" sz="2650" spc="30">
                <a:latin typeface="Lucida Sans Unicode"/>
                <a:cs typeface="Lucida Sans Unicode"/>
              </a:rPr>
              <a:t>improved </a:t>
            </a:r>
            <a:r>
              <a:rPr dirty="0" sz="2650" spc="90">
                <a:latin typeface="Lucida Sans Unicode"/>
                <a:cs typeface="Lucida Sans Unicode"/>
              </a:rPr>
              <a:t>by </a:t>
            </a:r>
            <a:r>
              <a:rPr dirty="0" sz="2650" spc="5">
                <a:latin typeface="Lucida Sans Unicode"/>
                <a:cs typeface="Lucida Sans Unicode"/>
              </a:rPr>
              <a:t>incorporating </a:t>
            </a:r>
            <a:r>
              <a:rPr dirty="0" sz="2650" spc="25">
                <a:latin typeface="Lucida Sans Unicode"/>
                <a:cs typeface="Lucida Sans Unicode"/>
              </a:rPr>
              <a:t>a </a:t>
            </a:r>
            <a:r>
              <a:rPr dirty="0" sz="2650" spc="30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voice-alert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notification.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Web-based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-15">
                <a:latin typeface="Lucida Sans Unicode"/>
                <a:cs typeface="Lucida Sans Unicode"/>
              </a:rPr>
              <a:t>monitoring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-40">
                <a:latin typeface="Lucida Sans Unicode"/>
                <a:cs typeface="Lucida Sans Unicode"/>
              </a:rPr>
              <a:t>is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required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45">
                <a:latin typeface="Lucida Sans Unicode"/>
                <a:cs typeface="Lucida Sans Unicode"/>
              </a:rPr>
              <a:t> </a:t>
            </a:r>
            <a:r>
              <a:rPr dirty="0" sz="2650" spc="55">
                <a:latin typeface="Lucida Sans Unicode"/>
                <a:cs typeface="Lucida Sans Unicode"/>
              </a:rPr>
              <a:t>the </a:t>
            </a:r>
            <a:r>
              <a:rPr dirty="0" sz="2650" spc="-825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Internet </a:t>
            </a:r>
            <a:r>
              <a:rPr dirty="0" sz="2650" spc="35">
                <a:latin typeface="Lucida Sans Unicode"/>
                <a:cs typeface="Lucida Sans Unicode"/>
              </a:rPr>
              <a:t>of </a:t>
            </a:r>
            <a:r>
              <a:rPr dirty="0" sz="2650" spc="-60">
                <a:latin typeface="Lucida Sans Unicode"/>
                <a:cs typeface="Lucida Sans Unicode"/>
              </a:rPr>
              <a:t>Things </a:t>
            </a:r>
            <a:r>
              <a:rPr dirty="0" sz="2650" spc="-15">
                <a:latin typeface="Lucida Sans Unicode"/>
                <a:cs typeface="Lucida Sans Unicode"/>
              </a:rPr>
              <a:t>(IoT) </a:t>
            </a:r>
            <a:r>
              <a:rPr dirty="0" sz="2650" spc="5">
                <a:latin typeface="Lucida Sans Unicode"/>
                <a:cs typeface="Lucida Sans Unicode"/>
              </a:rPr>
              <a:t>network </a:t>
            </a:r>
            <a:r>
              <a:rPr dirty="0" sz="2650" spc="60">
                <a:latin typeface="Lucida Sans Unicode"/>
                <a:cs typeface="Lucida Sans Unicode"/>
              </a:rPr>
              <a:t>to </a:t>
            </a:r>
            <a:r>
              <a:rPr dirty="0" sz="2650" spc="35">
                <a:latin typeface="Lucida Sans Unicode"/>
                <a:cs typeface="Lucida Sans Unicode"/>
              </a:rPr>
              <a:t>enable </a:t>
            </a:r>
            <a:r>
              <a:rPr dirty="0" sz="2650" spc="65">
                <a:latin typeface="Lucida Sans Unicode"/>
                <a:cs typeface="Lucida Sans Unicode"/>
              </a:rPr>
              <a:t>active </a:t>
            </a:r>
            <a:r>
              <a:rPr dirty="0" sz="2650" spc="25">
                <a:latin typeface="Lucida Sans Unicode"/>
                <a:cs typeface="Lucida Sans Unicode"/>
              </a:rPr>
              <a:t>and </a:t>
            </a:r>
            <a:r>
              <a:rPr dirty="0" sz="2650" spc="-40">
                <a:latin typeface="Lucida Sans Unicode"/>
                <a:cs typeface="Lucida Sans Unicode"/>
              </a:rPr>
              <a:t>real-time </a:t>
            </a:r>
            <a:r>
              <a:rPr dirty="0" sz="2650" spc="-3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appointments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of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patients,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hospitals,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carergivers,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and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doctors.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8913" y="194588"/>
            <a:ext cx="1248918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20">
                <a:solidFill>
                  <a:srgbClr val="FFFFFF"/>
                </a:solidFill>
                <a:latin typeface="Verdana"/>
                <a:cs typeface="Verdana"/>
              </a:rPr>
              <a:t>Literature</a:t>
            </a:r>
            <a:r>
              <a:rPr dirty="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735">
                <a:solidFill>
                  <a:srgbClr val="FFFFFF"/>
                </a:solidFill>
                <a:latin typeface="Verdana"/>
                <a:cs typeface="Verdana"/>
              </a:rPr>
              <a:t>Survey</a:t>
            </a:r>
            <a:r>
              <a:rPr dirty="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409">
                <a:solidFill>
                  <a:srgbClr val="FFFFFF"/>
                </a:solidFill>
                <a:latin typeface="Verdana"/>
                <a:cs typeface="Verdana"/>
              </a:rPr>
              <a:t>(Contd.)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586" y="2499422"/>
            <a:ext cx="14735174" cy="5819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8040" y="858735"/>
            <a:ext cx="1227201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80">
                <a:latin typeface="Verdana"/>
                <a:cs typeface="Verdana"/>
              </a:rPr>
              <a:t>SMart</a:t>
            </a:r>
            <a:r>
              <a:rPr dirty="0" spc="-355">
                <a:latin typeface="Verdana"/>
                <a:cs typeface="Verdana"/>
              </a:rPr>
              <a:t> </a:t>
            </a:r>
            <a:r>
              <a:rPr dirty="0" spc="455">
                <a:latin typeface="Verdana"/>
                <a:cs typeface="Verdana"/>
              </a:rPr>
              <a:t>HealthCare</a:t>
            </a:r>
            <a:r>
              <a:rPr dirty="0" spc="-350">
                <a:latin typeface="Verdana"/>
                <a:cs typeface="Verdana"/>
              </a:rPr>
              <a:t> </a:t>
            </a:r>
            <a:r>
              <a:rPr dirty="0" spc="745">
                <a:latin typeface="Verdana"/>
                <a:cs typeface="Verdan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61520" y="8702743"/>
            <a:ext cx="113652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5">
                <a:solidFill>
                  <a:srgbClr val="FAF1E8"/>
                </a:solidFill>
                <a:latin typeface="Verdana"/>
                <a:cs typeface="Verdana"/>
              </a:rPr>
              <a:t>Fig:</a:t>
            </a:r>
            <a:r>
              <a:rPr dirty="0" sz="3200" spc="-17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FAF1E8"/>
                </a:solidFill>
                <a:latin typeface="Verdana"/>
                <a:cs typeface="Verdana"/>
              </a:rPr>
              <a:t>CirCuit</a:t>
            </a:r>
            <a:r>
              <a:rPr dirty="0" sz="3200" spc="-16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409">
                <a:solidFill>
                  <a:srgbClr val="FAF1E8"/>
                </a:solidFill>
                <a:latin typeface="Verdana"/>
                <a:cs typeface="Verdana"/>
              </a:rPr>
              <a:t>diagraM</a:t>
            </a:r>
            <a:r>
              <a:rPr dirty="0" sz="3200" spc="-16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440">
                <a:solidFill>
                  <a:srgbClr val="FAF1E8"/>
                </a:solidFill>
                <a:latin typeface="Verdana"/>
                <a:cs typeface="Verdana"/>
              </a:rPr>
              <a:t>of</a:t>
            </a:r>
            <a:r>
              <a:rPr dirty="0" sz="3200" spc="-16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430">
                <a:solidFill>
                  <a:srgbClr val="FAF1E8"/>
                </a:solidFill>
                <a:latin typeface="Verdana"/>
                <a:cs typeface="Verdana"/>
              </a:rPr>
              <a:t>SMart</a:t>
            </a:r>
            <a:r>
              <a:rPr dirty="0" sz="3200" spc="-170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220">
                <a:solidFill>
                  <a:srgbClr val="FAF1E8"/>
                </a:solidFill>
                <a:latin typeface="Verdana"/>
                <a:cs typeface="Verdana"/>
              </a:rPr>
              <a:t>HealthCare</a:t>
            </a:r>
            <a:r>
              <a:rPr dirty="0" sz="3200" spc="-165">
                <a:solidFill>
                  <a:srgbClr val="FAF1E8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FAF1E8"/>
                </a:solidFill>
                <a:latin typeface="Verdana"/>
                <a:cs typeface="Verdana"/>
              </a:rPr>
              <a:t>SysteM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349" y="2751704"/>
            <a:ext cx="12915899" cy="6057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4331" y="858731"/>
            <a:ext cx="1113980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30">
                <a:latin typeface="Lucida Sans Unicode"/>
                <a:cs typeface="Lucida Sans Unicode"/>
              </a:rPr>
              <a:t>ResourCe</a:t>
            </a:r>
            <a:r>
              <a:rPr dirty="0" spc="-130">
                <a:latin typeface="Lucida Sans Unicode"/>
                <a:cs typeface="Lucida Sans Unicode"/>
              </a:rPr>
              <a:t> </a:t>
            </a:r>
            <a:r>
              <a:rPr dirty="0" spc="765">
                <a:latin typeface="Lucida Sans Unicode"/>
                <a:cs typeface="Lucida Sans Unicode"/>
              </a:rPr>
              <a:t>RequireMent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071558"/>
            <a:ext cx="6124574" cy="4114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1814" y="271227"/>
            <a:ext cx="152933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80">
                <a:solidFill>
                  <a:srgbClr val="000000"/>
                </a:solidFill>
                <a:latin typeface="Lucida Sans Unicode"/>
                <a:cs typeface="Lucida Sans Unicode"/>
              </a:rPr>
              <a:t>SoCial</a:t>
            </a:r>
            <a:r>
              <a:rPr dirty="0" sz="6000" spc="-11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390">
                <a:solidFill>
                  <a:srgbClr val="000000"/>
                </a:solidFill>
                <a:latin typeface="Lucida Sans Unicode"/>
                <a:cs typeface="Lucida Sans Unicode"/>
              </a:rPr>
              <a:t>DistanCing</a:t>
            </a:r>
            <a:r>
              <a:rPr dirty="0" sz="6000" spc="-10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705">
                <a:solidFill>
                  <a:srgbClr val="000000"/>
                </a:solidFill>
                <a:latin typeface="Lucida Sans Unicode"/>
                <a:cs typeface="Lucida Sans Unicode"/>
              </a:rPr>
              <a:t>AlarMing</a:t>
            </a:r>
            <a:r>
              <a:rPr dirty="0" sz="6000" spc="-11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960">
                <a:solidFill>
                  <a:srgbClr val="000000"/>
                </a:solidFill>
                <a:latin typeface="Lucida Sans Unicode"/>
                <a:cs typeface="Lucida Sans Unicode"/>
              </a:rPr>
              <a:t>SysteM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61265"/>
            <a:ext cx="16800195" cy="744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092950" marR="5715" indent="200660">
              <a:lnSpc>
                <a:spcPct val="115799"/>
              </a:lnSpc>
              <a:spcBef>
                <a:spcPts val="100"/>
              </a:spcBef>
            </a:pPr>
            <a:r>
              <a:rPr dirty="0" sz="3400" spc="-15">
                <a:latin typeface="Verdana"/>
                <a:cs typeface="Verdana"/>
              </a:rPr>
              <a:t>For </a:t>
            </a:r>
            <a:r>
              <a:rPr dirty="0" sz="3400" spc="-40">
                <a:latin typeface="Verdana"/>
                <a:cs typeface="Verdana"/>
              </a:rPr>
              <a:t>Social </a:t>
            </a:r>
            <a:r>
              <a:rPr dirty="0" sz="3400" spc="-55">
                <a:latin typeface="Verdana"/>
                <a:cs typeface="Verdana"/>
              </a:rPr>
              <a:t>Distancing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90">
                <a:latin typeface="Verdana"/>
                <a:cs typeface="Verdana"/>
              </a:rPr>
              <a:t>Alarming </a:t>
            </a:r>
            <a:r>
              <a:rPr dirty="0" sz="3400" spc="-140">
                <a:latin typeface="Verdana"/>
                <a:cs typeface="Verdana"/>
              </a:rPr>
              <a:t>System, </a:t>
            </a:r>
            <a:r>
              <a:rPr dirty="0" sz="3400" spc="-1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Arduino </a:t>
            </a:r>
            <a:r>
              <a:rPr dirty="0" sz="3400" spc="-80">
                <a:latin typeface="Verdana"/>
                <a:cs typeface="Verdana"/>
              </a:rPr>
              <a:t>UNO, </a:t>
            </a:r>
            <a:r>
              <a:rPr dirty="0" sz="3400" spc="-10">
                <a:latin typeface="Verdana"/>
                <a:cs typeface="Verdana"/>
              </a:rPr>
              <a:t>Ultrasonic </a:t>
            </a:r>
            <a:r>
              <a:rPr dirty="0" sz="3400" spc="-95">
                <a:latin typeface="Verdana"/>
                <a:cs typeface="Verdana"/>
              </a:rPr>
              <a:t>sensor, </a:t>
            </a:r>
            <a:r>
              <a:rPr dirty="0" sz="3400" spc="-25">
                <a:latin typeface="Verdana"/>
                <a:cs typeface="Verdana"/>
              </a:rPr>
              <a:t>NeoPixel </a:t>
            </a:r>
            <a:r>
              <a:rPr dirty="0" sz="3400" spc="-330">
                <a:latin typeface="Verdana"/>
                <a:cs typeface="Verdana"/>
              </a:rPr>
              <a:t>12 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RGB </a:t>
            </a:r>
            <a:r>
              <a:rPr dirty="0" sz="3400" spc="-55">
                <a:latin typeface="Verdana"/>
                <a:cs typeface="Verdana"/>
              </a:rPr>
              <a:t>LEDs </a:t>
            </a:r>
            <a:r>
              <a:rPr dirty="0" sz="3400" spc="-160">
                <a:latin typeface="Verdana"/>
                <a:cs typeface="Verdana"/>
              </a:rPr>
              <a:t>Ring,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100">
                <a:latin typeface="Verdana"/>
                <a:cs typeface="Verdana"/>
              </a:rPr>
              <a:t>Buzzer </a:t>
            </a:r>
            <a:r>
              <a:rPr dirty="0" sz="3400" spc="-90">
                <a:latin typeface="Verdana"/>
                <a:cs typeface="Verdana"/>
              </a:rPr>
              <a:t>are </a:t>
            </a:r>
            <a:r>
              <a:rPr dirty="0" sz="3400" spc="10">
                <a:latin typeface="Verdana"/>
                <a:cs typeface="Verdana"/>
              </a:rPr>
              <a:t>connected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implement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2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system.</a:t>
            </a:r>
            <a:r>
              <a:rPr dirty="0" sz="3400" spc="-114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Tinkercad</a:t>
            </a:r>
            <a:r>
              <a:rPr dirty="0" sz="3400" spc="-6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text </a:t>
            </a:r>
            <a:r>
              <a:rPr dirty="0" sz="3400" spc="-7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programming </a:t>
            </a:r>
            <a:r>
              <a:rPr dirty="0" sz="3400" spc="-10">
                <a:latin typeface="Verdana"/>
                <a:cs typeface="Verdana"/>
              </a:rPr>
              <a:t>platform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-45">
                <a:latin typeface="Verdana"/>
                <a:cs typeface="Verdana"/>
              </a:rPr>
              <a:t>used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50">
                <a:latin typeface="Verdana"/>
                <a:cs typeface="Verdana"/>
              </a:rPr>
              <a:t>implement 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it.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  <a:spcBef>
                <a:spcPts val="1700"/>
              </a:spcBef>
            </a:pPr>
            <a:r>
              <a:rPr dirty="0" sz="3400" spc="-15">
                <a:latin typeface="Verdana"/>
                <a:cs typeface="Verdana"/>
              </a:rPr>
              <a:t>For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00">
                <a:latin typeface="Verdana"/>
                <a:cs typeface="Verdana"/>
              </a:rPr>
              <a:t>programming </a:t>
            </a:r>
            <a:r>
              <a:rPr dirty="0" sz="3400" spc="-20">
                <a:latin typeface="Verdana"/>
                <a:cs typeface="Verdana"/>
              </a:rPr>
              <a:t>part </a:t>
            </a:r>
            <a:r>
              <a:rPr dirty="0" sz="3400" spc="-100">
                <a:latin typeface="Verdana"/>
                <a:cs typeface="Verdana"/>
              </a:rPr>
              <a:t>we </a:t>
            </a:r>
            <a:r>
              <a:rPr dirty="0" sz="3400" spc="-45">
                <a:latin typeface="Verdana"/>
                <a:cs typeface="Verdana"/>
              </a:rPr>
              <a:t>used </a:t>
            </a:r>
            <a:r>
              <a:rPr dirty="0" sz="3400" spc="-75">
                <a:latin typeface="Verdana"/>
                <a:cs typeface="Verdana"/>
              </a:rPr>
              <a:t>text </a:t>
            </a:r>
            <a:r>
              <a:rPr dirty="0" sz="3400" spc="-100">
                <a:latin typeface="Verdana"/>
                <a:cs typeface="Verdana"/>
              </a:rPr>
              <a:t>programming </a:t>
            </a:r>
            <a:r>
              <a:rPr dirty="0" sz="3400" spc="-75">
                <a:latin typeface="Verdana"/>
                <a:cs typeface="Verdana"/>
              </a:rPr>
              <a:t>method. </a:t>
            </a:r>
            <a:r>
              <a:rPr dirty="0" sz="3400" spc="-65">
                <a:latin typeface="Verdana"/>
                <a:cs typeface="Verdana"/>
              </a:rPr>
              <a:t>As </a:t>
            </a:r>
            <a:r>
              <a:rPr dirty="0" sz="3400" spc="-15">
                <a:latin typeface="Verdana"/>
                <a:cs typeface="Verdana"/>
              </a:rPr>
              <a:t>soon </a:t>
            </a:r>
            <a:r>
              <a:rPr dirty="0" sz="3400" spc="-120">
                <a:latin typeface="Verdana"/>
                <a:cs typeface="Verdana"/>
              </a:rPr>
              <a:t>as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araduino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-25">
                <a:latin typeface="Verdana"/>
                <a:cs typeface="Verdana"/>
              </a:rPr>
              <a:t>powered </a:t>
            </a:r>
            <a:r>
              <a:rPr dirty="0" sz="3400" spc="-120">
                <a:latin typeface="Verdana"/>
                <a:cs typeface="Verdana"/>
              </a:rPr>
              <a:t>up,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80">
                <a:latin typeface="Verdana"/>
                <a:cs typeface="Verdana"/>
              </a:rPr>
              <a:t>system </a:t>
            </a:r>
            <a:r>
              <a:rPr dirty="0" sz="3400" spc="-45">
                <a:latin typeface="Verdana"/>
                <a:cs typeface="Verdana"/>
              </a:rPr>
              <a:t>starts </a:t>
            </a:r>
            <a:r>
              <a:rPr dirty="0" sz="3400" spc="-105">
                <a:latin typeface="Verdana"/>
                <a:cs typeface="Verdana"/>
              </a:rPr>
              <a:t>measuring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distance </a:t>
            </a:r>
            <a:r>
              <a:rPr dirty="0" sz="3400" spc="-35">
                <a:latin typeface="Verdana"/>
                <a:cs typeface="Verdana"/>
              </a:rPr>
              <a:t>in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14">
                <a:latin typeface="Verdana"/>
                <a:cs typeface="Verdana"/>
              </a:rPr>
              <a:t>range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from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80">
                <a:latin typeface="Verdana"/>
                <a:cs typeface="Verdana"/>
              </a:rPr>
              <a:t>300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25">
                <a:latin typeface="Verdana"/>
                <a:cs typeface="Verdana"/>
              </a:rPr>
              <a:t>100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cm.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The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ultrasonic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sensor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5">
                <a:latin typeface="Verdana"/>
                <a:cs typeface="Verdana"/>
              </a:rPr>
              <a:t>echo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pin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is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10">
                <a:latin typeface="Verdana"/>
                <a:cs typeface="Verdana"/>
              </a:rPr>
              <a:t>connected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digital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pin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20">
                <a:latin typeface="Verdana"/>
                <a:cs typeface="Verdana"/>
              </a:rPr>
              <a:t>6 </a:t>
            </a:r>
            <a:r>
              <a:rPr dirty="0" sz="3400" spc="-118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90">
                <a:latin typeface="Verdana"/>
                <a:cs typeface="Verdana"/>
              </a:rPr>
              <a:t>trigger </a:t>
            </a:r>
            <a:r>
              <a:rPr dirty="0" sz="3400" spc="-5">
                <a:latin typeface="Verdana"/>
                <a:cs typeface="Verdana"/>
              </a:rPr>
              <a:t>pin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10">
                <a:latin typeface="Verdana"/>
                <a:cs typeface="Verdana"/>
              </a:rPr>
              <a:t>connected </a:t>
            </a:r>
            <a:r>
              <a:rPr dirty="0" sz="3400" spc="40">
                <a:latin typeface="Verdana"/>
                <a:cs typeface="Verdana"/>
              </a:rPr>
              <a:t>to </a:t>
            </a:r>
            <a:r>
              <a:rPr dirty="0" sz="3400" spc="-40">
                <a:latin typeface="Verdana"/>
                <a:cs typeface="Verdana"/>
              </a:rPr>
              <a:t>digital </a:t>
            </a:r>
            <a:r>
              <a:rPr dirty="0" sz="3400" spc="-5">
                <a:latin typeface="Verdana"/>
                <a:cs typeface="Verdana"/>
              </a:rPr>
              <a:t>pin </a:t>
            </a:r>
            <a:r>
              <a:rPr dirty="0" sz="3400" spc="-155">
                <a:latin typeface="Verdana"/>
                <a:cs typeface="Verdana"/>
              </a:rPr>
              <a:t>5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20">
                <a:latin typeface="Verdana"/>
                <a:cs typeface="Verdana"/>
              </a:rPr>
              <a:t>Arduino </a:t>
            </a:r>
            <a:r>
              <a:rPr dirty="0" sz="3400" spc="-5">
                <a:latin typeface="Verdana"/>
                <a:cs typeface="Verdana"/>
              </a:rPr>
              <a:t>Uno </a:t>
            </a:r>
            <a:r>
              <a:rPr dirty="0" sz="3400" spc="-65">
                <a:latin typeface="Verdana"/>
                <a:cs typeface="Verdana"/>
              </a:rPr>
              <a:t>board. As </a:t>
            </a:r>
            <a:r>
              <a:rPr dirty="0" sz="3400" spc="-100">
                <a:latin typeface="Verdana"/>
                <a:cs typeface="Verdana"/>
              </a:rPr>
              <a:t>we </a:t>
            </a:r>
            <a:r>
              <a:rPr dirty="0" sz="3400" spc="-80">
                <a:latin typeface="Verdana"/>
                <a:cs typeface="Verdana"/>
              </a:rPr>
              <a:t>move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from</a:t>
            </a:r>
            <a:r>
              <a:rPr dirty="0" sz="3400" spc="-55">
                <a:latin typeface="Verdana"/>
                <a:cs typeface="Verdana"/>
              </a:rPr>
              <a:t> safe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10">
                <a:latin typeface="Verdana"/>
                <a:cs typeface="Verdana"/>
              </a:rPr>
              <a:t>critical</a:t>
            </a:r>
            <a:r>
              <a:rPr dirty="0" sz="3400" spc="-5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distance,</a:t>
            </a:r>
            <a:r>
              <a:rPr dirty="0" sz="3400" spc="-50">
                <a:latin typeface="Verdana"/>
                <a:cs typeface="Verdana"/>
              </a:rPr>
              <a:t> at </a:t>
            </a:r>
            <a:r>
              <a:rPr dirty="0" sz="3400" spc="25">
                <a:latin typeface="Verdana"/>
                <a:cs typeface="Verdana"/>
              </a:rPr>
              <a:t>100</a:t>
            </a:r>
            <a:r>
              <a:rPr dirty="0" sz="3400" spc="-5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cm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all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r>
              <a:rPr dirty="0" sz="3400" spc="-5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LEDS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will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start</a:t>
            </a:r>
            <a:r>
              <a:rPr dirty="0" sz="3400" spc="-5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glowing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and</a:t>
            </a:r>
            <a:r>
              <a:rPr dirty="0" sz="3400" spc="-5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18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buzzer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will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give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alert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violation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social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distancing.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814" y="271228"/>
            <a:ext cx="152933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80">
                <a:solidFill>
                  <a:srgbClr val="000000"/>
                </a:solidFill>
                <a:latin typeface="Lucida Sans Unicode"/>
                <a:cs typeface="Lucida Sans Unicode"/>
              </a:rPr>
              <a:t>SoCial</a:t>
            </a:r>
            <a:r>
              <a:rPr dirty="0" sz="6000" spc="-11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390">
                <a:solidFill>
                  <a:srgbClr val="000000"/>
                </a:solidFill>
                <a:latin typeface="Lucida Sans Unicode"/>
                <a:cs typeface="Lucida Sans Unicode"/>
              </a:rPr>
              <a:t>DistanCing</a:t>
            </a:r>
            <a:r>
              <a:rPr dirty="0" sz="6000" spc="-10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705">
                <a:solidFill>
                  <a:srgbClr val="000000"/>
                </a:solidFill>
                <a:latin typeface="Lucida Sans Unicode"/>
                <a:cs typeface="Lucida Sans Unicode"/>
              </a:rPr>
              <a:t>AlarMing</a:t>
            </a:r>
            <a:r>
              <a:rPr dirty="0" sz="6000" spc="-11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6000" spc="960">
                <a:solidFill>
                  <a:srgbClr val="000000"/>
                </a:solidFill>
                <a:latin typeface="Lucida Sans Unicode"/>
                <a:cs typeface="Lucida Sans Unicode"/>
              </a:rPr>
              <a:t>SysteM</a:t>
            </a:r>
            <a:endParaRPr sz="60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094" y="2338704"/>
            <a:ext cx="152400" cy="15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85939" y="2031358"/>
            <a:ext cx="898398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80">
                <a:latin typeface="Verdana"/>
                <a:cs typeface="Verdana"/>
              </a:rPr>
              <a:t>The</a:t>
            </a:r>
            <a:r>
              <a:rPr dirty="0" sz="3400" spc="-7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distance</a:t>
            </a:r>
            <a:r>
              <a:rPr dirty="0" sz="3400" spc="-1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measured</a:t>
            </a:r>
            <a:r>
              <a:rPr dirty="0" sz="3400" spc="-7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from</a:t>
            </a:r>
            <a:r>
              <a:rPr dirty="0" sz="3400" spc="-20">
                <a:latin typeface="Verdana"/>
                <a:cs typeface="Verdana"/>
              </a:rPr>
              <a:t> ultrasonic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sensor</a:t>
            </a:r>
            <a:r>
              <a:rPr dirty="0" sz="3400" spc="-4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is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mapped</a:t>
            </a:r>
            <a:r>
              <a:rPr dirty="0" sz="3400" spc="-35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number</a:t>
            </a:r>
            <a:r>
              <a:rPr dirty="0" sz="3400" spc="-60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r>
              <a:rPr dirty="0" sz="3400" spc="7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LEDs 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glowing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from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225">
                <a:latin typeface="Verdana"/>
                <a:cs typeface="Verdana"/>
              </a:rPr>
              <a:t>0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-180">
                <a:latin typeface="Verdana"/>
                <a:cs typeface="Verdana"/>
              </a:rPr>
              <a:t>11th</a:t>
            </a:r>
            <a:r>
              <a:rPr dirty="0" sz="3400" spc="11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which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are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-150">
                <a:latin typeface="Verdana"/>
                <a:cs typeface="Verdana"/>
              </a:rPr>
              <a:t>a</a:t>
            </a:r>
            <a:r>
              <a:rPr dirty="0" sz="3400" spc="10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set</a:t>
            </a:r>
            <a:r>
              <a:rPr dirty="0" sz="3400" spc="110">
                <a:latin typeface="Verdana"/>
                <a:cs typeface="Verdana"/>
              </a:rPr>
              <a:t> </a:t>
            </a:r>
            <a:r>
              <a:rPr dirty="0" sz="3400" spc="70">
                <a:latin typeface="Verdana"/>
                <a:cs typeface="Verdana"/>
              </a:rPr>
              <a:t>of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094" y="4739004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094" y="7139303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85939" y="3831583"/>
            <a:ext cx="8984615" cy="362585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45"/>
              </a:spcBef>
            </a:pPr>
            <a:r>
              <a:rPr dirty="0" sz="3400" spc="-125">
                <a:latin typeface="Verdana"/>
                <a:cs typeface="Verdana"/>
              </a:rPr>
              <a:t>R</a:t>
            </a:r>
            <a:r>
              <a:rPr dirty="0" sz="3400" spc="-120">
                <a:latin typeface="Verdana"/>
                <a:cs typeface="Verdana"/>
              </a:rPr>
              <a:t>G</a:t>
            </a:r>
            <a:r>
              <a:rPr dirty="0" sz="3400" spc="5">
                <a:latin typeface="Verdana"/>
                <a:cs typeface="Verdana"/>
              </a:rPr>
              <a:t>B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25">
                <a:latin typeface="Verdana"/>
                <a:cs typeface="Verdana"/>
              </a:rPr>
              <a:t>L</a:t>
            </a:r>
            <a:r>
              <a:rPr dirty="0" sz="3400" spc="-105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D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00" spc="-80">
                <a:latin typeface="Verdana"/>
                <a:cs typeface="Verdana"/>
              </a:rPr>
              <a:t>The </a:t>
            </a:r>
            <a:r>
              <a:rPr dirty="0" sz="3400" spc="-55">
                <a:latin typeface="Verdana"/>
                <a:cs typeface="Verdana"/>
              </a:rPr>
              <a:t>LEDs </a:t>
            </a:r>
            <a:r>
              <a:rPr dirty="0" sz="3400" spc="-45">
                <a:latin typeface="Verdana"/>
                <a:cs typeface="Verdana"/>
              </a:rPr>
              <a:t>starts </a:t>
            </a:r>
            <a:r>
              <a:rPr dirty="0" sz="3400" spc="-85">
                <a:latin typeface="Verdana"/>
                <a:cs typeface="Verdana"/>
              </a:rPr>
              <a:t>glowing </a:t>
            </a:r>
            <a:r>
              <a:rPr dirty="0" sz="3400" spc="-35">
                <a:latin typeface="Verdana"/>
                <a:cs typeface="Verdana"/>
              </a:rPr>
              <a:t>with </a:t>
            </a:r>
            <a:r>
              <a:rPr dirty="0" sz="3400" spc="-45">
                <a:latin typeface="Verdana"/>
                <a:cs typeface="Verdana"/>
              </a:rPr>
              <a:t>decrease </a:t>
            </a:r>
            <a:r>
              <a:rPr dirty="0" sz="3400" spc="-35">
                <a:latin typeface="Verdana"/>
                <a:cs typeface="Verdana"/>
              </a:rPr>
              <a:t>in </a:t>
            </a:r>
            <a:r>
              <a:rPr dirty="0" sz="3400" spc="-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distance </a:t>
            </a:r>
            <a:r>
              <a:rPr dirty="0" sz="3400" spc="70">
                <a:latin typeface="Verdana"/>
                <a:cs typeface="Verdana"/>
              </a:rPr>
              <a:t>of </a:t>
            </a:r>
            <a:r>
              <a:rPr dirty="0" sz="3400" spc="-150">
                <a:latin typeface="Verdana"/>
                <a:cs typeface="Verdana"/>
              </a:rPr>
              <a:t>a </a:t>
            </a:r>
            <a:r>
              <a:rPr dirty="0" sz="3400" spc="-30">
                <a:latin typeface="Verdana"/>
                <a:cs typeface="Verdana"/>
              </a:rPr>
              <a:t>person </a:t>
            </a:r>
            <a:r>
              <a:rPr dirty="0" sz="3400" spc="-45">
                <a:latin typeface="Verdana"/>
                <a:cs typeface="Verdana"/>
              </a:rPr>
              <a:t>who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-70">
                <a:latin typeface="Verdana"/>
                <a:cs typeface="Verdana"/>
              </a:rPr>
              <a:t>carrying </a:t>
            </a:r>
            <a:r>
              <a:rPr dirty="0" sz="3400" spc="-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80">
                <a:latin typeface="Verdana"/>
                <a:cs typeface="Verdana"/>
              </a:rPr>
              <a:t>system </a:t>
            </a:r>
            <a:r>
              <a:rPr dirty="0" sz="3400" spc="-45">
                <a:latin typeface="Verdana"/>
                <a:cs typeface="Verdana"/>
              </a:rPr>
              <a:t>and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20">
                <a:latin typeface="Verdana"/>
                <a:cs typeface="Verdana"/>
              </a:rPr>
              <a:t>other </a:t>
            </a:r>
            <a:r>
              <a:rPr dirty="0" sz="3400" spc="-30">
                <a:latin typeface="Verdana"/>
                <a:cs typeface="Verdana"/>
              </a:rPr>
              <a:t>person </a:t>
            </a:r>
            <a:r>
              <a:rPr dirty="0" sz="3400" spc="-45">
                <a:latin typeface="Verdana"/>
                <a:cs typeface="Verdana"/>
              </a:rPr>
              <a:t>who </a:t>
            </a:r>
            <a:r>
              <a:rPr dirty="0" sz="3400" spc="-55">
                <a:latin typeface="Verdana"/>
                <a:cs typeface="Verdana"/>
              </a:rPr>
              <a:t>is </a:t>
            </a:r>
            <a:r>
              <a:rPr dirty="0" sz="3400" spc="-5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not.</a:t>
            </a:r>
            <a:endParaRPr sz="34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645"/>
              </a:spcBef>
            </a:pPr>
            <a:r>
              <a:rPr dirty="0" sz="3400" spc="-155">
                <a:latin typeface="Verdana"/>
                <a:cs typeface="Verdana"/>
              </a:rPr>
              <a:t>If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distance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reaches</a:t>
            </a:r>
            <a:r>
              <a:rPr dirty="0" sz="3400" spc="50">
                <a:latin typeface="Verdana"/>
                <a:cs typeface="Verdana"/>
              </a:rPr>
              <a:t> </a:t>
            </a:r>
            <a:r>
              <a:rPr dirty="0" sz="3400" spc="40">
                <a:latin typeface="Verdana"/>
                <a:cs typeface="Verdana"/>
              </a:rPr>
              <a:t>to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25">
                <a:latin typeface="Verdana"/>
                <a:cs typeface="Verdana"/>
              </a:rPr>
              <a:t>100</a:t>
            </a:r>
            <a:r>
              <a:rPr dirty="0" sz="3400" spc="5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cm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5">
                <a:latin typeface="Verdana"/>
                <a:cs typeface="Verdana"/>
              </a:rPr>
              <a:t>or</a:t>
            </a:r>
            <a:r>
              <a:rPr dirty="0" sz="3400" spc="5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less,</a:t>
            </a:r>
            <a:r>
              <a:rPr dirty="0" sz="3400" spc="4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5939" y="7432033"/>
            <a:ext cx="898080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90">
                <a:latin typeface="Verdana"/>
                <a:cs typeface="Verdana"/>
              </a:rPr>
              <a:t>buzzer</a:t>
            </a:r>
            <a:r>
              <a:rPr dirty="0" sz="3400" spc="-8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activates</a:t>
            </a:r>
            <a:r>
              <a:rPr dirty="0" sz="3400" spc="-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and</a:t>
            </a:r>
            <a:r>
              <a:rPr dirty="0" sz="3400" spc="-4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indicates</a:t>
            </a:r>
            <a:r>
              <a:rPr dirty="0" sz="3400" spc="-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social </a:t>
            </a:r>
            <a:r>
              <a:rPr dirty="0" sz="3400" spc="-118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distancing </a:t>
            </a:r>
            <a:r>
              <a:rPr dirty="0" sz="3400" spc="-20">
                <a:latin typeface="Verdana"/>
                <a:cs typeface="Verdana"/>
              </a:rPr>
              <a:t>violation </a:t>
            </a:r>
            <a:r>
              <a:rPr dirty="0" sz="3400" spc="-70">
                <a:latin typeface="Verdana"/>
                <a:cs typeface="Verdana"/>
              </a:rPr>
              <a:t>along </a:t>
            </a:r>
            <a:r>
              <a:rPr dirty="0" sz="3400" spc="-35">
                <a:latin typeface="Verdana"/>
                <a:cs typeface="Verdana"/>
              </a:rPr>
              <a:t>with </a:t>
            </a:r>
            <a:r>
              <a:rPr dirty="0" sz="3400" spc="-10">
                <a:latin typeface="Verdana"/>
                <a:cs typeface="Verdana"/>
              </a:rPr>
              <a:t>all </a:t>
            </a:r>
            <a:r>
              <a:rPr dirty="0" sz="3400" spc="-330">
                <a:latin typeface="Verdana"/>
                <a:cs typeface="Verdana"/>
              </a:rPr>
              <a:t>12 </a:t>
            </a:r>
            <a:r>
              <a:rPr dirty="0" sz="3400" spc="-95">
                <a:latin typeface="Verdana"/>
                <a:cs typeface="Verdana"/>
              </a:rPr>
              <a:t>RGD </a:t>
            </a:r>
            <a:r>
              <a:rPr dirty="0" sz="3400" spc="-9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315">
                <a:latin typeface="Verdana"/>
                <a:cs typeface="Verdana"/>
              </a:rPr>
              <a:t>x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120">
                <a:latin typeface="Verdana"/>
                <a:cs typeface="Verdana"/>
              </a:rPr>
              <a:t>w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345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331" y="3708266"/>
            <a:ext cx="379666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7375" marR="5080" indent="-575310">
              <a:lnSpc>
                <a:spcPct val="117000"/>
              </a:lnSpc>
              <a:spcBef>
                <a:spcPts val="95"/>
              </a:spcBef>
            </a:pPr>
            <a:r>
              <a:rPr dirty="0" sz="4700" spc="785">
                <a:latin typeface="Lucida Sans Unicode"/>
                <a:cs typeface="Lucida Sans Unicode"/>
              </a:rPr>
              <a:t>H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795">
                <a:latin typeface="Lucida Sans Unicode"/>
                <a:cs typeface="Lucida Sans Unicode"/>
              </a:rPr>
              <a:t>w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415">
                <a:latin typeface="Lucida Sans Unicode"/>
                <a:cs typeface="Lucida Sans Unicode"/>
              </a:rPr>
              <a:t>d</a:t>
            </a:r>
            <a:r>
              <a:rPr dirty="0" sz="4700" spc="635">
                <a:latin typeface="Lucida Sans Unicode"/>
                <a:cs typeface="Lucida Sans Unicode"/>
              </a:rPr>
              <a:t>o</a:t>
            </a:r>
            <a:r>
              <a:rPr dirty="0" sz="4700" spc="484">
                <a:latin typeface="Lucida Sans Unicode"/>
                <a:cs typeface="Lucida Sans Unicode"/>
              </a:rPr>
              <a:t>e</a:t>
            </a:r>
            <a:r>
              <a:rPr dirty="0" sz="4700" spc="750">
                <a:latin typeface="Lucida Sans Unicode"/>
                <a:cs typeface="Lucida Sans Unicode"/>
              </a:rPr>
              <a:t>s</a:t>
            </a:r>
            <a:r>
              <a:rPr dirty="0" sz="4700" spc="-360">
                <a:latin typeface="Lucida Sans Unicode"/>
                <a:cs typeface="Lucida Sans Unicode"/>
              </a:rPr>
              <a:t> </a:t>
            </a:r>
            <a:r>
              <a:rPr dirty="0" sz="4700" spc="-490">
                <a:latin typeface="Lucida Sans Unicode"/>
                <a:cs typeface="Lucida Sans Unicode"/>
              </a:rPr>
              <a:t>i</a:t>
            </a:r>
            <a:r>
              <a:rPr dirty="0" sz="4700" spc="-495">
                <a:latin typeface="Lucida Sans Unicode"/>
                <a:cs typeface="Lucida Sans Unicode"/>
              </a:rPr>
              <a:t>t  </a:t>
            </a:r>
            <a:r>
              <a:rPr dirty="0" sz="4700" spc="844">
                <a:latin typeface="Lucida Sans Unicode"/>
                <a:cs typeface="Lucida Sans Unicode"/>
              </a:rPr>
              <a:t>works?</a:t>
            </a:r>
            <a:endParaRPr sz="4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2644" y="907432"/>
            <a:ext cx="4075355" cy="5476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087" y="2868989"/>
            <a:ext cx="8305799" cy="312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1678" y="290662"/>
            <a:ext cx="15024735" cy="2044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25820" marR="5080" indent="-5913755">
              <a:lnSpc>
                <a:spcPct val="116199"/>
              </a:lnSpc>
              <a:spcBef>
                <a:spcPts val="100"/>
              </a:spcBef>
            </a:pPr>
            <a:r>
              <a:rPr dirty="0" sz="5700" spc="405">
                <a:latin typeface="Lucida Sans Unicode"/>
                <a:cs typeface="Lucida Sans Unicode"/>
              </a:rPr>
              <a:t>Patient</a:t>
            </a:r>
            <a:r>
              <a:rPr dirty="0" sz="5700" spc="-120">
                <a:latin typeface="Lucida Sans Unicode"/>
                <a:cs typeface="Lucida Sans Unicode"/>
              </a:rPr>
              <a:t> </a:t>
            </a:r>
            <a:r>
              <a:rPr dirty="0" sz="5700" spc="434">
                <a:latin typeface="Lucida Sans Unicode"/>
                <a:cs typeface="Lucida Sans Unicode"/>
              </a:rPr>
              <a:t>Monitoring</a:t>
            </a:r>
            <a:r>
              <a:rPr dirty="0" sz="5700" spc="-120">
                <a:latin typeface="Lucida Sans Unicode"/>
                <a:cs typeface="Lucida Sans Unicode"/>
              </a:rPr>
              <a:t> </a:t>
            </a:r>
            <a:r>
              <a:rPr dirty="0" sz="5700" spc="160">
                <a:latin typeface="Lucida Sans Unicode"/>
                <a:cs typeface="Lucida Sans Unicode"/>
              </a:rPr>
              <a:t>with</a:t>
            </a:r>
            <a:r>
              <a:rPr dirty="0" sz="5700" spc="-114">
                <a:latin typeface="Lucida Sans Unicode"/>
                <a:cs typeface="Lucida Sans Unicode"/>
              </a:rPr>
              <a:t> </a:t>
            </a:r>
            <a:r>
              <a:rPr dirty="0" sz="5700" spc="825">
                <a:latin typeface="Lucida Sans Unicode"/>
                <a:cs typeface="Lucida Sans Unicode"/>
              </a:rPr>
              <a:t>TeMperature </a:t>
            </a:r>
            <a:r>
              <a:rPr dirty="0" sz="5700" spc="-1789">
                <a:latin typeface="Lucida Sans Unicode"/>
                <a:cs typeface="Lucida Sans Unicode"/>
              </a:rPr>
              <a:t> </a:t>
            </a:r>
            <a:r>
              <a:rPr dirty="0" sz="5700" spc="1075">
                <a:latin typeface="Lucida Sans Unicode"/>
                <a:cs typeface="Lucida Sans Unicode"/>
              </a:rPr>
              <a:t>Sensor</a:t>
            </a:r>
            <a:endParaRPr sz="5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73" y="2860007"/>
            <a:ext cx="17365345" cy="703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683625" marR="15240" indent="172085">
              <a:lnSpc>
                <a:spcPct val="115799"/>
              </a:lnSpc>
              <a:spcBef>
                <a:spcPts val="100"/>
              </a:spcBef>
            </a:pP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sensing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used,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Arduino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UNO,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breadboard,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sensor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input.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RGB 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LED, </a:t>
            </a:r>
            <a:r>
              <a:rPr dirty="0" sz="3400" spc="-19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3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resistors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limit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-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  <a:spcBef>
                <a:spcPts val="3235"/>
              </a:spcBef>
            </a:pP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sensor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connected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analog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pin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4">
                <a:solidFill>
                  <a:srgbClr val="FFFFFF"/>
                </a:solidFill>
                <a:latin typeface="Verdana"/>
                <a:cs typeface="Verdana"/>
              </a:rPr>
              <a:t>A1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Arduino.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3400" spc="-1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choosen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detecting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degree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celcius. 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sensor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comes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4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variety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versions.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voltage </a:t>
            </a:r>
            <a:r>
              <a:rPr dirty="0" sz="34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type,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TMP36,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conveniently </a:t>
            </a:r>
            <a:r>
              <a:rPr dirty="0" sz="34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proportional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degrees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Celsius.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95">
                <a:solidFill>
                  <a:srgbClr val="FFFFFF"/>
                </a:solidFill>
                <a:latin typeface="Verdana"/>
                <a:cs typeface="Verdana"/>
              </a:rPr>
              <a:t>r.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temperature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rises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LED </a:t>
            </a:r>
            <a:r>
              <a:rPr dirty="0" sz="3400" spc="-1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1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baruah .konkona</dc:creator>
  <cp:keywords>DAFa_yHmYgA,BAEz7Fip0xo</cp:keywords>
  <dc:title>Copy of Green and Black Organic Shapes Motivation Workshop Webinar Keynote Presentation</dc:title>
  <dcterms:created xsi:type="dcterms:W3CDTF">2023-02-20T10:37:46Z</dcterms:created>
  <dcterms:modified xsi:type="dcterms:W3CDTF">2023-02-20T10:37:46Z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2023-02-20T00:00:00Z</vt:filetime>
  </property>
</Properties>
</file>