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8" r:id="rId7"/>
    <p:sldId id="270" r:id="rId8"/>
    <p:sldId id="280" r:id="rId9"/>
    <p:sldId id="282" r:id="rId10"/>
    <p:sldId id="284" r:id="rId11"/>
    <p:sldId id="271" r:id="rId12"/>
    <p:sldId id="272" r:id="rId13"/>
    <p:sldId id="285" r:id="rId14"/>
    <p:sldId id="286" r:id="rId15"/>
    <p:sldId id="287" r:id="rId16"/>
    <p:sldId id="277" r:id="rId17"/>
    <p:sldId id="273" r:id="rId18"/>
    <p:sldId id="283" r:id="rId19"/>
    <p:sldId id="274" r:id="rId20"/>
    <p:sldId id="279" r:id="rId21"/>
    <p:sldId id="263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51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959B"/>
    <a:srgbClr val="067D68"/>
    <a:srgbClr val="50D5B7"/>
    <a:srgbClr val="29323C"/>
    <a:srgbClr val="EA4D60"/>
    <a:srgbClr val="3D454E"/>
    <a:srgbClr val="676D74"/>
    <a:srgbClr val="535A62"/>
    <a:srgbClr val="7C8187"/>
    <a:srgbClr val="485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21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40" y="384"/>
      </p:cViewPr>
      <p:guideLst>
        <p:guide pos="551"/>
        <p:guide pos="7129"/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375C63-EB17-2849-9C02-B207C6CE2433}" type="doc">
      <dgm:prSet loTypeId="urn:microsoft.com/office/officeart/2005/8/layout/cycle6" loCatId="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1800000"/>
          </a:camera>
          <a:lightRig rig="threePt" dir="t"/>
        </a:scene3d>
      </dgm:spPr>
      <dgm:t>
        <a:bodyPr/>
        <a:lstStyle/>
        <a:p>
          <a:pPr latinLnBrk="1"/>
          <a:endParaRPr lang="ko-KR" altLang="en-US"/>
        </a:p>
      </dgm:t>
    </dgm:pt>
    <dgm:pt modelId="{417AEB87-428A-9D4B-8AF0-526C5B19D97A}">
      <dgm:prSet phldrT="[텍스트]"/>
      <dgm:spPr>
        <a:solidFill>
          <a:srgbClr val="29323C"/>
        </a:solidFill>
      </dgm:spPr>
      <dgm:t>
        <a:bodyPr/>
        <a:lstStyle/>
        <a:p>
          <a:pPr latinLnBrk="1"/>
          <a:r>
            <a:rPr lang="en-US" altLang="ko-KR" dirty="0"/>
            <a:t>Parallelization</a:t>
          </a:r>
          <a:endParaRPr lang="ko-KR" altLang="en-US" dirty="0"/>
        </a:p>
      </dgm:t>
    </dgm:pt>
    <dgm:pt modelId="{A779186D-737F-FC40-B0D2-5C8D20C67B59}" type="parTrans" cxnId="{6FC6B8F4-FE84-7F4A-A7F9-57803E84F6E8}">
      <dgm:prSet/>
      <dgm:spPr/>
      <dgm:t>
        <a:bodyPr/>
        <a:lstStyle/>
        <a:p>
          <a:pPr latinLnBrk="1"/>
          <a:endParaRPr lang="ko-KR" altLang="en-US"/>
        </a:p>
      </dgm:t>
    </dgm:pt>
    <dgm:pt modelId="{D4B69AA0-0E64-DD45-ABD9-15D8CFBEAA60}" type="sibTrans" cxnId="{6FC6B8F4-FE84-7F4A-A7F9-57803E84F6E8}">
      <dgm:prSet/>
      <dgm:spPr>
        <a:ln w="12700">
          <a:solidFill>
            <a:srgbClr val="7C8187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BCBFB67-8E4C-D441-8952-3A4176EBFC1C}">
      <dgm:prSet phldrT="[텍스트]"/>
      <dgm:spPr>
        <a:solidFill>
          <a:srgbClr val="29323C"/>
        </a:solidFill>
      </dgm:spPr>
      <dgm:t>
        <a:bodyPr/>
        <a:lstStyle/>
        <a:p>
          <a:pPr latinLnBrk="1"/>
          <a:r>
            <a:rPr lang="en-US" altLang="ko-KR" dirty="0"/>
            <a:t>Sparsity</a:t>
          </a:r>
        </a:p>
        <a:p>
          <a:pPr latinLnBrk="1"/>
          <a:r>
            <a:rPr lang="en-US" altLang="ko-KR" dirty="0"/>
            <a:t>Awareness</a:t>
          </a:r>
          <a:endParaRPr lang="ko-KR" altLang="en-US" dirty="0"/>
        </a:p>
      </dgm:t>
    </dgm:pt>
    <dgm:pt modelId="{16F7CB47-BF35-9E4B-80E0-5F0E301C149E}" type="parTrans" cxnId="{0376FCEA-4CB1-C348-9FDC-32D4DBD7CD5E}">
      <dgm:prSet/>
      <dgm:spPr/>
      <dgm:t>
        <a:bodyPr/>
        <a:lstStyle/>
        <a:p>
          <a:pPr latinLnBrk="1"/>
          <a:endParaRPr lang="ko-KR" altLang="en-US"/>
        </a:p>
      </dgm:t>
    </dgm:pt>
    <dgm:pt modelId="{84F05DE1-05E4-C943-9F48-F0754B34342E}" type="sibTrans" cxnId="{0376FCEA-4CB1-C348-9FDC-32D4DBD7CD5E}">
      <dgm:prSet/>
      <dgm:spPr>
        <a:ln w="12700">
          <a:solidFill>
            <a:srgbClr val="7C8187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36E3D44E-8DE6-4C48-9F90-46A21A3FB83F}">
      <dgm:prSet phldrT="[텍스트]"/>
      <dgm:spPr>
        <a:solidFill>
          <a:srgbClr val="29323C"/>
        </a:solidFill>
      </dgm:spPr>
      <dgm:t>
        <a:bodyPr/>
        <a:lstStyle/>
        <a:p>
          <a:pPr latinLnBrk="1"/>
          <a:r>
            <a:rPr lang="en-US" altLang="ko-KR" dirty="0"/>
            <a:t>regularization</a:t>
          </a:r>
          <a:endParaRPr lang="ko-KR" altLang="en-US" dirty="0"/>
        </a:p>
      </dgm:t>
    </dgm:pt>
    <dgm:pt modelId="{314B9C3B-83E8-E948-9D91-86A8F3D0D988}" type="parTrans" cxnId="{960F261C-27DE-2F45-94C8-D2DE023C33A7}">
      <dgm:prSet/>
      <dgm:spPr/>
      <dgm:t>
        <a:bodyPr/>
        <a:lstStyle/>
        <a:p>
          <a:pPr latinLnBrk="1"/>
          <a:endParaRPr lang="ko-KR" altLang="en-US"/>
        </a:p>
      </dgm:t>
    </dgm:pt>
    <dgm:pt modelId="{DF506335-ECDD-C14D-8287-28F2F35E966F}" type="sibTrans" cxnId="{960F261C-27DE-2F45-94C8-D2DE023C33A7}">
      <dgm:prSet/>
      <dgm:spPr>
        <a:ln w="12700">
          <a:solidFill>
            <a:srgbClr val="7C8187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CE143F0-F401-2C4C-924C-2253909AECBD}">
      <dgm:prSet phldrT="[텍스트]"/>
      <dgm:spPr>
        <a:solidFill>
          <a:srgbClr val="29323C"/>
        </a:solidFill>
      </dgm:spPr>
      <dgm:t>
        <a:bodyPr/>
        <a:lstStyle/>
        <a:p>
          <a:pPr latinLnBrk="1"/>
          <a:r>
            <a:rPr lang="en-US" altLang="ko-KR" dirty="0"/>
            <a:t>Weighted Quantile</a:t>
          </a:r>
        </a:p>
        <a:p>
          <a:pPr latinLnBrk="1"/>
          <a:r>
            <a:rPr lang="en-US" altLang="ko-KR" dirty="0"/>
            <a:t>Sketch</a:t>
          </a:r>
          <a:endParaRPr lang="ko-KR" altLang="en-US" dirty="0"/>
        </a:p>
      </dgm:t>
    </dgm:pt>
    <dgm:pt modelId="{6EB94E1B-FD23-824E-9512-86A87B881BFD}" type="parTrans" cxnId="{5DDC4897-FE53-1044-9CF0-487DF144369D}">
      <dgm:prSet/>
      <dgm:spPr/>
      <dgm:t>
        <a:bodyPr/>
        <a:lstStyle/>
        <a:p>
          <a:pPr latinLnBrk="1"/>
          <a:endParaRPr lang="ko-KR" altLang="en-US"/>
        </a:p>
      </dgm:t>
    </dgm:pt>
    <dgm:pt modelId="{19AEDA6A-4410-BC41-A000-ED5F05D12AF9}" type="sibTrans" cxnId="{5DDC4897-FE53-1044-9CF0-487DF144369D}">
      <dgm:prSet/>
      <dgm:spPr>
        <a:ln w="12700">
          <a:solidFill>
            <a:srgbClr val="7C8187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AEAC12C9-0D0F-8449-A8B0-1A9D16A40388}">
      <dgm:prSet/>
      <dgm:spPr>
        <a:solidFill>
          <a:srgbClr val="29323C"/>
        </a:solidFill>
      </dgm:spPr>
      <dgm:t>
        <a:bodyPr/>
        <a:lstStyle/>
        <a:p>
          <a:pPr latinLnBrk="1"/>
          <a:r>
            <a:rPr lang="en-US" altLang="ko-KR" dirty="0"/>
            <a:t>Hardware Optimization</a:t>
          </a:r>
          <a:endParaRPr lang="ko-KR" altLang="en-US" dirty="0"/>
        </a:p>
      </dgm:t>
    </dgm:pt>
    <dgm:pt modelId="{FB59EC16-2695-1341-BC71-94F4F812B139}" type="parTrans" cxnId="{CD763B0C-4A21-764F-8C59-A5D77D1408AA}">
      <dgm:prSet/>
      <dgm:spPr/>
      <dgm:t>
        <a:bodyPr/>
        <a:lstStyle/>
        <a:p>
          <a:pPr latinLnBrk="1"/>
          <a:endParaRPr lang="ko-KR" altLang="en-US"/>
        </a:p>
      </dgm:t>
    </dgm:pt>
    <dgm:pt modelId="{897F4070-031A-8246-AD36-C6F2E42442BC}" type="sibTrans" cxnId="{CD763B0C-4A21-764F-8C59-A5D77D1408AA}">
      <dgm:prSet/>
      <dgm:spPr>
        <a:ln w="12700">
          <a:solidFill>
            <a:srgbClr val="7C8187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8BB32B2-773B-C34F-86B2-95935376429C}">
      <dgm:prSet/>
      <dgm:spPr>
        <a:solidFill>
          <a:srgbClr val="29323C"/>
        </a:solidFill>
      </dgm:spPr>
      <dgm:t>
        <a:bodyPr/>
        <a:lstStyle/>
        <a:p>
          <a:pPr latinLnBrk="1"/>
          <a:r>
            <a:rPr lang="en-US" altLang="ko-KR" dirty="0"/>
            <a:t>Tree Pruning</a:t>
          </a:r>
          <a:endParaRPr lang="ko-KR" altLang="en-US" dirty="0"/>
        </a:p>
      </dgm:t>
    </dgm:pt>
    <dgm:pt modelId="{7C3D36E0-1A4A-FE41-A565-E3E0E3A5572F}" type="parTrans" cxnId="{9753FE21-0433-EA4E-8BEA-BEDDDEC9AAF5}">
      <dgm:prSet/>
      <dgm:spPr/>
      <dgm:t>
        <a:bodyPr/>
        <a:lstStyle/>
        <a:p>
          <a:pPr latinLnBrk="1"/>
          <a:endParaRPr lang="ko-KR" altLang="en-US"/>
        </a:p>
      </dgm:t>
    </dgm:pt>
    <dgm:pt modelId="{BE999235-52FD-324B-95C5-A937640B63D2}" type="sibTrans" cxnId="{9753FE21-0433-EA4E-8BEA-BEDDDEC9AAF5}">
      <dgm:prSet/>
      <dgm:spPr>
        <a:ln w="12700">
          <a:solidFill>
            <a:srgbClr val="7C8187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AB1624EA-2B3E-954F-B6AC-30B29EF45648}" type="pres">
      <dgm:prSet presAssocID="{A6375C63-EB17-2849-9C02-B207C6CE2433}" presName="cycle" presStyleCnt="0">
        <dgm:presLayoutVars>
          <dgm:dir/>
          <dgm:resizeHandles val="exact"/>
        </dgm:presLayoutVars>
      </dgm:prSet>
      <dgm:spPr/>
    </dgm:pt>
    <dgm:pt modelId="{9D7C4DA2-1284-874B-8F01-C5A42016FDE4}" type="pres">
      <dgm:prSet presAssocID="{417AEB87-428A-9D4B-8AF0-526C5B19D97A}" presName="node" presStyleLbl="node1" presStyleIdx="0" presStyleCnt="6" custAng="1800000">
        <dgm:presLayoutVars>
          <dgm:bulletEnabled val="1"/>
        </dgm:presLayoutVars>
      </dgm:prSet>
      <dgm:spPr/>
    </dgm:pt>
    <dgm:pt modelId="{099ED9B3-B172-6641-BC1A-345AA0B4399F}" type="pres">
      <dgm:prSet presAssocID="{417AEB87-428A-9D4B-8AF0-526C5B19D97A}" presName="spNode" presStyleCnt="0"/>
      <dgm:spPr/>
    </dgm:pt>
    <dgm:pt modelId="{908AA57A-03C1-A34F-82EA-FB66472E4E85}" type="pres">
      <dgm:prSet presAssocID="{D4B69AA0-0E64-DD45-ABD9-15D8CFBEAA60}" presName="sibTrans" presStyleLbl="sibTrans1D1" presStyleIdx="0" presStyleCnt="6"/>
      <dgm:spPr/>
    </dgm:pt>
    <dgm:pt modelId="{C8940719-5D08-6C49-975D-3562202C28E1}" type="pres">
      <dgm:prSet presAssocID="{0BCBFB67-8E4C-D441-8952-3A4176EBFC1C}" presName="node" presStyleLbl="node1" presStyleIdx="1" presStyleCnt="6" custAng="1800000">
        <dgm:presLayoutVars>
          <dgm:bulletEnabled val="1"/>
        </dgm:presLayoutVars>
      </dgm:prSet>
      <dgm:spPr/>
    </dgm:pt>
    <dgm:pt modelId="{284BD5D0-6EF9-E44D-9170-ABC2E5BEFDAB}" type="pres">
      <dgm:prSet presAssocID="{0BCBFB67-8E4C-D441-8952-3A4176EBFC1C}" presName="spNode" presStyleCnt="0"/>
      <dgm:spPr/>
    </dgm:pt>
    <dgm:pt modelId="{3E781529-63B4-E149-A08C-1A0085BE53AC}" type="pres">
      <dgm:prSet presAssocID="{84F05DE1-05E4-C943-9F48-F0754B34342E}" presName="sibTrans" presStyleLbl="sibTrans1D1" presStyleIdx="1" presStyleCnt="6"/>
      <dgm:spPr/>
    </dgm:pt>
    <dgm:pt modelId="{EC82259F-93E7-E746-A956-43E47CD36B3F}" type="pres">
      <dgm:prSet presAssocID="{36E3D44E-8DE6-4C48-9F90-46A21A3FB83F}" presName="node" presStyleLbl="node1" presStyleIdx="2" presStyleCnt="6" custAng="1800000">
        <dgm:presLayoutVars>
          <dgm:bulletEnabled val="1"/>
        </dgm:presLayoutVars>
      </dgm:prSet>
      <dgm:spPr/>
    </dgm:pt>
    <dgm:pt modelId="{1EC81C00-753C-9343-A50D-C3131465F486}" type="pres">
      <dgm:prSet presAssocID="{36E3D44E-8DE6-4C48-9F90-46A21A3FB83F}" presName="spNode" presStyleCnt="0"/>
      <dgm:spPr/>
    </dgm:pt>
    <dgm:pt modelId="{C49A0396-0772-924B-9912-4717F919882C}" type="pres">
      <dgm:prSet presAssocID="{DF506335-ECDD-C14D-8287-28F2F35E966F}" presName="sibTrans" presStyleLbl="sibTrans1D1" presStyleIdx="2" presStyleCnt="6"/>
      <dgm:spPr/>
    </dgm:pt>
    <dgm:pt modelId="{9B58F3C7-AD17-7C46-B91C-DFCB491F8364}" type="pres">
      <dgm:prSet presAssocID="{ECE143F0-F401-2C4C-924C-2253909AECBD}" presName="node" presStyleLbl="node1" presStyleIdx="3" presStyleCnt="6" custAng="1800000">
        <dgm:presLayoutVars>
          <dgm:bulletEnabled val="1"/>
        </dgm:presLayoutVars>
      </dgm:prSet>
      <dgm:spPr/>
    </dgm:pt>
    <dgm:pt modelId="{A1CF89CA-C026-6F40-9018-F16D19F04199}" type="pres">
      <dgm:prSet presAssocID="{ECE143F0-F401-2C4C-924C-2253909AECBD}" presName="spNode" presStyleCnt="0"/>
      <dgm:spPr/>
    </dgm:pt>
    <dgm:pt modelId="{972C870B-1DC1-2843-9E49-EE920840A162}" type="pres">
      <dgm:prSet presAssocID="{19AEDA6A-4410-BC41-A000-ED5F05D12AF9}" presName="sibTrans" presStyleLbl="sibTrans1D1" presStyleIdx="3" presStyleCnt="6"/>
      <dgm:spPr/>
    </dgm:pt>
    <dgm:pt modelId="{44F2E919-8669-4B49-BDA4-10AAEF9AA0B3}" type="pres">
      <dgm:prSet presAssocID="{AEAC12C9-0D0F-8449-A8B0-1A9D16A40388}" presName="node" presStyleLbl="node1" presStyleIdx="4" presStyleCnt="6" custAng="1800000">
        <dgm:presLayoutVars>
          <dgm:bulletEnabled val="1"/>
        </dgm:presLayoutVars>
      </dgm:prSet>
      <dgm:spPr/>
    </dgm:pt>
    <dgm:pt modelId="{EAE3595A-CDC3-F842-A544-27EF968300A0}" type="pres">
      <dgm:prSet presAssocID="{AEAC12C9-0D0F-8449-A8B0-1A9D16A40388}" presName="spNode" presStyleCnt="0"/>
      <dgm:spPr/>
    </dgm:pt>
    <dgm:pt modelId="{F473117D-F363-5346-BF2B-26DFE4090D58}" type="pres">
      <dgm:prSet presAssocID="{897F4070-031A-8246-AD36-C6F2E42442BC}" presName="sibTrans" presStyleLbl="sibTrans1D1" presStyleIdx="4" presStyleCnt="6"/>
      <dgm:spPr/>
    </dgm:pt>
    <dgm:pt modelId="{FD83C790-0593-4C40-A5CE-94C68BE22171}" type="pres">
      <dgm:prSet presAssocID="{D8BB32B2-773B-C34F-86B2-95935376429C}" presName="node" presStyleLbl="node1" presStyleIdx="5" presStyleCnt="6" custAng="1800000">
        <dgm:presLayoutVars>
          <dgm:bulletEnabled val="1"/>
        </dgm:presLayoutVars>
      </dgm:prSet>
      <dgm:spPr/>
    </dgm:pt>
    <dgm:pt modelId="{9F23815F-71AA-EC4F-BA12-4EDB89DAD166}" type="pres">
      <dgm:prSet presAssocID="{D8BB32B2-773B-C34F-86B2-95935376429C}" presName="spNode" presStyleCnt="0"/>
      <dgm:spPr/>
    </dgm:pt>
    <dgm:pt modelId="{4BBF1305-6EAB-DB4B-ABE0-46BC6803F861}" type="pres">
      <dgm:prSet presAssocID="{BE999235-52FD-324B-95C5-A937640B63D2}" presName="sibTrans" presStyleLbl="sibTrans1D1" presStyleIdx="5" presStyleCnt="6"/>
      <dgm:spPr/>
    </dgm:pt>
  </dgm:ptLst>
  <dgm:cxnLst>
    <dgm:cxn modelId="{00978108-B225-6B41-A861-2CF87F2F50ED}" type="presOf" srcId="{D4B69AA0-0E64-DD45-ABD9-15D8CFBEAA60}" destId="{908AA57A-03C1-A34F-82EA-FB66472E4E85}" srcOrd="0" destOrd="0" presId="urn:microsoft.com/office/officeart/2005/8/layout/cycle6"/>
    <dgm:cxn modelId="{CD763B0C-4A21-764F-8C59-A5D77D1408AA}" srcId="{A6375C63-EB17-2849-9C02-B207C6CE2433}" destId="{AEAC12C9-0D0F-8449-A8B0-1A9D16A40388}" srcOrd="4" destOrd="0" parTransId="{FB59EC16-2695-1341-BC71-94F4F812B139}" sibTransId="{897F4070-031A-8246-AD36-C6F2E42442BC}"/>
    <dgm:cxn modelId="{960F261C-27DE-2F45-94C8-D2DE023C33A7}" srcId="{A6375C63-EB17-2849-9C02-B207C6CE2433}" destId="{36E3D44E-8DE6-4C48-9F90-46A21A3FB83F}" srcOrd="2" destOrd="0" parTransId="{314B9C3B-83E8-E948-9D91-86A8F3D0D988}" sibTransId="{DF506335-ECDD-C14D-8287-28F2F35E966F}"/>
    <dgm:cxn modelId="{9753FE21-0433-EA4E-8BEA-BEDDDEC9AAF5}" srcId="{A6375C63-EB17-2849-9C02-B207C6CE2433}" destId="{D8BB32B2-773B-C34F-86B2-95935376429C}" srcOrd="5" destOrd="0" parTransId="{7C3D36E0-1A4A-FE41-A565-E3E0E3A5572F}" sibTransId="{BE999235-52FD-324B-95C5-A937640B63D2}"/>
    <dgm:cxn modelId="{23168226-5EBE-D144-B37C-BD39557657C0}" type="presOf" srcId="{19AEDA6A-4410-BC41-A000-ED5F05D12AF9}" destId="{972C870B-1DC1-2843-9E49-EE920840A162}" srcOrd="0" destOrd="0" presId="urn:microsoft.com/office/officeart/2005/8/layout/cycle6"/>
    <dgm:cxn modelId="{AB571236-0C51-664A-8B9B-995A65759F66}" type="presOf" srcId="{84F05DE1-05E4-C943-9F48-F0754B34342E}" destId="{3E781529-63B4-E149-A08C-1A0085BE53AC}" srcOrd="0" destOrd="0" presId="urn:microsoft.com/office/officeart/2005/8/layout/cycle6"/>
    <dgm:cxn modelId="{7CA27D48-2737-AF4C-B30F-0E21CA70C9E7}" type="presOf" srcId="{0BCBFB67-8E4C-D441-8952-3A4176EBFC1C}" destId="{C8940719-5D08-6C49-975D-3562202C28E1}" srcOrd="0" destOrd="0" presId="urn:microsoft.com/office/officeart/2005/8/layout/cycle6"/>
    <dgm:cxn modelId="{4858935F-A1F4-D94C-B033-63985E01DAD2}" type="presOf" srcId="{897F4070-031A-8246-AD36-C6F2E42442BC}" destId="{F473117D-F363-5346-BF2B-26DFE4090D58}" srcOrd="0" destOrd="0" presId="urn:microsoft.com/office/officeart/2005/8/layout/cycle6"/>
    <dgm:cxn modelId="{95A5D764-CA05-2143-BB0A-BDA673FC1BC6}" type="presOf" srcId="{ECE143F0-F401-2C4C-924C-2253909AECBD}" destId="{9B58F3C7-AD17-7C46-B91C-DFCB491F8364}" srcOrd="0" destOrd="0" presId="urn:microsoft.com/office/officeart/2005/8/layout/cycle6"/>
    <dgm:cxn modelId="{E327426B-3BC7-1A44-94E6-C8EFEC0F0E2F}" type="presOf" srcId="{DF506335-ECDD-C14D-8287-28F2F35E966F}" destId="{C49A0396-0772-924B-9912-4717F919882C}" srcOrd="0" destOrd="0" presId="urn:microsoft.com/office/officeart/2005/8/layout/cycle6"/>
    <dgm:cxn modelId="{8DD54486-D4E6-B947-9C24-688BFBCA8996}" type="presOf" srcId="{BE999235-52FD-324B-95C5-A937640B63D2}" destId="{4BBF1305-6EAB-DB4B-ABE0-46BC6803F861}" srcOrd="0" destOrd="0" presId="urn:microsoft.com/office/officeart/2005/8/layout/cycle6"/>
    <dgm:cxn modelId="{2BEDD491-B5B1-9648-9D0F-387BC8BFE953}" type="presOf" srcId="{417AEB87-428A-9D4B-8AF0-526C5B19D97A}" destId="{9D7C4DA2-1284-874B-8F01-C5A42016FDE4}" srcOrd="0" destOrd="0" presId="urn:microsoft.com/office/officeart/2005/8/layout/cycle6"/>
    <dgm:cxn modelId="{9032DC92-8808-5147-AEF3-C7CBA4E2CF47}" type="presOf" srcId="{AEAC12C9-0D0F-8449-A8B0-1A9D16A40388}" destId="{44F2E919-8669-4B49-BDA4-10AAEF9AA0B3}" srcOrd="0" destOrd="0" presId="urn:microsoft.com/office/officeart/2005/8/layout/cycle6"/>
    <dgm:cxn modelId="{5DDC4897-FE53-1044-9CF0-487DF144369D}" srcId="{A6375C63-EB17-2849-9C02-B207C6CE2433}" destId="{ECE143F0-F401-2C4C-924C-2253909AECBD}" srcOrd="3" destOrd="0" parTransId="{6EB94E1B-FD23-824E-9512-86A87B881BFD}" sibTransId="{19AEDA6A-4410-BC41-A000-ED5F05D12AF9}"/>
    <dgm:cxn modelId="{9133CBB6-2EFF-DD46-AED6-494CF701EFE2}" type="presOf" srcId="{A6375C63-EB17-2849-9C02-B207C6CE2433}" destId="{AB1624EA-2B3E-954F-B6AC-30B29EF45648}" srcOrd="0" destOrd="0" presId="urn:microsoft.com/office/officeart/2005/8/layout/cycle6"/>
    <dgm:cxn modelId="{5C57AEC3-1A43-3F4C-B73D-D4CE26ACDA19}" type="presOf" srcId="{D8BB32B2-773B-C34F-86B2-95935376429C}" destId="{FD83C790-0593-4C40-A5CE-94C68BE22171}" srcOrd="0" destOrd="0" presId="urn:microsoft.com/office/officeart/2005/8/layout/cycle6"/>
    <dgm:cxn modelId="{0376FCEA-4CB1-C348-9FDC-32D4DBD7CD5E}" srcId="{A6375C63-EB17-2849-9C02-B207C6CE2433}" destId="{0BCBFB67-8E4C-D441-8952-3A4176EBFC1C}" srcOrd="1" destOrd="0" parTransId="{16F7CB47-BF35-9E4B-80E0-5F0E301C149E}" sibTransId="{84F05DE1-05E4-C943-9F48-F0754B34342E}"/>
    <dgm:cxn modelId="{E56894F4-7F3F-AB4E-A88F-DFAE44CD9949}" type="presOf" srcId="{36E3D44E-8DE6-4C48-9F90-46A21A3FB83F}" destId="{EC82259F-93E7-E746-A956-43E47CD36B3F}" srcOrd="0" destOrd="0" presId="urn:microsoft.com/office/officeart/2005/8/layout/cycle6"/>
    <dgm:cxn modelId="{6FC6B8F4-FE84-7F4A-A7F9-57803E84F6E8}" srcId="{A6375C63-EB17-2849-9C02-B207C6CE2433}" destId="{417AEB87-428A-9D4B-8AF0-526C5B19D97A}" srcOrd="0" destOrd="0" parTransId="{A779186D-737F-FC40-B0D2-5C8D20C67B59}" sibTransId="{D4B69AA0-0E64-DD45-ABD9-15D8CFBEAA60}"/>
    <dgm:cxn modelId="{9E6F283A-7A36-EE44-B08D-80289A1DE919}" type="presParOf" srcId="{AB1624EA-2B3E-954F-B6AC-30B29EF45648}" destId="{9D7C4DA2-1284-874B-8F01-C5A42016FDE4}" srcOrd="0" destOrd="0" presId="urn:microsoft.com/office/officeart/2005/8/layout/cycle6"/>
    <dgm:cxn modelId="{D10C254B-3753-A147-A97E-76A63EC8EFF0}" type="presParOf" srcId="{AB1624EA-2B3E-954F-B6AC-30B29EF45648}" destId="{099ED9B3-B172-6641-BC1A-345AA0B4399F}" srcOrd="1" destOrd="0" presId="urn:microsoft.com/office/officeart/2005/8/layout/cycle6"/>
    <dgm:cxn modelId="{4F07EF40-F9C0-AE45-BC61-9045AEB095FA}" type="presParOf" srcId="{AB1624EA-2B3E-954F-B6AC-30B29EF45648}" destId="{908AA57A-03C1-A34F-82EA-FB66472E4E85}" srcOrd="2" destOrd="0" presId="urn:microsoft.com/office/officeart/2005/8/layout/cycle6"/>
    <dgm:cxn modelId="{113BF021-9D43-1F42-BA19-AF12BB7BC1D0}" type="presParOf" srcId="{AB1624EA-2B3E-954F-B6AC-30B29EF45648}" destId="{C8940719-5D08-6C49-975D-3562202C28E1}" srcOrd="3" destOrd="0" presId="urn:microsoft.com/office/officeart/2005/8/layout/cycle6"/>
    <dgm:cxn modelId="{8D357679-2294-EF4F-934D-149B0EB0EF07}" type="presParOf" srcId="{AB1624EA-2B3E-954F-B6AC-30B29EF45648}" destId="{284BD5D0-6EF9-E44D-9170-ABC2E5BEFDAB}" srcOrd="4" destOrd="0" presId="urn:microsoft.com/office/officeart/2005/8/layout/cycle6"/>
    <dgm:cxn modelId="{E2978B61-B83E-1A45-A6CC-BBDCDD2D1047}" type="presParOf" srcId="{AB1624EA-2B3E-954F-B6AC-30B29EF45648}" destId="{3E781529-63B4-E149-A08C-1A0085BE53AC}" srcOrd="5" destOrd="0" presId="urn:microsoft.com/office/officeart/2005/8/layout/cycle6"/>
    <dgm:cxn modelId="{DEF6F289-2B90-D549-8609-68488615959F}" type="presParOf" srcId="{AB1624EA-2B3E-954F-B6AC-30B29EF45648}" destId="{EC82259F-93E7-E746-A956-43E47CD36B3F}" srcOrd="6" destOrd="0" presId="urn:microsoft.com/office/officeart/2005/8/layout/cycle6"/>
    <dgm:cxn modelId="{4E87033E-1B65-594A-A6BF-0C7B50A0D4D7}" type="presParOf" srcId="{AB1624EA-2B3E-954F-B6AC-30B29EF45648}" destId="{1EC81C00-753C-9343-A50D-C3131465F486}" srcOrd="7" destOrd="0" presId="urn:microsoft.com/office/officeart/2005/8/layout/cycle6"/>
    <dgm:cxn modelId="{FFF0E6A6-8F0A-1845-8718-790A5034B7F8}" type="presParOf" srcId="{AB1624EA-2B3E-954F-B6AC-30B29EF45648}" destId="{C49A0396-0772-924B-9912-4717F919882C}" srcOrd="8" destOrd="0" presId="urn:microsoft.com/office/officeart/2005/8/layout/cycle6"/>
    <dgm:cxn modelId="{9683CAFE-E472-F749-ACE4-7043EEA568B3}" type="presParOf" srcId="{AB1624EA-2B3E-954F-B6AC-30B29EF45648}" destId="{9B58F3C7-AD17-7C46-B91C-DFCB491F8364}" srcOrd="9" destOrd="0" presId="urn:microsoft.com/office/officeart/2005/8/layout/cycle6"/>
    <dgm:cxn modelId="{6572839D-3A4D-994A-8E58-8E30BDCD9090}" type="presParOf" srcId="{AB1624EA-2B3E-954F-B6AC-30B29EF45648}" destId="{A1CF89CA-C026-6F40-9018-F16D19F04199}" srcOrd="10" destOrd="0" presId="urn:microsoft.com/office/officeart/2005/8/layout/cycle6"/>
    <dgm:cxn modelId="{765D49B3-BD7B-3341-93B4-E4771AA9E6FB}" type="presParOf" srcId="{AB1624EA-2B3E-954F-B6AC-30B29EF45648}" destId="{972C870B-1DC1-2843-9E49-EE920840A162}" srcOrd="11" destOrd="0" presId="urn:microsoft.com/office/officeart/2005/8/layout/cycle6"/>
    <dgm:cxn modelId="{0EA4C05F-3D87-FC47-A1A1-E1B0B041070B}" type="presParOf" srcId="{AB1624EA-2B3E-954F-B6AC-30B29EF45648}" destId="{44F2E919-8669-4B49-BDA4-10AAEF9AA0B3}" srcOrd="12" destOrd="0" presId="urn:microsoft.com/office/officeart/2005/8/layout/cycle6"/>
    <dgm:cxn modelId="{51EA1BAC-0D1B-C948-BF10-AD44C9795099}" type="presParOf" srcId="{AB1624EA-2B3E-954F-B6AC-30B29EF45648}" destId="{EAE3595A-CDC3-F842-A544-27EF968300A0}" srcOrd="13" destOrd="0" presId="urn:microsoft.com/office/officeart/2005/8/layout/cycle6"/>
    <dgm:cxn modelId="{E7A1CC78-9AAA-D24C-B3AA-1E3BCB003214}" type="presParOf" srcId="{AB1624EA-2B3E-954F-B6AC-30B29EF45648}" destId="{F473117D-F363-5346-BF2B-26DFE4090D58}" srcOrd="14" destOrd="0" presId="urn:microsoft.com/office/officeart/2005/8/layout/cycle6"/>
    <dgm:cxn modelId="{068F1502-934F-D145-9384-1E64C07F368D}" type="presParOf" srcId="{AB1624EA-2B3E-954F-B6AC-30B29EF45648}" destId="{FD83C790-0593-4C40-A5CE-94C68BE22171}" srcOrd="15" destOrd="0" presId="urn:microsoft.com/office/officeart/2005/8/layout/cycle6"/>
    <dgm:cxn modelId="{B98E81E1-D92F-7243-A762-A8D2D77F07FC}" type="presParOf" srcId="{AB1624EA-2B3E-954F-B6AC-30B29EF45648}" destId="{9F23815F-71AA-EC4F-BA12-4EDB89DAD166}" srcOrd="16" destOrd="0" presId="urn:microsoft.com/office/officeart/2005/8/layout/cycle6"/>
    <dgm:cxn modelId="{4A17C3D1-3B97-0C40-898E-72FBC660E8D4}" type="presParOf" srcId="{AB1624EA-2B3E-954F-B6AC-30B29EF45648}" destId="{4BBF1305-6EAB-DB4B-ABE0-46BC6803F861}" srcOrd="17" destOrd="0" presId="urn:microsoft.com/office/officeart/2005/8/layout/cycle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C4DA2-1284-874B-8F01-C5A42016FDE4}">
      <dsp:nvSpPr>
        <dsp:cNvPr id="0" name=""/>
        <dsp:cNvSpPr/>
      </dsp:nvSpPr>
      <dsp:spPr>
        <a:xfrm rot="1800000">
          <a:off x="3334742" y="2620"/>
          <a:ext cx="1458515" cy="948035"/>
        </a:xfrm>
        <a:prstGeom prst="roundRect">
          <a:avLst/>
        </a:prstGeom>
        <a:solidFill>
          <a:srgbClr val="2932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18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Parallelization</a:t>
          </a:r>
          <a:endParaRPr lang="ko-KR" altLang="en-US" sz="1500" kern="1200" dirty="0"/>
        </a:p>
      </dsp:txBody>
      <dsp:txXfrm>
        <a:off x="3381021" y="48899"/>
        <a:ext cx="1365957" cy="855477"/>
      </dsp:txXfrm>
    </dsp:sp>
    <dsp:sp modelId="{908AA57A-03C1-A34F-82EA-FB66472E4E85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2971264" y="125696"/>
              </a:moveTo>
              <a:arcTo wR="2232695" hR="2232695" stAng="17359031" swAng="1500410"/>
            </a:path>
          </a:pathLst>
        </a:custGeom>
        <a:noFill/>
        <a:ln w="12700" cap="flat" cmpd="sng" algn="ctr">
          <a:solidFill>
            <a:srgbClr val="7C8187"/>
          </a:solidFill>
          <a:prstDash val="solid"/>
          <a:miter lim="800000"/>
        </a:ln>
        <a:effectLst/>
        <a:scene3d>
          <a:camera prst="orthographicFront">
            <a:rot lat="0" lon="0" rev="1800000"/>
          </a:camera>
          <a:lightRig rig="threePt" dir="t"/>
        </a:scene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40719-5D08-6C49-975D-3562202C28E1}">
      <dsp:nvSpPr>
        <dsp:cNvPr id="0" name=""/>
        <dsp:cNvSpPr/>
      </dsp:nvSpPr>
      <dsp:spPr>
        <a:xfrm rot="1800000">
          <a:off x="5268312" y="1118968"/>
          <a:ext cx="1458515" cy="948035"/>
        </a:xfrm>
        <a:prstGeom prst="roundRect">
          <a:avLst/>
        </a:prstGeom>
        <a:solidFill>
          <a:srgbClr val="2932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18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Sparsity</a:t>
          </a: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Awareness</a:t>
          </a:r>
          <a:endParaRPr lang="ko-KR" altLang="en-US" sz="1500" kern="1200" dirty="0"/>
        </a:p>
      </dsp:txBody>
      <dsp:txXfrm>
        <a:off x="5314591" y="1165247"/>
        <a:ext cx="1365957" cy="855477"/>
      </dsp:txXfrm>
    </dsp:sp>
    <dsp:sp modelId="{3E781529-63B4-E149-A08C-1A0085BE53AC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4374658" y="1602679"/>
              </a:moveTo>
              <a:arcTo wR="2232695" hR="2232695" stAng="20616588" swAng="1966824"/>
            </a:path>
          </a:pathLst>
        </a:custGeom>
        <a:noFill/>
        <a:ln w="12700" cap="flat" cmpd="sng" algn="ctr">
          <a:solidFill>
            <a:srgbClr val="7C8187"/>
          </a:solidFill>
          <a:prstDash val="solid"/>
          <a:miter lim="800000"/>
        </a:ln>
        <a:effectLst/>
        <a:scene3d>
          <a:camera prst="orthographicFront">
            <a:rot lat="0" lon="0" rev="1800000"/>
          </a:camera>
          <a:lightRig rig="threePt" dir="t"/>
        </a:scene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82259F-93E7-E746-A956-43E47CD36B3F}">
      <dsp:nvSpPr>
        <dsp:cNvPr id="0" name=""/>
        <dsp:cNvSpPr/>
      </dsp:nvSpPr>
      <dsp:spPr>
        <a:xfrm rot="1800000">
          <a:off x="5268312" y="3351663"/>
          <a:ext cx="1458515" cy="948035"/>
        </a:xfrm>
        <a:prstGeom prst="roundRect">
          <a:avLst/>
        </a:prstGeom>
        <a:solidFill>
          <a:srgbClr val="2932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18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regularization</a:t>
          </a:r>
          <a:endParaRPr lang="ko-KR" altLang="en-US" sz="1500" kern="1200" dirty="0"/>
        </a:p>
      </dsp:txBody>
      <dsp:txXfrm>
        <a:off x="5314591" y="3397942"/>
        <a:ext cx="1365957" cy="855477"/>
      </dsp:txXfrm>
    </dsp:sp>
    <dsp:sp modelId="{C49A0396-0772-924B-9912-4717F919882C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792713" y="3829964"/>
              </a:moveTo>
              <a:arcTo wR="2232695" hR="2232695" stAng="2740559" swAng="1500410"/>
            </a:path>
          </a:pathLst>
        </a:custGeom>
        <a:noFill/>
        <a:ln w="12700" cap="flat" cmpd="sng" algn="ctr">
          <a:solidFill>
            <a:srgbClr val="7C8187"/>
          </a:solidFill>
          <a:prstDash val="solid"/>
          <a:miter lim="800000"/>
        </a:ln>
        <a:effectLst/>
        <a:scene3d>
          <a:camera prst="orthographicFront">
            <a:rot lat="0" lon="0" rev="1800000"/>
          </a:camera>
          <a:lightRig rig="threePt" dir="t"/>
        </a:scene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8F3C7-AD17-7C46-B91C-DFCB491F8364}">
      <dsp:nvSpPr>
        <dsp:cNvPr id="0" name=""/>
        <dsp:cNvSpPr/>
      </dsp:nvSpPr>
      <dsp:spPr>
        <a:xfrm rot="1800000">
          <a:off x="3334742" y="4468010"/>
          <a:ext cx="1458515" cy="948035"/>
        </a:xfrm>
        <a:prstGeom prst="roundRect">
          <a:avLst/>
        </a:prstGeom>
        <a:solidFill>
          <a:srgbClr val="2932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18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Weighted Quantile</a:t>
          </a:r>
        </a:p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Sketch</a:t>
          </a:r>
          <a:endParaRPr lang="ko-KR" altLang="en-US" sz="1500" kern="1200" dirty="0"/>
        </a:p>
      </dsp:txBody>
      <dsp:txXfrm>
        <a:off x="3381021" y="4514289"/>
        <a:ext cx="1365957" cy="855477"/>
      </dsp:txXfrm>
    </dsp:sp>
    <dsp:sp modelId="{972C870B-1DC1-2843-9E49-EE920840A162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1494125" y="4339693"/>
              </a:moveTo>
              <a:arcTo wR="2232695" hR="2232695" stAng="6559031" swAng="1500410"/>
            </a:path>
          </a:pathLst>
        </a:custGeom>
        <a:noFill/>
        <a:ln w="12700" cap="flat" cmpd="sng" algn="ctr">
          <a:solidFill>
            <a:srgbClr val="7C8187"/>
          </a:solidFill>
          <a:prstDash val="solid"/>
          <a:miter lim="800000"/>
        </a:ln>
        <a:effectLst/>
        <a:scene3d>
          <a:camera prst="orthographicFront">
            <a:rot lat="0" lon="0" rev="1800000"/>
          </a:camera>
          <a:lightRig rig="threePt" dir="t"/>
        </a:scene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2E919-8669-4B49-BDA4-10AAEF9AA0B3}">
      <dsp:nvSpPr>
        <dsp:cNvPr id="0" name=""/>
        <dsp:cNvSpPr/>
      </dsp:nvSpPr>
      <dsp:spPr>
        <a:xfrm rot="1800000">
          <a:off x="1401171" y="3351663"/>
          <a:ext cx="1458515" cy="948035"/>
        </a:xfrm>
        <a:prstGeom prst="roundRect">
          <a:avLst/>
        </a:prstGeom>
        <a:solidFill>
          <a:srgbClr val="2932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18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Hardware Optimization</a:t>
          </a:r>
          <a:endParaRPr lang="ko-KR" altLang="en-US" sz="1500" kern="1200" dirty="0"/>
        </a:p>
      </dsp:txBody>
      <dsp:txXfrm>
        <a:off x="1447450" y="3397942"/>
        <a:ext cx="1365957" cy="855477"/>
      </dsp:txXfrm>
    </dsp:sp>
    <dsp:sp modelId="{F473117D-F363-5346-BF2B-26DFE4090D58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90731" y="2862710"/>
              </a:moveTo>
              <a:arcTo wR="2232695" hR="2232695" stAng="9816588" swAng="1966824"/>
            </a:path>
          </a:pathLst>
        </a:custGeom>
        <a:noFill/>
        <a:ln w="12700" cap="flat" cmpd="sng" algn="ctr">
          <a:solidFill>
            <a:srgbClr val="7C8187"/>
          </a:solidFill>
          <a:prstDash val="solid"/>
          <a:miter lim="800000"/>
        </a:ln>
        <a:effectLst/>
        <a:scene3d>
          <a:camera prst="orthographicFront">
            <a:rot lat="0" lon="0" rev="1800000"/>
          </a:camera>
          <a:lightRig rig="threePt" dir="t"/>
        </a:scene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3C790-0593-4C40-A5CE-94C68BE22171}">
      <dsp:nvSpPr>
        <dsp:cNvPr id="0" name=""/>
        <dsp:cNvSpPr/>
      </dsp:nvSpPr>
      <dsp:spPr>
        <a:xfrm rot="1800000">
          <a:off x="1401171" y="1118968"/>
          <a:ext cx="1458515" cy="948035"/>
        </a:xfrm>
        <a:prstGeom prst="roundRect">
          <a:avLst/>
        </a:prstGeom>
        <a:solidFill>
          <a:srgbClr val="29323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1800000"/>
          </a:camera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Tree Pruning</a:t>
          </a:r>
          <a:endParaRPr lang="ko-KR" altLang="en-US" sz="1500" kern="1200" dirty="0"/>
        </a:p>
      </dsp:txBody>
      <dsp:txXfrm>
        <a:off x="1447450" y="1165247"/>
        <a:ext cx="1365957" cy="855477"/>
      </dsp:txXfrm>
    </dsp:sp>
    <dsp:sp modelId="{4BBF1305-6EAB-DB4B-ABE0-46BC6803F861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672677" y="635425"/>
              </a:moveTo>
              <a:arcTo wR="2232695" hR="2232695" stAng="13540559" swAng="1500410"/>
            </a:path>
          </a:pathLst>
        </a:custGeom>
        <a:noFill/>
        <a:ln w="12700" cap="flat" cmpd="sng" algn="ctr">
          <a:solidFill>
            <a:srgbClr val="7C8187"/>
          </a:solidFill>
          <a:prstDash val="solid"/>
          <a:miter lim="800000"/>
        </a:ln>
        <a:effectLst/>
        <a:scene3d>
          <a:camera prst="orthographicFront">
            <a:rot lat="0" lon="0" rev="1800000"/>
          </a:camera>
          <a:lightRig rig="threePt" dir="t"/>
        </a:scene3d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557D7-6AC6-40C1-9FD9-F7DBA4D51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18F098-AC8B-4686-8720-5FB3A28B0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74FB7-DC0C-4E6E-B355-8BED04A3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BDA3F-90FA-4638-9C9C-BB839F50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506B6-7E93-426F-80DD-4D72EC17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59F82-083A-4394-A967-87503DBB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D6B419-CD58-4A0A-BDF3-3571E5AFB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B1D1F-7FF1-45AC-AD21-8FDD3E58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E73B2-8213-47D7-8BBF-B6128B5F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DBFF9-2C1F-4F04-8205-7BB47E80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5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222CE1-256C-4389-A781-AEF3A42AD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AE1B98-7B8E-4CD9-91DD-29F5897CE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31E90-AE88-48AB-BF7C-935F17D4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C025D-7C48-4503-911B-89D189C3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2840A-1492-4880-A99E-517E71D8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3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AD9FD-BE6F-4D9E-B8F7-BC708BAC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345E9-393B-490F-96F2-EF2861777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7522D-8FDA-4EFD-B25B-1981183A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E9F68-B213-4504-BC6C-A430A34F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5EE3D-9082-4394-9189-49FEAEDD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9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14878-47C7-4BFB-A3AC-841DC089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FB40C-A79C-4F12-B4FD-F6853B81E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87068-949C-478B-9CD3-6C6D5CC1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29CCE-29BB-483B-95C4-70D175E8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AA3DF-9BE2-477B-A0A0-86792E1C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0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2B275-3588-4B10-9D61-64777120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F775-238F-4874-ABE0-8FC7AEB7C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40BB72-8155-4CAD-ADCF-59C5595E9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35522B-7C25-4A92-9C55-D347E73F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84D771-C55B-45FB-948C-85B37E40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3B096-8F77-4B0C-AEAC-F43D01DC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3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3551D-022A-499C-9CC7-D721BD9F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3737F-363D-4693-BEC6-BFF1CD87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40FCC2-501A-4ED8-8079-EF3787C9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EDADE9-35E9-4CEC-82E9-3C7A1BC4F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3B59D2-E319-4FF8-9707-47DED5234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2BE661-5057-4E40-8D7A-EE1E917F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1/9/22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CD7E7F-69D2-4E09-AD94-1EA836A2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2D5842-DE7F-44BE-8601-FC08469A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2C5C7-9760-4274-BCFA-A59CB51A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29ADE2-8549-4F00-9CDF-B27FE356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1/9/22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39FC4A-2C08-454A-8A7B-09A1C9B7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98BF98-CB30-4411-A4ED-FD36EF45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0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5A8456-E068-4650-ADC4-90799B0F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1/9/22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A1019B-0320-43BA-B42C-CF507F94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DD379E-3BD4-4CB4-A846-368C0E48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5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11DC4-02F4-4151-8EB0-50B372B6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58AB6-91CD-40D6-8997-4DFC8E063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CDF0F5-710C-45A5-995A-0C3AE3591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3C393C-9064-47A7-8C24-BF1E7433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4C803D-FB51-4D6F-87D3-C3321EE4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FF311B-8ECC-44EE-A33D-7E28DBEC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2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E7474-6CF1-4B46-ADF4-D92AA9DA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4EA9E0-C414-42F7-95E1-39EE9B993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73CE89-E3A2-4A6E-B312-7635BB108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07020-5B6E-48EF-9236-AA04ED98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9E3A93-117A-47E5-A84E-DE995A3B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F55242-B9AD-4EF3-B9E3-64BB6F03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1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DC190A-6176-4E3F-B18C-E1DB786E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7FC1E-5B27-4D0C-BADE-8700D66F7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35C40-C57C-4E08-B33F-B92A2E008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D64A-7390-47E3-8DBF-C4FEF7BFC6CE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FAE78-1B5F-477C-AE52-BC3B78B8A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3963E-25F1-4C65-86B8-D8D043CDD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5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CFDA286-5FF6-4725-9116-7ED25B98AA51}"/>
              </a:ext>
            </a:extLst>
          </p:cNvPr>
          <p:cNvSpPr txBox="1"/>
          <p:nvPr/>
        </p:nvSpPr>
        <p:spPr>
          <a:xfrm>
            <a:off x="4664365" y="3078134"/>
            <a:ext cx="2863284" cy="65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36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4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What is Boost</a:t>
            </a:r>
            <a:endParaRPr lang="en-US" altLang="ko-KR" sz="3600" spc="-1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50D5B7"/>
                  </a:gs>
                  <a:gs pos="80000">
                    <a:srgbClr val="067D68"/>
                  </a:gs>
                </a:gsLst>
                <a:lin ang="12000000" scaled="0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13AF07-D34B-423D-A58E-267FE621E3D4}"/>
              </a:ext>
            </a:extLst>
          </p:cNvPr>
          <p:cNvGrpSpPr/>
          <p:nvPr/>
        </p:nvGrpSpPr>
        <p:grpSpPr>
          <a:xfrm>
            <a:off x="5373224" y="1439289"/>
            <a:ext cx="1445561" cy="1445561"/>
            <a:chOff x="5300946" y="813760"/>
            <a:chExt cx="1590117" cy="1590117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9B00446-125F-4979-991A-3A4F646B32B1}"/>
                </a:ext>
              </a:extLst>
            </p:cNvPr>
            <p:cNvSpPr/>
            <p:nvPr/>
          </p:nvSpPr>
          <p:spPr>
            <a:xfrm>
              <a:off x="5300946" y="813760"/>
              <a:ext cx="1590117" cy="1590117"/>
            </a:xfrm>
            <a:prstGeom prst="ellipse">
              <a:avLst/>
            </a:prstGeom>
            <a:gradFill>
              <a:gsLst>
                <a:gs pos="0">
                  <a:srgbClr val="50D5B7"/>
                </a:gs>
                <a:gs pos="80000">
                  <a:srgbClr val="067D68"/>
                </a:gs>
              </a:gsLst>
              <a:lin ang="12000000" scaled="0"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FF6C2DC-7AB6-4CF6-BC45-3237C613CFDB}"/>
                </a:ext>
              </a:extLst>
            </p:cNvPr>
            <p:cNvSpPr/>
            <p:nvPr/>
          </p:nvSpPr>
          <p:spPr>
            <a:xfrm>
              <a:off x="5581804" y="1094617"/>
              <a:ext cx="1028402" cy="1028402"/>
            </a:xfrm>
            <a:prstGeom prst="ellipse">
              <a:avLst/>
            </a:prstGeom>
            <a:gradFill>
              <a:gsLst>
                <a:gs pos="0">
                  <a:srgbClr val="50D5B7"/>
                </a:gs>
                <a:gs pos="80000">
                  <a:srgbClr val="067D68"/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그래픽 19">
            <a:extLst>
              <a:ext uri="{FF2B5EF4-FFF2-40B4-BE49-F238E27FC236}">
                <a16:creationId xmlns:a16="http://schemas.microsoft.com/office/drawing/2014/main" id="{4CF6AF9F-4A7F-48AA-A2FD-07F46B420E57}"/>
              </a:ext>
            </a:extLst>
          </p:cNvPr>
          <p:cNvGrpSpPr/>
          <p:nvPr/>
        </p:nvGrpSpPr>
        <p:grpSpPr>
          <a:xfrm>
            <a:off x="5819284" y="1875817"/>
            <a:ext cx="553441" cy="553441"/>
            <a:chOff x="5334000" y="2051050"/>
            <a:chExt cx="1524000" cy="1524000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7848E2F-DDA9-4965-91E8-91331D0B3DDD}"/>
                </a:ext>
              </a:extLst>
            </p:cNvPr>
            <p:cNvSpPr/>
            <p:nvPr/>
          </p:nvSpPr>
          <p:spPr>
            <a:xfrm>
              <a:off x="5334000" y="2305050"/>
              <a:ext cx="1524000" cy="1016000"/>
            </a:xfrm>
            <a:custGeom>
              <a:avLst/>
              <a:gdLst>
                <a:gd name="connsiteX0" fmla="*/ 1294791 w 1524000"/>
                <a:gd name="connsiteY0" fmla="*/ 411328 h 1016000"/>
                <a:gd name="connsiteX1" fmla="*/ 865759 w 1524000"/>
                <a:gd name="connsiteY1" fmla="*/ 0 h 1016000"/>
                <a:gd name="connsiteX2" fmla="*/ 511531 w 1524000"/>
                <a:gd name="connsiteY2" fmla="*/ 178003 h 1016000"/>
                <a:gd name="connsiteX3" fmla="*/ 505689 w 1524000"/>
                <a:gd name="connsiteY3" fmla="*/ 175412 h 1016000"/>
                <a:gd name="connsiteX4" fmla="*/ 490347 w 1524000"/>
                <a:gd name="connsiteY4" fmla="*/ 168580 h 1016000"/>
                <a:gd name="connsiteX5" fmla="*/ 481635 w 1524000"/>
                <a:gd name="connsiteY5" fmla="*/ 165379 h 1016000"/>
                <a:gd name="connsiteX6" fmla="*/ 465912 w 1524000"/>
                <a:gd name="connsiteY6" fmla="*/ 160528 h 1016000"/>
                <a:gd name="connsiteX7" fmla="*/ 457149 w 1524000"/>
                <a:gd name="connsiteY7" fmla="*/ 158267 h 1016000"/>
                <a:gd name="connsiteX8" fmla="*/ 439699 w 1524000"/>
                <a:gd name="connsiteY8" fmla="*/ 155092 h 1016000"/>
                <a:gd name="connsiteX9" fmla="*/ 432029 w 1524000"/>
                <a:gd name="connsiteY9" fmla="*/ 153924 h 1016000"/>
                <a:gd name="connsiteX10" fmla="*/ 406400 w 1524000"/>
                <a:gd name="connsiteY10" fmla="*/ 152400 h 1016000"/>
                <a:gd name="connsiteX11" fmla="*/ 177800 w 1524000"/>
                <a:gd name="connsiteY11" fmla="*/ 381000 h 1016000"/>
                <a:gd name="connsiteX12" fmla="*/ 178206 w 1524000"/>
                <a:gd name="connsiteY12" fmla="*/ 390576 h 1016000"/>
                <a:gd name="connsiteX13" fmla="*/ 178206 w 1524000"/>
                <a:gd name="connsiteY13" fmla="*/ 390677 h 1016000"/>
                <a:gd name="connsiteX14" fmla="*/ 0 w 1524000"/>
                <a:gd name="connsiteY14" fmla="*/ 689712 h 1016000"/>
                <a:gd name="connsiteX15" fmla="*/ 326263 w 1524000"/>
                <a:gd name="connsiteY15" fmla="*/ 1016000 h 1016000"/>
                <a:gd name="connsiteX16" fmla="*/ 948766 w 1524000"/>
                <a:gd name="connsiteY16" fmla="*/ 1016000 h 1016000"/>
                <a:gd name="connsiteX17" fmla="*/ 956666 w 1524000"/>
                <a:gd name="connsiteY17" fmla="*/ 1015644 h 1016000"/>
                <a:gd name="connsiteX18" fmla="*/ 958240 w 1524000"/>
                <a:gd name="connsiteY18" fmla="*/ 1015441 h 1016000"/>
                <a:gd name="connsiteX19" fmla="*/ 961644 w 1524000"/>
                <a:gd name="connsiteY19" fmla="*/ 1015644 h 1016000"/>
                <a:gd name="connsiteX20" fmla="*/ 969493 w 1524000"/>
                <a:gd name="connsiteY20" fmla="*/ 1016000 h 1016000"/>
                <a:gd name="connsiteX21" fmla="*/ 1218489 w 1524000"/>
                <a:gd name="connsiteY21" fmla="*/ 1016000 h 1016000"/>
                <a:gd name="connsiteX22" fmla="*/ 1524000 w 1524000"/>
                <a:gd name="connsiteY22" fmla="*/ 710489 h 1016000"/>
                <a:gd name="connsiteX23" fmla="*/ 1294791 w 1524000"/>
                <a:gd name="connsiteY23" fmla="*/ 411328 h 1016000"/>
                <a:gd name="connsiteX24" fmla="*/ 1218489 w 1524000"/>
                <a:gd name="connsiteY24" fmla="*/ 965200 h 1016000"/>
                <a:gd name="connsiteX25" fmla="*/ 969493 w 1524000"/>
                <a:gd name="connsiteY25" fmla="*/ 965200 h 1016000"/>
                <a:gd name="connsiteX26" fmla="*/ 965073 w 1524000"/>
                <a:gd name="connsiteY26" fmla="*/ 964971 h 1016000"/>
                <a:gd name="connsiteX27" fmla="*/ 958190 w 1524000"/>
                <a:gd name="connsiteY27" fmla="*/ 964692 h 1016000"/>
                <a:gd name="connsiteX28" fmla="*/ 953160 w 1524000"/>
                <a:gd name="connsiteY28" fmla="*/ 964971 h 1016000"/>
                <a:gd name="connsiteX29" fmla="*/ 948766 w 1524000"/>
                <a:gd name="connsiteY29" fmla="*/ 965200 h 1016000"/>
                <a:gd name="connsiteX30" fmla="*/ 326263 w 1524000"/>
                <a:gd name="connsiteY30" fmla="*/ 965200 h 1016000"/>
                <a:gd name="connsiteX31" fmla="*/ 50800 w 1524000"/>
                <a:gd name="connsiteY31" fmla="*/ 689712 h 1016000"/>
                <a:gd name="connsiteX32" fmla="*/ 214198 w 1524000"/>
                <a:gd name="connsiteY32" fmla="*/ 429285 h 1016000"/>
                <a:gd name="connsiteX33" fmla="*/ 228600 w 1524000"/>
                <a:gd name="connsiteY33" fmla="*/ 422402 h 1016000"/>
                <a:gd name="connsiteX34" fmla="*/ 228600 w 1524000"/>
                <a:gd name="connsiteY34" fmla="*/ 406400 h 1016000"/>
                <a:gd name="connsiteX35" fmla="*/ 228981 w 1524000"/>
                <a:gd name="connsiteY35" fmla="*/ 396596 h 1016000"/>
                <a:gd name="connsiteX36" fmla="*/ 229210 w 1524000"/>
                <a:gd name="connsiteY36" fmla="*/ 392532 h 1016000"/>
                <a:gd name="connsiteX37" fmla="*/ 228905 w 1524000"/>
                <a:gd name="connsiteY37" fmla="*/ 387198 h 1016000"/>
                <a:gd name="connsiteX38" fmla="*/ 228600 w 1524000"/>
                <a:gd name="connsiteY38" fmla="*/ 381000 h 1016000"/>
                <a:gd name="connsiteX39" fmla="*/ 406400 w 1524000"/>
                <a:gd name="connsiteY39" fmla="*/ 203200 h 1016000"/>
                <a:gd name="connsiteX40" fmla="*/ 429692 w 1524000"/>
                <a:gd name="connsiteY40" fmla="*/ 204902 h 1016000"/>
                <a:gd name="connsiteX41" fmla="*/ 435610 w 1524000"/>
                <a:gd name="connsiteY41" fmla="*/ 205816 h 1016000"/>
                <a:gd name="connsiteX42" fmla="*/ 455651 w 1524000"/>
                <a:gd name="connsiteY42" fmla="*/ 210312 h 1016000"/>
                <a:gd name="connsiteX43" fmla="*/ 458343 w 1524000"/>
                <a:gd name="connsiteY43" fmla="*/ 210998 h 1016000"/>
                <a:gd name="connsiteX44" fmla="*/ 479552 w 1524000"/>
                <a:gd name="connsiteY44" fmla="*/ 219151 h 1016000"/>
                <a:gd name="connsiteX45" fmla="*/ 484886 w 1524000"/>
                <a:gd name="connsiteY45" fmla="*/ 221717 h 1016000"/>
                <a:gd name="connsiteX46" fmla="*/ 502717 w 1524000"/>
                <a:gd name="connsiteY46" fmla="*/ 231775 h 1016000"/>
                <a:gd name="connsiteX47" fmla="*/ 584200 w 1524000"/>
                <a:gd name="connsiteY47" fmla="*/ 381000 h 1016000"/>
                <a:gd name="connsiteX48" fmla="*/ 609600 w 1524000"/>
                <a:gd name="connsiteY48" fmla="*/ 406400 h 1016000"/>
                <a:gd name="connsiteX49" fmla="*/ 635000 w 1524000"/>
                <a:gd name="connsiteY49" fmla="*/ 381000 h 1016000"/>
                <a:gd name="connsiteX50" fmla="*/ 553720 w 1524000"/>
                <a:gd name="connsiteY50" fmla="*/ 206477 h 1016000"/>
                <a:gd name="connsiteX51" fmla="*/ 865759 w 1524000"/>
                <a:gd name="connsiteY51" fmla="*/ 50800 h 1016000"/>
                <a:gd name="connsiteX52" fmla="*/ 1242898 w 1524000"/>
                <a:gd name="connsiteY52" fmla="*/ 403555 h 1016000"/>
                <a:gd name="connsiteX53" fmla="*/ 1139190 w 1524000"/>
                <a:gd name="connsiteY53" fmla="*/ 406705 h 1016000"/>
                <a:gd name="connsiteX54" fmla="*/ 1117905 w 1524000"/>
                <a:gd name="connsiteY54" fmla="*/ 435635 h 1016000"/>
                <a:gd name="connsiteX55" fmla="*/ 1142975 w 1524000"/>
                <a:gd name="connsiteY55" fmla="*/ 457225 h 1016000"/>
                <a:gd name="connsiteX56" fmla="*/ 1146810 w 1524000"/>
                <a:gd name="connsiteY56" fmla="*/ 456921 h 1016000"/>
                <a:gd name="connsiteX57" fmla="*/ 1265784 w 1524000"/>
                <a:gd name="connsiteY57" fmla="*/ 456870 h 1016000"/>
                <a:gd name="connsiteX58" fmla="*/ 1473200 w 1524000"/>
                <a:gd name="connsiteY58" fmla="*/ 710489 h 1016000"/>
                <a:gd name="connsiteX59" fmla="*/ 1218489 w 1524000"/>
                <a:gd name="connsiteY59" fmla="*/ 9652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524000" h="1016000">
                  <a:moveTo>
                    <a:pt x="1294791" y="411328"/>
                  </a:moveTo>
                  <a:cubicBezTo>
                    <a:pt x="1281354" y="182728"/>
                    <a:pt x="1092911" y="0"/>
                    <a:pt x="865759" y="0"/>
                  </a:cubicBezTo>
                  <a:cubicBezTo>
                    <a:pt x="727837" y="0"/>
                    <a:pt x="594284" y="67640"/>
                    <a:pt x="511531" y="178003"/>
                  </a:cubicBezTo>
                  <a:cubicBezTo>
                    <a:pt x="509626" y="177013"/>
                    <a:pt x="507619" y="176327"/>
                    <a:pt x="505689" y="175412"/>
                  </a:cubicBezTo>
                  <a:cubicBezTo>
                    <a:pt x="500659" y="172974"/>
                    <a:pt x="495554" y="170663"/>
                    <a:pt x="490347" y="168580"/>
                  </a:cubicBezTo>
                  <a:cubicBezTo>
                    <a:pt x="487451" y="167437"/>
                    <a:pt x="484556" y="166395"/>
                    <a:pt x="481635" y="165379"/>
                  </a:cubicBezTo>
                  <a:cubicBezTo>
                    <a:pt x="476479" y="163576"/>
                    <a:pt x="471246" y="161976"/>
                    <a:pt x="465912" y="160528"/>
                  </a:cubicBezTo>
                  <a:cubicBezTo>
                    <a:pt x="462991" y="159741"/>
                    <a:pt x="460096" y="158928"/>
                    <a:pt x="457149" y="158267"/>
                  </a:cubicBezTo>
                  <a:cubicBezTo>
                    <a:pt x="451434" y="156972"/>
                    <a:pt x="445592" y="155981"/>
                    <a:pt x="439699" y="155092"/>
                  </a:cubicBezTo>
                  <a:cubicBezTo>
                    <a:pt x="437134" y="154711"/>
                    <a:pt x="434619" y="154203"/>
                    <a:pt x="432029" y="153924"/>
                  </a:cubicBezTo>
                  <a:cubicBezTo>
                    <a:pt x="423596" y="152984"/>
                    <a:pt x="415061" y="152400"/>
                    <a:pt x="406400" y="152400"/>
                  </a:cubicBezTo>
                  <a:cubicBezTo>
                    <a:pt x="280340" y="152400"/>
                    <a:pt x="177800" y="254940"/>
                    <a:pt x="177800" y="381000"/>
                  </a:cubicBezTo>
                  <a:cubicBezTo>
                    <a:pt x="177800" y="384226"/>
                    <a:pt x="178003" y="387401"/>
                    <a:pt x="178206" y="390576"/>
                  </a:cubicBezTo>
                  <a:lnTo>
                    <a:pt x="178206" y="390677"/>
                  </a:lnTo>
                  <a:cubicBezTo>
                    <a:pt x="72568" y="448285"/>
                    <a:pt x="0" y="568935"/>
                    <a:pt x="0" y="689712"/>
                  </a:cubicBezTo>
                  <a:cubicBezTo>
                    <a:pt x="0" y="869620"/>
                    <a:pt x="146355" y="1016000"/>
                    <a:pt x="326263" y="1016000"/>
                  </a:cubicBezTo>
                  <a:lnTo>
                    <a:pt x="948766" y="1016000"/>
                  </a:lnTo>
                  <a:cubicBezTo>
                    <a:pt x="951408" y="1016000"/>
                    <a:pt x="954024" y="1015848"/>
                    <a:pt x="956666" y="1015644"/>
                  </a:cubicBezTo>
                  <a:lnTo>
                    <a:pt x="958240" y="1015441"/>
                  </a:lnTo>
                  <a:lnTo>
                    <a:pt x="961644" y="1015644"/>
                  </a:lnTo>
                  <a:cubicBezTo>
                    <a:pt x="964235" y="1015848"/>
                    <a:pt x="966826" y="1016000"/>
                    <a:pt x="969493" y="1016000"/>
                  </a:cubicBezTo>
                  <a:lnTo>
                    <a:pt x="1218489" y="1016000"/>
                  </a:lnTo>
                  <a:cubicBezTo>
                    <a:pt x="1386942" y="1016000"/>
                    <a:pt x="1524000" y="878942"/>
                    <a:pt x="1524000" y="710489"/>
                  </a:cubicBezTo>
                  <a:cubicBezTo>
                    <a:pt x="1524000" y="571068"/>
                    <a:pt x="1426794" y="446024"/>
                    <a:pt x="1294791" y="411328"/>
                  </a:cubicBezTo>
                  <a:close/>
                  <a:moveTo>
                    <a:pt x="1218489" y="965200"/>
                  </a:moveTo>
                  <a:lnTo>
                    <a:pt x="969493" y="965200"/>
                  </a:lnTo>
                  <a:cubicBezTo>
                    <a:pt x="967994" y="965200"/>
                    <a:pt x="966546" y="965073"/>
                    <a:pt x="965073" y="964971"/>
                  </a:cubicBezTo>
                  <a:lnTo>
                    <a:pt x="958190" y="964692"/>
                  </a:lnTo>
                  <a:lnTo>
                    <a:pt x="953160" y="964971"/>
                  </a:lnTo>
                  <a:cubicBezTo>
                    <a:pt x="951713" y="965073"/>
                    <a:pt x="950239" y="965200"/>
                    <a:pt x="948766" y="965200"/>
                  </a:cubicBezTo>
                  <a:lnTo>
                    <a:pt x="326263" y="965200"/>
                  </a:lnTo>
                  <a:cubicBezTo>
                    <a:pt x="174371" y="965200"/>
                    <a:pt x="50800" y="841629"/>
                    <a:pt x="50800" y="689712"/>
                  </a:cubicBezTo>
                  <a:cubicBezTo>
                    <a:pt x="50800" y="584200"/>
                    <a:pt x="119507" y="474675"/>
                    <a:pt x="214198" y="429285"/>
                  </a:cubicBezTo>
                  <a:lnTo>
                    <a:pt x="228600" y="422402"/>
                  </a:lnTo>
                  <a:lnTo>
                    <a:pt x="228600" y="406400"/>
                  </a:lnTo>
                  <a:cubicBezTo>
                    <a:pt x="228600" y="403174"/>
                    <a:pt x="228803" y="399898"/>
                    <a:pt x="228981" y="396596"/>
                  </a:cubicBezTo>
                  <a:lnTo>
                    <a:pt x="229210" y="392532"/>
                  </a:lnTo>
                  <a:lnTo>
                    <a:pt x="228905" y="387198"/>
                  </a:lnTo>
                  <a:cubicBezTo>
                    <a:pt x="228752" y="385140"/>
                    <a:pt x="228600" y="383083"/>
                    <a:pt x="228600" y="381000"/>
                  </a:cubicBezTo>
                  <a:cubicBezTo>
                    <a:pt x="228600" y="282981"/>
                    <a:pt x="308381" y="203200"/>
                    <a:pt x="406400" y="203200"/>
                  </a:cubicBezTo>
                  <a:cubicBezTo>
                    <a:pt x="414249" y="203200"/>
                    <a:pt x="421996" y="203886"/>
                    <a:pt x="429692" y="204902"/>
                  </a:cubicBezTo>
                  <a:cubicBezTo>
                    <a:pt x="431673" y="205156"/>
                    <a:pt x="433654" y="205486"/>
                    <a:pt x="435610" y="205816"/>
                  </a:cubicBezTo>
                  <a:cubicBezTo>
                    <a:pt x="442392" y="206934"/>
                    <a:pt x="449072" y="208407"/>
                    <a:pt x="455651" y="210312"/>
                  </a:cubicBezTo>
                  <a:cubicBezTo>
                    <a:pt x="456540" y="210566"/>
                    <a:pt x="457454" y="210744"/>
                    <a:pt x="458343" y="210998"/>
                  </a:cubicBezTo>
                  <a:cubicBezTo>
                    <a:pt x="465582" y="213208"/>
                    <a:pt x="472643" y="216002"/>
                    <a:pt x="479552" y="219151"/>
                  </a:cubicBezTo>
                  <a:cubicBezTo>
                    <a:pt x="481355" y="219964"/>
                    <a:pt x="483108" y="220853"/>
                    <a:pt x="484886" y="221717"/>
                  </a:cubicBezTo>
                  <a:cubicBezTo>
                    <a:pt x="490982" y="224739"/>
                    <a:pt x="496951" y="228041"/>
                    <a:pt x="502717" y="231775"/>
                  </a:cubicBezTo>
                  <a:cubicBezTo>
                    <a:pt x="551663" y="263474"/>
                    <a:pt x="584200" y="318465"/>
                    <a:pt x="584200" y="381000"/>
                  </a:cubicBezTo>
                  <a:cubicBezTo>
                    <a:pt x="584200" y="395046"/>
                    <a:pt x="595554" y="406400"/>
                    <a:pt x="609600" y="406400"/>
                  </a:cubicBezTo>
                  <a:cubicBezTo>
                    <a:pt x="623646" y="406400"/>
                    <a:pt x="635000" y="395046"/>
                    <a:pt x="635000" y="381000"/>
                  </a:cubicBezTo>
                  <a:cubicBezTo>
                    <a:pt x="635000" y="311048"/>
                    <a:pt x="603352" y="248437"/>
                    <a:pt x="553720" y="206477"/>
                  </a:cubicBezTo>
                  <a:cubicBezTo>
                    <a:pt x="626542" y="111227"/>
                    <a:pt x="746455" y="50800"/>
                    <a:pt x="865759" y="50800"/>
                  </a:cubicBezTo>
                  <a:cubicBezTo>
                    <a:pt x="1062482" y="50800"/>
                    <a:pt x="1225855" y="206629"/>
                    <a:pt x="1242898" y="403555"/>
                  </a:cubicBezTo>
                  <a:cubicBezTo>
                    <a:pt x="1216939" y="401726"/>
                    <a:pt x="1178077" y="400787"/>
                    <a:pt x="1139190" y="406705"/>
                  </a:cubicBezTo>
                  <a:cubicBezTo>
                    <a:pt x="1125322" y="408813"/>
                    <a:pt x="1115797" y="421767"/>
                    <a:pt x="1117905" y="435635"/>
                  </a:cubicBezTo>
                  <a:cubicBezTo>
                    <a:pt x="1119810" y="448208"/>
                    <a:pt x="1130630" y="457225"/>
                    <a:pt x="1142975" y="457225"/>
                  </a:cubicBezTo>
                  <a:cubicBezTo>
                    <a:pt x="1144245" y="457225"/>
                    <a:pt x="1145540" y="457124"/>
                    <a:pt x="1146810" y="456921"/>
                  </a:cubicBezTo>
                  <a:cubicBezTo>
                    <a:pt x="1203376" y="448361"/>
                    <a:pt x="1262329" y="456387"/>
                    <a:pt x="1265784" y="456870"/>
                  </a:cubicBezTo>
                  <a:cubicBezTo>
                    <a:pt x="1384046" y="479349"/>
                    <a:pt x="1473200" y="588289"/>
                    <a:pt x="1473200" y="710489"/>
                  </a:cubicBezTo>
                  <a:cubicBezTo>
                    <a:pt x="1473200" y="850925"/>
                    <a:pt x="1358925" y="965200"/>
                    <a:pt x="1218489" y="96520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9AA17EE-051F-431D-ABA0-A26D3DBB2351}"/>
              </a:ext>
            </a:extLst>
          </p:cNvPr>
          <p:cNvSpPr txBox="1"/>
          <p:nvPr/>
        </p:nvSpPr>
        <p:spPr>
          <a:xfrm>
            <a:off x="5262887" y="3760431"/>
            <a:ext cx="1683474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알고리즘 관점에서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BAA622-F1A4-4A67-8B5F-F0817ACF8B7F}"/>
              </a:ext>
            </a:extLst>
          </p:cNvPr>
          <p:cNvSpPr txBox="1"/>
          <p:nvPr/>
        </p:nvSpPr>
        <p:spPr>
          <a:xfrm>
            <a:off x="5149509" y="3787178"/>
            <a:ext cx="234360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06C69D-FDFA-496F-9CC3-BE688603CF26}"/>
              </a:ext>
            </a:extLst>
          </p:cNvPr>
          <p:cNvSpPr txBox="1"/>
          <p:nvPr/>
        </p:nvSpPr>
        <p:spPr>
          <a:xfrm>
            <a:off x="6808132" y="3760431"/>
            <a:ext cx="234360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80987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2752677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GBM(gradient boost)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4930" y="408598"/>
            <a:ext cx="354584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617477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GBM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3F0FD6-5DB1-F941-BCF5-87FEECD5FF7A}"/>
              </a:ext>
            </a:extLst>
          </p:cNvPr>
          <p:cNvSpPr txBox="1"/>
          <p:nvPr/>
        </p:nvSpPr>
        <p:spPr>
          <a:xfrm>
            <a:off x="772761" y="1720840"/>
            <a:ext cx="1095832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333333"/>
                </a:solidFill>
                <a:effectLst/>
                <a:latin typeface="Noto Sans KR"/>
              </a:rPr>
              <a:t> loss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경사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하강법에서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사용할 비용 함수를 지정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기본값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'</a:t>
            </a:r>
            <a:r>
              <a:rPr lang="en" altLang="ko-Kore-KR" b="0" i="0" dirty="0" err="1">
                <a:solidFill>
                  <a:srgbClr val="333333"/>
                </a:solidFill>
                <a:effectLst/>
                <a:latin typeface="Noto Sans KR"/>
              </a:rPr>
              <a:t>devidence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Noto Sans KR"/>
              </a:rPr>
              <a:t>’</a:t>
            </a:r>
          </a:p>
          <a:p>
            <a:pPr algn="l" latinLnBrk="1">
              <a:buFont typeface="Arial" panose="020B0604020202020204" pitchFamily="34" charset="0"/>
              <a:buChar char="•"/>
            </a:pPr>
            <a:endParaRPr lang="en" altLang="ko-Kore-KR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en" altLang="ko-Kore-KR" b="0" i="0" dirty="0" err="1">
                <a:solidFill>
                  <a:srgbClr val="333333"/>
                </a:solidFill>
                <a:effectLst/>
                <a:latin typeface="Noto Sans KR"/>
              </a:rPr>
              <a:t>learning_rate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Noto Sans KR"/>
              </a:rPr>
              <a:t> : GBM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이 학습을 진행할 때마다 적용하는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 KR"/>
              </a:rPr>
              <a:t>학습률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기본값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: 0.1 </a:t>
            </a:r>
          </a:p>
          <a:p>
            <a:pPr algn="l" latinLnBrk="1"/>
            <a:r>
              <a:rPr lang="en" altLang="ko-Kore-KR" sz="1300" b="0" i="0" dirty="0">
                <a:solidFill>
                  <a:srgbClr val="333333"/>
                </a:solidFill>
                <a:effectLst/>
                <a:latin typeface="Noto Sans KR"/>
              </a:rPr>
              <a:t>weak learner</a:t>
            </a:r>
            <a:r>
              <a:rPr lang="ko-KR" altLang="en-US" sz="1300" b="0" i="0" dirty="0">
                <a:solidFill>
                  <a:srgbClr val="333333"/>
                </a:solidFill>
                <a:effectLst/>
                <a:latin typeface="Noto Sans KR"/>
              </a:rPr>
              <a:t>가 순차적으로 오류 값을 보정해 나가는 데 적용하는 계수로 </a:t>
            </a:r>
            <a:r>
              <a:rPr lang="en-US" altLang="ko-KR" sz="1300" b="0" i="0" dirty="0">
                <a:solidFill>
                  <a:srgbClr val="333333"/>
                </a:solidFill>
                <a:effectLst/>
                <a:latin typeface="Noto Sans KR"/>
              </a:rPr>
              <a:t>0 ~ 1 </a:t>
            </a:r>
            <a:r>
              <a:rPr lang="ko-KR" altLang="en-US" sz="1300" b="0" i="0" dirty="0">
                <a:solidFill>
                  <a:srgbClr val="333333"/>
                </a:solidFill>
                <a:effectLst/>
                <a:latin typeface="Noto Sans KR"/>
              </a:rPr>
              <a:t>사이의 값</a:t>
            </a:r>
            <a:endParaRPr lang="en-US" altLang="ko-KR" sz="1300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sz="1300" b="0" i="0" dirty="0">
                <a:solidFill>
                  <a:srgbClr val="333333"/>
                </a:solidFill>
                <a:effectLst/>
                <a:latin typeface="Noto Sans KR"/>
              </a:rPr>
              <a:t>경사하강법에서 오류가 낮아지는 지점을 찾아가기 위한 계수라고 생각할 수 있음</a:t>
            </a:r>
            <a:r>
              <a:rPr lang="en-US" altLang="ko-KR" sz="1300" b="0" i="0" dirty="0">
                <a:solidFill>
                  <a:srgbClr val="333333"/>
                </a:solidFill>
                <a:effectLst/>
                <a:latin typeface="Noto Sans KR"/>
              </a:rPr>
              <a:t>. </a:t>
            </a:r>
            <a:r>
              <a:rPr lang="ko-KR" altLang="en-US" sz="1300" b="0" i="0" dirty="0">
                <a:solidFill>
                  <a:srgbClr val="333333"/>
                </a:solidFill>
                <a:effectLst/>
                <a:latin typeface="Noto Sans KR"/>
              </a:rPr>
              <a:t>너무 작게 설정하는 경우 업데이트 되는 값이 작아져서 예측 성능이 높아질 가능성이 높지만 많은 </a:t>
            </a:r>
            <a:r>
              <a:rPr lang="en" altLang="ko-Kore-KR" sz="1300" b="0" i="0" dirty="0">
                <a:solidFill>
                  <a:srgbClr val="333333"/>
                </a:solidFill>
                <a:effectLst/>
                <a:latin typeface="Noto Sans KR"/>
              </a:rPr>
              <a:t>week learner</a:t>
            </a:r>
            <a:r>
              <a:rPr lang="ko-KR" altLang="en-US" sz="1300" b="0" i="0" dirty="0">
                <a:solidFill>
                  <a:srgbClr val="333333"/>
                </a:solidFill>
                <a:effectLst/>
                <a:latin typeface="Noto Sans KR"/>
              </a:rPr>
              <a:t>는 순차적인 반복이 필요해 수행시간이 길어지고 모든 </a:t>
            </a:r>
            <a:r>
              <a:rPr lang="en" altLang="ko-Kore-KR" sz="1300" b="0" i="0" dirty="0">
                <a:solidFill>
                  <a:srgbClr val="333333"/>
                </a:solidFill>
                <a:effectLst/>
                <a:latin typeface="Noto Sans KR"/>
              </a:rPr>
              <a:t>weak learner</a:t>
            </a:r>
            <a:r>
              <a:rPr lang="ko-KR" altLang="en-US" sz="1300" b="0" i="0" dirty="0">
                <a:solidFill>
                  <a:srgbClr val="333333"/>
                </a:solidFill>
                <a:effectLst/>
                <a:latin typeface="Noto Sans KR"/>
              </a:rPr>
              <a:t>의 반복이 완료돼도 최소 </a:t>
            </a:r>
            <a:r>
              <a:rPr lang="ko-KR" altLang="en-US" sz="1300" b="0" i="0" dirty="0" err="1">
                <a:solidFill>
                  <a:srgbClr val="333333"/>
                </a:solidFill>
                <a:effectLst/>
                <a:latin typeface="Noto Sans KR"/>
              </a:rPr>
              <a:t>오류값을</a:t>
            </a:r>
            <a:r>
              <a:rPr lang="ko-KR" altLang="en-US" sz="1300" b="0" i="0" dirty="0">
                <a:solidFill>
                  <a:srgbClr val="333333"/>
                </a:solidFill>
                <a:effectLst/>
                <a:latin typeface="Noto Sans KR"/>
              </a:rPr>
              <a:t> 찾지 못할 수 있음</a:t>
            </a:r>
            <a:r>
              <a:rPr lang="en-US" altLang="ko-KR" sz="1300" b="0" i="0" dirty="0">
                <a:solidFill>
                  <a:srgbClr val="333333"/>
                </a:solidFill>
                <a:effectLst/>
                <a:latin typeface="Noto Sans KR"/>
              </a:rPr>
              <a:t>. </a:t>
            </a:r>
            <a:r>
              <a:rPr lang="ko-KR" altLang="en-US" sz="1300" b="0" i="0" dirty="0">
                <a:solidFill>
                  <a:srgbClr val="333333"/>
                </a:solidFill>
                <a:effectLst/>
                <a:latin typeface="Noto Sans KR"/>
              </a:rPr>
              <a:t>반대로 너무 큰 값을 설정하면 최소 오류 값을 찾지 못하고 그냥 지나쳐 버려 예측 성능이 떨어질 가능성이 높아지지만 수행 시간이 단축</a:t>
            </a:r>
            <a:endParaRPr lang="en-US" altLang="ko-KR" sz="1300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sz="1300" b="0" i="0" dirty="0">
                <a:solidFill>
                  <a:srgbClr val="333333"/>
                </a:solidFill>
                <a:effectLst/>
                <a:latin typeface="Noto Sans KR"/>
              </a:rPr>
              <a:t> &gt;&gt;&gt; </a:t>
            </a:r>
            <a:r>
              <a:rPr lang="ko-KR" altLang="en-US" sz="1300" b="0" i="0" u="sng" dirty="0">
                <a:solidFill>
                  <a:srgbClr val="333333"/>
                </a:solidFill>
                <a:effectLst/>
                <a:latin typeface="Noto Sans KR"/>
              </a:rPr>
              <a:t>이러한 특성으로 </a:t>
            </a:r>
            <a:r>
              <a:rPr lang="en" altLang="ko-Kore-KR" sz="1300" b="0" i="0" u="sng" dirty="0" err="1">
                <a:solidFill>
                  <a:srgbClr val="333333"/>
                </a:solidFill>
                <a:effectLst/>
                <a:latin typeface="Noto Sans KR"/>
              </a:rPr>
              <a:t>learning_rate</a:t>
            </a:r>
            <a:r>
              <a:rPr lang="ko-KR" altLang="en-US" sz="1300" b="0" i="0" u="sng" dirty="0">
                <a:solidFill>
                  <a:srgbClr val="333333"/>
                </a:solidFill>
                <a:effectLst/>
                <a:latin typeface="Noto Sans KR"/>
              </a:rPr>
              <a:t>은 </a:t>
            </a:r>
            <a:r>
              <a:rPr lang="en" altLang="ko-Kore-KR" sz="1300" b="0" i="0" u="sng" dirty="0" err="1">
                <a:solidFill>
                  <a:srgbClr val="333333"/>
                </a:solidFill>
                <a:effectLst/>
                <a:latin typeface="Noto Sans KR"/>
              </a:rPr>
              <a:t>n_estimator</a:t>
            </a:r>
            <a:r>
              <a:rPr lang="ko-KR" altLang="en-US" sz="1300" b="0" i="0" u="sng" dirty="0">
                <a:solidFill>
                  <a:srgbClr val="333333"/>
                </a:solidFill>
                <a:effectLst/>
                <a:latin typeface="Noto Sans KR"/>
              </a:rPr>
              <a:t>와 상호 보완적으로 조합해 사용</a:t>
            </a:r>
            <a:endParaRPr lang="en-US" altLang="ko-KR" sz="1300" b="0" i="0" u="sng" dirty="0">
              <a:solidFill>
                <a:srgbClr val="333333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en" altLang="ko-Kore-KR" b="0" i="0" dirty="0" err="1">
                <a:solidFill>
                  <a:srgbClr val="333333"/>
                </a:solidFill>
                <a:effectLst/>
                <a:latin typeface="Noto Sans KR"/>
              </a:rPr>
              <a:t>n_estimators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Noto Sans KR"/>
              </a:rPr>
              <a:t>: weak learner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의 개수 기본값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100</a:t>
            </a:r>
          </a:p>
          <a:p>
            <a:pPr algn="l" latinLnBrk="1"/>
            <a:r>
              <a:rPr lang="en" altLang="ko-Kore-KR" sz="1300" b="0" i="0" dirty="0">
                <a:solidFill>
                  <a:srgbClr val="333333"/>
                </a:solidFill>
                <a:effectLst/>
                <a:latin typeface="Noto Sans KR"/>
              </a:rPr>
              <a:t>weak learner</a:t>
            </a:r>
            <a:r>
              <a:rPr lang="ko-KR" altLang="en-US" sz="1300" b="0" i="0" dirty="0">
                <a:solidFill>
                  <a:srgbClr val="333333"/>
                </a:solidFill>
                <a:effectLst/>
                <a:latin typeface="Noto Sans KR"/>
              </a:rPr>
              <a:t>가 많을수록 예측 성능이 일정 수준까지 좋아질 수 있지만 수행 시간이 </a:t>
            </a:r>
            <a:r>
              <a:rPr lang="ko-KR" altLang="en-US" sz="1300" b="0" i="0" dirty="0" err="1">
                <a:solidFill>
                  <a:srgbClr val="333333"/>
                </a:solidFill>
                <a:effectLst/>
                <a:latin typeface="Noto Sans KR"/>
              </a:rPr>
              <a:t>길어짐</a:t>
            </a:r>
            <a:endParaRPr lang="en-US" altLang="ko-KR" sz="1300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" altLang="ko-Kore-KR" b="0" i="0" dirty="0">
                <a:solidFill>
                  <a:srgbClr val="333333"/>
                </a:solidFill>
                <a:effectLst/>
                <a:latin typeface="Noto Sans KR"/>
              </a:rPr>
              <a:t> subsample: weak learner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가 학습에 사용하는 데이터 샘플링의 비율 기본값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: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1</a:t>
            </a:r>
          </a:p>
          <a:p>
            <a:pPr algn="l" latinLnBrk="1"/>
            <a:r>
              <a:rPr lang="ko-KR" altLang="en-US" sz="1300" dirty="0">
                <a:solidFill>
                  <a:srgbClr val="333333"/>
                </a:solidFill>
                <a:latin typeface="Noto Sans KR"/>
              </a:rPr>
              <a:t>기본값은</a:t>
            </a:r>
            <a:r>
              <a:rPr lang="ko-KR" altLang="en-US" sz="1300" b="0" i="0" dirty="0">
                <a:solidFill>
                  <a:srgbClr val="333333"/>
                </a:solidFill>
                <a:effectLst/>
                <a:latin typeface="Noto Sans KR"/>
              </a:rPr>
              <a:t> 전체 데이터를 기반으로 학습한다는 의미</a:t>
            </a:r>
            <a:r>
              <a:rPr lang="en-US" altLang="ko-KR" sz="1300" b="0" i="0" dirty="0">
                <a:solidFill>
                  <a:srgbClr val="333333"/>
                </a:solidFill>
                <a:effectLst/>
                <a:latin typeface="Noto Sans KR"/>
              </a:rPr>
              <a:t>, </a:t>
            </a:r>
            <a:r>
              <a:rPr lang="ko-KR" altLang="en-US" sz="1300" b="0" i="0" dirty="0" err="1">
                <a:solidFill>
                  <a:srgbClr val="333333"/>
                </a:solidFill>
                <a:effectLst/>
                <a:latin typeface="Noto Sans KR"/>
              </a:rPr>
              <a:t>과적합이</a:t>
            </a:r>
            <a:r>
              <a:rPr lang="ko-KR" altLang="en-US" sz="1300" b="0" i="0" dirty="0">
                <a:solidFill>
                  <a:srgbClr val="333333"/>
                </a:solidFill>
                <a:effectLst/>
                <a:latin typeface="Noto Sans KR"/>
              </a:rPr>
              <a:t> 염려되는 경우 </a:t>
            </a:r>
            <a:r>
              <a:rPr lang="en-US" altLang="ko-KR" sz="1300" b="0" i="0" dirty="0">
                <a:solidFill>
                  <a:srgbClr val="333333"/>
                </a:solidFill>
                <a:effectLst/>
                <a:latin typeface="Noto Sans KR"/>
              </a:rPr>
              <a:t>1</a:t>
            </a:r>
            <a:r>
              <a:rPr lang="ko-KR" altLang="en-US" sz="1300" b="0" i="0" dirty="0">
                <a:solidFill>
                  <a:srgbClr val="333333"/>
                </a:solidFill>
                <a:effectLst/>
                <a:latin typeface="Noto Sans KR"/>
              </a:rPr>
              <a:t>보다 작은 값을 설정</a:t>
            </a:r>
            <a:endParaRPr lang="en-US" altLang="ko-KR" sz="1300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E621B-9EE4-6A48-BD62-A213F9DA8D68}"/>
              </a:ext>
            </a:extLst>
          </p:cNvPr>
          <p:cNvSpPr txBox="1"/>
          <p:nvPr/>
        </p:nvSpPr>
        <p:spPr>
          <a:xfrm>
            <a:off x="869795" y="5776332"/>
            <a:ext cx="105803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500" dirty="0"/>
              <a:t>그 외에도 </a:t>
            </a:r>
            <a:r>
              <a:rPr kumimoji="1" lang="en-US" altLang="ko-Kore-KR" sz="1500" dirty="0"/>
              <a:t>criterion, </a:t>
            </a:r>
            <a:r>
              <a:rPr kumimoji="1" lang="en-US" altLang="ko-Kore-KR" sz="1500" dirty="0" err="1"/>
              <a:t>min_samples_split</a:t>
            </a:r>
            <a:r>
              <a:rPr kumimoji="1" lang="en-US" altLang="ko-Kore-KR" sz="1500" dirty="0"/>
              <a:t>, </a:t>
            </a:r>
            <a:r>
              <a:rPr kumimoji="1" lang="en-US" altLang="ko-Kore-KR" sz="1500" dirty="0" err="1"/>
              <a:t>min_samples_leaf</a:t>
            </a:r>
            <a:r>
              <a:rPr kumimoji="1" lang="en-US" altLang="ko-Kore-KR" sz="1500" dirty="0"/>
              <a:t>, </a:t>
            </a:r>
            <a:r>
              <a:rPr kumimoji="1" lang="en-US" altLang="ko-Kore-KR" sz="1500" dirty="0" err="1"/>
              <a:t>min_weight_fracion_leaf</a:t>
            </a:r>
            <a:r>
              <a:rPr kumimoji="1" lang="en-US" altLang="ko-Kore-KR" sz="1500" dirty="0"/>
              <a:t>, </a:t>
            </a:r>
            <a:r>
              <a:rPr kumimoji="1" lang="en-US" altLang="ko-Kore-KR" sz="1500" dirty="0" err="1"/>
              <a:t>max_depth</a:t>
            </a:r>
            <a:r>
              <a:rPr kumimoji="1" lang="en-US" altLang="ko-Kore-KR" sz="1500" dirty="0"/>
              <a:t>, </a:t>
            </a:r>
            <a:r>
              <a:rPr kumimoji="1" lang="en-US" altLang="ko-Kore-KR" sz="1500" dirty="0" err="1"/>
              <a:t>max_features</a:t>
            </a:r>
            <a:r>
              <a:rPr kumimoji="1" lang="en-US" altLang="ko-Kore-KR" sz="1500" dirty="0"/>
              <a:t>, </a:t>
            </a:r>
            <a:r>
              <a:rPr kumimoji="1" lang="en-US" altLang="ko-Kore-KR" sz="1500" dirty="0" err="1"/>
              <a:t>warm_start</a:t>
            </a:r>
            <a:r>
              <a:rPr kumimoji="1" lang="en-US" altLang="ko-Kore-KR" sz="1500" dirty="0"/>
              <a:t> </a:t>
            </a:r>
            <a:r>
              <a:rPr kumimoji="1" lang="ko-Kore-KR" altLang="en-US" sz="1500" dirty="0"/>
              <a:t>가 있음</a:t>
            </a:r>
          </a:p>
        </p:txBody>
      </p:sp>
    </p:spTree>
    <p:extLst>
      <p:ext uri="{BB962C8B-B14F-4D97-AF65-F5344CB8AC3E}">
        <p14:creationId xmlns:p14="http://schemas.microsoft.com/office/powerpoint/2010/main" val="330485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원형 64">
            <a:extLst>
              <a:ext uri="{FF2B5EF4-FFF2-40B4-BE49-F238E27FC236}">
                <a16:creationId xmlns:a16="http://schemas.microsoft.com/office/drawing/2014/main" id="{97F05521-E3F1-6D45-89B5-63DFDD851A07}"/>
              </a:ext>
            </a:extLst>
          </p:cNvPr>
          <p:cNvSpPr/>
          <p:nvPr/>
        </p:nvSpPr>
        <p:spPr>
          <a:xfrm>
            <a:off x="3740113" y="1524000"/>
            <a:ext cx="4465320" cy="4465320"/>
          </a:xfrm>
          <a:prstGeom prst="pie">
            <a:avLst>
              <a:gd name="adj1" fmla="val 5402839"/>
              <a:gd name="adj2" fmla="val 16200000"/>
            </a:avLst>
          </a:prstGeom>
          <a:solidFill>
            <a:srgbClr val="535A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67" name="원형 66">
            <a:extLst>
              <a:ext uri="{FF2B5EF4-FFF2-40B4-BE49-F238E27FC236}">
                <a16:creationId xmlns:a16="http://schemas.microsoft.com/office/drawing/2014/main" id="{F5C81F13-867C-EE41-A233-D7F9D7F730BB}"/>
              </a:ext>
            </a:extLst>
          </p:cNvPr>
          <p:cNvSpPr/>
          <p:nvPr/>
        </p:nvSpPr>
        <p:spPr>
          <a:xfrm rot="10800000">
            <a:off x="3732493" y="1524000"/>
            <a:ext cx="4465320" cy="4465320"/>
          </a:xfrm>
          <a:prstGeom prst="pie">
            <a:avLst>
              <a:gd name="adj1" fmla="val 5402839"/>
              <a:gd name="adj2" fmla="val 1620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884930" y="879151"/>
            <a:ext cx="1238865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XGboost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4930" y="408598"/>
            <a:ext cx="354584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1508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 외 알고리즘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95461767-383D-0D4C-A4A7-4681999F33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4531838"/>
              </p:ext>
            </p:extLst>
          </p:nvPr>
        </p:nvGraphicFramePr>
        <p:xfrm>
          <a:off x="1911259" y="106459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A06F57BF-AFA8-4F4C-A01E-10EFB313A435}"/>
              </a:ext>
            </a:extLst>
          </p:cNvPr>
          <p:cNvSpPr txBox="1"/>
          <p:nvPr/>
        </p:nvSpPr>
        <p:spPr>
          <a:xfrm>
            <a:off x="5345719" y="3524577"/>
            <a:ext cx="1306768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XGBoost</a:t>
            </a:r>
            <a:endParaRPr lang="en-US" altLang="ko-KR" sz="2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05185B2-38FA-4F44-9155-44CA91F49E2F}"/>
              </a:ext>
            </a:extLst>
          </p:cNvPr>
          <p:cNvSpPr txBox="1"/>
          <p:nvPr/>
        </p:nvSpPr>
        <p:spPr>
          <a:xfrm>
            <a:off x="4326666" y="2648541"/>
            <a:ext cx="1427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b="1" dirty="0"/>
              <a:t>System Optimization</a:t>
            </a:r>
            <a:endParaRPr kumimoji="1" lang="ko-Kore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20F96F-C21B-644A-A5FE-1DEA1EB472D2}"/>
              </a:ext>
            </a:extLst>
          </p:cNvPr>
          <p:cNvSpPr txBox="1"/>
          <p:nvPr/>
        </p:nvSpPr>
        <p:spPr>
          <a:xfrm>
            <a:off x="6290545" y="2648540"/>
            <a:ext cx="1588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b="1" dirty="0"/>
              <a:t>Algorithmic </a:t>
            </a:r>
          </a:p>
          <a:p>
            <a:r>
              <a:rPr lang="en" altLang="ko-Kore-KR" b="1" dirty="0"/>
              <a:t>Enhancements</a:t>
            </a:r>
            <a:endParaRPr kumimoji="1" lang="ko-Kore-KR" altLang="en-US" dirty="0"/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73A38FF7-5D9F-1E4E-8565-A3664CAEDF60}"/>
              </a:ext>
            </a:extLst>
          </p:cNvPr>
          <p:cNvSpPr/>
          <p:nvPr/>
        </p:nvSpPr>
        <p:spPr>
          <a:xfrm>
            <a:off x="1009125" y="1535652"/>
            <a:ext cx="2651760" cy="64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300" dirty="0">
                <a:solidFill>
                  <a:schemeClr val="tx1"/>
                </a:solidFill>
              </a:rPr>
              <a:t>병렬처리를 통한 속도 향상</a:t>
            </a: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546A43F2-0B02-814A-8F8F-8EC37A8AD23C}"/>
              </a:ext>
            </a:extLst>
          </p:cNvPr>
          <p:cNvSpPr/>
          <p:nvPr/>
        </p:nvSpPr>
        <p:spPr>
          <a:xfrm>
            <a:off x="134312" y="3462039"/>
            <a:ext cx="2651760" cy="64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‘</a:t>
            </a:r>
            <a:r>
              <a:rPr lang="en" altLang="ko-Kore-KR" sz="1300" b="1" dirty="0">
                <a:solidFill>
                  <a:schemeClr val="tx1"/>
                </a:solidFill>
              </a:rPr>
              <a:t>depth-first</a:t>
            </a:r>
            <a:r>
              <a:rPr lang="en-US" altLang="ko-KR" sz="1300" b="1" dirty="0">
                <a:solidFill>
                  <a:schemeClr val="tx1"/>
                </a:solidFill>
              </a:rPr>
              <a:t>’ </a:t>
            </a:r>
            <a:r>
              <a:rPr lang="en" altLang="ko-Kore-KR" sz="1300" dirty="0">
                <a:solidFill>
                  <a:schemeClr val="tx1"/>
                </a:solidFill>
              </a:rPr>
              <a:t> </a:t>
            </a:r>
            <a:r>
              <a:rPr lang="ko-KR" altLang="en-US" sz="1300" dirty="0">
                <a:solidFill>
                  <a:schemeClr val="tx1"/>
                </a:solidFill>
              </a:rPr>
              <a:t>방식으로 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계산상의 이득</a:t>
            </a:r>
            <a:endParaRPr kumimoji="1" lang="ko-Kore-KR" altLang="en-US" sz="1300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D3312DBB-F7A1-0E43-942B-5B3C0CC37AC9}"/>
              </a:ext>
            </a:extLst>
          </p:cNvPr>
          <p:cNvSpPr/>
          <p:nvPr/>
        </p:nvSpPr>
        <p:spPr>
          <a:xfrm>
            <a:off x="1073112" y="5372114"/>
            <a:ext cx="2651760" cy="64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300" dirty="0">
                <a:solidFill>
                  <a:schemeClr val="tx1"/>
                </a:solidFill>
              </a:rPr>
              <a:t>internal buffer</a:t>
            </a:r>
            <a:r>
              <a:rPr lang="ko-KR" altLang="en-US" sz="1300" dirty="0">
                <a:solidFill>
                  <a:schemeClr val="tx1"/>
                </a:solidFill>
              </a:rPr>
              <a:t>에 각 스레드를 할당</a:t>
            </a:r>
            <a:endParaRPr kumimoji="1" lang="ko-Kore-KR" altLang="en-US" sz="13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86A2D912-7728-AC46-A127-3C6C5F333817}"/>
              </a:ext>
            </a:extLst>
          </p:cNvPr>
          <p:cNvSpPr/>
          <p:nvPr/>
        </p:nvSpPr>
        <p:spPr>
          <a:xfrm>
            <a:off x="8275739" y="1524000"/>
            <a:ext cx="2651760" cy="64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300" dirty="0">
                <a:solidFill>
                  <a:schemeClr val="tx1"/>
                </a:solidFill>
              </a:rPr>
              <a:t>Training loss</a:t>
            </a:r>
            <a:r>
              <a:rPr lang="ko-KR" altLang="en-US" sz="1300" dirty="0">
                <a:solidFill>
                  <a:schemeClr val="tx1"/>
                </a:solidFill>
              </a:rPr>
              <a:t>에 따라 최상의 </a:t>
            </a:r>
            <a:r>
              <a:rPr lang="ko-KR" altLang="en-US" sz="1300" dirty="0" err="1">
                <a:solidFill>
                  <a:schemeClr val="tx1"/>
                </a:solidFill>
              </a:rPr>
              <a:t>결측값을</a:t>
            </a:r>
            <a:r>
              <a:rPr lang="ko-KR" altLang="en-US" sz="1300" dirty="0">
                <a:solidFill>
                  <a:schemeClr val="tx1"/>
                </a:solidFill>
              </a:rPr>
              <a:t> 자동으로 학습</a:t>
            </a:r>
            <a:endParaRPr kumimoji="1" lang="ko-Kore-KR" altLang="en-US" sz="13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CDD7370A-FDC9-404E-8E2A-52BB0BD6BA5A}"/>
              </a:ext>
            </a:extLst>
          </p:cNvPr>
          <p:cNvSpPr/>
          <p:nvPr/>
        </p:nvSpPr>
        <p:spPr>
          <a:xfrm>
            <a:off x="9127019" y="3453883"/>
            <a:ext cx="2651760" cy="64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300" dirty="0">
                <a:solidFill>
                  <a:schemeClr val="tx1"/>
                </a:solidFill>
              </a:rPr>
              <a:t>Overfitting </a:t>
            </a:r>
            <a:r>
              <a:rPr lang="ko-Kore-KR" altLang="en-US" sz="1300" dirty="0">
                <a:solidFill>
                  <a:schemeClr val="tx1"/>
                </a:solidFill>
              </a:rPr>
              <a:t>방지</a:t>
            </a:r>
            <a:endParaRPr kumimoji="1" lang="ko-Kore-KR" altLang="en-US" sz="13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8CAF9776-263F-7A44-AC6D-01B1EDC10941}"/>
              </a:ext>
            </a:extLst>
          </p:cNvPr>
          <p:cNvSpPr/>
          <p:nvPr/>
        </p:nvSpPr>
        <p:spPr>
          <a:xfrm>
            <a:off x="8202618" y="5372114"/>
            <a:ext cx="2651760" cy="64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300" dirty="0">
                <a:solidFill>
                  <a:schemeClr val="tx1"/>
                </a:solidFill>
              </a:rPr>
              <a:t>"distributed weighted </a:t>
            </a:r>
            <a:r>
              <a:rPr lang="en" altLang="ko-Kore-KR" sz="1300" dirty="0" err="1">
                <a:solidFill>
                  <a:schemeClr val="tx1"/>
                </a:solidFill>
              </a:rPr>
              <a:t>Quatile</a:t>
            </a:r>
            <a:r>
              <a:rPr lang="en" altLang="ko-Kore-KR" sz="1300" dirty="0">
                <a:solidFill>
                  <a:schemeClr val="tx1"/>
                </a:solidFill>
              </a:rPr>
              <a:t> sketch" </a:t>
            </a:r>
            <a:r>
              <a:rPr lang="ko-KR" altLang="en-US" sz="1300" dirty="0">
                <a:solidFill>
                  <a:schemeClr val="tx1"/>
                </a:solidFill>
              </a:rPr>
              <a:t>알고리즘을 사용하여 최적의 분기점을 효율적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>
                <a:solidFill>
                  <a:schemeClr val="tx1"/>
                </a:solidFill>
              </a:rPr>
              <a:t>발견</a:t>
            </a:r>
            <a:endParaRPr kumimoji="1" lang="ko-Kore-KR" alt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31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884930" y="879151"/>
            <a:ext cx="3149645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XGboost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병렬처리 방법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4930" y="408598"/>
            <a:ext cx="354584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1508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 외 알고리즘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EB27E09-73CF-4945-8862-4F7372D63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07" y="2653749"/>
            <a:ext cx="5690319" cy="248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B53E69-4CB8-D247-A0B8-D4EB058CE4C5}"/>
              </a:ext>
            </a:extLst>
          </p:cNvPr>
          <p:cNvSpPr txBox="1"/>
          <p:nvPr/>
        </p:nvSpPr>
        <p:spPr>
          <a:xfrm>
            <a:off x="900168" y="1350986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• </a:t>
            </a:r>
            <a:r>
              <a:rPr lang="en" altLang="ko-Kore-KR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Sequential Decision Tree Building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D6566-15F1-1C4A-BE6D-8FEC82E2612F}"/>
              </a:ext>
            </a:extLst>
          </p:cNvPr>
          <p:cNvSpPr txBox="1"/>
          <p:nvPr/>
        </p:nvSpPr>
        <p:spPr>
          <a:xfrm>
            <a:off x="900168" y="1897617"/>
            <a:ext cx="501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input : target</a:t>
            </a:r>
            <a:r>
              <a:rPr kumimoji="1" lang="ko-Kore-KR" altLang="en-US" dirty="0"/>
              <a:t>과 </a:t>
            </a:r>
            <a:r>
              <a:rPr kumimoji="1" lang="en-US" altLang="ko-Kore-KR" dirty="0"/>
              <a:t>M</a:t>
            </a:r>
            <a:r>
              <a:rPr kumimoji="1" lang="ko-Kore-KR" altLang="en-US" dirty="0"/>
              <a:t>개의 변수를 가진 </a:t>
            </a:r>
            <a:r>
              <a:rPr kumimoji="1" lang="en-US" altLang="ko-Kore-KR" dirty="0"/>
              <a:t>N</a:t>
            </a:r>
            <a:r>
              <a:rPr kumimoji="1" lang="ko-Kore-KR" altLang="en-US" dirty="0"/>
              <a:t>개의 데이터</a:t>
            </a:r>
            <a:endParaRPr kumimoji="1" lang="en-US" altLang="ko-Kore-KR" dirty="0"/>
          </a:p>
          <a:p>
            <a:r>
              <a:rPr kumimoji="1" lang="en-US" altLang="ko-Kore-KR" dirty="0"/>
              <a:t>output : fitted </a:t>
            </a:r>
            <a:r>
              <a:rPr kumimoji="1" lang="ko-Kore-KR" altLang="en-US" dirty="0"/>
              <a:t>된 결정트리</a:t>
            </a:r>
          </a:p>
        </p:txBody>
      </p:sp>
    </p:spTree>
    <p:extLst>
      <p:ext uri="{BB962C8B-B14F-4D97-AF65-F5344CB8AC3E}">
        <p14:creationId xmlns:p14="http://schemas.microsoft.com/office/powerpoint/2010/main" val="1571269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884930" y="879151"/>
            <a:ext cx="3149645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XGboost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병렬처리 방법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4930" y="408598"/>
            <a:ext cx="354584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1508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 외 알고리즘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0D280A-2C58-364B-94FC-F8E83DC6ED47}"/>
              </a:ext>
            </a:extLst>
          </p:cNvPr>
          <p:cNvSpPr txBox="1"/>
          <p:nvPr/>
        </p:nvSpPr>
        <p:spPr>
          <a:xfrm>
            <a:off x="739706" y="1389617"/>
            <a:ext cx="11205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" altLang="ko-Kore-KR" b="1" i="0" dirty="0">
                <a:solidFill>
                  <a:srgbClr val="FF5F45"/>
                </a:solidFill>
                <a:effectLst/>
                <a:latin typeface="inherit"/>
              </a:rPr>
              <a:t>Parallelize Node Building at Each Level</a:t>
            </a:r>
            <a:endParaRPr lang="en" altLang="ko-Kore-KR" b="0" i="0" dirty="0">
              <a:solidFill>
                <a:srgbClr val="000000"/>
              </a:solidFill>
              <a:effectLst/>
              <a:latin typeface="se-nanumgothic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207837D-FC5C-5A45-B212-5DBF4972E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07" y="1831432"/>
            <a:ext cx="4635500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B5EF13-96D3-AE41-8DE0-0624F1066480}"/>
              </a:ext>
            </a:extLst>
          </p:cNvPr>
          <p:cNvSpPr txBox="1"/>
          <p:nvPr/>
        </p:nvSpPr>
        <p:spPr>
          <a:xfrm>
            <a:off x="5865541" y="1962615"/>
            <a:ext cx="6022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각 레벨에서 </a:t>
            </a:r>
            <a:endParaRPr kumimoji="1" lang="en-US" altLang="ko-Kore-KR" dirty="0"/>
          </a:p>
          <a:p>
            <a:r>
              <a:rPr kumimoji="1" lang="ko-Kore-KR" altLang="en-US" dirty="0"/>
              <a:t>각 </a:t>
            </a:r>
            <a:r>
              <a:rPr kumimoji="1" lang="en-US" altLang="ko-Kore-KR" dirty="0"/>
              <a:t>node</a:t>
            </a:r>
            <a:r>
              <a:rPr kumimoji="1" lang="ko-Kore-KR" altLang="en-US" dirty="0"/>
              <a:t>에 </a:t>
            </a:r>
            <a:r>
              <a:rPr kumimoji="1" lang="en-US" altLang="ko-Kore-KR" dirty="0" err="1"/>
              <a:t>cpu</a:t>
            </a:r>
            <a:r>
              <a:rPr kumimoji="1" lang="ko-Kore-KR" altLang="en-US" dirty="0"/>
              <a:t>를 할당해 </a:t>
            </a:r>
            <a:r>
              <a:rPr kumimoji="1" lang="en-US" altLang="ko-Kore-KR" dirty="0"/>
              <a:t>node </a:t>
            </a:r>
            <a:r>
              <a:rPr kumimoji="1" lang="en-US" altLang="ko-Kore-KR" dirty="0" err="1"/>
              <a:t>bulding</a:t>
            </a:r>
            <a:r>
              <a:rPr kumimoji="1" lang="ko-Kore-KR" altLang="en-US" dirty="0"/>
              <a:t>을 병렬화시키는 방법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workload imbalanced</a:t>
            </a:r>
            <a:r>
              <a:rPr kumimoji="1" lang="ko-Kore-KR" altLang="en-US" dirty="0"/>
              <a:t> 문제가 있음</a:t>
            </a:r>
            <a:r>
              <a:rPr kumimoji="1" lang="en-US" altLang="ko-Kore-KR" dirty="0"/>
              <a:t> &gt; </a:t>
            </a:r>
            <a:r>
              <a:rPr kumimoji="1" lang="ko-Kore-KR" altLang="en-US" dirty="0"/>
              <a:t>트리 균형을 깨뜨림</a:t>
            </a:r>
          </a:p>
        </p:txBody>
      </p:sp>
    </p:spTree>
    <p:extLst>
      <p:ext uri="{BB962C8B-B14F-4D97-AF65-F5344CB8AC3E}">
        <p14:creationId xmlns:p14="http://schemas.microsoft.com/office/powerpoint/2010/main" val="1898793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884930" y="879151"/>
            <a:ext cx="3149645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XGboost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병렬처리 방법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4930" y="408598"/>
            <a:ext cx="354584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1508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 외 알고리즘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0D280A-2C58-364B-94FC-F8E83DC6ED47}"/>
              </a:ext>
            </a:extLst>
          </p:cNvPr>
          <p:cNvSpPr txBox="1"/>
          <p:nvPr/>
        </p:nvSpPr>
        <p:spPr>
          <a:xfrm>
            <a:off x="739706" y="1389617"/>
            <a:ext cx="11205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" altLang="ko-Kore-KR" b="1" i="0" dirty="0">
                <a:solidFill>
                  <a:srgbClr val="FF5F45"/>
                </a:solidFill>
                <a:effectLst/>
                <a:latin typeface="inherit"/>
              </a:rPr>
              <a:t>Parallelize Split Finding on Each Node</a:t>
            </a:r>
            <a:endParaRPr lang="en-US" altLang="ko-KR" b="0" i="0" dirty="0">
              <a:solidFill>
                <a:srgbClr val="000000"/>
              </a:solidFill>
              <a:effectLst/>
              <a:latin typeface="se-nanumgothic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E97977F-CFA0-AB45-93B7-C3D7178D4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6" y="1848743"/>
            <a:ext cx="4661704" cy="122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BCDC56-D41A-1245-9EB4-8E830699AF62}"/>
              </a:ext>
            </a:extLst>
          </p:cNvPr>
          <p:cNvSpPr txBox="1"/>
          <p:nvPr/>
        </p:nvSpPr>
        <p:spPr>
          <a:xfrm>
            <a:off x="836341" y="3278459"/>
            <a:ext cx="90960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node</a:t>
            </a:r>
            <a:r>
              <a:rPr lang="ko-KR" altLang="en-US" dirty="0"/>
              <a:t>의 </a:t>
            </a:r>
            <a:r>
              <a:rPr lang="en" altLang="ko-Kore-KR" dirty="0"/>
              <a:t>split finding</a:t>
            </a:r>
            <a:r>
              <a:rPr lang="ko-KR" altLang="en-US" dirty="0"/>
              <a:t>을 병렬처리하는 것으로 </a:t>
            </a:r>
            <a:endParaRPr lang="en-US" altLang="ko-KR" dirty="0"/>
          </a:p>
          <a:p>
            <a:r>
              <a:rPr lang="en-US" altLang="ko-KR" dirty="0"/>
              <a:t>node </a:t>
            </a:r>
            <a:r>
              <a:rPr lang="ko-KR" altLang="en-US" dirty="0"/>
              <a:t>별로 </a:t>
            </a:r>
            <a:r>
              <a:rPr lang="en" altLang="ko-Kore-KR" dirty="0"/>
              <a:t>feature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" altLang="ko-Kore-KR" dirty="0"/>
              <a:t>sorting </a:t>
            </a:r>
            <a:r>
              <a:rPr lang="ko-KR" altLang="en-US" dirty="0"/>
              <a:t>한 담에 가장 엔트로피가 낮아지는 지점을 계산을 해야하는데 </a:t>
            </a:r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" altLang="ko-Kore-KR" dirty="0"/>
              <a:t>sorting</a:t>
            </a:r>
            <a:r>
              <a:rPr lang="ko-KR" altLang="en-US" dirty="0"/>
              <a:t>을 병렬처리하는 방법</a:t>
            </a:r>
            <a:endParaRPr lang="en-US" altLang="ko-KR" dirty="0"/>
          </a:p>
          <a:p>
            <a:endParaRPr kumimoji="1" lang="en-US" altLang="ko-Kore-KR" dirty="0"/>
          </a:p>
          <a:p>
            <a:r>
              <a:rPr lang="en" altLang="ko-Kore-KR" dirty="0"/>
              <a:t>small node</a:t>
            </a:r>
            <a:r>
              <a:rPr lang="ko-KR" altLang="en-US" dirty="0"/>
              <a:t>에 </a:t>
            </a:r>
            <a:r>
              <a:rPr lang="en" altLang="ko-Kore-KR" dirty="0"/>
              <a:t>too much overhead</a:t>
            </a:r>
            <a:r>
              <a:rPr lang="ko-KR" altLang="en-US" dirty="0" err="1"/>
              <a:t>를</a:t>
            </a:r>
            <a:r>
              <a:rPr lang="ko-KR" altLang="en-US" dirty="0"/>
              <a:t> 초래하는 문제</a:t>
            </a:r>
            <a:r>
              <a:rPr lang="en-US" altLang="ko-KR" dirty="0"/>
              <a:t>(</a:t>
            </a:r>
            <a:r>
              <a:rPr lang="ko-KR" altLang="en-US" dirty="0" err="1"/>
              <a:t>쓸모없는</a:t>
            </a:r>
            <a:r>
              <a:rPr lang="ko-KR" altLang="en-US" dirty="0"/>
              <a:t> 투자가 늘어남</a:t>
            </a:r>
            <a:r>
              <a:rPr lang="en-US" altLang="ko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19709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884930" y="879151"/>
            <a:ext cx="3149645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XGboost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병렬처리 방법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4930" y="408598"/>
            <a:ext cx="354584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1508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 외 알고리즘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0D280A-2C58-364B-94FC-F8E83DC6ED47}"/>
              </a:ext>
            </a:extLst>
          </p:cNvPr>
          <p:cNvSpPr txBox="1"/>
          <p:nvPr/>
        </p:nvSpPr>
        <p:spPr>
          <a:xfrm>
            <a:off x="739706" y="1389617"/>
            <a:ext cx="11205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" altLang="ko-Kore-KR" b="1" i="0" dirty="0">
                <a:solidFill>
                  <a:srgbClr val="FF5F45"/>
                </a:solidFill>
                <a:effectLst/>
                <a:latin typeface="inherit"/>
              </a:rPr>
              <a:t>Parallelize Split Finding at Each Level by features</a:t>
            </a:r>
            <a:endParaRPr lang="en" altLang="ko-Kore-KR" b="0" i="0" dirty="0">
              <a:solidFill>
                <a:srgbClr val="000000"/>
              </a:solidFill>
              <a:effectLst/>
              <a:latin typeface="se-nanumgothic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3803EF0-F384-1541-BE0B-1DDFC987C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6" y="1857076"/>
            <a:ext cx="4936428" cy="149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5822F7-4559-C346-8698-2ED13D7DFB02}"/>
              </a:ext>
            </a:extLst>
          </p:cNvPr>
          <p:cNvSpPr txBox="1"/>
          <p:nvPr/>
        </p:nvSpPr>
        <p:spPr>
          <a:xfrm>
            <a:off x="739706" y="3584216"/>
            <a:ext cx="102888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위 식에선 두 개의 루프가 존재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</a:p>
          <a:p>
            <a:r>
              <a:rPr lang="en" altLang="ko-Kore-KR" b="0" i="0" dirty="0">
                <a:solidFill>
                  <a:srgbClr val="000000"/>
                </a:solidFill>
                <a:effectLst/>
                <a:latin typeface="se-nanumgothic"/>
              </a:rPr>
              <a:t>outer loop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로는 트리의 레벨마다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se-nanumgothic"/>
              </a:rPr>
              <a:t>leaf nodes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들을 돌고 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,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se-nanumgothic"/>
              </a:rPr>
              <a:t>inner loop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e-nanumgothic"/>
              </a:rPr>
              <a:t>으로는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se-nanumgothic"/>
              </a:rPr>
              <a:t>feature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들을 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 </a:t>
            </a:r>
          </a:p>
          <a:p>
            <a:r>
              <a:rPr lang="ko-Kore-KR" altLang="en-US" b="0" i="0" dirty="0">
                <a:solidFill>
                  <a:srgbClr val="000000"/>
                </a:solidFill>
                <a:effectLst/>
                <a:latin typeface="se-nanumgothic"/>
              </a:rPr>
              <a:t>여기서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se-nanumgothic"/>
              </a:rPr>
              <a:t>outer loop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와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se-nanumgothic"/>
              </a:rPr>
              <a:t>inner loop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의 순서를 바꾸는 방법으로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</a:p>
          <a:p>
            <a:r>
              <a:rPr lang="ko-KR" alt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e-nanumgothic"/>
              </a:rPr>
              <a:t>같은 레벨에서 다른 </a:t>
            </a:r>
            <a:r>
              <a:rPr lang="en" altLang="ko-Kore-KR" b="0" i="0" dirty="0">
                <a:solidFill>
                  <a:schemeClr val="accent2">
                    <a:lumMod val="75000"/>
                  </a:schemeClr>
                </a:solidFill>
                <a:effectLst/>
                <a:latin typeface="se-nanumgothic"/>
              </a:rPr>
              <a:t>feature </a:t>
            </a:r>
            <a:r>
              <a:rPr lang="ko-KR" alt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e-nanumgothic"/>
              </a:rPr>
              <a:t>의 </a:t>
            </a:r>
            <a:r>
              <a:rPr lang="en" altLang="ko-Kore-KR" b="0" i="0" dirty="0">
                <a:solidFill>
                  <a:schemeClr val="accent2">
                    <a:lumMod val="75000"/>
                  </a:schemeClr>
                </a:solidFill>
                <a:effectLst/>
                <a:latin typeface="se-nanumgothic"/>
              </a:rPr>
              <a:t>split</a:t>
            </a:r>
            <a:r>
              <a:rPr lang="ko-KR" alt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se-nanumgothic"/>
              </a:rPr>
              <a:t>을 병렬처리하는 방법</a:t>
            </a:r>
            <a:endParaRPr lang="en-US" altLang="ko-KR" b="0" i="0" dirty="0">
              <a:solidFill>
                <a:schemeClr val="accent2">
                  <a:lumMod val="75000"/>
                </a:schemeClr>
              </a:solidFill>
              <a:effectLst/>
              <a:latin typeface="se-nanumgothic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,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se-nanumgothic"/>
              </a:rPr>
              <a:t>split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node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에서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se-nanumgothic"/>
              </a:rPr>
              <a:t>sorting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하는게 아니라 처음부터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se-nanumgothic"/>
              </a:rPr>
              <a:t>feature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e-nanumgothic"/>
              </a:rPr>
              <a:t>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se-nanumgothic"/>
              </a:rPr>
              <a:t>sorting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을 대충한 다음에 추후 필요할 때마다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se-nanumgothic"/>
              </a:rPr>
              <a:t>leaf </a:t>
            </a:r>
            <a:r>
              <a:rPr lang="en-US" altLang="ko-Kore-KR" dirty="0">
                <a:solidFill>
                  <a:srgbClr val="000000"/>
                </a:solidFill>
                <a:latin typeface="se-nanumgothic"/>
              </a:rPr>
              <a:t>node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에서 </a:t>
            </a:r>
            <a:r>
              <a:rPr lang="en" altLang="ko-Kore-KR" b="0" i="0" dirty="0">
                <a:solidFill>
                  <a:srgbClr val="000000"/>
                </a:solidFill>
                <a:effectLst/>
                <a:latin typeface="se-nanumgothic"/>
              </a:rPr>
              <a:t>sorting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을 진행</a:t>
            </a:r>
            <a:endParaRPr lang="en-US" altLang="ko-KR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endParaRPr lang="en-US" altLang="ko-KR" dirty="0">
              <a:solidFill>
                <a:srgbClr val="000000"/>
              </a:solidFill>
              <a:latin typeface="se-nanumgothic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앞선 방법에서의 문제점이 보완됨</a:t>
            </a:r>
            <a:endParaRPr lang="en-US" altLang="ko-KR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r>
              <a:rPr lang="en-US" altLang="ko-KR" dirty="0"/>
              <a:t>1. </a:t>
            </a:r>
            <a:r>
              <a:rPr lang="en-US" altLang="ko-Kore-KR" dirty="0"/>
              <a:t>t</a:t>
            </a:r>
            <a:r>
              <a:rPr lang="en" altLang="ko-Kore-KR" dirty="0"/>
              <a:t>he number of instances for each feature is the same, the workload for different jobs is the same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  <a:endParaRPr lang="en-US" altLang="ko-KR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r>
              <a:rPr lang="en-US" altLang="ko-KR" dirty="0"/>
              <a:t>2. </a:t>
            </a:r>
            <a:r>
              <a:rPr lang="en" altLang="ko-Kore-KR" dirty="0"/>
              <a:t>parallelize split finding at the whole level rather than a single node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66860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884930" y="879151"/>
            <a:ext cx="1212191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Xgboost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4930" y="408598"/>
            <a:ext cx="354584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1508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 외 알고리즘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1" name="직선 연결선 157">
            <a:extLst>
              <a:ext uri="{FF2B5EF4-FFF2-40B4-BE49-F238E27FC236}">
                <a16:creationId xmlns:a16="http://schemas.microsoft.com/office/drawing/2014/main" id="{FAAF3CAB-2728-854C-9B88-63E9D2E5165A}"/>
              </a:ext>
            </a:extLst>
          </p:cNvPr>
          <p:cNvCxnSpPr>
            <a:cxnSpLocks/>
          </p:cNvCxnSpPr>
          <p:nvPr/>
        </p:nvCxnSpPr>
        <p:spPr>
          <a:xfrm>
            <a:off x="883141" y="3920943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18A96C3-3460-644C-81DA-D17A0DF5DF9F}"/>
              </a:ext>
            </a:extLst>
          </p:cNvPr>
          <p:cNvSpPr txBox="1"/>
          <p:nvPr/>
        </p:nvSpPr>
        <p:spPr>
          <a:xfrm>
            <a:off x="777388" y="3982012"/>
            <a:ext cx="1217000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ore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하이퍼파라미터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3" name="직선 연결선 170">
            <a:extLst>
              <a:ext uri="{FF2B5EF4-FFF2-40B4-BE49-F238E27FC236}">
                <a16:creationId xmlns:a16="http://schemas.microsoft.com/office/drawing/2014/main" id="{D6401C5D-205F-B04B-9943-F92ACB825B23}"/>
              </a:ext>
            </a:extLst>
          </p:cNvPr>
          <p:cNvCxnSpPr>
            <a:cxnSpLocks/>
          </p:cNvCxnSpPr>
          <p:nvPr/>
        </p:nvCxnSpPr>
        <p:spPr>
          <a:xfrm>
            <a:off x="878514" y="2107769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FAC16F6-BE6F-5340-97CA-009DB4FCBE39}"/>
              </a:ext>
            </a:extLst>
          </p:cNvPr>
          <p:cNvSpPr txBox="1"/>
          <p:nvPr/>
        </p:nvSpPr>
        <p:spPr>
          <a:xfrm>
            <a:off x="772761" y="2168838"/>
            <a:ext cx="479618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ore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C60A0E-DF8D-C640-B47F-21A2E670D656}"/>
              </a:ext>
            </a:extLst>
          </p:cNvPr>
          <p:cNvSpPr/>
          <p:nvPr/>
        </p:nvSpPr>
        <p:spPr>
          <a:xfrm>
            <a:off x="2642402" y="2107769"/>
            <a:ext cx="5129022" cy="1143534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8DB5BE-B56D-A943-9F3D-18EE7D203EBF}"/>
              </a:ext>
            </a:extLst>
          </p:cNvPr>
          <p:cNvSpPr txBox="1"/>
          <p:nvPr/>
        </p:nvSpPr>
        <p:spPr>
          <a:xfrm>
            <a:off x="4378278" y="2478453"/>
            <a:ext cx="1667054" cy="402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과적합</a:t>
            </a:r>
            <a:endParaRPr lang="en-US" altLang="ko-KR" sz="20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CBA6048-D079-3A4F-AA8E-7E9305EB94C4}"/>
              </a:ext>
            </a:extLst>
          </p:cNvPr>
          <p:cNvGrpSpPr/>
          <p:nvPr/>
        </p:nvGrpSpPr>
        <p:grpSpPr>
          <a:xfrm>
            <a:off x="3041291" y="3665096"/>
            <a:ext cx="72419" cy="35179"/>
            <a:chOff x="7797901" y="4148138"/>
            <a:chExt cx="148330" cy="75410"/>
          </a:xfrm>
        </p:grpSpPr>
        <p:cxnSp>
          <p:nvCxnSpPr>
            <p:cNvPr id="7" name="직선 연결선 102">
              <a:extLst>
                <a:ext uri="{FF2B5EF4-FFF2-40B4-BE49-F238E27FC236}">
                  <a16:creationId xmlns:a16="http://schemas.microsoft.com/office/drawing/2014/main" id="{31ADB3ED-6C35-5844-B1E9-22ED0BD291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2066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105">
              <a:extLst>
                <a:ext uri="{FF2B5EF4-FFF2-40B4-BE49-F238E27FC236}">
                  <a16:creationId xmlns:a16="http://schemas.microsoft.com/office/drawing/2014/main" id="{2DF7DE5E-1277-E341-BCE5-69B31AD2C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7901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EED07357-866F-2942-901E-52CF8D57F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402" y="3920943"/>
            <a:ext cx="870196" cy="59038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C9485D83-BC96-0E43-85A4-5082374A9796}"/>
              </a:ext>
            </a:extLst>
          </p:cNvPr>
          <p:cNvGrpSpPr/>
          <p:nvPr/>
        </p:nvGrpSpPr>
        <p:grpSpPr>
          <a:xfrm>
            <a:off x="4104930" y="3665096"/>
            <a:ext cx="72419" cy="35179"/>
            <a:chOff x="7797901" y="4148138"/>
            <a:chExt cx="148330" cy="75410"/>
          </a:xfrm>
        </p:grpSpPr>
        <p:cxnSp>
          <p:nvCxnSpPr>
            <p:cNvPr id="11" name="직선 연결선 111">
              <a:extLst>
                <a:ext uri="{FF2B5EF4-FFF2-40B4-BE49-F238E27FC236}">
                  <a16:creationId xmlns:a16="http://schemas.microsoft.com/office/drawing/2014/main" id="{2442A217-9C39-1848-8396-7F91C7AED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2066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2">
              <a:extLst>
                <a:ext uri="{FF2B5EF4-FFF2-40B4-BE49-F238E27FC236}">
                  <a16:creationId xmlns:a16="http://schemas.microsoft.com/office/drawing/2014/main" id="{F2791906-3924-9D45-9F78-1DE926C24C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7901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E9F02A3-56F2-E940-BBE1-61768D81D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042" y="3920943"/>
            <a:ext cx="870196" cy="590384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5DE7E930-A4F4-0949-8724-DC8F3C14650C}"/>
              </a:ext>
            </a:extLst>
          </p:cNvPr>
          <p:cNvGrpSpPr/>
          <p:nvPr/>
        </p:nvGrpSpPr>
        <p:grpSpPr>
          <a:xfrm>
            <a:off x="5168571" y="3665096"/>
            <a:ext cx="72419" cy="35179"/>
            <a:chOff x="7797901" y="4148138"/>
            <a:chExt cx="148330" cy="75410"/>
          </a:xfrm>
        </p:grpSpPr>
        <p:cxnSp>
          <p:nvCxnSpPr>
            <p:cNvPr id="15" name="직선 연결선 114">
              <a:extLst>
                <a:ext uri="{FF2B5EF4-FFF2-40B4-BE49-F238E27FC236}">
                  <a16:creationId xmlns:a16="http://schemas.microsoft.com/office/drawing/2014/main" id="{9305C482-3A92-E746-BAE4-6890B9397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2066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15">
              <a:extLst>
                <a:ext uri="{FF2B5EF4-FFF2-40B4-BE49-F238E27FC236}">
                  <a16:creationId xmlns:a16="http://schemas.microsoft.com/office/drawing/2014/main" id="{268CB657-45D6-8F40-9FD0-D2A53B065A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7901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94F71FA0-269F-7C40-AC8B-016BB3A47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682" y="3920943"/>
            <a:ext cx="870196" cy="590384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68635B4D-0E3C-704C-9062-4667604733B6}"/>
              </a:ext>
            </a:extLst>
          </p:cNvPr>
          <p:cNvGrpSpPr/>
          <p:nvPr/>
        </p:nvGrpSpPr>
        <p:grpSpPr>
          <a:xfrm>
            <a:off x="6232211" y="3665096"/>
            <a:ext cx="72419" cy="35179"/>
            <a:chOff x="7797901" y="4148138"/>
            <a:chExt cx="148330" cy="75410"/>
          </a:xfrm>
        </p:grpSpPr>
        <p:cxnSp>
          <p:nvCxnSpPr>
            <p:cNvPr id="19" name="직선 연결선 117">
              <a:extLst>
                <a:ext uri="{FF2B5EF4-FFF2-40B4-BE49-F238E27FC236}">
                  <a16:creationId xmlns:a16="http://schemas.microsoft.com/office/drawing/2014/main" id="{665F3029-0FE2-ED42-8001-7CE9257C4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2066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18">
              <a:extLst>
                <a:ext uri="{FF2B5EF4-FFF2-40B4-BE49-F238E27FC236}">
                  <a16:creationId xmlns:a16="http://schemas.microsoft.com/office/drawing/2014/main" id="{E8D8D22C-3EBC-4D46-A705-D762927FC6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7901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5B128983-025E-374F-BB73-4573E8174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322" y="3920943"/>
            <a:ext cx="870196" cy="59038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21B166C2-FEF7-EF4D-81B2-7FF5F9318C92}"/>
              </a:ext>
            </a:extLst>
          </p:cNvPr>
          <p:cNvGrpSpPr/>
          <p:nvPr/>
        </p:nvGrpSpPr>
        <p:grpSpPr>
          <a:xfrm>
            <a:off x="7295851" y="3665096"/>
            <a:ext cx="72419" cy="35179"/>
            <a:chOff x="7797901" y="4148138"/>
            <a:chExt cx="148330" cy="75410"/>
          </a:xfrm>
        </p:grpSpPr>
        <p:cxnSp>
          <p:nvCxnSpPr>
            <p:cNvPr id="23" name="직선 연결선 120">
              <a:extLst>
                <a:ext uri="{FF2B5EF4-FFF2-40B4-BE49-F238E27FC236}">
                  <a16:creationId xmlns:a16="http://schemas.microsoft.com/office/drawing/2014/main" id="{79FB2059-698E-A94A-9072-136B4F0996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2066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121">
              <a:extLst>
                <a:ext uri="{FF2B5EF4-FFF2-40B4-BE49-F238E27FC236}">
                  <a16:creationId xmlns:a16="http://schemas.microsoft.com/office/drawing/2014/main" id="{036F62A1-F966-2E4D-A065-101B05712E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7901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4456ABDA-3219-F446-90B7-B95D88889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962" y="3920943"/>
            <a:ext cx="870196" cy="5903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A86389B-C861-CC4B-88ED-39E0950272A1}"/>
              </a:ext>
            </a:extLst>
          </p:cNvPr>
          <p:cNvSpPr txBox="1"/>
          <p:nvPr/>
        </p:nvSpPr>
        <p:spPr>
          <a:xfrm>
            <a:off x="2637334" y="4051475"/>
            <a:ext cx="87446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8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max_depth</a:t>
            </a:r>
            <a:endParaRPr lang="en-US" altLang="ko-KR" sz="8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12574B-FEEF-7548-AEFB-59039D3BAD69}"/>
              </a:ext>
            </a:extLst>
          </p:cNvPr>
          <p:cNvSpPr txBox="1"/>
          <p:nvPr/>
        </p:nvSpPr>
        <p:spPr>
          <a:xfrm>
            <a:off x="3705244" y="4051475"/>
            <a:ext cx="8717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8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min_child_weight</a:t>
            </a:r>
            <a:endParaRPr lang="en-US" altLang="ko-KR" sz="8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677AEB-8E3C-DE40-9DB7-A5E1A6734DE9}"/>
              </a:ext>
            </a:extLst>
          </p:cNvPr>
          <p:cNvSpPr txBox="1"/>
          <p:nvPr/>
        </p:nvSpPr>
        <p:spPr>
          <a:xfrm>
            <a:off x="4765416" y="4051475"/>
            <a:ext cx="874462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8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gamma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981801-8B17-9747-8A50-455F6BD8DEEC}"/>
              </a:ext>
            </a:extLst>
          </p:cNvPr>
          <p:cNvSpPr txBox="1"/>
          <p:nvPr/>
        </p:nvSpPr>
        <p:spPr>
          <a:xfrm>
            <a:off x="5828254" y="4051475"/>
            <a:ext cx="870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8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subsample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312C78-0A0F-814F-BC73-342F287B5D5E}"/>
              </a:ext>
            </a:extLst>
          </p:cNvPr>
          <p:cNvSpPr txBox="1"/>
          <p:nvPr/>
        </p:nvSpPr>
        <p:spPr>
          <a:xfrm>
            <a:off x="6892695" y="4051475"/>
            <a:ext cx="878728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8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colsample_bytree</a:t>
            </a:r>
            <a:endParaRPr lang="en-US" altLang="ko-KR" sz="8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오른쪽 중괄호[R] 1">
            <a:extLst>
              <a:ext uri="{FF2B5EF4-FFF2-40B4-BE49-F238E27FC236}">
                <a16:creationId xmlns:a16="http://schemas.microsoft.com/office/drawing/2014/main" id="{219D6064-110A-2D46-A1F8-1B77E571DA15}"/>
              </a:ext>
            </a:extLst>
          </p:cNvPr>
          <p:cNvSpPr/>
          <p:nvPr/>
        </p:nvSpPr>
        <p:spPr>
          <a:xfrm rot="5400000">
            <a:off x="3907279" y="3647158"/>
            <a:ext cx="395302" cy="2212608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800"/>
          </a:p>
        </p:txBody>
      </p:sp>
      <p:sp>
        <p:nvSpPr>
          <p:cNvPr id="38" name="오른쪽 중괄호[R] 37">
            <a:extLst>
              <a:ext uri="{FF2B5EF4-FFF2-40B4-BE49-F238E27FC236}">
                <a16:creationId xmlns:a16="http://schemas.microsoft.com/office/drawing/2014/main" id="{87580857-1A0A-8841-B221-5A0A4D3A708E}"/>
              </a:ext>
            </a:extLst>
          </p:cNvPr>
          <p:cNvSpPr/>
          <p:nvPr/>
        </p:nvSpPr>
        <p:spPr>
          <a:xfrm rot="5400000">
            <a:off x="6514724" y="4069810"/>
            <a:ext cx="395302" cy="1367306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96D01-C095-BF4E-8AD4-BE1CF14A22AC}"/>
              </a:ext>
            </a:extLst>
          </p:cNvPr>
          <p:cNvSpPr txBox="1"/>
          <p:nvPr/>
        </p:nvSpPr>
        <p:spPr>
          <a:xfrm>
            <a:off x="3777651" y="5044644"/>
            <a:ext cx="654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복잡성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94F0E-0841-DC40-B4EC-4A856B27E8A8}"/>
              </a:ext>
            </a:extLst>
          </p:cNvPr>
          <p:cNvSpPr txBox="1"/>
          <p:nvPr/>
        </p:nvSpPr>
        <p:spPr>
          <a:xfrm>
            <a:off x="6320556" y="5044644"/>
            <a:ext cx="794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무작위성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D3D4A1D-0E18-5A4B-9586-26D7D4D746F0}"/>
              </a:ext>
            </a:extLst>
          </p:cNvPr>
          <p:cNvSpPr/>
          <p:nvPr/>
        </p:nvSpPr>
        <p:spPr>
          <a:xfrm>
            <a:off x="8286555" y="2107767"/>
            <a:ext cx="2043216" cy="1143534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19B3036-3395-7B45-AA68-735E69C143E5}"/>
              </a:ext>
            </a:extLst>
          </p:cNvPr>
          <p:cNvSpPr/>
          <p:nvPr/>
        </p:nvSpPr>
        <p:spPr>
          <a:xfrm>
            <a:off x="10749776" y="2107767"/>
            <a:ext cx="1108082" cy="1143534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178092F-9894-0A42-9BC0-B9FBA2CDB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635" y="3932558"/>
            <a:ext cx="875526" cy="594000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A3905A49-5CB4-7148-9B39-680F0118E974}"/>
              </a:ext>
            </a:extLst>
          </p:cNvPr>
          <p:cNvGrpSpPr/>
          <p:nvPr/>
        </p:nvGrpSpPr>
        <p:grpSpPr>
          <a:xfrm>
            <a:off x="8760159" y="3650270"/>
            <a:ext cx="72419" cy="35179"/>
            <a:chOff x="7797901" y="4148138"/>
            <a:chExt cx="148330" cy="75410"/>
          </a:xfrm>
        </p:grpSpPr>
        <p:cxnSp>
          <p:nvCxnSpPr>
            <p:cNvPr id="53" name="직선 연결선 120">
              <a:extLst>
                <a:ext uri="{FF2B5EF4-FFF2-40B4-BE49-F238E27FC236}">
                  <a16:creationId xmlns:a16="http://schemas.microsoft.com/office/drawing/2014/main" id="{5AB5EEE0-629E-1D4E-BBD9-2A95DD9B57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2066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121">
              <a:extLst>
                <a:ext uri="{FF2B5EF4-FFF2-40B4-BE49-F238E27FC236}">
                  <a16:creationId xmlns:a16="http://schemas.microsoft.com/office/drawing/2014/main" id="{029639DC-E57D-E44B-9AA8-31647827CE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7901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그림 54">
            <a:extLst>
              <a:ext uri="{FF2B5EF4-FFF2-40B4-BE49-F238E27FC236}">
                <a16:creationId xmlns:a16="http://schemas.microsoft.com/office/drawing/2014/main" id="{7FB971A9-6590-294B-9E81-21ADAC715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194" y="3932558"/>
            <a:ext cx="870196" cy="590384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03B4A8F9-45A9-7F44-8624-6C402FB46CD6}"/>
              </a:ext>
            </a:extLst>
          </p:cNvPr>
          <p:cNvGrpSpPr/>
          <p:nvPr/>
        </p:nvGrpSpPr>
        <p:grpSpPr>
          <a:xfrm>
            <a:off x="9898718" y="3650270"/>
            <a:ext cx="72419" cy="35179"/>
            <a:chOff x="7797901" y="4148138"/>
            <a:chExt cx="148330" cy="75410"/>
          </a:xfrm>
        </p:grpSpPr>
        <p:cxnSp>
          <p:nvCxnSpPr>
            <p:cNvPr id="57" name="직선 연결선 120">
              <a:extLst>
                <a:ext uri="{FF2B5EF4-FFF2-40B4-BE49-F238E27FC236}">
                  <a16:creationId xmlns:a16="http://schemas.microsoft.com/office/drawing/2014/main" id="{EB89AE0C-6A37-6A49-9334-1AC6F688E9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2066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121">
              <a:extLst>
                <a:ext uri="{FF2B5EF4-FFF2-40B4-BE49-F238E27FC236}">
                  <a16:creationId xmlns:a16="http://schemas.microsoft.com/office/drawing/2014/main" id="{95FD73B6-17CD-C94A-AF3F-F500BC3124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7901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5812325-483B-3848-9838-10FB5525114E}"/>
              </a:ext>
            </a:extLst>
          </p:cNvPr>
          <p:cNvSpPr txBox="1"/>
          <p:nvPr/>
        </p:nvSpPr>
        <p:spPr>
          <a:xfrm>
            <a:off x="8466822" y="2331443"/>
            <a:ext cx="1667054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불균형 데이터</a:t>
            </a:r>
            <a:endParaRPr lang="en-US" altLang="ko-KR" sz="20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645C9F-183F-0545-9045-9E509E4C6859}"/>
              </a:ext>
            </a:extLst>
          </p:cNvPr>
          <p:cNvSpPr txBox="1"/>
          <p:nvPr/>
        </p:nvSpPr>
        <p:spPr>
          <a:xfrm>
            <a:off x="10470290" y="2447056"/>
            <a:ext cx="1667054" cy="402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속도</a:t>
            </a:r>
            <a:endParaRPr lang="en-US" altLang="ko-KR" sz="20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842A40C0-E133-F44F-B473-DC4E32191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373" y="3934868"/>
            <a:ext cx="870196" cy="590384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8E6D2B24-4749-4C42-B73E-B786A1A9E5FF}"/>
              </a:ext>
            </a:extLst>
          </p:cNvPr>
          <p:cNvGrpSpPr/>
          <p:nvPr/>
        </p:nvGrpSpPr>
        <p:grpSpPr>
          <a:xfrm>
            <a:off x="11251897" y="3652580"/>
            <a:ext cx="72419" cy="35179"/>
            <a:chOff x="7797901" y="4148138"/>
            <a:chExt cx="148330" cy="75410"/>
          </a:xfrm>
        </p:grpSpPr>
        <p:cxnSp>
          <p:nvCxnSpPr>
            <p:cNvPr id="63" name="직선 연결선 120">
              <a:extLst>
                <a:ext uri="{FF2B5EF4-FFF2-40B4-BE49-F238E27FC236}">
                  <a16:creationId xmlns:a16="http://schemas.microsoft.com/office/drawing/2014/main" id="{9C39BB5E-40FF-FF4A-9501-0AE9AA501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2066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121">
              <a:extLst>
                <a:ext uri="{FF2B5EF4-FFF2-40B4-BE49-F238E27FC236}">
                  <a16:creationId xmlns:a16="http://schemas.microsoft.com/office/drawing/2014/main" id="{69112D65-55B6-5349-AF14-F402CE529F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7901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AACA4D9-6FE5-3A42-959A-DC462113DEA6}"/>
              </a:ext>
            </a:extLst>
          </p:cNvPr>
          <p:cNvSpPr txBox="1"/>
          <p:nvPr/>
        </p:nvSpPr>
        <p:spPr>
          <a:xfrm>
            <a:off x="8334237" y="4084928"/>
            <a:ext cx="878728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8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scale_pos_weight</a:t>
            </a:r>
            <a:endParaRPr lang="en-US" altLang="ko-KR" sz="8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D2E884-D185-334D-863A-F9208A531EAD}"/>
              </a:ext>
            </a:extLst>
          </p:cNvPr>
          <p:cNvSpPr txBox="1"/>
          <p:nvPr/>
        </p:nvSpPr>
        <p:spPr>
          <a:xfrm>
            <a:off x="9459354" y="4084418"/>
            <a:ext cx="878728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8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max_delta_step</a:t>
            </a:r>
            <a:endParaRPr lang="en-US" altLang="ko-KR" sz="8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40B783-8E00-7442-BD9E-555BA539DDFC}"/>
              </a:ext>
            </a:extLst>
          </p:cNvPr>
          <p:cNvSpPr txBox="1"/>
          <p:nvPr/>
        </p:nvSpPr>
        <p:spPr>
          <a:xfrm>
            <a:off x="10808478" y="4084418"/>
            <a:ext cx="878728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8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tree_method</a:t>
            </a:r>
            <a:endParaRPr lang="en-US" altLang="ko-KR" sz="8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47228D-1473-044F-AE3D-EF3215254C5F}"/>
              </a:ext>
            </a:extLst>
          </p:cNvPr>
          <p:cNvSpPr txBox="1"/>
          <p:nvPr/>
        </p:nvSpPr>
        <p:spPr>
          <a:xfrm>
            <a:off x="8253643" y="5048933"/>
            <a:ext cx="101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성능지표에 관심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58751F-EDC2-C34E-BA33-7585384D97E4}"/>
              </a:ext>
            </a:extLst>
          </p:cNvPr>
          <p:cNvSpPr txBox="1"/>
          <p:nvPr/>
        </p:nvSpPr>
        <p:spPr>
          <a:xfrm>
            <a:off x="9363864" y="5044644"/>
            <a:ext cx="1142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올바른 확률에 관심</a:t>
            </a:r>
          </a:p>
        </p:txBody>
      </p:sp>
      <p:sp>
        <p:nvSpPr>
          <p:cNvPr id="68" name="줄무늬가 있는 오른쪽 화살표[S] 67">
            <a:extLst>
              <a:ext uri="{FF2B5EF4-FFF2-40B4-BE49-F238E27FC236}">
                <a16:creationId xmlns:a16="http://schemas.microsoft.com/office/drawing/2014/main" id="{49B77877-D887-8D4E-ABEE-2C3CE6212B13}"/>
              </a:ext>
            </a:extLst>
          </p:cNvPr>
          <p:cNvSpPr/>
          <p:nvPr/>
        </p:nvSpPr>
        <p:spPr>
          <a:xfrm rot="5400000">
            <a:off x="2430915" y="4077635"/>
            <a:ext cx="412595" cy="276999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" name="줄무늬가 있는 오른쪽 화살표[S] 71">
            <a:extLst>
              <a:ext uri="{FF2B5EF4-FFF2-40B4-BE49-F238E27FC236}">
                <a16:creationId xmlns:a16="http://schemas.microsoft.com/office/drawing/2014/main" id="{BCD20F79-60B6-964A-9BD2-F2AB4F80B784}"/>
              </a:ext>
            </a:extLst>
          </p:cNvPr>
          <p:cNvSpPr/>
          <p:nvPr/>
        </p:nvSpPr>
        <p:spPr>
          <a:xfrm rot="5400000">
            <a:off x="5660268" y="4049542"/>
            <a:ext cx="412595" cy="276999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3" name="줄무늬가 있는 오른쪽 화살표[S] 72">
            <a:extLst>
              <a:ext uri="{FF2B5EF4-FFF2-40B4-BE49-F238E27FC236}">
                <a16:creationId xmlns:a16="http://schemas.microsoft.com/office/drawing/2014/main" id="{2CD862EE-7D0B-F24E-9EB5-10689C07DBE5}"/>
              </a:ext>
            </a:extLst>
          </p:cNvPr>
          <p:cNvSpPr/>
          <p:nvPr/>
        </p:nvSpPr>
        <p:spPr>
          <a:xfrm rot="16200000">
            <a:off x="3480808" y="4049543"/>
            <a:ext cx="412595" cy="276999"/>
          </a:xfrm>
          <a:prstGeom prst="stripedRightArrow">
            <a:avLst/>
          </a:prstGeom>
          <a:solidFill>
            <a:srgbClr val="EA4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" name="줄무늬가 있는 오른쪽 화살표[S] 73">
            <a:extLst>
              <a:ext uri="{FF2B5EF4-FFF2-40B4-BE49-F238E27FC236}">
                <a16:creationId xmlns:a16="http://schemas.microsoft.com/office/drawing/2014/main" id="{86C3C825-0DA2-0548-B913-A0C8F2B014EB}"/>
              </a:ext>
            </a:extLst>
          </p:cNvPr>
          <p:cNvSpPr/>
          <p:nvPr/>
        </p:nvSpPr>
        <p:spPr>
          <a:xfrm rot="16200000">
            <a:off x="4564186" y="4054057"/>
            <a:ext cx="412595" cy="276999"/>
          </a:xfrm>
          <a:prstGeom prst="stripedRightArrow">
            <a:avLst/>
          </a:prstGeom>
          <a:solidFill>
            <a:srgbClr val="EA4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71DA8E-C08A-4E46-ADB9-825EBD8FB83E}"/>
              </a:ext>
            </a:extLst>
          </p:cNvPr>
          <p:cNvSpPr txBox="1"/>
          <p:nvPr/>
        </p:nvSpPr>
        <p:spPr>
          <a:xfrm>
            <a:off x="10777390" y="4549559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/>
              <a:t> hist or </a:t>
            </a:r>
            <a:r>
              <a:rPr kumimoji="1" lang="en-US" altLang="ko-Kore-KR" sz="1000" dirty="0" err="1"/>
              <a:t>gpu_hist</a:t>
            </a:r>
            <a:endParaRPr kumimoji="1" lang="ko-Kore-KR" altLang="en-US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4A8857-3530-3242-B637-003A4BA9AEAD}"/>
              </a:ext>
            </a:extLst>
          </p:cNvPr>
          <p:cNvSpPr txBox="1"/>
          <p:nvPr/>
        </p:nvSpPr>
        <p:spPr>
          <a:xfrm>
            <a:off x="8196961" y="4551959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가중치 균형조절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974BFAE-3951-1E45-A78A-76A3FD85F7AE}"/>
              </a:ext>
            </a:extLst>
          </p:cNvPr>
          <p:cNvSpPr txBox="1"/>
          <p:nvPr/>
        </p:nvSpPr>
        <p:spPr>
          <a:xfrm>
            <a:off x="9535477" y="454955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유한 숫자</a:t>
            </a:r>
          </a:p>
        </p:txBody>
      </p:sp>
      <p:sp>
        <p:nvSpPr>
          <p:cNvPr id="78" name="줄무늬가 있는 오른쪽 화살표[S] 77">
            <a:extLst>
              <a:ext uri="{FF2B5EF4-FFF2-40B4-BE49-F238E27FC236}">
                <a16:creationId xmlns:a16="http://schemas.microsoft.com/office/drawing/2014/main" id="{445D4C71-9E12-0249-88D2-E53985ED8404}"/>
              </a:ext>
            </a:extLst>
          </p:cNvPr>
          <p:cNvSpPr/>
          <p:nvPr/>
        </p:nvSpPr>
        <p:spPr>
          <a:xfrm rot="5400000">
            <a:off x="6690689" y="4089250"/>
            <a:ext cx="412595" cy="276999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5216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884930" y="879151"/>
            <a:ext cx="1418978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light GBM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4930" y="408598"/>
            <a:ext cx="354584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1508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 외 알고리즘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656F7-4ECD-4144-B238-2337FB28B74D}"/>
              </a:ext>
            </a:extLst>
          </p:cNvPr>
          <p:cNvSpPr txBox="1"/>
          <p:nvPr/>
        </p:nvSpPr>
        <p:spPr>
          <a:xfrm>
            <a:off x="599827" y="1459612"/>
            <a:ext cx="11424533" cy="923330"/>
          </a:xfrm>
          <a:custGeom>
            <a:avLst/>
            <a:gdLst>
              <a:gd name="connsiteX0" fmla="*/ 0 w 11424533"/>
              <a:gd name="connsiteY0" fmla="*/ 0 h 923330"/>
              <a:gd name="connsiteX1" fmla="*/ 456981 w 11424533"/>
              <a:gd name="connsiteY1" fmla="*/ 0 h 923330"/>
              <a:gd name="connsiteX2" fmla="*/ 685472 w 11424533"/>
              <a:gd name="connsiteY2" fmla="*/ 0 h 923330"/>
              <a:gd name="connsiteX3" fmla="*/ 1485189 w 11424533"/>
              <a:gd name="connsiteY3" fmla="*/ 0 h 923330"/>
              <a:gd name="connsiteX4" fmla="*/ 1942171 w 11424533"/>
              <a:gd name="connsiteY4" fmla="*/ 0 h 923330"/>
              <a:gd name="connsiteX5" fmla="*/ 2399152 w 11424533"/>
              <a:gd name="connsiteY5" fmla="*/ 0 h 923330"/>
              <a:gd name="connsiteX6" fmla="*/ 3198869 w 11424533"/>
              <a:gd name="connsiteY6" fmla="*/ 0 h 923330"/>
              <a:gd name="connsiteX7" fmla="*/ 3541605 w 11424533"/>
              <a:gd name="connsiteY7" fmla="*/ 0 h 923330"/>
              <a:gd name="connsiteX8" fmla="*/ 4341323 w 11424533"/>
              <a:gd name="connsiteY8" fmla="*/ 0 h 923330"/>
              <a:gd name="connsiteX9" fmla="*/ 5141040 w 11424533"/>
              <a:gd name="connsiteY9" fmla="*/ 0 h 923330"/>
              <a:gd name="connsiteX10" fmla="*/ 5712267 w 11424533"/>
              <a:gd name="connsiteY10" fmla="*/ 0 h 923330"/>
              <a:gd name="connsiteX11" fmla="*/ 6511984 w 11424533"/>
              <a:gd name="connsiteY11" fmla="*/ 0 h 923330"/>
              <a:gd name="connsiteX12" fmla="*/ 6968965 w 11424533"/>
              <a:gd name="connsiteY12" fmla="*/ 0 h 923330"/>
              <a:gd name="connsiteX13" fmla="*/ 7425946 w 11424533"/>
              <a:gd name="connsiteY13" fmla="*/ 0 h 923330"/>
              <a:gd name="connsiteX14" fmla="*/ 8111418 w 11424533"/>
              <a:gd name="connsiteY14" fmla="*/ 0 h 923330"/>
              <a:gd name="connsiteX15" fmla="*/ 8568400 w 11424533"/>
              <a:gd name="connsiteY15" fmla="*/ 0 h 923330"/>
              <a:gd name="connsiteX16" fmla="*/ 9368117 w 11424533"/>
              <a:gd name="connsiteY16" fmla="*/ 0 h 923330"/>
              <a:gd name="connsiteX17" fmla="*/ 10167834 w 11424533"/>
              <a:gd name="connsiteY17" fmla="*/ 0 h 923330"/>
              <a:gd name="connsiteX18" fmla="*/ 10739061 w 11424533"/>
              <a:gd name="connsiteY18" fmla="*/ 0 h 923330"/>
              <a:gd name="connsiteX19" fmla="*/ 11424533 w 11424533"/>
              <a:gd name="connsiteY19" fmla="*/ 0 h 923330"/>
              <a:gd name="connsiteX20" fmla="*/ 11424533 w 11424533"/>
              <a:gd name="connsiteY20" fmla="*/ 433965 h 923330"/>
              <a:gd name="connsiteX21" fmla="*/ 11424533 w 11424533"/>
              <a:gd name="connsiteY21" fmla="*/ 923330 h 923330"/>
              <a:gd name="connsiteX22" fmla="*/ 10739061 w 11424533"/>
              <a:gd name="connsiteY22" fmla="*/ 923330 h 923330"/>
              <a:gd name="connsiteX23" fmla="*/ 10396325 w 11424533"/>
              <a:gd name="connsiteY23" fmla="*/ 923330 h 923330"/>
              <a:gd name="connsiteX24" fmla="*/ 9825098 w 11424533"/>
              <a:gd name="connsiteY24" fmla="*/ 923330 h 923330"/>
              <a:gd name="connsiteX25" fmla="*/ 9596608 w 11424533"/>
              <a:gd name="connsiteY25" fmla="*/ 923330 h 923330"/>
              <a:gd name="connsiteX26" fmla="*/ 9368117 w 11424533"/>
              <a:gd name="connsiteY26" fmla="*/ 923330 h 923330"/>
              <a:gd name="connsiteX27" fmla="*/ 8796890 w 11424533"/>
              <a:gd name="connsiteY27" fmla="*/ 923330 h 923330"/>
              <a:gd name="connsiteX28" fmla="*/ 8454154 w 11424533"/>
              <a:gd name="connsiteY28" fmla="*/ 923330 h 923330"/>
              <a:gd name="connsiteX29" fmla="*/ 7768682 w 11424533"/>
              <a:gd name="connsiteY29" fmla="*/ 923330 h 923330"/>
              <a:gd name="connsiteX30" fmla="*/ 7425946 w 11424533"/>
              <a:gd name="connsiteY30" fmla="*/ 923330 h 923330"/>
              <a:gd name="connsiteX31" fmla="*/ 6740474 w 11424533"/>
              <a:gd name="connsiteY31" fmla="*/ 923330 h 923330"/>
              <a:gd name="connsiteX32" fmla="*/ 6511984 w 11424533"/>
              <a:gd name="connsiteY32" fmla="*/ 923330 h 923330"/>
              <a:gd name="connsiteX33" fmla="*/ 5826512 w 11424533"/>
              <a:gd name="connsiteY33" fmla="*/ 923330 h 923330"/>
              <a:gd name="connsiteX34" fmla="*/ 5483776 w 11424533"/>
              <a:gd name="connsiteY34" fmla="*/ 923330 h 923330"/>
              <a:gd name="connsiteX35" fmla="*/ 5255285 w 11424533"/>
              <a:gd name="connsiteY35" fmla="*/ 923330 h 923330"/>
              <a:gd name="connsiteX36" fmla="*/ 4912549 w 11424533"/>
              <a:gd name="connsiteY36" fmla="*/ 923330 h 923330"/>
              <a:gd name="connsiteX37" fmla="*/ 4227077 w 11424533"/>
              <a:gd name="connsiteY37" fmla="*/ 923330 h 923330"/>
              <a:gd name="connsiteX38" fmla="*/ 3884341 w 11424533"/>
              <a:gd name="connsiteY38" fmla="*/ 923330 h 923330"/>
              <a:gd name="connsiteX39" fmla="*/ 3655851 w 11424533"/>
              <a:gd name="connsiteY39" fmla="*/ 923330 h 923330"/>
              <a:gd name="connsiteX40" fmla="*/ 3313115 w 11424533"/>
              <a:gd name="connsiteY40" fmla="*/ 923330 h 923330"/>
              <a:gd name="connsiteX41" fmla="*/ 2856133 w 11424533"/>
              <a:gd name="connsiteY41" fmla="*/ 923330 h 923330"/>
              <a:gd name="connsiteX42" fmla="*/ 2284907 w 11424533"/>
              <a:gd name="connsiteY42" fmla="*/ 923330 h 923330"/>
              <a:gd name="connsiteX43" fmla="*/ 1942171 w 11424533"/>
              <a:gd name="connsiteY43" fmla="*/ 923330 h 923330"/>
              <a:gd name="connsiteX44" fmla="*/ 1142453 w 11424533"/>
              <a:gd name="connsiteY44" fmla="*/ 923330 h 923330"/>
              <a:gd name="connsiteX45" fmla="*/ 571227 w 11424533"/>
              <a:gd name="connsiteY45" fmla="*/ 923330 h 923330"/>
              <a:gd name="connsiteX46" fmla="*/ 0 w 11424533"/>
              <a:gd name="connsiteY46" fmla="*/ 923330 h 923330"/>
              <a:gd name="connsiteX47" fmla="*/ 0 w 11424533"/>
              <a:gd name="connsiteY47" fmla="*/ 452432 h 923330"/>
              <a:gd name="connsiteX48" fmla="*/ 0 w 11424533"/>
              <a:gd name="connsiteY48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424533" h="923330" extrusionOk="0">
                <a:moveTo>
                  <a:pt x="0" y="0"/>
                </a:moveTo>
                <a:cubicBezTo>
                  <a:pt x="135716" y="-49284"/>
                  <a:pt x="301581" y="5508"/>
                  <a:pt x="456981" y="0"/>
                </a:cubicBezTo>
                <a:cubicBezTo>
                  <a:pt x="612381" y="-5508"/>
                  <a:pt x="571901" y="15975"/>
                  <a:pt x="685472" y="0"/>
                </a:cubicBezTo>
                <a:cubicBezTo>
                  <a:pt x="799043" y="-15975"/>
                  <a:pt x="1136013" y="65790"/>
                  <a:pt x="1485189" y="0"/>
                </a:cubicBezTo>
                <a:cubicBezTo>
                  <a:pt x="1834365" y="-65790"/>
                  <a:pt x="1731558" y="51272"/>
                  <a:pt x="1942171" y="0"/>
                </a:cubicBezTo>
                <a:cubicBezTo>
                  <a:pt x="2152784" y="-51272"/>
                  <a:pt x="2188197" y="19661"/>
                  <a:pt x="2399152" y="0"/>
                </a:cubicBezTo>
                <a:cubicBezTo>
                  <a:pt x="2610107" y="-19661"/>
                  <a:pt x="3036835" y="15175"/>
                  <a:pt x="3198869" y="0"/>
                </a:cubicBezTo>
                <a:cubicBezTo>
                  <a:pt x="3360903" y="-15175"/>
                  <a:pt x="3398857" y="9556"/>
                  <a:pt x="3541605" y="0"/>
                </a:cubicBezTo>
                <a:cubicBezTo>
                  <a:pt x="3684353" y="-9556"/>
                  <a:pt x="3944683" y="43361"/>
                  <a:pt x="4341323" y="0"/>
                </a:cubicBezTo>
                <a:cubicBezTo>
                  <a:pt x="4737963" y="-43361"/>
                  <a:pt x="4826750" y="25556"/>
                  <a:pt x="5141040" y="0"/>
                </a:cubicBezTo>
                <a:cubicBezTo>
                  <a:pt x="5455330" y="-25556"/>
                  <a:pt x="5479128" y="51619"/>
                  <a:pt x="5712267" y="0"/>
                </a:cubicBezTo>
                <a:cubicBezTo>
                  <a:pt x="5945406" y="-51619"/>
                  <a:pt x="6178078" y="2475"/>
                  <a:pt x="6511984" y="0"/>
                </a:cubicBezTo>
                <a:cubicBezTo>
                  <a:pt x="6845890" y="-2475"/>
                  <a:pt x="6741227" y="4030"/>
                  <a:pt x="6968965" y="0"/>
                </a:cubicBezTo>
                <a:cubicBezTo>
                  <a:pt x="7196703" y="-4030"/>
                  <a:pt x="7297530" y="45587"/>
                  <a:pt x="7425946" y="0"/>
                </a:cubicBezTo>
                <a:cubicBezTo>
                  <a:pt x="7554362" y="-45587"/>
                  <a:pt x="7862211" y="4416"/>
                  <a:pt x="8111418" y="0"/>
                </a:cubicBezTo>
                <a:cubicBezTo>
                  <a:pt x="8360625" y="-4416"/>
                  <a:pt x="8473223" y="46733"/>
                  <a:pt x="8568400" y="0"/>
                </a:cubicBezTo>
                <a:cubicBezTo>
                  <a:pt x="8663577" y="-46733"/>
                  <a:pt x="8971159" y="22192"/>
                  <a:pt x="9368117" y="0"/>
                </a:cubicBezTo>
                <a:cubicBezTo>
                  <a:pt x="9765075" y="-22192"/>
                  <a:pt x="9982321" y="39254"/>
                  <a:pt x="10167834" y="0"/>
                </a:cubicBezTo>
                <a:cubicBezTo>
                  <a:pt x="10353347" y="-39254"/>
                  <a:pt x="10470186" y="56850"/>
                  <a:pt x="10739061" y="0"/>
                </a:cubicBezTo>
                <a:cubicBezTo>
                  <a:pt x="11007936" y="-56850"/>
                  <a:pt x="11193299" y="36725"/>
                  <a:pt x="11424533" y="0"/>
                </a:cubicBezTo>
                <a:cubicBezTo>
                  <a:pt x="11461611" y="89748"/>
                  <a:pt x="11400314" y="232177"/>
                  <a:pt x="11424533" y="433965"/>
                </a:cubicBezTo>
                <a:cubicBezTo>
                  <a:pt x="11448752" y="635754"/>
                  <a:pt x="11402993" y="691448"/>
                  <a:pt x="11424533" y="923330"/>
                </a:cubicBezTo>
                <a:cubicBezTo>
                  <a:pt x="11196904" y="971689"/>
                  <a:pt x="10963702" y="918529"/>
                  <a:pt x="10739061" y="923330"/>
                </a:cubicBezTo>
                <a:cubicBezTo>
                  <a:pt x="10514420" y="928131"/>
                  <a:pt x="10560083" y="913951"/>
                  <a:pt x="10396325" y="923330"/>
                </a:cubicBezTo>
                <a:cubicBezTo>
                  <a:pt x="10232567" y="932709"/>
                  <a:pt x="9944400" y="879040"/>
                  <a:pt x="9825098" y="923330"/>
                </a:cubicBezTo>
                <a:cubicBezTo>
                  <a:pt x="9705796" y="967620"/>
                  <a:pt x="9663210" y="918254"/>
                  <a:pt x="9596608" y="923330"/>
                </a:cubicBezTo>
                <a:cubicBezTo>
                  <a:pt x="9530006" y="928406"/>
                  <a:pt x="9432984" y="912997"/>
                  <a:pt x="9368117" y="923330"/>
                </a:cubicBezTo>
                <a:cubicBezTo>
                  <a:pt x="9303250" y="933663"/>
                  <a:pt x="9044401" y="917540"/>
                  <a:pt x="8796890" y="923330"/>
                </a:cubicBezTo>
                <a:cubicBezTo>
                  <a:pt x="8549379" y="929120"/>
                  <a:pt x="8585754" y="900536"/>
                  <a:pt x="8454154" y="923330"/>
                </a:cubicBezTo>
                <a:cubicBezTo>
                  <a:pt x="8322554" y="946124"/>
                  <a:pt x="7982318" y="847003"/>
                  <a:pt x="7768682" y="923330"/>
                </a:cubicBezTo>
                <a:cubicBezTo>
                  <a:pt x="7555046" y="999657"/>
                  <a:pt x="7520942" y="917801"/>
                  <a:pt x="7425946" y="923330"/>
                </a:cubicBezTo>
                <a:cubicBezTo>
                  <a:pt x="7330950" y="928859"/>
                  <a:pt x="6970167" y="896078"/>
                  <a:pt x="6740474" y="923330"/>
                </a:cubicBezTo>
                <a:cubicBezTo>
                  <a:pt x="6510781" y="950582"/>
                  <a:pt x="6591360" y="916754"/>
                  <a:pt x="6511984" y="923330"/>
                </a:cubicBezTo>
                <a:cubicBezTo>
                  <a:pt x="6432608" y="929906"/>
                  <a:pt x="6096859" y="902612"/>
                  <a:pt x="5826512" y="923330"/>
                </a:cubicBezTo>
                <a:cubicBezTo>
                  <a:pt x="5556165" y="944048"/>
                  <a:pt x="5604586" y="897290"/>
                  <a:pt x="5483776" y="923330"/>
                </a:cubicBezTo>
                <a:cubicBezTo>
                  <a:pt x="5362966" y="949370"/>
                  <a:pt x="5328855" y="922832"/>
                  <a:pt x="5255285" y="923330"/>
                </a:cubicBezTo>
                <a:cubicBezTo>
                  <a:pt x="5181715" y="923828"/>
                  <a:pt x="4994828" y="891015"/>
                  <a:pt x="4912549" y="923330"/>
                </a:cubicBezTo>
                <a:cubicBezTo>
                  <a:pt x="4830270" y="955645"/>
                  <a:pt x="4500949" y="919712"/>
                  <a:pt x="4227077" y="923330"/>
                </a:cubicBezTo>
                <a:cubicBezTo>
                  <a:pt x="3953205" y="926948"/>
                  <a:pt x="3961907" y="901316"/>
                  <a:pt x="3884341" y="923330"/>
                </a:cubicBezTo>
                <a:cubicBezTo>
                  <a:pt x="3806775" y="945344"/>
                  <a:pt x="3710363" y="904226"/>
                  <a:pt x="3655851" y="923330"/>
                </a:cubicBezTo>
                <a:cubicBezTo>
                  <a:pt x="3601339" y="942434"/>
                  <a:pt x="3473756" y="902259"/>
                  <a:pt x="3313115" y="923330"/>
                </a:cubicBezTo>
                <a:cubicBezTo>
                  <a:pt x="3152474" y="944401"/>
                  <a:pt x="2948527" y="886814"/>
                  <a:pt x="2856133" y="923330"/>
                </a:cubicBezTo>
                <a:cubicBezTo>
                  <a:pt x="2763739" y="959846"/>
                  <a:pt x="2544774" y="883654"/>
                  <a:pt x="2284907" y="923330"/>
                </a:cubicBezTo>
                <a:cubicBezTo>
                  <a:pt x="2025040" y="963006"/>
                  <a:pt x="2097863" y="891600"/>
                  <a:pt x="1942171" y="923330"/>
                </a:cubicBezTo>
                <a:cubicBezTo>
                  <a:pt x="1786479" y="955060"/>
                  <a:pt x="1400308" y="845567"/>
                  <a:pt x="1142453" y="923330"/>
                </a:cubicBezTo>
                <a:cubicBezTo>
                  <a:pt x="884598" y="1001093"/>
                  <a:pt x="749290" y="915501"/>
                  <a:pt x="571227" y="923330"/>
                </a:cubicBezTo>
                <a:cubicBezTo>
                  <a:pt x="393164" y="931159"/>
                  <a:pt x="120996" y="917371"/>
                  <a:pt x="0" y="923330"/>
                </a:cubicBezTo>
                <a:cubicBezTo>
                  <a:pt x="-2106" y="786825"/>
                  <a:pt x="38088" y="600130"/>
                  <a:pt x="0" y="452432"/>
                </a:cubicBezTo>
                <a:cubicBezTo>
                  <a:pt x="-38088" y="304734"/>
                  <a:pt x="8692" y="112862"/>
                  <a:pt x="0" y="0"/>
                </a:cubicBezTo>
                <a:close/>
              </a:path>
            </a:pathLst>
          </a:custGeom>
          <a:noFill/>
          <a:ln w="63500">
            <a:solidFill>
              <a:srgbClr val="067D68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</a:rPr>
              <a:t>메인 기술은 </a:t>
            </a:r>
            <a:r>
              <a:rPr lang="en" altLang="ko-Kore-KR" b="1" i="0" dirty="0">
                <a:effectLst/>
              </a:rPr>
              <a:t>GOSS(Gradient-based One-Side Sampling)</a:t>
            </a:r>
            <a:r>
              <a:rPr lang="ko-KR" altLang="en-US" b="0" i="0" dirty="0">
                <a:effectLst/>
              </a:rPr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" altLang="ko-Kore-KR" b="0" i="0" dirty="0">
                <a:effectLst/>
              </a:rPr>
              <a:t>GOSS</a:t>
            </a:r>
            <a:r>
              <a:rPr lang="ko-KR" altLang="en-US" b="0" i="0" dirty="0">
                <a:effectLst/>
              </a:rPr>
              <a:t>는 </a:t>
            </a:r>
            <a:r>
              <a:rPr lang="en" altLang="ko-Kore-KR" b="0" i="0" dirty="0">
                <a:effectLst/>
              </a:rPr>
              <a:t>Information gain</a:t>
            </a:r>
            <a:r>
              <a:rPr lang="ko-KR" altLang="en-US" b="0" i="0" dirty="0">
                <a:effectLst/>
              </a:rPr>
              <a:t>을 계산할 때 기울기가 작은</a:t>
            </a:r>
            <a:r>
              <a:rPr lang="en-US" altLang="ko-KR" b="0" i="0" dirty="0">
                <a:effectLst/>
              </a:rPr>
              <a:t>(</a:t>
            </a:r>
            <a:r>
              <a:rPr lang="ko-KR" altLang="en-US" b="0" i="0" dirty="0">
                <a:effectLst/>
              </a:rPr>
              <a:t>가중치가 작은</a:t>
            </a:r>
            <a:r>
              <a:rPr lang="en-US" altLang="ko-KR" b="0" i="0" dirty="0">
                <a:effectLst/>
              </a:rPr>
              <a:t>)</a:t>
            </a:r>
            <a:r>
              <a:rPr lang="ko-KR" altLang="en-US" b="0" i="0" dirty="0">
                <a:effectLst/>
              </a:rPr>
              <a:t>개체에 승수 상수를 적용하여 데이터 증폭</a:t>
            </a:r>
            <a:endParaRPr lang="en-US" altLang="ko-KR" b="0" i="0" dirty="0">
              <a:effectLst/>
            </a:endParaRPr>
          </a:p>
          <a:p>
            <a:r>
              <a:rPr lang="en-US" altLang="ko-KR" b="0" i="0" dirty="0">
                <a:effectLst/>
              </a:rPr>
              <a:t>&gt;&gt;&gt; </a:t>
            </a:r>
            <a:r>
              <a:rPr lang="ko-KR" altLang="en-US" b="0" i="0" dirty="0">
                <a:effectLst/>
              </a:rPr>
              <a:t>데이터 분포를 많이 변경하지 </a:t>
            </a:r>
            <a:r>
              <a:rPr lang="ko-KR" altLang="en-US" dirty="0"/>
              <a:t>않아도</a:t>
            </a:r>
            <a:r>
              <a:rPr lang="ko-KR" altLang="en-US" b="0" i="0" dirty="0">
                <a:effectLst/>
              </a:rPr>
              <a:t> 훈련이 덜 된 개체에 초점을 보다 잘 맞춤</a:t>
            </a:r>
            <a:endParaRPr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EDCA5F-E5FA-404E-9ADD-9807F9EB4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27" y="3307818"/>
            <a:ext cx="5057930" cy="176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0602FC-F1AC-CC47-B353-8EA469A5F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810" y="3307818"/>
            <a:ext cx="521335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곱하기 23">
            <a:extLst>
              <a:ext uri="{FF2B5EF4-FFF2-40B4-BE49-F238E27FC236}">
                <a16:creationId xmlns:a16="http://schemas.microsoft.com/office/drawing/2014/main" id="{DC138B7C-6F7A-2A47-805E-FA991BF8DDEE}"/>
              </a:ext>
            </a:extLst>
          </p:cNvPr>
          <p:cNvSpPr/>
          <p:nvPr/>
        </p:nvSpPr>
        <p:spPr>
          <a:xfrm>
            <a:off x="668964" y="1697502"/>
            <a:ext cx="4988793" cy="4988793"/>
          </a:xfrm>
          <a:prstGeom prst="mathMultiply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B4C6DE-44D2-F34C-9807-0F9732678734}"/>
              </a:ext>
            </a:extLst>
          </p:cNvPr>
          <p:cNvSpPr txBox="1"/>
          <p:nvPr/>
        </p:nvSpPr>
        <p:spPr>
          <a:xfrm>
            <a:off x="7025640" y="5213722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소요되는 시간과 메모리 모두 절약가능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3834BF-A469-4742-8D4E-D98B5FE239BA}"/>
              </a:ext>
            </a:extLst>
          </p:cNvPr>
          <p:cNvSpPr txBox="1"/>
          <p:nvPr/>
        </p:nvSpPr>
        <p:spPr>
          <a:xfrm>
            <a:off x="656320" y="6316963"/>
            <a:ext cx="98780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/>
              <a:t># </a:t>
            </a:r>
            <a:r>
              <a:rPr kumimoji="1" lang="ko-Kore-KR" altLang="en-US" sz="1500" dirty="0"/>
              <a:t>데이터가 적을 경우 </a:t>
            </a:r>
            <a:r>
              <a:rPr kumimoji="1" lang="en-US" altLang="ko-Kore-KR" sz="1500" dirty="0"/>
              <a:t>overfitting</a:t>
            </a:r>
            <a:r>
              <a:rPr kumimoji="1" lang="ko-Kore-KR" altLang="en-US" sz="1500" dirty="0"/>
              <a:t>이 일어날 수 있다는 단점이 존재하나 공식문서에선 기준이 </a:t>
            </a:r>
            <a:r>
              <a:rPr kumimoji="1" lang="en-US" altLang="ko-Kore-KR" sz="1500" dirty="0"/>
              <a:t>1</a:t>
            </a:r>
            <a:r>
              <a:rPr kumimoji="1" lang="en-US" altLang="ko-KR" sz="1500" dirty="0"/>
              <a:t>0000</a:t>
            </a:r>
            <a:r>
              <a:rPr kumimoji="1" lang="ko-KR" altLang="en-US" sz="1500" dirty="0"/>
              <a:t>건 이하라고 언급</a:t>
            </a:r>
            <a:endParaRPr kumimoji="1" lang="ko-Kore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06415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4930" y="408598"/>
            <a:ext cx="354584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1508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 외 알고리즘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1" name="직선 연결선 157">
            <a:extLst>
              <a:ext uri="{FF2B5EF4-FFF2-40B4-BE49-F238E27FC236}">
                <a16:creationId xmlns:a16="http://schemas.microsoft.com/office/drawing/2014/main" id="{FAAF3CAB-2728-854C-9B88-63E9D2E5165A}"/>
              </a:ext>
            </a:extLst>
          </p:cNvPr>
          <p:cNvCxnSpPr>
            <a:cxnSpLocks/>
          </p:cNvCxnSpPr>
          <p:nvPr/>
        </p:nvCxnSpPr>
        <p:spPr>
          <a:xfrm>
            <a:off x="883141" y="3920943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18A96C3-3460-644C-81DA-D17A0DF5DF9F}"/>
              </a:ext>
            </a:extLst>
          </p:cNvPr>
          <p:cNvSpPr txBox="1"/>
          <p:nvPr/>
        </p:nvSpPr>
        <p:spPr>
          <a:xfrm>
            <a:off x="777388" y="3982012"/>
            <a:ext cx="1217000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ore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하이퍼파라미터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3" name="직선 연결선 170">
            <a:extLst>
              <a:ext uri="{FF2B5EF4-FFF2-40B4-BE49-F238E27FC236}">
                <a16:creationId xmlns:a16="http://schemas.microsoft.com/office/drawing/2014/main" id="{D6401C5D-205F-B04B-9943-F92ACB825B23}"/>
              </a:ext>
            </a:extLst>
          </p:cNvPr>
          <p:cNvCxnSpPr>
            <a:cxnSpLocks/>
          </p:cNvCxnSpPr>
          <p:nvPr/>
        </p:nvCxnSpPr>
        <p:spPr>
          <a:xfrm>
            <a:off x="878514" y="2107769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FAC16F6-BE6F-5340-97CA-009DB4FCBE39}"/>
              </a:ext>
            </a:extLst>
          </p:cNvPr>
          <p:cNvSpPr txBox="1"/>
          <p:nvPr/>
        </p:nvSpPr>
        <p:spPr>
          <a:xfrm>
            <a:off x="772761" y="2168838"/>
            <a:ext cx="479618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ore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문제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C60A0E-DF8D-C640-B47F-21A2E670D656}"/>
              </a:ext>
            </a:extLst>
          </p:cNvPr>
          <p:cNvSpPr/>
          <p:nvPr/>
        </p:nvSpPr>
        <p:spPr>
          <a:xfrm>
            <a:off x="2642402" y="2107769"/>
            <a:ext cx="5129022" cy="1143534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8DB5BE-B56D-A943-9F3D-18EE7D203EBF}"/>
              </a:ext>
            </a:extLst>
          </p:cNvPr>
          <p:cNvSpPr txBox="1"/>
          <p:nvPr/>
        </p:nvSpPr>
        <p:spPr>
          <a:xfrm>
            <a:off x="4378278" y="2478453"/>
            <a:ext cx="1667054" cy="402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과적합</a:t>
            </a:r>
            <a:endParaRPr lang="en-US" altLang="ko-KR" sz="20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CBA6048-D079-3A4F-AA8E-7E9305EB94C4}"/>
              </a:ext>
            </a:extLst>
          </p:cNvPr>
          <p:cNvGrpSpPr/>
          <p:nvPr/>
        </p:nvGrpSpPr>
        <p:grpSpPr>
          <a:xfrm>
            <a:off x="3041291" y="3665096"/>
            <a:ext cx="72419" cy="35179"/>
            <a:chOff x="7797901" y="4148138"/>
            <a:chExt cx="148330" cy="75410"/>
          </a:xfrm>
        </p:grpSpPr>
        <p:cxnSp>
          <p:nvCxnSpPr>
            <p:cNvPr id="7" name="직선 연결선 102">
              <a:extLst>
                <a:ext uri="{FF2B5EF4-FFF2-40B4-BE49-F238E27FC236}">
                  <a16:creationId xmlns:a16="http://schemas.microsoft.com/office/drawing/2014/main" id="{31ADB3ED-6C35-5844-B1E9-22ED0BD291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2066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105">
              <a:extLst>
                <a:ext uri="{FF2B5EF4-FFF2-40B4-BE49-F238E27FC236}">
                  <a16:creationId xmlns:a16="http://schemas.microsoft.com/office/drawing/2014/main" id="{2DF7DE5E-1277-E341-BCE5-69B31AD2C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7901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EED07357-866F-2942-901E-52CF8D57F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402" y="3920943"/>
            <a:ext cx="870196" cy="59038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C9485D83-BC96-0E43-85A4-5082374A9796}"/>
              </a:ext>
            </a:extLst>
          </p:cNvPr>
          <p:cNvGrpSpPr/>
          <p:nvPr/>
        </p:nvGrpSpPr>
        <p:grpSpPr>
          <a:xfrm>
            <a:off x="4104930" y="3665096"/>
            <a:ext cx="72419" cy="35179"/>
            <a:chOff x="7797901" y="4148138"/>
            <a:chExt cx="148330" cy="75410"/>
          </a:xfrm>
        </p:grpSpPr>
        <p:cxnSp>
          <p:nvCxnSpPr>
            <p:cNvPr id="11" name="직선 연결선 111">
              <a:extLst>
                <a:ext uri="{FF2B5EF4-FFF2-40B4-BE49-F238E27FC236}">
                  <a16:creationId xmlns:a16="http://schemas.microsoft.com/office/drawing/2014/main" id="{2442A217-9C39-1848-8396-7F91C7AED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2066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2">
              <a:extLst>
                <a:ext uri="{FF2B5EF4-FFF2-40B4-BE49-F238E27FC236}">
                  <a16:creationId xmlns:a16="http://schemas.microsoft.com/office/drawing/2014/main" id="{F2791906-3924-9D45-9F78-1DE926C24C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7901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E9F02A3-56F2-E940-BBE1-61768D81D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042" y="3920943"/>
            <a:ext cx="870196" cy="590384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5DE7E930-A4F4-0949-8724-DC8F3C14650C}"/>
              </a:ext>
            </a:extLst>
          </p:cNvPr>
          <p:cNvGrpSpPr/>
          <p:nvPr/>
        </p:nvGrpSpPr>
        <p:grpSpPr>
          <a:xfrm>
            <a:off x="5168571" y="3665096"/>
            <a:ext cx="72419" cy="35179"/>
            <a:chOff x="7797901" y="4148138"/>
            <a:chExt cx="148330" cy="75410"/>
          </a:xfrm>
        </p:grpSpPr>
        <p:cxnSp>
          <p:nvCxnSpPr>
            <p:cNvPr id="15" name="직선 연결선 114">
              <a:extLst>
                <a:ext uri="{FF2B5EF4-FFF2-40B4-BE49-F238E27FC236}">
                  <a16:creationId xmlns:a16="http://schemas.microsoft.com/office/drawing/2014/main" id="{9305C482-3A92-E746-BAE4-6890B9397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2066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15">
              <a:extLst>
                <a:ext uri="{FF2B5EF4-FFF2-40B4-BE49-F238E27FC236}">
                  <a16:creationId xmlns:a16="http://schemas.microsoft.com/office/drawing/2014/main" id="{268CB657-45D6-8F40-9FD0-D2A53B065A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7901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94F71FA0-269F-7C40-AC8B-016BB3A47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963" y="3936475"/>
            <a:ext cx="870196" cy="590384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68635B4D-0E3C-704C-9062-4667604733B6}"/>
              </a:ext>
            </a:extLst>
          </p:cNvPr>
          <p:cNvGrpSpPr/>
          <p:nvPr/>
        </p:nvGrpSpPr>
        <p:grpSpPr>
          <a:xfrm>
            <a:off x="6232211" y="3665096"/>
            <a:ext cx="72419" cy="35179"/>
            <a:chOff x="7797901" y="4148138"/>
            <a:chExt cx="148330" cy="75410"/>
          </a:xfrm>
        </p:grpSpPr>
        <p:cxnSp>
          <p:nvCxnSpPr>
            <p:cNvPr id="19" name="직선 연결선 117">
              <a:extLst>
                <a:ext uri="{FF2B5EF4-FFF2-40B4-BE49-F238E27FC236}">
                  <a16:creationId xmlns:a16="http://schemas.microsoft.com/office/drawing/2014/main" id="{665F3029-0FE2-ED42-8001-7CE9257C4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2066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18">
              <a:extLst>
                <a:ext uri="{FF2B5EF4-FFF2-40B4-BE49-F238E27FC236}">
                  <a16:creationId xmlns:a16="http://schemas.microsoft.com/office/drawing/2014/main" id="{E8D8D22C-3EBC-4D46-A705-D762927FC6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7901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5B128983-025E-374F-BB73-4573E8174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322" y="3920943"/>
            <a:ext cx="870196" cy="59038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21B166C2-FEF7-EF4D-81B2-7FF5F9318C92}"/>
              </a:ext>
            </a:extLst>
          </p:cNvPr>
          <p:cNvGrpSpPr/>
          <p:nvPr/>
        </p:nvGrpSpPr>
        <p:grpSpPr>
          <a:xfrm>
            <a:off x="7295851" y="3665096"/>
            <a:ext cx="72419" cy="35179"/>
            <a:chOff x="7797901" y="4148138"/>
            <a:chExt cx="148330" cy="75410"/>
          </a:xfrm>
        </p:grpSpPr>
        <p:cxnSp>
          <p:nvCxnSpPr>
            <p:cNvPr id="23" name="직선 연결선 120">
              <a:extLst>
                <a:ext uri="{FF2B5EF4-FFF2-40B4-BE49-F238E27FC236}">
                  <a16:creationId xmlns:a16="http://schemas.microsoft.com/office/drawing/2014/main" id="{79FB2059-698E-A94A-9072-136B4F0996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2066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121">
              <a:extLst>
                <a:ext uri="{FF2B5EF4-FFF2-40B4-BE49-F238E27FC236}">
                  <a16:creationId xmlns:a16="http://schemas.microsoft.com/office/drawing/2014/main" id="{036F62A1-F966-2E4D-A065-101B05712E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7901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4456ABDA-3219-F446-90B7-B95D88889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187" y="3920943"/>
            <a:ext cx="870196" cy="5903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A86389B-C861-CC4B-88ED-39E0950272A1}"/>
              </a:ext>
            </a:extLst>
          </p:cNvPr>
          <p:cNvSpPr txBox="1"/>
          <p:nvPr/>
        </p:nvSpPr>
        <p:spPr>
          <a:xfrm>
            <a:off x="2637334" y="4051475"/>
            <a:ext cx="87446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8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max_bin</a:t>
            </a:r>
            <a:endParaRPr lang="en-US" altLang="ko-KR" sz="8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12574B-FEEF-7548-AEFB-59039D3BAD69}"/>
              </a:ext>
            </a:extLst>
          </p:cNvPr>
          <p:cNvSpPr txBox="1"/>
          <p:nvPr/>
        </p:nvSpPr>
        <p:spPr>
          <a:xfrm>
            <a:off x="3705244" y="4051475"/>
            <a:ext cx="8717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8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num_leaves</a:t>
            </a:r>
            <a:endParaRPr lang="en-US" altLang="ko-KR" sz="8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677AEB-8E3C-DE40-9DB7-A5E1A6734DE9}"/>
              </a:ext>
            </a:extLst>
          </p:cNvPr>
          <p:cNvSpPr txBox="1"/>
          <p:nvPr/>
        </p:nvSpPr>
        <p:spPr>
          <a:xfrm>
            <a:off x="6892697" y="4067007"/>
            <a:ext cx="874462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8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min_data_in_leaff</a:t>
            </a:r>
            <a:endParaRPr lang="en-US" altLang="ko-KR" sz="8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981801-8B17-9747-8A50-455F6BD8DEEC}"/>
              </a:ext>
            </a:extLst>
          </p:cNvPr>
          <p:cNvSpPr txBox="1"/>
          <p:nvPr/>
        </p:nvSpPr>
        <p:spPr>
          <a:xfrm>
            <a:off x="5828254" y="4051475"/>
            <a:ext cx="870196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8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bagging_freq</a:t>
            </a:r>
            <a:endParaRPr lang="en-US" altLang="ko-KR" sz="8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312C78-0A0F-814F-BC73-342F287B5D5E}"/>
              </a:ext>
            </a:extLst>
          </p:cNvPr>
          <p:cNvSpPr txBox="1"/>
          <p:nvPr/>
        </p:nvSpPr>
        <p:spPr>
          <a:xfrm>
            <a:off x="4781920" y="4051475"/>
            <a:ext cx="878728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8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lambda_l1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D3D4A1D-0E18-5A4B-9586-26D7D4D746F0}"/>
              </a:ext>
            </a:extLst>
          </p:cNvPr>
          <p:cNvSpPr/>
          <p:nvPr/>
        </p:nvSpPr>
        <p:spPr>
          <a:xfrm>
            <a:off x="8286555" y="2107767"/>
            <a:ext cx="2043216" cy="1143534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19B3036-3395-7B45-AA68-735E69C143E5}"/>
              </a:ext>
            </a:extLst>
          </p:cNvPr>
          <p:cNvSpPr/>
          <p:nvPr/>
        </p:nvSpPr>
        <p:spPr>
          <a:xfrm>
            <a:off x="10749776" y="2107767"/>
            <a:ext cx="1108082" cy="1143534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178092F-9894-0A42-9BC0-B9FBA2CDB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635" y="3932558"/>
            <a:ext cx="875526" cy="594000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A3905A49-5CB4-7148-9B39-680F0118E974}"/>
              </a:ext>
            </a:extLst>
          </p:cNvPr>
          <p:cNvGrpSpPr/>
          <p:nvPr/>
        </p:nvGrpSpPr>
        <p:grpSpPr>
          <a:xfrm>
            <a:off x="8760159" y="3650270"/>
            <a:ext cx="72419" cy="35179"/>
            <a:chOff x="7797901" y="4148138"/>
            <a:chExt cx="148330" cy="75410"/>
          </a:xfrm>
        </p:grpSpPr>
        <p:cxnSp>
          <p:nvCxnSpPr>
            <p:cNvPr id="53" name="직선 연결선 120">
              <a:extLst>
                <a:ext uri="{FF2B5EF4-FFF2-40B4-BE49-F238E27FC236}">
                  <a16:creationId xmlns:a16="http://schemas.microsoft.com/office/drawing/2014/main" id="{5AB5EEE0-629E-1D4E-BBD9-2A95DD9B57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2066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121">
              <a:extLst>
                <a:ext uri="{FF2B5EF4-FFF2-40B4-BE49-F238E27FC236}">
                  <a16:creationId xmlns:a16="http://schemas.microsoft.com/office/drawing/2014/main" id="{029639DC-E57D-E44B-9AA8-31647827CE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7901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그림 54">
            <a:extLst>
              <a:ext uri="{FF2B5EF4-FFF2-40B4-BE49-F238E27FC236}">
                <a16:creationId xmlns:a16="http://schemas.microsoft.com/office/drawing/2014/main" id="{7FB971A9-6590-294B-9E81-21ADAC715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194" y="3932558"/>
            <a:ext cx="870196" cy="590384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03B4A8F9-45A9-7F44-8624-6C402FB46CD6}"/>
              </a:ext>
            </a:extLst>
          </p:cNvPr>
          <p:cNvGrpSpPr/>
          <p:nvPr/>
        </p:nvGrpSpPr>
        <p:grpSpPr>
          <a:xfrm>
            <a:off x="9898718" y="3650270"/>
            <a:ext cx="72419" cy="35179"/>
            <a:chOff x="7797901" y="4148138"/>
            <a:chExt cx="148330" cy="75410"/>
          </a:xfrm>
        </p:grpSpPr>
        <p:cxnSp>
          <p:nvCxnSpPr>
            <p:cNvPr id="57" name="직선 연결선 120">
              <a:extLst>
                <a:ext uri="{FF2B5EF4-FFF2-40B4-BE49-F238E27FC236}">
                  <a16:creationId xmlns:a16="http://schemas.microsoft.com/office/drawing/2014/main" id="{EB89AE0C-6A37-6A49-9334-1AC6F688E9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2066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121">
              <a:extLst>
                <a:ext uri="{FF2B5EF4-FFF2-40B4-BE49-F238E27FC236}">
                  <a16:creationId xmlns:a16="http://schemas.microsoft.com/office/drawing/2014/main" id="{95FD73B6-17CD-C94A-AF3F-F500BC3124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7901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5812325-483B-3848-9838-10FB5525114E}"/>
              </a:ext>
            </a:extLst>
          </p:cNvPr>
          <p:cNvSpPr txBox="1"/>
          <p:nvPr/>
        </p:nvSpPr>
        <p:spPr>
          <a:xfrm>
            <a:off x="8466822" y="2331443"/>
            <a:ext cx="1667054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모델</a:t>
            </a:r>
            <a:endParaRPr lang="en-US" altLang="ko-KR" sz="20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20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정확도</a:t>
            </a:r>
            <a:endParaRPr lang="en-US" altLang="ko-KR" sz="20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645C9F-183F-0545-9045-9E509E4C6859}"/>
              </a:ext>
            </a:extLst>
          </p:cNvPr>
          <p:cNvSpPr txBox="1"/>
          <p:nvPr/>
        </p:nvSpPr>
        <p:spPr>
          <a:xfrm>
            <a:off x="10470290" y="2447056"/>
            <a:ext cx="1667054" cy="402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20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속도</a:t>
            </a:r>
            <a:endParaRPr lang="en-US" altLang="ko-KR" sz="20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842A40C0-E133-F44F-B473-DC4E32191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128" y="3934868"/>
            <a:ext cx="870196" cy="590384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8E6D2B24-4749-4C42-B73E-B786A1A9E5FF}"/>
              </a:ext>
            </a:extLst>
          </p:cNvPr>
          <p:cNvGrpSpPr/>
          <p:nvPr/>
        </p:nvGrpSpPr>
        <p:grpSpPr>
          <a:xfrm>
            <a:off x="11251897" y="3652580"/>
            <a:ext cx="72419" cy="35179"/>
            <a:chOff x="7797901" y="4148138"/>
            <a:chExt cx="148330" cy="75410"/>
          </a:xfrm>
        </p:grpSpPr>
        <p:cxnSp>
          <p:nvCxnSpPr>
            <p:cNvPr id="63" name="직선 연결선 120">
              <a:extLst>
                <a:ext uri="{FF2B5EF4-FFF2-40B4-BE49-F238E27FC236}">
                  <a16:creationId xmlns:a16="http://schemas.microsoft.com/office/drawing/2014/main" id="{9C39BB5E-40FF-FF4A-9501-0AE9AA501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2066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121">
              <a:extLst>
                <a:ext uri="{FF2B5EF4-FFF2-40B4-BE49-F238E27FC236}">
                  <a16:creationId xmlns:a16="http://schemas.microsoft.com/office/drawing/2014/main" id="{69112D65-55B6-5349-AF14-F402CE529F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7901" y="4148138"/>
              <a:ext cx="74165" cy="75410"/>
            </a:xfrm>
            <a:prstGeom prst="line">
              <a:avLst/>
            </a:prstGeom>
            <a:ln w="22225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AACA4D9-6FE5-3A42-959A-DC462113DEA6}"/>
              </a:ext>
            </a:extLst>
          </p:cNvPr>
          <p:cNvSpPr txBox="1"/>
          <p:nvPr/>
        </p:nvSpPr>
        <p:spPr>
          <a:xfrm>
            <a:off x="8334237" y="4084928"/>
            <a:ext cx="878728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8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num_leaves</a:t>
            </a:r>
            <a:endParaRPr lang="en-US" altLang="ko-KR" sz="8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D2E884-D185-334D-863A-F9208A531EAD}"/>
              </a:ext>
            </a:extLst>
          </p:cNvPr>
          <p:cNvSpPr txBox="1"/>
          <p:nvPr/>
        </p:nvSpPr>
        <p:spPr>
          <a:xfrm>
            <a:off x="9459354" y="4084418"/>
            <a:ext cx="878728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8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max_depth</a:t>
            </a:r>
            <a:endParaRPr lang="en-US" altLang="ko-KR" sz="8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40B783-8E00-7442-BD9E-555BA539DDFC}"/>
              </a:ext>
            </a:extLst>
          </p:cNvPr>
          <p:cNvSpPr txBox="1"/>
          <p:nvPr/>
        </p:nvSpPr>
        <p:spPr>
          <a:xfrm>
            <a:off x="10864233" y="4084418"/>
            <a:ext cx="878728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8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feature_fraction</a:t>
            </a:r>
            <a:endParaRPr lang="en-US" altLang="ko-KR" sz="8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593D6BF-E855-1748-B207-CBE3AAC86006}"/>
              </a:ext>
            </a:extLst>
          </p:cNvPr>
          <p:cNvSpPr txBox="1"/>
          <p:nvPr/>
        </p:nvSpPr>
        <p:spPr>
          <a:xfrm>
            <a:off x="884930" y="879151"/>
            <a:ext cx="1418978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light GBM</a:t>
            </a:r>
          </a:p>
        </p:txBody>
      </p:sp>
      <p:sp>
        <p:nvSpPr>
          <p:cNvPr id="72" name="줄무늬가 있는 오른쪽 화살표[S] 71">
            <a:extLst>
              <a:ext uri="{FF2B5EF4-FFF2-40B4-BE49-F238E27FC236}">
                <a16:creationId xmlns:a16="http://schemas.microsoft.com/office/drawing/2014/main" id="{64EFF42C-B1F1-A04B-9537-0F7CDC7F02E1}"/>
              </a:ext>
            </a:extLst>
          </p:cNvPr>
          <p:cNvSpPr/>
          <p:nvPr/>
        </p:nvSpPr>
        <p:spPr>
          <a:xfrm rot="5400000">
            <a:off x="2429908" y="4066254"/>
            <a:ext cx="412595" cy="276999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3" name="줄무늬가 있는 오른쪽 화살표[S] 72">
            <a:extLst>
              <a:ext uri="{FF2B5EF4-FFF2-40B4-BE49-F238E27FC236}">
                <a16:creationId xmlns:a16="http://schemas.microsoft.com/office/drawing/2014/main" id="{4784A949-0B76-5942-BFD3-28A425DD34F1}"/>
              </a:ext>
            </a:extLst>
          </p:cNvPr>
          <p:cNvSpPr/>
          <p:nvPr/>
        </p:nvSpPr>
        <p:spPr>
          <a:xfrm rot="5400000">
            <a:off x="3533546" y="4063798"/>
            <a:ext cx="412595" cy="276999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줄무늬가 있는 오른쪽 화살표[S] 74">
            <a:extLst>
              <a:ext uri="{FF2B5EF4-FFF2-40B4-BE49-F238E27FC236}">
                <a16:creationId xmlns:a16="http://schemas.microsoft.com/office/drawing/2014/main" id="{75AAA6B6-FE25-7E44-84D8-48E2F1AFF6A0}"/>
              </a:ext>
            </a:extLst>
          </p:cNvPr>
          <p:cNvSpPr/>
          <p:nvPr/>
        </p:nvSpPr>
        <p:spPr>
          <a:xfrm rot="16200000">
            <a:off x="8127939" y="4089250"/>
            <a:ext cx="412595" cy="276999"/>
          </a:xfrm>
          <a:prstGeom prst="stripedRightArrow">
            <a:avLst/>
          </a:prstGeom>
          <a:solidFill>
            <a:srgbClr val="EA4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줄무늬가 있는 오른쪽 화살표[S] 76">
            <a:extLst>
              <a:ext uri="{FF2B5EF4-FFF2-40B4-BE49-F238E27FC236}">
                <a16:creationId xmlns:a16="http://schemas.microsoft.com/office/drawing/2014/main" id="{2A96CBFE-182B-F548-818C-1BDE880DC7DC}"/>
              </a:ext>
            </a:extLst>
          </p:cNvPr>
          <p:cNvSpPr/>
          <p:nvPr/>
        </p:nvSpPr>
        <p:spPr>
          <a:xfrm rot="16200000">
            <a:off x="9300140" y="4076430"/>
            <a:ext cx="412595" cy="276999"/>
          </a:xfrm>
          <a:prstGeom prst="stripedRightArrow">
            <a:avLst/>
          </a:prstGeom>
          <a:solidFill>
            <a:srgbClr val="EA4D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0609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884930" y="879151"/>
            <a:ext cx="1279517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CatBoost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4930" y="408598"/>
            <a:ext cx="354584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1508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 외 알고리즘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7574F-D135-4049-96B0-38A04A9AC8DA}"/>
              </a:ext>
            </a:extLst>
          </p:cNvPr>
          <p:cNvSpPr txBox="1"/>
          <p:nvPr/>
        </p:nvSpPr>
        <p:spPr>
          <a:xfrm>
            <a:off x="599827" y="1459612"/>
            <a:ext cx="11424533" cy="646331"/>
          </a:xfrm>
          <a:custGeom>
            <a:avLst/>
            <a:gdLst>
              <a:gd name="connsiteX0" fmla="*/ 0 w 11424533"/>
              <a:gd name="connsiteY0" fmla="*/ 0 h 646331"/>
              <a:gd name="connsiteX1" fmla="*/ 456981 w 11424533"/>
              <a:gd name="connsiteY1" fmla="*/ 0 h 646331"/>
              <a:gd name="connsiteX2" fmla="*/ 685472 w 11424533"/>
              <a:gd name="connsiteY2" fmla="*/ 0 h 646331"/>
              <a:gd name="connsiteX3" fmla="*/ 1485189 w 11424533"/>
              <a:gd name="connsiteY3" fmla="*/ 0 h 646331"/>
              <a:gd name="connsiteX4" fmla="*/ 1942171 w 11424533"/>
              <a:gd name="connsiteY4" fmla="*/ 0 h 646331"/>
              <a:gd name="connsiteX5" fmla="*/ 2399152 w 11424533"/>
              <a:gd name="connsiteY5" fmla="*/ 0 h 646331"/>
              <a:gd name="connsiteX6" fmla="*/ 3198869 w 11424533"/>
              <a:gd name="connsiteY6" fmla="*/ 0 h 646331"/>
              <a:gd name="connsiteX7" fmla="*/ 3541605 w 11424533"/>
              <a:gd name="connsiteY7" fmla="*/ 0 h 646331"/>
              <a:gd name="connsiteX8" fmla="*/ 4341323 w 11424533"/>
              <a:gd name="connsiteY8" fmla="*/ 0 h 646331"/>
              <a:gd name="connsiteX9" fmla="*/ 5141040 w 11424533"/>
              <a:gd name="connsiteY9" fmla="*/ 0 h 646331"/>
              <a:gd name="connsiteX10" fmla="*/ 5712267 w 11424533"/>
              <a:gd name="connsiteY10" fmla="*/ 0 h 646331"/>
              <a:gd name="connsiteX11" fmla="*/ 6511984 w 11424533"/>
              <a:gd name="connsiteY11" fmla="*/ 0 h 646331"/>
              <a:gd name="connsiteX12" fmla="*/ 6968965 w 11424533"/>
              <a:gd name="connsiteY12" fmla="*/ 0 h 646331"/>
              <a:gd name="connsiteX13" fmla="*/ 7425946 w 11424533"/>
              <a:gd name="connsiteY13" fmla="*/ 0 h 646331"/>
              <a:gd name="connsiteX14" fmla="*/ 8111418 w 11424533"/>
              <a:gd name="connsiteY14" fmla="*/ 0 h 646331"/>
              <a:gd name="connsiteX15" fmla="*/ 8568400 w 11424533"/>
              <a:gd name="connsiteY15" fmla="*/ 0 h 646331"/>
              <a:gd name="connsiteX16" fmla="*/ 9368117 w 11424533"/>
              <a:gd name="connsiteY16" fmla="*/ 0 h 646331"/>
              <a:gd name="connsiteX17" fmla="*/ 10167834 w 11424533"/>
              <a:gd name="connsiteY17" fmla="*/ 0 h 646331"/>
              <a:gd name="connsiteX18" fmla="*/ 10739061 w 11424533"/>
              <a:gd name="connsiteY18" fmla="*/ 0 h 646331"/>
              <a:gd name="connsiteX19" fmla="*/ 11424533 w 11424533"/>
              <a:gd name="connsiteY19" fmla="*/ 0 h 646331"/>
              <a:gd name="connsiteX20" fmla="*/ 11424533 w 11424533"/>
              <a:gd name="connsiteY20" fmla="*/ 303776 h 646331"/>
              <a:gd name="connsiteX21" fmla="*/ 11424533 w 11424533"/>
              <a:gd name="connsiteY21" fmla="*/ 646331 h 646331"/>
              <a:gd name="connsiteX22" fmla="*/ 10739061 w 11424533"/>
              <a:gd name="connsiteY22" fmla="*/ 646331 h 646331"/>
              <a:gd name="connsiteX23" fmla="*/ 10396325 w 11424533"/>
              <a:gd name="connsiteY23" fmla="*/ 646331 h 646331"/>
              <a:gd name="connsiteX24" fmla="*/ 9825098 w 11424533"/>
              <a:gd name="connsiteY24" fmla="*/ 646331 h 646331"/>
              <a:gd name="connsiteX25" fmla="*/ 9596608 w 11424533"/>
              <a:gd name="connsiteY25" fmla="*/ 646331 h 646331"/>
              <a:gd name="connsiteX26" fmla="*/ 9368117 w 11424533"/>
              <a:gd name="connsiteY26" fmla="*/ 646331 h 646331"/>
              <a:gd name="connsiteX27" fmla="*/ 8796890 w 11424533"/>
              <a:gd name="connsiteY27" fmla="*/ 646331 h 646331"/>
              <a:gd name="connsiteX28" fmla="*/ 8454154 w 11424533"/>
              <a:gd name="connsiteY28" fmla="*/ 646331 h 646331"/>
              <a:gd name="connsiteX29" fmla="*/ 7768682 w 11424533"/>
              <a:gd name="connsiteY29" fmla="*/ 646331 h 646331"/>
              <a:gd name="connsiteX30" fmla="*/ 7425946 w 11424533"/>
              <a:gd name="connsiteY30" fmla="*/ 646331 h 646331"/>
              <a:gd name="connsiteX31" fmla="*/ 6740474 w 11424533"/>
              <a:gd name="connsiteY31" fmla="*/ 646331 h 646331"/>
              <a:gd name="connsiteX32" fmla="*/ 6511984 w 11424533"/>
              <a:gd name="connsiteY32" fmla="*/ 646331 h 646331"/>
              <a:gd name="connsiteX33" fmla="*/ 5826512 w 11424533"/>
              <a:gd name="connsiteY33" fmla="*/ 646331 h 646331"/>
              <a:gd name="connsiteX34" fmla="*/ 5483776 w 11424533"/>
              <a:gd name="connsiteY34" fmla="*/ 646331 h 646331"/>
              <a:gd name="connsiteX35" fmla="*/ 5255285 w 11424533"/>
              <a:gd name="connsiteY35" fmla="*/ 646331 h 646331"/>
              <a:gd name="connsiteX36" fmla="*/ 4912549 w 11424533"/>
              <a:gd name="connsiteY36" fmla="*/ 646331 h 646331"/>
              <a:gd name="connsiteX37" fmla="*/ 4227077 w 11424533"/>
              <a:gd name="connsiteY37" fmla="*/ 646331 h 646331"/>
              <a:gd name="connsiteX38" fmla="*/ 3884341 w 11424533"/>
              <a:gd name="connsiteY38" fmla="*/ 646331 h 646331"/>
              <a:gd name="connsiteX39" fmla="*/ 3655851 w 11424533"/>
              <a:gd name="connsiteY39" fmla="*/ 646331 h 646331"/>
              <a:gd name="connsiteX40" fmla="*/ 3313115 w 11424533"/>
              <a:gd name="connsiteY40" fmla="*/ 646331 h 646331"/>
              <a:gd name="connsiteX41" fmla="*/ 2856133 w 11424533"/>
              <a:gd name="connsiteY41" fmla="*/ 646331 h 646331"/>
              <a:gd name="connsiteX42" fmla="*/ 2284907 w 11424533"/>
              <a:gd name="connsiteY42" fmla="*/ 646331 h 646331"/>
              <a:gd name="connsiteX43" fmla="*/ 1942171 w 11424533"/>
              <a:gd name="connsiteY43" fmla="*/ 646331 h 646331"/>
              <a:gd name="connsiteX44" fmla="*/ 1142453 w 11424533"/>
              <a:gd name="connsiteY44" fmla="*/ 646331 h 646331"/>
              <a:gd name="connsiteX45" fmla="*/ 571227 w 11424533"/>
              <a:gd name="connsiteY45" fmla="*/ 646331 h 646331"/>
              <a:gd name="connsiteX46" fmla="*/ 0 w 11424533"/>
              <a:gd name="connsiteY46" fmla="*/ 646331 h 646331"/>
              <a:gd name="connsiteX47" fmla="*/ 0 w 11424533"/>
              <a:gd name="connsiteY47" fmla="*/ 316702 h 646331"/>
              <a:gd name="connsiteX48" fmla="*/ 0 w 11424533"/>
              <a:gd name="connsiteY4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424533" h="646331" extrusionOk="0">
                <a:moveTo>
                  <a:pt x="0" y="0"/>
                </a:moveTo>
                <a:cubicBezTo>
                  <a:pt x="135716" y="-49284"/>
                  <a:pt x="301581" y="5508"/>
                  <a:pt x="456981" y="0"/>
                </a:cubicBezTo>
                <a:cubicBezTo>
                  <a:pt x="612381" y="-5508"/>
                  <a:pt x="571901" y="15975"/>
                  <a:pt x="685472" y="0"/>
                </a:cubicBezTo>
                <a:cubicBezTo>
                  <a:pt x="799043" y="-15975"/>
                  <a:pt x="1136013" y="65790"/>
                  <a:pt x="1485189" y="0"/>
                </a:cubicBezTo>
                <a:cubicBezTo>
                  <a:pt x="1834365" y="-65790"/>
                  <a:pt x="1731558" y="51272"/>
                  <a:pt x="1942171" y="0"/>
                </a:cubicBezTo>
                <a:cubicBezTo>
                  <a:pt x="2152784" y="-51272"/>
                  <a:pt x="2188197" y="19661"/>
                  <a:pt x="2399152" y="0"/>
                </a:cubicBezTo>
                <a:cubicBezTo>
                  <a:pt x="2610107" y="-19661"/>
                  <a:pt x="3036835" y="15175"/>
                  <a:pt x="3198869" y="0"/>
                </a:cubicBezTo>
                <a:cubicBezTo>
                  <a:pt x="3360903" y="-15175"/>
                  <a:pt x="3398857" y="9556"/>
                  <a:pt x="3541605" y="0"/>
                </a:cubicBezTo>
                <a:cubicBezTo>
                  <a:pt x="3684353" y="-9556"/>
                  <a:pt x="3944683" y="43361"/>
                  <a:pt x="4341323" y="0"/>
                </a:cubicBezTo>
                <a:cubicBezTo>
                  <a:pt x="4737963" y="-43361"/>
                  <a:pt x="4826750" y="25556"/>
                  <a:pt x="5141040" y="0"/>
                </a:cubicBezTo>
                <a:cubicBezTo>
                  <a:pt x="5455330" y="-25556"/>
                  <a:pt x="5479128" y="51619"/>
                  <a:pt x="5712267" y="0"/>
                </a:cubicBezTo>
                <a:cubicBezTo>
                  <a:pt x="5945406" y="-51619"/>
                  <a:pt x="6178078" y="2475"/>
                  <a:pt x="6511984" y="0"/>
                </a:cubicBezTo>
                <a:cubicBezTo>
                  <a:pt x="6845890" y="-2475"/>
                  <a:pt x="6741227" y="4030"/>
                  <a:pt x="6968965" y="0"/>
                </a:cubicBezTo>
                <a:cubicBezTo>
                  <a:pt x="7196703" y="-4030"/>
                  <a:pt x="7297530" y="45587"/>
                  <a:pt x="7425946" y="0"/>
                </a:cubicBezTo>
                <a:cubicBezTo>
                  <a:pt x="7554362" y="-45587"/>
                  <a:pt x="7862211" y="4416"/>
                  <a:pt x="8111418" y="0"/>
                </a:cubicBezTo>
                <a:cubicBezTo>
                  <a:pt x="8360625" y="-4416"/>
                  <a:pt x="8473223" y="46733"/>
                  <a:pt x="8568400" y="0"/>
                </a:cubicBezTo>
                <a:cubicBezTo>
                  <a:pt x="8663577" y="-46733"/>
                  <a:pt x="8971159" y="22192"/>
                  <a:pt x="9368117" y="0"/>
                </a:cubicBezTo>
                <a:cubicBezTo>
                  <a:pt x="9765075" y="-22192"/>
                  <a:pt x="9982321" y="39254"/>
                  <a:pt x="10167834" y="0"/>
                </a:cubicBezTo>
                <a:cubicBezTo>
                  <a:pt x="10353347" y="-39254"/>
                  <a:pt x="10470186" y="56850"/>
                  <a:pt x="10739061" y="0"/>
                </a:cubicBezTo>
                <a:cubicBezTo>
                  <a:pt x="11007936" y="-56850"/>
                  <a:pt x="11193299" y="36725"/>
                  <a:pt x="11424533" y="0"/>
                </a:cubicBezTo>
                <a:cubicBezTo>
                  <a:pt x="11437455" y="75774"/>
                  <a:pt x="11390306" y="195199"/>
                  <a:pt x="11424533" y="303776"/>
                </a:cubicBezTo>
                <a:cubicBezTo>
                  <a:pt x="11458760" y="412353"/>
                  <a:pt x="11420105" y="569802"/>
                  <a:pt x="11424533" y="646331"/>
                </a:cubicBezTo>
                <a:cubicBezTo>
                  <a:pt x="11196904" y="694690"/>
                  <a:pt x="10963702" y="641530"/>
                  <a:pt x="10739061" y="646331"/>
                </a:cubicBezTo>
                <a:cubicBezTo>
                  <a:pt x="10514420" y="651132"/>
                  <a:pt x="10560083" y="636952"/>
                  <a:pt x="10396325" y="646331"/>
                </a:cubicBezTo>
                <a:cubicBezTo>
                  <a:pt x="10232567" y="655710"/>
                  <a:pt x="9944400" y="602041"/>
                  <a:pt x="9825098" y="646331"/>
                </a:cubicBezTo>
                <a:cubicBezTo>
                  <a:pt x="9705796" y="690621"/>
                  <a:pt x="9663210" y="641255"/>
                  <a:pt x="9596608" y="646331"/>
                </a:cubicBezTo>
                <a:cubicBezTo>
                  <a:pt x="9530006" y="651407"/>
                  <a:pt x="9432984" y="635998"/>
                  <a:pt x="9368117" y="646331"/>
                </a:cubicBezTo>
                <a:cubicBezTo>
                  <a:pt x="9303250" y="656664"/>
                  <a:pt x="9044401" y="640541"/>
                  <a:pt x="8796890" y="646331"/>
                </a:cubicBezTo>
                <a:cubicBezTo>
                  <a:pt x="8549379" y="652121"/>
                  <a:pt x="8585754" y="623537"/>
                  <a:pt x="8454154" y="646331"/>
                </a:cubicBezTo>
                <a:cubicBezTo>
                  <a:pt x="8322554" y="669125"/>
                  <a:pt x="7982318" y="570004"/>
                  <a:pt x="7768682" y="646331"/>
                </a:cubicBezTo>
                <a:cubicBezTo>
                  <a:pt x="7555046" y="722658"/>
                  <a:pt x="7520942" y="640802"/>
                  <a:pt x="7425946" y="646331"/>
                </a:cubicBezTo>
                <a:cubicBezTo>
                  <a:pt x="7330950" y="651860"/>
                  <a:pt x="6970167" y="619079"/>
                  <a:pt x="6740474" y="646331"/>
                </a:cubicBezTo>
                <a:cubicBezTo>
                  <a:pt x="6510781" y="673583"/>
                  <a:pt x="6591360" y="639755"/>
                  <a:pt x="6511984" y="646331"/>
                </a:cubicBezTo>
                <a:cubicBezTo>
                  <a:pt x="6432608" y="652907"/>
                  <a:pt x="6096859" y="625613"/>
                  <a:pt x="5826512" y="646331"/>
                </a:cubicBezTo>
                <a:cubicBezTo>
                  <a:pt x="5556165" y="667049"/>
                  <a:pt x="5604586" y="620291"/>
                  <a:pt x="5483776" y="646331"/>
                </a:cubicBezTo>
                <a:cubicBezTo>
                  <a:pt x="5362966" y="672371"/>
                  <a:pt x="5328855" y="645833"/>
                  <a:pt x="5255285" y="646331"/>
                </a:cubicBezTo>
                <a:cubicBezTo>
                  <a:pt x="5181715" y="646829"/>
                  <a:pt x="4994828" y="614016"/>
                  <a:pt x="4912549" y="646331"/>
                </a:cubicBezTo>
                <a:cubicBezTo>
                  <a:pt x="4830270" y="678646"/>
                  <a:pt x="4500949" y="642713"/>
                  <a:pt x="4227077" y="646331"/>
                </a:cubicBezTo>
                <a:cubicBezTo>
                  <a:pt x="3953205" y="649949"/>
                  <a:pt x="3961907" y="624317"/>
                  <a:pt x="3884341" y="646331"/>
                </a:cubicBezTo>
                <a:cubicBezTo>
                  <a:pt x="3806775" y="668345"/>
                  <a:pt x="3710363" y="627227"/>
                  <a:pt x="3655851" y="646331"/>
                </a:cubicBezTo>
                <a:cubicBezTo>
                  <a:pt x="3601339" y="665435"/>
                  <a:pt x="3473756" y="625260"/>
                  <a:pt x="3313115" y="646331"/>
                </a:cubicBezTo>
                <a:cubicBezTo>
                  <a:pt x="3152474" y="667402"/>
                  <a:pt x="2948527" y="609815"/>
                  <a:pt x="2856133" y="646331"/>
                </a:cubicBezTo>
                <a:cubicBezTo>
                  <a:pt x="2763739" y="682847"/>
                  <a:pt x="2544774" y="606655"/>
                  <a:pt x="2284907" y="646331"/>
                </a:cubicBezTo>
                <a:cubicBezTo>
                  <a:pt x="2025040" y="686007"/>
                  <a:pt x="2097863" y="614601"/>
                  <a:pt x="1942171" y="646331"/>
                </a:cubicBezTo>
                <a:cubicBezTo>
                  <a:pt x="1786479" y="678061"/>
                  <a:pt x="1400308" y="568568"/>
                  <a:pt x="1142453" y="646331"/>
                </a:cubicBezTo>
                <a:cubicBezTo>
                  <a:pt x="884598" y="724094"/>
                  <a:pt x="749290" y="638502"/>
                  <a:pt x="571227" y="646331"/>
                </a:cubicBezTo>
                <a:cubicBezTo>
                  <a:pt x="393164" y="654160"/>
                  <a:pt x="120996" y="640372"/>
                  <a:pt x="0" y="646331"/>
                </a:cubicBezTo>
                <a:cubicBezTo>
                  <a:pt x="-22414" y="499194"/>
                  <a:pt x="11706" y="436836"/>
                  <a:pt x="0" y="316702"/>
                </a:cubicBezTo>
                <a:cubicBezTo>
                  <a:pt x="-11706" y="196568"/>
                  <a:pt x="29839" y="93301"/>
                  <a:pt x="0" y="0"/>
                </a:cubicBezTo>
                <a:close/>
              </a:path>
            </a:pathLst>
          </a:custGeom>
          <a:noFill/>
          <a:ln w="63500">
            <a:solidFill>
              <a:srgbClr val="067D68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" altLang="ko-Kore-KR" dirty="0" err="1"/>
              <a:t>Catergorical</a:t>
            </a:r>
            <a:r>
              <a:rPr lang="en" altLang="ko-Kore-KR" dirty="0"/>
              <a:t> feature</a:t>
            </a:r>
            <a:r>
              <a:rPr lang="ko-KR" altLang="en-US" dirty="0" err="1"/>
              <a:t>를</a:t>
            </a:r>
            <a:r>
              <a:rPr lang="ko-KR" altLang="en-US" dirty="0"/>
              <a:t> 처리하는데 중점을 둔 알고리즘</a:t>
            </a:r>
            <a:endParaRPr lang="en-US" altLang="ko-KR" dirty="0"/>
          </a:p>
          <a:p>
            <a:r>
              <a:rPr lang="en" altLang="ko-Kore-KR" dirty="0"/>
              <a:t>target leakage </a:t>
            </a:r>
            <a:r>
              <a:rPr lang="ko-KR" altLang="en-US" dirty="0"/>
              <a:t>문제와 범주형 변수 처리 문제를 </a:t>
            </a:r>
            <a:r>
              <a:rPr lang="en" altLang="ko-Kore-KR" b="1" dirty="0"/>
              <a:t>ordering principle</a:t>
            </a:r>
            <a:r>
              <a:rPr lang="ko-KR" altLang="en-US" dirty="0"/>
              <a:t>과 </a:t>
            </a:r>
            <a:r>
              <a:rPr lang="en-US" altLang="ko-KR" b="1" dirty="0"/>
              <a:t>ordered TS </a:t>
            </a:r>
            <a:r>
              <a:rPr lang="ko-KR" altLang="en-US" dirty="0"/>
              <a:t>방법으로 해결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5B5A72-B920-5B41-A28F-2E271F5B9D7B}"/>
              </a:ext>
            </a:extLst>
          </p:cNvPr>
          <p:cNvSpPr txBox="1"/>
          <p:nvPr/>
        </p:nvSpPr>
        <p:spPr>
          <a:xfrm>
            <a:off x="599827" y="2419108"/>
            <a:ext cx="875880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b="1" dirty="0"/>
              <a:t>Ordered TS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ore-KR" sz="1500" dirty="0"/>
              <a:t>Target Statistics(TS)</a:t>
            </a:r>
            <a:r>
              <a:rPr lang="en" altLang="ko-Kore-KR" sz="1500" dirty="0"/>
              <a:t> </a:t>
            </a:r>
            <a:r>
              <a:rPr lang="ko-KR" altLang="en-US" sz="1500" dirty="0"/>
              <a:t>추정치를 </a:t>
            </a:r>
            <a:r>
              <a:rPr lang="en" altLang="ko-Kore-KR" sz="1500" b="1" dirty="0"/>
              <a:t>observed history</a:t>
            </a:r>
            <a:r>
              <a:rPr lang="ko-KR" altLang="en-US" sz="1500" dirty="0"/>
              <a:t>에서만 구하는 방식</a:t>
            </a:r>
            <a:endParaRPr lang="en-US" altLang="ko-KR" sz="1500" dirty="0"/>
          </a:p>
          <a:p>
            <a:r>
              <a:rPr lang="ko-KR" altLang="en-US" sz="1500" dirty="0"/>
              <a:t>현 시점을 기준으로 과거 데이터로만 </a:t>
            </a:r>
            <a:r>
              <a:rPr lang="en" altLang="ko-Kore-KR" sz="1500" dirty="0"/>
              <a:t>TS</a:t>
            </a:r>
            <a:r>
              <a:rPr lang="ko-KR" altLang="en-US" sz="1500" dirty="0" err="1"/>
              <a:t>를</a:t>
            </a:r>
            <a:r>
              <a:rPr lang="ko-KR" altLang="en-US" sz="1500" dirty="0"/>
              <a:t> 추정하기 위해서 무작위 순열</a:t>
            </a:r>
            <a:r>
              <a:rPr lang="en-US" altLang="ko-KR" sz="1500" dirty="0"/>
              <a:t>(</a:t>
            </a:r>
            <a:r>
              <a:rPr lang="ko-KR" altLang="en-US" sz="1500" dirty="0"/>
              <a:t>인공적인 시간</a:t>
            </a:r>
            <a:r>
              <a:rPr lang="en-US" altLang="ko-KR" sz="1500" dirty="0"/>
              <a:t>)</a:t>
            </a:r>
            <a:r>
              <a:rPr lang="ko-KR" altLang="en-US" sz="1500" dirty="0"/>
              <a:t>을 도입</a:t>
            </a:r>
            <a:r>
              <a:rPr lang="en-US" altLang="ko-KR" sz="1500" dirty="0"/>
              <a:t> </a:t>
            </a:r>
          </a:p>
          <a:p>
            <a:r>
              <a:rPr lang="ko-KR" altLang="en-US" sz="1500" dirty="0"/>
              <a:t>하나의 무작위 순열만으로 </a:t>
            </a:r>
            <a:r>
              <a:rPr lang="en" altLang="ko-Kore-KR" sz="1500" dirty="0"/>
              <a:t>TS</a:t>
            </a:r>
            <a:r>
              <a:rPr lang="ko-KR" altLang="en-US" sz="1500" dirty="0" err="1"/>
              <a:t>를</a:t>
            </a:r>
            <a:r>
              <a:rPr lang="ko-KR" altLang="en-US" sz="1500" dirty="0"/>
              <a:t> 추정하면 과거 </a:t>
            </a:r>
            <a:r>
              <a:rPr lang="en" altLang="ko-Kore-KR" sz="1500" dirty="0"/>
              <a:t>TS</a:t>
            </a:r>
            <a:r>
              <a:rPr lang="ko-KR" altLang="en-US" sz="1500" dirty="0"/>
              <a:t>추정치는 이후 추정치보다 분산이 높을 것이기 때문에</a:t>
            </a:r>
            <a:endParaRPr lang="en-US" altLang="ko-KR" sz="1500" dirty="0"/>
          </a:p>
          <a:p>
            <a:r>
              <a:rPr lang="ko-KR" altLang="en-US" sz="1500" dirty="0"/>
              <a:t>각 단계마다 다른 무작위 순열을 활용</a:t>
            </a:r>
            <a:endParaRPr kumimoji="1" lang="ko-Kore-KR" altLang="en-US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CCCC5-5B0E-7A4A-9248-1BCF0A197D5E}"/>
              </a:ext>
            </a:extLst>
          </p:cNvPr>
          <p:cNvSpPr txBox="1"/>
          <p:nvPr/>
        </p:nvSpPr>
        <p:spPr>
          <a:xfrm>
            <a:off x="599827" y="3781332"/>
            <a:ext cx="101585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Ordering Principle</a:t>
            </a:r>
          </a:p>
          <a:p>
            <a:r>
              <a:rPr lang="ko-KR" altLang="en-US" sz="1500" dirty="0"/>
              <a:t>매 </a:t>
            </a:r>
            <a:r>
              <a:rPr lang="en" altLang="ko-Kore-KR" sz="1500" dirty="0"/>
              <a:t>boosting round</a:t>
            </a:r>
            <a:r>
              <a:rPr lang="ko-KR" altLang="en-US" sz="1500" dirty="0"/>
              <a:t>마다 같은 데이터를 이용하여 </a:t>
            </a:r>
            <a:r>
              <a:rPr lang="ko-KR" altLang="en-US" sz="1500" dirty="0" err="1"/>
              <a:t>잔차를</a:t>
            </a:r>
            <a:r>
              <a:rPr lang="ko-KR" altLang="en-US" sz="1500" dirty="0"/>
              <a:t> 구하고 학습하기 때문에 </a:t>
            </a:r>
            <a:r>
              <a:rPr lang="en" altLang="ko-Kore-KR" sz="1500" dirty="0"/>
              <a:t>Overfitting</a:t>
            </a:r>
            <a:r>
              <a:rPr lang="ko-KR" altLang="en-US" sz="1500" dirty="0"/>
              <a:t>이 일어나는데 </a:t>
            </a:r>
            <a:endParaRPr lang="en-US" altLang="ko-KR" sz="1500" dirty="0"/>
          </a:p>
          <a:p>
            <a:r>
              <a:rPr lang="ko-KR" altLang="en-US" sz="1500" dirty="0"/>
              <a:t>이를 해결하기 위해 </a:t>
            </a:r>
            <a:r>
              <a:rPr lang="en" altLang="ko-Kore-KR" sz="1500" dirty="0"/>
              <a:t>ordered TS</a:t>
            </a:r>
            <a:r>
              <a:rPr lang="ko-KR" altLang="en-US" sz="1500" dirty="0"/>
              <a:t>와 마찬가지로 무작위 순열을 사용</a:t>
            </a:r>
            <a:endParaRPr lang="en-US" altLang="ko-KR" sz="1500" dirty="0"/>
          </a:p>
          <a:p>
            <a:r>
              <a:rPr lang="en" altLang="ko-Kore-KR" sz="1500" dirty="0" err="1"/>
              <a:t>i</a:t>
            </a:r>
            <a:r>
              <a:rPr lang="ko-KR" altLang="en-US" sz="1500" dirty="0"/>
              <a:t>번째 샘플에 대한 </a:t>
            </a:r>
            <a:r>
              <a:rPr lang="ko-KR" altLang="en-US" sz="1500" dirty="0" err="1"/>
              <a:t>잔차를</a:t>
            </a:r>
            <a:r>
              <a:rPr lang="ko-KR" altLang="en-US" sz="1500" dirty="0"/>
              <a:t> 구하기 위해서 </a:t>
            </a:r>
            <a:r>
              <a:rPr lang="en" altLang="ko-Kore-KR" sz="1500" dirty="0"/>
              <a:t>i-1</a:t>
            </a:r>
            <a:r>
              <a:rPr lang="ko-KR" altLang="en-US" sz="1500" dirty="0"/>
              <a:t>번째 까지 사용한 데이터로 학습한 모델을 사용</a:t>
            </a:r>
            <a:endParaRPr lang="en-US" altLang="ko-KR" sz="1500" dirty="0"/>
          </a:p>
          <a:p>
            <a:r>
              <a:rPr lang="ko-KR" altLang="en-US" sz="1500" dirty="0"/>
              <a:t>즉</a:t>
            </a:r>
            <a:r>
              <a:rPr lang="en-US" altLang="ko-KR" sz="1500" dirty="0"/>
              <a:t>, </a:t>
            </a:r>
            <a:r>
              <a:rPr lang="ko-KR" altLang="en-US" sz="1500" dirty="0"/>
              <a:t>동일한 데이터로 계속 학습한 모델로 </a:t>
            </a:r>
            <a:r>
              <a:rPr lang="ko-KR" altLang="en-US" sz="1500" dirty="0" err="1"/>
              <a:t>잔차를</a:t>
            </a:r>
            <a:r>
              <a:rPr lang="ko-KR" altLang="en-US" sz="1500" dirty="0"/>
              <a:t> 갱신하는 것이 아니라 다른 데이터로 학습한 모델로 </a:t>
            </a:r>
            <a:r>
              <a:rPr lang="ko-KR" altLang="en-US" sz="1500" dirty="0" err="1"/>
              <a:t>잔차를</a:t>
            </a:r>
            <a:r>
              <a:rPr lang="ko-KR" altLang="en-US" sz="1500" dirty="0"/>
              <a:t> 갱신하는 것</a:t>
            </a:r>
            <a:endParaRPr lang="en-US" altLang="ko-KR" sz="1500" dirty="0"/>
          </a:p>
          <a:p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B3331-685F-1846-AF90-085F864DB5CB}"/>
              </a:ext>
            </a:extLst>
          </p:cNvPr>
          <p:cNvSpPr txBox="1"/>
          <p:nvPr/>
        </p:nvSpPr>
        <p:spPr>
          <a:xfrm>
            <a:off x="599827" y="5189409"/>
            <a:ext cx="58803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500" dirty="0"/>
              <a:t>그 외에도 </a:t>
            </a:r>
            <a:r>
              <a:rPr lang="en" altLang="ko-Kore-KR" sz="1500" dirty="0"/>
              <a:t>oblivious decision Tree</a:t>
            </a:r>
            <a:r>
              <a:rPr lang="ko-KR" altLang="en-US" sz="1500" dirty="0"/>
              <a:t>와 </a:t>
            </a:r>
            <a:r>
              <a:rPr lang="en" altLang="ko-Kore-KR" sz="1500" dirty="0"/>
              <a:t>feature combination </a:t>
            </a:r>
            <a:r>
              <a:rPr lang="ko-Kore-KR" altLang="en-US" sz="1500" dirty="0"/>
              <a:t>방법도 사용됨</a:t>
            </a:r>
            <a:endParaRPr kumimoji="1" lang="ko-Kore-KR" alt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9F771B-D6F0-B643-AD6E-27F63643AD55}"/>
              </a:ext>
            </a:extLst>
          </p:cNvPr>
          <p:cNvSpPr txBox="1"/>
          <p:nvPr/>
        </p:nvSpPr>
        <p:spPr>
          <a:xfrm>
            <a:off x="656320" y="6316963"/>
            <a:ext cx="67856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/>
              <a:t># </a:t>
            </a:r>
            <a:r>
              <a:rPr kumimoji="1" lang="ko-Kore-KR" altLang="en-US" sz="1500" dirty="0"/>
              <a:t>데이터의 대부분이 수치형일 경우 큰 효과 </a:t>
            </a:r>
            <a:r>
              <a:rPr kumimoji="1" lang="en-US" altLang="ko-Kore-KR" sz="1500" dirty="0"/>
              <a:t>X, </a:t>
            </a:r>
            <a:r>
              <a:rPr kumimoji="1" lang="en-US" altLang="ko-Kore-KR" sz="1500" dirty="0" err="1"/>
              <a:t>lightgbm</a:t>
            </a:r>
            <a:r>
              <a:rPr kumimoji="1" lang="ko-Kore-KR" altLang="en-US" sz="1500" dirty="0"/>
              <a:t>에 비해 학습속도가 느림</a:t>
            </a:r>
          </a:p>
        </p:txBody>
      </p:sp>
    </p:spTree>
    <p:extLst>
      <p:ext uri="{BB962C8B-B14F-4D97-AF65-F5344CB8AC3E}">
        <p14:creationId xmlns:p14="http://schemas.microsoft.com/office/powerpoint/2010/main" val="13634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0AA0430-B64C-4C75-B2B2-092CF63B8F68}"/>
              </a:ext>
            </a:extLst>
          </p:cNvPr>
          <p:cNvSpPr/>
          <p:nvPr/>
        </p:nvSpPr>
        <p:spPr>
          <a:xfrm>
            <a:off x="3144950" y="4653021"/>
            <a:ext cx="2507726" cy="430924"/>
          </a:xfrm>
          <a:prstGeom prst="rect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병렬</a:t>
            </a:r>
            <a:endParaRPr lang="en-US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8AD648F-F9B2-4BB2-8112-5423E9A5FB74}"/>
              </a:ext>
            </a:extLst>
          </p:cNvPr>
          <p:cNvSpPr/>
          <p:nvPr/>
        </p:nvSpPr>
        <p:spPr>
          <a:xfrm>
            <a:off x="3144950" y="5178703"/>
            <a:ext cx="2507726" cy="430924"/>
          </a:xfrm>
          <a:prstGeom prst="rect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5ABB8338-DEE0-4CE7-8720-1971F3C53C0E}"/>
              </a:ext>
            </a:extLst>
          </p:cNvPr>
          <p:cNvSpPr/>
          <p:nvPr/>
        </p:nvSpPr>
        <p:spPr>
          <a:xfrm>
            <a:off x="3144950" y="5703176"/>
            <a:ext cx="2507726" cy="430924"/>
          </a:xfrm>
          <a:prstGeom prst="rect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비교적</a:t>
            </a:r>
            <a:r>
              <a:rPr lang="en-US" dirty="0"/>
              <a:t> </a:t>
            </a:r>
            <a:r>
              <a:rPr lang="en-US" dirty="0" err="1"/>
              <a:t>많음</a:t>
            </a:r>
            <a:endParaRPr 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8D91C8A-6816-4B02-B891-B143B5757BD8}"/>
              </a:ext>
            </a:extLst>
          </p:cNvPr>
          <p:cNvSpPr/>
          <p:nvPr/>
        </p:nvSpPr>
        <p:spPr>
          <a:xfrm>
            <a:off x="3144950" y="6228858"/>
            <a:ext cx="2507726" cy="430924"/>
          </a:xfrm>
          <a:prstGeom prst="rect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비교적</a:t>
            </a:r>
            <a:r>
              <a:rPr lang="en-US" dirty="0"/>
              <a:t> </a:t>
            </a:r>
            <a:r>
              <a:rPr lang="en-US" dirty="0" err="1"/>
              <a:t>빠름</a:t>
            </a:r>
            <a:endParaRPr lang="en-US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14EEA0BB-4CF4-484C-97DC-E6DD45528EE9}"/>
              </a:ext>
            </a:extLst>
          </p:cNvPr>
          <p:cNvSpPr/>
          <p:nvPr/>
        </p:nvSpPr>
        <p:spPr>
          <a:xfrm>
            <a:off x="7001685" y="4653021"/>
            <a:ext cx="2507726" cy="430924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순차적</a:t>
            </a:r>
            <a:endParaRPr lang="en-US" dirty="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92988676-84B8-408A-8795-D01BA945A659}"/>
              </a:ext>
            </a:extLst>
          </p:cNvPr>
          <p:cNvSpPr/>
          <p:nvPr/>
        </p:nvSpPr>
        <p:spPr>
          <a:xfrm>
            <a:off x="7001685" y="5178703"/>
            <a:ext cx="2507726" cy="430924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FF05AE5-EB2A-4358-B18C-D9FAB484401A}"/>
              </a:ext>
            </a:extLst>
          </p:cNvPr>
          <p:cNvSpPr/>
          <p:nvPr/>
        </p:nvSpPr>
        <p:spPr>
          <a:xfrm>
            <a:off x="7001685" y="5703176"/>
            <a:ext cx="2507726" cy="430924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비교적</a:t>
            </a:r>
            <a:r>
              <a:rPr lang="en-US" dirty="0"/>
              <a:t> </a:t>
            </a:r>
            <a:r>
              <a:rPr lang="en-US" dirty="0" err="1"/>
              <a:t>적음</a:t>
            </a:r>
            <a:endParaRPr lang="en-US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F5A8327B-5D0F-4390-9F1A-AFD70846F5F7}"/>
              </a:ext>
            </a:extLst>
          </p:cNvPr>
          <p:cNvSpPr/>
          <p:nvPr/>
        </p:nvSpPr>
        <p:spPr>
          <a:xfrm>
            <a:off x="7001685" y="6228858"/>
            <a:ext cx="2507726" cy="430924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비교적</a:t>
            </a:r>
            <a:r>
              <a:rPr lang="en-US" dirty="0"/>
              <a:t> </a:t>
            </a:r>
            <a:r>
              <a:rPr lang="en-US" dirty="0" err="1"/>
              <a:t>느림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2772362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Bagging VS Boosting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4930" y="408598"/>
            <a:ext cx="354584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164179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들어가기에 앞서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76CE7B-9C15-5042-9CC8-FF2054DD4B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31"/>
          <a:stretch/>
        </p:blipFill>
        <p:spPr>
          <a:xfrm>
            <a:off x="3217192" y="1853163"/>
            <a:ext cx="2363241" cy="27051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9886DA85-5700-944B-930E-041BD6541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7" r="-1480"/>
          <a:stretch/>
        </p:blipFill>
        <p:spPr>
          <a:xfrm>
            <a:off x="7068769" y="1853163"/>
            <a:ext cx="2507726" cy="2705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D56FAA-6C86-B84C-B8C2-DFF6E62F0372}"/>
              </a:ext>
            </a:extLst>
          </p:cNvPr>
          <p:cNvSpPr txBox="1"/>
          <p:nvPr/>
        </p:nvSpPr>
        <p:spPr>
          <a:xfrm>
            <a:off x="5929313" y="2971800"/>
            <a:ext cx="75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VS</a:t>
            </a:r>
            <a:endParaRPr kumimoji="1" lang="ko-Kore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37595-6190-D740-AF9D-8539810B61ED}"/>
              </a:ext>
            </a:extLst>
          </p:cNvPr>
          <p:cNvSpPr txBox="1"/>
          <p:nvPr/>
        </p:nvSpPr>
        <p:spPr>
          <a:xfrm>
            <a:off x="1022491" y="4653021"/>
            <a:ext cx="160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학습법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A3FAD4-4443-AD4D-B2C1-B98810340A39}"/>
              </a:ext>
            </a:extLst>
          </p:cNvPr>
          <p:cNvSpPr txBox="1"/>
          <p:nvPr/>
        </p:nvSpPr>
        <p:spPr>
          <a:xfrm>
            <a:off x="1022492" y="5177494"/>
            <a:ext cx="160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가중치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F23791-BF8C-7D4D-8EF8-6DDD6D4C1C2A}"/>
              </a:ext>
            </a:extLst>
          </p:cNvPr>
          <p:cNvSpPr txBox="1"/>
          <p:nvPr/>
        </p:nvSpPr>
        <p:spPr>
          <a:xfrm>
            <a:off x="1022493" y="5703176"/>
            <a:ext cx="160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오차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D2AFEA-A336-E740-AAE9-91E500312F31}"/>
              </a:ext>
            </a:extLst>
          </p:cNvPr>
          <p:cNvSpPr txBox="1"/>
          <p:nvPr/>
        </p:nvSpPr>
        <p:spPr>
          <a:xfrm>
            <a:off x="1022493" y="6228858"/>
            <a:ext cx="160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속도</a:t>
            </a:r>
          </a:p>
        </p:txBody>
      </p:sp>
    </p:spTree>
    <p:extLst>
      <p:ext uri="{BB962C8B-B14F-4D97-AF65-F5344CB8AC3E}">
        <p14:creationId xmlns:p14="http://schemas.microsoft.com/office/powerpoint/2010/main" val="1797484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4930" y="408598"/>
            <a:ext cx="354584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1508746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 외 알고리즘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8ED7EBB-7043-724A-B513-ED9BE17FA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153204"/>
              </p:ext>
            </p:extLst>
          </p:nvPr>
        </p:nvGraphicFramePr>
        <p:xfrm>
          <a:off x="873642" y="2782370"/>
          <a:ext cx="10444716" cy="191007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40786">
                  <a:extLst>
                    <a:ext uri="{9D8B030D-6E8A-4147-A177-3AD203B41FA5}">
                      <a16:colId xmlns:a16="http://schemas.microsoft.com/office/drawing/2014/main" val="3424329787"/>
                    </a:ext>
                  </a:extLst>
                </a:gridCol>
                <a:gridCol w="1740786">
                  <a:extLst>
                    <a:ext uri="{9D8B030D-6E8A-4147-A177-3AD203B41FA5}">
                      <a16:colId xmlns:a16="http://schemas.microsoft.com/office/drawing/2014/main" val="3298522875"/>
                    </a:ext>
                  </a:extLst>
                </a:gridCol>
                <a:gridCol w="1740786">
                  <a:extLst>
                    <a:ext uri="{9D8B030D-6E8A-4147-A177-3AD203B41FA5}">
                      <a16:colId xmlns:a16="http://schemas.microsoft.com/office/drawing/2014/main" val="3933000084"/>
                    </a:ext>
                  </a:extLst>
                </a:gridCol>
                <a:gridCol w="1740786">
                  <a:extLst>
                    <a:ext uri="{9D8B030D-6E8A-4147-A177-3AD203B41FA5}">
                      <a16:colId xmlns:a16="http://schemas.microsoft.com/office/drawing/2014/main" val="1868918315"/>
                    </a:ext>
                  </a:extLst>
                </a:gridCol>
                <a:gridCol w="1740786">
                  <a:extLst>
                    <a:ext uri="{9D8B030D-6E8A-4147-A177-3AD203B41FA5}">
                      <a16:colId xmlns:a16="http://schemas.microsoft.com/office/drawing/2014/main" val="2247195911"/>
                    </a:ext>
                  </a:extLst>
                </a:gridCol>
                <a:gridCol w="1740786">
                  <a:extLst>
                    <a:ext uri="{9D8B030D-6E8A-4147-A177-3AD203B41FA5}">
                      <a16:colId xmlns:a16="http://schemas.microsoft.com/office/drawing/2014/main" val="3083499260"/>
                    </a:ext>
                  </a:extLst>
                </a:gridCol>
              </a:tblGrid>
              <a:tr h="636693">
                <a:tc>
                  <a:txBody>
                    <a:bodyPr/>
                    <a:lstStyle/>
                    <a:p>
                      <a:pPr algn="ctr"/>
                      <a:endParaRPr lang="ko-Kore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932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 dirty="0"/>
                        <a:t>AdaBoost</a:t>
                      </a:r>
                      <a:endParaRPr lang="ko-Kore-KR" altLang="en-US" sz="2300" dirty="0"/>
                    </a:p>
                  </a:txBody>
                  <a:tcPr>
                    <a:solidFill>
                      <a:srgbClr val="2932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 dirty="0"/>
                        <a:t>GBM</a:t>
                      </a:r>
                      <a:endParaRPr lang="ko-Kore-KR" altLang="en-US" sz="2300" dirty="0"/>
                    </a:p>
                  </a:txBody>
                  <a:tcPr>
                    <a:solidFill>
                      <a:srgbClr val="2932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 dirty="0" err="1"/>
                        <a:t>XGBoost</a:t>
                      </a:r>
                      <a:endParaRPr lang="ko-Kore-KR" altLang="en-US" sz="2300" dirty="0"/>
                    </a:p>
                  </a:txBody>
                  <a:tcPr>
                    <a:solidFill>
                      <a:srgbClr val="2932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 dirty="0" err="1"/>
                        <a:t>LightGBM</a:t>
                      </a:r>
                      <a:endParaRPr lang="ko-Kore-KR" altLang="en-US" sz="2300" dirty="0"/>
                    </a:p>
                  </a:txBody>
                  <a:tcPr>
                    <a:solidFill>
                      <a:srgbClr val="2932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 dirty="0" err="1"/>
                        <a:t>CatBoost</a:t>
                      </a:r>
                      <a:endParaRPr lang="ko-Kore-KR" altLang="en-US" sz="2300" dirty="0"/>
                    </a:p>
                  </a:txBody>
                  <a:tcPr>
                    <a:solidFill>
                      <a:srgbClr val="29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080233"/>
                  </a:ext>
                </a:extLst>
              </a:tr>
              <a:tr h="6366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 dirty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ko-Kore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932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 dirty="0"/>
                        <a:t>0.866</a:t>
                      </a:r>
                      <a:endParaRPr lang="ko-Kore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 dirty="0">
                          <a:solidFill>
                            <a:srgbClr val="FF0000"/>
                          </a:solidFill>
                        </a:rPr>
                        <a:t>0.865</a:t>
                      </a:r>
                      <a:endParaRPr lang="ko-Kore-KR" altLang="en-US" sz="2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 dirty="0"/>
                        <a:t>0.871</a:t>
                      </a:r>
                      <a:endParaRPr lang="ko-Kore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 dirty="0"/>
                        <a:t>0.872</a:t>
                      </a:r>
                      <a:endParaRPr lang="ko-Kore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 dirty="0">
                          <a:solidFill>
                            <a:srgbClr val="067D68"/>
                          </a:solidFill>
                        </a:rPr>
                        <a:t>0.873</a:t>
                      </a:r>
                      <a:endParaRPr lang="ko-Kore-KR" altLang="en-US" sz="2300" dirty="0">
                        <a:solidFill>
                          <a:srgbClr val="067D6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277335"/>
                  </a:ext>
                </a:extLst>
              </a:tr>
              <a:tr h="6366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 dirty="0">
                          <a:solidFill>
                            <a:schemeClr val="bg1"/>
                          </a:solidFill>
                        </a:rPr>
                        <a:t>Runtime</a:t>
                      </a:r>
                      <a:endParaRPr lang="ko-Kore-KR" alt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932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 dirty="0"/>
                        <a:t>0.951</a:t>
                      </a:r>
                      <a:endParaRPr lang="ko-Kore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 dirty="0">
                          <a:solidFill>
                            <a:srgbClr val="FF0000"/>
                          </a:solidFill>
                        </a:rPr>
                        <a:t>1.693</a:t>
                      </a:r>
                      <a:endParaRPr lang="ko-Kore-KR" altLang="en-US" sz="2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 dirty="0"/>
                        <a:t>0.764</a:t>
                      </a:r>
                      <a:endParaRPr lang="ko-Kore-KR" altLang="en-US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 dirty="0">
                          <a:solidFill>
                            <a:srgbClr val="067D68"/>
                          </a:solidFill>
                        </a:rPr>
                        <a:t>0.151</a:t>
                      </a:r>
                      <a:endParaRPr lang="ko-Kore-KR" altLang="en-US" sz="2300" dirty="0">
                        <a:solidFill>
                          <a:srgbClr val="067D6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300" dirty="0"/>
                        <a:t>0.550</a:t>
                      </a:r>
                      <a:endParaRPr lang="ko-Kore-KR" altLang="en-US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54688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B4CEBA6-0517-BC4A-A816-7CA411E4A5C4}"/>
              </a:ext>
            </a:extLst>
          </p:cNvPr>
          <p:cNvSpPr txBox="1"/>
          <p:nvPr/>
        </p:nvSpPr>
        <p:spPr>
          <a:xfrm>
            <a:off x="873642" y="2207941"/>
            <a:ext cx="18962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b="1" dirty="0"/>
              <a:t>Performance</a:t>
            </a:r>
            <a:endParaRPr kumimoji="1" lang="ko-Kore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687650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4CD62916-F31E-4757-ABEF-FE4085CEDCB2}"/>
              </a:ext>
            </a:extLst>
          </p:cNvPr>
          <p:cNvGrpSpPr/>
          <p:nvPr/>
        </p:nvGrpSpPr>
        <p:grpSpPr>
          <a:xfrm>
            <a:off x="3945910" y="3037633"/>
            <a:ext cx="4300180" cy="543960"/>
            <a:chOff x="3941545" y="3157062"/>
            <a:chExt cx="4300180" cy="54396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40E25A2-680D-446D-AB48-A69CFFA2F9F1}"/>
                </a:ext>
              </a:extLst>
            </p:cNvPr>
            <p:cNvGrpSpPr/>
            <p:nvPr/>
          </p:nvGrpSpPr>
          <p:grpSpPr>
            <a:xfrm>
              <a:off x="3941545" y="3157063"/>
              <a:ext cx="779319" cy="189916"/>
              <a:chOff x="3729037" y="1562101"/>
              <a:chExt cx="857251" cy="252778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E854EBBB-583D-4163-97EE-F9CA45F0F70F}"/>
                  </a:ext>
                </a:extLst>
              </p:cNvPr>
              <p:cNvSpPr/>
              <p:nvPr/>
            </p:nvSpPr>
            <p:spPr>
              <a:xfrm>
                <a:off x="3729037" y="156210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2932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06CA923D-0B55-4235-A07A-2FE98C1D667A}"/>
                  </a:ext>
                </a:extLst>
              </p:cNvPr>
              <p:cNvSpPr/>
              <p:nvPr/>
            </p:nvSpPr>
            <p:spPr>
              <a:xfrm>
                <a:off x="3881437" y="168391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2932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4501056-CB62-4DD5-B064-FE81B3529E47}"/>
                </a:ext>
              </a:extLst>
            </p:cNvPr>
            <p:cNvGrpSpPr/>
            <p:nvPr/>
          </p:nvGrpSpPr>
          <p:grpSpPr>
            <a:xfrm flipH="1" flipV="1">
              <a:off x="7462406" y="3511106"/>
              <a:ext cx="779319" cy="189916"/>
              <a:chOff x="7689994" y="2042381"/>
              <a:chExt cx="857251" cy="252778"/>
            </a:xfrm>
          </p:grpSpPr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C1F4D130-8422-47ED-8729-92B58E16ECE1}"/>
                  </a:ext>
                </a:extLst>
              </p:cNvPr>
              <p:cNvSpPr/>
              <p:nvPr/>
            </p:nvSpPr>
            <p:spPr>
              <a:xfrm>
                <a:off x="7689994" y="204238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535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CEE296E7-58BF-4B96-A7B6-00301B8FB185}"/>
                  </a:ext>
                </a:extLst>
              </p:cNvPr>
              <p:cNvSpPr/>
              <p:nvPr/>
            </p:nvSpPr>
            <p:spPr>
              <a:xfrm>
                <a:off x="7842394" y="2164191"/>
                <a:ext cx="704851" cy="130968"/>
              </a:xfrm>
              <a:prstGeom prst="roundRect">
                <a:avLst>
                  <a:gd name="adj" fmla="val 50000"/>
                </a:avLst>
              </a:prstGeom>
              <a:solidFill>
                <a:srgbClr val="535A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D1425E7-9CAF-47EF-91C9-C76665449CDE}"/>
                </a:ext>
              </a:extLst>
            </p:cNvPr>
            <p:cNvSpPr/>
            <p:nvPr/>
          </p:nvSpPr>
          <p:spPr>
            <a:xfrm>
              <a:off x="4193067" y="3157062"/>
              <a:ext cx="3820496" cy="543877"/>
            </a:xfrm>
            <a:prstGeom prst="roundRect">
              <a:avLst>
                <a:gd name="adj" fmla="val 50000"/>
              </a:avLst>
            </a:prstGeom>
            <a:gradFill>
              <a:gsLst>
                <a:gs pos="16000">
                  <a:srgbClr val="29323C"/>
                </a:gs>
                <a:gs pos="100000">
                  <a:srgbClr val="535A6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7552C2-F1D3-4E4B-9DA6-8F960ACB597F}"/>
                </a:ext>
              </a:extLst>
            </p:cNvPr>
            <p:cNvSpPr txBox="1"/>
            <p:nvPr/>
          </p:nvSpPr>
          <p:spPr>
            <a:xfrm>
              <a:off x="4435550" y="3217807"/>
              <a:ext cx="3339376" cy="402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20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김보경의 </a:t>
              </a:r>
              <a:r>
                <a:rPr lang="ko-KR" altLang="en-US" sz="20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똥꼬쇼</a:t>
              </a:r>
              <a:r>
                <a:rPr lang="ko-KR" altLang="en-US" sz="20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 시간입니다 </a:t>
              </a:r>
              <a:r>
                <a:rPr lang="en-US" altLang="ko-KR" sz="20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:)</a:t>
              </a: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D2F4B365-AEA9-4397-955B-4948826FBD24}"/>
              </a:ext>
            </a:extLst>
          </p:cNvPr>
          <p:cNvSpPr/>
          <p:nvPr/>
        </p:nvSpPr>
        <p:spPr>
          <a:xfrm>
            <a:off x="5159081" y="2652585"/>
            <a:ext cx="137400" cy="137400"/>
          </a:xfrm>
          <a:prstGeom prst="ellipse">
            <a:avLst/>
          </a:prstGeom>
          <a:solidFill>
            <a:srgbClr val="2932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C31263A-60FD-4539-8D24-E8E7325803F2}"/>
              </a:ext>
            </a:extLst>
          </p:cNvPr>
          <p:cNvSpPr/>
          <p:nvPr/>
        </p:nvSpPr>
        <p:spPr>
          <a:xfrm>
            <a:off x="5593190" y="2652585"/>
            <a:ext cx="137400" cy="137400"/>
          </a:xfrm>
          <a:prstGeom prst="ellipse">
            <a:avLst/>
          </a:prstGeom>
          <a:solidFill>
            <a:srgbClr val="919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3070B93-92FC-408A-926A-BD551435BC8E}"/>
              </a:ext>
            </a:extLst>
          </p:cNvPr>
          <p:cNvSpPr/>
          <p:nvPr/>
        </p:nvSpPr>
        <p:spPr>
          <a:xfrm>
            <a:off x="6027299" y="2652585"/>
            <a:ext cx="137400" cy="137400"/>
          </a:xfrm>
          <a:prstGeom prst="ellipse">
            <a:avLst/>
          </a:prstGeom>
          <a:solidFill>
            <a:srgbClr val="2932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FADC7F1-1CFA-4CE1-88DA-7E225B2D939C}"/>
              </a:ext>
            </a:extLst>
          </p:cNvPr>
          <p:cNvSpPr/>
          <p:nvPr/>
        </p:nvSpPr>
        <p:spPr>
          <a:xfrm>
            <a:off x="6461408" y="2652585"/>
            <a:ext cx="137400" cy="137400"/>
          </a:xfrm>
          <a:prstGeom prst="ellipse">
            <a:avLst/>
          </a:prstGeom>
          <a:solidFill>
            <a:srgbClr val="2932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DCC52AE0-38F7-4F39-8F4D-BAF467DAEF3C}"/>
              </a:ext>
            </a:extLst>
          </p:cNvPr>
          <p:cNvSpPr/>
          <p:nvPr/>
        </p:nvSpPr>
        <p:spPr>
          <a:xfrm>
            <a:off x="6895519" y="2652585"/>
            <a:ext cx="137400" cy="137400"/>
          </a:xfrm>
          <a:prstGeom prst="ellipse">
            <a:avLst/>
          </a:prstGeom>
          <a:solidFill>
            <a:srgbClr val="29323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82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C4860B1-ED39-43BC-A980-F31F066BE54A}"/>
              </a:ext>
            </a:extLst>
          </p:cNvPr>
          <p:cNvSpPr txBox="1"/>
          <p:nvPr/>
        </p:nvSpPr>
        <p:spPr>
          <a:xfrm>
            <a:off x="4857524" y="2958897"/>
            <a:ext cx="2476961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9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Thank</a:t>
            </a:r>
            <a:r>
              <a:rPr lang="ko-KR" altLang="en-US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10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676D74"/>
                    </a:gs>
                    <a:gs pos="100000">
                      <a:srgbClr val="29323C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You :)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7B3866-9445-43CF-9A02-964090F8C8D6}"/>
              </a:ext>
            </a:extLst>
          </p:cNvPr>
          <p:cNvSpPr txBox="1"/>
          <p:nvPr/>
        </p:nvSpPr>
        <p:spPr>
          <a:xfrm>
            <a:off x="4938476" y="3525206"/>
            <a:ext cx="2315057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발표 들어줘서 넘나 고마워요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E5B7AC0-0B9A-4B83-83B8-15CC7C70F282}"/>
              </a:ext>
            </a:extLst>
          </p:cNvPr>
          <p:cNvCxnSpPr>
            <a:cxnSpLocks/>
          </p:cNvCxnSpPr>
          <p:nvPr/>
        </p:nvCxnSpPr>
        <p:spPr>
          <a:xfrm>
            <a:off x="5117259" y="2833687"/>
            <a:ext cx="1957490" cy="0"/>
          </a:xfrm>
          <a:prstGeom prst="line">
            <a:avLst/>
          </a:prstGeom>
          <a:ln w="444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F2D75E2-1EDD-47AF-A343-7F6F9E30F915}"/>
              </a:ext>
            </a:extLst>
          </p:cNvPr>
          <p:cNvCxnSpPr>
            <a:cxnSpLocks/>
          </p:cNvCxnSpPr>
          <p:nvPr/>
        </p:nvCxnSpPr>
        <p:spPr>
          <a:xfrm>
            <a:off x="5117259" y="4024312"/>
            <a:ext cx="1957490" cy="0"/>
          </a:xfrm>
          <a:prstGeom prst="line">
            <a:avLst/>
          </a:prstGeom>
          <a:ln w="444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59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2C4FDFA-87DA-5B44-9E8A-AFCB123ABBAC}"/>
              </a:ext>
            </a:extLst>
          </p:cNvPr>
          <p:cNvSpPr/>
          <p:nvPr/>
        </p:nvSpPr>
        <p:spPr>
          <a:xfrm>
            <a:off x="7473988" y="4899806"/>
            <a:ext cx="370177" cy="16647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070FAE1-A695-EC48-AAC5-F8985B4F352A}"/>
              </a:ext>
            </a:extLst>
          </p:cNvPr>
          <p:cNvSpPr/>
          <p:nvPr/>
        </p:nvSpPr>
        <p:spPr>
          <a:xfrm>
            <a:off x="6568648" y="5415278"/>
            <a:ext cx="1291056" cy="11452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81BD9B3-8CC8-C24C-91AB-FBCA8EEB2C92}"/>
              </a:ext>
            </a:extLst>
          </p:cNvPr>
          <p:cNvSpPr/>
          <p:nvPr/>
        </p:nvSpPr>
        <p:spPr>
          <a:xfrm>
            <a:off x="6179162" y="4913843"/>
            <a:ext cx="409131" cy="1660739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E981815-9285-3D4A-80B4-B930A3609C35}"/>
              </a:ext>
            </a:extLst>
          </p:cNvPr>
          <p:cNvSpPr/>
          <p:nvPr/>
        </p:nvSpPr>
        <p:spPr>
          <a:xfrm>
            <a:off x="6177074" y="4911036"/>
            <a:ext cx="1660738" cy="51266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334510C-400F-F64E-B25F-51C230F17EFC}"/>
              </a:ext>
            </a:extLst>
          </p:cNvPr>
          <p:cNvSpPr/>
          <p:nvPr/>
        </p:nvSpPr>
        <p:spPr>
          <a:xfrm>
            <a:off x="6185902" y="4916650"/>
            <a:ext cx="1291056" cy="1660739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E15078A-B07E-864B-BCAF-8BA5C9997C16}"/>
              </a:ext>
            </a:extLst>
          </p:cNvPr>
          <p:cNvSpPr/>
          <p:nvPr/>
        </p:nvSpPr>
        <p:spPr>
          <a:xfrm>
            <a:off x="8558258" y="2275252"/>
            <a:ext cx="1659658" cy="11086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C013C4A-DCE6-0642-B581-DB7FF787813C}"/>
              </a:ext>
            </a:extLst>
          </p:cNvPr>
          <p:cNvSpPr/>
          <p:nvPr/>
        </p:nvSpPr>
        <p:spPr>
          <a:xfrm>
            <a:off x="8565306" y="1736645"/>
            <a:ext cx="1652610" cy="530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8A4B6AF-4323-534D-B606-971BB4B1AD91}"/>
              </a:ext>
            </a:extLst>
          </p:cNvPr>
          <p:cNvSpPr/>
          <p:nvPr/>
        </p:nvSpPr>
        <p:spPr>
          <a:xfrm>
            <a:off x="7432607" y="1736645"/>
            <a:ext cx="347524" cy="16607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F3AB45C-218D-E542-BA6F-EF85B8C369CD}"/>
              </a:ext>
            </a:extLst>
          </p:cNvPr>
          <p:cNvSpPr/>
          <p:nvPr/>
        </p:nvSpPr>
        <p:spPr>
          <a:xfrm>
            <a:off x="6141552" y="1723172"/>
            <a:ext cx="1283411" cy="16607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210025-8C76-E849-8972-95ECE2BA15C3}"/>
              </a:ext>
            </a:extLst>
          </p:cNvPr>
          <p:cNvSpPr/>
          <p:nvPr/>
        </p:nvSpPr>
        <p:spPr>
          <a:xfrm>
            <a:off x="4251852" y="1728787"/>
            <a:ext cx="1206000" cy="16607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749A4A-1485-7D4E-BAD8-426FE782AA41}"/>
              </a:ext>
            </a:extLst>
          </p:cNvPr>
          <p:cNvSpPr/>
          <p:nvPr/>
        </p:nvSpPr>
        <p:spPr>
          <a:xfrm>
            <a:off x="3813400" y="1728787"/>
            <a:ext cx="444677" cy="16607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1370888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Adaboost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78518" y="408598"/>
            <a:ext cx="367408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1027845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Adaboost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6A71BCA-98D2-654D-8394-B9ACB74F23A8}"/>
              </a:ext>
            </a:extLst>
          </p:cNvPr>
          <p:cNvGrpSpPr/>
          <p:nvPr/>
        </p:nvGrpSpPr>
        <p:grpSpPr>
          <a:xfrm>
            <a:off x="1507176" y="1728787"/>
            <a:ext cx="1660739" cy="1700213"/>
            <a:chOff x="878518" y="1943100"/>
            <a:chExt cx="2992030" cy="3063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03CB295-C45D-1C4A-996A-A30FDF33D5FC}"/>
                </a:ext>
              </a:extLst>
            </p:cNvPr>
            <p:cNvSpPr/>
            <p:nvPr/>
          </p:nvSpPr>
          <p:spPr>
            <a:xfrm>
              <a:off x="878518" y="1943100"/>
              <a:ext cx="2992030" cy="2992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더하기 5">
              <a:extLst>
                <a:ext uri="{FF2B5EF4-FFF2-40B4-BE49-F238E27FC236}">
                  <a16:creationId xmlns:a16="http://schemas.microsoft.com/office/drawing/2014/main" id="{A66D3459-7995-6A4A-AA96-60D1FCB5F3E9}"/>
                </a:ext>
              </a:extLst>
            </p:cNvPr>
            <p:cNvSpPr/>
            <p:nvPr/>
          </p:nvSpPr>
          <p:spPr>
            <a:xfrm>
              <a:off x="2457978" y="1943101"/>
              <a:ext cx="471488" cy="471488"/>
            </a:xfrm>
            <a:prstGeom prst="mathPlus">
              <a:avLst/>
            </a:prstGeom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더하기 24">
              <a:extLst>
                <a:ext uri="{FF2B5EF4-FFF2-40B4-BE49-F238E27FC236}">
                  <a16:creationId xmlns:a16="http://schemas.microsoft.com/office/drawing/2014/main" id="{035E6F57-EB47-F941-AF48-90DD5FA058C6}"/>
                </a:ext>
              </a:extLst>
            </p:cNvPr>
            <p:cNvSpPr/>
            <p:nvPr/>
          </p:nvSpPr>
          <p:spPr>
            <a:xfrm>
              <a:off x="2849939" y="2400299"/>
              <a:ext cx="471488" cy="471488"/>
            </a:xfrm>
            <a:prstGeom prst="mathPlus">
              <a:avLst/>
            </a:prstGeom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더하기 25">
              <a:extLst>
                <a:ext uri="{FF2B5EF4-FFF2-40B4-BE49-F238E27FC236}">
                  <a16:creationId xmlns:a16="http://schemas.microsoft.com/office/drawing/2014/main" id="{B6CD480F-BBE6-D84D-9234-2039D7B2C8BA}"/>
                </a:ext>
              </a:extLst>
            </p:cNvPr>
            <p:cNvSpPr/>
            <p:nvPr/>
          </p:nvSpPr>
          <p:spPr>
            <a:xfrm>
              <a:off x="1910290" y="2287823"/>
              <a:ext cx="471488" cy="471488"/>
            </a:xfrm>
            <a:prstGeom prst="mathPlus">
              <a:avLst/>
            </a:prstGeom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더하기 26">
              <a:extLst>
                <a:ext uri="{FF2B5EF4-FFF2-40B4-BE49-F238E27FC236}">
                  <a16:creationId xmlns:a16="http://schemas.microsoft.com/office/drawing/2014/main" id="{5F7F0BCB-D14E-7640-8C5A-62D94C212D45}"/>
                </a:ext>
              </a:extLst>
            </p:cNvPr>
            <p:cNvSpPr/>
            <p:nvPr/>
          </p:nvSpPr>
          <p:spPr>
            <a:xfrm>
              <a:off x="1208173" y="3964492"/>
              <a:ext cx="471488" cy="471488"/>
            </a:xfrm>
            <a:prstGeom prst="mathPlus">
              <a:avLst/>
            </a:prstGeom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더하기 27">
              <a:extLst>
                <a:ext uri="{FF2B5EF4-FFF2-40B4-BE49-F238E27FC236}">
                  <a16:creationId xmlns:a16="http://schemas.microsoft.com/office/drawing/2014/main" id="{61AF9221-A551-0F44-932D-22504A95DC22}"/>
                </a:ext>
              </a:extLst>
            </p:cNvPr>
            <p:cNvSpPr/>
            <p:nvPr/>
          </p:nvSpPr>
          <p:spPr>
            <a:xfrm>
              <a:off x="921906" y="3343276"/>
              <a:ext cx="471488" cy="471488"/>
            </a:xfrm>
            <a:prstGeom prst="mathPlus">
              <a:avLst/>
            </a:prstGeom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빼기 8">
              <a:extLst>
                <a:ext uri="{FF2B5EF4-FFF2-40B4-BE49-F238E27FC236}">
                  <a16:creationId xmlns:a16="http://schemas.microsoft.com/office/drawing/2014/main" id="{F1490532-C157-9741-8E48-EDD081FBED7D}"/>
                </a:ext>
              </a:extLst>
            </p:cNvPr>
            <p:cNvSpPr/>
            <p:nvPr/>
          </p:nvSpPr>
          <p:spPr>
            <a:xfrm>
              <a:off x="3204516" y="2147288"/>
              <a:ext cx="600075" cy="436970"/>
            </a:xfrm>
            <a:prstGeom prst="mathMin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빼기 29">
              <a:extLst>
                <a:ext uri="{FF2B5EF4-FFF2-40B4-BE49-F238E27FC236}">
                  <a16:creationId xmlns:a16="http://schemas.microsoft.com/office/drawing/2014/main" id="{F1B1D67E-D3C3-3F4A-B12F-6B1FB612ABC1}"/>
                </a:ext>
              </a:extLst>
            </p:cNvPr>
            <p:cNvSpPr/>
            <p:nvPr/>
          </p:nvSpPr>
          <p:spPr>
            <a:xfrm>
              <a:off x="3079452" y="3999010"/>
              <a:ext cx="600075" cy="436970"/>
            </a:xfrm>
            <a:prstGeom prst="mathMin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빼기 30">
              <a:extLst>
                <a:ext uri="{FF2B5EF4-FFF2-40B4-BE49-F238E27FC236}">
                  <a16:creationId xmlns:a16="http://schemas.microsoft.com/office/drawing/2014/main" id="{BFEBD105-FB2B-3E4A-ADFE-C52560D8E2DA}"/>
                </a:ext>
              </a:extLst>
            </p:cNvPr>
            <p:cNvSpPr/>
            <p:nvPr/>
          </p:nvSpPr>
          <p:spPr>
            <a:xfrm>
              <a:off x="1679661" y="4569277"/>
              <a:ext cx="600075" cy="436970"/>
            </a:xfrm>
            <a:prstGeom prst="mathMin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빼기 31">
              <a:extLst>
                <a:ext uri="{FF2B5EF4-FFF2-40B4-BE49-F238E27FC236}">
                  <a16:creationId xmlns:a16="http://schemas.microsoft.com/office/drawing/2014/main" id="{D63C25FF-C84F-AA44-930C-5C4ECC9154FE}"/>
                </a:ext>
              </a:extLst>
            </p:cNvPr>
            <p:cNvSpPr/>
            <p:nvPr/>
          </p:nvSpPr>
          <p:spPr>
            <a:xfrm>
              <a:off x="2385775" y="3363505"/>
              <a:ext cx="600075" cy="436970"/>
            </a:xfrm>
            <a:prstGeom prst="mathMin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빼기 32">
              <a:extLst>
                <a:ext uri="{FF2B5EF4-FFF2-40B4-BE49-F238E27FC236}">
                  <a16:creationId xmlns:a16="http://schemas.microsoft.com/office/drawing/2014/main" id="{02680237-EF55-7343-AC57-B07F2D81D089}"/>
                </a:ext>
              </a:extLst>
            </p:cNvPr>
            <p:cNvSpPr/>
            <p:nvPr/>
          </p:nvSpPr>
          <p:spPr>
            <a:xfrm>
              <a:off x="1739566" y="2992030"/>
              <a:ext cx="600075" cy="436970"/>
            </a:xfrm>
            <a:prstGeom prst="mathMin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27EF63F-C49E-F447-8A9B-4854012379FB}"/>
              </a:ext>
            </a:extLst>
          </p:cNvPr>
          <p:cNvGrpSpPr/>
          <p:nvPr/>
        </p:nvGrpSpPr>
        <p:grpSpPr>
          <a:xfrm>
            <a:off x="3813400" y="1728787"/>
            <a:ext cx="1660739" cy="1700213"/>
            <a:chOff x="878518" y="1943100"/>
            <a:chExt cx="2992030" cy="3063147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31549FF-4C8E-534A-AC57-8E6FCA47337A}"/>
                </a:ext>
              </a:extLst>
            </p:cNvPr>
            <p:cNvSpPr/>
            <p:nvPr/>
          </p:nvSpPr>
          <p:spPr>
            <a:xfrm>
              <a:off x="878518" y="1943100"/>
              <a:ext cx="2992030" cy="2992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더하기 36">
              <a:extLst>
                <a:ext uri="{FF2B5EF4-FFF2-40B4-BE49-F238E27FC236}">
                  <a16:creationId xmlns:a16="http://schemas.microsoft.com/office/drawing/2014/main" id="{3266F902-7FF9-3548-A9B9-727A6426DA21}"/>
                </a:ext>
              </a:extLst>
            </p:cNvPr>
            <p:cNvSpPr/>
            <p:nvPr/>
          </p:nvSpPr>
          <p:spPr>
            <a:xfrm>
              <a:off x="2457978" y="1943101"/>
              <a:ext cx="471488" cy="471488"/>
            </a:xfrm>
            <a:prstGeom prst="mathPlus">
              <a:avLst/>
            </a:prstGeom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더하기 37">
              <a:extLst>
                <a:ext uri="{FF2B5EF4-FFF2-40B4-BE49-F238E27FC236}">
                  <a16:creationId xmlns:a16="http://schemas.microsoft.com/office/drawing/2014/main" id="{E5D69501-DA85-5E45-89DE-230856B08B71}"/>
                </a:ext>
              </a:extLst>
            </p:cNvPr>
            <p:cNvSpPr/>
            <p:nvPr/>
          </p:nvSpPr>
          <p:spPr>
            <a:xfrm>
              <a:off x="2849939" y="2400299"/>
              <a:ext cx="471488" cy="471488"/>
            </a:xfrm>
            <a:prstGeom prst="mathPlus">
              <a:avLst/>
            </a:prstGeom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더하기 38">
              <a:extLst>
                <a:ext uri="{FF2B5EF4-FFF2-40B4-BE49-F238E27FC236}">
                  <a16:creationId xmlns:a16="http://schemas.microsoft.com/office/drawing/2014/main" id="{176C299C-F346-3A49-88F7-9847DB34449B}"/>
                </a:ext>
              </a:extLst>
            </p:cNvPr>
            <p:cNvSpPr/>
            <p:nvPr/>
          </p:nvSpPr>
          <p:spPr>
            <a:xfrm>
              <a:off x="1910290" y="2287823"/>
              <a:ext cx="471488" cy="471488"/>
            </a:xfrm>
            <a:prstGeom prst="mathPlus">
              <a:avLst/>
            </a:prstGeom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더하기 39">
              <a:extLst>
                <a:ext uri="{FF2B5EF4-FFF2-40B4-BE49-F238E27FC236}">
                  <a16:creationId xmlns:a16="http://schemas.microsoft.com/office/drawing/2014/main" id="{F79EDF94-2E50-6A4A-8C7E-4EA68020191C}"/>
                </a:ext>
              </a:extLst>
            </p:cNvPr>
            <p:cNvSpPr/>
            <p:nvPr/>
          </p:nvSpPr>
          <p:spPr>
            <a:xfrm>
              <a:off x="1208173" y="3964492"/>
              <a:ext cx="471488" cy="471488"/>
            </a:xfrm>
            <a:prstGeom prst="mathPlus">
              <a:avLst/>
            </a:prstGeom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더하기 40">
              <a:extLst>
                <a:ext uri="{FF2B5EF4-FFF2-40B4-BE49-F238E27FC236}">
                  <a16:creationId xmlns:a16="http://schemas.microsoft.com/office/drawing/2014/main" id="{21CDDC0F-B7CA-0845-B932-F6B119B88185}"/>
                </a:ext>
              </a:extLst>
            </p:cNvPr>
            <p:cNvSpPr/>
            <p:nvPr/>
          </p:nvSpPr>
          <p:spPr>
            <a:xfrm>
              <a:off x="921906" y="3343276"/>
              <a:ext cx="471488" cy="471488"/>
            </a:xfrm>
            <a:prstGeom prst="mathPlus">
              <a:avLst/>
            </a:prstGeom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빼기 41">
              <a:extLst>
                <a:ext uri="{FF2B5EF4-FFF2-40B4-BE49-F238E27FC236}">
                  <a16:creationId xmlns:a16="http://schemas.microsoft.com/office/drawing/2014/main" id="{0F078C9D-5667-5E43-B391-0BDC913D9441}"/>
                </a:ext>
              </a:extLst>
            </p:cNvPr>
            <p:cNvSpPr/>
            <p:nvPr/>
          </p:nvSpPr>
          <p:spPr>
            <a:xfrm>
              <a:off x="3204516" y="2147288"/>
              <a:ext cx="600075" cy="436970"/>
            </a:xfrm>
            <a:prstGeom prst="mathMin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빼기 42">
              <a:extLst>
                <a:ext uri="{FF2B5EF4-FFF2-40B4-BE49-F238E27FC236}">
                  <a16:creationId xmlns:a16="http://schemas.microsoft.com/office/drawing/2014/main" id="{1F3F568C-6C28-DC44-8FC6-B6DB6F445AB1}"/>
                </a:ext>
              </a:extLst>
            </p:cNvPr>
            <p:cNvSpPr/>
            <p:nvPr/>
          </p:nvSpPr>
          <p:spPr>
            <a:xfrm>
              <a:off x="3079452" y="3999010"/>
              <a:ext cx="600075" cy="436970"/>
            </a:xfrm>
            <a:prstGeom prst="mathMin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빼기 43">
              <a:extLst>
                <a:ext uri="{FF2B5EF4-FFF2-40B4-BE49-F238E27FC236}">
                  <a16:creationId xmlns:a16="http://schemas.microsoft.com/office/drawing/2014/main" id="{F1214053-54B9-0C4F-91C5-4D44C8D54355}"/>
                </a:ext>
              </a:extLst>
            </p:cNvPr>
            <p:cNvSpPr/>
            <p:nvPr/>
          </p:nvSpPr>
          <p:spPr>
            <a:xfrm>
              <a:off x="1679661" y="4569277"/>
              <a:ext cx="600075" cy="436970"/>
            </a:xfrm>
            <a:prstGeom prst="mathMin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빼기 44">
              <a:extLst>
                <a:ext uri="{FF2B5EF4-FFF2-40B4-BE49-F238E27FC236}">
                  <a16:creationId xmlns:a16="http://schemas.microsoft.com/office/drawing/2014/main" id="{CF92A028-98AE-8D46-9421-DE3E424C103F}"/>
                </a:ext>
              </a:extLst>
            </p:cNvPr>
            <p:cNvSpPr/>
            <p:nvPr/>
          </p:nvSpPr>
          <p:spPr>
            <a:xfrm>
              <a:off x="2385775" y="3363505"/>
              <a:ext cx="600075" cy="436970"/>
            </a:xfrm>
            <a:prstGeom prst="mathMin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빼기 45">
              <a:extLst>
                <a:ext uri="{FF2B5EF4-FFF2-40B4-BE49-F238E27FC236}">
                  <a16:creationId xmlns:a16="http://schemas.microsoft.com/office/drawing/2014/main" id="{1D00F856-82F2-9649-B71A-0275E558C688}"/>
                </a:ext>
              </a:extLst>
            </p:cNvPr>
            <p:cNvSpPr/>
            <p:nvPr/>
          </p:nvSpPr>
          <p:spPr>
            <a:xfrm>
              <a:off x="1739566" y="2992030"/>
              <a:ext cx="600075" cy="436970"/>
            </a:xfrm>
            <a:prstGeom prst="mathMin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1E7BE08-17AB-9E48-95AD-1DC152662416}"/>
              </a:ext>
            </a:extLst>
          </p:cNvPr>
          <p:cNvGrpSpPr/>
          <p:nvPr/>
        </p:nvGrpSpPr>
        <p:grpSpPr>
          <a:xfrm>
            <a:off x="6133908" y="1728787"/>
            <a:ext cx="1660739" cy="1700213"/>
            <a:chOff x="878518" y="1943100"/>
            <a:chExt cx="2992030" cy="3063147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A6502F1-575E-4142-93C7-C9356E16BEDA}"/>
                </a:ext>
              </a:extLst>
            </p:cNvPr>
            <p:cNvSpPr/>
            <p:nvPr/>
          </p:nvSpPr>
          <p:spPr>
            <a:xfrm>
              <a:off x="878518" y="1943100"/>
              <a:ext cx="2992030" cy="2992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더하기 51">
              <a:extLst>
                <a:ext uri="{FF2B5EF4-FFF2-40B4-BE49-F238E27FC236}">
                  <a16:creationId xmlns:a16="http://schemas.microsoft.com/office/drawing/2014/main" id="{31D94531-3878-CD43-988C-F8A0BFF5F369}"/>
                </a:ext>
              </a:extLst>
            </p:cNvPr>
            <p:cNvSpPr/>
            <p:nvPr/>
          </p:nvSpPr>
          <p:spPr>
            <a:xfrm>
              <a:off x="2457978" y="1943102"/>
              <a:ext cx="600075" cy="633089"/>
            </a:xfrm>
            <a:prstGeom prst="mathPlus">
              <a:avLst/>
            </a:prstGeom>
            <a:solidFill>
              <a:schemeClr val="accent5">
                <a:lumMod val="50000"/>
              </a:schemeClr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3" name="더하기 52">
              <a:extLst>
                <a:ext uri="{FF2B5EF4-FFF2-40B4-BE49-F238E27FC236}">
                  <a16:creationId xmlns:a16="http://schemas.microsoft.com/office/drawing/2014/main" id="{3D5B316A-9AC2-1E4C-B075-1F240244528C}"/>
                </a:ext>
              </a:extLst>
            </p:cNvPr>
            <p:cNvSpPr/>
            <p:nvPr/>
          </p:nvSpPr>
          <p:spPr>
            <a:xfrm>
              <a:off x="2698117" y="2429681"/>
              <a:ext cx="600075" cy="633089"/>
            </a:xfrm>
            <a:prstGeom prst="mathPlus">
              <a:avLst/>
            </a:prstGeom>
            <a:solidFill>
              <a:schemeClr val="accent5">
                <a:lumMod val="50000"/>
              </a:schemeClr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더하기 53">
              <a:extLst>
                <a:ext uri="{FF2B5EF4-FFF2-40B4-BE49-F238E27FC236}">
                  <a16:creationId xmlns:a16="http://schemas.microsoft.com/office/drawing/2014/main" id="{EDFA102B-D266-DB41-8A5D-7CE798F924DF}"/>
                </a:ext>
              </a:extLst>
            </p:cNvPr>
            <p:cNvSpPr/>
            <p:nvPr/>
          </p:nvSpPr>
          <p:spPr>
            <a:xfrm>
              <a:off x="1910289" y="2287823"/>
              <a:ext cx="664600" cy="633089"/>
            </a:xfrm>
            <a:prstGeom prst="mathPlus">
              <a:avLst/>
            </a:prstGeom>
            <a:solidFill>
              <a:schemeClr val="accent5">
                <a:lumMod val="50000"/>
              </a:schemeClr>
            </a:solidFill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5" name="더하기 54">
              <a:extLst>
                <a:ext uri="{FF2B5EF4-FFF2-40B4-BE49-F238E27FC236}">
                  <a16:creationId xmlns:a16="http://schemas.microsoft.com/office/drawing/2014/main" id="{F0398581-66E3-C548-BAA4-419D40B35D7D}"/>
                </a:ext>
              </a:extLst>
            </p:cNvPr>
            <p:cNvSpPr/>
            <p:nvPr/>
          </p:nvSpPr>
          <p:spPr>
            <a:xfrm>
              <a:off x="1208173" y="3964492"/>
              <a:ext cx="471488" cy="471488"/>
            </a:xfrm>
            <a:prstGeom prst="mathPlus">
              <a:avLst/>
            </a:prstGeom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더하기 55">
              <a:extLst>
                <a:ext uri="{FF2B5EF4-FFF2-40B4-BE49-F238E27FC236}">
                  <a16:creationId xmlns:a16="http://schemas.microsoft.com/office/drawing/2014/main" id="{BA75A7A2-03FE-AC4F-8AB1-865F83FF1B45}"/>
                </a:ext>
              </a:extLst>
            </p:cNvPr>
            <p:cNvSpPr/>
            <p:nvPr/>
          </p:nvSpPr>
          <p:spPr>
            <a:xfrm>
              <a:off x="921906" y="3343276"/>
              <a:ext cx="471488" cy="471488"/>
            </a:xfrm>
            <a:prstGeom prst="mathPlus">
              <a:avLst/>
            </a:prstGeom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빼기 56">
              <a:extLst>
                <a:ext uri="{FF2B5EF4-FFF2-40B4-BE49-F238E27FC236}">
                  <a16:creationId xmlns:a16="http://schemas.microsoft.com/office/drawing/2014/main" id="{0969B94C-45A9-264D-A221-49DA3B717927}"/>
                </a:ext>
              </a:extLst>
            </p:cNvPr>
            <p:cNvSpPr/>
            <p:nvPr/>
          </p:nvSpPr>
          <p:spPr>
            <a:xfrm>
              <a:off x="3204516" y="2147288"/>
              <a:ext cx="600075" cy="436970"/>
            </a:xfrm>
            <a:prstGeom prst="mathMin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빼기 57">
              <a:extLst>
                <a:ext uri="{FF2B5EF4-FFF2-40B4-BE49-F238E27FC236}">
                  <a16:creationId xmlns:a16="http://schemas.microsoft.com/office/drawing/2014/main" id="{9E56B69A-57C1-C842-B84D-1A6A54D7E19A}"/>
                </a:ext>
              </a:extLst>
            </p:cNvPr>
            <p:cNvSpPr/>
            <p:nvPr/>
          </p:nvSpPr>
          <p:spPr>
            <a:xfrm>
              <a:off x="3182419" y="3999010"/>
              <a:ext cx="600075" cy="436970"/>
            </a:xfrm>
            <a:prstGeom prst="mathMin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빼기 58">
              <a:extLst>
                <a:ext uri="{FF2B5EF4-FFF2-40B4-BE49-F238E27FC236}">
                  <a16:creationId xmlns:a16="http://schemas.microsoft.com/office/drawing/2014/main" id="{F9ADB4B7-3A6D-504A-A3E1-5509AD467FA8}"/>
                </a:ext>
              </a:extLst>
            </p:cNvPr>
            <p:cNvSpPr/>
            <p:nvPr/>
          </p:nvSpPr>
          <p:spPr>
            <a:xfrm>
              <a:off x="1679661" y="4569277"/>
              <a:ext cx="600075" cy="436970"/>
            </a:xfrm>
            <a:prstGeom prst="mathMin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빼기 59">
              <a:extLst>
                <a:ext uri="{FF2B5EF4-FFF2-40B4-BE49-F238E27FC236}">
                  <a16:creationId xmlns:a16="http://schemas.microsoft.com/office/drawing/2014/main" id="{6A456F0F-919B-0A4C-8500-8E75AFA1C584}"/>
                </a:ext>
              </a:extLst>
            </p:cNvPr>
            <p:cNvSpPr/>
            <p:nvPr/>
          </p:nvSpPr>
          <p:spPr>
            <a:xfrm>
              <a:off x="2385775" y="3363505"/>
              <a:ext cx="600075" cy="436970"/>
            </a:xfrm>
            <a:prstGeom prst="mathMin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빼기 60">
              <a:extLst>
                <a:ext uri="{FF2B5EF4-FFF2-40B4-BE49-F238E27FC236}">
                  <a16:creationId xmlns:a16="http://schemas.microsoft.com/office/drawing/2014/main" id="{E0B71D8B-EA42-D241-9476-DF0B53D5179E}"/>
                </a:ext>
              </a:extLst>
            </p:cNvPr>
            <p:cNvSpPr/>
            <p:nvPr/>
          </p:nvSpPr>
          <p:spPr>
            <a:xfrm>
              <a:off x="1739566" y="2992030"/>
              <a:ext cx="600075" cy="436970"/>
            </a:xfrm>
            <a:prstGeom prst="mathMin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8D73E8C4-BA3F-8E40-91AD-01AEB2D7D840}"/>
              </a:ext>
            </a:extLst>
          </p:cNvPr>
          <p:cNvSpPr/>
          <p:nvPr/>
        </p:nvSpPr>
        <p:spPr>
          <a:xfrm>
            <a:off x="4358158" y="1900569"/>
            <a:ext cx="322190" cy="322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6EB836F-39F6-A245-82D9-02A2DA2B2B52}"/>
              </a:ext>
            </a:extLst>
          </p:cNvPr>
          <p:cNvSpPr/>
          <p:nvPr/>
        </p:nvSpPr>
        <p:spPr>
          <a:xfrm>
            <a:off x="4652894" y="1712029"/>
            <a:ext cx="322190" cy="322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E04A337-C06F-9349-AD6A-03EC90015894}"/>
              </a:ext>
            </a:extLst>
          </p:cNvPr>
          <p:cNvSpPr/>
          <p:nvPr/>
        </p:nvSpPr>
        <p:spPr>
          <a:xfrm>
            <a:off x="4877401" y="1962889"/>
            <a:ext cx="322190" cy="322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2B84653-431C-9F44-8F55-4496D019B1DB}"/>
              </a:ext>
            </a:extLst>
          </p:cNvPr>
          <p:cNvSpPr/>
          <p:nvPr/>
        </p:nvSpPr>
        <p:spPr>
          <a:xfrm>
            <a:off x="6988231" y="2475284"/>
            <a:ext cx="322190" cy="3221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F3BEF7E-9682-A842-A7B6-CF0CF16090DD}"/>
              </a:ext>
            </a:extLst>
          </p:cNvPr>
          <p:cNvSpPr/>
          <p:nvPr/>
        </p:nvSpPr>
        <p:spPr>
          <a:xfrm>
            <a:off x="6627549" y="2267482"/>
            <a:ext cx="322190" cy="3221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8FFE7425-5A38-9048-A406-29A694116D68}"/>
              </a:ext>
            </a:extLst>
          </p:cNvPr>
          <p:cNvSpPr/>
          <p:nvPr/>
        </p:nvSpPr>
        <p:spPr>
          <a:xfrm>
            <a:off x="6584028" y="3128367"/>
            <a:ext cx="322190" cy="3221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251A062-EDF4-A147-9BFC-A142543B8DCE}"/>
              </a:ext>
            </a:extLst>
          </p:cNvPr>
          <p:cNvGrpSpPr/>
          <p:nvPr/>
        </p:nvGrpSpPr>
        <p:grpSpPr>
          <a:xfrm>
            <a:off x="8557177" y="1723172"/>
            <a:ext cx="1660739" cy="1700213"/>
            <a:chOff x="878518" y="1943100"/>
            <a:chExt cx="2992030" cy="3063147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E501ED9-5200-C944-91BB-DB28BECF6DE8}"/>
                </a:ext>
              </a:extLst>
            </p:cNvPr>
            <p:cNvSpPr/>
            <p:nvPr/>
          </p:nvSpPr>
          <p:spPr>
            <a:xfrm>
              <a:off x="878518" y="1943100"/>
              <a:ext cx="2992030" cy="2992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더하기 75">
              <a:extLst>
                <a:ext uri="{FF2B5EF4-FFF2-40B4-BE49-F238E27FC236}">
                  <a16:creationId xmlns:a16="http://schemas.microsoft.com/office/drawing/2014/main" id="{C5A6119A-5E92-D74F-A05B-80B0EC6B3926}"/>
                </a:ext>
              </a:extLst>
            </p:cNvPr>
            <p:cNvSpPr/>
            <p:nvPr/>
          </p:nvSpPr>
          <p:spPr>
            <a:xfrm>
              <a:off x="2457978" y="1943101"/>
              <a:ext cx="471488" cy="471488"/>
            </a:xfrm>
            <a:prstGeom prst="mathPlus">
              <a:avLst/>
            </a:prstGeom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더하기 76">
              <a:extLst>
                <a:ext uri="{FF2B5EF4-FFF2-40B4-BE49-F238E27FC236}">
                  <a16:creationId xmlns:a16="http://schemas.microsoft.com/office/drawing/2014/main" id="{B0AA06CE-ABF4-A645-8710-8DBC7EB966BD}"/>
                </a:ext>
              </a:extLst>
            </p:cNvPr>
            <p:cNvSpPr/>
            <p:nvPr/>
          </p:nvSpPr>
          <p:spPr>
            <a:xfrm>
              <a:off x="2849939" y="2400299"/>
              <a:ext cx="471488" cy="471488"/>
            </a:xfrm>
            <a:prstGeom prst="mathPlus">
              <a:avLst/>
            </a:prstGeom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더하기 77">
              <a:extLst>
                <a:ext uri="{FF2B5EF4-FFF2-40B4-BE49-F238E27FC236}">
                  <a16:creationId xmlns:a16="http://schemas.microsoft.com/office/drawing/2014/main" id="{78D7D10A-AD5E-0749-8D05-0001DE5BDF71}"/>
                </a:ext>
              </a:extLst>
            </p:cNvPr>
            <p:cNvSpPr/>
            <p:nvPr/>
          </p:nvSpPr>
          <p:spPr>
            <a:xfrm>
              <a:off x="1910290" y="2287823"/>
              <a:ext cx="471488" cy="471488"/>
            </a:xfrm>
            <a:prstGeom prst="mathPlus">
              <a:avLst/>
            </a:prstGeom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더하기 78">
              <a:extLst>
                <a:ext uri="{FF2B5EF4-FFF2-40B4-BE49-F238E27FC236}">
                  <a16:creationId xmlns:a16="http://schemas.microsoft.com/office/drawing/2014/main" id="{FB36FEB5-7903-674B-AE05-2065BA4FCDE4}"/>
                </a:ext>
              </a:extLst>
            </p:cNvPr>
            <p:cNvSpPr/>
            <p:nvPr/>
          </p:nvSpPr>
          <p:spPr>
            <a:xfrm>
              <a:off x="1208173" y="3964492"/>
              <a:ext cx="471488" cy="471488"/>
            </a:xfrm>
            <a:prstGeom prst="mathPlus">
              <a:avLst/>
            </a:prstGeom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더하기 79">
              <a:extLst>
                <a:ext uri="{FF2B5EF4-FFF2-40B4-BE49-F238E27FC236}">
                  <a16:creationId xmlns:a16="http://schemas.microsoft.com/office/drawing/2014/main" id="{EAB8A63C-259A-1643-97DB-6FE84D1D1447}"/>
                </a:ext>
              </a:extLst>
            </p:cNvPr>
            <p:cNvSpPr/>
            <p:nvPr/>
          </p:nvSpPr>
          <p:spPr>
            <a:xfrm>
              <a:off x="921906" y="3343276"/>
              <a:ext cx="471488" cy="471488"/>
            </a:xfrm>
            <a:prstGeom prst="mathPlus">
              <a:avLst/>
            </a:prstGeom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빼기 80">
              <a:extLst>
                <a:ext uri="{FF2B5EF4-FFF2-40B4-BE49-F238E27FC236}">
                  <a16:creationId xmlns:a16="http://schemas.microsoft.com/office/drawing/2014/main" id="{66C2ACEB-691E-CA46-B14D-6603D86D61C3}"/>
                </a:ext>
              </a:extLst>
            </p:cNvPr>
            <p:cNvSpPr/>
            <p:nvPr/>
          </p:nvSpPr>
          <p:spPr>
            <a:xfrm>
              <a:off x="3204516" y="2147288"/>
              <a:ext cx="600075" cy="436970"/>
            </a:xfrm>
            <a:prstGeom prst="mathMin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빼기 81">
              <a:extLst>
                <a:ext uri="{FF2B5EF4-FFF2-40B4-BE49-F238E27FC236}">
                  <a16:creationId xmlns:a16="http://schemas.microsoft.com/office/drawing/2014/main" id="{1D542198-D40F-C14B-B550-4ABDE24FD6CF}"/>
                </a:ext>
              </a:extLst>
            </p:cNvPr>
            <p:cNvSpPr/>
            <p:nvPr/>
          </p:nvSpPr>
          <p:spPr>
            <a:xfrm>
              <a:off x="3079452" y="3999010"/>
              <a:ext cx="600075" cy="436970"/>
            </a:xfrm>
            <a:prstGeom prst="mathMin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빼기 82">
              <a:extLst>
                <a:ext uri="{FF2B5EF4-FFF2-40B4-BE49-F238E27FC236}">
                  <a16:creationId xmlns:a16="http://schemas.microsoft.com/office/drawing/2014/main" id="{DC86AAC9-1657-8849-9B00-BD5590CCDFCB}"/>
                </a:ext>
              </a:extLst>
            </p:cNvPr>
            <p:cNvSpPr/>
            <p:nvPr/>
          </p:nvSpPr>
          <p:spPr>
            <a:xfrm>
              <a:off x="1679661" y="4439483"/>
              <a:ext cx="778317" cy="566764"/>
            </a:xfrm>
            <a:prstGeom prst="mathMinus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빼기 83">
              <a:extLst>
                <a:ext uri="{FF2B5EF4-FFF2-40B4-BE49-F238E27FC236}">
                  <a16:creationId xmlns:a16="http://schemas.microsoft.com/office/drawing/2014/main" id="{7BA33E48-0896-6143-9E37-FA9B52014FF6}"/>
                </a:ext>
              </a:extLst>
            </p:cNvPr>
            <p:cNvSpPr/>
            <p:nvPr/>
          </p:nvSpPr>
          <p:spPr>
            <a:xfrm>
              <a:off x="2385774" y="3233711"/>
              <a:ext cx="778317" cy="566764"/>
            </a:xfrm>
            <a:prstGeom prst="mathMinus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빼기 84">
              <a:extLst>
                <a:ext uri="{FF2B5EF4-FFF2-40B4-BE49-F238E27FC236}">
                  <a16:creationId xmlns:a16="http://schemas.microsoft.com/office/drawing/2014/main" id="{AE2A30CF-3A48-8548-B601-006C61FA21E5}"/>
                </a:ext>
              </a:extLst>
            </p:cNvPr>
            <p:cNvSpPr/>
            <p:nvPr/>
          </p:nvSpPr>
          <p:spPr>
            <a:xfrm>
              <a:off x="1739565" y="2862235"/>
              <a:ext cx="778317" cy="566764"/>
            </a:xfrm>
            <a:prstGeom prst="mathMinus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548A86BA-9E67-144D-B11D-2318C35BB0B3}"/>
              </a:ext>
            </a:extLst>
          </p:cNvPr>
          <p:cNvSpPr/>
          <p:nvPr/>
        </p:nvSpPr>
        <p:spPr>
          <a:xfrm>
            <a:off x="3272960" y="2319827"/>
            <a:ext cx="400050" cy="23940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오른쪽 화살표[R] 87">
            <a:extLst>
              <a:ext uri="{FF2B5EF4-FFF2-40B4-BE49-F238E27FC236}">
                <a16:creationId xmlns:a16="http://schemas.microsoft.com/office/drawing/2014/main" id="{0BF6F68E-5B5D-0249-99CC-BBCDAF5196D1}"/>
              </a:ext>
            </a:extLst>
          </p:cNvPr>
          <p:cNvSpPr/>
          <p:nvPr/>
        </p:nvSpPr>
        <p:spPr>
          <a:xfrm>
            <a:off x="5583083" y="2344199"/>
            <a:ext cx="400050" cy="23940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오른쪽 화살표[R] 88">
            <a:extLst>
              <a:ext uri="{FF2B5EF4-FFF2-40B4-BE49-F238E27FC236}">
                <a16:creationId xmlns:a16="http://schemas.microsoft.com/office/drawing/2014/main" id="{BBB9F282-9EEA-524F-B11F-9562D9624815}"/>
              </a:ext>
            </a:extLst>
          </p:cNvPr>
          <p:cNvSpPr/>
          <p:nvPr/>
        </p:nvSpPr>
        <p:spPr>
          <a:xfrm>
            <a:off x="7977787" y="2308520"/>
            <a:ext cx="400050" cy="23940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8AAC07-BA02-ED42-A5F3-DF981F784480}"/>
              </a:ext>
            </a:extLst>
          </p:cNvPr>
          <p:cNvSpPr txBox="1"/>
          <p:nvPr/>
        </p:nvSpPr>
        <p:spPr>
          <a:xfrm>
            <a:off x="3849978" y="3423385"/>
            <a:ext cx="166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weak learner 1</a:t>
            </a:r>
            <a:endParaRPr kumimoji="1" lang="ko-Kore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F45DDA-FA03-844F-B54C-6D40F8D16200}"/>
              </a:ext>
            </a:extLst>
          </p:cNvPr>
          <p:cNvSpPr txBox="1"/>
          <p:nvPr/>
        </p:nvSpPr>
        <p:spPr>
          <a:xfrm>
            <a:off x="6180224" y="3447617"/>
            <a:ext cx="166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weak learner 2</a:t>
            </a:r>
            <a:endParaRPr kumimoji="1" lang="ko-Kore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52FBDA-147C-8E45-8436-BADF8573F0C2}"/>
              </a:ext>
            </a:extLst>
          </p:cNvPr>
          <p:cNvSpPr txBox="1"/>
          <p:nvPr/>
        </p:nvSpPr>
        <p:spPr>
          <a:xfrm>
            <a:off x="8636743" y="3427737"/>
            <a:ext cx="166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weak learner 3</a:t>
            </a:r>
            <a:endParaRPr kumimoji="1" lang="ko-Kore-KR" altLang="en-US" dirty="0"/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C30B9B4-5197-F548-BADE-305671E342D1}"/>
              </a:ext>
            </a:extLst>
          </p:cNvPr>
          <p:cNvGrpSpPr/>
          <p:nvPr/>
        </p:nvGrpSpPr>
        <p:grpSpPr>
          <a:xfrm>
            <a:off x="6180225" y="4908228"/>
            <a:ext cx="1660739" cy="1700213"/>
            <a:chOff x="878518" y="1943100"/>
            <a:chExt cx="2992030" cy="306314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379C936-57F4-A74F-B41F-82E8E265E6E2}"/>
                </a:ext>
              </a:extLst>
            </p:cNvPr>
            <p:cNvSpPr/>
            <p:nvPr/>
          </p:nvSpPr>
          <p:spPr>
            <a:xfrm>
              <a:off x="878518" y="1943100"/>
              <a:ext cx="2992030" cy="29920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더하기 93">
              <a:extLst>
                <a:ext uri="{FF2B5EF4-FFF2-40B4-BE49-F238E27FC236}">
                  <a16:creationId xmlns:a16="http://schemas.microsoft.com/office/drawing/2014/main" id="{D24C9EE0-150F-3D47-BD64-86B112CC74C6}"/>
                </a:ext>
              </a:extLst>
            </p:cNvPr>
            <p:cNvSpPr/>
            <p:nvPr/>
          </p:nvSpPr>
          <p:spPr>
            <a:xfrm>
              <a:off x="2457978" y="1943101"/>
              <a:ext cx="471488" cy="471488"/>
            </a:xfrm>
            <a:prstGeom prst="mathPlus">
              <a:avLst/>
            </a:prstGeom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더하기 94">
              <a:extLst>
                <a:ext uri="{FF2B5EF4-FFF2-40B4-BE49-F238E27FC236}">
                  <a16:creationId xmlns:a16="http://schemas.microsoft.com/office/drawing/2014/main" id="{6E040A40-F897-6E4B-99D8-9FE5F3FC354D}"/>
                </a:ext>
              </a:extLst>
            </p:cNvPr>
            <p:cNvSpPr/>
            <p:nvPr/>
          </p:nvSpPr>
          <p:spPr>
            <a:xfrm>
              <a:off x="2849939" y="2400299"/>
              <a:ext cx="471488" cy="471488"/>
            </a:xfrm>
            <a:prstGeom prst="mathPlus">
              <a:avLst/>
            </a:prstGeom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더하기 95">
              <a:extLst>
                <a:ext uri="{FF2B5EF4-FFF2-40B4-BE49-F238E27FC236}">
                  <a16:creationId xmlns:a16="http://schemas.microsoft.com/office/drawing/2014/main" id="{98E82117-72F5-2746-8776-70ADC18E5180}"/>
                </a:ext>
              </a:extLst>
            </p:cNvPr>
            <p:cNvSpPr/>
            <p:nvPr/>
          </p:nvSpPr>
          <p:spPr>
            <a:xfrm>
              <a:off x="1910290" y="2287823"/>
              <a:ext cx="471488" cy="471488"/>
            </a:xfrm>
            <a:prstGeom prst="mathPlus">
              <a:avLst/>
            </a:prstGeom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더하기 96">
              <a:extLst>
                <a:ext uri="{FF2B5EF4-FFF2-40B4-BE49-F238E27FC236}">
                  <a16:creationId xmlns:a16="http://schemas.microsoft.com/office/drawing/2014/main" id="{40C5763C-9DFB-214F-AF3B-226E24A4DB1A}"/>
                </a:ext>
              </a:extLst>
            </p:cNvPr>
            <p:cNvSpPr/>
            <p:nvPr/>
          </p:nvSpPr>
          <p:spPr>
            <a:xfrm>
              <a:off x="1208173" y="3964492"/>
              <a:ext cx="471488" cy="471488"/>
            </a:xfrm>
            <a:prstGeom prst="mathPlus">
              <a:avLst/>
            </a:prstGeom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더하기 97">
              <a:extLst>
                <a:ext uri="{FF2B5EF4-FFF2-40B4-BE49-F238E27FC236}">
                  <a16:creationId xmlns:a16="http://schemas.microsoft.com/office/drawing/2014/main" id="{99AF663A-DBAA-7C4E-A22D-EBF86A14F201}"/>
                </a:ext>
              </a:extLst>
            </p:cNvPr>
            <p:cNvSpPr/>
            <p:nvPr/>
          </p:nvSpPr>
          <p:spPr>
            <a:xfrm>
              <a:off x="921906" y="3343276"/>
              <a:ext cx="471488" cy="471488"/>
            </a:xfrm>
            <a:prstGeom prst="mathPlus">
              <a:avLst/>
            </a:prstGeom>
            <a:ln w="127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빼기 98">
              <a:extLst>
                <a:ext uri="{FF2B5EF4-FFF2-40B4-BE49-F238E27FC236}">
                  <a16:creationId xmlns:a16="http://schemas.microsoft.com/office/drawing/2014/main" id="{F139116F-18BD-A046-B029-55412030AE25}"/>
                </a:ext>
              </a:extLst>
            </p:cNvPr>
            <p:cNvSpPr/>
            <p:nvPr/>
          </p:nvSpPr>
          <p:spPr>
            <a:xfrm>
              <a:off x="3204516" y="2147288"/>
              <a:ext cx="600075" cy="436970"/>
            </a:xfrm>
            <a:prstGeom prst="mathMin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0" name="빼기 99">
              <a:extLst>
                <a:ext uri="{FF2B5EF4-FFF2-40B4-BE49-F238E27FC236}">
                  <a16:creationId xmlns:a16="http://schemas.microsoft.com/office/drawing/2014/main" id="{20BB5F67-2424-C04E-AED1-CA1611FF5F3F}"/>
                </a:ext>
              </a:extLst>
            </p:cNvPr>
            <p:cNvSpPr/>
            <p:nvPr/>
          </p:nvSpPr>
          <p:spPr>
            <a:xfrm>
              <a:off x="3079452" y="3999010"/>
              <a:ext cx="600075" cy="436970"/>
            </a:xfrm>
            <a:prstGeom prst="mathMin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1" name="빼기 100">
              <a:extLst>
                <a:ext uri="{FF2B5EF4-FFF2-40B4-BE49-F238E27FC236}">
                  <a16:creationId xmlns:a16="http://schemas.microsoft.com/office/drawing/2014/main" id="{FAAEF900-0584-2F45-8770-AA8DB8AA3B0B}"/>
                </a:ext>
              </a:extLst>
            </p:cNvPr>
            <p:cNvSpPr/>
            <p:nvPr/>
          </p:nvSpPr>
          <p:spPr>
            <a:xfrm>
              <a:off x="1679661" y="4569277"/>
              <a:ext cx="600075" cy="436970"/>
            </a:xfrm>
            <a:prstGeom prst="mathMin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빼기 101">
              <a:extLst>
                <a:ext uri="{FF2B5EF4-FFF2-40B4-BE49-F238E27FC236}">
                  <a16:creationId xmlns:a16="http://schemas.microsoft.com/office/drawing/2014/main" id="{0773BA1E-289C-6543-9772-1DA29688A37A}"/>
                </a:ext>
              </a:extLst>
            </p:cNvPr>
            <p:cNvSpPr/>
            <p:nvPr/>
          </p:nvSpPr>
          <p:spPr>
            <a:xfrm>
              <a:off x="2385775" y="3363505"/>
              <a:ext cx="600075" cy="436970"/>
            </a:xfrm>
            <a:prstGeom prst="mathMin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빼기 102">
              <a:extLst>
                <a:ext uri="{FF2B5EF4-FFF2-40B4-BE49-F238E27FC236}">
                  <a16:creationId xmlns:a16="http://schemas.microsoft.com/office/drawing/2014/main" id="{99DD1D48-170D-7C4D-8854-B2665CC421C7}"/>
                </a:ext>
              </a:extLst>
            </p:cNvPr>
            <p:cNvSpPr/>
            <p:nvPr/>
          </p:nvSpPr>
          <p:spPr>
            <a:xfrm>
              <a:off x="1739566" y="2992030"/>
              <a:ext cx="600075" cy="436970"/>
            </a:xfrm>
            <a:prstGeom prst="mathMin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BAE45252-B1BD-8949-9296-1DB962795239}"/>
              </a:ext>
            </a:extLst>
          </p:cNvPr>
          <p:cNvCxnSpPr>
            <a:stCxn id="16" idx="2"/>
            <a:endCxn id="93" idx="0"/>
          </p:cNvCxnSpPr>
          <p:nvPr/>
        </p:nvCxnSpPr>
        <p:spPr>
          <a:xfrm rot="16200000" flipH="1">
            <a:off x="5287716" y="3185348"/>
            <a:ext cx="1115511" cy="233024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3F2A8BAB-D56B-714F-B20D-5B9430DEAF4F}"/>
              </a:ext>
            </a:extLst>
          </p:cNvPr>
          <p:cNvCxnSpPr>
            <a:stCxn id="91" idx="2"/>
            <a:endCxn id="93" idx="0"/>
          </p:cNvCxnSpPr>
          <p:nvPr/>
        </p:nvCxnSpPr>
        <p:spPr>
          <a:xfrm rot="5400000">
            <a:off x="7683275" y="3124389"/>
            <a:ext cx="1111159" cy="245651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BBB8D9-07BD-ED41-9B9C-388717155F53}"/>
              </a:ext>
            </a:extLst>
          </p:cNvPr>
          <p:cNvCxnSpPr>
            <a:stCxn id="90" idx="2"/>
            <a:endCxn id="93" idx="0"/>
          </p:cNvCxnSpPr>
          <p:nvPr/>
        </p:nvCxnSpPr>
        <p:spPr>
          <a:xfrm>
            <a:off x="7010594" y="3816949"/>
            <a:ext cx="1" cy="10912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48AFB8D-7B34-984E-AE47-AA81C96406E8}"/>
              </a:ext>
            </a:extLst>
          </p:cNvPr>
          <p:cNvSpPr txBox="1"/>
          <p:nvPr/>
        </p:nvSpPr>
        <p:spPr>
          <a:xfrm>
            <a:off x="4670504" y="3966536"/>
            <a:ext cx="1058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weight 1</a:t>
            </a:r>
            <a:endParaRPr kumimoji="1" lang="ko-Kore-KR" altLang="en-US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EE45EE9-F149-314B-B38A-AD0C4C47149E}"/>
              </a:ext>
            </a:extLst>
          </p:cNvPr>
          <p:cNvSpPr txBox="1"/>
          <p:nvPr/>
        </p:nvSpPr>
        <p:spPr>
          <a:xfrm>
            <a:off x="6993589" y="3961666"/>
            <a:ext cx="1058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weight 2</a:t>
            </a:r>
            <a:endParaRPr kumimoji="1" lang="ko-Kore-KR" alt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7E80666-2562-244D-B12D-515966EE862E}"/>
              </a:ext>
            </a:extLst>
          </p:cNvPr>
          <p:cNvSpPr txBox="1"/>
          <p:nvPr/>
        </p:nvSpPr>
        <p:spPr>
          <a:xfrm>
            <a:off x="9495078" y="3966296"/>
            <a:ext cx="1058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weight 3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258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4452309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Adaboost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16000">
                      <a:srgbClr val="067D68"/>
                    </a:gs>
                    <a:gs pos="100000">
                      <a:srgbClr val="50D5B7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VS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16000">
                      <a:srgbClr val="067D68"/>
                    </a:gs>
                    <a:gs pos="100000">
                      <a:srgbClr val="50D5B7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GBM(gradient boost)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4930" y="408598"/>
            <a:ext cx="354584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1027845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Adaboost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CEE7D5-AD2C-42A6-A5B8-49222CC65EA0}"/>
              </a:ext>
            </a:extLst>
          </p:cNvPr>
          <p:cNvSpPr/>
          <p:nvPr/>
        </p:nvSpPr>
        <p:spPr>
          <a:xfrm>
            <a:off x="878607" y="2182724"/>
            <a:ext cx="1388317" cy="1388317"/>
          </a:xfrm>
          <a:prstGeom prst="ellipse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F89AD4-7776-4629-A482-E864BAAC633A}"/>
              </a:ext>
            </a:extLst>
          </p:cNvPr>
          <p:cNvCxnSpPr>
            <a:cxnSpLocks/>
          </p:cNvCxnSpPr>
          <p:nvPr/>
        </p:nvCxnSpPr>
        <p:spPr>
          <a:xfrm>
            <a:off x="880960" y="1424149"/>
            <a:ext cx="138596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4F2AFD5-3EC5-426C-B577-07A725385CE1}"/>
              </a:ext>
            </a:extLst>
          </p:cNvPr>
          <p:cNvSpPr txBox="1"/>
          <p:nvPr/>
        </p:nvSpPr>
        <p:spPr>
          <a:xfrm>
            <a:off x="975445" y="2673258"/>
            <a:ext cx="1189749" cy="371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b="1" spc="-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Adaboost</a:t>
            </a:r>
            <a:endParaRPr lang="en-US" altLang="ko-KR" b="1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8800295-2107-4134-A163-91ACD40DAA28}"/>
              </a:ext>
            </a:extLst>
          </p:cNvPr>
          <p:cNvSpPr/>
          <p:nvPr/>
        </p:nvSpPr>
        <p:spPr>
          <a:xfrm>
            <a:off x="889758" y="4724514"/>
            <a:ext cx="1388317" cy="1388317"/>
          </a:xfrm>
          <a:prstGeom prst="ellipse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E8C048-A065-451A-9C0C-EE4BB5B0551B}"/>
              </a:ext>
            </a:extLst>
          </p:cNvPr>
          <p:cNvSpPr txBox="1"/>
          <p:nvPr/>
        </p:nvSpPr>
        <p:spPr>
          <a:xfrm>
            <a:off x="1215964" y="5231628"/>
            <a:ext cx="702436" cy="371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b="1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GBM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9E83A71-F642-414A-B76F-D88DD7B78F0A}"/>
              </a:ext>
            </a:extLst>
          </p:cNvPr>
          <p:cNvGrpSpPr/>
          <p:nvPr/>
        </p:nvGrpSpPr>
        <p:grpSpPr>
          <a:xfrm>
            <a:off x="2266924" y="2778906"/>
            <a:ext cx="847751" cy="97957"/>
            <a:chOff x="2266924" y="3593306"/>
            <a:chExt cx="847751" cy="97976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72A6364-E22D-47B3-B752-4AA43DBEE4F1}"/>
                </a:ext>
              </a:extLst>
            </p:cNvPr>
            <p:cNvCxnSpPr>
              <a:cxnSpLocks/>
            </p:cNvCxnSpPr>
            <p:nvPr/>
          </p:nvCxnSpPr>
          <p:spPr>
            <a:xfrm>
              <a:off x="2266924" y="3691282"/>
              <a:ext cx="847751" cy="0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188D912-3A64-41A7-BA94-5AD211443A5B}"/>
                </a:ext>
              </a:extLst>
            </p:cNvPr>
            <p:cNvCxnSpPr>
              <a:cxnSpLocks/>
            </p:cNvCxnSpPr>
            <p:nvPr/>
          </p:nvCxnSpPr>
          <p:spPr>
            <a:xfrm>
              <a:off x="3012281" y="3593306"/>
              <a:ext cx="102394" cy="97976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020690C-A33D-42F8-811B-6821D829F9F8}"/>
              </a:ext>
            </a:extLst>
          </p:cNvPr>
          <p:cNvGrpSpPr/>
          <p:nvPr/>
        </p:nvGrpSpPr>
        <p:grpSpPr>
          <a:xfrm>
            <a:off x="2278075" y="5369684"/>
            <a:ext cx="847751" cy="97957"/>
            <a:chOff x="2266924" y="3593306"/>
            <a:chExt cx="847751" cy="97976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4C88CAF-CC74-465C-80A9-C33FC95C9343}"/>
                </a:ext>
              </a:extLst>
            </p:cNvPr>
            <p:cNvCxnSpPr>
              <a:cxnSpLocks/>
            </p:cNvCxnSpPr>
            <p:nvPr/>
          </p:nvCxnSpPr>
          <p:spPr>
            <a:xfrm>
              <a:off x="2266924" y="3691282"/>
              <a:ext cx="847751" cy="0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2FE5472-840F-4AC7-B6F2-898C9E735DA4}"/>
                </a:ext>
              </a:extLst>
            </p:cNvPr>
            <p:cNvCxnSpPr>
              <a:cxnSpLocks/>
            </p:cNvCxnSpPr>
            <p:nvPr/>
          </p:nvCxnSpPr>
          <p:spPr>
            <a:xfrm>
              <a:off x="3012281" y="3593306"/>
              <a:ext cx="102394" cy="97976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40C0F8C-4827-4AE8-9312-112FB18BA388}"/>
              </a:ext>
            </a:extLst>
          </p:cNvPr>
          <p:cNvCxnSpPr>
            <a:cxnSpLocks/>
          </p:cNvCxnSpPr>
          <p:nvPr/>
        </p:nvCxnSpPr>
        <p:spPr>
          <a:xfrm>
            <a:off x="3862285" y="1424149"/>
            <a:ext cx="7455003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26D215DC-C51A-49ED-80BE-1260B0B58998}"/>
              </a:ext>
            </a:extLst>
          </p:cNvPr>
          <p:cNvSpPr/>
          <p:nvPr/>
        </p:nvSpPr>
        <p:spPr>
          <a:xfrm>
            <a:off x="3859932" y="2182724"/>
            <a:ext cx="1388317" cy="1388317"/>
          </a:xfrm>
          <a:prstGeom prst="ellipse">
            <a:avLst/>
          </a:prstGeom>
          <a:solidFill>
            <a:srgbClr val="676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Height </a:t>
            </a:r>
            <a:r>
              <a:rPr lang="en-US" sz="1500" dirty="0" err="1"/>
              <a:t>weigth</a:t>
            </a:r>
            <a:endParaRPr lang="en-US" sz="1500" dirty="0"/>
          </a:p>
          <a:p>
            <a:pPr algn="ctr"/>
            <a:r>
              <a:rPr lang="en-US" sz="1500" dirty="0"/>
              <a:t>Data point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39345EC-0657-4D50-AD43-3130627711FD}"/>
              </a:ext>
            </a:extLst>
          </p:cNvPr>
          <p:cNvSpPr/>
          <p:nvPr/>
        </p:nvSpPr>
        <p:spPr>
          <a:xfrm>
            <a:off x="3871083" y="4724514"/>
            <a:ext cx="1388317" cy="1388317"/>
          </a:xfrm>
          <a:prstGeom prst="ellipse">
            <a:avLst/>
          </a:prstGeom>
          <a:solidFill>
            <a:srgbClr val="676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Gradient</a:t>
            </a:r>
          </a:p>
          <a:p>
            <a:pPr algn="ctr"/>
            <a:r>
              <a:rPr lang="en-US" sz="1500" dirty="0"/>
              <a:t>Using</a:t>
            </a:r>
          </a:p>
          <a:p>
            <a:pPr algn="ctr"/>
            <a:r>
              <a:rPr lang="en-US" sz="1500" dirty="0"/>
              <a:t>Residual error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7C08A83-8F6B-451D-9EF4-42E6C0A3CE97}"/>
              </a:ext>
            </a:extLst>
          </p:cNvPr>
          <p:cNvSpPr/>
          <p:nvPr/>
        </p:nvSpPr>
        <p:spPr>
          <a:xfrm>
            <a:off x="5248247" y="2182724"/>
            <a:ext cx="1388317" cy="1388317"/>
          </a:xfrm>
          <a:prstGeom prst="ellipse">
            <a:avLst/>
          </a:prstGeom>
          <a:solidFill>
            <a:srgbClr val="676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Tree stump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253A569-B70C-4143-8417-225D07DD1F64}"/>
              </a:ext>
            </a:extLst>
          </p:cNvPr>
          <p:cNvSpPr/>
          <p:nvPr/>
        </p:nvSpPr>
        <p:spPr>
          <a:xfrm>
            <a:off x="5259398" y="4724514"/>
            <a:ext cx="1388317" cy="1388317"/>
          </a:xfrm>
          <a:prstGeom prst="ellipse">
            <a:avLst/>
          </a:prstGeom>
          <a:solidFill>
            <a:srgbClr val="676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Tree</a:t>
            </a:r>
          </a:p>
          <a:p>
            <a:pPr algn="ctr"/>
            <a:r>
              <a:rPr lang="en-US" sz="1500" dirty="0"/>
              <a:t>depth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D01526-482B-4021-BFAB-16B7537BE4F1}"/>
              </a:ext>
            </a:extLst>
          </p:cNvPr>
          <p:cNvSpPr txBox="1"/>
          <p:nvPr/>
        </p:nvSpPr>
        <p:spPr>
          <a:xfrm>
            <a:off x="8538768" y="4865891"/>
            <a:ext cx="1003801" cy="783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정확성 </a:t>
            </a:r>
            <a:r>
              <a:rPr lang="en-US" altLang="ko-KR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up!</a:t>
            </a:r>
          </a:p>
          <a:p>
            <a:pPr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확장성 </a:t>
            </a:r>
            <a:r>
              <a:rPr lang="en-US" altLang="ko-KR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up!</a:t>
            </a:r>
          </a:p>
          <a:p>
            <a:pPr>
              <a:lnSpc>
                <a:spcPct val="110000"/>
              </a:lnSpc>
            </a:pP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17C0209-6839-8748-AAD6-A20E959CA86F}"/>
              </a:ext>
            </a:extLst>
          </p:cNvPr>
          <p:cNvSpPr/>
          <p:nvPr/>
        </p:nvSpPr>
        <p:spPr>
          <a:xfrm>
            <a:off x="6616147" y="2182724"/>
            <a:ext cx="1388317" cy="1388317"/>
          </a:xfrm>
          <a:prstGeom prst="ellipse">
            <a:avLst/>
          </a:prstGeom>
          <a:solidFill>
            <a:srgbClr val="676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Exp</a:t>
            </a:r>
          </a:p>
          <a:p>
            <a:pPr algn="ctr"/>
            <a:r>
              <a:rPr lang="en-US" sz="1500" dirty="0"/>
              <a:t>Loss function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A5CD7C6-32D0-0C4C-A7FE-ABD8E5994818}"/>
              </a:ext>
            </a:extLst>
          </p:cNvPr>
          <p:cNvSpPr/>
          <p:nvPr/>
        </p:nvSpPr>
        <p:spPr>
          <a:xfrm>
            <a:off x="6627297" y="4675525"/>
            <a:ext cx="1388317" cy="1388317"/>
          </a:xfrm>
          <a:prstGeom prst="ellipse">
            <a:avLst/>
          </a:prstGeom>
          <a:solidFill>
            <a:srgbClr val="676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Various</a:t>
            </a:r>
          </a:p>
          <a:p>
            <a:pPr algn="ctr"/>
            <a:r>
              <a:rPr lang="en-US" sz="1500" dirty="0"/>
              <a:t>Loss</a:t>
            </a:r>
          </a:p>
          <a:p>
            <a:pPr algn="ctr"/>
            <a:r>
              <a:rPr lang="en-US" sz="1500" dirty="0"/>
              <a:t>function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4ADFF7-A903-274B-982B-AAFB390FC458}"/>
              </a:ext>
            </a:extLst>
          </p:cNvPr>
          <p:cNvSpPr txBox="1"/>
          <p:nvPr/>
        </p:nvSpPr>
        <p:spPr>
          <a:xfrm>
            <a:off x="8527617" y="2255036"/>
            <a:ext cx="1003801" cy="54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민감성 </a:t>
            </a:r>
            <a:r>
              <a:rPr lang="en-US" altLang="ko-KR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up!</a:t>
            </a:r>
          </a:p>
          <a:p>
            <a:pPr>
              <a:lnSpc>
                <a:spcPct val="110000"/>
              </a:lnSpc>
            </a:pP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779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6253635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GBM(gradient boost)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 앞서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gradient descent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란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11191" y="408598"/>
            <a:ext cx="502062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01-1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1651414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gradient descent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C519E0-7C17-A748-9704-F8EEC2E96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5" y="1637684"/>
            <a:ext cx="5476473" cy="3797300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02AAFBB7-48BC-BB46-B778-2300D6494411}"/>
              </a:ext>
            </a:extLst>
          </p:cNvPr>
          <p:cNvCxnSpPr/>
          <p:nvPr/>
        </p:nvCxnSpPr>
        <p:spPr>
          <a:xfrm>
            <a:off x="2726472" y="2094757"/>
            <a:ext cx="390293" cy="1296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53080FA5-D760-514A-9809-1049BA45A6D6}"/>
              </a:ext>
            </a:extLst>
          </p:cNvPr>
          <p:cNvCxnSpPr>
            <a:cxnSpLocks/>
          </p:cNvCxnSpPr>
          <p:nvPr/>
        </p:nvCxnSpPr>
        <p:spPr>
          <a:xfrm>
            <a:off x="3399265" y="2639309"/>
            <a:ext cx="988741" cy="789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E0367B65-17EE-044F-B894-449319893D54}"/>
              </a:ext>
            </a:extLst>
          </p:cNvPr>
          <p:cNvSpPr/>
          <p:nvPr/>
        </p:nvSpPr>
        <p:spPr>
          <a:xfrm>
            <a:off x="2854712" y="2609385"/>
            <a:ext cx="133815" cy="133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7984D-249E-0F45-8C2A-AD870F62C9DF}"/>
              </a:ext>
            </a:extLst>
          </p:cNvPr>
          <p:cNvSpPr txBox="1"/>
          <p:nvPr/>
        </p:nvSpPr>
        <p:spPr>
          <a:xfrm>
            <a:off x="7026396" y="2018491"/>
            <a:ext cx="4560849" cy="295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1. </a:t>
            </a:r>
            <a:r>
              <a:rPr kumimoji="1" lang="en-US" altLang="ko-Kore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Fitting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     ↓</a:t>
            </a:r>
            <a:endParaRPr kumimoji="1" lang="en-US" altLang="ko-Kore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2</a:t>
            </a:r>
            <a:r>
              <a:rPr kumimoji="1"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. </a:t>
            </a:r>
            <a:r>
              <a:rPr kumimoji="1" lang="ko-Kore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기울기 계산</a:t>
            </a:r>
            <a:endParaRPr kumimoji="1" lang="en-US" altLang="ko-Kore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     ↓</a:t>
            </a:r>
            <a:endParaRPr kumimoji="1" lang="en-US" altLang="ko-Kore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3</a:t>
            </a:r>
            <a:r>
              <a:rPr kumimoji="1"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. </a:t>
            </a:r>
            <a:r>
              <a:rPr kumimoji="1" lang="ko-Kore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기울기를 이용해 </a:t>
            </a:r>
            <a:r>
              <a:rPr kumimoji="1" lang="en-US" altLang="ko-Kore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update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     ↓</a:t>
            </a:r>
            <a:endParaRPr kumimoji="1" lang="en-US" altLang="ko-Kore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4</a:t>
            </a:r>
            <a:r>
              <a:rPr kumimoji="1" lang="en-US" altLang="ko-KR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. </a:t>
            </a:r>
            <a:r>
              <a:rPr kumimoji="1" lang="ko-Kore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최적해가 될때까지 반복</a:t>
            </a:r>
            <a:endParaRPr kumimoji="1" lang="en-US" altLang="ko-Kore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534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74 0.02523 0.0056 0.05069 0.01185 0.05833 C 0.0181 0.06597 0.03008 0.05 0.03737 0.04537 C 0.0448 0.04074 0.04896 0.03079 0.05573 0.03079 C 0.06237 0.03079 0.07006 0.03796 0.07774 0.04537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91 0.04699 C 0.08464 0.06643 0.09336 0.08588 0.0987 0.10532 C 0.10404 0.12477 0.10352 0.14097 0.10795 0.16389 C 0.11237 0.18657 0.11888 0.21412 0.12539 0.2419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" y="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2752677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GBM(gradient boost)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4930" y="408598"/>
            <a:ext cx="354584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617477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GBM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C353EF-E968-D94B-9E19-F1ACE54DEE81}"/>
              </a:ext>
            </a:extLst>
          </p:cNvPr>
          <p:cNvSpPr txBox="1"/>
          <p:nvPr/>
        </p:nvSpPr>
        <p:spPr>
          <a:xfrm>
            <a:off x="772761" y="1343317"/>
            <a:ext cx="84490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가중치 업데이트를 </a:t>
            </a:r>
            <a:r>
              <a:rPr lang="ko-KR" altLang="en-US" sz="1500" dirty="0" err="1"/>
              <a:t>경사하강법</a:t>
            </a:r>
            <a:r>
              <a:rPr lang="en-US" altLang="ko-KR" sz="1500" dirty="0"/>
              <a:t>(</a:t>
            </a:r>
            <a:r>
              <a:rPr lang="en" altLang="ko-Kore-KR" sz="1500" dirty="0"/>
              <a:t>Gradient Descent)</a:t>
            </a:r>
            <a:r>
              <a:rPr lang="ko-KR" altLang="en-US" sz="1500" dirty="0" err="1"/>
              <a:t>를</a:t>
            </a:r>
            <a:r>
              <a:rPr lang="ko-KR" altLang="en-US" sz="1500" dirty="0"/>
              <a:t> 이용하여 최적화된 결과를 얻는 알고리즘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sz="1500" dirty="0"/>
              <a:t>residual</a:t>
            </a:r>
            <a:r>
              <a:rPr lang="ko-KR" altLang="en-US" sz="1500" dirty="0"/>
              <a:t> </a:t>
            </a:r>
            <a:r>
              <a:rPr lang="en" altLang="ko-Kore-KR" sz="1500" dirty="0"/>
              <a:t>fitting</a:t>
            </a:r>
            <a:r>
              <a:rPr lang="ko-Kore-KR" altLang="en-US" sz="1500" dirty="0"/>
              <a:t>을 이용</a:t>
            </a:r>
            <a:endParaRPr lang="en" altLang="ko-Kore-KR" sz="1500" dirty="0"/>
          </a:p>
          <a:p>
            <a:r>
              <a:rPr lang="en-US" altLang="ko-KR" sz="1500" dirty="0"/>
              <a:t>&gt; </a:t>
            </a:r>
            <a:r>
              <a:rPr lang="en" altLang="ko-Kore-KR" sz="1500" dirty="0"/>
              <a:t>residual</a:t>
            </a:r>
            <a:r>
              <a:rPr lang="ko-KR" altLang="en-US" sz="1500" dirty="0"/>
              <a:t>은 </a:t>
            </a:r>
            <a:r>
              <a:rPr lang="en" altLang="ko-Kore-KR" sz="1500" dirty="0"/>
              <a:t>loss function</a:t>
            </a:r>
            <a:r>
              <a:rPr lang="ko-KR" altLang="en-US" sz="1500" dirty="0"/>
              <a:t>을 </a:t>
            </a:r>
            <a:r>
              <a:rPr lang="en" altLang="ko-Kore-KR" sz="1500" dirty="0"/>
              <a:t>squared error</a:t>
            </a:r>
            <a:r>
              <a:rPr lang="ko-KR" altLang="en-US" sz="1500" dirty="0"/>
              <a:t>로 설정하였을 때</a:t>
            </a:r>
            <a:r>
              <a:rPr lang="en-US" altLang="ko-KR" sz="1500" dirty="0"/>
              <a:t>, </a:t>
            </a:r>
            <a:r>
              <a:rPr lang="en" altLang="ko-Kore-KR" sz="1500" dirty="0"/>
              <a:t>negative gradient</a:t>
            </a:r>
            <a:r>
              <a:rPr lang="ko-Kore-KR" altLang="en-US" sz="1500" dirty="0"/>
              <a:t>이기 때문에</a:t>
            </a:r>
            <a:br>
              <a:rPr lang="en" altLang="ko-Kore-KR" sz="1500" dirty="0"/>
            </a:br>
            <a:r>
              <a:rPr lang="en" altLang="ko-Kore-KR" sz="1500" dirty="0"/>
              <a:t>GBM</a:t>
            </a:r>
            <a:r>
              <a:rPr lang="ko-KR" altLang="en-US" sz="1500" dirty="0"/>
              <a:t>은 예측 성능이 높지만 </a:t>
            </a:r>
            <a:r>
              <a:rPr lang="en" altLang="ko-Kore-KR" sz="1500" dirty="0"/>
              <a:t>Greedy Algorithm</a:t>
            </a:r>
            <a:r>
              <a:rPr lang="ko-KR" altLang="en-US" sz="1500" dirty="0" err="1"/>
              <a:t>으로</a:t>
            </a:r>
            <a:r>
              <a:rPr lang="ko-KR" altLang="en-US" sz="1500" dirty="0"/>
              <a:t> </a:t>
            </a:r>
            <a:r>
              <a:rPr lang="ko-KR" altLang="en-US" sz="1500" dirty="0" err="1"/>
              <a:t>과적합이</a:t>
            </a:r>
            <a:r>
              <a:rPr lang="ko-KR" altLang="en-US" sz="1500" dirty="0"/>
              <a:t> 빠르게 되고</a:t>
            </a:r>
            <a:r>
              <a:rPr lang="en-US" altLang="ko-KR" sz="1500" dirty="0"/>
              <a:t>, </a:t>
            </a:r>
            <a:r>
              <a:rPr lang="ko-KR" altLang="en-US" sz="1500" dirty="0"/>
              <a:t>시간이 오래 걸린다는 단점</a:t>
            </a:r>
            <a:endParaRPr kumimoji="1" lang="ko-Kore-KR" altLang="en-US" sz="1500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7268933-5F37-A342-BA8A-36704AE77CB6}"/>
              </a:ext>
            </a:extLst>
          </p:cNvPr>
          <p:cNvGrpSpPr/>
          <p:nvPr/>
        </p:nvGrpSpPr>
        <p:grpSpPr>
          <a:xfrm>
            <a:off x="691796" y="3148935"/>
            <a:ext cx="3625556" cy="2003400"/>
            <a:chOff x="5787483" y="2361481"/>
            <a:chExt cx="3625556" cy="2003400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39ACF2DE-5AF8-2C49-9117-2D88FF0FECE6}"/>
                </a:ext>
              </a:extLst>
            </p:cNvPr>
            <p:cNvSpPr/>
            <p:nvPr/>
          </p:nvSpPr>
          <p:spPr>
            <a:xfrm>
              <a:off x="6915531" y="3744092"/>
              <a:ext cx="2497508" cy="62078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6252C97-25B9-3B45-952A-EB3F653B483B}"/>
                </a:ext>
              </a:extLst>
            </p:cNvPr>
            <p:cNvSpPr/>
            <p:nvPr/>
          </p:nvSpPr>
          <p:spPr>
            <a:xfrm>
              <a:off x="6497940" y="3085301"/>
              <a:ext cx="1544448" cy="62078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11F9F04-358F-694E-9F4F-C871FF7026A5}"/>
                </a:ext>
              </a:extLst>
            </p:cNvPr>
            <p:cNvSpPr/>
            <p:nvPr/>
          </p:nvSpPr>
          <p:spPr>
            <a:xfrm>
              <a:off x="5787483" y="2361481"/>
              <a:ext cx="975981" cy="69085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D64C090-6397-364A-B7B0-29128866965E}"/>
                </a:ext>
              </a:extLst>
            </p:cNvPr>
            <p:cNvGrpSpPr/>
            <p:nvPr/>
          </p:nvGrpSpPr>
          <p:grpSpPr>
            <a:xfrm>
              <a:off x="5983707" y="2445944"/>
              <a:ext cx="572429" cy="553998"/>
              <a:chOff x="6289287" y="2216515"/>
              <a:chExt cx="1081672" cy="1058468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BA84DE55-B92D-C348-B6F8-F398C1E12820}"/>
                  </a:ext>
                </a:extLst>
              </p:cNvPr>
              <p:cNvSpPr/>
              <p:nvPr/>
            </p:nvSpPr>
            <p:spPr>
              <a:xfrm>
                <a:off x="6579219" y="2216515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8CB84DE7-6576-144C-A8F0-6A967967553A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21181EBB-CAD2-7C46-8DB0-728C8B89AF67}"/>
                  </a:ext>
                </a:extLst>
              </p:cNvPr>
              <p:cNvSpPr/>
              <p:nvPr/>
            </p:nvSpPr>
            <p:spPr>
              <a:xfrm>
                <a:off x="6289287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24" name="직선 연결선[R] 23">
                <a:extLst>
                  <a:ext uri="{FF2B5EF4-FFF2-40B4-BE49-F238E27FC236}">
                    <a16:creationId xmlns:a16="http://schemas.microsoft.com/office/drawing/2014/main" id="{99F15784-ED04-6F4B-BE90-18F0B9AB5CE7}"/>
                  </a:ext>
                </a:extLst>
              </p:cNvPr>
              <p:cNvCxnSpPr>
                <a:stCxn id="22" idx="3"/>
                <a:endCxn id="29" idx="0"/>
              </p:cNvCxnSpPr>
              <p:nvPr/>
            </p:nvCxnSpPr>
            <p:spPr>
              <a:xfrm flipH="1">
                <a:off x="6434253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[R] 25">
                <a:extLst>
                  <a:ext uri="{FF2B5EF4-FFF2-40B4-BE49-F238E27FC236}">
                    <a16:creationId xmlns:a16="http://schemas.microsoft.com/office/drawing/2014/main" id="{D711E910-94D1-A842-8516-282C997199A2}"/>
                  </a:ext>
                </a:extLst>
              </p:cNvPr>
              <p:cNvCxnSpPr>
                <a:stCxn id="22" idx="5"/>
                <a:endCxn id="28" idx="0"/>
              </p:cNvCxnSpPr>
              <p:nvPr/>
            </p:nvCxnSpPr>
            <p:spPr>
              <a:xfrm>
                <a:off x="6826691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D758D6B6-83F2-FF45-ADA1-CCE3946BF39D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B2450410-AAF3-7845-819E-95A52C42560F}"/>
                  </a:ext>
                </a:extLst>
              </p:cNvPr>
              <p:cNvSpPr/>
              <p:nvPr/>
            </p:nvSpPr>
            <p:spPr>
              <a:xfrm>
                <a:off x="7081027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8F8537A-003D-C743-9D75-7EF29BFCFDB3}"/>
                  </a:ext>
                </a:extLst>
              </p:cNvPr>
              <p:cNvSpPr/>
              <p:nvPr/>
            </p:nvSpPr>
            <p:spPr>
              <a:xfrm>
                <a:off x="6679579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39" name="직선 연결선[R] 38">
                <a:extLst>
                  <a:ext uri="{FF2B5EF4-FFF2-40B4-BE49-F238E27FC236}">
                    <a16:creationId xmlns:a16="http://schemas.microsoft.com/office/drawing/2014/main" id="{62BB57F3-8385-4340-8F16-63C39DE31B07}"/>
                  </a:ext>
                </a:extLst>
              </p:cNvPr>
              <p:cNvCxnSpPr>
                <a:stCxn id="36" idx="3"/>
                <a:endCxn id="38" idx="0"/>
              </p:cNvCxnSpPr>
              <p:nvPr/>
            </p:nvCxnSpPr>
            <p:spPr>
              <a:xfrm flipH="1">
                <a:off x="6824545" y="2821965"/>
                <a:ext cx="87066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[R] 39">
                <a:extLst>
                  <a:ext uri="{FF2B5EF4-FFF2-40B4-BE49-F238E27FC236}">
                    <a16:creationId xmlns:a16="http://schemas.microsoft.com/office/drawing/2014/main" id="{ED1D5730-3DB0-1646-9362-55B2E5C0E244}"/>
                  </a:ext>
                </a:extLst>
              </p:cNvPr>
              <p:cNvCxnSpPr>
                <a:stCxn id="36" idx="5"/>
                <a:endCxn id="37" idx="0"/>
              </p:cNvCxnSpPr>
              <p:nvPr/>
            </p:nvCxnSpPr>
            <p:spPr>
              <a:xfrm>
                <a:off x="7116623" y="2821965"/>
                <a:ext cx="109370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1213F1D1-AFCD-E54C-A60A-094640152B61}"/>
                </a:ext>
              </a:extLst>
            </p:cNvPr>
            <p:cNvGrpSpPr/>
            <p:nvPr/>
          </p:nvGrpSpPr>
          <p:grpSpPr>
            <a:xfrm>
              <a:off x="6556919" y="3118496"/>
              <a:ext cx="572429" cy="553998"/>
              <a:chOff x="6289287" y="2216515"/>
              <a:chExt cx="1081672" cy="1058468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577FF438-ACA0-A24A-A67A-33FD2AB8FAF6}"/>
                  </a:ext>
                </a:extLst>
              </p:cNvPr>
              <p:cNvSpPr/>
              <p:nvPr/>
            </p:nvSpPr>
            <p:spPr>
              <a:xfrm>
                <a:off x="6579219" y="2216515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BA66D7CB-B36C-DD41-9846-8902F84884AF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95A15CDA-4E68-B841-973F-451666E8D985}"/>
                  </a:ext>
                </a:extLst>
              </p:cNvPr>
              <p:cNvSpPr/>
              <p:nvPr/>
            </p:nvSpPr>
            <p:spPr>
              <a:xfrm>
                <a:off x="6289287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73" name="직선 연결선[R] 72">
                <a:extLst>
                  <a:ext uri="{FF2B5EF4-FFF2-40B4-BE49-F238E27FC236}">
                    <a16:creationId xmlns:a16="http://schemas.microsoft.com/office/drawing/2014/main" id="{C09D8B9C-241D-B144-942F-BACA8EC6341E}"/>
                  </a:ext>
                </a:extLst>
              </p:cNvPr>
              <p:cNvCxnSpPr>
                <a:stCxn id="70" idx="3"/>
                <a:endCxn id="72" idx="0"/>
              </p:cNvCxnSpPr>
              <p:nvPr/>
            </p:nvCxnSpPr>
            <p:spPr>
              <a:xfrm flipH="1">
                <a:off x="6434253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[R] 73">
                <a:extLst>
                  <a:ext uri="{FF2B5EF4-FFF2-40B4-BE49-F238E27FC236}">
                    <a16:creationId xmlns:a16="http://schemas.microsoft.com/office/drawing/2014/main" id="{186C4A3E-0738-4A4A-82E2-6C4656A5119B}"/>
                  </a:ext>
                </a:extLst>
              </p:cNvPr>
              <p:cNvCxnSpPr>
                <a:stCxn id="70" idx="5"/>
                <a:endCxn id="71" idx="0"/>
              </p:cNvCxnSpPr>
              <p:nvPr/>
            </p:nvCxnSpPr>
            <p:spPr>
              <a:xfrm>
                <a:off x="6826691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53BBCFA2-C968-094A-8B15-863C114D7830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8557992E-71C5-9B46-873B-887593EB0F4C}"/>
                  </a:ext>
                </a:extLst>
              </p:cNvPr>
              <p:cNvSpPr/>
              <p:nvPr/>
            </p:nvSpPr>
            <p:spPr>
              <a:xfrm>
                <a:off x="7081027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3C78DB94-BBCC-0444-B6DF-F99BDB1D8479}"/>
                  </a:ext>
                </a:extLst>
              </p:cNvPr>
              <p:cNvSpPr/>
              <p:nvPr/>
            </p:nvSpPr>
            <p:spPr>
              <a:xfrm>
                <a:off x="6679579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78" name="직선 연결선[R] 77">
                <a:extLst>
                  <a:ext uri="{FF2B5EF4-FFF2-40B4-BE49-F238E27FC236}">
                    <a16:creationId xmlns:a16="http://schemas.microsoft.com/office/drawing/2014/main" id="{E565BA3B-3ABF-234D-97D0-AF90BB7B50E8}"/>
                  </a:ext>
                </a:extLst>
              </p:cNvPr>
              <p:cNvCxnSpPr>
                <a:stCxn id="75" idx="3"/>
                <a:endCxn id="77" idx="0"/>
              </p:cNvCxnSpPr>
              <p:nvPr/>
            </p:nvCxnSpPr>
            <p:spPr>
              <a:xfrm flipH="1">
                <a:off x="6824545" y="2821965"/>
                <a:ext cx="87066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[R] 78">
                <a:extLst>
                  <a:ext uri="{FF2B5EF4-FFF2-40B4-BE49-F238E27FC236}">
                    <a16:creationId xmlns:a16="http://schemas.microsoft.com/office/drawing/2014/main" id="{4CA131FA-7C87-2443-A230-CB1F608DF09A}"/>
                  </a:ext>
                </a:extLst>
              </p:cNvPr>
              <p:cNvCxnSpPr>
                <a:stCxn id="75" idx="5"/>
                <a:endCxn id="76" idx="0"/>
              </p:cNvCxnSpPr>
              <p:nvPr/>
            </p:nvCxnSpPr>
            <p:spPr>
              <a:xfrm>
                <a:off x="7116623" y="2821965"/>
                <a:ext cx="109370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51B89D1-27BB-2744-9A30-7ABCB0D20BA6}"/>
                </a:ext>
              </a:extLst>
            </p:cNvPr>
            <p:cNvGrpSpPr/>
            <p:nvPr/>
          </p:nvGrpSpPr>
          <p:grpSpPr>
            <a:xfrm>
              <a:off x="7426712" y="3104735"/>
              <a:ext cx="572429" cy="553998"/>
              <a:chOff x="6289287" y="2216515"/>
              <a:chExt cx="1081672" cy="1058468"/>
            </a:xfrm>
          </p:grpSpPr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2CB3F006-81E6-3348-BB70-833AE0147E5B}"/>
                  </a:ext>
                </a:extLst>
              </p:cNvPr>
              <p:cNvSpPr/>
              <p:nvPr/>
            </p:nvSpPr>
            <p:spPr>
              <a:xfrm>
                <a:off x="6579219" y="2216515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65B7B855-B514-284C-977D-496BDFEF54DE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4CCD4B00-19FB-E147-B08C-DCC3754BBE98}"/>
                  </a:ext>
                </a:extLst>
              </p:cNvPr>
              <p:cNvSpPr/>
              <p:nvPr/>
            </p:nvSpPr>
            <p:spPr>
              <a:xfrm>
                <a:off x="6289287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84" name="직선 연결선[R] 83">
                <a:extLst>
                  <a:ext uri="{FF2B5EF4-FFF2-40B4-BE49-F238E27FC236}">
                    <a16:creationId xmlns:a16="http://schemas.microsoft.com/office/drawing/2014/main" id="{DED55486-202E-6E40-AEB7-6F0A94C360E6}"/>
                  </a:ext>
                </a:extLst>
              </p:cNvPr>
              <p:cNvCxnSpPr>
                <a:stCxn id="81" idx="3"/>
                <a:endCxn id="83" idx="0"/>
              </p:cNvCxnSpPr>
              <p:nvPr/>
            </p:nvCxnSpPr>
            <p:spPr>
              <a:xfrm flipH="1">
                <a:off x="6434253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[R] 84">
                <a:extLst>
                  <a:ext uri="{FF2B5EF4-FFF2-40B4-BE49-F238E27FC236}">
                    <a16:creationId xmlns:a16="http://schemas.microsoft.com/office/drawing/2014/main" id="{29DE2055-00B2-5547-A75A-EBD94D9F2F9C}"/>
                  </a:ext>
                </a:extLst>
              </p:cNvPr>
              <p:cNvCxnSpPr>
                <a:stCxn id="81" idx="5"/>
                <a:endCxn id="82" idx="0"/>
              </p:cNvCxnSpPr>
              <p:nvPr/>
            </p:nvCxnSpPr>
            <p:spPr>
              <a:xfrm>
                <a:off x="6826691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1AABEE9E-48BD-224A-A77C-123FF37CC68A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83D0628C-03FA-FD42-87CB-CFBB45E9B0CF}"/>
                  </a:ext>
                </a:extLst>
              </p:cNvPr>
              <p:cNvSpPr/>
              <p:nvPr/>
            </p:nvSpPr>
            <p:spPr>
              <a:xfrm>
                <a:off x="7081027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7B63DA44-CFC9-304E-8089-515A65F637FF}"/>
                  </a:ext>
                </a:extLst>
              </p:cNvPr>
              <p:cNvSpPr/>
              <p:nvPr/>
            </p:nvSpPr>
            <p:spPr>
              <a:xfrm>
                <a:off x="6679579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89" name="직선 연결선[R] 88">
                <a:extLst>
                  <a:ext uri="{FF2B5EF4-FFF2-40B4-BE49-F238E27FC236}">
                    <a16:creationId xmlns:a16="http://schemas.microsoft.com/office/drawing/2014/main" id="{5310E38F-EF73-4E4F-BB50-2CB051881055}"/>
                  </a:ext>
                </a:extLst>
              </p:cNvPr>
              <p:cNvCxnSpPr>
                <a:stCxn id="86" idx="3"/>
                <a:endCxn id="88" idx="0"/>
              </p:cNvCxnSpPr>
              <p:nvPr/>
            </p:nvCxnSpPr>
            <p:spPr>
              <a:xfrm flipH="1">
                <a:off x="6824545" y="2821965"/>
                <a:ext cx="87066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[R] 89">
                <a:extLst>
                  <a:ext uri="{FF2B5EF4-FFF2-40B4-BE49-F238E27FC236}">
                    <a16:creationId xmlns:a16="http://schemas.microsoft.com/office/drawing/2014/main" id="{CC4A8BD6-022B-F242-90B7-4D0C1F39C993}"/>
                  </a:ext>
                </a:extLst>
              </p:cNvPr>
              <p:cNvCxnSpPr>
                <a:stCxn id="86" idx="5"/>
                <a:endCxn id="87" idx="0"/>
              </p:cNvCxnSpPr>
              <p:nvPr/>
            </p:nvCxnSpPr>
            <p:spPr>
              <a:xfrm>
                <a:off x="7116623" y="2821965"/>
                <a:ext cx="109370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B8C809FB-EB0E-0943-8A3D-5EB829648370}"/>
                </a:ext>
              </a:extLst>
            </p:cNvPr>
            <p:cNvGrpSpPr/>
            <p:nvPr/>
          </p:nvGrpSpPr>
          <p:grpSpPr>
            <a:xfrm>
              <a:off x="7023690" y="3781965"/>
              <a:ext cx="572429" cy="553998"/>
              <a:chOff x="6289287" y="2216515"/>
              <a:chExt cx="1081672" cy="1058468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78E8BEEE-0DFB-F843-A68B-08A49D0F1A38}"/>
                  </a:ext>
                </a:extLst>
              </p:cNvPr>
              <p:cNvSpPr/>
              <p:nvPr/>
            </p:nvSpPr>
            <p:spPr>
              <a:xfrm>
                <a:off x="6579219" y="2216515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BC304F8A-47E4-D24D-B426-EECC7EBBCAB1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E21881C9-9183-8444-98B3-866AF08A0AE5}"/>
                  </a:ext>
                </a:extLst>
              </p:cNvPr>
              <p:cNvSpPr/>
              <p:nvPr/>
            </p:nvSpPr>
            <p:spPr>
              <a:xfrm>
                <a:off x="6289287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95" name="직선 연결선[R] 94">
                <a:extLst>
                  <a:ext uri="{FF2B5EF4-FFF2-40B4-BE49-F238E27FC236}">
                    <a16:creationId xmlns:a16="http://schemas.microsoft.com/office/drawing/2014/main" id="{0CA32E59-68FB-0F42-A409-68013056DE05}"/>
                  </a:ext>
                </a:extLst>
              </p:cNvPr>
              <p:cNvCxnSpPr>
                <a:stCxn id="92" idx="3"/>
                <a:endCxn id="94" idx="0"/>
              </p:cNvCxnSpPr>
              <p:nvPr/>
            </p:nvCxnSpPr>
            <p:spPr>
              <a:xfrm flipH="1">
                <a:off x="6434253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[R] 95">
                <a:extLst>
                  <a:ext uri="{FF2B5EF4-FFF2-40B4-BE49-F238E27FC236}">
                    <a16:creationId xmlns:a16="http://schemas.microsoft.com/office/drawing/2014/main" id="{9DBB6CAB-A6B6-F648-89D5-49841C73D0D7}"/>
                  </a:ext>
                </a:extLst>
              </p:cNvPr>
              <p:cNvCxnSpPr>
                <a:stCxn id="92" idx="5"/>
                <a:endCxn id="93" idx="0"/>
              </p:cNvCxnSpPr>
              <p:nvPr/>
            </p:nvCxnSpPr>
            <p:spPr>
              <a:xfrm>
                <a:off x="6826691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43AA83E1-872C-CC48-BB87-7BDF64C81B6E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69CC7DEF-F8A9-F042-BE0F-5D121D09E94F}"/>
                  </a:ext>
                </a:extLst>
              </p:cNvPr>
              <p:cNvSpPr/>
              <p:nvPr/>
            </p:nvSpPr>
            <p:spPr>
              <a:xfrm>
                <a:off x="7081027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F657E2B7-4F3B-E84E-8E35-5B55738A760A}"/>
                  </a:ext>
                </a:extLst>
              </p:cNvPr>
              <p:cNvSpPr/>
              <p:nvPr/>
            </p:nvSpPr>
            <p:spPr>
              <a:xfrm>
                <a:off x="6679579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00" name="직선 연결선[R] 99">
                <a:extLst>
                  <a:ext uri="{FF2B5EF4-FFF2-40B4-BE49-F238E27FC236}">
                    <a16:creationId xmlns:a16="http://schemas.microsoft.com/office/drawing/2014/main" id="{C1F132B0-319E-5048-8D4F-37839DC7F4D9}"/>
                  </a:ext>
                </a:extLst>
              </p:cNvPr>
              <p:cNvCxnSpPr>
                <a:stCxn id="97" idx="3"/>
                <a:endCxn id="99" idx="0"/>
              </p:cNvCxnSpPr>
              <p:nvPr/>
            </p:nvCxnSpPr>
            <p:spPr>
              <a:xfrm flipH="1">
                <a:off x="6824545" y="2821965"/>
                <a:ext cx="87066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[R] 100">
                <a:extLst>
                  <a:ext uri="{FF2B5EF4-FFF2-40B4-BE49-F238E27FC236}">
                    <a16:creationId xmlns:a16="http://schemas.microsoft.com/office/drawing/2014/main" id="{A8E5D947-AC05-A44D-889F-74E664718B6E}"/>
                  </a:ext>
                </a:extLst>
              </p:cNvPr>
              <p:cNvCxnSpPr>
                <a:stCxn id="97" idx="5"/>
                <a:endCxn id="98" idx="0"/>
              </p:cNvCxnSpPr>
              <p:nvPr/>
            </p:nvCxnSpPr>
            <p:spPr>
              <a:xfrm>
                <a:off x="7116623" y="2821965"/>
                <a:ext cx="109370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더하기 33">
              <a:extLst>
                <a:ext uri="{FF2B5EF4-FFF2-40B4-BE49-F238E27FC236}">
                  <a16:creationId xmlns:a16="http://schemas.microsoft.com/office/drawing/2014/main" id="{2AA0295A-1195-204B-AD85-99B393CFFBBC}"/>
                </a:ext>
              </a:extLst>
            </p:cNvPr>
            <p:cNvSpPr/>
            <p:nvPr/>
          </p:nvSpPr>
          <p:spPr>
            <a:xfrm>
              <a:off x="7129348" y="3305860"/>
              <a:ext cx="208155" cy="201124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C84BD6BC-5021-F840-915C-943B4A07F10D}"/>
                </a:ext>
              </a:extLst>
            </p:cNvPr>
            <p:cNvGrpSpPr/>
            <p:nvPr/>
          </p:nvGrpSpPr>
          <p:grpSpPr>
            <a:xfrm>
              <a:off x="7888954" y="3777366"/>
              <a:ext cx="572429" cy="553998"/>
              <a:chOff x="6289287" y="2216515"/>
              <a:chExt cx="1081672" cy="1058468"/>
            </a:xfrm>
          </p:grpSpPr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11C271D-B48D-A044-A106-E52BFAF4502B}"/>
                  </a:ext>
                </a:extLst>
              </p:cNvPr>
              <p:cNvSpPr/>
              <p:nvPr/>
            </p:nvSpPr>
            <p:spPr>
              <a:xfrm>
                <a:off x="6579219" y="2216515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B8BDF851-2933-3E4A-9896-F52DC3C020E9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28AA822D-131E-F249-BF64-AC169C558F7C}"/>
                  </a:ext>
                </a:extLst>
              </p:cNvPr>
              <p:cNvSpPr/>
              <p:nvPr/>
            </p:nvSpPr>
            <p:spPr>
              <a:xfrm>
                <a:off x="6289287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07" name="직선 연결선[R] 106">
                <a:extLst>
                  <a:ext uri="{FF2B5EF4-FFF2-40B4-BE49-F238E27FC236}">
                    <a16:creationId xmlns:a16="http://schemas.microsoft.com/office/drawing/2014/main" id="{E9B24707-6ACB-A248-A11D-916B2B4E1CD9}"/>
                  </a:ext>
                </a:extLst>
              </p:cNvPr>
              <p:cNvCxnSpPr>
                <a:stCxn id="103" idx="3"/>
                <a:endCxn id="106" idx="0"/>
              </p:cNvCxnSpPr>
              <p:nvPr/>
            </p:nvCxnSpPr>
            <p:spPr>
              <a:xfrm flipH="1">
                <a:off x="6434253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[R] 107">
                <a:extLst>
                  <a:ext uri="{FF2B5EF4-FFF2-40B4-BE49-F238E27FC236}">
                    <a16:creationId xmlns:a16="http://schemas.microsoft.com/office/drawing/2014/main" id="{0100F132-F3A3-4643-B41E-D3389378107F}"/>
                  </a:ext>
                </a:extLst>
              </p:cNvPr>
              <p:cNvCxnSpPr>
                <a:stCxn id="103" idx="5"/>
                <a:endCxn id="104" idx="0"/>
              </p:cNvCxnSpPr>
              <p:nvPr/>
            </p:nvCxnSpPr>
            <p:spPr>
              <a:xfrm>
                <a:off x="6826691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B329C7FE-A3DD-FC4D-BA48-0AC3F37E40B6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9F27A9BE-878C-DB40-9341-03C6699CBA09}"/>
                  </a:ext>
                </a:extLst>
              </p:cNvPr>
              <p:cNvSpPr/>
              <p:nvPr/>
            </p:nvSpPr>
            <p:spPr>
              <a:xfrm>
                <a:off x="7081027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1D71357B-CB99-D743-92DA-1251E4BA5FDC}"/>
                  </a:ext>
                </a:extLst>
              </p:cNvPr>
              <p:cNvSpPr/>
              <p:nvPr/>
            </p:nvSpPr>
            <p:spPr>
              <a:xfrm>
                <a:off x="6679579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12" name="직선 연결선[R] 111">
                <a:extLst>
                  <a:ext uri="{FF2B5EF4-FFF2-40B4-BE49-F238E27FC236}">
                    <a16:creationId xmlns:a16="http://schemas.microsoft.com/office/drawing/2014/main" id="{1A53D2CD-D400-0D4E-BEC4-04770FE8B42B}"/>
                  </a:ext>
                </a:extLst>
              </p:cNvPr>
              <p:cNvCxnSpPr>
                <a:stCxn id="109" idx="3"/>
                <a:endCxn id="111" idx="0"/>
              </p:cNvCxnSpPr>
              <p:nvPr/>
            </p:nvCxnSpPr>
            <p:spPr>
              <a:xfrm flipH="1">
                <a:off x="6824545" y="2821965"/>
                <a:ext cx="87066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[R] 112">
                <a:extLst>
                  <a:ext uri="{FF2B5EF4-FFF2-40B4-BE49-F238E27FC236}">
                    <a16:creationId xmlns:a16="http://schemas.microsoft.com/office/drawing/2014/main" id="{BEA39D97-1681-DA4B-A7A9-B56B85890615}"/>
                  </a:ext>
                </a:extLst>
              </p:cNvPr>
              <p:cNvCxnSpPr>
                <a:stCxn id="109" idx="5"/>
                <a:endCxn id="110" idx="0"/>
              </p:cNvCxnSpPr>
              <p:nvPr/>
            </p:nvCxnSpPr>
            <p:spPr>
              <a:xfrm>
                <a:off x="7116623" y="2821965"/>
                <a:ext cx="109370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667270F4-1201-844D-AFDE-7468635AC6CE}"/>
                </a:ext>
              </a:extLst>
            </p:cNvPr>
            <p:cNvGrpSpPr/>
            <p:nvPr/>
          </p:nvGrpSpPr>
          <p:grpSpPr>
            <a:xfrm>
              <a:off x="8741635" y="3763605"/>
              <a:ext cx="572429" cy="553998"/>
              <a:chOff x="6289287" y="2216515"/>
              <a:chExt cx="1081672" cy="1058468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21BE8139-1A30-F04F-9F2D-74022A8ECC81}"/>
                  </a:ext>
                </a:extLst>
              </p:cNvPr>
              <p:cNvSpPr/>
              <p:nvPr/>
            </p:nvSpPr>
            <p:spPr>
              <a:xfrm>
                <a:off x="6579219" y="2216515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A642DA99-F0D9-F64E-B32E-F79658AC6A62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E988A77D-C299-0240-89B4-7DD367A76DBD}"/>
                  </a:ext>
                </a:extLst>
              </p:cNvPr>
              <p:cNvSpPr/>
              <p:nvPr/>
            </p:nvSpPr>
            <p:spPr>
              <a:xfrm>
                <a:off x="6289287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18" name="직선 연결선[R] 117">
                <a:extLst>
                  <a:ext uri="{FF2B5EF4-FFF2-40B4-BE49-F238E27FC236}">
                    <a16:creationId xmlns:a16="http://schemas.microsoft.com/office/drawing/2014/main" id="{A4A980F1-2628-A74A-B0F8-B2F487496E3F}"/>
                  </a:ext>
                </a:extLst>
              </p:cNvPr>
              <p:cNvCxnSpPr>
                <a:stCxn id="115" idx="3"/>
                <a:endCxn id="117" idx="0"/>
              </p:cNvCxnSpPr>
              <p:nvPr/>
            </p:nvCxnSpPr>
            <p:spPr>
              <a:xfrm flipH="1">
                <a:off x="6434253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[R] 118">
                <a:extLst>
                  <a:ext uri="{FF2B5EF4-FFF2-40B4-BE49-F238E27FC236}">
                    <a16:creationId xmlns:a16="http://schemas.microsoft.com/office/drawing/2014/main" id="{617B728C-2123-BB48-8109-6B0F162EE1F2}"/>
                  </a:ext>
                </a:extLst>
              </p:cNvPr>
              <p:cNvCxnSpPr>
                <a:stCxn id="115" idx="5"/>
                <a:endCxn id="116" idx="0"/>
              </p:cNvCxnSpPr>
              <p:nvPr/>
            </p:nvCxnSpPr>
            <p:spPr>
              <a:xfrm>
                <a:off x="6826691" y="2463987"/>
                <a:ext cx="187426" cy="1105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B8304661-E347-2648-84DF-E00A894A2C34}"/>
                  </a:ext>
                </a:extLst>
              </p:cNvPr>
              <p:cNvSpPr/>
              <p:nvPr/>
            </p:nvSpPr>
            <p:spPr>
              <a:xfrm>
                <a:off x="6869151" y="2574493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627E87BB-73C2-1C44-97D1-D9D4DC6DC633}"/>
                  </a:ext>
                </a:extLst>
              </p:cNvPr>
              <p:cNvSpPr/>
              <p:nvPr/>
            </p:nvSpPr>
            <p:spPr>
              <a:xfrm>
                <a:off x="7081027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1D604406-4B70-BA43-9061-0DD85EC5A578}"/>
                  </a:ext>
                </a:extLst>
              </p:cNvPr>
              <p:cNvSpPr/>
              <p:nvPr/>
            </p:nvSpPr>
            <p:spPr>
              <a:xfrm>
                <a:off x="6679579" y="2985051"/>
                <a:ext cx="289932" cy="2899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23" name="직선 연결선[R] 122">
                <a:extLst>
                  <a:ext uri="{FF2B5EF4-FFF2-40B4-BE49-F238E27FC236}">
                    <a16:creationId xmlns:a16="http://schemas.microsoft.com/office/drawing/2014/main" id="{A6786482-F331-034D-8BE3-8200C8AD3FD0}"/>
                  </a:ext>
                </a:extLst>
              </p:cNvPr>
              <p:cNvCxnSpPr>
                <a:stCxn id="120" idx="3"/>
                <a:endCxn id="122" idx="0"/>
              </p:cNvCxnSpPr>
              <p:nvPr/>
            </p:nvCxnSpPr>
            <p:spPr>
              <a:xfrm flipH="1">
                <a:off x="6824545" y="2821965"/>
                <a:ext cx="87066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[R] 123">
                <a:extLst>
                  <a:ext uri="{FF2B5EF4-FFF2-40B4-BE49-F238E27FC236}">
                    <a16:creationId xmlns:a16="http://schemas.microsoft.com/office/drawing/2014/main" id="{FC89143E-23B4-3F43-A17A-DB3782C98D5F}"/>
                  </a:ext>
                </a:extLst>
              </p:cNvPr>
              <p:cNvCxnSpPr>
                <a:stCxn id="120" idx="5"/>
                <a:endCxn id="121" idx="0"/>
              </p:cNvCxnSpPr>
              <p:nvPr/>
            </p:nvCxnSpPr>
            <p:spPr>
              <a:xfrm>
                <a:off x="7116623" y="2821965"/>
                <a:ext cx="109370" cy="1630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더하기 124">
              <a:extLst>
                <a:ext uri="{FF2B5EF4-FFF2-40B4-BE49-F238E27FC236}">
                  <a16:creationId xmlns:a16="http://schemas.microsoft.com/office/drawing/2014/main" id="{95402B14-9D8B-2C49-93E5-4814D5C6C3A5}"/>
                </a:ext>
              </a:extLst>
            </p:cNvPr>
            <p:cNvSpPr/>
            <p:nvPr/>
          </p:nvSpPr>
          <p:spPr>
            <a:xfrm>
              <a:off x="8451780" y="3940410"/>
              <a:ext cx="208155" cy="201124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7" name="더하기 126">
              <a:extLst>
                <a:ext uri="{FF2B5EF4-FFF2-40B4-BE49-F238E27FC236}">
                  <a16:creationId xmlns:a16="http://schemas.microsoft.com/office/drawing/2014/main" id="{360CD054-B302-9C44-9188-5E768AE5FAA1}"/>
                </a:ext>
              </a:extLst>
            </p:cNvPr>
            <p:cNvSpPr/>
            <p:nvPr/>
          </p:nvSpPr>
          <p:spPr>
            <a:xfrm>
              <a:off x="7595964" y="3949125"/>
              <a:ext cx="208155" cy="201124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" name="아래쪽 화살표[D] 34">
              <a:extLst>
                <a:ext uri="{FF2B5EF4-FFF2-40B4-BE49-F238E27FC236}">
                  <a16:creationId xmlns:a16="http://schemas.microsoft.com/office/drawing/2014/main" id="{5FA5B96E-EB60-5647-B758-AAFC121A0141}"/>
                </a:ext>
              </a:extLst>
            </p:cNvPr>
            <p:cNvSpPr/>
            <p:nvPr/>
          </p:nvSpPr>
          <p:spPr>
            <a:xfrm>
              <a:off x="6567939" y="2924067"/>
              <a:ext cx="129828" cy="25654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8" name="아래쪽 화살표[D] 127">
              <a:extLst>
                <a:ext uri="{FF2B5EF4-FFF2-40B4-BE49-F238E27FC236}">
                  <a16:creationId xmlns:a16="http://schemas.microsoft.com/office/drawing/2014/main" id="{A781F835-2918-514C-BD90-A74404ACA314}"/>
                </a:ext>
              </a:extLst>
            </p:cNvPr>
            <p:cNvSpPr/>
            <p:nvPr/>
          </p:nvSpPr>
          <p:spPr>
            <a:xfrm>
              <a:off x="7456402" y="3613032"/>
              <a:ext cx="129828" cy="25654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BB1253E-1381-F846-9EF1-01BF847F7885}"/>
              </a:ext>
            </a:extLst>
          </p:cNvPr>
          <p:cNvSpPr txBox="1"/>
          <p:nvPr/>
        </p:nvSpPr>
        <p:spPr>
          <a:xfrm>
            <a:off x="768495" y="2510345"/>
            <a:ext cx="35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" altLang="ko-Kore-KR" dirty="0"/>
              <a:t>Gradient Boosting for Regression</a:t>
            </a:r>
            <a:endParaRPr kumimoji="1" lang="ko-Kore-KR" alt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5FD857E-66CC-AD4B-ABFD-523B6ED11FDD}"/>
              </a:ext>
            </a:extLst>
          </p:cNvPr>
          <p:cNvSpPr txBox="1"/>
          <p:nvPr/>
        </p:nvSpPr>
        <p:spPr>
          <a:xfrm>
            <a:off x="3538302" y="3038505"/>
            <a:ext cx="874989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 dirty="0"/>
              <a:t>1. A</a:t>
            </a:r>
            <a:r>
              <a:rPr kumimoji="1" lang="ko-KR" altLang="en-US" sz="1300" dirty="0"/>
              <a:t>라는 모델은 전체 데이터의 </a:t>
            </a:r>
            <a:r>
              <a:rPr kumimoji="1" lang="en-US" altLang="ko-KR" sz="1300" dirty="0"/>
              <a:t>target variable</a:t>
            </a:r>
            <a:r>
              <a:rPr kumimoji="1" lang="ko-KR" altLang="en-US" sz="1300" dirty="0"/>
              <a:t>의 평균을 예측</a:t>
            </a:r>
            <a:endParaRPr kumimoji="1" lang="en-US" altLang="ko-KR" sz="1300" dirty="0"/>
          </a:p>
          <a:p>
            <a:r>
              <a:rPr kumimoji="1" lang="en-US" altLang="ko-Kore-KR" sz="1300" dirty="0"/>
              <a:t>&gt; </a:t>
            </a:r>
            <a:r>
              <a:rPr kumimoji="1" lang="ko-Kore-KR" altLang="en-US" sz="1300" dirty="0"/>
              <a:t>실제값 </a:t>
            </a:r>
            <a:r>
              <a:rPr kumimoji="1" lang="en-US" altLang="ko-Kore-KR" sz="1300" dirty="0"/>
              <a:t>– </a:t>
            </a:r>
            <a:r>
              <a:rPr kumimoji="1" lang="ko-Kore-KR" altLang="en-US" sz="1300" dirty="0"/>
              <a:t>예측값</a:t>
            </a:r>
            <a:r>
              <a:rPr kumimoji="1" lang="en-US" altLang="ko-Kore-KR" sz="1300" dirty="0"/>
              <a:t> </a:t>
            </a:r>
            <a:r>
              <a:rPr kumimoji="1" lang="en-US" altLang="ko-KR" sz="1300" dirty="0"/>
              <a:t>= </a:t>
            </a:r>
            <a:r>
              <a:rPr kumimoji="1" lang="ko-KR" altLang="en-US" sz="1300" dirty="0" err="1"/>
              <a:t>잔차</a:t>
            </a:r>
            <a:r>
              <a:rPr kumimoji="1" lang="en-US" altLang="ko-KR" sz="1300" dirty="0"/>
              <a:t>(residual)</a:t>
            </a:r>
            <a:r>
              <a:rPr kumimoji="1" lang="ko-KR" altLang="en-US" sz="1300" dirty="0"/>
              <a:t>을 구함</a:t>
            </a:r>
            <a:endParaRPr kumimoji="1" lang="en-US" altLang="ko-KR" sz="1300" dirty="0"/>
          </a:p>
          <a:p>
            <a:r>
              <a:rPr kumimoji="1" lang="en-US" altLang="ko-KR" sz="1300" dirty="0"/>
              <a:t>2.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B</a:t>
            </a:r>
            <a:r>
              <a:rPr kumimoji="1" lang="ko-KR" altLang="en-US" sz="1300" dirty="0"/>
              <a:t>모델은 </a:t>
            </a:r>
            <a:r>
              <a:rPr kumimoji="1" lang="en-US" altLang="ko-KR" sz="1300" dirty="0"/>
              <a:t>A</a:t>
            </a:r>
            <a:r>
              <a:rPr kumimoji="1" lang="ko-KR" altLang="en-US" sz="1300" dirty="0"/>
              <a:t>모델 학습에 사용된 </a:t>
            </a:r>
            <a:r>
              <a:rPr kumimoji="1" lang="en-US" altLang="ko-KR" sz="1300" dirty="0"/>
              <a:t>features</a:t>
            </a:r>
            <a:r>
              <a:rPr kumimoji="1" lang="ko-KR" altLang="en-US" sz="1300" dirty="0" err="1"/>
              <a:t>를</a:t>
            </a:r>
            <a:r>
              <a:rPr kumimoji="1" lang="ko-KR" altLang="en-US" sz="1300" dirty="0"/>
              <a:t> 가지고 앞선 </a:t>
            </a:r>
            <a:r>
              <a:rPr kumimoji="1" lang="en-US" altLang="ko-KR" sz="1300" dirty="0"/>
              <a:t>residual </a:t>
            </a:r>
            <a:r>
              <a:rPr kumimoji="1" lang="ko-KR" altLang="en-US" sz="1300" dirty="0"/>
              <a:t>예측</a:t>
            </a:r>
            <a:endParaRPr kumimoji="1" lang="en-US" altLang="ko-KR" sz="1300" dirty="0"/>
          </a:p>
          <a:p>
            <a:r>
              <a:rPr kumimoji="1" lang="en-US" altLang="ko-KR" sz="1300" dirty="0"/>
              <a:t>&gt; </a:t>
            </a:r>
            <a:r>
              <a:rPr kumimoji="1" lang="ko-KR" altLang="en-US" sz="1300" dirty="0" err="1"/>
              <a:t>실제값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– (A</a:t>
            </a:r>
            <a:r>
              <a:rPr kumimoji="1" lang="ko-KR" altLang="en-US" sz="1300" dirty="0"/>
              <a:t>모델 </a:t>
            </a:r>
            <a:r>
              <a:rPr kumimoji="1" lang="ko-KR" altLang="en-US" sz="1300" dirty="0" err="1"/>
              <a:t>예측값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+ learning rate*B</a:t>
            </a:r>
            <a:r>
              <a:rPr kumimoji="1" lang="ko-KR" altLang="en-US" sz="1300" dirty="0"/>
              <a:t>모델 </a:t>
            </a:r>
            <a:r>
              <a:rPr kumimoji="1" lang="ko-KR" altLang="en-US" sz="1300" dirty="0" err="1"/>
              <a:t>예측값</a:t>
            </a:r>
            <a:r>
              <a:rPr kumimoji="1" lang="ko-KR" altLang="en-US" sz="1300" dirty="0"/>
              <a:t> 평균</a:t>
            </a:r>
            <a:r>
              <a:rPr kumimoji="1" lang="en-US" altLang="ko-KR" sz="1300" dirty="0"/>
              <a:t>)</a:t>
            </a:r>
            <a:r>
              <a:rPr kumimoji="1" lang="ko-KR" altLang="en-US" sz="1300" dirty="0"/>
              <a:t> </a:t>
            </a:r>
            <a:r>
              <a:rPr kumimoji="1" lang="en-US" altLang="ko-KR" sz="1300" dirty="0"/>
              <a:t>= </a:t>
            </a:r>
            <a:r>
              <a:rPr kumimoji="1" lang="ko-KR" altLang="en-US" sz="1300" dirty="0"/>
              <a:t>새로운</a:t>
            </a:r>
            <a:r>
              <a:rPr kumimoji="1" lang="en-US" altLang="ko-KR" sz="1300" dirty="0"/>
              <a:t> residual</a:t>
            </a:r>
            <a:r>
              <a:rPr kumimoji="1" lang="ko-KR" altLang="en-US" sz="1300" dirty="0"/>
              <a:t>을 구함</a:t>
            </a:r>
            <a:endParaRPr kumimoji="1" lang="en-US" altLang="ko-KR" sz="1300" dirty="0"/>
          </a:p>
          <a:p>
            <a:r>
              <a:rPr kumimoji="1" lang="en-US" altLang="ko-KR" sz="1300" dirty="0"/>
              <a:t>3. C</a:t>
            </a:r>
            <a:r>
              <a:rPr kumimoji="1" lang="ko-KR" altLang="en-US" sz="1300" dirty="0"/>
              <a:t>모델은</a:t>
            </a:r>
            <a:r>
              <a:rPr lang="ko-KR" altLang="en-US" sz="1300" dirty="0"/>
              <a:t> </a:t>
            </a:r>
            <a:r>
              <a:rPr lang="en" altLang="ko-Kore-KR" sz="1300" dirty="0"/>
              <a:t>A</a:t>
            </a:r>
            <a:r>
              <a:rPr lang="ko-KR" altLang="en-US" sz="1300" dirty="0"/>
              <a:t>모델의 학습에 사용했던 </a:t>
            </a:r>
            <a:r>
              <a:rPr lang="en" altLang="ko-Kore-KR" sz="1300" dirty="0"/>
              <a:t>features</a:t>
            </a:r>
            <a:r>
              <a:rPr lang="ko-KR" altLang="en-US" sz="1300" dirty="0" err="1"/>
              <a:t>를</a:t>
            </a:r>
            <a:r>
              <a:rPr lang="ko-KR" altLang="en-US" sz="1300" dirty="0"/>
              <a:t> 가지고 바로 위에서 언급한 새로운 </a:t>
            </a:r>
            <a:r>
              <a:rPr lang="en" altLang="ko-Kore-KR" sz="1300" dirty="0"/>
              <a:t>residual </a:t>
            </a:r>
            <a:r>
              <a:rPr lang="ko-Kore-KR" altLang="en-US" sz="1300" dirty="0"/>
              <a:t>예측</a:t>
            </a:r>
            <a:br>
              <a:rPr lang="en-US" altLang="ko-KR" sz="1300" dirty="0"/>
            </a:br>
            <a:r>
              <a:rPr lang="en-US" altLang="ko-KR" sz="1300" dirty="0"/>
              <a:t>&gt; </a:t>
            </a:r>
            <a:r>
              <a:rPr lang="ko-KR" altLang="en-US" sz="1300" dirty="0" err="1"/>
              <a:t>실제값</a:t>
            </a:r>
            <a:r>
              <a:rPr lang="ko-KR" altLang="en-US" sz="1300" dirty="0"/>
              <a:t> </a:t>
            </a:r>
            <a:r>
              <a:rPr lang="en-US" altLang="ko-KR" sz="1300" dirty="0"/>
              <a:t>- (</a:t>
            </a:r>
            <a:r>
              <a:rPr lang="en" altLang="ko-Kore-KR" sz="1300" dirty="0"/>
              <a:t>A</a:t>
            </a:r>
            <a:r>
              <a:rPr lang="ko-KR" altLang="en-US" sz="1300" dirty="0"/>
              <a:t>모델 </a:t>
            </a:r>
            <a:r>
              <a:rPr lang="ko-KR" altLang="en-US" sz="1300" dirty="0" err="1"/>
              <a:t>예측값</a:t>
            </a:r>
            <a:r>
              <a:rPr lang="ko-KR" altLang="en-US" sz="1300" dirty="0"/>
              <a:t> </a:t>
            </a:r>
            <a:r>
              <a:rPr lang="en-US" altLang="ko-KR" sz="1300" dirty="0"/>
              <a:t>+ </a:t>
            </a:r>
            <a:r>
              <a:rPr lang="en" altLang="ko-Kore-KR" sz="1300" dirty="0" err="1"/>
              <a:t>learning_rate</a:t>
            </a:r>
            <a:r>
              <a:rPr lang="en" altLang="ko-Kore-KR" sz="1300" dirty="0"/>
              <a:t>*B</a:t>
            </a:r>
            <a:r>
              <a:rPr lang="ko-KR" altLang="en-US" sz="1300" dirty="0"/>
              <a:t>모델 </a:t>
            </a:r>
            <a:r>
              <a:rPr lang="ko-KR" altLang="en-US" sz="1300" dirty="0" err="1"/>
              <a:t>예측값</a:t>
            </a:r>
            <a:r>
              <a:rPr lang="ko-KR" altLang="en-US" sz="1300" dirty="0"/>
              <a:t> 평균 </a:t>
            </a:r>
            <a:r>
              <a:rPr lang="en-US" altLang="ko-KR" sz="1300" dirty="0"/>
              <a:t>+ </a:t>
            </a:r>
            <a:r>
              <a:rPr lang="en" altLang="ko-Kore-KR" sz="1300" dirty="0" err="1"/>
              <a:t>learning_rate</a:t>
            </a:r>
            <a:r>
              <a:rPr lang="en" altLang="ko-Kore-KR" sz="1300" dirty="0"/>
              <a:t>*C</a:t>
            </a:r>
            <a:r>
              <a:rPr lang="ko-KR" altLang="en-US" sz="1300" dirty="0"/>
              <a:t>모델 </a:t>
            </a:r>
            <a:r>
              <a:rPr lang="ko-KR" altLang="en-US" sz="1300" dirty="0" err="1"/>
              <a:t>예측값</a:t>
            </a:r>
            <a:r>
              <a:rPr lang="ko-KR" altLang="en-US" sz="1300" dirty="0"/>
              <a:t> 평균</a:t>
            </a:r>
            <a:r>
              <a:rPr lang="en-US" altLang="ko-KR" sz="1300" dirty="0"/>
              <a:t>) = </a:t>
            </a:r>
            <a:r>
              <a:rPr lang="ko-KR" altLang="en-US" sz="1300" dirty="0"/>
              <a:t>새로운 </a:t>
            </a:r>
            <a:r>
              <a:rPr lang="en" altLang="ko-Kore-KR" sz="1300" dirty="0"/>
              <a:t>residual</a:t>
            </a:r>
            <a:r>
              <a:rPr lang="ko-KR" altLang="en-US" sz="1300" dirty="0"/>
              <a:t>을 구함</a:t>
            </a:r>
            <a:endParaRPr lang="en-US" altLang="ko-KR" sz="1300" dirty="0"/>
          </a:p>
          <a:p>
            <a:endParaRPr lang="en-US" altLang="ko-KR" sz="1300" u="sng" dirty="0"/>
          </a:p>
          <a:p>
            <a:r>
              <a:rPr lang="en-US" altLang="ko-KR" sz="1300" dirty="0"/>
              <a:t>	</a:t>
            </a:r>
            <a:r>
              <a:rPr lang="ko-KR" altLang="en-US" sz="1300" u="sng" dirty="0"/>
              <a:t>최종 </a:t>
            </a:r>
            <a:r>
              <a:rPr lang="ko-KR" altLang="en-US" sz="1300" u="sng" dirty="0" err="1"/>
              <a:t>예측값은</a:t>
            </a:r>
            <a:r>
              <a:rPr lang="ko-KR" altLang="en-US" sz="1300" u="sng" dirty="0"/>
              <a:t> 모든 모델의 </a:t>
            </a:r>
            <a:r>
              <a:rPr lang="ko-KR" altLang="en-US" sz="1300" u="sng" dirty="0" err="1"/>
              <a:t>예측값의</a:t>
            </a:r>
            <a:r>
              <a:rPr lang="ko-KR" altLang="en-US" sz="1300" u="sng" dirty="0"/>
              <a:t> </a:t>
            </a:r>
            <a:r>
              <a:rPr lang="en" altLang="ko-Kore-KR" sz="1300" u="sng" dirty="0"/>
              <a:t>weighted sum</a:t>
            </a:r>
            <a:endParaRPr kumimoji="1" lang="en-US" altLang="ko-KR" sz="1300" u="sng" dirty="0"/>
          </a:p>
        </p:txBody>
      </p:sp>
    </p:spTree>
    <p:extLst>
      <p:ext uri="{BB962C8B-B14F-4D97-AF65-F5344CB8AC3E}">
        <p14:creationId xmlns:p14="http://schemas.microsoft.com/office/powerpoint/2010/main" val="321317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2752677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GBM(gradient boost)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4930" y="408598"/>
            <a:ext cx="354584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617477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GBM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3B82E6C-FB68-5942-8EA2-638D475F3C40}"/>
              </a:ext>
            </a:extLst>
          </p:cNvPr>
          <p:cNvSpPr txBox="1"/>
          <p:nvPr/>
        </p:nvSpPr>
        <p:spPr>
          <a:xfrm>
            <a:off x="772761" y="1482522"/>
            <a:ext cx="375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" altLang="ko-Kore-KR" dirty="0"/>
              <a:t>Gradient Boosting for </a:t>
            </a:r>
            <a:r>
              <a:rPr lang="en-US" altLang="ko-Kore-KR" dirty="0"/>
              <a:t>Classification</a:t>
            </a:r>
            <a:endParaRPr kumimoji="1" lang="ko-Kore-KR" altLang="en-US" dirty="0"/>
          </a:p>
        </p:txBody>
      </p:sp>
      <p:graphicFrame>
        <p:nvGraphicFramePr>
          <p:cNvPr id="1027" name="표 1027">
            <a:extLst>
              <a:ext uri="{FF2B5EF4-FFF2-40B4-BE49-F238E27FC236}">
                <a16:creationId xmlns:a16="http://schemas.microsoft.com/office/drawing/2014/main" id="{480F1511-E5E5-804A-ACE1-AA8D593EE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250122"/>
              </p:ext>
            </p:extLst>
          </p:nvPr>
        </p:nvGraphicFramePr>
        <p:xfrm>
          <a:off x="772760" y="1991059"/>
          <a:ext cx="2548624" cy="3138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7156">
                  <a:extLst>
                    <a:ext uri="{9D8B030D-6E8A-4147-A177-3AD203B41FA5}">
                      <a16:colId xmlns:a16="http://schemas.microsoft.com/office/drawing/2014/main" val="1864245616"/>
                    </a:ext>
                  </a:extLst>
                </a:gridCol>
                <a:gridCol w="637156">
                  <a:extLst>
                    <a:ext uri="{9D8B030D-6E8A-4147-A177-3AD203B41FA5}">
                      <a16:colId xmlns:a16="http://schemas.microsoft.com/office/drawing/2014/main" val="3736329362"/>
                    </a:ext>
                  </a:extLst>
                </a:gridCol>
                <a:gridCol w="637156">
                  <a:extLst>
                    <a:ext uri="{9D8B030D-6E8A-4147-A177-3AD203B41FA5}">
                      <a16:colId xmlns:a16="http://schemas.microsoft.com/office/drawing/2014/main" val="389724668"/>
                    </a:ext>
                  </a:extLst>
                </a:gridCol>
                <a:gridCol w="637156">
                  <a:extLst>
                    <a:ext uri="{9D8B030D-6E8A-4147-A177-3AD203B41FA5}">
                      <a16:colId xmlns:a16="http://schemas.microsoft.com/office/drawing/2014/main" val="814891853"/>
                    </a:ext>
                  </a:extLst>
                </a:gridCol>
              </a:tblGrid>
              <a:tr h="82522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like</a:t>
                      </a:r>
                      <a:r>
                        <a:rPr lang="ko-Kore-KR" altLang="en-US" sz="1000" dirty="0"/>
                        <a:t> </a:t>
                      </a:r>
                      <a:r>
                        <a:rPr lang="en-US" altLang="ko-Kore-KR" sz="1000" dirty="0"/>
                        <a:t>p</a:t>
                      </a:r>
                      <a:r>
                        <a:rPr lang="en-US" altLang="ko-KR" sz="1000" dirty="0"/>
                        <a:t>opcorn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age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favorite color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loves</a:t>
                      </a:r>
                    </a:p>
                    <a:p>
                      <a:pPr algn="ctr"/>
                      <a:r>
                        <a:rPr lang="en-US" altLang="ko-Kore-KR" sz="1000" dirty="0"/>
                        <a:t>soul</a:t>
                      </a:r>
                      <a:endParaRPr lang="ko-Kore-KR" altLang="en-US" sz="10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708765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12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blue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379551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87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green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385954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no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44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blue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no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813297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19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red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no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784707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no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32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green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362441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no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14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blue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7828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6C59DF7A-2023-EA45-A73F-4167E19F9E27}"/>
                  </a:ext>
                </a:extLst>
              </p:cNvPr>
              <p:cNvSpPr txBox="1"/>
              <p:nvPr/>
            </p:nvSpPr>
            <p:spPr>
              <a:xfrm>
                <a:off x="5553307" y="1963747"/>
                <a:ext cx="3732625" cy="1098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1.   target</a:t>
                </a:r>
                <a:r>
                  <a:rPr kumimoji="1" lang="ko-Kore-KR" altLang="en-US" dirty="0"/>
                  <a:t>을 이용해서 </a:t>
                </a:r>
                <a:r>
                  <a:rPr kumimoji="1" lang="en-US" altLang="ko-Kore-KR" dirty="0"/>
                  <a:t>log(odds) </a:t>
                </a:r>
                <a:r>
                  <a:rPr kumimoji="1" lang="ko-Kore-KR" altLang="en-US" dirty="0"/>
                  <a:t>계산</a:t>
                </a:r>
                <a:endParaRPr kumimoji="1" lang="en-US" altLang="ko-Kore-KR" dirty="0"/>
              </a:p>
              <a:p>
                <a:r>
                  <a:rPr kumimoji="1" lang="en-US" altLang="ko-Kore-KR" b="0" dirty="0"/>
                  <a:t>2.   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𝑝𝑟𝑜𝑏𝑎𝑏𝑖𝑙𝑖𝑡𝑦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unc>
                              <m:func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ko-Kore-KR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𝑜𝑑𝑑𝑠</m:t>
                                    </m:r>
                                  </m:e>
                                </m:d>
                              </m:e>
                            </m:func>
                          </m:sup>
                        </m:sSup>
                      </m:num>
                      <m:den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unc>
                              <m:func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ko-Kore-KR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𝑜𝑑𝑑𝑠</m:t>
                                    </m:r>
                                  </m:e>
                                </m:d>
                              </m:e>
                            </m:func>
                          </m:sup>
                        </m:s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kumimoji="1" lang="en-US" altLang="ko-Kore-KR" dirty="0"/>
              </a:p>
              <a:p>
                <a:r>
                  <a:rPr kumimoji="1" lang="en-US" altLang="ko-Kore-KR" dirty="0"/>
                  <a:t>3.   target – probability= residual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6C59DF7A-2023-EA45-A73F-4167E19F9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307" y="1963747"/>
                <a:ext cx="3732625" cy="1098121"/>
              </a:xfrm>
              <a:prstGeom prst="rect">
                <a:avLst/>
              </a:prstGeom>
              <a:blipFill>
                <a:blip r:embed="rId2"/>
                <a:stretch>
                  <a:fillRect l="-1356" t="-3448" r="-339" b="-919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2" name="표 1027">
            <a:extLst>
              <a:ext uri="{FF2B5EF4-FFF2-40B4-BE49-F238E27FC236}">
                <a16:creationId xmlns:a16="http://schemas.microsoft.com/office/drawing/2014/main" id="{8C5B0632-AE52-DE49-9063-BF200FF3B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149525"/>
              </p:ext>
            </p:extLst>
          </p:nvPr>
        </p:nvGraphicFramePr>
        <p:xfrm>
          <a:off x="772760" y="1991059"/>
          <a:ext cx="3185780" cy="3138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7156">
                  <a:extLst>
                    <a:ext uri="{9D8B030D-6E8A-4147-A177-3AD203B41FA5}">
                      <a16:colId xmlns:a16="http://schemas.microsoft.com/office/drawing/2014/main" val="1864245616"/>
                    </a:ext>
                  </a:extLst>
                </a:gridCol>
                <a:gridCol w="637156">
                  <a:extLst>
                    <a:ext uri="{9D8B030D-6E8A-4147-A177-3AD203B41FA5}">
                      <a16:colId xmlns:a16="http://schemas.microsoft.com/office/drawing/2014/main" val="3736329362"/>
                    </a:ext>
                  </a:extLst>
                </a:gridCol>
                <a:gridCol w="637156">
                  <a:extLst>
                    <a:ext uri="{9D8B030D-6E8A-4147-A177-3AD203B41FA5}">
                      <a16:colId xmlns:a16="http://schemas.microsoft.com/office/drawing/2014/main" val="389724668"/>
                    </a:ext>
                  </a:extLst>
                </a:gridCol>
                <a:gridCol w="637156">
                  <a:extLst>
                    <a:ext uri="{9D8B030D-6E8A-4147-A177-3AD203B41FA5}">
                      <a16:colId xmlns:a16="http://schemas.microsoft.com/office/drawing/2014/main" val="814891853"/>
                    </a:ext>
                  </a:extLst>
                </a:gridCol>
                <a:gridCol w="637156">
                  <a:extLst>
                    <a:ext uri="{9D8B030D-6E8A-4147-A177-3AD203B41FA5}">
                      <a16:colId xmlns:a16="http://schemas.microsoft.com/office/drawing/2014/main" val="358641418"/>
                    </a:ext>
                  </a:extLst>
                </a:gridCol>
              </a:tblGrid>
              <a:tr h="82522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like</a:t>
                      </a:r>
                      <a:r>
                        <a:rPr lang="ko-Kore-KR" altLang="en-US" sz="1000" dirty="0"/>
                        <a:t> </a:t>
                      </a:r>
                      <a:r>
                        <a:rPr lang="en-US" altLang="ko-Kore-KR" sz="1000" dirty="0"/>
                        <a:t>p</a:t>
                      </a:r>
                      <a:r>
                        <a:rPr lang="en-US" altLang="ko-KR" sz="1000" dirty="0"/>
                        <a:t>opcorn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age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favorite color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loves</a:t>
                      </a:r>
                    </a:p>
                    <a:p>
                      <a:pPr algn="ctr"/>
                      <a:r>
                        <a:rPr lang="en-US" altLang="ko-Kore-KR" sz="1000" dirty="0"/>
                        <a:t>soul</a:t>
                      </a:r>
                      <a:endParaRPr lang="ko-Kore-KR" altLang="en-US" sz="10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residual</a:t>
                      </a:r>
                      <a:endParaRPr lang="ko-Kore-KR" altLang="en-US" sz="10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708765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12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blue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0.3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379551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87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green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0.3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385954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no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44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blue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no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-0.7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813297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19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red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no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-0.7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784707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no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32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green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0.3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362441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no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14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blue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0.3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782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11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2752677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GBM(gradient boost)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4930" y="408598"/>
            <a:ext cx="354584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617477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GBM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3B82E6C-FB68-5942-8EA2-638D475F3C40}"/>
              </a:ext>
            </a:extLst>
          </p:cNvPr>
          <p:cNvSpPr txBox="1"/>
          <p:nvPr/>
        </p:nvSpPr>
        <p:spPr>
          <a:xfrm>
            <a:off x="772761" y="1482522"/>
            <a:ext cx="375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" altLang="ko-Kore-KR" dirty="0"/>
              <a:t>Gradient Boosting for </a:t>
            </a:r>
            <a:r>
              <a:rPr lang="en-US" altLang="ko-Kore-KR" dirty="0"/>
              <a:t>Classification</a:t>
            </a:r>
            <a:endParaRPr kumimoji="1" lang="ko-Kore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E67C86-0B58-8E40-ABD1-0C09BE2E2BCD}"/>
              </a:ext>
            </a:extLst>
          </p:cNvPr>
          <p:cNvGrpSpPr/>
          <p:nvPr/>
        </p:nvGrpSpPr>
        <p:grpSpPr>
          <a:xfrm>
            <a:off x="1225715" y="2193329"/>
            <a:ext cx="2709168" cy="2377693"/>
            <a:chOff x="1225715" y="2193329"/>
            <a:chExt cx="2709168" cy="2377693"/>
          </a:xfrm>
        </p:grpSpPr>
        <p:sp>
          <p:nvSpPr>
            <p:cNvPr id="38" name="자유형 37">
              <a:extLst>
                <a:ext uri="{FF2B5EF4-FFF2-40B4-BE49-F238E27FC236}">
                  <a16:creationId xmlns:a16="http://schemas.microsoft.com/office/drawing/2014/main" id="{D2B8D435-0D06-E44C-8924-5DF12CDF6E79}"/>
                </a:ext>
              </a:extLst>
            </p:cNvPr>
            <p:cNvSpPr/>
            <p:nvPr/>
          </p:nvSpPr>
          <p:spPr>
            <a:xfrm>
              <a:off x="2766223" y="3584832"/>
              <a:ext cx="584330" cy="2780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89508"/>
                  </a:lnTo>
                  <a:lnTo>
                    <a:pt x="584330" y="189508"/>
                  </a:lnTo>
                  <a:lnTo>
                    <a:pt x="584330" y="27808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자유형 38">
              <a:extLst>
                <a:ext uri="{FF2B5EF4-FFF2-40B4-BE49-F238E27FC236}">
                  <a16:creationId xmlns:a16="http://schemas.microsoft.com/office/drawing/2014/main" id="{D0A926DF-752F-2444-9DF8-303E68BDE378}"/>
                </a:ext>
              </a:extLst>
            </p:cNvPr>
            <p:cNvSpPr/>
            <p:nvPr/>
          </p:nvSpPr>
          <p:spPr>
            <a:xfrm>
              <a:off x="2181892" y="3584832"/>
              <a:ext cx="584330" cy="2780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584330" y="0"/>
                  </a:moveTo>
                  <a:lnTo>
                    <a:pt x="584330" y="189508"/>
                  </a:lnTo>
                  <a:lnTo>
                    <a:pt x="0" y="189508"/>
                  </a:lnTo>
                  <a:lnTo>
                    <a:pt x="0" y="27808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자유형 39">
              <a:extLst>
                <a:ext uri="{FF2B5EF4-FFF2-40B4-BE49-F238E27FC236}">
                  <a16:creationId xmlns:a16="http://schemas.microsoft.com/office/drawing/2014/main" id="{7586C34D-FEFA-664F-81F9-240FA6EC5F73}"/>
                </a:ext>
              </a:extLst>
            </p:cNvPr>
            <p:cNvSpPr/>
            <p:nvPr/>
          </p:nvSpPr>
          <p:spPr>
            <a:xfrm>
              <a:off x="2181892" y="2699571"/>
              <a:ext cx="584330" cy="2780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89508"/>
                  </a:lnTo>
                  <a:lnTo>
                    <a:pt x="584330" y="189508"/>
                  </a:lnTo>
                  <a:lnTo>
                    <a:pt x="584330" y="27808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자유형 40">
              <a:extLst>
                <a:ext uri="{FF2B5EF4-FFF2-40B4-BE49-F238E27FC236}">
                  <a16:creationId xmlns:a16="http://schemas.microsoft.com/office/drawing/2014/main" id="{1FB1C2EC-D4B9-A54F-B141-F0603B1238B4}"/>
                </a:ext>
              </a:extLst>
            </p:cNvPr>
            <p:cNvSpPr/>
            <p:nvPr/>
          </p:nvSpPr>
          <p:spPr>
            <a:xfrm>
              <a:off x="1597562" y="2699571"/>
              <a:ext cx="584330" cy="2780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584330" y="0"/>
                  </a:moveTo>
                  <a:lnTo>
                    <a:pt x="584330" y="189508"/>
                  </a:lnTo>
                  <a:lnTo>
                    <a:pt x="0" y="189508"/>
                  </a:lnTo>
                  <a:lnTo>
                    <a:pt x="0" y="27808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자유형 42">
              <a:extLst>
                <a:ext uri="{FF2B5EF4-FFF2-40B4-BE49-F238E27FC236}">
                  <a16:creationId xmlns:a16="http://schemas.microsoft.com/office/drawing/2014/main" id="{EFDB5D55-2C0F-3341-8E93-EA5566BBD4D6}"/>
                </a:ext>
              </a:extLst>
            </p:cNvPr>
            <p:cNvSpPr/>
            <p:nvPr/>
          </p:nvSpPr>
          <p:spPr>
            <a:xfrm>
              <a:off x="1810046" y="2193329"/>
              <a:ext cx="956176" cy="607172"/>
            </a:xfrm>
            <a:custGeom>
              <a:avLst/>
              <a:gdLst>
                <a:gd name="connsiteX0" fmla="*/ 0 w 956176"/>
                <a:gd name="connsiteY0" fmla="*/ 60717 h 607172"/>
                <a:gd name="connsiteX1" fmla="*/ 60717 w 956176"/>
                <a:gd name="connsiteY1" fmla="*/ 0 h 607172"/>
                <a:gd name="connsiteX2" fmla="*/ 895459 w 956176"/>
                <a:gd name="connsiteY2" fmla="*/ 0 h 607172"/>
                <a:gd name="connsiteX3" fmla="*/ 956176 w 956176"/>
                <a:gd name="connsiteY3" fmla="*/ 60717 h 607172"/>
                <a:gd name="connsiteX4" fmla="*/ 956176 w 956176"/>
                <a:gd name="connsiteY4" fmla="*/ 546455 h 607172"/>
                <a:gd name="connsiteX5" fmla="*/ 895459 w 956176"/>
                <a:gd name="connsiteY5" fmla="*/ 607172 h 607172"/>
                <a:gd name="connsiteX6" fmla="*/ 60717 w 956176"/>
                <a:gd name="connsiteY6" fmla="*/ 607172 h 607172"/>
                <a:gd name="connsiteX7" fmla="*/ 0 w 956176"/>
                <a:gd name="connsiteY7" fmla="*/ 546455 h 607172"/>
                <a:gd name="connsiteX8" fmla="*/ 0 w 956176"/>
                <a:gd name="connsiteY8" fmla="*/ 60717 h 60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6176" h="607172">
                  <a:moveTo>
                    <a:pt x="0" y="60717"/>
                  </a:moveTo>
                  <a:cubicBezTo>
                    <a:pt x="0" y="27184"/>
                    <a:pt x="27184" y="0"/>
                    <a:pt x="60717" y="0"/>
                  </a:cubicBezTo>
                  <a:lnTo>
                    <a:pt x="895459" y="0"/>
                  </a:lnTo>
                  <a:cubicBezTo>
                    <a:pt x="928992" y="0"/>
                    <a:pt x="956176" y="27184"/>
                    <a:pt x="956176" y="60717"/>
                  </a:cubicBezTo>
                  <a:lnTo>
                    <a:pt x="956176" y="546455"/>
                  </a:lnTo>
                  <a:cubicBezTo>
                    <a:pt x="956176" y="579988"/>
                    <a:pt x="928992" y="607172"/>
                    <a:pt x="895459" y="607172"/>
                  </a:cubicBezTo>
                  <a:lnTo>
                    <a:pt x="60717" y="607172"/>
                  </a:lnTo>
                  <a:cubicBezTo>
                    <a:pt x="27184" y="607172"/>
                    <a:pt x="0" y="579988"/>
                    <a:pt x="0" y="546455"/>
                  </a:cubicBezTo>
                  <a:lnTo>
                    <a:pt x="0" y="6071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3" tIns="71123" rIns="71123" bIns="71123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400" kern="1200" dirty="0"/>
                <a:t>red</a:t>
              </a:r>
              <a:endParaRPr lang="ko-KR" altLang="en-US" sz="1400" kern="1200" dirty="0"/>
            </a:p>
          </p:txBody>
        </p:sp>
        <p:sp>
          <p:nvSpPr>
            <p:cNvPr id="45" name="자유형 44">
              <a:extLst>
                <a:ext uri="{FF2B5EF4-FFF2-40B4-BE49-F238E27FC236}">
                  <a16:creationId xmlns:a16="http://schemas.microsoft.com/office/drawing/2014/main" id="{986CD466-EED5-6F4F-98AE-7ED9FA67B617}"/>
                </a:ext>
              </a:extLst>
            </p:cNvPr>
            <p:cNvSpPr/>
            <p:nvPr/>
          </p:nvSpPr>
          <p:spPr>
            <a:xfrm>
              <a:off x="1225715" y="3078589"/>
              <a:ext cx="956176" cy="607172"/>
            </a:xfrm>
            <a:custGeom>
              <a:avLst/>
              <a:gdLst>
                <a:gd name="connsiteX0" fmla="*/ 0 w 956176"/>
                <a:gd name="connsiteY0" fmla="*/ 60717 h 607172"/>
                <a:gd name="connsiteX1" fmla="*/ 60717 w 956176"/>
                <a:gd name="connsiteY1" fmla="*/ 0 h 607172"/>
                <a:gd name="connsiteX2" fmla="*/ 895459 w 956176"/>
                <a:gd name="connsiteY2" fmla="*/ 0 h 607172"/>
                <a:gd name="connsiteX3" fmla="*/ 956176 w 956176"/>
                <a:gd name="connsiteY3" fmla="*/ 60717 h 607172"/>
                <a:gd name="connsiteX4" fmla="*/ 956176 w 956176"/>
                <a:gd name="connsiteY4" fmla="*/ 546455 h 607172"/>
                <a:gd name="connsiteX5" fmla="*/ 895459 w 956176"/>
                <a:gd name="connsiteY5" fmla="*/ 607172 h 607172"/>
                <a:gd name="connsiteX6" fmla="*/ 60717 w 956176"/>
                <a:gd name="connsiteY6" fmla="*/ 607172 h 607172"/>
                <a:gd name="connsiteX7" fmla="*/ 0 w 956176"/>
                <a:gd name="connsiteY7" fmla="*/ 546455 h 607172"/>
                <a:gd name="connsiteX8" fmla="*/ 0 w 956176"/>
                <a:gd name="connsiteY8" fmla="*/ 60717 h 60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6176" h="607172">
                  <a:moveTo>
                    <a:pt x="0" y="60717"/>
                  </a:moveTo>
                  <a:cubicBezTo>
                    <a:pt x="0" y="27184"/>
                    <a:pt x="27184" y="0"/>
                    <a:pt x="60717" y="0"/>
                  </a:cubicBezTo>
                  <a:lnTo>
                    <a:pt x="895459" y="0"/>
                  </a:lnTo>
                  <a:cubicBezTo>
                    <a:pt x="928992" y="0"/>
                    <a:pt x="956176" y="27184"/>
                    <a:pt x="956176" y="60717"/>
                  </a:cubicBezTo>
                  <a:lnTo>
                    <a:pt x="956176" y="546455"/>
                  </a:lnTo>
                  <a:cubicBezTo>
                    <a:pt x="956176" y="579988"/>
                    <a:pt x="928992" y="607172"/>
                    <a:pt x="895459" y="607172"/>
                  </a:cubicBezTo>
                  <a:lnTo>
                    <a:pt x="60717" y="607172"/>
                  </a:lnTo>
                  <a:cubicBezTo>
                    <a:pt x="27184" y="607172"/>
                    <a:pt x="0" y="579988"/>
                    <a:pt x="0" y="546455"/>
                  </a:cubicBezTo>
                  <a:lnTo>
                    <a:pt x="0" y="6071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3" tIns="71123" rIns="71123" bIns="71123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400" kern="1200" dirty="0"/>
                <a:t>-0.7</a:t>
              </a:r>
              <a:endParaRPr lang="ko-KR" altLang="en-US" sz="1400" kern="1200" dirty="0"/>
            </a:p>
          </p:txBody>
        </p:sp>
        <p:sp>
          <p:nvSpPr>
            <p:cNvPr id="48" name="자유형 47">
              <a:extLst>
                <a:ext uri="{FF2B5EF4-FFF2-40B4-BE49-F238E27FC236}">
                  <a16:creationId xmlns:a16="http://schemas.microsoft.com/office/drawing/2014/main" id="{9A5630C2-FFDA-7B42-BFB5-996BB7FB8D31}"/>
                </a:ext>
              </a:extLst>
            </p:cNvPr>
            <p:cNvSpPr/>
            <p:nvPr/>
          </p:nvSpPr>
          <p:spPr>
            <a:xfrm>
              <a:off x="2394376" y="3078589"/>
              <a:ext cx="956176" cy="607172"/>
            </a:xfrm>
            <a:custGeom>
              <a:avLst/>
              <a:gdLst>
                <a:gd name="connsiteX0" fmla="*/ 0 w 956176"/>
                <a:gd name="connsiteY0" fmla="*/ 60717 h 607172"/>
                <a:gd name="connsiteX1" fmla="*/ 60717 w 956176"/>
                <a:gd name="connsiteY1" fmla="*/ 0 h 607172"/>
                <a:gd name="connsiteX2" fmla="*/ 895459 w 956176"/>
                <a:gd name="connsiteY2" fmla="*/ 0 h 607172"/>
                <a:gd name="connsiteX3" fmla="*/ 956176 w 956176"/>
                <a:gd name="connsiteY3" fmla="*/ 60717 h 607172"/>
                <a:gd name="connsiteX4" fmla="*/ 956176 w 956176"/>
                <a:gd name="connsiteY4" fmla="*/ 546455 h 607172"/>
                <a:gd name="connsiteX5" fmla="*/ 895459 w 956176"/>
                <a:gd name="connsiteY5" fmla="*/ 607172 h 607172"/>
                <a:gd name="connsiteX6" fmla="*/ 60717 w 956176"/>
                <a:gd name="connsiteY6" fmla="*/ 607172 h 607172"/>
                <a:gd name="connsiteX7" fmla="*/ 0 w 956176"/>
                <a:gd name="connsiteY7" fmla="*/ 546455 h 607172"/>
                <a:gd name="connsiteX8" fmla="*/ 0 w 956176"/>
                <a:gd name="connsiteY8" fmla="*/ 60717 h 60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6176" h="607172">
                  <a:moveTo>
                    <a:pt x="0" y="60717"/>
                  </a:moveTo>
                  <a:cubicBezTo>
                    <a:pt x="0" y="27184"/>
                    <a:pt x="27184" y="0"/>
                    <a:pt x="60717" y="0"/>
                  </a:cubicBezTo>
                  <a:lnTo>
                    <a:pt x="895459" y="0"/>
                  </a:lnTo>
                  <a:cubicBezTo>
                    <a:pt x="928992" y="0"/>
                    <a:pt x="956176" y="27184"/>
                    <a:pt x="956176" y="60717"/>
                  </a:cubicBezTo>
                  <a:lnTo>
                    <a:pt x="956176" y="546455"/>
                  </a:lnTo>
                  <a:cubicBezTo>
                    <a:pt x="956176" y="579988"/>
                    <a:pt x="928992" y="607172"/>
                    <a:pt x="895459" y="607172"/>
                  </a:cubicBezTo>
                  <a:lnTo>
                    <a:pt x="60717" y="607172"/>
                  </a:lnTo>
                  <a:cubicBezTo>
                    <a:pt x="27184" y="607172"/>
                    <a:pt x="0" y="579988"/>
                    <a:pt x="0" y="546455"/>
                  </a:cubicBezTo>
                  <a:lnTo>
                    <a:pt x="0" y="6071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3" tIns="71123" rIns="71123" bIns="71123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400" kern="1200" dirty="0"/>
                <a:t>age&gt;37</a:t>
              </a:r>
              <a:endParaRPr lang="ko-KR" altLang="en-US" sz="1400" kern="1200" dirty="0"/>
            </a:p>
          </p:txBody>
        </p:sp>
        <p:sp>
          <p:nvSpPr>
            <p:cNvPr id="52" name="자유형 51">
              <a:extLst>
                <a:ext uri="{FF2B5EF4-FFF2-40B4-BE49-F238E27FC236}">
                  <a16:creationId xmlns:a16="http://schemas.microsoft.com/office/drawing/2014/main" id="{07859316-37E6-EE47-B3CC-C2658841A40E}"/>
                </a:ext>
              </a:extLst>
            </p:cNvPr>
            <p:cNvSpPr/>
            <p:nvPr/>
          </p:nvSpPr>
          <p:spPr>
            <a:xfrm>
              <a:off x="1810046" y="3963850"/>
              <a:ext cx="956176" cy="607172"/>
            </a:xfrm>
            <a:custGeom>
              <a:avLst/>
              <a:gdLst>
                <a:gd name="connsiteX0" fmla="*/ 0 w 956176"/>
                <a:gd name="connsiteY0" fmla="*/ 60717 h 607172"/>
                <a:gd name="connsiteX1" fmla="*/ 60717 w 956176"/>
                <a:gd name="connsiteY1" fmla="*/ 0 h 607172"/>
                <a:gd name="connsiteX2" fmla="*/ 895459 w 956176"/>
                <a:gd name="connsiteY2" fmla="*/ 0 h 607172"/>
                <a:gd name="connsiteX3" fmla="*/ 956176 w 956176"/>
                <a:gd name="connsiteY3" fmla="*/ 60717 h 607172"/>
                <a:gd name="connsiteX4" fmla="*/ 956176 w 956176"/>
                <a:gd name="connsiteY4" fmla="*/ 546455 h 607172"/>
                <a:gd name="connsiteX5" fmla="*/ 895459 w 956176"/>
                <a:gd name="connsiteY5" fmla="*/ 607172 h 607172"/>
                <a:gd name="connsiteX6" fmla="*/ 60717 w 956176"/>
                <a:gd name="connsiteY6" fmla="*/ 607172 h 607172"/>
                <a:gd name="connsiteX7" fmla="*/ 0 w 956176"/>
                <a:gd name="connsiteY7" fmla="*/ 546455 h 607172"/>
                <a:gd name="connsiteX8" fmla="*/ 0 w 956176"/>
                <a:gd name="connsiteY8" fmla="*/ 60717 h 60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6176" h="607172">
                  <a:moveTo>
                    <a:pt x="0" y="60717"/>
                  </a:moveTo>
                  <a:cubicBezTo>
                    <a:pt x="0" y="27184"/>
                    <a:pt x="27184" y="0"/>
                    <a:pt x="60717" y="0"/>
                  </a:cubicBezTo>
                  <a:lnTo>
                    <a:pt x="895459" y="0"/>
                  </a:lnTo>
                  <a:cubicBezTo>
                    <a:pt x="928992" y="0"/>
                    <a:pt x="956176" y="27184"/>
                    <a:pt x="956176" y="60717"/>
                  </a:cubicBezTo>
                  <a:lnTo>
                    <a:pt x="956176" y="546455"/>
                  </a:lnTo>
                  <a:cubicBezTo>
                    <a:pt x="956176" y="579988"/>
                    <a:pt x="928992" y="607172"/>
                    <a:pt x="895459" y="607172"/>
                  </a:cubicBezTo>
                  <a:lnTo>
                    <a:pt x="60717" y="607172"/>
                  </a:lnTo>
                  <a:cubicBezTo>
                    <a:pt x="27184" y="607172"/>
                    <a:pt x="0" y="579988"/>
                    <a:pt x="0" y="546455"/>
                  </a:cubicBezTo>
                  <a:lnTo>
                    <a:pt x="0" y="6071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3" tIns="71123" rIns="71123" bIns="71123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400" kern="1200" dirty="0"/>
                <a:t>0.3,-0.7</a:t>
              </a:r>
              <a:endParaRPr lang="ko-KR" altLang="en-US" sz="1400" kern="1200" dirty="0"/>
            </a:p>
          </p:txBody>
        </p:sp>
        <p:sp>
          <p:nvSpPr>
            <p:cNvPr id="54" name="자유형 53">
              <a:extLst>
                <a:ext uri="{FF2B5EF4-FFF2-40B4-BE49-F238E27FC236}">
                  <a16:creationId xmlns:a16="http://schemas.microsoft.com/office/drawing/2014/main" id="{A464CCC2-2BCD-BF46-8EB7-3AEC11EB0B58}"/>
                </a:ext>
              </a:extLst>
            </p:cNvPr>
            <p:cNvSpPr/>
            <p:nvPr/>
          </p:nvSpPr>
          <p:spPr>
            <a:xfrm>
              <a:off x="2978707" y="3963850"/>
              <a:ext cx="956176" cy="607172"/>
            </a:xfrm>
            <a:custGeom>
              <a:avLst/>
              <a:gdLst>
                <a:gd name="connsiteX0" fmla="*/ 0 w 956176"/>
                <a:gd name="connsiteY0" fmla="*/ 60717 h 607172"/>
                <a:gd name="connsiteX1" fmla="*/ 60717 w 956176"/>
                <a:gd name="connsiteY1" fmla="*/ 0 h 607172"/>
                <a:gd name="connsiteX2" fmla="*/ 895459 w 956176"/>
                <a:gd name="connsiteY2" fmla="*/ 0 h 607172"/>
                <a:gd name="connsiteX3" fmla="*/ 956176 w 956176"/>
                <a:gd name="connsiteY3" fmla="*/ 60717 h 607172"/>
                <a:gd name="connsiteX4" fmla="*/ 956176 w 956176"/>
                <a:gd name="connsiteY4" fmla="*/ 546455 h 607172"/>
                <a:gd name="connsiteX5" fmla="*/ 895459 w 956176"/>
                <a:gd name="connsiteY5" fmla="*/ 607172 h 607172"/>
                <a:gd name="connsiteX6" fmla="*/ 60717 w 956176"/>
                <a:gd name="connsiteY6" fmla="*/ 607172 h 607172"/>
                <a:gd name="connsiteX7" fmla="*/ 0 w 956176"/>
                <a:gd name="connsiteY7" fmla="*/ 546455 h 607172"/>
                <a:gd name="connsiteX8" fmla="*/ 0 w 956176"/>
                <a:gd name="connsiteY8" fmla="*/ 60717 h 60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6176" h="607172">
                  <a:moveTo>
                    <a:pt x="0" y="60717"/>
                  </a:moveTo>
                  <a:cubicBezTo>
                    <a:pt x="0" y="27184"/>
                    <a:pt x="27184" y="0"/>
                    <a:pt x="60717" y="0"/>
                  </a:cubicBezTo>
                  <a:lnTo>
                    <a:pt x="895459" y="0"/>
                  </a:lnTo>
                  <a:cubicBezTo>
                    <a:pt x="928992" y="0"/>
                    <a:pt x="956176" y="27184"/>
                    <a:pt x="956176" y="60717"/>
                  </a:cubicBezTo>
                  <a:lnTo>
                    <a:pt x="956176" y="546455"/>
                  </a:lnTo>
                  <a:cubicBezTo>
                    <a:pt x="956176" y="579988"/>
                    <a:pt x="928992" y="607172"/>
                    <a:pt x="895459" y="607172"/>
                  </a:cubicBezTo>
                  <a:lnTo>
                    <a:pt x="60717" y="607172"/>
                  </a:lnTo>
                  <a:cubicBezTo>
                    <a:pt x="27184" y="607172"/>
                    <a:pt x="0" y="579988"/>
                    <a:pt x="0" y="546455"/>
                  </a:cubicBezTo>
                  <a:lnTo>
                    <a:pt x="0" y="6071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3" tIns="71123" rIns="71123" bIns="71123" numCol="1" spcCol="1270" anchor="ctr" anchorCtr="0">
              <a:noAutofit/>
            </a:bodyPr>
            <a:lstStyle/>
            <a:p>
              <a:pPr marL="0" lvl="0" indent="0" algn="ctr" defTabSz="622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1400" kern="1200" dirty="0"/>
                <a:t>0.3,0.3,0.3</a:t>
              </a:r>
              <a:endParaRPr lang="ko-KR" altLang="en-US" sz="14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760D4B-E4D0-FF4E-B9A5-DEC8FCC112C1}"/>
                  </a:ext>
                </a:extLst>
              </p:cNvPr>
              <p:cNvSpPr txBox="1"/>
              <p:nvPr/>
            </p:nvSpPr>
            <p:spPr>
              <a:xfrm>
                <a:off x="4744844" y="3623558"/>
                <a:ext cx="6099716" cy="667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" altLang="ko-Kore-KR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" altLang="ko-Kore-KR" b="0" i="1" dirty="0" err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𝑅𝑒𝑠𝑖𝑑𝑢𝑎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" altLang="ko-Kore-KR" b="0" i="1" dirty="0" err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" altLang="ko-Kore-KR" b="0" i="1" dirty="0" err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" altLang="ko-Kore-K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∑(</m:t>
                          </m:r>
                          <m:r>
                            <a:rPr lang="en" altLang="ko-Kore-KR" i="1" dirty="0" err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𝑃𝑟𝑒𝑣𝑖𝑜𝑢𝑠𝑃𝑟𝑜𝑏𝑎𝑏𝑖𝑙𝑖𝑡</m:t>
                          </m:r>
                          <m:sSub>
                            <m:sSubPr>
                              <m:ctrlPr>
                                <a:rPr lang="en-US" altLang="ko-Kore-KR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" altLang="ko-Kore-KR" i="1" dirty="0" err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" altLang="ko-Kore-KR" i="1" dirty="0" err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" altLang="ko-Kore-K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×(1−</m:t>
                          </m:r>
                          <m:r>
                            <a:rPr lang="en" altLang="ko-Kore-K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𝑃𝑟𝑒𝑣𝑖𝑜𝑢𝑠𝑃𝑟𝑜𝑏𝑎𝑏𝑖𝑙𝑖𝑡</m:t>
                          </m:r>
                          <m:sSub>
                            <m:sSubPr>
                              <m:ctrlPr>
                                <a:rPr lang="en-US" altLang="ko-Kore-KR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" altLang="ko-Kore-KR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ore-KR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" altLang="ko-Kore-K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br>
                  <a:rPr lang="en" altLang="ko-Kore-KR" dirty="0"/>
                </a:br>
                <a:endParaRPr lang="ko-Kore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760D4B-E4D0-FF4E-B9A5-DEC8FCC11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844" y="3623558"/>
                <a:ext cx="6099716" cy="667555"/>
              </a:xfrm>
              <a:prstGeom prst="rect">
                <a:avLst/>
              </a:prstGeom>
              <a:blipFill>
                <a:blip r:embed="rId2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2D487264-D22A-1946-AB41-C1D2AFC19C97}"/>
              </a:ext>
            </a:extLst>
          </p:cNvPr>
          <p:cNvSpPr txBox="1"/>
          <p:nvPr/>
        </p:nvSpPr>
        <p:spPr>
          <a:xfrm>
            <a:off x="5553307" y="4499109"/>
            <a:ext cx="6454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식을 통해 각 </a:t>
            </a:r>
            <a:r>
              <a:rPr kumimoji="1" lang="en-US" altLang="ko-Kore-KR" dirty="0"/>
              <a:t>l</a:t>
            </a:r>
            <a:r>
              <a:rPr kumimoji="1" lang="en-US" altLang="ko-KR" dirty="0"/>
              <a:t>eaf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대표값</a:t>
            </a:r>
            <a:r>
              <a:rPr kumimoji="1" lang="ko-KR" altLang="en-US" dirty="0"/>
              <a:t> 도출</a:t>
            </a:r>
            <a:endParaRPr kumimoji="1" lang="en-US" altLang="ko-KR" dirty="0"/>
          </a:p>
          <a:p>
            <a:r>
              <a:rPr kumimoji="1" lang="en-US" altLang="ko-KR" dirty="0"/>
              <a:t>6. prediction log(odds) = probability + learning rate * </a:t>
            </a:r>
            <a:r>
              <a:rPr kumimoji="1" lang="en-US" altLang="ko-KR" dirty="0" err="1"/>
              <a:t>trans_residual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5F89B8-504F-6047-B940-CC605B734F3B}"/>
              </a:ext>
            </a:extLst>
          </p:cNvPr>
          <p:cNvSpPr txBox="1"/>
          <p:nvPr/>
        </p:nvSpPr>
        <p:spPr>
          <a:xfrm>
            <a:off x="1195587" y="3386522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en-US" altLang="ko-Kore-KR" dirty="0"/>
              <a:t>3</a:t>
            </a:r>
            <a:r>
              <a:rPr kumimoji="1" lang="en-US" altLang="ko-KR" dirty="0"/>
              <a:t>.3</a:t>
            </a:r>
            <a:endParaRPr kumimoji="1" lang="ko-Kore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9E3FC9-35DD-9D4B-8BFD-A54F3D2BE229}"/>
              </a:ext>
            </a:extLst>
          </p:cNvPr>
          <p:cNvSpPr txBox="1"/>
          <p:nvPr/>
        </p:nvSpPr>
        <p:spPr>
          <a:xfrm>
            <a:off x="1794885" y="424854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-1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07B0D9-4A3A-CC4A-A11C-E86253F52BF6}"/>
              </a:ext>
            </a:extLst>
          </p:cNvPr>
          <p:cNvSpPr txBox="1"/>
          <p:nvPr/>
        </p:nvSpPr>
        <p:spPr>
          <a:xfrm>
            <a:off x="2929822" y="427858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1.4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5B6FF24-CF81-3743-839C-76AE41DC0496}"/>
                  </a:ext>
                </a:extLst>
              </p:cNvPr>
              <p:cNvSpPr txBox="1"/>
              <p:nvPr/>
            </p:nvSpPr>
            <p:spPr>
              <a:xfrm>
                <a:off x="5553307" y="1963747"/>
                <a:ext cx="3732625" cy="1375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1.   target</a:t>
                </a:r>
                <a:r>
                  <a:rPr kumimoji="1" lang="ko-Kore-KR" altLang="en-US" dirty="0"/>
                  <a:t>을 이용해서 </a:t>
                </a:r>
                <a:r>
                  <a:rPr kumimoji="1" lang="en-US" altLang="ko-Kore-KR" dirty="0"/>
                  <a:t>log(odds) </a:t>
                </a:r>
                <a:r>
                  <a:rPr kumimoji="1" lang="ko-Kore-KR" altLang="en-US" dirty="0"/>
                  <a:t>계산</a:t>
                </a:r>
                <a:endParaRPr kumimoji="1" lang="en-US" altLang="ko-Kore-KR" dirty="0"/>
              </a:p>
              <a:p>
                <a:r>
                  <a:rPr kumimoji="1" lang="en-US" altLang="ko-Kore-KR" b="0" dirty="0"/>
                  <a:t>2.   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𝑝𝑟𝑜𝑏𝑎𝑏𝑖𝑙𝑖𝑡𝑦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unc>
                              <m:func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ko-Kore-KR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𝑜𝑑𝑑𝑠</m:t>
                                    </m:r>
                                  </m:e>
                                </m:d>
                              </m:e>
                            </m:func>
                          </m:sup>
                        </m:sSup>
                      </m:num>
                      <m:den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unc>
                              <m:func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ko-Kore-KR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𝑜𝑑𝑑𝑠</m:t>
                                    </m:r>
                                  </m:e>
                                </m:d>
                              </m:e>
                            </m:func>
                          </m:sup>
                        </m:s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kumimoji="1" lang="en-US" altLang="ko-Kore-KR" dirty="0"/>
              </a:p>
              <a:p>
                <a:pPr marL="342900" indent="-342900">
                  <a:buAutoNum type="arabicPeriod" startAt="3"/>
                </a:pPr>
                <a:r>
                  <a:rPr kumimoji="1" lang="en-US" altLang="ko-Kore-KR" dirty="0"/>
                  <a:t>target – probability= residual</a:t>
                </a:r>
              </a:p>
              <a:p>
                <a:pPr marL="342900" indent="-342900">
                  <a:buAutoNum type="arabicPeriod" startAt="3"/>
                </a:pPr>
                <a:r>
                  <a:rPr kumimoji="1" lang="en-US" altLang="ko-Kore-KR" dirty="0"/>
                  <a:t>residual</a:t>
                </a:r>
                <a:r>
                  <a:rPr kumimoji="1" lang="ko-Kore-KR" altLang="en-US" dirty="0"/>
                  <a:t>로 </a:t>
                </a:r>
                <a:r>
                  <a:rPr kumimoji="1" lang="en-US" altLang="ko-Kore-KR" dirty="0"/>
                  <a:t>tree </a:t>
                </a:r>
                <a:r>
                  <a:rPr kumimoji="1" lang="ko-Kore-KR" altLang="en-US" dirty="0"/>
                  <a:t>생성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5B6FF24-CF81-3743-839C-76AE41DC0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307" y="1963747"/>
                <a:ext cx="3732625" cy="1375120"/>
              </a:xfrm>
              <a:prstGeom prst="rect">
                <a:avLst/>
              </a:prstGeom>
              <a:blipFill>
                <a:blip r:embed="rId3"/>
                <a:stretch>
                  <a:fillRect l="-1356" t="-2727" r="-339" b="-545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11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56" grpId="0"/>
      <p:bldP spid="57" grpId="0"/>
      <p:bldP spid="64" grpId="0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7D9DD5B4-0146-4CD1-9291-8A4D9FE2BA6F}"/>
              </a:ext>
            </a:extLst>
          </p:cNvPr>
          <p:cNvSpPr txBox="1"/>
          <p:nvPr/>
        </p:nvSpPr>
        <p:spPr>
          <a:xfrm>
            <a:off x="772761" y="879151"/>
            <a:ext cx="2752677" cy="46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GBM(gradient boost)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1717FCA-9F1C-4EC6-AFFA-288EA3ED4ADF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948715-2F50-425E-BF9A-19509624D15E}"/>
              </a:ext>
            </a:extLst>
          </p:cNvPr>
          <p:cNvSpPr txBox="1"/>
          <p:nvPr/>
        </p:nvSpPr>
        <p:spPr>
          <a:xfrm>
            <a:off x="884930" y="408598"/>
            <a:ext cx="354584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AE3166-4927-4962-885A-8BF81F68A7B9}"/>
              </a:ext>
            </a:extLst>
          </p:cNvPr>
          <p:cNvSpPr txBox="1"/>
          <p:nvPr/>
        </p:nvSpPr>
        <p:spPr>
          <a:xfrm>
            <a:off x="1294202" y="374743"/>
            <a:ext cx="617477" cy="340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GBM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3B82E6C-FB68-5942-8EA2-638D475F3C40}"/>
              </a:ext>
            </a:extLst>
          </p:cNvPr>
          <p:cNvSpPr txBox="1"/>
          <p:nvPr/>
        </p:nvSpPr>
        <p:spPr>
          <a:xfrm>
            <a:off x="772761" y="1482522"/>
            <a:ext cx="375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" altLang="ko-Kore-KR" dirty="0"/>
              <a:t>Gradient Boosting for </a:t>
            </a:r>
            <a:r>
              <a:rPr lang="en-US" altLang="ko-Kore-KR" dirty="0"/>
              <a:t>Classification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760D4B-E4D0-FF4E-B9A5-DEC8FCC112C1}"/>
                  </a:ext>
                </a:extLst>
              </p:cNvPr>
              <p:cNvSpPr txBox="1"/>
              <p:nvPr/>
            </p:nvSpPr>
            <p:spPr>
              <a:xfrm>
                <a:off x="4744844" y="3623558"/>
                <a:ext cx="6099716" cy="667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" altLang="ko-Kore-KR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" altLang="ko-Kore-KR" b="0" i="1" dirty="0" err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𝑅𝑒𝑠𝑖𝑑𝑢𝑎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" altLang="ko-Kore-KR" b="0" i="1" dirty="0" err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" altLang="ko-Kore-KR" b="0" i="1" dirty="0" err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" altLang="ko-Kore-K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∑(</m:t>
                          </m:r>
                          <m:r>
                            <a:rPr lang="en" altLang="ko-Kore-KR" i="1" dirty="0" err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𝑃𝑟𝑒𝑣𝑖𝑜𝑢𝑠𝑃𝑟𝑜𝑏𝑎𝑏𝑖𝑙𝑖𝑡</m:t>
                          </m:r>
                          <m:sSub>
                            <m:sSubPr>
                              <m:ctrlPr>
                                <a:rPr lang="en-US" altLang="ko-Kore-KR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" altLang="ko-Kore-KR" i="1" dirty="0" err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" altLang="ko-Kore-KR" i="1" dirty="0" err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" altLang="ko-Kore-K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×(1−</m:t>
                          </m:r>
                          <m:r>
                            <a:rPr lang="en" altLang="ko-Kore-K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𝑃𝑟𝑒𝑣𝑖𝑜𝑢𝑠𝑃𝑟𝑜𝑏𝑎𝑏𝑖𝑙𝑖𝑡</m:t>
                          </m:r>
                          <m:sSub>
                            <m:sSubPr>
                              <m:ctrlPr>
                                <a:rPr lang="en-US" altLang="ko-Kore-KR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" altLang="ko-Kore-KR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ore-KR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" altLang="ko-Kore-KR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br>
                  <a:rPr lang="en" altLang="ko-Kore-KR" dirty="0"/>
                </a:br>
                <a:endParaRPr lang="ko-Kore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760D4B-E4D0-FF4E-B9A5-DEC8FCC11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844" y="3623558"/>
                <a:ext cx="6099716" cy="667555"/>
              </a:xfrm>
              <a:prstGeom prst="rect">
                <a:avLst/>
              </a:prstGeom>
              <a:blipFill>
                <a:blip r:embed="rId2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487264-D22A-1946-AB41-C1D2AFC19C97}"/>
                  </a:ext>
                </a:extLst>
              </p:cNvPr>
              <p:cNvSpPr txBox="1"/>
              <p:nvPr/>
            </p:nvSpPr>
            <p:spPr>
              <a:xfrm>
                <a:off x="5553307" y="4499109"/>
                <a:ext cx="6507102" cy="1098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5</a:t>
                </a:r>
                <a:r>
                  <a:rPr kumimoji="1" lang="en-US" altLang="ko-Kore-KR" dirty="0"/>
                  <a:t>. </a:t>
                </a:r>
                <a:r>
                  <a:rPr kumimoji="1" lang="ko-Kore-KR" altLang="en-US" dirty="0"/>
                  <a:t>식을 통해 각 </a:t>
                </a:r>
                <a:r>
                  <a:rPr kumimoji="1" lang="en-US" altLang="ko-Kore-KR" dirty="0"/>
                  <a:t>l</a:t>
                </a:r>
                <a:r>
                  <a:rPr kumimoji="1" lang="en-US" altLang="ko-KR" dirty="0"/>
                  <a:t>eaf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대표값</a:t>
                </a:r>
                <a:r>
                  <a:rPr kumimoji="1" lang="ko-KR" altLang="en-US" dirty="0"/>
                  <a:t> 도출</a:t>
                </a:r>
                <a:endParaRPr kumimoji="1" lang="en-US" altLang="ko-KR" dirty="0"/>
              </a:p>
              <a:p>
                <a:r>
                  <a:rPr kumimoji="1" lang="en-US" altLang="ko-KR" dirty="0"/>
                  <a:t>6. prediction log(odds) = probability + learning rate * </a:t>
                </a:r>
                <a:r>
                  <a:rPr kumimoji="1" lang="en-US" altLang="ko-KR" dirty="0" err="1"/>
                  <a:t>trans_residual</a:t>
                </a:r>
                <a:endParaRPr kumimoji="1" lang="en-US" altLang="ko-KR" dirty="0"/>
              </a:p>
              <a:p>
                <a:r>
                  <a:rPr kumimoji="1" lang="en-US" altLang="ko-Kore-KR" dirty="0"/>
                  <a:t>7. new probability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unc>
                              <m:func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𝑝𝑟𝑒𝑑𝑖𝑐𝑡𝑖𝑜𝑛</m:t>
                                </m:r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ko-Kore-K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ko-Kore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ore-KR" i="1">
                                        <a:latin typeface="Cambria Math" panose="02040503050406030204" pitchFamily="18" charset="0"/>
                                      </a:rPr>
                                      <m:t>𝑜𝑑𝑑𝑠</m:t>
                                    </m:r>
                                  </m:e>
                                </m:d>
                              </m:e>
                            </m:func>
                          </m:sup>
                        </m:sSup>
                      </m:num>
                      <m:den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unc>
                              <m:funcPr>
                                <m:ctrlPr>
                                  <a:rPr kumimoji="1" lang="en-US" altLang="ko-Kore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𝑝𝑟𝑒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ko-Kore-KR" b="0" i="0" smtClean="0">
                                    <a:latin typeface="Cambria Math" panose="02040503050406030204" pitchFamily="18" charset="0"/>
                                  </a:rPr>
                                  <m:t>diction</m:t>
                                </m:r>
                                <m:r>
                                  <a:rPr kumimoji="1" lang="en-US" altLang="ko-Kore-KR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ko-Kore-K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ko-Kore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ore-KR" i="1">
                                        <a:latin typeface="Cambria Math" panose="02040503050406030204" pitchFamily="18" charset="0"/>
                                      </a:rPr>
                                      <m:t>𝑜𝑑𝑑𝑠</m:t>
                                    </m:r>
                                  </m:e>
                                </m:d>
                              </m:e>
                            </m:func>
                          </m:sup>
                        </m:sSup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D487264-D22A-1946-AB41-C1D2AFC19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307" y="4499109"/>
                <a:ext cx="6507102" cy="1098121"/>
              </a:xfrm>
              <a:prstGeom prst="rect">
                <a:avLst/>
              </a:prstGeom>
              <a:blipFill>
                <a:blip r:embed="rId3"/>
                <a:stretch>
                  <a:fillRect l="-780" t="-3448" b="-574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5B6FF24-CF81-3743-839C-76AE41DC0496}"/>
                  </a:ext>
                </a:extLst>
              </p:cNvPr>
              <p:cNvSpPr txBox="1"/>
              <p:nvPr/>
            </p:nvSpPr>
            <p:spPr>
              <a:xfrm>
                <a:off x="5553307" y="1963747"/>
                <a:ext cx="3732625" cy="1375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1.   target</a:t>
                </a:r>
                <a:r>
                  <a:rPr kumimoji="1" lang="ko-Kore-KR" altLang="en-US" dirty="0"/>
                  <a:t>을 이용해서 </a:t>
                </a:r>
                <a:r>
                  <a:rPr kumimoji="1" lang="en-US" altLang="ko-Kore-KR" dirty="0"/>
                  <a:t>log(odds) </a:t>
                </a:r>
                <a:r>
                  <a:rPr kumimoji="1" lang="ko-Kore-KR" altLang="en-US" dirty="0"/>
                  <a:t>계산</a:t>
                </a:r>
                <a:endParaRPr kumimoji="1" lang="en-US" altLang="ko-Kore-KR" dirty="0"/>
              </a:p>
              <a:p>
                <a:r>
                  <a:rPr kumimoji="1" lang="en-US" altLang="ko-Kore-KR" b="0" dirty="0"/>
                  <a:t>2.   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𝑝𝑟𝑜𝑏𝑎𝑏𝑖𝑙𝑖𝑡𝑦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unc>
                              <m:func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ko-Kore-KR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𝑜𝑑𝑑𝑠</m:t>
                                    </m:r>
                                  </m:e>
                                </m:d>
                              </m:e>
                            </m:func>
                          </m:sup>
                        </m:sSup>
                      </m:num>
                      <m:den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unc>
                              <m:func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ko-Kore-KR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𝑜𝑑𝑑𝑠</m:t>
                                    </m:r>
                                  </m:e>
                                </m:d>
                              </m:e>
                            </m:func>
                          </m:sup>
                        </m:s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kumimoji="1" lang="en-US" altLang="ko-Kore-KR" dirty="0"/>
              </a:p>
              <a:p>
                <a:pPr marL="342900" indent="-342900">
                  <a:buAutoNum type="arabicPeriod" startAt="3"/>
                </a:pPr>
                <a:r>
                  <a:rPr kumimoji="1" lang="en-US" altLang="ko-Kore-KR" dirty="0"/>
                  <a:t>target – probability= residual</a:t>
                </a:r>
              </a:p>
              <a:p>
                <a:pPr marL="342900" indent="-342900">
                  <a:buAutoNum type="arabicPeriod" startAt="3"/>
                </a:pPr>
                <a:r>
                  <a:rPr kumimoji="1" lang="en-US" altLang="ko-Kore-KR" dirty="0"/>
                  <a:t>residual</a:t>
                </a:r>
                <a:r>
                  <a:rPr kumimoji="1" lang="ko-Kore-KR" altLang="en-US" dirty="0"/>
                  <a:t>로 </a:t>
                </a:r>
                <a:r>
                  <a:rPr kumimoji="1" lang="en-US" altLang="ko-Kore-KR" dirty="0"/>
                  <a:t>tree </a:t>
                </a:r>
                <a:r>
                  <a:rPr kumimoji="1" lang="ko-Kore-KR" altLang="en-US" dirty="0"/>
                  <a:t>생성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5B6FF24-CF81-3743-839C-76AE41DC0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307" y="1963747"/>
                <a:ext cx="3732625" cy="1375120"/>
              </a:xfrm>
              <a:prstGeom prst="rect">
                <a:avLst/>
              </a:prstGeom>
              <a:blipFill>
                <a:blip r:embed="rId4"/>
                <a:stretch>
                  <a:fillRect l="-1356" t="-2727" r="-339" b="-545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표 1027">
            <a:extLst>
              <a:ext uri="{FF2B5EF4-FFF2-40B4-BE49-F238E27FC236}">
                <a16:creationId xmlns:a16="http://schemas.microsoft.com/office/drawing/2014/main" id="{EC80E631-83AC-2B4D-9D59-5834D15EA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77780"/>
              </p:ext>
            </p:extLst>
          </p:nvPr>
        </p:nvGraphicFramePr>
        <p:xfrm>
          <a:off x="772760" y="1991059"/>
          <a:ext cx="3004360" cy="3138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1090">
                  <a:extLst>
                    <a:ext uri="{9D8B030D-6E8A-4147-A177-3AD203B41FA5}">
                      <a16:colId xmlns:a16="http://schemas.microsoft.com/office/drawing/2014/main" val="1864245616"/>
                    </a:ext>
                  </a:extLst>
                </a:gridCol>
                <a:gridCol w="751090">
                  <a:extLst>
                    <a:ext uri="{9D8B030D-6E8A-4147-A177-3AD203B41FA5}">
                      <a16:colId xmlns:a16="http://schemas.microsoft.com/office/drawing/2014/main" val="3736329362"/>
                    </a:ext>
                  </a:extLst>
                </a:gridCol>
                <a:gridCol w="751090">
                  <a:extLst>
                    <a:ext uri="{9D8B030D-6E8A-4147-A177-3AD203B41FA5}">
                      <a16:colId xmlns:a16="http://schemas.microsoft.com/office/drawing/2014/main" val="389724668"/>
                    </a:ext>
                  </a:extLst>
                </a:gridCol>
                <a:gridCol w="751090">
                  <a:extLst>
                    <a:ext uri="{9D8B030D-6E8A-4147-A177-3AD203B41FA5}">
                      <a16:colId xmlns:a16="http://schemas.microsoft.com/office/drawing/2014/main" val="814891853"/>
                    </a:ext>
                  </a:extLst>
                </a:gridCol>
              </a:tblGrid>
              <a:tr h="82522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like</a:t>
                      </a:r>
                      <a:r>
                        <a:rPr lang="ko-Kore-KR" altLang="en-US" sz="1000" dirty="0"/>
                        <a:t> </a:t>
                      </a:r>
                      <a:r>
                        <a:rPr lang="en-US" altLang="ko-Kore-KR" sz="1000" dirty="0"/>
                        <a:t>p</a:t>
                      </a:r>
                      <a:r>
                        <a:rPr lang="en-US" altLang="ko-KR" sz="1000" dirty="0"/>
                        <a:t>opcorn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age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favorite color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loves</a:t>
                      </a:r>
                    </a:p>
                    <a:p>
                      <a:pPr algn="ctr"/>
                      <a:r>
                        <a:rPr lang="en-US" altLang="ko-Kore-KR" sz="1000" dirty="0"/>
                        <a:t>soul</a:t>
                      </a:r>
                      <a:endParaRPr lang="ko-Kore-KR" altLang="en-US" sz="10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708765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12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blue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379551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87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green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385954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no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44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blue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no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813297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19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red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no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784707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no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32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green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362441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no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14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blue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782823"/>
                  </a:ext>
                </a:extLst>
              </a:tr>
            </a:tbl>
          </a:graphicData>
        </a:graphic>
      </p:graphicFrame>
      <p:graphicFrame>
        <p:nvGraphicFramePr>
          <p:cNvPr id="24" name="표 1027">
            <a:extLst>
              <a:ext uri="{FF2B5EF4-FFF2-40B4-BE49-F238E27FC236}">
                <a16:creationId xmlns:a16="http://schemas.microsoft.com/office/drawing/2014/main" id="{63706383-7DB6-F348-A390-1362034E9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01585"/>
              </p:ext>
            </p:extLst>
          </p:nvPr>
        </p:nvGraphicFramePr>
        <p:xfrm>
          <a:off x="772760" y="1991059"/>
          <a:ext cx="3755450" cy="3138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1090">
                  <a:extLst>
                    <a:ext uri="{9D8B030D-6E8A-4147-A177-3AD203B41FA5}">
                      <a16:colId xmlns:a16="http://schemas.microsoft.com/office/drawing/2014/main" val="1864245616"/>
                    </a:ext>
                  </a:extLst>
                </a:gridCol>
                <a:gridCol w="751090">
                  <a:extLst>
                    <a:ext uri="{9D8B030D-6E8A-4147-A177-3AD203B41FA5}">
                      <a16:colId xmlns:a16="http://schemas.microsoft.com/office/drawing/2014/main" val="3736329362"/>
                    </a:ext>
                  </a:extLst>
                </a:gridCol>
                <a:gridCol w="751090">
                  <a:extLst>
                    <a:ext uri="{9D8B030D-6E8A-4147-A177-3AD203B41FA5}">
                      <a16:colId xmlns:a16="http://schemas.microsoft.com/office/drawing/2014/main" val="389724668"/>
                    </a:ext>
                  </a:extLst>
                </a:gridCol>
                <a:gridCol w="751090">
                  <a:extLst>
                    <a:ext uri="{9D8B030D-6E8A-4147-A177-3AD203B41FA5}">
                      <a16:colId xmlns:a16="http://schemas.microsoft.com/office/drawing/2014/main" val="814891853"/>
                    </a:ext>
                  </a:extLst>
                </a:gridCol>
                <a:gridCol w="751090">
                  <a:extLst>
                    <a:ext uri="{9D8B030D-6E8A-4147-A177-3AD203B41FA5}">
                      <a16:colId xmlns:a16="http://schemas.microsoft.com/office/drawing/2014/main" val="358641418"/>
                    </a:ext>
                  </a:extLst>
                </a:gridCol>
              </a:tblGrid>
              <a:tr h="82522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like</a:t>
                      </a:r>
                      <a:r>
                        <a:rPr lang="ko-Kore-KR" altLang="en-US" sz="1000" dirty="0"/>
                        <a:t> </a:t>
                      </a:r>
                      <a:r>
                        <a:rPr lang="en-US" altLang="ko-Kore-KR" sz="1000" dirty="0"/>
                        <a:t>p</a:t>
                      </a:r>
                      <a:r>
                        <a:rPr lang="en-US" altLang="ko-KR" sz="1000" dirty="0"/>
                        <a:t>opcorn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age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favorite color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loves</a:t>
                      </a:r>
                    </a:p>
                    <a:p>
                      <a:pPr algn="ctr"/>
                      <a:r>
                        <a:rPr lang="en-US" altLang="ko-Kore-KR" sz="1000" dirty="0"/>
                        <a:t>soul</a:t>
                      </a:r>
                      <a:endParaRPr lang="ko-Kore-KR" altLang="en-US" sz="10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predicted prob</a:t>
                      </a:r>
                      <a:endParaRPr lang="ko-Kore-KR" altLang="en-US" sz="10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708765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12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blue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0.9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379551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87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green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0.5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385954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no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44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blue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no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0.5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813297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19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red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no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0.1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784707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no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32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green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0.9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362441"/>
                  </a:ext>
                </a:extLst>
              </a:tr>
              <a:tr h="38554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no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14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blue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yes</a:t>
                      </a:r>
                      <a:endParaRPr lang="ko-Kore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00" dirty="0"/>
                        <a:t>0.9</a:t>
                      </a:r>
                      <a:endParaRPr lang="ko-Kore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782823"/>
                  </a:ext>
                </a:extLst>
              </a:tr>
            </a:tbl>
          </a:graphicData>
        </a:graphic>
      </p:graphicFrame>
      <p:sp>
        <p:nvSpPr>
          <p:cNvPr id="4" name="U자형 화살표[U] 3">
            <a:extLst>
              <a:ext uri="{FF2B5EF4-FFF2-40B4-BE49-F238E27FC236}">
                <a16:creationId xmlns:a16="http://schemas.microsoft.com/office/drawing/2014/main" id="{5814758B-6208-664B-82D3-BD3CDECE3223}"/>
              </a:ext>
            </a:extLst>
          </p:cNvPr>
          <p:cNvSpPr/>
          <p:nvPr/>
        </p:nvSpPr>
        <p:spPr>
          <a:xfrm rot="16200000">
            <a:off x="3339980" y="3324707"/>
            <a:ext cx="3099659" cy="1103971"/>
          </a:xfrm>
          <a:prstGeom prst="uturnArrow">
            <a:avLst>
              <a:gd name="adj1" fmla="val 25000"/>
              <a:gd name="adj2" fmla="val 25000"/>
              <a:gd name="adj3" fmla="val 29040"/>
              <a:gd name="adj4" fmla="val 43750"/>
              <a:gd name="adj5" fmla="val 1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4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4674</TotalTime>
  <Words>1494</Words>
  <Application>Microsoft Macintosh PowerPoint</Application>
  <PresentationFormat>와이드스크린</PresentationFormat>
  <Paragraphs>405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5" baseType="lpstr">
      <vt:lpstr>BM YEONSUNG OTF</vt:lpstr>
      <vt:lpstr>G마켓 산스 Bold</vt:lpstr>
      <vt:lpstr>G마켓 산스 Medium</vt:lpstr>
      <vt:lpstr>inherit</vt:lpstr>
      <vt:lpstr>Noto Sans KR</vt:lpstr>
      <vt:lpstr>se-nanumgothic</vt:lpstr>
      <vt:lpstr>Arial</vt:lpstr>
      <vt:lpstr>Calibri</vt:lpstr>
      <vt:lpstr>Calibri Light</vt:lpstr>
      <vt:lpstr>Cambria Math</vt:lpstr>
      <vt:lpstr>Helvetica Neue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문강석</cp:lastModifiedBy>
  <cp:revision>17</cp:revision>
  <dcterms:created xsi:type="dcterms:W3CDTF">2019-11-16T09:55:32Z</dcterms:created>
  <dcterms:modified xsi:type="dcterms:W3CDTF">2022-01-09T07:51:55Z</dcterms:modified>
</cp:coreProperties>
</file>