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notesMasterIdLst>
    <p:notesMasterId r:id="rId30"/>
  </p:notesMasterIdLst>
  <p:sldIdLst>
    <p:sldId id="256" r:id="rId2"/>
    <p:sldId id="300" r:id="rId3"/>
    <p:sldId id="301" r:id="rId4"/>
    <p:sldId id="302" r:id="rId5"/>
    <p:sldId id="303" r:id="rId6"/>
    <p:sldId id="304" r:id="rId7"/>
    <p:sldId id="286" r:id="rId8"/>
    <p:sldId id="305" r:id="rId9"/>
    <p:sldId id="271" r:id="rId10"/>
    <p:sldId id="273" r:id="rId11"/>
    <p:sldId id="272" r:id="rId12"/>
    <p:sldId id="275" r:id="rId13"/>
    <p:sldId id="276" r:id="rId14"/>
    <p:sldId id="282" r:id="rId15"/>
    <p:sldId id="277" r:id="rId16"/>
    <p:sldId id="279" r:id="rId17"/>
    <p:sldId id="280" r:id="rId18"/>
    <p:sldId id="299" r:id="rId19"/>
    <p:sldId id="287" r:id="rId20"/>
    <p:sldId id="288" r:id="rId21"/>
    <p:sldId id="289" r:id="rId22"/>
    <p:sldId id="290" r:id="rId23"/>
    <p:sldId id="292" r:id="rId24"/>
    <p:sldId id="297" r:id="rId25"/>
    <p:sldId id="298" r:id="rId26"/>
    <p:sldId id="294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D1"/>
    <a:srgbClr val="FEF2D0"/>
    <a:srgbClr val="F8E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4259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icrosoft GothicNeo" panose="020B0500000101010101" pitchFamily="34" charset="-127"/>
                <a:ea typeface="Microsoft GothicNeo" panose="020B05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icrosoft GothicNeo" panose="020B0500000101010101" pitchFamily="34" charset="-127"/>
                <a:ea typeface="Microsoft GothicNeo" panose="020B0500000101010101" pitchFamily="34" charset="-127"/>
              </a:defRPr>
            </a:lvl1pPr>
          </a:lstStyle>
          <a:p>
            <a:fld id="{D713E5A6-17A9-4CAB-812D-79DDEC0F9CBA}" type="datetimeFigureOut">
              <a:rPr lang="ko-KR" altLang="en-US" smtClean="0"/>
              <a:pPr/>
              <a:t>2022-01-24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icrosoft GothicNeo" panose="020B0500000101010101" pitchFamily="34" charset="-127"/>
                <a:ea typeface="Microsoft GothicNeo" panose="020B05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icrosoft GothicNeo" panose="020B0500000101010101" pitchFamily="34" charset="-127"/>
                <a:ea typeface="Microsoft GothicNeo" panose="020B0500000101010101" pitchFamily="34" charset="-127"/>
              </a:defRPr>
            </a:lvl1pPr>
          </a:lstStyle>
          <a:p>
            <a:fld id="{56429CBA-7094-4BAD-B6C7-376F593246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63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Microsoft GothicNeo" panose="020B0500000101010101" pitchFamily="34" charset="-127"/>
        <a:ea typeface="Microsoft GothicNeo" panose="020B05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Microsoft GothicNeo" panose="020B0500000101010101" pitchFamily="34" charset="-127"/>
        <a:ea typeface="Microsoft GothicNeo" panose="020B05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Microsoft GothicNeo" panose="020B0500000101010101" pitchFamily="34" charset="-127"/>
        <a:ea typeface="Microsoft GothicNeo" panose="020B05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Microsoft GothicNeo" panose="020B0500000101010101" pitchFamily="34" charset="-127"/>
        <a:ea typeface="Microsoft GothicNeo" panose="020B05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Microsoft GothicNeo" panose="020B0500000101010101" pitchFamily="34" charset="-127"/>
        <a:ea typeface="Microsoft GothicNeo" panose="020B05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4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34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" panose="020B05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Microsoft GothicNeo" panose="020B0500000101010101" pitchFamily="34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4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0" i="0" kern="1200" spc="-60" baseline="0">
          <a:solidFill>
            <a:srgbClr val="FFFFFF"/>
          </a:solidFill>
          <a:latin typeface="Microsoft GothicNeo" panose="020B0500000101010101" pitchFamily="34" charset="-127"/>
          <a:ea typeface="Microsoft GothicNeo" panose="020B0500000101010101" pitchFamily="34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b="0" i="0" kern="1200">
          <a:solidFill>
            <a:schemeClr val="tx1">
              <a:lumMod val="65000"/>
              <a:lumOff val="35000"/>
            </a:schemeClr>
          </a:solidFill>
          <a:latin typeface="Microsoft GothicNeo" panose="020B0500000101010101" pitchFamily="34" charset="-127"/>
          <a:ea typeface="Microsoft GothicNeo" panose="020B0500000101010101" pitchFamily="34" charset="-127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b="0" i="0" kern="1200">
          <a:solidFill>
            <a:schemeClr val="tx1">
              <a:lumMod val="65000"/>
              <a:lumOff val="35000"/>
            </a:schemeClr>
          </a:solidFill>
          <a:latin typeface="Microsoft GothicNeo" panose="020B0500000101010101" pitchFamily="34" charset="-127"/>
          <a:ea typeface="Microsoft GothicNeo" panose="020B0500000101010101" pitchFamily="34" charset="-127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65000"/>
              <a:lumOff val="35000"/>
            </a:schemeClr>
          </a:solidFill>
          <a:latin typeface="Microsoft GothicNeo" panose="020B0500000101010101" pitchFamily="34" charset="-127"/>
          <a:ea typeface="Microsoft GothicNeo" panose="020B0500000101010101" pitchFamily="34" charset="-127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65000"/>
              <a:lumOff val="35000"/>
            </a:schemeClr>
          </a:solidFill>
          <a:latin typeface="Microsoft GothicNeo" panose="020B0500000101010101" pitchFamily="34" charset="-127"/>
          <a:ea typeface="Microsoft GothicNeo" panose="020B0500000101010101" pitchFamily="34" charset="-127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65000"/>
              <a:lumOff val="35000"/>
            </a:schemeClr>
          </a:solidFill>
          <a:latin typeface="Microsoft GothicNeo" panose="020B0500000101010101" pitchFamily="34" charset="-127"/>
          <a:ea typeface="Microsoft GothicNeo" panose="020B05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E0B44-9FE4-490E-B310-CB4BA2E6C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61" y="430783"/>
            <a:ext cx="7315200" cy="2365958"/>
          </a:xfrm>
        </p:spPr>
        <p:txBody>
          <a:bodyPr/>
          <a:lstStyle/>
          <a:p>
            <a:pPr algn="ctr"/>
            <a:r>
              <a:rPr lang="ko-KR" altLang="en-US" b="1" dirty="0"/>
              <a:t>회귀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3D124-02B6-4E3E-A62D-178EECCCD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Kuggle</a:t>
            </a:r>
            <a:r>
              <a:rPr lang="en-US" altLang="ko-KR" dirty="0"/>
              <a:t> </a:t>
            </a:r>
            <a:r>
              <a:rPr lang="ko-KR" altLang="en-US" dirty="0"/>
              <a:t>겨울방학 정규세션 </a:t>
            </a:r>
            <a:r>
              <a:rPr lang="en-US" altLang="ko-KR" dirty="0"/>
              <a:t>5</a:t>
            </a:r>
            <a:r>
              <a:rPr lang="ko-KR" altLang="en-US" dirty="0"/>
              <a:t>주차 </a:t>
            </a:r>
            <a:endParaRPr lang="en-US" altLang="ko-KR" dirty="0"/>
          </a:p>
          <a:p>
            <a:pPr algn="r"/>
            <a:r>
              <a:rPr lang="ko-KR" altLang="en-US" dirty="0"/>
              <a:t>백준성 </a:t>
            </a:r>
            <a:r>
              <a:rPr lang="ko-KR" altLang="en-US" dirty="0" err="1"/>
              <a:t>전웅</a:t>
            </a:r>
            <a:r>
              <a:rPr lang="ko-KR" altLang="en-US" dirty="0"/>
              <a:t> </a:t>
            </a:r>
            <a:r>
              <a:rPr lang="ko-KR" altLang="en-US" dirty="0" err="1"/>
              <a:t>신다혜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2D2E-3B99-4F5D-B781-0AAA0CD6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441" cy="4601183"/>
          </a:xfrm>
        </p:spPr>
        <p:txBody>
          <a:bodyPr/>
          <a:lstStyle/>
          <a:p>
            <a:pPr algn="ctr"/>
            <a:r>
              <a:rPr lang="ko-KR" altLang="en-US" b="1" dirty="0"/>
              <a:t>다중회귀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182A9-B4DF-48E0-BE2B-359670E3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368" y="1880108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다항회귀는 직선적 관계가 아닌 복잡한 다항 관계를 모델링 가능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하지만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!!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다항 회귀의 차수를 높일수록 학습 데이터에만 너무 맞춘 학습이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이루져서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정작 테스트 데이터 환경에서는 오히려 예측 정확도가 떨어짐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과소적합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vs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과적합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3F357-56AF-6E4B-A058-7587D250E7D0}"/>
              </a:ext>
            </a:extLst>
          </p:cNvPr>
          <p:cNvSpPr/>
          <p:nvPr/>
        </p:nvSpPr>
        <p:spPr>
          <a:xfrm>
            <a:off x="838200" y="3632200"/>
            <a:ext cx="1790700" cy="10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22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45C9D-AF18-4017-A4C7-768059C9B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A3C42C-9535-5B44-BE0B-E22DD9230698}"/>
              </a:ext>
            </a:extLst>
          </p:cNvPr>
          <p:cNvSpPr txBox="1">
            <a:spLocks/>
          </p:cNvSpPr>
          <p:nvPr/>
        </p:nvSpPr>
        <p:spPr>
          <a:xfrm>
            <a:off x="281049" y="456206"/>
            <a:ext cx="235173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Data Set</a:t>
            </a:r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87BDA-95CE-4CDA-AF9A-5E649067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49" y="1273465"/>
            <a:ext cx="8544527" cy="50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45C9D-AF18-4017-A4C7-768059C9B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661783" y="221061"/>
            <a:ext cx="235173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DF8394-79C9-4890-BFEC-3C56DAAA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60" y="250260"/>
            <a:ext cx="8397968" cy="37112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05DD9E-F25D-462E-A9B7-F488EC64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07" y="3961522"/>
            <a:ext cx="8527821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9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758766" y="150926"/>
            <a:ext cx="235173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500BD-4892-41E1-807C-56A22A27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72773-85FC-4407-BBB5-6928ED02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7" y="382772"/>
            <a:ext cx="10977228" cy="58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758766" y="150926"/>
            <a:ext cx="235173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3B6A7-9C8D-41EC-99EF-B5C9E7E7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11" y="1737360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Degree1 </a:t>
            </a:r>
            <a:r>
              <a:rPr lang="ko-KR" altLang="en-US" dirty="0"/>
              <a:t>예측 곡선은 단순한 직선형태</a:t>
            </a:r>
            <a:r>
              <a:rPr lang="en-US" altLang="ko-KR" dirty="0"/>
              <a:t>(</a:t>
            </a:r>
            <a:r>
              <a:rPr lang="ko-KR" altLang="en-US" dirty="0"/>
              <a:t>단순선형회귀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실제 데이터 세트를 직선으로 예측하기에는 너무 </a:t>
            </a:r>
            <a:r>
              <a:rPr lang="ko-KR" altLang="en-US" dirty="0" err="1"/>
              <a:t>단순해보이며</a:t>
            </a:r>
            <a:r>
              <a:rPr lang="ko-KR" altLang="en-US" dirty="0"/>
              <a:t> 예측 곡선이 학습 데이터의 패턴을 제대로 반영하지 못하고 있는 과소적합 모델이 되었음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MSE </a:t>
            </a:r>
            <a:r>
              <a:rPr lang="ko-KR" altLang="en-US" dirty="0"/>
              <a:t>값은 약 </a:t>
            </a:r>
            <a:r>
              <a:rPr lang="en-US" altLang="ko-KR" dirty="0"/>
              <a:t>0.107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8710B4-7CB4-46B3-8913-ABC96CB3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7943"/>
            <a:ext cx="6718402" cy="44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758766" y="150926"/>
            <a:ext cx="345301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6D0F7-967F-4DC3-96C7-EDF0418E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855" y="1737360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Degree4 </a:t>
            </a:r>
            <a:r>
              <a:rPr lang="ko-KR" altLang="en-US" dirty="0"/>
              <a:t>곡선은 실제 데이터 세트와 유사한 모습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변동하는 잡음까지 예측하지 못하였지만 학습 데이터 세트를 비교적 잘 반영해 코사인 곡선 기반으로 테스트 데이터를 잘 예측한 곡선을 가진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MSE </a:t>
            </a:r>
            <a:r>
              <a:rPr lang="ko-KR" altLang="en-US" dirty="0"/>
              <a:t>값은 약 </a:t>
            </a:r>
            <a:r>
              <a:rPr lang="en-US" altLang="ko-KR" dirty="0"/>
              <a:t>0.043</a:t>
            </a:r>
            <a:r>
              <a:rPr lang="ko-KR" altLang="en-US" dirty="0"/>
              <a:t>으로 가장 뛰어난 예측 성능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D76AE-69B6-4EAD-8CF8-DF110451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3" y="864108"/>
            <a:ext cx="3592632" cy="42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252919" y="245420"/>
            <a:ext cx="345301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7D04-7F65-4704-94BD-2E76E435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722" y="1370295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Degree15</a:t>
            </a:r>
            <a:r>
              <a:rPr lang="ko-KR" altLang="en-US" dirty="0"/>
              <a:t> 예측 곡선은 </a:t>
            </a:r>
            <a:r>
              <a:rPr lang="en-US" altLang="ko-KR" dirty="0"/>
              <a:t>MSE </a:t>
            </a:r>
            <a:r>
              <a:rPr lang="ko-KR" altLang="en-US" dirty="0"/>
              <a:t>자체가 </a:t>
            </a:r>
            <a:r>
              <a:rPr lang="en-US" altLang="ko-KR" dirty="0"/>
              <a:t>182815432</a:t>
            </a:r>
            <a:r>
              <a:rPr lang="ko-KR" altLang="en-US" dirty="0"/>
              <a:t>가 </a:t>
            </a:r>
            <a:r>
              <a:rPr lang="ko-KR" altLang="en-US" dirty="0" err="1"/>
              <a:t>될정도로</a:t>
            </a:r>
            <a:r>
              <a:rPr lang="ko-KR" altLang="en-US" dirty="0"/>
              <a:t> 어처구니 없는 </a:t>
            </a:r>
            <a:r>
              <a:rPr lang="ko-KR" altLang="en-US" dirty="0" err="1"/>
              <a:t>오류값</a:t>
            </a:r>
            <a:r>
              <a:rPr lang="en-US" altLang="ko-KR" dirty="0"/>
              <a:t>(</a:t>
            </a:r>
            <a:r>
              <a:rPr lang="ko-KR" altLang="en-US" dirty="0"/>
              <a:t>과적합을 강조하기 위해 차수를 </a:t>
            </a:r>
            <a:r>
              <a:rPr lang="en-US" altLang="ko-KR" dirty="0"/>
              <a:t>15</a:t>
            </a:r>
            <a:r>
              <a:rPr lang="ko-KR" altLang="en-US" dirty="0"/>
              <a:t>로 과하게 설정한 결과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데이터 세트의 변동 잡음 값까지 지나치게 반영한 결과 예측 곡선이 학습 데이터 세트만 정확히 예측하고 테스트 값의 실제 곡선과는 완전히 다른 형태의 예측 곡선이 만들어짐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즉 학습데이터에 너무 충실하게 맞춘 과적합이 심한 모델</a:t>
            </a:r>
            <a:r>
              <a:rPr lang="en-US" altLang="ko-KR" dirty="0"/>
              <a:t>(MSE </a:t>
            </a:r>
            <a:r>
              <a:rPr lang="ko-KR" altLang="en-US" dirty="0"/>
              <a:t>너무 높음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10473-F83D-4CF8-980A-BE700108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5" y="850359"/>
            <a:ext cx="3702603" cy="46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-364179" y="150926"/>
            <a:ext cx="5299539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편향 분산 트레이드오프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978FBEF-3FDA-2746-BAFD-EEAC6B25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768" y="885373"/>
            <a:ext cx="5172699" cy="5120640"/>
          </a:xfrm>
        </p:spPr>
        <p:txBody>
          <a:bodyPr/>
          <a:lstStyle/>
          <a:p>
            <a:r>
              <a:rPr lang="en-US" altLang="ko-KR" dirty="0"/>
              <a:t>Degree1</a:t>
            </a:r>
            <a:r>
              <a:rPr lang="ko-KR" altLang="en-US" dirty="0"/>
              <a:t>과 같은 모델을 고편향성을 가졌다고 함 </a:t>
            </a:r>
            <a:r>
              <a:rPr lang="en-US" altLang="ko-KR" dirty="0"/>
              <a:t>(</a:t>
            </a:r>
            <a:r>
              <a:rPr lang="ko-KR" altLang="en-US" dirty="0"/>
              <a:t>매우 단순화된 모델로 지나치게 한 방향성으로 치우침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Degree15</a:t>
            </a:r>
            <a:r>
              <a:rPr lang="ko-KR" altLang="en-US" dirty="0"/>
              <a:t>와 같은 모델을 고분산성을 가졌다고 함</a:t>
            </a:r>
            <a:r>
              <a:rPr lang="en-US" altLang="ko-KR" dirty="0"/>
              <a:t>(</a:t>
            </a:r>
            <a:r>
              <a:rPr lang="ko-KR" altLang="en-US" dirty="0"/>
              <a:t>학습데이터 하나하나의 특성을 반영하면서 매우 복잡한 모델이 되었고 높은 변동성을 가짐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일반적으로 편향이 높으면 분산이 낮아짐 </a:t>
            </a:r>
            <a:r>
              <a:rPr lang="en-US" altLang="ko-KR" dirty="0"/>
              <a:t>-&gt;</a:t>
            </a:r>
            <a:r>
              <a:rPr lang="ko-KR" altLang="en-US" dirty="0"/>
              <a:t>과소적합</a:t>
            </a:r>
            <a:endParaRPr lang="en-US" altLang="ko-KR" dirty="0"/>
          </a:p>
          <a:p>
            <a:r>
              <a:rPr lang="ko-KR" altLang="en-US" dirty="0"/>
              <a:t>분산이 높으면 편향이 낮아짐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과적합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DCAA1-6F61-4A59-B850-DBDA50E5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1123836"/>
            <a:ext cx="5714057" cy="49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45C9D-AF18-4017-A4C7-768059C9B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A3C42C-9535-5B44-BE0B-E22DD9230698}"/>
              </a:ext>
            </a:extLst>
          </p:cNvPr>
          <p:cNvSpPr txBox="1">
            <a:spLocks/>
          </p:cNvSpPr>
          <p:nvPr/>
        </p:nvSpPr>
        <p:spPr>
          <a:xfrm>
            <a:off x="-364179" y="502946"/>
            <a:ext cx="8645758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모델을 </a:t>
            </a:r>
            <a:r>
              <a:rPr lang="en-US" altLang="ko-KR" sz="32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Data</a:t>
            </a:r>
            <a:r>
              <a:rPr lang="ko-KR" altLang="en-US" sz="32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에 </a:t>
            </a:r>
            <a:r>
              <a:rPr lang="en-US" altLang="ko-KR" sz="32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Fit </a:t>
            </a:r>
            <a:r>
              <a:rPr lang="ko-KR" altLang="en-US" sz="32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했을 때 </a:t>
            </a:r>
            <a:r>
              <a:rPr lang="en-US" altLang="ko-KR" sz="32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B</a:t>
            </a:r>
            <a:r>
              <a:rPr lang="en-US" altLang="ko-KR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ias,variance</a:t>
            </a:r>
            <a:endParaRPr lang="ko-KR" altLang="en-US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3DBB00-E931-4DE0-B982-2A643BF9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" y="1846162"/>
            <a:ext cx="11544300" cy="31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7EDA-620B-424F-825F-E2205387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다중공선성이란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CD288-315C-4C8E-8237-65DAC9C6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수리적으로 어떤 독립 변수가 다른 독립변수들과 완벽한 선형 독립이 아닌 경우</a:t>
            </a:r>
            <a:endParaRPr lang="en-US" altLang="ko-KR" dirty="0"/>
          </a:p>
          <a:p>
            <a:r>
              <a:rPr lang="ko-KR" altLang="en-US" dirty="0"/>
              <a:t>즉 회귀 분석에서 사용된 모형의 일부 설명 변수가 다른 설명 변수와 상관 정도가 높아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데이터 분석 시 부정적인 영향을 미치는 현상</a:t>
            </a:r>
            <a:r>
              <a:rPr lang="en-US" altLang="ko-KR" dirty="0"/>
              <a:t>(</a:t>
            </a:r>
            <a:r>
              <a:rPr lang="ko-KR" altLang="en-US" dirty="0"/>
              <a:t>어처구니 없는 해석을 하게 </a:t>
            </a:r>
            <a:r>
              <a:rPr lang="ko-KR" altLang="en-US" dirty="0" err="1"/>
              <a:t>될수도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일반적으로 회귀 분석에서는 설명 변수끼리 서로 독립이라고 가정</a:t>
            </a:r>
            <a:endParaRPr lang="en-US" altLang="ko-KR" dirty="0"/>
          </a:p>
          <a:p>
            <a:r>
              <a:rPr lang="ko-KR" altLang="en-US" dirty="0"/>
              <a:t>하지만 두 설명 변수가 서로에게 영향을 주고 있다면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학업성취도를 종속 변수 </a:t>
            </a:r>
            <a:r>
              <a:rPr lang="en-US" altLang="ko-KR" dirty="0"/>
              <a:t>Y</a:t>
            </a:r>
            <a:r>
              <a:rPr lang="ko-KR" altLang="en-US" dirty="0"/>
              <a:t>로</a:t>
            </a:r>
          </a:p>
          <a:p>
            <a:r>
              <a:rPr lang="en-US" altLang="ko-KR" dirty="0"/>
              <a:t>X1</a:t>
            </a:r>
            <a:r>
              <a:rPr lang="ko-KR" altLang="en-US" dirty="0"/>
              <a:t>은 일평균 음주량</a:t>
            </a:r>
          </a:p>
          <a:p>
            <a:r>
              <a:rPr lang="en-US" altLang="ko-KR" dirty="0"/>
              <a:t>X2</a:t>
            </a:r>
            <a:r>
              <a:rPr lang="ko-KR" altLang="en-US" dirty="0"/>
              <a:t>는 혈중 알코올 농도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81A8B-3787-D146-B5A3-22E9995675B6}"/>
              </a:ext>
            </a:extLst>
          </p:cNvPr>
          <p:cNvSpPr/>
          <p:nvPr/>
        </p:nvSpPr>
        <p:spPr>
          <a:xfrm>
            <a:off x="368300" y="3644900"/>
            <a:ext cx="21971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63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1F027-2EB5-4018-A5BB-82EBFECE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회귀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5A05EE-0B21-204C-8433-70AACC384FA1}"/>
              </a:ext>
            </a:extLst>
          </p:cNvPr>
          <p:cNvSpPr/>
          <p:nvPr/>
        </p:nvSpPr>
        <p:spPr>
          <a:xfrm>
            <a:off x="368300" y="3632200"/>
            <a:ext cx="17272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9677E-B20F-4023-A38A-BB634B81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회귀분석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데이터 값이 평균과 같은 일정한 값으로 돌아가려는 경향을 이용한 통계학 기법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여러 개의 독립변수와 한 개의 종속변수 간의 상관관계를 모델링하는 기법을 통칭 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-'</a:t>
            </a:r>
            <a:r>
              <a:rPr lang="ko-KR" altLang="en-US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회귀 예측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'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: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주어진 피처와 결정 값 데이터 기반에서 학습을 통해 최적의 회귀 계수를 찾아내는 것 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계수의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선형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비선형 여부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독립변수의 개수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종속변수의 개수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에 따라 여러 유형으로 나눌 수 있으며 가장 중요한 것은 회귀계수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계수 선형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선형회귀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계수 비선형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비선형회귀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독립변수 개수 한 개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단일 회귀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독립변수 개수 여러 개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다중회귀</a:t>
            </a:r>
          </a:p>
        </p:txBody>
      </p:sp>
    </p:spTree>
    <p:extLst>
      <p:ext uri="{BB962C8B-B14F-4D97-AF65-F5344CB8AC3E}">
        <p14:creationId xmlns:p14="http://schemas.microsoft.com/office/powerpoint/2010/main" val="404993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8E9B8-2A69-486F-B4CC-C64139E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다중공선성이란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21B5F-E471-40F4-9A75-A0A24789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언뜻 보면 </a:t>
            </a:r>
            <a:r>
              <a:rPr lang="en-US" altLang="ko-KR" dirty="0"/>
              <a:t>x1 x2 </a:t>
            </a:r>
            <a:r>
              <a:rPr lang="ko-KR" altLang="en-US" dirty="0"/>
              <a:t>아주 좋은 설명변수로 보임</a:t>
            </a:r>
          </a:p>
          <a:p>
            <a:r>
              <a:rPr lang="ko-KR" altLang="en-US" dirty="0"/>
              <a:t>일평균 음주량이나 혈중 알코올 농도가 높을수록 학업 성취도가 낮아질 것으로</a:t>
            </a:r>
          </a:p>
          <a:p>
            <a:r>
              <a:rPr lang="ko-KR" altLang="en-US" dirty="0"/>
              <a:t>추측되기 때문</a:t>
            </a:r>
            <a:endParaRPr lang="en-US" altLang="ko-KR" dirty="0"/>
          </a:p>
          <a:p>
            <a:r>
              <a:rPr lang="ko-KR" altLang="en-US" dirty="0"/>
              <a:t>하지만 이 회귀모형 아주 큰 문제 </a:t>
            </a:r>
            <a:r>
              <a:rPr lang="en-US" altLang="ko-KR" dirty="0"/>
              <a:t>-&gt; </a:t>
            </a:r>
            <a:r>
              <a:rPr lang="ko-KR" altLang="en-US" dirty="0" err="1"/>
              <a:t>다중공선성</a:t>
            </a:r>
            <a:endParaRPr lang="ko-KR" altLang="en-US" dirty="0"/>
          </a:p>
          <a:p>
            <a:r>
              <a:rPr lang="ko-KR" altLang="en-US" dirty="0"/>
              <a:t>일평균 음주량</a:t>
            </a:r>
            <a:r>
              <a:rPr lang="en-US" altLang="ko-KR" dirty="0"/>
              <a:t>(X1), </a:t>
            </a:r>
            <a:r>
              <a:rPr lang="ko-KR" altLang="en-US" dirty="0"/>
              <a:t>혈중 알코올 농도</a:t>
            </a:r>
            <a:r>
              <a:rPr lang="en-US" altLang="ko-KR" dirty="0"/>
              <a:t>(X2)</a:t>
            </a:r>
            <a:r>
              <a:rPr lang="ko-KR" altLang="en-US" dirty="0"/>
              <a:t>가 완벽하게 서로 독립이지 않음</a:t>
            </a:r>
          </a:p>
          <a:p>
            <a:r>
              <a:rPr lang="ko-KR" altLang="en-US" dirty="0"/>
              <a:t>사실 둘 사이에는 아주 큰 상관관계 존재</a:t>
            </a:r>
            <a:endParaRPr lang="en-US" altLang="ko-KR" dirty="0"/>
          </a:p>
          <a:p>
            <a:r>
              <a:rPr lang="ko-KR" altLang="en-US" dirty="0"/>
              <a:t>이 모형 그대로 회귀분석을 진행을 하면</a:t>
            </a:r>
          </a:p>
          <a:p>
            <a:r>
              <a:rPr lang="en-US" altLang="ko-KR" dirty="0"/>
              <a:t>X1</a:t>
            </a:r>
            <a:r>
              <a:rPr lang="ko-KR" altLang="en-US" dirty="0"/>
              <a:t>혹은 </a:t>
            </a:r>
            <a:r>
              <a:rPr lang="en-US" altLang="ko-KR" dirty="0"/>
              <a:t>X2 </a:t>
            </a:r>
            <a:r>
              <a:rPr lang="ko-KR" altLang="en-US" dirty="0" err="1"/>
              <a:t>둘중</a:t>
            </a:r>
            <a:r>
              <a:rPr lang="ko-KR" altLang="en-US" dirty="0"/>
              <a:t> 하나는 유의한 변수로 </a:t>
            </a:r>
            <a:r>
              <a:rPr lang="ko-KR" altLang="en-US" dirty="0" err="1"/>
              <a:t>드러날것</a:t>
            </a:r>
            <a:endParaRPr lang="ko-KR" altLang="en-US" dirty="0"/>
          </a:p>
          <a:p>
            <a:r>
              <a:rPr lang="ko-KR" altLang="en-US" dirty="0"/>
              <a:t>하지만 하나는 몹시 불안정한 </a:t>
            </a:r>
            <a:r>
              <a:rPr lang="ko-KR" altLang="en-US" dirty="0" err="1"/>
              <a:t>계수값을</a:t>
            </a:r>
            <a:r>
              <a:rPr lang="ko-KR" altLang="en-US" dirty="0"/>
              <a:t> </a:t>
            </a:r>
            <a:r>
              <a:rPr lang="ko-KR" altLang="en-US" dirty="0" err="1"/>
              <a:t>보여줄것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WHY? </a:t>
            </a:r>
            <a:r>
              <a:rPr lang="ko-KR" altLang="en-US" dirty="0"/>
              <a:t>회귀 분석을 </a:t>
            </a:r>
            <a:r>
              <a:rPr lang="ko-KR" altLang="en-US" dirty="0" err="1"/>
              <a:t>할때에는</a:t>
            </a:r>
            <a:r>
              <a:rPr lang="ko-KR" altLang="en-US" dirty="0"/>
              <a:t> 모든 독립변수들이 각각 종속 변수를 정확하게 </a:t>
            </a:r>
            <a:r>
              <a:rPr lang="ko-KR" altLang="en-US" dirty="0" err="1"/>
              <a:t>설명해줘야함</a:t>
            </a:r>
            <a:endParaRPr lang="ko-KR" altLang="en-US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여기선</a:t>
            </a:r>
            <a:r>
              <a:rPr lang="ko-KR" altLang="en-US" dirty="0"/>
              <a:t> </a:t>
            </a:r>
            <a:r>
              <a:rPr lang="en-US" altLang="ko-KR" dirty="0"/>
              <a:t>X1</a:t>
            </a:r>
            <a:r>
              <a:rPr lang="ko-KR" altLang="en-US" dirty="0"/>
              <a:t>이 설명하는 부분을 </a:t>
            </a:r>
            <a:r>
              <a:rPr lang="en-US" altLang="ko-KR" dirty="0"/>
              <a:t>X2 </a:t>
            </a:r>
            <a:r>
              <a:rPr lang="ko-KR" altLang="en-US" dirty="0"/>
              <a:t>또한 설명해주고 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C1D9C1-1B79-D448-97F7-8F074E0DEE26}"/>
              </a:ext>
            </a:extLst>
          </p:cNvPr>
          <p:cNvSpPr/>
          <p:nvPr/>
        </p:nvSpPr>
        <p:spPr>
          <a:xfrm>
            <a:off x="368300" y="3644900"/>
            <a:ext cx="21971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9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E695-9E5B-45E9-B9E4-5A91ADFE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다중공선성이란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F831-F187-4BDE-AEFB-7F0D592C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이처럼 </a:t>
            </a:r>
            <a:r>
              <a:rPr lang="ko-KR" altLang="en-US" dirty="0" err="1"/>
              <a:t>다중공선성이</a:t>
            </a:r>
            <a:r>
              <a:rPr lang="ko-KR" altLang="en-US" dirty="0"/>
              <a:t> 생기면 해당되는 변수들 각각의 설명력이 </a:t>
            </a:r>
            <a:r>
              <a:rPr lang="ko-KR" altLang="en-US" dirty="0" err="1"/>
              <a:t>약해짐</a:t>
            </a:r>
            <a:endParaRPr lang="ko-KR" altLang="en-US" dirty="0"/>
          </a:p>
          <a:p>
            <a:r>
              <a:rPr lang="ko-KR" altLang="en-US" dirty="0"/>
              <a:t>이는 표준오차 증가로 여실히 </a:t>
            </a:r>
            <a:r>
              <a:rPr lang="ko-KR" altLang="en-US" dirty="0" err="1"/>
              <a:t>들어남</a:t>
            </a:r>
            <a:endParaRPr lang="en-US" altLang="ko-KR" dirty="0"/>
          </a:p>
          <a:p>
            <a:r>
              <a:rPr lang="ko-KR" altLang="en-US" dirty="0"/>
              <a:t>앞선 예시에서의 독립 변수 </a:t>
            </a:r>
            <a:r>
              <a:rPr lang="en-US" altLang="ko-KR" dirty="0"/>
              <a:t>X1 X2</a:t>
            </a:r>
            <a:r>
              <a:rPr lang="ko-KR" altLang="en-US" dirty="0"/>
              <a:t>는 각각 회귀 계수를 가지고 이는 각각의 독립변수가 어느 정도의 영향력을 미치는가를 나타냄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Y=2X1+3X2</a:t>
            </a:r>
          </a:p>
          <a:p>
            <a:r>
              <a:rPr lang="ko-KR" altLang="en-US" dirty="0"/>
              <a:t>얼마나 유의한 식인가를 알기 위해 각 계수들에 대한 가설검정을 진행</a:t>
            </a:r>
          </a:p>
          <a:p>
            <a:r>
              <a:rPr lang="ko-KR" altLang="en-US" dirty="0" err="1"/>
              <a:t>귀무가설을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회귀 계수</a:t>
            </a:r>
            <a:r>
              <a:rPr lang="en-US" altLang="ko-KR" dirty="0"/>
              <a:t>=0'</a:t>
            </a:r>
            <a:r>
              <a:rPr lang="ko-KR" altLang="en-US" dirty="0"/>
              <a:t>이라고 설정하고 이를 기각하면 그 회귀 계수가 유의미하다고 </a:t>
            </a:r>
          </a:p>
          <a:p>
            <a:r>
              <a:rPr lang="ko-KR" altLang="en-US" dirty="0"/>
              <a:t>판단함</a:t>
            </a:r>
            <a:r>
              <a:rPr lang="en-US" altLang="ko-KR" dirty="0"/>
              <a:t>(p-value</a:t>
            </a:r>
            <a:r>
              <a:rPr lang="ko-KR" altLang="en-US" dirty="0"/>
              <a:t>가 유의 수준보다 </a:t>
            </a:r>
            <a:r>
              <a:rPr lang="ko-KR" altLang="en-US" dirty="0" err="1"/>
              <a:t>작아야함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8AAEA8-37F5-BA43-A378-0BF14BBFDEAD}"/>
              </a:ext>
            </a:extLst>
          </p:cNvPr>
          <p:cNvSpPr/>
          <p:nvPr/>
        </p:nvSpPr>
        <p:spPr>
          <a:xfrm>
            <a:off x="368300" y="3644900"/>
            <a:ext cx="21971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652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D3ED0-56BD-4FDE-805C-44D3817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다중공선성이란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8FB3E-0155-4CFF-944C-953B240E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74158"/>
            <a:ext cx="7315200" cy="5410590"/>
          </a:xfrm>
        </p:spPr>
        <p:txBody>
          <a:bodyPr/>
          <a:lstStyle/>
          <a:p>
            <a:r>
              <a:rPr lang="en-US" altLang="ko-KR" dirty="0"/>
              <a:t>p-value</a:t>
            </a:r>
            <a:r>
              <a:rPr lang="ko-KR" altLang="en-US" dirty="0"/>
              <a:t>를  구하기 위한 </a:t>
            </a:r>
            <a:r>
              <a:rPr lang="ko-KR" altLang="en-US" dirty="0" err="1"/>
              <a:t>검정통계량</a:t>
            </a:r>
            <a:r>
              <a:rPr lang="en-US" altLang="ko-KR" dirty="0"/>
              <a:t>=</a:t>
            </a:r>
            <a:r>
              <a:rPr lang="ko-KR" altLang="en-US" dirty="0"/>
              <a:t>추정된 회귀 계수</a:t>
            </a:r>
            <a:r>
              <a:rPr lang="en-US" altLang="ko-KR" dirty="0"/>
              <a:t>-0/</a:t>
            </a:r>
            <a:r>
              <a:rPr lang="ko-KR" altLang="en-US" dirty="0"/>
              <a:t>그 계수의 표준오차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검정통계량의</a:t>
            </a:r>
            <a:r>
              <a:rPr lang="ko-KR" altLang="en-US" dirty="0"/>
              <a:t> 절대값이 클 수록 </a:t>
            </a:r>
            <a:r>
              <a:rPr lang="en-US" altLang="ko-KR" dirty="0"/>
              <a:t>p-value</a:t>
            </a:r>
            <a:r>
              <a:rPr lang="ko-KR" altLang="en-US" dirty="0"/>
              <a:t>는 작아져서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기각할 수 있게 된다</a:t>
            </a:r>
          </a:p>
          <a:p>
            <a:r>
              <a:rPr lang="ko-KR" altLang="en-US" dirty="0"/>
              <a:t>앞선 예시에서 </a:t>
            </a:r>
            <a:r>
              <a:rPr lang="en-US" altLang="ko-KR" dirty="0"/>
              <a:t>X1</a:t>
            </a:r>
            <a:r>
              <a:rPr lang="ko-KR" altLang="en-US" dirty="0"/>
              <a:t>은 유의한 통계량으로 </a:t>
            </a:r>
            <a:r>
              <a:rPr lang="ko-KR" altLang="en-US" dirty="0" err="1"/>
              <a:t>들어날것임</a:t>
            </a:r>
            <a:endParaRPr lang="ko-KR" altLang="en-US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X2</a:t>
            </a:r>
            <a:r>
              <a:rPr lang="ko-KR" altLang="en-US" dirty="0"/>
              <a:t>가 설명할 부분을 </a:t>
            </a:r>
            <a:r>
              <a:rPr lang="en-US" altLang="ko-KR" dirty="0"/>
              <a:t>X1</a:t>
            </a:r>
            <a:r>
              <a:rPr lang="ko-KR" altLang="en-US" dirty="0"/>
              <a:t>이 가져갔기 때문에 </a:t>
            </a:r>
            <a:r>
              <a:rPr lang="en-US" altLang="ko-KR" dirty="0"/>
              <a:t>X2</a:t>
            </a:r>
            <a:r>
              <a:rPr lang="ko-KR" altLang="en-US" dirty="0"/>
              <a:t>의 설명력이 작아지게 된다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쓸모없어진</a:t>
            </a:r>
            <a:r>
              <a:rPr lang="ko-KR" altLang="en-US" dirty="0"/>
              <a:t> </a:t>
            </a:r>
            <a:r>
              <a:rPr lang="en-US" altLang="ko-KR" dirty="0"/>
              <a:t>X2</a:t>
            </a:r>
            <a:r>
              <a:rPr lang="ko-KR" altLang="en-US" dirty="0"/>
              <a:t>의 </a:t>
            </a:r>
            <a:r>
              <a:rPr lang="en-US" altLang="ko-KR" dirty="0"/>
              <a:t>p-value</a:t>
            </a:r>
            <a:r>
              <a:rPr lang="ko-KR" altLang="en-US" dirty="0"/>
              <a:t>가 커서 유의수준을 </a:t>
            </a:r>
            <a:r>
              <a:rPr lang="ko-KR" altLang="en-US" dirty="0" err="1"/>
              <a:t>넘길것이고</a:t>
            </a:r>
            <a:endParaRPr lang="ko-KR" altLang="en-US" dirty="0"/>
          </a:p>
          <a:p>
            <a:r>
              <a:rPr lang="ko-KR" altLang="en-US" dirty="0"/>
              <a:t>검정 통계량의 절대값이 </a:t>
            </a:r>
            <a:r>
              <a:rPr lang="ko-KR" altLang="en-US" dirty="0" err="1"/>
              <a:t>작은것임</a:t>
            </a:r>
            <a:endParaRPr lang="ko-KR" altLang="en-US" dirty="0"/>
          </a:p>
          <a:p>
            <a:r>
              <a:rPr lang="ko-KR" altLang="en-US" dirty="0"/>
              <a:t>검정 통계량의 절대값이 </a:t>
            </a:r>
            <a:r>
              <a:rPr lang="ko-KR" altLang="en-US" dirty="0" err="1"/>
              <a:t>작으려면</a:t>
            </a:r>
            <a:r>
              <a:rPr lang="ko-KR" altLang="en-US" dirty="0"/>
              <a:t> 위의 식처럼 표준오차가 </a:t>
            </a:r>
            <a:r>
              <a:rPr lang="ko-KR" altLang="en-US" dirty="0" err="1"/>
              <a:t>커야함</a:t>
            </a:r>
            <a:endParaRPr lang="ko-KR" altLang="en-US" dirty="0"/>
          </a:p>
          <a:p>
            <a:r>
              <a:rPr lang="ko-KR" altLang="en-US" dirty="0"/>
              <a:t>이게 </a:t>
            </a:r>
            <a:r>
              <a:rPr lang="ko-KR" altLang="en-US" dirty="0" err="1"/>
              <a:t>다중공선성으로</a:t>
            </a:r>
            <a:r>
              <a:rPr lang="ko-KR" altLang="en-US" dirty="0"/>
              <a:t> 인해 서로 상관관계가 있는 변수들 중 몇몇의 표준 오차가 커지는 이유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DDFB58-6BC4-5748-951D-160F09D11880}"/>
              </a:ext>
            </a:extLst>
          </p:cNvPr>
          <p:cNvSpPr/>
          <p:nvPr/>
        </p:nvSpPr>
        <p:spPr>
          <a:xfrm>
            <a:off x="368300" y="3644900"/>
            <a:ext cx="21971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24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0D29-6D1E-4517-844C-3B48E2B5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3A831-6DA5-424B-98AD-BC3C9C47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8C3108-5C5E-4415-A1EB-573287F9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24025"/>
            <a:ext cx="10191750" cy="3409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91EFE1-D05C-467D-9462-511B9E5A207C}"/>
              </a:ext>
            </a:extLst>
          </p:cNvPr>
          <p:cNvSpPr/>
          <p:nvPr/>
        </p:nvSpPr>
        <p:spPr>
          <a:xfrm>
            <a:off x="0" y="155084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E01B91-F850-4B1D-B9AC-1AB934B3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5" y="2038598"/>
            <a:ext cx="10191750" cy="340995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515370B-6C1A-8E4D-9AFE-ACE8EE3D8401}"/>
              </a:ext>
            </a:extLst>
          </p:cNvPr>
          <p:cNvSpPr txBox="1">
            <a:spLocks/>
          </p:cNvSpPr>
          <p:nvPr/>
        </p:nvSpPr>
        <p:spPr>
          <a:xfrm>
            <a:off x="818035" y="385515"/>
            <a:ext cx="4322849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다중공선성</a:t>
            </a: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확인방법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-</a:t>
            </a:r>
            <a:r>
              <a:rPr lang="en-US" altLang="ko-KR" sz="20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DataSet</a:t>
            </a:r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불러오기 </a:t>
            </a:r>
          </a:p>
        </p:txBody>
      </p:sp>
    </p:spTree>
    <p:extLst>
      <p:ext uri="{BB962C8B-B14F-4D97-AF65-F5344CB8AC3E}">
        <p14:creationId xmlns:p14="http://schemas.microsoft.com/office/powerpoint/2010/main" val="8341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-1" y="389128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758766" y="150926"/>
            <a:ext cx="345301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2F5341A-53B0-4512-B26F-EAF6A35C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2E685-4A9F-42F0-8B4D-08259F7E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88" y="2105891"/>
            <a:ext cx="6800628" cy="230381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BE77793-08D5-4D41-88E9-16FA268992F0}"/>
              </a:ext>
            </a:extLst>
          </p:cNvPr>
          <p:cNvSpPr txBox="1">
            <a:spLocks/>
          </p:cNvSpPr>
          <p:nvPr/>
        </p:nvSpPr>
        <p:spPr>
          <a:xfrm>
            <a:off x="178183" y="149256"/>
            <a:ext cx="4322849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다중공선성</a:t>
            </a: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확인방법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-</a:t>
            </a:r>
            <a:r>
              <a:rPr lang="ko-KR" altLang="en-US" sz="20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산점도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9AEEBA-24EF-4DAB-9135-A9E9162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12" y="85281"/>
            <a:ext cx="6913181" cy="66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A02-1D07-489D-BC66-8A42907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C30D0-CE99-45F9-9BCA-D81AABF97707}"/>
              </a:ext>
            </a:extLst>
          </p:cNvPr>
          <p:cNvSpPr/>
          <p:nvPr/>
        </p:nvSpPr>
        <p:spPr>
          <a:xfrm>
            <a:off x="0" y="150926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06B61-3F0A-5A4F-9DB9-571029A25267}"/>
              </a:ext>
            </a:extLst>
          </p:cNvPr>
          <p:cNvSpPr/>
          <p:nvPr/>
        </p:nvSpPr>
        <p:spPr>
          <a:xfrm>
            <a:off x="11827822" y="6074154"/>
            <a:ext cx="364178" cy="783845"/>
          </a:xfrm>
          <a:prstGeom prst="rect">
            <a:avLst/>
          </a:prstGeom>
          <a:solidFill>
            <a:srgbClr val="FF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3915B9-AEB4-4A48-8AF1-8DEABD52D66A}"/>
              </a:ext>
            </a:extLst>
          </p:cNvPr>
          <p:cNvSpPr txBox="1">
            <a:spLocks/>
          </p:cNvSpPr>
          <p:nvPr/>
        </p:nvSpPr>
        <p:spPr>
          <a:xfrm>
            <a:off x="758766" y="150926"/>
            <a:ext cx="3453016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6D0F7-967F-4DC3-96C7-EDF0418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D7EC67-3DD9-46BE-830B-E05EA082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57348"/>
            <a:ext cx="7253777" cy="654556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295D613-9F51-1D45-A838-A88C66E484C1}"/>
              </a:ext>
            </a:extLst>
          </p:cNvPr>
          <p:cNvSpPr txBox="1">
            <a:spLocks/>
          </p:cNvSpPr>
          <p:nvPr/>
        </p:nvSpPr>
        <p:spPr>
          <a:xfrm>
            <a:off x="197038" y="155084"/>
            <a:ext cx="4322849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다중공선성</a:t>
            </a: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확인방법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-OLS Regression Result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22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0D29-6D1E-4517-844C-3B48E2B5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3A831-6DA5-424B-98AD-BC3C9C47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8C3108-5C5E-4415-A1EB-573287F9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24025"/>
            <a:ext cx="10191750" cy="3409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91EFE1-D05C-467D-9462-511B9E5A207C}"/>
              </a:ext>
            </a:extLst>
          </p:cNvPr>
          <p:cNvSpPr/>
          <p:nvPr/>
        </p:nvSpPr>
        <p:spPr>
          <a:xfrm>
            <a:off x="0" y="452127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FC749-9FD1-422A-A0DA-3A227E31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8" y="1141877"/>
            <a:ext cx="9296400" cy="551458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782C0E59-E433-6645-B2BB-678FBD532E16}"/>
              </a:ext>
            </a:extLst>
          </p:cNvPr>
          <p:cNvSpPr txBox="1">
            <a:spLocks/>
          </p:cNvSpPr>
          <p:nvPr/>
        </p:nvSpPr>
        <p:spPr>
          <a:xfrm>
            <a:off x="197038" y="155084"/>
            <a:ext cx="4322849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다중공선성</a:t>
            </a: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확인방법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-VIF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4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0D29-6D1E-4517-844C-3B48E2B5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3A831-6DA5-424B-98AD-BC3C9C47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8C3108-5C5E-4415-A1EB-573287F9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24025"/>
            <a:ext cx="10191750" cy="3409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91EFE1-D05C-467D-9462-511B9E5A207C}"/>
              </a:ext>
            </a:extLst>
          </p:cNvPr>
          <p:cNvSpPr/>
          <p:nvPr/>
        </p:nvSpPr>
        <p:spPr>
          <a:xfrm>
            <a:off x="0" y="168385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DE82F-E416-417D-B946-2E6C0DBA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65" y="168385"/>
            <a:ext cx="6104932" cy="635854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9B63B4A-3147-4D0F-BB58-FEC9CF12F91D}"/>
              </a:ext>
            </a:extLst>
          </p:cNvPr>
          <p:cNvSpPr txBox="1">
            <a:spLocks/>
          </p:cNvSpPr>
          <p:nvPr/>
        </p:nvSpPr>
        <p:spPr>
          <a:xfrm>
            <a:off x="197038" y="155084"/>
            <a:ext cx="4322849" cy="98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다중공선성</a:t>
            </a:r>
            <a:r>
              <a:rPr lang="ko-KR" altLang="en-US" sz="28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해결방법</a:t>
            </a:r>
            <a:endParaRPr lang="en-US" altLang="ko-KR" sz="28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-</a:t>
            </a:r>
            <a:r>
              <a:rPr lang="ko-KR" altLang="en-US" sz="2000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정규화방법</a:t>
            </a:r>
            <a:r>
              <a:rPr lang="ko-KR" altLang="en-US" sz="2000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552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0D29-6D1E-4517-844C-3B48E2B5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3A831-6DA5-424B-98AD-BC3C9C47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8C3108-5C5E-4415-A1EB-573287F9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24025"/>
            <a:ext cx="10191750" cy="3409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91EFE1-D05C-467D-9462-511B9E5A207C}"/>
              </a:ext>
            </a:extLst>
          </p:cNvPr>
          <p:cNvSpPr/>
          <p:nvPr/>
        </p:nvSpPr>
        <p:spPr>
          <a:xfrm>
            <a:off x="0" y="477470"/>
            <a:ext cx="11827823" cy="6858000"/>
          </a:xfrm>
          <a:prstGeom prst="rect">
            <a:avLst/>
          </a:prstGeom>
          <a:solidFill>
            <a:srgbClr val="FE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329C0A-B422-4414-A87F-E8654A96BA43}"/>
              </a:ext>
            </a:extLst>
          </p:cNvPr>
          <p:cNvSpPr txBox="1">
            <a:spLocks/>
          </p:cNvSpPr>
          <p:nvPr/>
        </p:nvSpPr>
        <p:spPr>
          <a:xfrm>
            <a:off x="-6778" y="477470"/>
            <a:ext cx="10841355" cy="5516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다중공선성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 해결방법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2.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의존적인 변수 삭제 방법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3. PCA </a:t>
            </a:r>
            <a:r>
              <a:rPr lang="ko-KR" altLang="en-US" b="1" dirty="0">
                <a:solidFill>
                  <a:schemeClr val="tx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</a:rPr>
              <a:t>방법으로 의존적인 성분 삭제</a:t>
            </a:r>
            <a:endParaRPr lang="en-US" altLang="ko-KR" b="1" dirty="0">
              <a:solidFill>
                <a:schemeClr val="tx1"/>
              </a:solidFill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7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056C-7052-4002-A810-9625FD6F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회귀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E350C-1DB6-4EBB-8A5B-D931E376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분류 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vs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분류는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예측값이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카테고리와 같은 이산형 값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회귀는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연속형 값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중 선형회귀가 가장 많이 사용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-&gt;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선형회귀는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실제 값과 </a:t>
            </a:r>
            <a:r>
              <a:rPr lang="ko-KR" altLang="en-US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차이를 최소화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하는 직선형 회귀선을 최적화하는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42257-0A17-0046-9F8A-C5354474CA30}"/>
              </a:ext>
            </a:extLst>
          </p:cNvPr>
          <p:cNvSpPr/>
          <p:nvPr/>
        </p:nvSpPr>
        <p:spPr>
          <a:xfrm>
            <a:off x="368300" y="3632200"/>
            <a:ext cx="17272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46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4A3DE-7F45-4CD4-A5CB-EE9164D1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단순 선형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7AE3D-1666-4D20-8679-BE012EFC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독립변수도 하나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종속변수도 하나인 선형 회귀 독립변수와 종속변수의 관계가 일차방정식 형태로 표현된 회귀 예측 값은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y hat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으로 계산할 수 있으며 실제 값과 회귀 모델의 차이에 따른 오류 값을 </a:t>
            </a:r>
            <a:r>
              <a:rPr lang="ko-KR" altLang="en-US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잔차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라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함 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오류 값의 제곱을 더하는 방식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(RSS)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을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최소로 하는 회귀 계수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      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를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학습을 통해 찾는 것이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기반 회귀의 핵심사항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!</a:t>
            </a:r>
            <a:endParaRPr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9D8C69-DCE8-4009-8124-6B77080C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80" y="1358298"/>
            <a:ext cx="3626917" cy="5696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2B2D35-06F0-F940-B69F-AC9BE0EBC653}"/>
              </a:ext>
            </a:extLst>
          </p:cNvPr>
          <p:cNvSpPr/>
          <p:nvPr/>
        </p:nvSpPr>
        <p:spPr>
          <a:xfrm>
            <a:off x="368300" y="3632200"/>
            <a:ext cx="23876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87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483AF-527A-4DFC-A55F-E59DB4924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568" y="1048145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단순 선형회귀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는 </a:t>
            </a:r>
            <a:r>
              <a:rPr lang="ko-KR" altLang="en-US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경사하강법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을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통해 학습하게 되는데 이 때 손실함수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RSS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를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사용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RSS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는 회귀식의 독립변수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X,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종속변수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Y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가 중심 변수가 아니라    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w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변수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계수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가 중심 변수임을 인지하는 것이 중요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학습 데이터로 입력되는 독립변수와 종속변수는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RSS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에서 모두 상수로 간주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 :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회귀 알고리즘은 데이터를 계속 학습하며 이 비용 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함수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(RSS)</a:t>
            </a:r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가 반환하는 값을 지속해서 감소시키고 최종적으로 더 이상 감소하지 않는 최소의 오류 값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을 구하는 것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CBD25-BA12-4AF2-A8A4-78CE6092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85" y="819380"/>
            <a:ext cx="6519622" cy="8006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108E47-3A02-7245-BABD-D4305DAD2FDD}"/>
              </a:ext>
            </a:extLst>
          </p:cNvPr>
          <p:cNvSpPr/>
          <p:nvPr/>
        </p:nvSpPr>
        <p:spPr>
          <a:xfrm>
            <a:off x="368300" y="3632200"/>
            <a:ext cx="2374900" cy="5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4371345-4DBE-AA4F-B763-F8F21533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단순 선형 회귀</a:t>
            </a:r>
          </a:p>
        </p:txBody>
      </p:sp>
    </p:spTree>
    <p:extLst>
      <p:ext uri="{BB962C8B-B14F-4D97-AF65-F5344CB8AC3E}">
        <p14:creationId xmlns:p14="http://schemas.microsoft.com/office/powerpoint/2010/main" val="115166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30C3-52FC-46FE-B192-4380DB27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회귀 평가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71A8C-3B9A-4E1E-AFC9-046E3FE1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회귀의 평가를 위한 지표는 실제 값과 회귀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차이 값을 기반으로 한 지표가 중심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단순히 합하면 오류의 합이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0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 되기 때문에 정확한 지표가 될 수 없어 절대값 평균이나 제곱 또는 제곱한 후 루트를 씌운 평균값을 구함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1) 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MAE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 Mean </a:t>
            </a:r>
            <a:r>
              <a:rPr lang="en-US" altLang="ko-KR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Abolute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Error(MAE)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실제 값과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차이를 절댓값으로 변환해 평균한 것 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2) 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MSE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: Mean Squared Error(MSE)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실제 값과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차이를 제곱해 평균한 것 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3) 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RMSE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: Root Mean Squared Error MSE(RMSE) MSE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값은 오류의 제곱을 구하므로 실제 오류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평륜보다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더 커지는 특성이 있으므로 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MSE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에 루트를 씌움 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4) </a:t>
            </a:r>
            <a:r>
              <a:rPr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R^2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: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분산 기반으로 예측 성능 평가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 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실제 값의 분산 대비 </a:t>
            </a:r>
            <a:r>
              <a:rPr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예측값의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분산 비율을 지표로 함</a:t>
            </a:r>
            <a:r>
              <a:rPr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 1</a:t>
            </a:r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에 가까울수록 예측 정확도가 높음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26F04A-FAE5-904F-AA13-AE6DBEE7DCC0}"/>
              </a:ext>
            </a:extLst>
          </p:cNvPr>
          <p:cNvSpPr/>
          <p:nvPr/>
        </p:nvSpPr>
        <p:spPr>
          <a:xfrm>
            <a:off x="368300" y="3632200"/>
            <a:ext cx="2374900" cy="6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30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856522-1031-4130-82AC-4FBD437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460263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회귀가 독립변수의 단항식이 아닌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 방정식과 같은 다항식으로 </a:t>
            </a:r>
            <a:r>
              <a:rPr lang="ko-KR" altLang="en-US" dirty="0" err="1"/>
              <a:t>표현되는것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다항회귀 또한 선형회귀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558A134-DEC5-BD49-9D52-42781C92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441" cy="4601183"/>
          </a:xfrm>
        </p:spPr>
        <p:txBody>
          <a:bodyPr/>
          <a:lstStyle/>
          <a:p>
            <a:pPr algn="ctr"/>
            <a:r>
              <a:rPr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다중회귀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84AE37-C552-4926-B516-E53AD1DF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39543"/>
            <a:ext cx="5799323" cy="39398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3B93FE-BCB3-A546-BDD9-A3FCA92C6144}"/>
              </a:ext>
            </a:extLst>
          </p:cNvPr>
          <p:cNvSpPr/>
          <p:nvPr/>
        </p:nvSpPr>
        <p:spPr>
          <a:xfrm>
            <a:off x="838200" y="3632200"/>
            <a:ext cx="1790700" cy="10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90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ABB3-4EF7-44A1-9AEF-83003215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회귀 평가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D3D04-B639-4497-9AC1-45BC21DE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68" y="1734312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사이킷런은</a:t>
            </a:r>
            <a:r>
              <a:rPr lang="ko-KR" altLang="en-US" dirty="0"/>
              <a:t> </a:t>
            </a:r>
            <a:r>
              <a:rPr lang="en-US" altLang="ko-KR" dirty="0"/>
              <a:t>RMSE</a:t>
            </a:r>
            <a:r>
              <a:rPr lang="ko-KR" altLang="en-US" dirty="0"/>
              <a:t>를 제공하지 않으므로 </a:t>
            </a:r>
            <a:r>
              <a:rPr lang="en-US" altLang="ko-KR" b="1" dirty="0"/>
              <a:t>MSE</a:t>
            </a:r>
            <a:r>
              <a:rPr lang="ko-KR" altLang="en-US" b="1" dirty="0"/>
              <a:t>에 제곱근</a:t>
            </a:r>
            <a:r>
              <a:rPr lang="ko-KR" altLang="en-US" dirty="0"/>
              <a:t>을 씌워 직접 계산하는 함수를 만들어야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F286C3-4DA3-46E7-8F63-6047E9EB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48" y="1955829"/>
            <a:ext cx="3810611" cy="4155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2714A0-5F1E-A347-AA22-538865F9EA15}"/>
              </a:ext>
            </a:extLst>
          </p:cNvPr>
          <p:cNvSpPr/>
          <p:nvPr/>
        </p:nvSpPr>
        <p:spPr>
          <a:xfrm>
            <a:off x="368300" y="3632200"/>
            <a:ext cx="2616200" cy="6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54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2D2E-3B99-4F5D-B781-0AAA0CD6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8441" cy="4601183"/>
          </a:xfrm>
        </p:spPr>
        <p:txBody>
          <a:bodyPr/>
          <a:lstStyle/>
          <a:p>
            <a:pPr algn="ctr"/>
            <a:r>
              <a:rPr lang="ko-KR" altLang="en-US" b="1" dirty="0"/>
              <a:t>다중회귀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182A9-B4DF-48E0-BE2B-359670E3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168" y="2959608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Microsoft GothicNeo" panose="02000300000000000000" pitchFamily="2" charset="-127"/>
                <a:ea typeface="Microsoft GothicNeo" panose="02000300000000000000" pitchFamily="2" charset="-127"/>
              </a:rPr>
              <a:t>사이킷런은</a:t>
            </a:r>
            <a:r>
              <a:rPr lang="ko-KR" altLang="en-US" dirty="0">
                <a:latin typeface="Microsoft GothicNeo" panose="02000300000000000000" pitchFamily="2" charset="-127"/>
                <a:ea typeface="Microsoft GothicNeo" panose="02000300000000000000" pitchFamily="2" charset="-127"/>
              </a:rPr>
              <a:t> 다항 회귀를 위한 클래스를 명시적으로 제공 </a:t>
            </a:r>
            <a:r>
              <a:rPr lang="en-US" altLang="ko-KR" dirty="0">
                <a:latin typeface="Microsoft GothicNeo" panose="02000300000000000000" pitchFamily="2" charset="-127"/>
                <a:ea typeface="Microsoft GothicNeo" panose="02000300000000000000" pitchFamily="2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icrosoft GothicNeo" panose="02000300000000000000" pitchFamily="2" charset="-127"/>
                <a:ea typeface="Microsoft GothicNeo" panose="02000300000000000000" pitchFamily="2" charset="-127"/>
              </a:rPr>
              <a:t>다항회귀 역시 선형회귀이기때문에 비선형 함수를 선형 모델에</a:t>
            </a: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icrosoft GothicNeo" panose="02000300000000000000" pitchFamily="2" charset="-127"/>
                <a:ea typeface="Microsoft GothicNeo" panose="02000300000000000000" pitchFamily="2" charset="-127"/>
              </a:rPr>
              <a:t>적용시키는 방법을 사용함</a:t>
            </a: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00300000000000000" pitchFamily="2" charset="-127"/>
              <a:ea typeface="Microsoft Gothic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1377F-827E-014E-A87E-9DC192088497}"/>
              </a:ext>
            </a:extLst>
          </p:cNvPr>
          <p:cNvSpPr/>
          <p:nvPr/>
        </p:nvSpPr>
        <p:spPr>
          <a:xfrm>
            <a:off x="838200" y="3632200"/>
            <a:ext cx="1790700" cy="10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1719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610</TotalTime>
  <Words>1059</Words>
  <Application>Microsoft Office PowerPoint</Application>
  <PresentationFormat>와이드스크린</PresentationFormat>
  <Paragraphs>144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Microsoft GothicNeo</vt:lpstr>
      <vt:lpstr>Wingdings</vt:lpstr>
      <vt:lpstr>Wingdings 2</vt:lpstr>
      <vt:lpstr>틀</vt:lpstr>
      <vt:lpstr>회귀</vt:lpstr>
      <vt:lpstr>회귀 소개</vt:lpstr>
      <vt:lpstr>회귀 소개</vt:lpstr>
      <vt:lpstr>단순 선형 회귀</vt:lpstr>
      <vt:lpstr>단순 선형 회귀</vt:lpstr>
      <vt:lpstr>회귀 평가 지표</vt:lpstr>
      <vt:lpstr>다중회귀</vt:lpstr>
      <vt:lpstr>회귀 평가 지표</vt:lpstr>
      <vt:lpstr>다중회귀</vt:lpstr>
      <vt:lpstr>다중회귀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=</vt:lpstr>
      <vt:lpstr>PowerPoint 프레젠테이션</vt:lpstr>
      <vt:lpstr>다중공선성이란</vt:lpstr>
      <vt:lpstr>다중공선성이란</vt:lpstr>
      <vt:lpstr>다중공선성이란</vt:lpstr>
      <vt:lpstr>다중공선성이란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결정트리 앙상블 랜덤 포레스트</dc:title>
  <dc:creator>신다혜</dc:creator>
  <cp:lastModifiedBy>SAMSUNG</cp:lastModifiedBy>
  <cp:revision>20</cp:revision>
  <dcterms:created xsi:type="dcterms:W3CDTF">2022-01-02T04:15:35Z</dcterms:created>
  <dcterms:modified xsi:type="dcterms:W3CDTF">2022-01-23T15:14:42Z</dcterms:modified>
</cp:coreProperties>
</file>