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0" r:id="rId2"/>
    <p:sldId id="365" r:id="rId3"/>
    <p:sldId id="368" r:id="rId4"/>
    <p:sldId id="366" r:id="rId5"/>
    <p:sldId id="367" r:id="rId6"/>
    <p:sldId id="499" r:id="rId7"/>
    <p:sldId id="369" r:id="rId8"/>
    <p:sldId id="498" r:id="rId9"/>
    <p:sldId id="370" r:id="rId10"/>
    <p:sldId id="497" r:id="rId11"/>
    <p:sldId id="371" r:id="rId12"/>
    <p:sldId id="496" r:id="rId13"/>
    <p:sldId id="372" r:id="rId14"/>
    <p:sldId id="495" r:id="rId15"/>
    <p:sldId id="373" r:id="rId16"/>
    <p:sldId id="494" r:id="rId17"/>
    <p:sldId id="374" r:id="rId18"/>
    <p:sldId id="500" r:id="rId19"/>
    <p:sldId id="378" r:id="rId20"/>
    <p:sldId id="375" r:id="rId21"/>
    <p:sldId id="376" r:id="rId22"/>
    <p:sldId id="377" r:id="rId23"/>
    <p:sldId id="379" r:id="rId24"/>
    <p:sldId id="380" r:id="rId25"/>
    <p:sldId id="381" r:id="rId26"/>
    <p:sldId id="382" r:id="rId27"/>
    <p:sldId id="383" r:id="rId28"/>
    <p:sldId id="384" r:id="rId29"/>
    <p:sldId id="385" r:id="rId30"/>
    <p:sldId id="386" r:id="rId31"/>
    <p:sldId id="387" r:id="rId32"/>
    <p:sldId id="388" r:id="rId33"/>
    <p:sldId id="389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1CA8ED9-A940-8C82-F314-DFE81E0339CF}" name="김현우" initials="김" userId="S::henry0430@konkuk.ac.kr::1806998b-4ab3-481d-8f6d-53e8c40885e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1847"/>
    <p:restoredTop sz="94192"/>
  </p:normalViewPr>
  <p:slideViewPr>
    <p:cSldViewPr snapToGrid="0" snapToObjects="1">
      <p:cViewPr varScale="1">
        <p:scale>
          <a:sx n="103" d="100"/>
          <a:sy n="103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7" d="100"/>
        <a:sy n="6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8/10/relationships/authors" Target="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20D310-02A2-4282-84EF-53D58833788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DE4E71D-5436-44FD-93EA-16F2EE8A975A}">
      <dgm:prSet/>
      <dgm:spPr/>
      <dgm:t>
        <a:bodyPr/>
        <a:lstStyle/>
        <a:p>
          <a:pPr>
            <a:defRPr cap="all"/>
          </a:pPr>
          <a:r>
            <a:rPr kumimoji="1" lang="en-US" b="1" dirty="0">
              <a:latin typeface="NanumGothic" panose="020D0604000000000000" pitchFamily="34" charset="-127"/>
              <a:ea typeface="NanumGothic" panose="020D0604000000000000" pitchFamily="34" charset="-127"/>
            </a:rPr>
            <a:t>Data Analysis and Preprocessing</a:t>
          </a:r>
          <a:endParaRPr lang="en-US" b="1" dirty="0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8A94DA10-FD9E-4457-B26E-568E064BAFC5}" type="parTrans" cxnId="{F67ECEDF-3691-4B26-BEFF-7929270414FA}">
      <dgm:prSet/>
      <dgm:spPr/>
      <dgm:t>
        <a:bodyPr/>
        <a:lstStyle/>
        <a:p>
          <a:endParaRPr lang="en-US"/>
        </a:p>
      </dgm:t>
    </dgm:pt>
    <dgm:pt modelId="{CAF87667-B763-4241-928D-5B6FE8ABBD52}" type="sibTrans" cxnId="{F67ECEDF-3691-4B26-BEFF-7929270414FA}">
      <dgm:prSet/>
      <dgm:spPr/>
      <dgm:t>
        <a:bodyPr/>
        <a:lstStyle/>
        <a:p>
          <a:endParaRPr lang="en-US"/>
        </a:p>
      </dgm:t>
    </dgm:pt>
    <dgm:pt modelId="{8EBC6FB9-85B6-4DB7-A4B9-76D82A36E970}">
      <dgm:prSet/>
      <dgm:spPr/>
      <dgm:t>
        <a:bodyPr/>
        <a:lstStyle/>
        <a:p>
          <a:pPr>
            <a:defRPr cap="all"/>
          </a:pPr>
          <a:r>
            <a:rPr kumimoji="1" lang="en-US" b="1" dirty="0">
              <a:latin typeface="NanumGothic" panose="020D0604000000000000" pitchFamily="34" charset="-127"/>
              <a:ea typeface="NanumGothic" panose="020D0604000000000000" pitchFamily="34" charset="-127"/>
            </a:rPr>
            <a:t>Modeling</a:t>
          </a:r>
          <a:endParaRPr lang="en-US" b="1" dirty="0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8C4143C6-07C9-49D8-B0D4-33A3A890C6EF}" type="parTrans" cxnId="{860615DD-ECDA-4E80-B930-E985830D5145}">
      <dgm:prSet/>
      <dgm:spPr/>
      <dgm:t>
        <a:bodyPr/>
        <a:lstStyle/>
        <a:p>
          <a:endParaRPr lang="en-US"/>
        </a:p>
      </dgm:t>
    </dgm:pt>
    <dgm:pt modelId="{82458BC5-16A8-4DE7-BFFE-866036EF23AE}" type="sibTrans" cxnId="{860615DD-ECDA-4E80-B930-E985830D5145}">
      <dgm:prSet/>
      <dgm:spPr/>
      <dgm:t>
        <a:bodyPr/>
        <a:lstStyle/>
        <a:p>
          <a:endParaRPr lang="en-US"/>
        </a:p>
      </dgm:t>
    </dgm:pt>
    <dgm:pt modelId="{21D74582-3C4B-4E23-947C-DE90A2DB13C1}">
      <dgm:prSet/>
      <dgm:spPr/>
      <dgm:t>
        <a:bodyPr/>
        <a:lstStyle/>
        <a:p>
          <a:pPr>
            <a:defRPr cap="all"/>
          </a:pPr>
          <a:r>
            <a:rPr kumimoji="1" lang="en-US" b="1" dirty="0">
              <a:latin typeface="NanumGothic" panose="020D0604000000000000" pitchFamily="34" charset="-127"/>
              <a:ea typeface="NanumGothic" panose="020D0604000000000000" pitchFamily="34" charset="-127"/>
            </a:rPr>
            <a:t>Evaluation</a:t>
          </a:r>
          <a:endParaRPr lang="en-US" b="1" dirty="0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AC12B48B-9877-4D38-96EE-3B75CCE5254C}" type="parTrans" cxnId="{8AB55665-BA7B-46AD-9DAA-E497455B697B}">
      <dgm:prSet/>
      <dgm:spPr/>
      <dgm:t>
        <a:bodyPr/>
        <a:lstStyle/>
        <a:p>
          <a:endParaRPr lang="en-US"/>
        </a:p>
      </dgm:t>
    </dgm:pt>
    <dgm:pt modelId="{94055EC6-4A10-4A85-B98E-A1FB864498E5}" type="sibTrans" cxnId="{8AB55665-BA7B-46AD-9DAA-E497455B697B}">
      <dgm:prSet/>
      <dgm:spPr/>
      <dgm:t>
        <a:bodyPr/>
        <a:lstStyle/>
        <a:p>
          <a:endParaRPr lang="en-US"/>
        </a:p>
      </dgm:t>
    </dgm:pt>
    <dgm:pt modelId="{F70EF06A-0DD4-4660-9B85-B538181980F9}" type="pres">
      <dgm:prSet presAssocID="{1520D310-02A2-4282-84EF-53D588337884}" presName="root" presStyleCnt="0">
        <dgm:presLayoutVars>
          <dgm:dir/>
          <dgm:resizeHandles val="exact"/>
        </dgm:presLayoutVars>
      </dgm:prSet>
      <dgm:spPr/>
    </dgm:pt>
    <dgm:pt modelId="{BD365B67-6990-4799-A60F-3F7F766A22C0}" type="pres">
      <dgm:prSet presAssocID="{FDE4E71D-5436-44FD-93EA-16F2EE8A975A}" presName="compNode" presStyleCnt="0"/>
      <dgm:spPr/>
    </dgm:pt>
    <dgm:pt modelId="{D2B5D229-2780-4FF0-A0FE-B93E257A8A0F}" type="pres">
      <dgm:prSet presAssocID="{FDE4E71D-5436-44FD-93EA-16F2EE8A975A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78C0251-721C-427B-A8D3-E3F50B769DA5}" type="pres">
      <dgm:prSet presAssocID="{FDE4E71D-5436-44FD-93EA-16F2EE8A975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7CF1EB5-F654-4745-8B08-0DE3D12DD744}" type="pres">
      <dgm:prSet presAssocID="{FDE4E71D-5436-44FD-93EA-16F2EE8A975A}" presName="spaceRect" presStyleCnt="0"/>
      <dgm:spPr/>
    </dgm:pt>
    <dgm:pt modelId="{7E06B15A-4676-4DCD-8796-2393F634040A}" type="pres">
      <dgm:prSet presAssocID="{FDE4E71D-5436-44FD-93EA-16F2EE8A975A}" presName="textRect" presStyleLbl="revTx" presStyleIdx="0" presStyleCnt="3">
        <dgm:presLayoutVars>
          <dgm:chMax val="1"/>
          <dgm:chPref val="1"/>
        </dgm:presLayoutVars>
      </dgm:prSet>
      <dgm:spPr/>
    </dgm:pt>
    <dgm:pt modelId="{664823EC-A130-48A0-B715-B8EE71BF4504}" type="pres">
      <dgm:prSet presAssocID="{CAF87667-B763-4241-928D-5B6FE8ABBD52}" presName="sibTrans" presStyleCnt="0"/>
      <dgm:spPr/>
    </dgm:pt>
    <dgm:pt modelId="{C6910591-6730-45B9-B9B3-643DC7F07D03}" type="pres">
      <dgm:prSet presAssocID="{8EBC6FB9-85B6-4DB7-A4B9-76D82A36E970}" presName="compNode" presStyleCnt="0"/>
      <dgm:spPr/>
    </dgm:pt>
    <dgm:pt modelId="{B39ACD24-41DA-4884-8628-0B6CE0F8A741}" type="pres">
      <dgm:prSet presAssocID="{8EBC6FB9-85B6-4DB7-A4B9-76D82A36E970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5A227E2-7A2E-449A-A71F-7B649EE925DF}" type="pres">
      <dgm:prSet presAssocID="{8EBC6FB9-85B6-4DB7-A4B9-76D82A36E97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문서"/>
        </a:ext>
      </dgm:extLst>
    </dgm:pt>
    <dgm:pt modelId="{D081720D-17EE-4451-84CE-9901831E3644}" type="pres">
      <dgm:prSet presAssocID="{8EBC6FB9-85B6-4DB7-A4B9-76D82A36E970}" presName="spaceRect" presStyleCnt="0"/>
      <dgm:spPr/>
    </dgm:pt>
    <dgm:pt modelId="{7498CE35-D066-4549-915A-1C124D7A0D4C}" type="pres">
      <dgm:prSet presAssocID="{8EBC6FB9-85B6-4DB7-A4B9-76D82A36E970}" presName="textRect" presStyleLbl="revTx" presStyleIdx="1" presStyleCnt="3">
        <dgm:presLayoutVars>
          <dgm:chMax val="1"/>
          <dgm:chPref val="1"/>
        </dgm:presLayoutVars>
      </dgm:prSet>
      <dgm:spPr/>
    </dgm:pt>
    <dgm:pt modelId="{EA4F1649-6036-415B-A97D-3F2DE79B0ED4}" type="pres">
      <dgm:prSet presAssocID="{82458BC5-16A8-4DE7-BFFE-866036EF23AE}" presName="sibTrans" presStyleCnt="0"/>
      <dgm:spPr/>
    </dgm:pt>
    <dgm:pt modelId="{23127EAB-BEC1-48DB-9227-8EF0AD9DACAA}" type="pres">
      <dgm:prSet presAssocID="{21D74582-3C4B-4E23-947C-DE90A2DB13C1}" presName="compNode" presStyleCnt="0"/>
      <dgm:spPr/>
    </dgm:pt>
    <dgm:pt modelId="{1A824E27-4DD3-4C22-8B5E-E54DCE3648AC}" type="pres">
      <dgm:prSet presAssocID="{21D74582-3C4B-4E23-947C-DE90A2DB13C1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AB47949-0946-424E-BDE1-F53A3DFEB9AD}" type="pres">
      <dgm:prSet presAssocID="{21D74582-3C4B-4E23-947C-DE90A2DB13C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확인 표시"/>
        </a:ext>
      </dgm:extLst>
    </dgm:pt>
    <dgm:pt modelId="{9B8B2E24-13BB-452C-9408-AAC9764A0223}" type="pres">
      <dgm:prSet presAssocID="{21D74582-3C4B-4E23-947C-DE90A2DB13C1}" presName="spaceRect" presStyleCnt="0"/>
      <dgm:spPr/>
    </dgm:pt>
    <dgm:pt modelId="{64B0FF13-42D3-4320-8A3F-2E5151CFAFC0}" type="pres">
      <dgm:prSet presAssocID="{21D74582-3C4B-4E23-947C-DE90A2DB13C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7663C38-3057-439C-A79C-E1926DC3A999}" type="presOf" srcId="{8EBC6FB9-85B6-4DB7-A4B9-76D82A36E970}" destId="{7498CE35-D066-4549-915A-1C124D7A0D4C}" srcOrd="0" destOrd="0" presId="urn:microsoft.com/office/officeart/2018/5/layout/IconLeafLabelList"/>
    <dgm:cxn modelId="{179D3C43-9340-458C-AA2C-14E76D397828}" type="presOf" srcId="{FDE4E71D-5436-44FD-93EA-16F2EE8A975A}" destId="{7E06B15A-4676-4DCD-8796-2393F634040A}" srcOrd="0" destOrd="0" presId="urn:microsoft.com/office/officeart/2018/5/layout/IconLeafLabelList"/>
    <dgm:cxn modelId="{622B1A4B-65CE-4AEB-801E-1D2EF890707A}" type="presOf" srcId="{1520D310-02A2-4282-84EF-53D588337884}" destId="{F70EF06A-0DD4-4660-9B85-B538181980F9}" srcOrd="0" destOrd="0" presId="urn:microsoft.com/office/officeart/2018/5/layout/IconLeafLabelList"/>
    <dgm:cxn modelId="{8AB55665-BA7B-46AD-9DAA-E497455B697B}" srcId="{1520D310-02A2-4282-84EF-53D588337884}" destId="{21D74582-3C4B-4E23-947C-DE90A2DB13C1}" srcOrd="2" destOrd="0" parTransId="{AC12B48B-9877-4D38-96EE-3B75CCE5254C}" sibTransId="{94055EC6-4A10-4A85-B98E-A1FB864498E5}"/>
    <dgm:cxn modelId="{860615DD-ECDA-4E80-B930-E985830D5145}" srcId="{1520D310-02A2-4282-84EF-53D588337884}" destId="{8EBC6FB9-85B6-4DB7-A4B9-76D82A36E970}" srcOrd="1" destOrd="0" parTransId="{8C4143C6-07C9-49D8-B0D4-33A3A890C6EF}" sibTransId="{82458BC5-16A8-4DE7-BFFE-866036EF23AE}"/>
    <dgm:cxn modelId="{F67ECEDF-3691-4B26-BEFF-7929270414FA}" srcId="{1520D310-02A2-4282-84EF-53D588337884}" destId="{FDE4E71D-5436-44FD-93EA-16F2EE8A975A}" srcOrd="0" destOrd="0" parTransId="{8A94DA10-FD9E-4457-B26E-568E064BAFC5}" sibTransId="{CAF87667-B763-4241-928D-5B6FE8ABBD52}"/>
    <dgm:cxn modelId="{E4AEAAF3-A1E0-4A5A-A845-53064D6786E5}" type="presOf" srcId="{21D74582-3C4B-4E23-947C-DE90A2DB13C1}" destId="{64B0FF13-42D3-4320-8A3F-2E5151CFAFC0}" srcOrd="0" destOrd="0" presId="urn:microsoft.com/office/officeart/2018/5/layout/IconLeafLabelList"/>
    <dgm:cxn modelId="{354F1185-F425-43D9-A13E-848D3B24268B}" type="presParOf" srcId="{F70EF06A-0DD4-4660-9B85-B538181980F9}" destId="{BD365B67-6990-4799-A60F-3F7F766A22C0}" srcOrd="0" destOrd="0" presId="urn:microsoft.com/office/officeart/2018/5/layout/IconLeafLabelList"/>
    <dgm:cxn modelId="{F7A2711A-8C38-4B8C-BFA4-16D0294239F2}" type="presParOf" srcId="{BD365B67-6990-4799-A60F-3F7F766A22C0}" destId="{D2B5D229-2780-4FF0-A0FE-B93E257A8A0F}" srcOrd="0" destOrd="0" presId="urn:microsoft.com/office/officeart/2018/5/layout/IconLeafLabelList"/>
    <dgm:cxn modelId="{B41C863C-B2F1-44E9-84EC-0F414503D461}" type="presParOf" srcId="{BD365B67-6990-4799-A60F-3F7F766A22C0}" destId="{678C0251-721C-427B-A8D3-E3F50B769DA5}" srcOrd="1" destOrd="0" presId="urn:microsoft.com/office/officeart/2018/5/layout/IconLeafLabelList"/>
    <dgm:cxn modelId="{9A048AA3-D495-4A69-9324-CD511DF9584F}" type="presParOf" srcId="{BD365B67-6990-4799-A60F-3F7F766A22C0}" destId="{87CF1EB5-F654-4745-8B08-0DE3D12DD744}" srcOrd="2" destOrd="0" presId="urn:microsoft.com/office/officeart/2018/5/layout/IconLeafLabelList"/>
    <dgm:cxn modelId="{77109772-3F0E-41BD-818F-B275A051E544}" type="presParOf" srcId="{BD365B67-6990-4799-A60F-3F7F766A22C0}" destId="{7E06B15A-4676-4DCD-8796-2393F634040A}" srcOrd="3" destOrd="0" presId="urn:microsoft.com/office/officeart/2018/5/layout/IconLeafLabelList"/>
    <dgm:cxn modelId="{B8E9EE17-311C-4251-9D68-D72CE0F03DE1}" type="presParOf" srcId="{F70EF06A-0DD4-4660-9B85-B538181980F9}" destId="{664823EC-A130-48A0-B715-B8EE71BF4504}" srcOrd="1" destOrd="0" presId="urn:microsoft.com/office/officeart/2018/5/layout/IconLeafLabelList"/>
    <dgm:cxn modelId="{FA60DC68-2993-48D4-90A1-1AD45E16D2B9}" type="presParOf" srcId="{F70EF06A-0DD4-4660-9B85-B538181980F9}" destId="{C6910591-6730-45B9-B9B3-643DC7F07D03}" srcOrd="2" destOrd="0" presId="urn:microsoft.com/office/officeart/2018/5/layout/IconLeafLabelList"/>
    <dgm:cxn modelId="{485FB0D2-C10E-4C9F-9679-A5CA74701376}" type="presParOf" srcId="{C6910591-6730-45B9-B9B3-643DC7F07D03}" destId="{B39ACD24-41DA-4884-8628-0B6CE0F8A741}" srcOrd="0" destOrd="0" presId="urn:microsoft.com/office/officeart/2018/5/layout/IconLeafLabelList"/>
    <dgm:cxn modelId="{DEB779BC-A12C-4573-ABE0-9021313D8C65}" type="presParOf" srcId="{C6910591-6730-45B9-B9B3-643DC7F07D03}" destId="{65A227E2-7A2E-449A-A71F-7B649EE925DF}" srcOrd="1" destOrd="0" presId="urn:microsoft.com/office/officeart/2018/5/layout/IconLeafLabelList"/>
    <dgm:cxn modelId="{B3806DCD-64C8-471B-904C-242E7D691242}" type="presParOf" srcId="{C6910591-6730-45B9-B9B3-643DC7F07D03}" destId="{D081720D-17EE-4451-84CE-9901831E3644}" srcOrd="2" destOrd="0" presId="urn:microsoft.com/office/officeart/2018/5/layout/IconLeafLabelList"/>
    <dgm:cxn modelId="{6495ED1C-B294-47D4-992A-47C5D668B17A}" type="presParOf" srcId="{C6910591-6730-45B9-B9B3-643DC7F07D03}" destId="{7498CE35-D066-4549-915A-1C124D7A0D4C}" srcOrd="3" destOrd="0" presId="urn:microsoft.com/office/officeart/2018/5/layout/IconLeafLabelList"/>
    <dgm:cxn modelId="{E29DCCA6-32B5-4355-A472-2B9E29F73DC5}" type="presParOf" srcId="{F70EF06A-0DD4-4660-9B85-B538181980F9}" destId="{EA4F1649-6036-415B-A97D-3F2DE79B0ED4}" srcOrd="3" destOrd="0" presId="urn:microsoft.com/office/officeart/2018/5/layout/IconLeafLabelList"/>
    <dgm:cxn modelId="{C83F0F75-B859-42BE-8A51-D41E1BCDE11B}" type="presParOf" srcId="{F70EF06A-0DD4-4660-9B85-B538181980F9}" destId="{23127EAB-BEC1-48DB-9227-8EF0AD9DACAA}" srcOrd="4" destOrd="0" presId="urn:microsoft.com/office/officeart/2018/5/layout/IconLeafLabelList"/>
    <dgm:cxn modelId="{2742BF0F-6FED-4B0C-85FA-45406EB1A580}" type="presParOf" srcId="{23127EAB-BEC1-48DB-9227-8EF0AD9DACAA}" destId="{1A824E27-4DD3-4C22-8B5E-E54DCE3648AC}" srcOrd="0" destOrd="0" presId="urn:microsoft.com/office/officeart/2018/5/layout/IconLeafLabelList"/>
    <dgm:cxn modelId="{C8906105-8AC0-4DC4-AC6E-4437A8F99601}" type="presParOf" srcId="{23127EAB-BEC1-48DB-9227-8EF0AD9DACAA}" destId="{AAB47949-0946-424E-BDE1-F53A3DFEB9AD}" srcOrd="1" destOrd="0" presId="urn:microsoft.com/office/officeart/2018/5/layout/IconLeafLabelList"/>
    <dgm:cxn modelId="{0FE2113F-4EC8-4854-8C67-1C5693FF116A}" type="presParOf" srcId="{23127EAB-BEC1-48DB-9227-8EF0AD9DACAA}" destId="{9B8B2E24-13BB-452C-9408-AAC9764A0223}" srcOrd="2" destOrd="0" presId="urn:microsoft.com/office/officeart/2018/5/layout/IconLeafLabelList"/>
    <dgm:cxn modelId="{C97B69D8-B438-4EBB-9A03-49B6AC543E2E}" type="presParOf" srcId="{23127EAB-BEC1-48DB-9227-8EF0AD9DACAA}" destId="{64B0FF13-42D3-4320-8A3F-2E5151CFAFC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B5D229-2780-4FF0-A0FE-B93E257A8A0F}">
      <dsp:nvSpPr>
        <dsp:cNvPr id="0" name=""/>
        <dsp:cNvSpPr/>
      </dsp:nvSpPr>
      <dsp:spPr>
        <a:xfrm>
          <a:off x="620567" y="592127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8C0251-721C-427B-A8D3-E3F50B769DA5}">
      <dsp:nvSpPr>
        <dsp:cNvPr id="0" name=""/>
        <dsp:cNvSpPr/>
      </dsp:nvSpPr>
      <dsp:spPr>
        <a:xfrm>
          <a:off x="1015443" y="987002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6B15A-4676-4DCD-8796-2393F634040A}">
      <dsp:nvSpPr>
        <dsp:cNvPr id="0" name=""/>
        <dsp:cNvSpPr/>
      </dsp:nvSpPr>
      <dsp:spPr>
        <a:xfrm>
          <a:off x="28255" y="3022128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kumimoji="1" lang="en-US" sz="20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Data Analysis and Preprocessing</a:t>
          </a:r>
          <a:endParaRPr lang="en-US" sz="2000" b="1" kern="1200" dirty="0">
            <a:latin typeface="NanumGothic" panose="020D0604000000000000" pitchFamily="34" charset="-127"/>
            <a:ea typeface="NanumGothic" panose="020D0604000000000000" pitchFamily="34" charset="-127"/>
          </a:endParaRPr>
        </a:p>
      </dsp:txBody>
      <dsp:txXfrm>
        <a:off x="28255" y="3022128"/>
        <a:ext cx="3037500" cy="720000"/>
      </dsp:txXfrm>
    </dsp:sp>
    <dsp:sp modelId="{B39ACD24-41DA-4884-8628-0B6CE0F8A741}">
      <dsp:nvSpPr>
        <dsp:cNvPr id="0" name=""/>
        <dsp:cNvSpPr/>
      </dsp:nvSpPr>
      <dsp:spPr>
        <a:xfrm>
          <a:off x="4189630" y="592127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A227E2-7A2E-449A-A71F-7B649EE925DF}">
      <dsp:nvSpPr>
        <dsp:cNvPr id="0" name=""/>
        <dsp:cNvSpPr/>
      </dsp:nvSpPr>
      <dsp:spPr>
        <a:xfrm>
          <a:off x="4584505" y="987002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98CE35-D066-4549-915A-1C124D7A0D4C}">
      <dsp:nvSpPr>
        <dsp:cNvPr id="0" name=""/>
        <dsp:cNvSpPr/>
      </dsp:nvSpPr>
      <dsp:spPr>
        <a:xfrm>
          <a:off x="3597318" y="3022128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kumimoji="1" lang="en-US" sz="20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Modeling</a:t>
          </a:r>
          <a:endParaRPr lang="en-US" sz="2000" b="1" kern="1200" dirty="0">
            <a:latin typeface="NanumGothic" panose="020D0604000000000000" pitchFamily="34" charset="-127"/>
            <a:ea typeface="NanumGothic" panose="020D0604000000000000" pitchFamily="34" charset="-127"/>
          </a:endParaRPr>
        </a:p>
      </dsp:txBody>
      <dsp:txXfrm>
        <a:off x="3597318" y="3022128"/>
        <a:ext cx="3037500" cy="720000"/>
      </dsp:txXfrm>
    </dsp:sp>
    <dsp:sp modelId="{1A824E27-4DD3-4C22-8B5E-E54DCE3648AC}">
      <dsp:nvSpPr>
        <dsp:cNvPr id="0" name=""/>
        <dsp:cNvSpPr/>
      </dsp:nvSpPr>
      <dsp:spPr>
        <a:xfrm>
          <a:off x="7758693" y="592127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B47949-0946-424E-BDE1-F53A3DFEB9AD}">
      <dsp:nvSpPr>
        <dsp:cNvPr id="0" name=""/>
        <dsp:cNvSpPr/>
      </dsp:nvSpPr>
      <dsp:spPr>
        <a:xfrm>
          <a:off x="8153568" y="987002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B0FF13-42D3-4320-8A3F-2E5151CFAFC0}">
      <dsp:nvSpPr>
        <dsp:cNvPr id="0" name=""/>
        <dsp:cNvSpPr/>
      </dsp:nvSpPr>
      <dsp:spPr>
        <a:xfrm>
          <a:off x="7166380" y="3022128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kumimoji="1" lang="en-US" sz="20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Evaluation</a:t>
          </a:r>
          <a:endParaRPr lang="en-US" sz="2000" b="1" kern="1200" dirty="0">
            <a:latin typeface="NanumGothic" panose="020D0604000000000000" pitchFamily="34" charset="-127"/>
            <a:ea typeface="NanumGothic" panose="020D0604000000000000" pitchFamily="34" charset="-127"/>
          </a:endParaRPr>
        </a:p>
      </dsp:txBody>
      <dsp:txXfrm>
        <a:off x="7166380" y="3022128"/>
        <a:ext cx="3037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5A988-2153-0141-864B-A20E88C28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D8524E-C1B4-174E-949A-FDAFD5B01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7EC4B3-A985-9144-900C-CC7EDAADD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DF04-3EA7-E84A-9214-E2BB6EF00DDF}" type="datetimeFigureOut">
              <a:rPr kumimoji="1" lang="ko-KR" altLang="en-US" smtClean="0"/>
              <a:t>2022. 2. 25.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E10A20-FF9F-DA44-A873-C2ACC6F4E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8C348F-34AA-4441-A61F-8F7F32220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4E63-1034-294F-831C-D31AC2E1CD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52485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EB657-06BF-284A-9C45-92AD1F7F1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F332B8-E643-8D46-A1BB-62DA066BB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7DF519-6F5E-234B-B8E3-9A3E5F10B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DF04-3EA7-E84A-9214-E2BB6EF00DDF}" type="datetimeFigureOut">
              <a:rPr kumimoji="1" lang="ko-KR" altLang="en-US" smtClean="0"/>
              <a:t>2022. 2. 25.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7CDE30-A041-A146-A7C4-1E00295B9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17E890-862E-0247-9BF8-2E628E6E6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4E63-1034-294F-831C-D31AC2E1CD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9432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1C7F66-D10E-CF4A-BD37-530B90612E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9D6157-83B2-F548-AC81-F3ED41D5E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C97A63-AA7C-9748-840D-95BF5D337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DF04-3EA7-E84A-9214-E2BB6EF00DDF}" type="datetimeFigureOut">
              <a:rPr kumimoji="1" lang="ko-KR" altLang="en-US" smtClean="0"/>
              <a:t>2022. 2. 25.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535450-D825-1A45-8865-68A2AC5F2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2508AF-0189-C443-967B-A8FE1DA00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4E63-1034-294F-831C-D31AC2E1CD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9699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9F32D-7B4F-2E4F-A44F-8F9527074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5D5946-2A2D-2844-8C19-AD52AA46A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724456-8EAF-C142-B846-A8B92E31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DF04-3EA7-E84A-9214-E2BB6EF00DDF}" type="datetimeFigureOut">
              <a:rPr kumimoji="1" lang="ko-KR" altLang="en-US" smtClean="0"/>
              <a:t>2022. 2. 25.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739E0E-34EF-5843-9F94-0081C7601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97F725-C681-8142-9EEA-4CE15D9F5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4E63-1034-294F-831C-D31AC2E1CD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2092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E47CC-D4F1-3A40-AD3D-7A0923761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377213-4B7D-1342-A7DF-8C4B4229C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DB37EB-1113-5646-A3E2-E15C3CD6E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DF04-3EA7-E84A-9214-E2BB6EF00DDF}" type="datetimeFigureOut">
              <a:rPr kumimoji="1" lang="ko-KR" altLang="en-US" smtClean="0"/>
              <a:t>2022. 2. 25.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63F008-2FF8-5C4A-A69F-01F9745A7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BC5154-6102-FB46-8E92-C19058BF4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4E63-1034-294F-831C-D31AC2E1CD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3944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B1630-F820-C745-B490-C238901A6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1AC31D-C160-5141-BC0A-E77C197FD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36E8CD-7464-AE44-B3FE-70CD97C8E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99EDE7-0B12-C64D-A71E-899204168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DF04-3EA7-E84A-9214-E2BB6EF00DDF}" type="datetimeFigureOut">
              <a:rPr kumimoji="1" lang="ko-KR" altLang="en-US" smtClean="0"/>
              <a:t>2022. 2. 25.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5589FC-18C9-F64B-9BD8-D36D0B8D6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E3C327-03D1-F644-AD54-4731DD200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4E63-1034-294F-831C-D31AC2E1CD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5908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144C3-6507-934C-9068-AEF58353F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3DAFED-5408-D845-9F83-92E12FB6D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7D01F0-C2A7-FC4D-9AE3-287A7BD95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761B48-C2EB-6549-94E2-9C90BD9602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65FC3C-A44C-974F-B51D-395AFFB99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313898-0B17-5F44-8D1A-E554889E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DF04-3EA7-E84A-9214-E2BB6EF00DDF}" type="datetimeFigureOut">
              <a:rPr kumimoji="1" lang="ko-KR" altLang="en-US" smtClean="0"/>
              <a:t>2022. 2. 25.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6B28029-37F1-8C47-89D6-5D830C425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E22604-516E-3F42-8F34-7B96147F9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4E63-1034-294F-831C-D31AC2E1CD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08625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96131-CE27-BA46-A2BC-4CFA91D1F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C74565-6678-0845-9A59-AD0E3DACD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DF04-3EA7-E84A-9214-E2BB6EF00DDF}" type="datetimeFigureOut">
              <a:rPr kumimoji="1" lang="ko-KR" altLang="en-US" smtClean="0"/>
              <a:t>2022. 2. 25.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D9DCF5-1486-B941-BD65-0B221088F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F8B9FA-4E95-AD44-935B-6461F5757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4E63-1034-294F-831C-D31AC2E1CD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7205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D84AF1-1C4B-854C-9F9E-6F022DC42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DF04-3EA7-E84A-9214-E2BB6EF00DDF}" type="datetimeFigureOut">
              <a:rPr kumimoji="1" lang="ko-KR" altLang="en-US" smtClean="0"/>
              <a:t>2022. 2. 25.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722A89-8469-8B46-9696-11235AADA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378264-306F-E447-9CA4-403B4DC66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4E63-1034-294F-831C-D31AC2E1CD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24139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5116F-A0D1-4A4E-BF4C-3DED0D262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6B8151-A9D8-A749-B238-F0A9EDC8C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BC311D-73EE-A94B-ADCE-07D52E9E6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D2849B-AB01-E543-B096-3C9A69C60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DF04-3EA7-E84A-9214-E2BB6EF00DDF}" type="datetimeFigureOut">
              <a:rPr kumimoji="1" lang="ko-KR" altLang="en-US" smtClean="0"/>
              <a:t>2022. 2. 25.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5A8E2F-00B0-504E-9C0C-F9E6987F5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E506CC-B09F-5144-BD70-F18A9E27F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4E63-1034-294F-831C-D31AC2E1CD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1139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21EC1-D714-DE45-84C2-21D9F492D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EFC7E3-10C0-A448-98C5-A193A795C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0EB58B-1190-1D46-A8BD-220ED13F0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D5E7F8-3ECD-4B47-B2AB-4C3B723E4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DF04-3EA7-E84A-9214-E2BB6EF00DDF}" type="datetimeFigureOut">
              <a:rPr kumimoji="1" lang="ko-KR" altLang="en-US" smtClean="0"/>
              <a:t>2022. 2. 25.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CE3D17-A056-A649-99B6-05732E721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58BABB-95ED-264A-859B-C6F46E03A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4E63-1034-294F-831C-D31AC2E1CD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22435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18BAA2-3D95-0C49-9E03-89F906DFA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F4CC04-70CA-C849-A852-9365E39F3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494E6C-F54F-EB41-883D-6726D23503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6DF04-3EA7-E84A-9214-E2BB6EF00DDF}" type="datetimeFigureOut">
              <a:rPr kumimoji="1" lang="ko-KR" altLang="en-US" smtClean="0"/>
              <a:t>2022. 2. 25.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47A225-9C93-904E-8F50-4878D0175E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E5ADCE-EE22-4A42-8AD7-ED36AAC884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54E63-1034-294F-831C-D31AC2E1CD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63281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716E0B-938E-234F-B917-7B7B78D36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kumimoji="1" lang="ko-KR" altLang="en-US" sz="2000" dirty="0" err="1">
                <a:solidFill>
                  <a:srgbClr val="080808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정윤세</a:t>
            </a:r>
            <a:r>
              <a:rPr kumimoji="1" lang="en-US" altLang="ko-KR" sz="2000" dirty="0">
                <a:solidFill>
                  <a:srgbClr val="080808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2000" dirty="0">
                <a:solidFill>
                  <a:srgbClr val="080808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2000" dirty="0" err="1">
                <a:solidFill>
                  <a:srgbClr val="080808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최해원</a:t>
            </a:r>
            <a:endParaRPr kumimoji="1" lang="ko-KR" altLang="en-US" sz="2000" dirty="0">
              <a:solidFill>
                <a:srgbClr val="080808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8AB0DF2-E7B1-9A43-8793-3DA3F91C7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kumimoji="1" lang="en-US" altLang="ko-KR" sz="3600" b="1" dirty="0">
                <a:solidFill>
                  <a:srgbClr val="080808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0118</a:t>
            </a:r>
            <a:endParaRPr kumimoji="1" lang="ko-KR" altLang="en-US" sz="3600" b="1" dirty="0">
              <a:solidFill>
                <a:srgbClr val="080808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13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57F88D5-11CB-FA41-9EE3-D12548C56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Data Analysis and Preprocessing</a:t>
            </a:r>
            <a:endParaRPr kumimoji="1" lang="ko-KR" altLang="en-US" sz="3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AEA2CA-64BC-3C4A-B874-B98524D1C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endParaRPr kumimoji="1" lang="ko-KR" altLang="en-US" sz="2000"/>
          </a:p>
        </p:txBody>
      </p:sp>
      <p:grpSp>
        <p:nvGrpSpPr>
          <p:cNvPr id="18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1" descr="page7image18159504">
            <a:extLst>
              <a:ext uri="{FF2B5EF4-FFF2-40B4-BE49-F238E27FC236}">
                <a16:creationId xmlns:a16="http://schemas.microsoft.com/office/drawing/2014/main" id="{8A4B7BAB-B121-E346-9073-EEFD94130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3679" y="1779204"/>
            <a:ext cx="4361892" cy="436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86919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5BB0E52-685E-4F48-B90E-E589F22D9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kumimoji="1" lang="en-US" altLang="ko-KR" sz="3600" b="1" kern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Data Analysis and Preprocessing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F771F6-602D-6846-8F47-2F28A790A38D}"/>
              </a:ext>
            </a:extLst>
          </p:cNvPr>
          <p:cNvSpPr txBox="1"/>
          <p:nvPr/>
        </p:nvSpPr>
        <p:spPr>
          <a:xfrm>
            <a:off x="643467" y="1782981"/>
            <a:ext cx="10905066" cy="43939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latinLnBrk="0">
              <a:lnSpc>
                <a:spcPct val="200000"/>
              </a:lnSpc>
              <a:spcAft>
                <a:spcPts val="600"/>
              </a:spcAft>
            </a:pPr>
            <a:r>
              <a:rPr lang="en-US" altLang="ko-KR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#3 </a:t>
            </a:r>
            <a:r>
              <a:rPr lang="en-US" altLang="ko-KR" sz="2000" b="1" dirty="0" err="1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Ever_married</a:t>
            </a:r>
            <a:r>
              <a:rPr lang="ko-KR" altLang="en-US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와 </a:t>
            </a:r>
            <a:r>
              <a:rPr lang="en-US" altLang="ko-KR" sz="2000" b="1" dirty="0" err="1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family_size</a:t>
            </a:r>
            <a:r>
              <a:rPr lang="ko-KR" altLang="en-US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의 관계</a:t>
            </a:r>
            <a:endParaRPr lang="en-US" altLang="ko-KR" sz="2000" b="1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indent="-228600" latinLnBrk="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indent="-228600" latinLnBrk="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인 가구에서 결혼 </a:t>
            </a:r>
            <a:r>
              <a:rPr lang="ko-KR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비경험자의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수가 유의미한 차이로 더 많다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</a:p>
          <a:p>
            <a:pPr indent="-228600" latinLnBrk="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인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-4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인 가구에서 결혼 경험자의 수가 유의미한 차이로 더 많다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특히 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인 가구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) </a:t>
            </a:r>
          </a:p>
          <a:p>
            <a:pPr indent="-228600" latinLnBrk="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나머지 분포는 큰 차이를 보이지 않는다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</a:p>
          <a:p>
            <a:pPr indent="-228600" latinLnBrk="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→ </a:t>
            </a:r>
            <a:r>
              <a:rPr lang="en-US" altLang="ko-KR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Family_Size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가 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4 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이하인 경우엔 </a:t>
            </a:r>
            <a:r>
              <a:rPr lang="en-US" altLang="ko-KR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Ever_Married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에 따른 차이가 존재 하나 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5 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이상인 경우엔 </a:t>
            </a:r>
            <a:r>
              <a:rPr lang="en-US" altLang="ko-KR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Ever_Married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의 영향을 받지 않는 것으로 보인다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87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07CF808-B87C-094B-BE55-FC91E2184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kumimoji="1" lang="en-US" altLang="ko-KR" sz="3200" b="1" kern="12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Data Analysis and Preprocessing</a:t>
            </a:r>
            <a:endParaRPr kumimoji="1" lang="en-US" altLang="ko-KR" sz="3200" kern="12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4" name="Picture 1" descr="page8image17919360">
            <a:extLst>
              <a:ext uri="{FF2B5EF4-FFF2-40B4-BE49-F238E27FC236}">
                <a16:creationId xmlns:a16="http://schemas.microsoft.com/office/drawing/2014/main" id="{46A88D56-B9F2-2744-B3A7-DAE359B124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923046"/>
            <a:ext cx="10905066" cy="3898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520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E6636AF-1A64-5C40-86AA-37285881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kumimoji="1" lang="en-US" altLang="ko-KR" sz="3600" b="1" kern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Data Analysis and Preprocessing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48FB1D-627B-634A-B580-80DE16AE7DA3}"/>
              </a:ext>
            </a:extLst>
          </p:cNvPr>
          <p:cNvSpPr txBox="1"/>
          <p:nvPr/>
        </p:nvSpPr>
        <p:spPr>
          <a:xfrm>
            <a:off x="643467" y="1782981"/>
            <a:ext cx="10905066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atinLnBrk="0">
              <a:lnSpc>
                <a:spcPct val="200000"/>
              </a:lnSpc>
              <a:spcAft>
                <a:spcPts val="600"/>
              </a:spcAft>
            </a:pPr>
            <a:r>
              <a:rPr lang="en-US" altLang="ko-KR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#4 Var_1</a:t>
            </a:r>
            <a:r>
              <a:rPr lang="ko-KR" altLang="en-US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의 의미</a:t>
            </a:r>
            <a:endParaRPr lang="en-US" altLang="ko-KR" sz="2000" b="1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indent="-228600" latinLnBrk="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indent="-228600" latinLnBrk="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Var_1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의 각 카테고리 별 빈도 그래프</a:t>
            </a:r>
            <a:b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→ 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cat_6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이 압도적인 수를 차지한다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그러나 그래프만으로는 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var_1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의 의미를 추정할 수는 없었다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2000" dirty="0">
              <a:effectLst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98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4BBC6A-C1A1-DB44-B159-DC36C4C41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kumimoji="1" lang="en-US" altLang="ko-KR" sz="3200" b="1" kern="12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Data Analysis and Preprocessing</a:t>
            </a:r>
            <a:endParaRPr kumimoji="1" lang="en-US" altLang="ko-KR" sz="3200" kern="12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0BA8811-5CAB-9345-B0F0-78618134C1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9130" y="1675227"/>
            <a:ext cx="901374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26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64850A7-6B5E-5342-99B8-26FF59782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kumimoji="1" lang="en-US" altLang="ko-KR" sz="3600" b="1" kern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Data Analysis and Preprocessing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8DE81F-CC3C-BA41-80BF-0462432DCE74}"/>
              </a:ext>
            </a:extLst>
          </p:cNvPr>
          <p:cNvSpPr txBox="1"/>
          <p:nvPr/>
        </p:nvSpPr>
        <p:spPr>
          <a:xfrm>
            <a:off x="5070020" y="998876"/>
            <a:ext cx="6478513" cy="45163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latinLnBrk="0">
              <a:lnSpc>
                <a:spcPct val="200000"/>
              </a:lnSpc>
              <a:spcAft>
                <a:spcPts val="600"/>
              </a:spcAft>
            </a:pPr>
            <a:r>
              <a:rPr lang="en-US" altLang="ko-KR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#5 Graduated, Profession </a:t>
            </a:r>
            <a:r>
              <a:rPr lang="ko-KR" altLang="en-US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과 </a:t>
            </a:r>
            <a:r>
              <a:rPr lang="en-US" altLang="ko-KR" sz="2000" b="1" dirty="0" err="1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Spending_Score</a:t>
            </a:r>
            <a:r>
              <a:rPr lang="ko-KR" altLang="en-US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의 관계</a:t>
            </a:r>
            <a:endParaRPr lang="en-US" altLang="ko-KR" sz="2000" b="1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atinLnBrk="0">
              <a:lnSpc>
                <a:spcPct val="200000"/>
              </a:lnSpc>
              <a:spcAft>
                <a:spcPts val="600"/>
              </a:spcAft>
            </a:pPr>
            <a:endParaRPr lang="en-US" altLang="ko-KR" sz="2000" b="1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indent="-228600" latinLnBrk="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Healthcare, Engineer, Marketing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을 제외하고는 모든 직업에서 졸업자의 수가 </a:t>
            </a:r>
            <a:r>
              <a:rPr lang="ko-KR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미졸업자의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수 보다 많다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</a:p>
          <a:p>
            <a:pPr indent="-228600" latinLnBrk="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특히 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Artist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는 졸업자와 </a:t>
            </a:r>
            <a:r>
              <a:rPr lang="ko-KR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미졸업자의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수 차이가 아주 크게 나타난다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</a:p>
          <a:p>
            <a:pPr indent="-228600" latinLnBrk="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Healthcare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는 </a:t>
            </a:r>
            <a:r>
              <a:rPr lang="ko-KR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미졸업자가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졸업자 보다 많음 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Profession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들 중에서도 가장 </a:t>
            </a:r>
            <a:r>
              <a:rPr lang="ko-KR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미졸업자의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비율이 크게 나타난다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39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1" descr="page10image17847792">
            <a:extLst>
              <a:ext uri="{FF2B5EF4-FFF2-40B4-BE49-F238E27FC236}">
                <a16:creationId xmlns:a16="http://schemas.microsoft.com/office/drawing/2014/main" id="{757646A0-58C3-F042-B854-70C6B971F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93925"/>
            <a:ext cx="5213350" cy="34020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page10image17847792">
            <a:extLst>
              <a:ext uri="{FF2B5EF4-FFF2-40B4-BE49-F238E27FC236}">
                <a16:creationId xmlns:a16="http://schemas.microsoft.com/office/drawing/2014/main" id="{8EC77026-5148-774A-A208-38908098DB6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988" y="2193925"/>
            <a:ext cx="5230813" cy="34020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0868C92-13AC-B842-8DF5-60E60672A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kumimoji="1" lang="en-US" altLang="ko-KR" sz="32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Data Analysis and Preprocessing</a:t>
            </a:r>
            <a:endParaRPr kumimoji="1" lang="ko-KR" altLang="en-US" sz="3200" b="1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6959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E6636AF-1A64-5C40-86AA-37285881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4989890" cy="54132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kumimoji="1" lang="en-US" altLang="ko-KR" sz="3600" b="1" kern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Data Analysis and Preprocessing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7CFB3A-97BB-4A4A-8234-A83CF60C32F4}"/>
              </a:ext>
            </a:extLst>
          </p:cNvPr>
          <p:cNvSpPr txBox="1"/>
          <p:nvPr/>
        </p:nvSpPr>
        <p:spPr>
          <a:xfrm>
            <a:off x="6096000" y="643466"/>
            <a:ext cx="5452532" cy="557106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200000"/>
              </a:lnSpc>
              <a:spcAft>
                <a:spcPts val="600"/>
              </a:spcAft>
            </a:pPr>
            <a:r>
              <a:rPr lang="en-US" altLang="ko-KR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• Lawyer</a:t>
            </a:r>
            <a:r>
              <a:rPr lang="ko-KR" altLang="en-US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와 </a:t>
            </a:r>
            <a:r>
              <a:rPr lang="en-US" altLang="ko-KR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Executive</a:t>
            </a:r>
            <a:r>
              <a:rPr lang="ko-KR" altLang="en-US" sz="2000" b="1" dirty="0" err="1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r>
              <a:rPr lang="en-US" altLang="ko-KR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제외한 모든 </a:t>
            </a:r>
            <a:r>
              <a:rPr lang="en-US" altLang="ko-KR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Profession</a:t>
            </a:r>
            <a:r>
              <a:rPr lang="ko-KR" altLang="en-US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에서 </a:t>
            </a:r>
            <a:r>
              <a:rPr lang="en-US" altLang="ko-KR" sz="2000" b="1" dirty="0" err="1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Spending_Score</a:t>
            </a:r>
            <a:r>
              <a:rPr lang="ko-KR" altLang="en-US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가 </a:t>
            </a:r>
            <a:r>
              <a:rPr lang="en-US" altLang="ko-KR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Low</a:t>
            </a:r>
            <a:r>
              <a:rPr lang="ko-KR" altLang="en-US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인 경우가 가장 많다</a:t>
            </a:r>
            <a:r>
              <a:rPr lang="en-US" altLang="ko-KR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51052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EC9ECE0-43C1-8540-BE18-AB9884C8B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kumimoji="1" lang="en-US" altLang="ko-KR" sz="3200" b="1" kern="12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Data Analysis and Preprocessing</a:t>
            </a:r>
          </a:p>
        </p:txBody>
      </p:sp>
      <p:pic>
        <p:nvPicPr>
          <p:cNvPr id="4" name="Picture 1" descr="page11image17917696">
            <a:extLst>
              <a:ext uri="{FF2B5EF4-FFF2-40B4-BE49-F238E27FC236}">
                <a16:creationId xmlns:a16="http://schemas.microsoft.com/office/drawing/2014/main" id="{8D202250-B50E-BD4D-B3E8-FB1919B9D26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41650" y="1675227"/>
            <a:ext cx="6708699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480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E6636AF-1A64-5C40-86AA-37285881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kumimoji="1" lang="en-US" altLang="ko-KR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Analysis and Preprocessing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0355CC-B78C-A04A-8747-3FF0355C4C6F}"/>
              </a:ext>
            </a:extLst>
          </p:cNvPr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latinLnBrk="0">
              <a:lnSpc>
                <a:spcPct val="200000"/>
              </a:lnSpc>
              <a:spcAft>
                <a:spcPts val="600"/>
              </a:spcAft>
            </a:pPr>
            <a:r>
              <a:rPr lang="en-US" altLang="ko-KR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• </a:t>
            </a:r>
            <a:r>
              <a:rPr lang="ko-KR" altLang="en-US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시각화와 데이터 분석 과정을 거치며 </a:t>
            </a:r>
            <a:endParaRPr lang="en-US" altLang="ko-KR" sz="2000" b="1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atinLnBrk="0">
              <a:lnSpc>
                <a:spcPct val="200000"/>
              </a:lnSpc>
              <a:spcAft>
                <a:spcPts val="600"/>
              </a:spcAft>
            </a:pPr>
            <a:r>
              <a:rPr lang="en-US" altLang="ko-KR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1) 10</a:t>
            </a:r>
            <a:r>
              <a:rPr lang="ko-KR" altLang="en-US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대인 응답자가 </a:t>
            </a:r>
            <a:r>
              <a:rPr lang="en-US" altLang="ko-KR" sz="2000" b="1" dirty="0" err="1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Work_Experience</a:t>
            </a:r>
            <a:r>
              <a:rPr lang="en-US" altLang="ko-KR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가 </a:t>
            </a:r>
            <a:r>
              <a:rPr lang="en-US" altLang="ko-KR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10</a:t>
            </a:r>
            <a:r>
              <a:rPr lang="ko-KR" altLang="en-US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년 이상인 경우가 존재 </a:t>
            </a:r>
            <a:endParaRPr lang="en-US" altLang="ko-KR" sz="2000" b="1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atinLnBrk="0">
              <a:lnSpc>
                <a:spcPct val="200000"/>
              </a:lnSpc>
              <a:spcAft>
                <a:spcPts val="600"/>
              </a:spcAft>
            </a:pPr>
            <a:r>
              <a:rPr lang="en-US" altLang="ko-KR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2) Lawyer</a:t>
            </a:r>
            <a:r>
              <a:rPr lang="ko-KR" altLang="en-US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인 응답자가 </a:t>
            </a:r>
            <a:r>
              <a:rPr lang="en-US" altLang="ko-KR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60</a:t>
            </a:r>
            <a:r>
              <a:rPr lang="ko-KR" altLang="en-US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대 이상에만 분포 </a:t>
            </a:r>
            <a:endParaRPr lang="en-US" altLang="ko-KR" sz="2000" b="1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atinLnBrk="0">
              <a:lnSpc>
                <a:spcPct val="200000"/>
              </a:lnSpc>
              <a:spcAft>
                <a:spcPts val="600"/>
              </a:spcAft>
            </a:pPr>
            <a:r>
              <a:rPr lang="en-US" altLang="ko-KR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3) 80</a:t>
            </a:r>
            <a:r>
              <a:rPr lang="ko-KR" altLang="en-US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세 이상인 응답자가 </a:t>
            </a:r>
            <a:r>
              <a:rPr lang="en-US" altLang="ko-KR" sz="2000" b="1" dirty="0" err="1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Work_Experience</a:t>
            </a:r>
            <a:r>
              <a:rPr lang="ko-KR" altLang="en-US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가 </a:t>
            </a:r>
            <a:r>
              <a:rPr lang="en-US" altLang="ko-KR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2</a:t>
            </a:r>
            <a:r>
              <a:rPr lang="ko-KR" altLang="en-US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년 미만인 경우 가 다수 존재 등의 어색한 특징들을 발견했다</a:t>
            </a:r>
            <a:r>
              <a:rPr lang="en-US" altLang="ko-KR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289" name="Picture 1" descr="page12image17947136">
            <a:extLst>
              <a:ext uri="{FF2B5EF4-FFF2-40B4-BE49-F238E27FC236}">
                <a16:creationId xmlns:a16="http://schemas.microsoft.com/office/drawing/2014/main" id="{A7C4DD5F-8E4F-3E4D-8B50-7C2555436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5320" y="1884734"/>
            <a:ext cx="6253212" cy="4158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5417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203BC41-EEE1-5846-85F9-6DBD79115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kumimoji="1" lang="ko-KR" altLang="en-US" sz="4000"/>
              <a:t>목차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376C227A-A85C-4A01-98A1-FD56D9551D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2637351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1693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E6636AF-1A64-5C40-86AA-37285881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kumimoji="1" lang="en-US" altLang="ko-KR" sz="3600" b="1" kern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Data Analysis and Preprocessing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1BBF9C-3907-5A4D-ABFB-1D96AAC7F616}"/>
              </a:ext>
            </a:extLst>
          </p:cNvPr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latinLnBrk="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Age</a:t>
            </a:r>
            <a:r>
              <a:rPr lang="ko-KR" altLang="en-US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에서 상식 선을 벗어난 나이를 </a:t>
            </a:r>
            <a:r>
              <a:rPr lang="ko-KR" altLang="en-US" sz="2000" b="1" dirty="0" err="1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이상치로</a:t>
            </a:r>
            <a:r>
              <a:rPr lang="en-US" altLang="ko-KR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간주하고 제거한다</a:t>
            </a:r>
            <a:r>
              <a:rPr lang="en-US" altLang="ko-KR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.(Boxplot </a:t>
            </a:r>
            <a:r>
              <a:rPr lang="ko-KR" altLang="en-US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참고</a:t>
            </a:r>
            <a:r>
              <a:rPr lang="en-US" altLang="ko-KR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) </a:t>
            </a:r>
          </a:p>
          <a:p>
            <a:pPr indent="-228600" latinLnBrk="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→ 88</a:t>
            </a:r>
            <a:r>
              <a:rPr lang="ko-KR" altLang="en-US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세</a:t>
            </a:r>
            <a:r>
              <a:rPr lang="en-US" altLang="ko-KR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, 89</a:t>
            </a:r>
            <a:r>
              <a:rPr lang="ko-KR" altLang="en-US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세 제거 </a:t>
            </a:r>
            <a:endParaRPr lang="en-US" altLang="ko-KR" sz="2000" b="1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313" name="Picture 1" descr="page13image17954208">
            <a:extLst>
              <a:ext uri="{FF2B5EF4-FFF2-40B4-BE49-F238E27FC236}">
                <a16:creationId xmlns:a16="http://schemas.microsoft.com/office/drawing/2014/main" id="{ECFC1343-88CF-E841-AE43-FE5F023A5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24062" y="1782981"/>
            <a:ext cx="5995727" cy="436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50907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FE6636AF-1A64-5C40-86AA-37285881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kumimoji="1" lang="en-US" altLang="ko-KR" sz="4100" b="1" kern="12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Data Analysis and Preprocessing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B4038F-FE00-8D4F-9D8C-2D93C3CF8E05}"/>
              </a:ext>
            </a:extLst>
          </p:cNvPr>
          <p:cNvSpPr txBox="1"/>
          <p:nvPr/>
        </p:nvSpPr>
        <p:spPr>
          <a:xfrm>
            <a:off x="5573864" y="1166933"/>
            <a:ext cx="5716988" cy="4279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atinLnBrk="0">
              <a:lnSpc>
                <a:spcPct val="150000"/>
              </a:lnSpc>
              <a:spcAft>
                <a:spcPts val="600"/>
              </a:spcAft>
            </a:pPr>
            <a:r>
              <a:rPr lang="en-US" altLang="ko-KR" sz="1700" dirty="0">
                <a:effectLst/>
              </a:rPr>
              <a:t>• </a:t>
            </a:r>
            <a:r>
              <a:rPr lang="ko-KR" altLang="en-US" sz="1700" b="1" dirty="0" err="1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결측치</a:t>
            </a:r>
            <a:r>
              <a:rPr lang="en-US" altLang="ko-KR" sz="17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17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처리 방법</a:t>
            </a:r>
            <a:br>
              <a:rPr lang="ko-KR" altLang="en-US" sz="17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en-US" altLang="ko-KR" sz="17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  <a:r>
              <a:rPr lang="ko-KR" altLang="en-US" sz="1700" b="1" dirty="0" err="1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결측치를</a:t>
            </a:r>
            <a:r>
              <a:rPr lang="en-US" altLang="ko-KR" sz="17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17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예측하는 서브 모델을 만들고</a:t>
            </a:r>
            <a:r>
              <a:rPr lang="en-US" altLang="ko-KR" sz="17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</a:p>
          <a:p>
            <a:pPr indent="-228600" latinLnBrk="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7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이를 통해 예측한 값으로 </a:t>
            </a:r>
            <a:r>
              <a:rPr lang="ko-KR" altLang="en-US" sz="1700" b="1" dirty="0" err="1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결측치를</a:t>
            </a:r>
            <a:r>
              <a:rPr lang="en-US" altLang="ko-KR" sz="17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17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대체한다</a:t>
            </a:r>
            <a:r>
              <a:rPr lang="en-US" altLang="ko-KR" sz="17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</a:p>
          <a:p>
            <a:pPr latinLnBrk="0">
              <a:lnSpc>
                <a:spcPct val="150000"/>
              </a:lnSpc>
              <a:spcAft>
                <a:spcPts val="600"/>
              </a:spcAft>
            </a:pPr>
            <a:r>
              <a:rPr lang="en-US" altLang="ko-KR" sz="17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• </a:t>
            </a:r>
            <a:r>
              <a:rPr lang="ko-KR" altLang="en-US" sz="1700" b="1" dirty="0" err="1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결측치</a:t>
            </a:r>
            <a:r>
              <a:rPr lang="en-US" altLang="ko-KR" sz="17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17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처리 과정</a:t>
            </a:r>
            <a:br>
              <a:rPr lang="ko-KR" altLang="en-US" sz="17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en-US" altLang="ko-KR" sz="17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1) </a:t>
            </a:r>
            <a:r>
              <a:rPr lang="ko-KR" altLang="en-US" sz="1700" b="1" dirty="0" err="1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결측치가</a:t>
            </a:r>
            <a:r>
              <a:rPr lang="en-US" altLang="ko-KR" sz="17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17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있는 </a:t>
            </a:r>
            <a:r>
              <a:rPr lang="en-US" altLang="ko-KR" sz="17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feature </a:t>
            </a:r>
            <a:r>
              <a:rPr lang="ko-KR" altLang="en-US" sz="17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중 하나를 </a:t>
            </a:r>
            <a:r>
              <a:rPr lang="en-US" altLang="ko-KR" sz="17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target</a:t>
            </a:r>
            <a:r>
              <a:rPr lang="ko-KR" altLang="en-US" sz="1700" b="1" dirty="0" err="1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으로</a:t>
            </a:r>
            <a:r>
              <a:rPr lang="en-US" altLang="ko-KR" sz="17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17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설정</a:t>
            </a:r>
            <a:br>
              <a:rPr lang="ko-KR" altLang="en-US" sz="17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en-US" altLang="ko-KR" sz="17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2) target</a:t>
            </a:r>
            <a:r>
              <a:rPr lang="ko-KR" altLang="en-US" sz="17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인 </a:t>
            </a:r>
            <a:r>
              <a:rPr lang="en-US" altLang="ko-KR" sz="17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feature</a:t>
            </a:r>
            <a:r>
              <a:rPr lang="ko-KR" altLang="en-US" sz="17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의 </a:t>
            </a:r>
            <a:r>
              <a:rPr lang="ko-KR" altLang="en-US" sz="1700" b="1" dirty="0" err="1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결측치가</a:t>
            </a:r>
            <a:r>
              <a:rPr lang="en-US" altLang="ko-KR" sz="17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17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모두 밑으로 가도록 데이터 정렬</a:t>
            </a:r>
            <a:br>
              <a:rPr lang="ko-KR" altLang="en-US" sz="17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en-US" altLang="ko-KR" sz="17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3) target</a:t>
            </a:r>
            <a:r>
              <a:rPr lang="ko-KR" altLang="en-US" sz="17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의 </a:t>
            </a:r>
            <a:r>
              <a:rPr lang="ko-KR" altLang="en-US" sz="1700" b="1" dirty="0" err="1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결측치가</a:t>
            </a:r>
            <a:r>
              <a:rPr lang="en-US" altLang="ko-KR" sz="17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1700" b="1" dirty="0" err="1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y_test</a:t>
            </a:r>
            <a:r>
              <a:rPr lang="ko-KR" altLang="en-US" sz="17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에 들어가도록 데이터를 </a:t>
            </a:r>
            <a:r>
              <a:rPr lang="en-US" altLang="ko-KR" sz="17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4</a:t>
            </a:r>
            <a:r>
              <a:rPr lang="ko-KR" altLang="en-US" sz="17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등분</a:t>
            </a:r>
            <a:br>
              <a:rPr lang="ko-KR" altLang="en-US" sz="17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en-US" altLang="ko-KR" sz="17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4) </a:t>
            </a:r>
            <a:r>
              <a:rPr lang="en-US" altLang="ko-KR" sz="1700" b="1" dirty="0" err="1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X_train</a:t>
            </a:r>
            <a:r>
              <a:rPr lang="en-US" altLang="ko-KR" sz="17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en-US" altLang="ko-KR" sz="1700" b="1" dirty="0" err="1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y_train</a:t>
            </a:r>
            <a:r>
              <a:rPr lang="ko-KR" altLang="en-US" sz="17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을 통해 데이터를 학습하고 이를 </a:t>
            </a:r>
            <a:r>
              <a:rPr lang="en-US" altLang="ko-KR" sz="1700" b="1" dirty="0" err="1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X_test</a:t>
            </a:r>
            <a:r>
              <a:rPr lang="en-US" altLang="ko-KR" sz="17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en-US" altLang="ko-KR" sz="1700" b="1" dirty="0" err="1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y_test</a:t>
            </a:r>
            <a:r>
              <a:rPr lang="ko-KR" altLang="en-US" sz="17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에 적용 </a:t>
            </a:r>
            <a:endParaRPr lang="en-US" altLang="ko-KR" sz="1700" b="1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atinLnBrk="0">
              <a:lnSpc>
                <a:spcPct val="150000"/>
              </a:lnSpc>
              <a:spcAft>
                <a:spcPts val="600"/>
              </a:spcAft>
            </a:pPr>
            <a:r>
              <a:rPr lang="en-US" altLang="ko-KR" sz="17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• </a:t>
            </a:r>
            <a:r>
              <a:rPr lang="ko-KR" altLang="en-US" sz="17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해당 과정을 통해 </a:t>
            </a:r>
            <a:r>
              <a:rPr lang="ko-KR" altLang="en-US" sz="1700" b="1" dirty="0" err="1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결측치를</a:t>
            </a:r>
            <a:r>
              <a:rPr lang="en-US" altLang="ko-KR" sz="17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17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대체한 </a:t>
            </a:r>
            <a:r>
              <a:rPr lang="en-US" altLang="ko-KR" sz="17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feature</a:t>
            </a:r>
            <a:br>
              <a:rPr lang="en-US" altLang="ko-KR" sz="17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en-US" altLang="ko-KR" sz="17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  <a:r>
              <a:rPr lang="en-US" altLang="ko-KR" sz="1700" b="1" dirty="0" err="1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Ever_Married</a:t>
            </a:r>
            <a:r>
              <a:rPr lang="en-US" altLang="ko-KR" sz="17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, Graduated, </a:t>
            </a:r>
            <a:r>
              <a:rPr lang="en-US" altLang="ko-KR" sz="1700" b="1" dirty="0" err="1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Family_Size</a:t>
            </a:r>
            <a:r>
              <a:rPr lang="en-US" altLang="ko-KR" sz="17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, Var_1 </a:t>
            </a:r>
          </a:p>
          <a:p>
            <a:pPr latinLnBrk="0">
              <a:lnSpc>
                <a:spcPct val="150000"/>
              </a:lnSpc>
              <a:spcAft>
                <a:spcPts val="600"/>
              </a:spcAft>
            </a:pPr>
            <a:r>
              <a:rPr lang="en-US" altLang="ko-KR" sz="17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• </a:t>
            </a:r>
            <a:r>
              <a:rPr lang="en-US" altLang="ko-KR" sz="1700" b="1" dirty="0" err="1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Work_Experience</a:t>
            </a:r>
            <a:r>
              <a:rPr lang="ko-KR" altLang="en-US" sz="17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와 </a:t>
            </a:r>
            <a:r>
              <a:rPr lang="en-US" altLang="ko-KR" sz="17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Profession</a:t>
            </a:r>
            <a:r>
              <a:rPr lang="ko-KR" altLang="en-US" sz="17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은 앞서 </a:t>
            </a:r>
            <a:r>
              <a:rPr lang="en-US" altLang="ko-KR" sz="17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#2</a:t>
            </a:r>
            <a:r>
              <a:rPr lang="ko-KR" altLang="en-US" sz="17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에서 언급한 내용을 바탕으로 각각 </a:t>
            </a:r>
            <a:r>
              <a:rPr lang="en-US" altLang="ko-KR" sz="17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0</a:t>
            </a:r>
            <a:r>
              <a:rPr lang="ko-KR" altLang="en-US" sz="17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과 ‘</a:t>
            </a:r>
            <a:r>
              <a:rPr lang="en-US" altLang="ko-KR" sz="1700" b="1" dirty="0" err="1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JobLess</a:t>
            </a:r>
            <a:r>
              <a:rPr lang="en-US" altLang="ko-KR" sz="17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’</a:t>
            </a:r>
            <a:r>
              <a:rPr lang="ko-KR" altLang="en-US" sz="17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로 </a:t>
            </a:r>
            <a:r>
              <a:rPr lang="ko-KR" altLang="en-US" sz="1700" b="1" dirty="0" err="1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결측치를</a:t>
            </a:r>
            <a:r>
              <a:rPr lang="en-US" altLang="ko-KR" sz="17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17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대체한다</a:t>
            </a:r>
            <a:r>
              <a:rPr lang="en-US" altLang="ko-KR" sz="17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77498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E6636AF-1A64-5C40-86AA-37285881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kumimoji="1" lang="en-US" altLang="ko-KR" sz="3600" b="1" kern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Data Analysis and Preprocessing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BF86B8-C710-1F4A-A250-CE21F424C48B}"/>
              </a:ext>
            </a:extLst>
          </p:cNvPr>
          <p:cNvSpPr txBox="1"/>
          <p:nvPr/>
        </p:nvSpPr>
        <p:spPr>
          <a:xfrm>
            <a:off x="643467" y="1782981"/>
            <a:ext cx="10905066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atinLnBrk="0">
              <a:lnSpc>
                <a:spcPct val="200000"/>
              </a:lnSpc>
              <a:spcAft>
                <a:spcPts val="600"/>
              </a:spcAft>
            </a:pPr>
            <a:r>
              <a:rPr lang="en-US" altLang="ko-KR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• </a:t>
            </a:r>
            <a:r>
              <a:rPr lang="ko-KR" altLang="en-US" sz="2000" b="1" dirty="0" err="1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순서형</a:t>
            </a:r>
            <a:r>
              <a:rPr lang="en-US" altLang="ko-KR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변수 </a:t>
            </a:r>
            <a:r>
              <a:rPr lang="en-US" altLang="ko-KR" sz="2000" b="1" dirty="0" err="1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Spending_Score</a:t>
            </a:r>
            <a:r>
              <a:rPr lang="en-US" altLang="ko-KR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→ Label Encoding </a:t>
            </a:r>
          </a:p>
          <a:p>
            <a:pPr latinLnBrk="0">
              <a:lnSpc>
                <a:spcPct val="200000"/>
              </a:lnSpc>
              <a:spcAft>
                <a:spcPts val="600"/>
              </a:spcAft>
            </a:pPr>
            <a:r>
              <a:rPr lang="en-US" altLang="ko-KR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• </a:t>
            </a:r>
            <a:r>
              <a:rPr lang="ko-KR" altLang="en-US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범주형 변수 </a:t>
            </a:r>
            <a:r>
              <a:rPr lang="en-US" altLang="ko-KR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Gender, </a:t>
            </a:r>
            <a:r>
              <a:rPr lang="en-US" altLang="ko-KR" sz="2000" b="1" dirty="0" err="1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Ever_Married</a:t>
            </a:r>
            <a:r>
              <a:rPr lang="en-US" altLang="ko-KR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, Graduated, Profession, Var_1 → One-Hot Encoding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27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37" name="Picture 1" descr="page16image17885136">
            <a:extLst>
              <a:ext uri="{FF2B5EF4-FFF2-40B4-BE49-F238E27FC236}">
                <a16:creationId xmlns:a16="http://schemas.microsoft.com/office/drawing/2014/main" id="{846EBEB8-8883-6E40-9589-47DC7059F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58963"/>
            <a:ext cx="6673850" cy="2397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page16image17884096">
            <a:extLst>
              <a:ext uri="{FF2B5EF4-FFF2-40B4-BE49-F238E27FC236}">
                <a16:creationId xmlns:a16="http://schemas.microsoft.com/office/drawing/2014/main" id="{3300DF6A-D6B1-754F-A539-9B74D1B24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325938"/>
            <a:ext cx="6850063" cy="19526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90AA45B-AAA7-FC4B-B5C6-3EA216C790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8113" y="4325938"/>
            <a:ext cx="3590925" cy="1952625"/>
          </a:xfrm>
          <a:prstGeom prst="rect">
            <a:avLst/>
          </a:prstGeom>
        </p:spPr>
      </p:pic>
      <p:pic>
        <p:nvPicPr>
          <p:cNvPr id="14339" name="Picture 3" descr="page16image32633216">
            <a:extLst>
              <a:ext uri="{FF2B5EF4-FFF2-40B4-BE49-F238E27FC236}">
                <a16:creationId xmlns:a16="http://schemas.microsoft.com/office/drawing/2014/main" id="{AED1E1D0-2EF0-824F-BACF-3B0EF7F8B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1858963"/>
            <a:ext cx="3767138" cy="2397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6964958-A6E8-CC4C-8A74-9DB8D3FE3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kumimoji="1" lang="en-US" altLang="ko-KR" sz="5200" b="1" kern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Modeling - </a:t>
            </a:r>
            <a:r>
              <a:rPr kumimoji="1" lang="en-US" altLang="ko-KR" sz="5200" b="1" kern="1200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AutoML</a:t>
            </a:r>
            <a:endParaRPr kumimoji="1" lang="en-US" altLang="ko-KR" sz="5200" b="1" kern="1200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07911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A4AC7BA-2455-0947-A834-A998DAC4D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kumimoji="1" lang="en-US" altLang="ko-KR" sz="3600" b="1" kern="1200" dirty="0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Modeling - </a:t>
            </a:r>
            <a:r>
              <a:rPr kumimoji="1" lang="en-US" altLang="ko-KR" sz="3600" b="1" kern="1200" dirty="0" err="1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AutoML</a:t>
            </a:r>
            <a:endParaRPr kumimoji="1" lang="en-US" altLang="ko-KR" sz="3600" b="1" kern="1200" dirty="0">
              <a:solidFill>
                <a:srgbClr val="FFFFFF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F6CA42-4FE9-5B48-98D1-0E9486B4F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893702"/>
            <a:ext cx="6780700" cy="306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6055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CF8A60A-62B1-BA49-8C8D-21A6E768B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kumimoji="1" lang="en-US" altLang="ko-KR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Modeling - AutoML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27045D-4353-FD4B-BA9F-FB2F584BB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181730"/>
            <a:ext cx="6780700" cy="449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7193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ED7CAF1-2008-3F4C-B560-463571CB1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kumimoji="1" lang="en-US" altLang="ko-KR" sz="3600" b="1" kern="1200" dirty="0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Modeling - </a:t>
            </a:r>
            <a:r>
              <a:rPr kumimoji="1" lang="en-US" altLang="ko-KR" sz="3600" b="1" kern="1200" dirty="0" err="1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AutoML</a:t>
            </a:r>
            <a:endParaRPr kumimoji="1" lang="en-US" altLang="ko-KR" sz="3600" b="1" kern="1200" dirty="0">
              <a:solidFill>
                <a:srgbClr val="FFFFFF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6CBC89-610D-684E-8DB5-81CBBCC1D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2232737"/>
            <a:ext cx="6780700" cy="239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7229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ED7CAF1-2008-3F4C-B560-463571CB1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kumimoji="1" lang="en-US" altLang="ko-KR" sz="3600" b="1" kern="1200" dirty="0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Modeling - </a:t>
            </a:r>
            <a:r>
              <a:rPr kumimoji="1" lang="en-US" altLang="ko-KR" sz="3600" b="1" kern="1200" dirty="0" err="1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AutoML</a:t>
            </a:r>
            <a:endParaRPr kumimoji="1" lang="en-US" altLang="ko-KR" sz="3600" b="1" kern="1200" dirty="0">
              <a:solidFill>
                <a:srgbClr val="FFFFFF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197AEF-C45E-394C-9AF2-105187327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656378"/>
            <a:ext cx="6780700" cy="354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7912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7CAF1-2008-3F4C-B560-463571CB1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8" y="803325"/>
            <a:ext cx="5314536" cy="1325563"/>
          </a:xfrm>
        </p:spPr>
        <p:txBody>
          <a:bodyPr>
            <a:normAutofit/>
          </a:bodyPr>
          <a:lstStyle/>
          <a:p>
            <a:r>
              <a:rPr kumimoji="1"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Contents of </a:t>
            </a:r>
            <a:r>
              <a:rPr kumimoji="1" lang="en-US" altLang="ko-KR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Evalutaion</a:t>
            </a:r>
            <a:endParaRPr kumimoji="1" lang="ko-KR" alt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Clapping Hands">
            <a:extLst>
              <a:ext uri="{FF2B5EF4-FFF2-40B4-BE49-F238E27FC236}">
                <a16:creationId xmlns:a16="http://schemas.microsoft.com/office/drawing/2014/main" id="{9F975637-EFCF-4AB1-81BF-073F71207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1FF6FB-6AC1-0341-BE99-30C13C474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7" y="2279018"/>
            <a:ext cx="5314543" cy="3375920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Customized Voting</a:t>
            </a:r>
          </a:p>
          <a:p>
            <a:pPr>
              <a:lnSpc>
                <a:spcPct val="150000"/>
              </a:lnSpc>
            </a:pPr>
            <a:r>
              <a:rPr kumimoji="1" lang="en-US" altLang="ko-KR" sz="18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GridSearchCV</a:t>
            </a:r>
            <a:endParaRPr kumimoji="1" lang="en-US" altLang="ko-KR" sz="18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Ending</a:t>
            </a:r>
            <a:endParaRPr kumimoji="1" lang="ko-KR" altLang="en-US" sz="18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5778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ED7CAF1-2008-3F4C-B560-463571CB1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kumimoji="1" lang="en-US" altLang="ko-KR" sz="3200" b="1" kern="1200" dirty="0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Evaluation – Customized Voting</a:t>
            </a:r>
          </a:p>
        </p:txBody>
      </p:sp>
      <p:pic>
        <p:nvPicPr>
          <p:cNvPr id="16385" name="Picture 1" descr="page21image18060784">
            <a:extLst>
              <a:ext uri="{FF2B5EF4-FFF2-40B4-BE49-F238E27FC236}">
                <a16:creationId xmlns:a16="http://schemas.microsoft.com/office/drawing/2014/main" id="{68F5A27A-83AF-2E47-89C5-76C6D5B79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1647901"/>
            <a:ext cx="6780700" cy="355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399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E72E3DA-BFC2-5F44-80D5-8FBC3669B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kumimoji="1" lang="en-US" altLang="ko-KR" sz="3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Data Analysis and Preprocessing</a:t>
            </a:r>
            <a:endParaRPr kumimoji="1" lang="ko-KR" altLang="en-US" sz="36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EB3532-0FB8-9C42-9A0B-478209836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Kaggle Dataset [Customer Segmentation Classification] </a:t>
            </a:r>
            <a:endParaRPr lang="en-US" altLang="ko-KR" sz="2000" b="1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https://</a:t>
            </a:r>
            <a:r>
              <a:rPr lang="en-US" altLang="ko-KR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www.kaggle.com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/kaushiksuresh147/customer-segmentation </a:t>
            </a:r>
            <a:endParaRPr lang="en-US" altLang="ko-KR" sz="2000" b="1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한 자동차 회사에서 소비자의 특성을 담은 데이터를 기반으로 고객을 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4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개의 부분 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(A,B,C,D)</a:t>
            </a:r>
            <a:r>
              <a:rPr lang="ko-KR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으로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분류하는 과제 </a:t>
            </a:r>
            <a:endParaRPr lang="ko-KR" altLang="en-US" sz="2000" b="1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553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AD0209-C40E-2144-99CE-B64E79174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kumimoji="1" lang="en-US" altLang="ko-KR" sz="3200" b="1" kern="1200" dirty="0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Evaluation – Customized Voting</a:t>
            </a:r>
          </a:p>
        </p:txBody>
      </p:sp>
      <p:pic>
        <p:nvPicPr>
          <p:cNvPr id="17409" name="Picture 1" descr="page22image17845504">
            <a:extLst>
              <a:ext uri="{FF2B5EF4-FFF2-40B4-BE49-F238E27FC236}">
                <a16:creationId xmlns:a16="http://schemas.microsoft.com/office/drawing/2014/main" id="{EAAE44BB-3CCE-9241-AC28-D4E3C60A2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1953033"/>
            <a:ext cx="6780700" cy="294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7883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6041BE0-A2D7-1949-9CFE-6F30337AF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kumimoji="1" lang="en-US" altLang="ko-KR" sz="2800" b="1" kern="1200" dirty="0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Evaluation - </a:t>
            </a:r>
            <a:r>
              <a:rPr kumimoji="1" lang="en-US" altLang="ko-KR" sz="2800" b="1" kern="1200" dirty="0" err="1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GridSearchCV</a:t>
            </a:r>
            <a:endParaRPr kumimoji="1" lang="en-US" altLang="ko-KR" sz="2800" b="1" kern="1200" dirty="0">
              <a:solidFill>
                <a:srgbClr val="FFFFFF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66B557-90D4-E347-8E23-A2F67ED6A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791992"/>
            <a:ext cx="6780700" cy="327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9308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8A41D3B-6EC5-BF4B-9F57-6C1B20898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kumimoji="1" lang="en-US" altLang="ko-KR" sz="3600" b="1" kern="1200" dirty="0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Evaluation - Ending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35EE99-1E97-DA4D-A433-149706258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969985"/>
            <a:ext cx="6780700" cy="291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0324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17067-0126-4A39-83A7-70D9EC4187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C9D402D-B0FD-1D44-8068-8078DB56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kumimoji="1" lang="en-US" altLang="ko-KR" sz="4000" b="1" dirty="0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Evaluation - Ending</a:t>
            </a:r>
            <a:endParaRPr kumimoji="1" lang="ko-KR" altLang="en-US" sz="4000" b="1" dirty="0">
              <a:solidFill>
                <a:srgbClr val="FFFFFF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9981F5-71FE-474C-87F6-CA255CDC1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한계점</a:t>
            </a:r>
            <a:br>
              <a:rPr lang="ko-KR" altLang="en-US" sz="2000" b="1" dirty="0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en-US" altLang="ko-KR" sz="2000" b="1" dirty="0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  <a:r>
              <a:rPr lang="ko-KR" altLang="en-US" sz="2000" b="1" dirty="0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실질적인 </a:t>
            </a:r>
            <a:r>
              <a:rPr lang="ko-KR" altLang="en-US" sz="2000" b="1" dirty="0" err="1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전처리의</a:t>
            </a:r>
            <a:r>
              <a:rPr lang="ko-KR" altLang="en-US" sz="2000" b="1" dirty="0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부재 </a:t>
            </a:r>
            <a:endParaRPr lang="ko-KR" altLang="en-US" sz="2000" b="1" dirty="0">
              <a:solidFill>
                <a:srgbClr val="FFFFFF"/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→ </a:t>
            </a:r>
            <a:r>
              <a:rPr lang="en-US" altLang="ko-KR" sz="2000" b="1" dirty="0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feature</a:t>
            </a:r>
            <a:r>
              <a:rPr lang="ko-KR" altLang="en-US" sz="2000" b="1" dirty="0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의 해석이 결과에 반영되지 않음 </a:t>
            </a:r>
            <a:endParaRPr lang="ko-KR" altLang="en-US" sz="2000" b="1" dirty="0">
              <a:solidFill>
                <a:srgbClr val="FFFFFF"/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의의</a:t>
            </a:r>
            <a:br>
              <a:rPr lang="ko-KR" altLang="en-US" sz="2000" b="1" dirty="0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en-US" altLang="ko-KR" sz="2000" b="1" dirty="0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  <a:r>
              <a:rPr lang="ko-KR" altLang="en-US" sz="2000" b="1" dirty="0" err="1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결측치</a:t>
            </a:r>
            <a:r>
              <a:rPr lang="ko-KR" altLang="en-US" sz="2000" b="1" dirty="0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000" b="1" dirty="0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modeling</a:t>
            </a:r>
            <a:br>
              <a:rPr lang="en-US" altLang="ko-KR" sz="2000" b="1" dirty="0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en-US" altLang="ko-KR" sz="2000" b="1" dirty="0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 weighted-sum soft voting </a:t>
            </a:r>
            <a:endParaRPr lang="en-US" altLang="ko-KR" sz="2000" b="1" dirty="0">
              <a:solidFill>
                <a:srgbClr val="FFFFFF"/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→ </a:t>
            </a:r>
            <a:r>
              <a:rPr lang="ko-KR" altLang="en-US" sz="2000" b="1" dirty="0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결과 향상</a:t>
            </a:r>
            <a:br>
              <a:rPr lang="ko-KR" altLang="en-US" sz="2000" b="1" dirty="0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en-US" altLang="ko-KR" sz="2000" b="1" dirty="0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&lt;Kaggle Bronze Medal + 1.05%&gt; </a:t>
            </a:r>
            <a:endParaRPr lang="en-US" altLang="ko-KR" sz="2000" b="1" dirty="0">
              <a:solidFill>
                <a:srgbClr val="FFFFFF"/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kumimoji="1" lang="ko-KR" alt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23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E72E3DA-BFC2-5F44-80D5-8FBC3669B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kumimoji="1" lang="en-US" altLang="ko-KR" sz="2800" b="1" kern="1200" dirty="0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Data Analysis and Preprocessing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A4E78A-D2FC-EF42-8AB6-F75A3A50B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563143"/>
            <a:ext cx="6780700" cy="372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57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E72E3DA-BFC2-5F44-80D5-8FBC3669B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kumimoji="1" lang="en-US" altLang="ko-KR" sz="3600" b="1" kern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Data Analysis and Preprocessing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B9506E-2B26-0A41-BCA4-63C08A03FA67}"/>
              </a:ext>
            </a:extLst>
          </p:cNvPr>
          <p:cNvSpPr txBox="1"/>
          <p:nvPr/>
        </p:nvSpPr>
        <p:spPr>
          <a:xfrm>
            <a:off x="643467" y="1782981"/>
            <a:ext cx="10905066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#1 Segmentation 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별로 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Feature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들이 어떤 분포를 보이고 있는가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? 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b="1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우선 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target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인 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Segmentation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을 기준으로 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feature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들의 분포를 시각화 하여 어떤 관계가 있는지 파악한다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A,B,C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는 전체적으로 비슷한 경향을 보이나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, D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는 눈에 띄게 다른 경향을 보인다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effectLst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86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CA3847-9F3D-BD4D-8E9C-4F5EA2F06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kumimoji="1" lang="en-US" altLang="ko-KR" sz="3200" b="1" kern="12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Data Analysis and Preprocessing</a:t>
            </a:r>
            <a:endParaRPr kumimoji="1" lang="en-US" altLang="ko-KR" sz="3200" kern="12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4102ADC-0516-EB4C-BAD4-12306D71F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089" y="1675227"/>
            <a:ext cx="4449822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868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191BABC-D947-D947-AE5F-C8C8B75CB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kumimoji="1" lang="en-US" altLang="ko-KR" sz="3600" b="1" kern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Data Analysis and Preprocessing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58A08E-6D0F-A448-B887-947904B4F4D9}"/>
              </a:ext>
            </a:extLst>
          </p:cNvPr>
          <p:cNvSpPr txBox="1"/>
          <p:nvPr/>
        </p:nvSpPr>
        <p:spPr>
          <a:xfrm>
            <a:off x="643467" y="1782981"/>
            <a:ext cx="10905066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atinLnBrk="0">
              <a:lnSpc>
                <a:spcPct val="200000"/>
              </a:lnSpc>
              <a:spcAft>
                <a:spcPts val="600"/>
              </a:spcAft>
            </a:pPr>
            <a:r>
              <a:rPr lang="en-US" altLang="ko-KR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[</a:t>
            </a:r>
            <a:r>
              <a:rPr lang="ko-KR" altLang="en-US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각 </a:t>
            </a:r>
            <a:r>
              <a:rPr lang="en-US" altLang="ko-KR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Profession</a:t>
            </a:r>
            <a:r>
              <a:rPr lang="ko-KR" altLang="en-US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의 비율과 그 안 에서 각 </a:t>
            </a:r>
            <a:r>
              <a:rPr lang="en-US" altLang="ko-KR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Segmentation</a:t>
            </a:r>
            <a:r>
              <a:rPr lang="ko-KR" altLang="en-US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이 차지 하는 비중 그래프</a:t>
            </a:r>
            <a:r>
              <a:rPr lang="en-US" altLang="ko-KR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] </a:t>
            </a:r>
          </a:p>
          <a:p>
            <a:pPr indent="-228600" latinLnBrk="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b="1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indent="-228600" latinLnBrk="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전체 </a:t>
            </a:r>
            <a:r>
              <a:rPr lang="en-US" altLang="ko-KR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Profession </a:t>
            </a:r>
            <a:r>
              <a:rPr lang="ko-KR" altLang="en-US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중에 </a:t>
            </a:r>
            <a:r>
              <a:rPr lang="en-US" altLang="ko-KR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Artist</a:t>
            </a:r>
            <a:r>
              <a:rPr lang="ko-KR" altLang="en-US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가 약 </a:t>
            </a:r>
            <a:r>
              <a:rPr lang="en-US" altLang="ko-KR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25.5%</a:t>
            </a:r>
            <a:r>
              <a:rPr lang="ko-KR" altLang="en-US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로 가장 큰 비중을 차지한다</a:t>
            </a:r>
            <a:r>
              <a:rPr lang="en-US" altLang="ko-KR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</a:p>
          <a:p>
            <a:pPr indent="-228600" latinLnBrk="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모든 </a:t>
            </a:r>
            <a:r>
              <a:rPr lang="en-US" altLang="ko-KR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Profession</a:t>
            </a:r>
            <a:r>
              <a:rPr lang="ko-KR" altLang="en-US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에서 </a:t>
            </a:r>
            <a:r>
              <a:rPr lang="en-US" altLang="ko-KR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Segmentation D</a:t>
            </a:r>
            <a:r>
              <a:rPr lang="ko-KR" altLang="en-US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가 </a:t>
            </a:r>
            <a:r>
              <a:rPr lang="en-US" altLang="ko-KR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B, C</a:t>
            </a:r>
            <a:r>
              <a:rPr lang="ko-KR" altLang="en-US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보다 큰 비중을 차지한다</a:t>
            </a:r>
            <a:r>
              <a:rPr lang="en-US" altLang="ko-KR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</a:p>
          <a:p>
            <a:pPr indent="-228600" latinLnBrk="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Segmentation C</a:t>
            </a:r>
            <a:r>
              <a:rPr lang="ko-KR" altLang="en-US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는 모든 </a:t>
            </a:r>
            <a:r>
              <a:rPr lang="en-US" altLang="ko-KR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Profession</a:t>
            </a:r>
            <a:r>
              <a:rPr lang="ko-KR" altLang="en-US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을 통틀어 가장 적다</a:t>
            </a:r>
            <a:r>
              <a:rPr lang="en-US" altLang="ko-KR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99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DD0CFC5-3E55-0643-9F68-4DCCF2B97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kumimoji="1" lang="en-US" altLang="ko-KR" sz="2800" b="1" kern="1200" dirty="0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Data Analysis and Preprocessing</a:t>
            </a:r>
            <a:endParaRPr kumimoji="1" lang="en-US" altLang="ko-KR" sz="2800" kern="1200" dirty="0">
              <a:solidFill>
                <a:srgbClr val="FFFFFF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7AD6BDF-7FD1-9F40-868F-35EB925CEA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859646"/>
            <a:ext cx="6780700" cy="513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772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873B8F3-70AA-F143-8022-9D0516AB2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kumimoji="1" lang="en-US" altLang="ko-KR" sz="3600" b="1" kern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Data Analysis and Preprocessing</a:t>
            </a:r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14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: Shape 16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Rectangle 18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1FA011-1F2B-7D4E-852C-7ECAF6DF385B}"/>
              </a:ext>
            </a:extLst>
          </p:cNvPr>
          <p:cNvSpPr txBox="1"/>
          <p:nvPr/>
        </p:nvSpPr>
        <p:spPr>
          <a:xfrm>
            <a:off x="5070020" y="1170819"/>
            <a:ext cx="6478513" cy="45163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latinLnBrk="0">
              <a:lnSpc>
                <a:spcPct val="150000"/>
              </a:lnSpc>
              <a:spcAft>
                <a:spcPts val="600"/>
              </a:spcAft>
            </a:pPr>
            <a:r>
              <a:rPr lang="en-US" altLang="ko-KR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#2 Profession</a:t>
            </a:r>
            <a:r>
              <a:rPr lang="ko-KR" altLang="en-US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이 </a:t>
            </a:r>
            <a:r>
              <a:rPr lang="en-US" altLang="ko-KR" sz="2000" b="1" dirty="0" err="1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NaN</a:t>
            </a:r>
            <a:r>
              <a:rPr lang="ko-KR" altLang="en-US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일 때 </a:t>
            </a:r>
            <a:r>
              <a:rPr lang="en-US" altLang="ko-KR" sz="2000" b="1" dirty="0" err="1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Spending_Score</a:t>
            </a:r>
            <a:r>
              <a:rPr lang="ko-KR" altLang="en-US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와 </a:t>
            </a:r>
            <a:r>
              <a:rPr lang="en-US" altLang="ko-KR" sz="2000" b="1" dirty="0" err="1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Work_Experience</a:t>
            </a:r>
            <a:r>
              <a:rPr lang="ko-KR" altLang="en-US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의 관계 </a:t>
            </a:r>
            <a:endParaRPr lang="en-US" altLang="ko-KR" sz="2000" b="1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indent="-228600" latinLnBrk="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b="1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indent="-228600" latinLnBrk="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위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: Profession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이 </a:t>
            </a:r>
            <a:r>
              <a:rPr lang="en-US" altLang="ko-KR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NaN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일 때 </a:t>
            </a:r>
            <a:r>
              <a:rPr lang="en-US" altLang="ko-KR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Work_Experience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가 </a:t>
            </a:r>
            <a:r>
              <a:rPr lang="en-US" altLang="ko-KR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NaN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인 경우 </a:t>
            </a:r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indent="-228600" latinLnBrk="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아래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: Profession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이 </a:t>
            </a:r>
            <a:r>
              <a:rPr lang="en-US" altLang="ko-KR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NaN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일 때 </a:t>
            </a:r>
            <a:r>
              <a:rPr lang="en-US" altLang="ko-KR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Work_Experience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가 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0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인 경우 </a:t>
            </a:r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indent="-228600" latinLnBrk="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→ 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두 경우 모두 </a:t>
            </a:r>
            <a:r>
              <a:rPr lang="en-US" altLang="ko-KR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Spending_Score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에서 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Low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가 압도적으로 큰 비중을 차지하는 것을 토대로 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Profession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이 </a:t>
            </a:r>
            <a:r>
              <a:rPr lang="en-US" altLang="ko-KR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NaN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인 사람을 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‘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무직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’</a:t>
            </a:r>
            <a:r>
              <a:rPr lang="ko-KR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으로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간주한다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effectLst/>
            </a:endParaRPr>
          </a:p>
        </p:txBody>
      </p:sp>
      <p:sp>
        <p:nvSpPr>
          <p:cNvPr id="28" name="Isosceles Triangle 20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8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793</Words>
  <Application>Microsoft Macintosh PowerPoint</Application>
  <PresentationFormat>와이드스크린</PresentationFormat>
  <Paragraphs>90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NanumGothic</vt:lpstr>
      <vt:lpstr>맑은 고딕</vt:lpstr>
      <vt:lpstr>Arial</vt:lpstr>
      <vt:lpstr>Calibri</vt:lpstr>
      <vt:lpstr>Office 테마</vt:lpstr>
      <vt:lpstr>0118</vt:lpstr>
      <vt:lpstr>목차</vt:lpstr>
      <vt:lpstr>Data Analysis and Preprocessing</vt:lpstr>
      <vt:lpstr>Data Analysis and Preprocessing</vt:lpstr>
      <vt:lpstr>Data Analysis and Preprocessing</vt:lpstr>
      <vt:lpstr>Data Analysis and Preprocessing</vt:lpstr>
      <vt:lpstr>Data Analysis and Preprocessing</vt:lpstr>
      <vt:lpstr>Data Analysis and Preprocessing</vt:lpstr>
      <vt:lpstr>Data Analysis and Preprocessing</vt:lpstr>
      <vt:lpstr>Data Analysis and Preprocessing</vt:lpstr>
      <vt:lpstr>Data Analysis and Preprocessing</vt:lpstr>
      <vt:lpstr>Data Analysis and Preprocessing</vt:lpstr>
      <vt:lpstr>Data Analysis and Preprocessing</vt:lpstr>
      <vt:lpstr>Data Analysis and Preprocessing</vt:lpstr>
      <vt:lpstr>Data Analysis and Preprocessing</vt:lpstr>
      <vt:lpstr>Data Analysis and Preprocessing</vt:lpstr>
      <vt:lpstr>Data Analysis and Preprocessing</vt:lpstr>
      <vt:lpstr>Data Analysis and Preprocessing</vt:lpstr>
      <vt:lpstr>Data Analysis and Preprocessing</vt:lpstr>
      <vt:lpstr>Data Analysis and Preprocessing</vt:lpstr>
      <vt:lpstr>Data Analysis and Preprocessing</vt:lpstr>
      <vt:lpstr>Data Analysis and Preprocessing</vt:lpstr>
      <vt:lpstr>Modeling - AutoML</vt:lpstr>
      <vt:lpstr>Modeling - AutoML</vt:lpstr>
      <vt:lpstr>Modeling - AutoML</vt:lpstr>
      <vt:lpstr>Modeling - AutoML</vt:lpstr>
      <vt:lpstr>Modeling - AutoML</vt:lpstr>
      <vt:lpstr>Contents of Evalutaion</vt:lpstr>
      <vt:lpstr>Evaluation – Customized Voting</vt:lpstr>
      <vt:lpstr>Evaluation – Customized Voting</vt:lpstr>
      <vt:lpstr>Evaluation - GridSearchCV</vt:lpstr>
      <vt:lpstr>Evaluation - Ending</vt:lpstr>
      <vt:lpstr>Evaluation - Ending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1228 전반부</dc:title>
  <dc:creator>김현우</dc:creator>
  <cp:lastModifiedBy>김현우</cp:lastModifiedBy>
  <cp:revision>11</cp:revision>
  <dcterms:created xsi:type="dcterms:W3CDTF">2022-02-24T07:35:17Z</dcterms:created>
  <dcterms:modified xsi:type="dcterms:W3CDTF">2022-02-25T10:42:24Z</dcterms:modified>
</cp:coreProperties>
</file>