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979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60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797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3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3227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249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36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198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67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363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CEB595-2772-4E84-8D57-6AE8B78C2701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AABA2FA-D84F-4D64-AAC9-202CB97CAA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666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70044AF7-D5B8-8E54-1F27-F7A247160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22743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178F5-5D2D-6E63-B339-D778CC1B7EF4}"/>
              </a:ext>
            </a:extLst>
          </p:cNvPr>
          <p:cNvSpPr txBox="1"/>
          <p:nvPr/>
        </p:nvSpPr>
        <p:spPr>
          <a:xfrm>
            <a:off x="3048000" y="322743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/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ΠΑΝΕΠΙΣΤΗΜΙΟ ΔΥΤΙΚΗΣ ΑΤΤΙΚΗΣ</a:t>
            </a: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ΣΧΟΛΗ ΜΗΧΑΝΙΚΩΝ</a:t>
            </a: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ΤΜΗΜΑ ΗΛΕΚΤΡΟΛΟΓΩΝ ΚΑΙ ΗΛΕΚΤΡΟΝΙΚΩΝ ΜΗΧΑΝΙΚΩΝ</a:t>
            </a: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970CA-FB3B-2099-0310-C6E0192A0129}"/>
              </a:ext>
            </a:extLst>
          </p:cNvPr>
          <p:cNvSpPr txBox="1"/>
          <p:nvPr/>
        </p:nvSpPr>
        <p:spPr>
          <a:xfrm>
            <a:off x="3048000" y="25077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Α3. Συστήματα Τεχνητής Νοημοσύνης στη Βιομηχανική Παραγωγή</a:t>
            </a:r>
            <a:endParaRPr lang="el-GR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3DD78-41FF-C1BE-57DE-96ADC1AB4108}"/>
              </a:ext>
            </a:extLst>
          </p:cNvPr>
          <p:cNvSpPr txBox="1"/>
          <p:nvPr/>
        </p:nvSpPr>
        <p:spPr>
          <a:xfrm>
            <a:off x="3048000" y="3425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ΒΙΟΜΗΧΑΝΙΚΗ ΜΗΧΑΝΙΚΗ</a:t>
            </a:r>
            <a:endParaRPr lang="el-G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A8C3D-7188-5B31-60A5-7C7B67FFF62B}"/>
              </a:ext>
            </a:extLst>
          </p:cNvPr>
          <p:cNvSpPr txBox="1"/>
          <p:nvPr/>
        </p:nvSpPr>
        <p:spPr>
          <a:xfrm>
            <a:off x="3048000" y="40660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Βαβαΐτη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Κωνσταντίνα</a:t>
            </a:r>
            <a:endParaRPr lang="el-G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18387257</a:t>
            </a:r>
            <a:endParaRPr lang="el-G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4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E5D4D6-0355-1473-CDD1-72B34861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29" y="256622"/>
            <a:ext cx="7729728" cy="1188720"/>
          </a:xfrm>
        </p:spPr>
        <p:txBody>
          <a:bodyPr>
            <a:normAutofit/>
          </a:bodyPr>
          <a:lstStyle/>
          <a:p>
            <a:r>
              <a:rPr lang="el-GR" dirty="0" err="1"/>
              <a:t>Σχεδιαστικοι</a:t>
            </a:r>
            <a:r>
              <a:rPr lang="el-GR" dirty="0"/>
              <a:t> </a:t>
            </a:r>
            <a:r>
              <a:rPr lang="el-GR" dirty="0" err="1"/>
              <a:t>κανονες</a:t>
            </a:r>
            <a:r>
              <a:rPr lang="el-GR" dirty="0"/>
              <a:t> και </a:t>
            </a:r>
            <a:r>
              <a:rPr lang="el-GR" dirty="0" err="1"/>
              <a:t>πεδια</a:t>
            </a:r>
            <a:r>
              <a:rPr lang="el-GR" dirty="0"/>
              <a:t> </a:t>
            </a:r>
            <a:r>
              <a:rPr lang="el-GR" dirty="0" err="1"/>
              <a:t>εφαρμογης</a:t>
            </a:r>
            <a:r>
              <a:rPr lang="el-GR" dirty="0"/>
              <a:t> της ΒΤΝ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F27B244-1B92-0E71-ECA1-7F63B0CA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72" y="1690688"/>
            <a:ext cx="566104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6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0162BD-4B45-FE77-719E-B37F4070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5783"/>
            <a:ext cx="7729728" cy="1188720"/>
          </a:xfrm>
        </p:spPr>
        <p:txBody>
          <a:bodyPr/>
          <a:lstStyle/>
          <a:p>
            <a:r>
              <a:rPr lang="el-GR" dirty="0" err="1"/>
              <a:t>Παραδειγματα</a:t>
            </a:r>
            <a:r>
              <a:rPr lang="el-GR" dirty="0"/>
              <a:t> </a:t>
            </a:r>
            <a:r>
              <a:rPr lang="el-GR" dirty="0" err="1"/>
              <a:t>εφαρμογης</a:t>
            </a:r>
            <a:r>
              <a:rPr lang="el-GR" dirty="0"/>
              <a:t> ΒΤΝ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8AB96-5CDE-A399-6920-8A203FEE1E37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ABB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Ability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Το ABB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Ability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προσφέρει λύσεις βιομηχανικού Internet of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Things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IIoT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με χρήση τεχνητής νοημοσύνης για την παρακολούθηση και τον έλεγχο της εξοπλιστικής απόδοσης και την πρόβλεψη συντηρήσεων.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Siemens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Digital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Enterprise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Suite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Η Siemens παρέχει λύσεις ψηφιακής βιομηχανίας που ενσωματώνουν τεχνητή νοημοσύνη για την αυτοματοποίηση και βελτιστοποίηση των διαδικασιών παραγωγής.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Digital's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Predix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Platform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Η πλατφόρμα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Predix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της GE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Digital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χρησιμοποιείται για τον προγραμματισμό της συντηρητικής συντήρησης, την αντιμετώπιση προβλημάτων και την πρόβλεψη αποτυχιών σε εγκαταστάσεις βιομηχανικής παραγωγής.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Fanuc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Intelligent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Edge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Link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Drive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(FIELD)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System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Η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Fanuc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μια κορυφαία εταιρεία ρομποτικής, προσφέρει το FIELD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System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που χρησιμοποιεί τεχνητή νοημοσύνη για την παρακολούθηση και τον έλεγχο των ρομπότ σε πραγματικό χρόνο.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Rockwell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Automation's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FactoryTalk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Analytics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Η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FactoryTalk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Analytics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της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Rockwell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Automation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εφαρμόζει αναλυτικά μοντέλα για την πρόβλεψη των αναγκών συντήρησης και τη βελτιστοποίηση των διαδικασιών παραγωγής.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6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7109EF-F71C-1E2B-3F72-C87AAFB0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Επιλογος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9E85A-BB71-D10A-2744-709651B164E1}"/>
              </a:ext>
            </a:extLst>
          </p:cNvPr>
          <p:cNvSpPr txBox="1"/>
          <p:nvPr/>
        </p:nvSpPr>
        <p:spPr>
          <a:xfrm>
            <a:off x="3048000" y="3244334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Ευχαριστώ πολύ για την προσοχή σας!</a:t>
            </a:r>
          </a:p>
        </p:txBody>
      </p:sp>
    </p:spTree>
    <p:extLst>
      <p:ext uri="{BB962C8B-B14F-4D97-AF65-F5344CB8AC3E}">
        <p14:creationId xmlns:p14="http://schemas.microsoft.com/office/powerpoint/2010/main" val="180687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033379-0BA5-8F90-8C04-F135BB41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Περιληψη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1204DB-76E2-9C76-5616-1E0B6C46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Industry 4.0-</a:t>
            </a:r>
            <a:r>
              <a:rPr lang="el-GR" dirty="0"/>
              <a:t>Ιστορική αναδρομή</a:t>
            </a:r>
          </a:p>
          <a:p>
            <a:r>
              <a:rPr lang="el-GR" dirty="0"/>
              <a:t>Τεχνητή Νοημοσύνη-Ορισμός και Ιστορική Αναδρομή</a:t>
            </a:r>
          </a:p>
          <a:p>
            <a:r>
              <a:rPr lang="el-GR" dirty="0"/>
              <a:t>Υποκατηγορίες ΤΝ</a:t>
            </a:r>
          </a:p>
          <a:p>
            <a:r>
              <a:rPr lang="el-GR" dirty="0"/>
              <a:t>Εφαρμογές ΤΝ</a:t>
            </a:r>
          </a:p>
          <a:p>
            <a:r>
              <a:rPr lang="el-GR" dirty="0"/>
              <a:t>Βιομηχανική Τεχνητή Νοημοσύνη</a:t>
            </a:r>
          </a:p>
          <a:p>
            <a:r>
              <a:rPr lang="el-GR" dirty="0"/>
              <a:t>Σχεδιαστικοί κανόνες και πεδία εφαρμογής της ΒΤΝ</a:t>
            </a:r>
          </a:p>
          <a:p>
            <a:r>
              <a:rPr lang="el-GR" dirty="0"/>
              <a:t>Παραδείγματα εφαρμογής ΒΤΝ</a:t>
            </a:r>
          </a:p>
          <a:p>
            <a:r>
              <a:rPr lang="el-GR" dirty="0"/>
              <a:t>Επίλογος</a:t>
            </a:r>
          </a:p>
        </p:txBody>
      </p:sp>
    </p:spTree>
    <p:extLst>
      <p:ext uri="{BB962C8B-B14F-4D97-AF65-F5344CB8AC3E}">
        <p14:creationId xmlns:p14="http://schemas.microsoft.com/office/powerpoint/2010/main" val="29588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05056-C612-DBDB-9F54-C7B9A22B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4599"/>
            <a:ext cx="7729728" cy="1188720"/>
          </a:xfrm>
        </p:spPr>
        <p:txBody>
          <a:bodyPr/>
          <a:lstStyle/>
          <a:p>
            <a:r>
              <a:rPr lang="en-US" dirty="0"/>
              <a:t>Industry 4.0-</a:t>
            </a:r>
            <a:r>
              <a:rPr lang="el-GR" dirty="0" err="1"/>
              <a:t>Ιστορικη</a:t>
            </a:r>
            <a:r>
              <a:rPr lang="el-GR" dirty="0"/>
              <a:t> </a:t>
            </a:r>
            <a:r>
              <a:rPr lang="el-GR" dirty="0" err="1"/>
              <a:t>αναδρομη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1F4CAD6-21A8-BF8C-1230-EC102397A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5" y="1672649"/>
            <a:ext cx="4754196" cy="313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F3629-7523-ED81-94EC-668B4A3FFCD6}"/>
              </a:ext>
            </a:extLst>
          </p:cNvPr>
          <p:cNvSpPr txBox="1"/>
          <p:nvPr/>
        </p:nvSpPr>
        <p:spPr>
          <a:xfrm>
            <a:off x="1099127" y="1672649"/>
            <a:ext cx="4754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Πρώτη βιομηχανική επανάσταση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1784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Αποκέντρωση οικονομίας από τη γεωργία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Αυτοματοποίηση με ατμό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Μηχανοποίηση με νερό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E1526-E6C0-A81F-CFF0-3D2F182B6B24}"/>
              </a:ext>
            </a:extLst>
          </p:cNvPr>
          <p:cNvSpPr txBox="1"/>
          <p:nvPr/>
        </p:nvSpPr>
        <p:spPr>
          <a:xfrm>
            <a:off x="1099127" y="3514653"/>
            <a:ext cx="4627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Δεύτερη βιομηχανική επανάσταση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1870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Κύρια πηγή ενέργειας ηλεκτρισμός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Μαζική παραγωγή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Αυτοματοποίηση με γραμμές παραγωγής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5EB0E-33A8-8E8B-F255-2D38EFEF805E}"/>
              </a:ext>
            </a:extLst>
          </p:cNvPr>
          <p:cNvSpPr txBox="1"/>
          <p:nvPr/>
        </p:nvSpPr>
        <p:spPr>
          <a:xfrm>
            <a:off x="1099127" y="5181311"/>
            <a:ext cx="4230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Τρίτη βιομηχανική επανάσταση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1969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Αυτοματισμοί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Ψηφιακές τεχνολογίες και ηλεκτρονικά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Εκμετάλλευση πυρηνικής ενέργειας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0725A-FEDA-9123-BE72-48A913E2F8F3}"/>
              </a:ext>
            </a:extLst>
          </p:cNvPr>
          <p:cNvSpPr txBox="1"/>
          <p:nvPr/>
        </p:nvSpPr>
        <p:spPr>
          <a:xfrm>
            <a:off x="5726545" y="5181311"/>
            <a:ext cx="457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Τέταρτη βιομηχανική επανάσταση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Cyber-physical </a:t>
            </a:r>
            <a:r>
              <a:rPr lang="el-GR" dirty="0"/>
              <a:t>συστήματα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Τεχνητή Νοημοσύνη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Έξυπνο εργοστάσιο</a:t>
            </a:r>
          </a:p>
        </p:txBody>
      </p:sp>
    </p:spTree>
    <p:extLst>
      <p:ext uri="{BB962C8B-B14F-4D97-AF65-F5344CB8AC3E}">
        <p14:creationId xmlns:p14="http://schemas.microsoft.com/office/powerpoint/2010/main" val="8748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9BDA5E-7AB2-D03B-6424-8FA49FC3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7725"/>
            <a:ext cx="7729728" cy="1188720"/>
          </a:xfrm>
        </p:spPr>
        <p:txBody>
          <a:bodyPr>
            <a:normAutofit/>
          </a:bodyPr>
          <a:lstStyle/>
          <a:p>
            <a:r>
              <a:rPr lang="el-GR" dirty="0" err="1"/>
              <a:t>Τεχνητη</a:t>
            </a:r>
            <a:r>
              <a:rPr lang="el-GR" dirty="0"/>
              <a:t> </a:t>
            </a:r>
            <a:r>
              <a:rPr lang="el-GR" dirty="0" err="1"/>
              <a:t>Νοημοσυνη-Ορισμος</a:t>
            </a:r>
            <a:r>
              <a:rPr lang="el-GR" dirty="0"/>
              <a:t> και </a:t>
            </a:r>
            <a:r>
              <a:rPr lang="el-GR" dirty="0" err="1"/>
              <a:t>Ιστορικη</a:t>
            </a:r>
            <a:r>
              <a:rPr lang="el-GR" dirty="0"/>
              <a:t> </a:t>
            </a:r>
            <a:r>
              <a:rPr lang="el-GR" dirty="0" err="1"/>
              <a:t>Αναδρομη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4A71E-6C83-B67C-24D9-743FC0E5C26B}"/>
              </a:ext>
            </a:extLst>
          </p:cNvPr>
          <p:cNvSpPr txBox="1"/>
          <p:nvPr/>
        </p:nvSpPr>
        <p:spPr>
          <a:xfrm>
            <a:off x="838200" y="1875416"/>
            <a:ext cx="10808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Ο όρος 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"τεχνητή νοημοσύνη" 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αναφέρεται στη μελέτη και ανάπτυξη υπολογιστικών συστημάτων που μπορούν να επιδείξουν έξυπνη συμπεριφορά, παρόμοια με αυτήν των ανθρώπων (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oxford learners dictionaries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). 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7A93D-F8D3-1312-D222-A759F05DED11}"/>
              </a:ext>
            </a:extLst>
          </p:cNvPr>
          <p:cNvSpPr txBox="1"/>
          <p:nvPr/>
        </p:nvSpPr>
        <p:spPr>
          <a:xfrm>
            <a:off x="1006764" y="3001818"/>
            <a:ext cx="80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1950</a:t>
            </a: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8EC335C7-4724-A628-BF5E-479177E86AC4}"/>
              </a:ext>
            </a:extLst>
          </p:cNvPr>
          <p:cNvCxnSpPr/>
          <p:nvPr/>
        </p:nvCxnSpPr>
        <p:spPr>
          <a:xfrm>
            <a:off x="1644073" y="3195782"/>
            <a:ext cx="80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609EA-6B22-9DB3-8792-BDF181D69AFB}"/>
              </a:ext>
            </a:extLst>
          </p:cNvPr>
          <p:cNvSpPr txBox="1"/>
          <p:nvPr/>
        </p:nvSpPr>
        <p:spPr>
          <a:xfrm>
            <a:off x="2669308" y="3011116"/>
            <a:ext cx="851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 </a:t>
            </a:r>
            <a:r>
              <a:rPr lang="en-US" dirty="0"/>
              <a:t>Alan Turing </a:t>
            </a:r>
            <a:r>
              <a:rPr lang="el-GR" dirty="0"/>
              <a:t>έκδωσε το άρθρο 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Computing Machinery and Intelligence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  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Turing Test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8741F-2DFB-24A7-B0F9-E9DA59319668}"/>
              </a:ext>
            </a:extLst>
          </p:cNvPr>
          <p:cNvSpPr txBox="1"/>
          <p:nvPr/>
        </p:nvSpPr>
        <p:spPr>
          <a:xfrm>
            <a:off x="1006763" y="3565114"/>
            <a:ext cx="80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1956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770765DA-8357-981E-E504-8C3A7869B5EC}"/>
              </a:ext>
            </a:extLst>
          </p:cNvPr>
          <p:cNvCxnSpPr/>
          <p:nvPr/>
        </p:nvCxnSpPr>
        <p:spPr>
          <a:xfrm>
            <a:off x="1644072" y="3749780"/>
            <a:ext cx="80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CE10B8-4D7B-4903-F4D5-57B9ED2360E2}"/>
              </a:ext>
            </a:extLst>
          </p:cNvPr>
          <p:cNvSpPr txBox="1"/>
          <p:nvPr/>
        </p:nvSpPr>
        <p:spPr>
          <a:xfrm>
            <a:off x="2798619" y="3565114"/>
            <a:ext cx="21797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Κατοχύρωση όρου </a:t>
            </a:r>
            <a:r>
              <a:rPr lang="en-US" dirty="0"/>
              <a:t>AI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FBC56-6A0D-CEE7-6788-D7D93CE0D2D9}"/>
              </a:ext>
            </a:extLst>
          </p:cNvPr>
          <p:cNvSpPr txBox="1"/>
          <p:nvPr/>
        </p:nvSpPr>
        <p:spPr>
          <a:xfrm>
            <a:off x="1006762" y="4128410"/>
            <a:ext cx="80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19</a:t>
            </a:r>
            <a:r>
              <a:rPr lang="en-US" dirty="0"/>
              <a:t>73</a:t>
            </a:r>
            <a:endParaRPr lang="el-GR" dirty="0"/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D5326562-8A34-114E-0CFC-F981CC93A2B0}"/>
              </a:ext>
            </a:extLst>
          </p:cNvPr>
          <p:cNvCxnSpPr/>
          <p:nvPr/>
        </p:nvCxnSpPr>
        <p:spPr>
          <a:xfrm>
            <a:off x="1662543" y="4313076"/>
            <a:ext cx="80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D52946-6E0E-64E4-2F85-8ECE61722B1E}"/>
              </a:ext>
            </a:extLst>
          </p:cNvPr>
          <p:cNvSpPr txBox="1"/>
          <p:nvPr/>
        </p:nvSpPr>
        <p:spPr>
          <a:xfrm>
            <a:off x="2798619" y="4128410"/>
            <a:ext cx="884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Αναστροφή της χρηματοδότησης και υποστήριξης στην έρευνα του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AI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από τις αμερικανικές και βρετανικές κυβερνήσεις λόγω υψηλού κόστους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0BD91-9813-EA1A-729C-B9B21E16AF6D}"/>
              </a:ext>
            </a:extLst>
          </p:cNvPr>
          <p:cNvSpPr txBox="1"/>
          <p:nvPr/>
        </p:nvSpPr>
        <p:spPr>
          <a:xfrm>
            <a:off x="1006762" y="5070336"/>
            <a:ext cx="80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2015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CC2385F8-791D-517C-AA0E-6EAB118E7AF4}"/>
              </a:ext>
            </a:extLst>
          </p:cNvPr>
          <p:cNvCxnSpPr/>
          <p:nvPr/>
        </p:nvCxnSpPr>
        <p:spPr>
          <a:xfrm>
            <a:off x="1644071" y="5255002"/>
            <a:ext cx="80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553190-C188-A8FB-16C4-6E296598A4D8}"/>
              </a:ext>
            </a:extLst>
          </p:cNvPr>
          <p:cNvSpPr txBox="1"/>
          <p:nvPr/>
        </p:nvSpPr>
        <p:spPr>
          <a:xfrm>
            <a:off x="2798618" y="5070336"/>
            <a:ext cx="884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/>
              <a:t>Νευρωνικά</a:t>
            </a:r>
            <a:r>
              <a:rPr lang="el-GR" dirty="0"/>
              <a:t> δίκτυα/ </a:t>
            </a:r>
            <a:r>
              <a:rPr lang="en-US" dirty="0"/>
              <a:t>Deep Learning-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η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Google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με το πρόγραμμα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AlphaGo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κέρδισε το πολύπλοκο παιχνίδι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Go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ανατρέποντας την άποψη περί ανυπέρβλητου ανθρώπινου επιπέδου σε αυτόν τον τομέα.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769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9C3E2F-715D-C9F5-E736-ACFAF126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1059"/>
            <a:ext cx="7729728" cy="1188720"/>
          </a:xfrm>
        </p:spPr>
        <p:txBody>
          <a:bodyPr/>
          <a:lstStyle/>
          <a:p>
            <a:r>
              <a:rPr lang="el-GR" dirty="0" err="1"/>
              <a:t>Υποκατηγοριες</a:t>
            </a:r>
            <a:r>
              <a:rPr lang="el-GR" dirty="0"/>
              <a:t> ΤΝ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D408D-55EA-89C3-29A3-DFC80183032E}"/>
              </a:ext>
            </a:extLst>
          </p:cNvPr>
          <p:cNvSpPr txBox="1"/>
          <p:nvPr/>
        </p:nvSpPr>
        <p:spPr>
          <a:xfrm>
            <a:off x="755071" y="1690688"/>
            <a:ext cx="110674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Κάποια από τα βασικά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υποπεδία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της τεχνητής νοημοσύνης περιλαμβάνουν: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Η 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μηχανική μάθηση 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Machine learning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όπου ένα σύστημα μαθαίνει πληροφορίες χωρίς προγραμματισμό, επεξεργάζεται δεδομένα και εξάγει αποτελέσματα.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Τα </a:t>
            </a:r>
            <a:r>
              <a:rPr lang="el-G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νευρωνικά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δίκτυα 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Neural networks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που μιμούνται λειτουργίες του εγκεφάλου για ανίχνευση συσχετίσεων.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Η 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ρομποτική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Robotics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που συνδυάζει μηχανική και υπολογιστική, χρησιμοποιώντας όχι μόνο λογισμικό, αλλά και υλικό.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Τα 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συστήματα ειδικού επιπέδου 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Expert systems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που μιμούνται τη λήψη αποφάσεων ενός εμπειρογνώμονα.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Η 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ασαφής λογική 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Fuzzy Logic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που μετρά το βαθμό εγκυρότητας σε αβέβαιες έννοιες.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Η 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επεξεργασία φυσικής γλώσσας 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Natural language processing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που επιτρέπει την κατανόηση και ανάλυση της ανθρώπινης γλώσσας από τους υπολογιστές, βοηθώντας στην επικοινωνία μεταξύ ανθρώπου και υπολογιστή. 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24DAC4-DAC0-ADC0-4B1E-5478B351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00" y="284840"/>
            <a:ext cx="7729728" cy="1188720"/>
          </a:xfrm>
        </p:spPr>
        <p:txBody>
          <a:bodyPr/>
          <a:lstStyle/>
          <a:p>
            <a:r>
              <a:rPr lang="el-GR" dirty="0" err="1"/>
              <a:t>Εφαρμογες</a:t>
            </a:r>
            <a:r>
              <a:rPr lang="el-GR" dirty="0"/>
              <a:t> ΤΝ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A5077-4523-6A59-2E80-1D748D57C22C}"/>
              </a:ext>
            </a:extLst>
          </p:cNvPr>
          <p:cNvSpPr txBox="1"/>
          <p:nvPr/>
        </p:nvSpPr>
        <p:spPr>
          <a:xfrm>
            <a:off x="727365" y="1691121"/>
            <a:ext cx="6273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Οικονομία: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Διαχείριση του ρίσκου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Αυτοματοποιημένες συναλλαγές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Προβλέψεις στον οικονομικό τομέα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Βιομηχανία: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Διαχείριση πόρων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Μετακίνηση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Ενέργεια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Μηχανική και αρχιτεκτονική συστημάτων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Εξυπηρέτηση Πελατών: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Βελτιστοποίηση διαδικασιών εξυπηρέτησης πελατών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Έρευνα και Ανάπτυξη Φαρμακευτικών: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Συμβολή στον ερευνητικό σχεδιασμό και προσομοίωση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A87E6-6310-F17E-EF72-6760E4345546}"/>
              </a:ext>
            </a:extLst>
          </p:cNvPr>
          <p:cNvSpPr txBox="1"/>
          <p:nvPr/>
        </p:nvSpPr>
        <p:spPr>
          <a:xfrm>
            <a:off x="7001165" y="1691121"/>
            <a:ext cx="50522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l-G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5.   Καθημερινή Ζωή: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Χρήση σε επικοινωνίες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Υγεία και διάγνωση ασθενειών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Αγορές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Προγραμματισμός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Οργάνωση στόχων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Βιντεοπαιχνίδια και άλλες καθημερινές δραστηριότητες</a:t>
            </a:r>
            <a:endParaRPr lang="el-G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SzPts val="1000"/>
              <a:tabLst>
                <a:tab pos="914400" algn="l"/>
              </a:tabLst>
            </a:pPr>
            <a:r>
              <a:rPr lang="el-G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   </a:t>
            </a:r>
            <a:r>
              <a:rPr lang="el-G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Επιστήμη: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Συμβολή στη βιολογία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Συμβολή στη χημεία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Συμβολή στη φαρμακευτική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l-G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Ερευνητικός σχεδιασμός και προσομοίωση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1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FA3251-C737-DAC9-CC09-B8564F75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369273"/>
            <a:ext cx="7729728" cy="1188720"/>
          </a:xfrm>
        </p:spPr>
        <p:txBody>
          <a:bodyPr/>
          <a:lstStyle/>
          <a:p>
            <a:r>
              <a:rPr lang="el-GR" dirty="0" err="1"/>
              <a:t>Βιομηχανικη</a:t>
            </a:r>
            <a:r>
              <a:rPr lang="el-GR" dirty="0"/>
              <a:t> </a:t>
            </a:r>
            <a:r>
              <a:rPr lang="el-GR" dirty="0" err="1"/>
              <a:t>Τεχνητη</a:t>
            </a:r>
            <a:r>
              <a:rPr lang="el-GR" dirty="0"/>
              <a:t> </a:t>
            </a:r>
            <a:r>
              <a:rPr lang="el-GR" dirty="0" err="1"/>
              <a:t>Νοημοσυνη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520EE-0966-EC06-E316-012E7C3E5BB6}"/>
              </a:ext>
            </a:extLst>
          </p:cNvPr>
          <p:cNvSpPr txBox="1"/>
          <p:nvPr/>
        </p:nvSpPr>
        <p:spPr>
          <a:xfrm>
            <a:off x="838199" y="1690688"/>
            <a:ext cx="10515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Η </a:t>
            </a: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Βιομηχανική Τεχνητή Νοημοσύνη 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περιγράφεται ως ένα εξειδικευμένο πεδίο που επικεντρώνεται στον σχεδιασμό, την ανάπτυξη, την επαλήθευση, την εφαρμογή και τη συντήρηση λύσεων τεχνητής νοημοσύνης με στόχο την βιώσιμη απόδοση σε βιομηχανικές εφαρμογές. 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6F89E-0348-04CC-478A-92FB37C5E3D6}"/>
              </a:ext>
            </a:extLst>
          </p:cNvPr>
          <p:cNvSpPr txBox="1"/>
          <p:nvPr/>
        </p:nvSpPr>
        <p:spPr>
          <a:xfrm>
            <a:off x="838198" y="2614018"/>
            <a:ext cx="105156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Η Βιομηχανική Τεχνητή Νοημοσύνη διακρίνεται στον τομέα της Τεχνητής Νοημοσύνης με βάση πέντε συγκεκριμένες πτυχές: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Υποδομές: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Επικεντρώνεται στην ανάπτυξη υλικών και λογισμικών με ικανότητες πραγματικού χρόνου, εξασφαλίζοντας αξιοπιστία σε βιομηχανικό επίπεδο με υψηλές απαιτήσεις σε ασφάλεια και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διασυνδεσιμότητα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Δεδομένα: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Απαιτεί τη χρήση δεδομένων μεγάλου όγκου, υψηλής ταχύτητας ποικιλομορφίας, προερχόμενων από διάφορες πηγές όπως μονάδες, προϊόντα, καθεστώτα κλπ.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Αλγόριθμοι: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Απαιτεί ολοκλήρωση φυσικών, ψηφιακών και δημιουργικών γνώσεων, με υψηλή πολυπλοκότητα στη διαχείριση μοντέλων, ανάπτυξη και διακυβέρνηση.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Λήψη Αποφάσεων: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Σε βιομηχανικό πλαίσιο όπου η ανοχή στο σφάλμα είναι χαμηλή, η διαχείριση της αβεβαιότητας κρίνεται σημαντική. Η αποτελεσματικότητα είναι επίσης κρίσιμη για προβλήματα μεγάλης κλίμακας βελτιστοποίησης.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Στόχοι: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Κυρίως επικεντρώνεται στη δημιουργία συγκεκριμένης αξίας μέσω παραγόντων όπως η μείωση απορριμμάτων, η βελτίωση της ποιότητας, η ενίσχυση της απόδοσης του χειριστή ή η επιτάχυνση των χρόνων εκκίνησης.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36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B23422-97D7-514D-2C26-CBB0690B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17302"/>
            <a:ext cx="7729728" cy="1188720"/>
          </a:xfrm>
        </p:spPr>
        <p:txBody>
          <a:bodyPr>
            <a:normAutofit/>
          </a:bodyPr>
          <a:lstStyle/>
          <a:p>
            <a:r>
              <a:rPr lang="el-GR" dirty="0" err="1"/>
              <a:t>Βιομηχανικη</a:t>
            </a:r>
            <a:r>
              <a:rPr lang="el-GR" dirty="0"/>
              <a:t> </a:t>
            </a:r>
            <a:r>
              <a:rPr lang="el-GR" dirty="0" err="1"/>
              <a:t>Τεχνητη</a:t>
            </a:r>
            <a:r>
              <a:rPr lang="el-GR" dirty="0"/>
              <a:t> </a:t>
            </a:r>
            <a:r>
              <a:rPr lang="el-GR" dirty="0" err="1"/>
              <a:t>Νοημοσυνη</a:t>
            </a:r>
            <a:r>
              <a:rPr lang="el-GR" dirty="0"/>
              <a:t> ( </a:t>
            </a:r>
            <a:r>
              <a:rPr lang="el-GR" dirty="0" err="1"/>
              <a:t>συνεχεια</a:t>
            </a:r>
            <a:r>
              <a:rPr lang="el-G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A8601-48E6-1E59-AECB-5D365920EBD9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Επίπεδα χρήσης </a:t>
            </a:r>
            <a:r>
              <a:rPr lang="en-US" dirty="0"/>
              <a:t>AI </a:t>
            </a:r>
            <a:r>
              <a:rPr lang="el-GR" dirty="0"/>
              <a:t>στη βιομηχανία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2B1EF-78A6-38BD-947D-BC595811B3FD}"/>
              </a:ext>
            </a:extLst>
          </p:cNvPr>
          <p:cNvSpPr txBox="1"/>
          <p:nvPr/>
        </p:nvSpPr>
        <p:spPr>
          <a:xfrm>
            <a:off x="838199" y="2060020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Επίπεδο 0 - Καμία αυτονομία: </a:t>
            </a:r>
            <a:r>
              <a:rPr lang="el-GR" dirty="0"/>
              <a:t>Οι χειριστές έχουν πλήρη έλεγχο χωρίς καμία υποστήριξη από το σύστημα τεχνητής νοημοσύνης.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Επίπεδο 1 - Υποστήριξη με κάποιες λειτουργίες επιλογής:</a:t>
            </a:r>
            <a:r>
              <a:rPr lang="el-GR" dirty="0"/>
              <a:t> Οι χειριστές έχουν πλήρη ευθύνη και λαμβάνουν όλες τις αποφάσεις.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Επίπεδο 2 - Μερική αυτονομία: </a:t>
            </a:r>
            <a:r>
              <a:rPr lang="el-GR" dirty="0"/>
              <a:t>Σε σαφώς καθορισμένους τομείς, οι χειριστές έχουν πλήρη ευθύνη και καθορίζουν (κάποιους) στόχους.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Επίπεδο 3 - Περιορισμένη αυτονομία:</a:t>
            </a:r>
            <a:r>
              <a:rPr lang="el-GR" dirty="0"/>
              <a:t> Σε μεγαλύτερους </a:t>
            </a:r>
            <a:r>
              <a:rPr lang="el-GR" dirty="0" err="1"/>
              <a:t>υπο</a:t>
            </a:r>
            <a:r>
              <a:rPr lang="el-GR" dirty="0"/>
              <a:t>-τομείς, το σύστημα τεχνητής νοημοσύνης προειδοποιεί αν προκύψουν προβλήματα. Οι χρήστες επικυρώνουν τις λύσεις που προτείνονται από το σύστημα.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Επίπεδο 4 - Το σύστημα είναι προσαρμόσιμο και λειτουργεί αυτόνομα:</a:t>
            </a:r>
            <a:r>
              <a:rPr lang="el-GR" dirty="0"/>
              <a:t> Εντός καθορισμένων ορίων του συστήματος, οι χειριστές μπορούν να επιβλέπουν ή να επεμβαίνουν σε επείγουσες καταστάσεις.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Επίπεδο 5 - Πλήρης αυτονομία: </a:t>
            </a:r>
            <a:r>
              <a:rPr lang="el-GR" dirty="0"/>
              <a:t>Το σύστημα τεχνητής νοημοσύνης λειτουργεί αυτόνομα σε όλους τους τομείς, συμπεριλαμβανομένης της συνεργασίας και των μεταβαλλόμενων ορίων του συστήματος. Οι χειριστές δεν χρειάζεται να παρεμβαίνουν.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648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62E88D1D-21F9-AEEF-CD64-142BD0C4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3" y="279000"/>
            <a:ext cx="6775169" cy="6300000"/>
          </a:xfrm>
          <a:prstGeom prst="rect">
            <a:avLst/>
          </a:prstGeom>
        </p:spPr>
      </p:pic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7F9FCAB5-4AE2-36CC-B2B0-C3870A413057}"/>
              </a:ext>
            </a:extLst>
          </p:cNvPr>
          <p:cNvCxnSpPr/>
          <p:nvPr/>
        </p:nvCxnSpPr>
        <p:spPr>
          <a:xfrm>
            <a:off x="7489232" y="701964"/>
            <a:ext cx="71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2EA1B7-52AC-D2EB-CC89-EDB9CE02867B}"/>
              </a:ext>
            </a:extLst>
          </p:cNvPr>
          <p:cNvSpPr txBox="1"/>
          <p:nvPr/>
        </p:nvSpPr>
        <p:spPr>
          <a:xfrm>
            <a:off x="8682181" y="415636"/>
            <a:ext cx="313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Το ρομπότ έχει προγραμματισμένη συμπεριφορά από τον άνθρωπο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189882F7-6989-C571-801F-F1283228CA76}"/>
              </a:ext>
            </a:extLst>
          </p:cNvPr>
          <p:cNvCxnSpPr/>
          <p:nvPr/>
        </p:nvCxnSpPr>
        <p:spPr>
          <a:xfrm>
            <a:off x="7489232" y="1685637"/>
            <a:ext cx="71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526D9A-C412-E468-625C-498202CF003C}"/>
              </a:ext>
            </a:extLst>
          </p:cNvPr>
          <p:cNvSpPr txBox="1"/>
          <p:nvPr/>
        </p:nvSpPr>
        <p:spPr>
          <a:xfrm>
            <a:off x="8682181" y="1393249"/>
            <a:ext cx="313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Το </a:t>
            </a:r>
            <a:r>
              <a:rPr lang="en-US" sz="1600" dirty="0"/>
              <a:t>AI</a:t>
            </a:r>
            <a:r>
              <a:rPr lang="el-GR" sz="1600" dirty="0"/>
              <a:t> κάνει προτάσεις βελτίωσης που πρέπει να εγκριθούν</a:t>
            </a:r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38BCA5AF-9535-8324-E7F9-FD0040681823}"/>
              </a:ext>
            </a:extLst>
          </p:cNvPr>
          <p:cNvCxnSpPr/>
          <p:nvPr/>
        </p:nvCxnSpPr>
        <p:spPr>
          <a:xfrm>
            <a:off x="7489232" y="2780146"/>
            <a:ext cx="71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10165-75CA-C067-8250-18B1343EC008}"/>
              </a:ext>
            </a:extLst>
          </p:cNvPr>
          <p:cNvSpPr txBox="1"/>
          <p:nvPr/>
        </p:nvSpPr>
        <p:spPr>
          <a:xfrm>
            <a:off x="8674403" y="2487758"/>
            <a:ext cx="313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Το σύστημα </a:t>
            </a:r>
            <a:r>
              <a:rPr lang="el-GR" sz="1600" dirty="0" err="1"/>
              <a:t>αυτοβελτιώνεται</a:t>
            </a:r>
            <a:r>
              <a:rPr lang="el-GR" sz="1600" dirty="0"/>
              <a:t> μέσα σε κάποια όρια</a:t>
            </a: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4A5BC33F-80F2-C0CD-1D84-03B25C178169}"/>
              </a:ext>
            </a:extLst>
          </p:cNvPr>
          <p:cNvCxnSpPr/>
          <p:nvPr/>
        </p:nvCxnSpPr>
        <p:spPr>
          <a:xfrm>
            <a:off x="7489231" y="3837710"/>
            <a:ext cx="71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A2CCF2-9BA7-2D3E-58F7-50F1D26377F2}"/>
              </a:ext>
            </a:extLst>
          </p:cNvPr>
          <p:cNvSpPr txBox="1"/>
          <p:nvPr/>
        </p:nvSpPr>
        <p:spPr>
          <a:xfrm>
            <a:off x="8674402" y="3299101"/>
            <a:ext cx="3131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Το ρομπότ έχει μερικός προγραμματισμένη συμπεριφορά από τον άνθρωπο-έξυπνες δυνατότητες 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347756E4-E324-1406-6ECA-3DB6EBFEBD54}"/>
              </a:ext>
            </a:extLst>
          </p:cNvPr>
          <p:cNvCxnSpPr/>
          <p:nvPr/>
        </p:nvCxnSpPr>
        <p:spPr>
          <a:xfrm>
            <a:off x="7489231" y="4867564"/>
            <a:ext cx="71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0730C8-2868-7D73-ACDF-E543ACB97D2D}"/>
              </a:ext>
            </a:extLst>
          </p:cNvPr>
          <p:cNvSpPr txBox="1"/>
          <p:nvPr/>
        </p:nvSpPr>
        <p:spPr>
          <a:xfrm>
            <a:off x="8674401" y="4559880"/>
            <a:ext cx="313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Το ρομπότ είναι αυτόνομο σε κάποιους τομείς</a:t>
            </a:r>
          </a:p>
        </p:txBody>
      </p: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ABDA3D3C-8772-0713-F4FF-BD478F96CEBF}"/>
              </a:ext>
            </a:extLst>
          </p:cNvPr>
          <p:cNvCxnSpPr/>
          <p:nvPr/>
        </p:nvCxnSpPr>
        <p:spPr>
          <a:xfrm>
            <a:off x="7489230" y="5758873"/>
            <a:ext cx="71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0AF81A-CA80-2B79-BA61-62A3D06A4F38}"/>
              </a:ext>
            </a:extLst>
          </p:cNvPr>
          <p:cNvSpPr txBox="1"/>
          <p:nvPr/>
        </p:nvSpPr>
        <p:spPr>
          <a:xfrm>
            <a:off x="8682181" y="5464751"/>
            <a:ext cx="3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Το ρομπότ είναι πλήρως αυτόνομο</a:t>
            </a:r>
          </a:p>
        </p:txBody>
      </p:sp>
    </p:spTree>
    <p:extLst>
      <p:ext uri="{BB962C8B-B14F-4D97-AF65-F5344CB8AC3E}">
        <p14:creationId xmlns:p14="http://schemas.microsoft.com/office/powerpoint/2010/main" val="103711398"/>
      </p:ext>
    </p:extLst>
  </p:cSld>
  <p:clrMapOvr>
    <a:masterClrMapping/>
  </p:clrMapOvr>
</p:sld>
</file>

<file path=ppt/theme/theme1.xml><?xml version="1.0" encoding="utf-8"?>
<a:theme xmlns:a="http://schemas.openxmlformats.org/drawingml/2006/main" name="Δέμα">
  <a:themeElements>
    <a:clrScheme name="Δέμα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TM10001115[[fn=Δέμα]]</Template>
  <TotalTime>431</TotalTime>
  <Words>1006</Words>
  <Application>Microsoft Office PowerPoint</Application>
  <PresentationFormat>Ευρεία οθόνη</PresentationFormat>
  <Paragraphs>113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Symbol</vt:lpstr>
      <vt:lpstr>Times New Roman</vt:lpstr>
      <vt:lpstr>Δέμα</vt:lpstr>
      <vt:lpstr>Παρουσίαση του PowerPoint</vt:lpstr>
      <vt:lpstr>Περιληψη</vt:lpstr>
      <vt:lpstr>Industry 4.0-Ιστορικη αναδρομη</vt:lpstr>
      <vt:lpstr>Τεχνητη Νοημοσυνη-Ορισμος και Ιστορικη Αναδρομη</vt:lpstr>
      <vt:lpstr>Υποκατηγοριες ΤΝ</vt:lpstr>
      <vt:lpstr>Εφαρμογες ΤΝ</vt:lpstr>
      <vt:lpstr>Βιομηχανικη Τεχνητη Νοημοσυνη</vt:lpstr>
      <vt:lpstr>Βιομηχανικη Τεχνητη Νοημοσυνη ( συνεχεια)</vt:lpstr>
      <vt:lpstr>Παρουσίαση του PowerPoint</vt:lpstr>
      <vt:lpstr>Σχεδιαστικοι κανονες και πεδια εφαρμογης της ΒΤΝ</vt:lpstr>
      <vt:lpstr>Παραδειγματα εφαρμογης ΒΤΝ</vt:lpstr>
      <vt:lpstr>Επιλογος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Χρηστος</dc:creator>
  <cp:lastModifiedBy>Χρηστος</cp:lastModifiedBy>
  <cp:revision>7</cp:revision>
  <dcterms:created xsi:type="dcterms:W3CDTF">2024-01-08T20:31:09Z</dcterms:created>
  <dcterms:modified xsi:type="dcterms:W3CDTF">2024-01-10T00:17:29Z</dcterms:modified>
</cp:coreProperties>
</file>