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1cb0c29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1cb0c29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1cb0c29b1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1cb0c29b1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1cb0c2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1cb0c2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1cb0c29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1cb0c29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1cb0c29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1cb0c29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1cb0c29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1cb0c29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1cb0c29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1cb0c29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1cb0c29b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1cb0c29b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1cb0c29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41cb0c29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1cb0c29b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41cb0c29b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ublic.tableau.com/views/Book1_17424168531580/Top10movies?:language=en-GB&amp;publish=yes&amp;:sid=&amp;:redirect=auth&amp;:display_count=n&amp;:origin=viz_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37125" y="1635300"/>
            <a:ext cx="5630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Rockbuster Stealth LLC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13375" y="3083150"/>
            <a:ext cx="4677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Strategic</a:t>
            </a:r>
            <a:r>
              <a:rPr lang="en-GB" sz="1800"/>
              <a:t> Analysis: </a:t>
            </a:r>
            <a:r>
              <a:rPr lang="en-GB" sz="1800"/>
              <a:t>Online Video Service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 and Next Steps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523075"/>
            <a:ext cx="70305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Focus the top revenue driving movies to optimize </a:t>
            </a:r>
            <a:r>
              <a:rPr lang="en-GB" sz="1600"/>
              <a:t>content</a:t>
            </a:r>
            <a:r>
              <a:rPr lang="en-GB" sz="1600"/>
              <a:t> selection and </a:t>
            </a:r>
            <a:r>
              <a:rPr lang="en-GB" sz="1600"/>
              <a:t>licensing</a:t>
            </a:r>
            <a:r>
              <a:rPr lang="en-GB" sz="1600"/>
              <a:t> deals. 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Remove lowest revenue performing movies from content selection.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Use </a:t>
            </a:r>
            <a:r>
              <a:rPr lang="en-GB" sz="1600"/>
              <a:t>customer rental habits (average rental duration)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Tailor marketing and offers to countries with highest customer distribution.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Optimize pricing, marketing and movie selections to cities with dense customer populations.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Target promotions to the most valuable customers in order to maximize retention.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Launch Online Video Service based on above recommendations.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Please feel free to contact Konstant van Rensburg (Data Analyst) if you have any further question.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sz="1800"/>
              <a:t>Detailed charts can be found on </a:t>
            </a:r>
            <a:r>
              <a:rPr lang="en-GB" sz="1800" u="sng">
                <a:solidFill>
                  <a:schemeClr val="hlink"/>
                </a:solidFill>
                <a:hlinkClick r:id="rId3"/>
              </a:rPr>
              <a:t>Tableau Public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Objective: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Market Challenge</a:t>
            </a:r>
            <a:r>
              <a:rPr lang="en-GB" sz="1800"/>
              <a:t>: The rise of streaming services has disrupted the traditional movie rental industry.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/>
              <a:t>Opportunity:</a:t>
            </a:r>
            <a:r>
              <a:rPr lang="en-GB" sz="1800"/>
              <a:t> Leverage existing movie licenses to launch an online video rental service.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800"/>
              <a:t>Strategic Goal:</a:t>
            </a:r>
            <a:r>
              <a:rPr lang="en-GB" sz="1800"/>
              <a:t> Develop a competitive digital platform to retain customers and drive growth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Key Considerations: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Top &amp; Bottom Revenue-Contributing Movies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Statistical Customer Rental Habits.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Customer Geographic Distribution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Customer Variation by Region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Sales Variation by Region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High Lifetime Value Customer Locations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 Revenue-Contributing Movies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11700" y="1210975"/>
            <a:ext cx="8520600" cy="15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Top 10 revenue </a:t>
            </a:r>
            <a:r>
              <a:rPr lang="en-GB" sz="1600"/>
              <a:t>driving</a:t>
            </a:r>
            <a:r>
              <a:rPr lang="en-GB" sz="1600"/>
              <a:t> movies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</a:t>
            </a:r>
            <a:r>
              <a:rPr lang="en-GB" sz="1600"/>
              <a:t>otal 985 movies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5.7% of total revenue</a:t>
            </a:r>
            <a:endParaRPr sz="160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72125"/>
            <a:ext cx="8666049" cy="27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Bottom</a:t>
            </a:r>
            <a:r>
              <a:rPr lang="en-GB">
                <a:solidFill>
                  <a:schemeClr val="dk2"/>
                </a:solidFill>
              </a:rPr>
              <a:t> Revenue-Contributing Movies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11700" y="1210975"/>
            <a:ext cx="85206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400"/>
              <a:t>Bottom 10 lowest revenue </a:t>
            </a:r>
            <a:r>
              <a:rPr lang="en-GB" sz="6400"/>
              <a:t>performing</a:t>
            </a:r>
            <a:r>
              <a:rPr lang="en-GB" sz="6400"/>
              <a:t> movies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6400"/>
              <a:t>0.10% of total revenue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6300"/>
            <a:ext cx="8839199" cy="27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Statistical Customer Rental Habits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4572000" y="1708650"/>
            <a:ext cx="42603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Summary of the customer viewing and rental habits.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Avg. Rental Duration &amp; Avg. Movie L</a:t>
            </a:r>
            <a:r>
              <a:rPr lang="en-GB" sz="1600"/>
              <a:t>ength help formulate pricing model and time frame strategy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Analyze to optimise </a:t>
            </a:r>
            <a:r>
              <a:rPr lang="en-GB" sz="1600"/>
              <a:t>competitive</a:t>
            </a:r>
            <a:r>
              <a:rPr lang="en-GB" sz="1600"/>
              <a:t> online service offerings. </a:t>
            </a:r>
            <a:endParaRPr sz="16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75" y="1708657"/>
            <a:ext cx="4139325" cy="26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dk2"/>
                </a:solidFill>
              </a:rPr>
              <a:t>Customer Geographic Distribution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5380700" y="1835175"/>
            <a:ext cx="33141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Top 10 countries with highest customer distribution.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Biggest </a:t>
            </a:r>
            <a:r>
              <a:rPr lang="en-GB" sz="1600"/>
              <a:t>customer</a:t>
            </a:r>
            <a:r>
              <a:rPr lang="en-GB" sz="1600"/>
              <a:t> base in India and China.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Solid pivot to focus </a:t>
            </a:r>
            <a:r>
              <a:rPr lang="en-GB" sz="1600"/>
              <a:t>marketing</a:t>
            </a:r>
            <a:r>
              <a:rPr lang="en-GB" sz="1600"/>
              <a:t> efforts</a:t>
            </a:r>
            <a:endParaRPr sz="1600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100" y="1360775"/>
            <a:ext cx="4042301" cy="359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Variation by Region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311700" y="1173500"/>
            <a:ext cx="8520600" cy="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Top 10 </a:t>
            </a:r>
            <a:r>
              <a:rPr lang="en-GB" sz="1600"/>
              <a:t>cities in terms of customer density.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Detailed analysis to further optimize regional strategy in customer dense countries</a:t>
            </a:r>
            <a:endParaRPr sz="16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5100"/>
            <a:ext cx="8022598" cy="276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dk2"/>
                </a:solidFill>
              </a:rPr>
              <a:t>High Lifetime Value Customer Locations</a:t>
            </a:r>
            <a:endParaRPr sz="3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311700" y="1210975"/>
            <a:ext cx="85206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Top 5 highest </a:t>
            </a:r>
            <a:r>
              <a:rPr lang="en-GB" sz="1600"/>
              <a:t>paying</a:t>
            </a:r>
            <a:r>
              <a:rPr lang="en-GB" sz="1600"/>
              <a:t> customers in countries with the highest customer distribution.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Highest spenders in India, China and Japan.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Some variation between the high spenders in Asia and Mexico/United States, </a:t>
            </a:r>
            <a:endParaRPr sz="1600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58025"/>
            <a:ext cx="8022601" cy="26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