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2EF8BC6D-F605-4101-8B14-C282D05400BC}" type="datetimeFigureOut">
              <a:rPr lang="el-GR" smtClean="0"/>
              <a:t>16/1/2022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9852B752-DD2C-462C-8957-D22E9B467046}" type="slidenum">
              <a:rPr lang="el-GR" smtClean="0"/>
              <a:t>‹#›</a:t>
            </a:fld>
            <a:endParaRPr lang="el-G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1837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Date Placeholder 2"/>
          <p:cNvSpPr>
            <a:spLocks noGrp="1"/>
          </p:cNvSpPr>
          <p:nvPr>
            <p:ph type="dt" sz="half" idx="10"/>
          </p:nvPr>
        </p:nvSpPr>
        <p:spPr/>
        <p:txBody>
          <a:bodyPr/>
          <a:lstStyle/>
          <a:p>
            <a:fld id="{2EF8BC6D-F605-4101-8B14-C282D05400BC}" type="datetimeFigureOut">
              <a:rPr lang="el-GR" smtClean="0"/>
              <a:t>16/1/2022</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9852B752-DD2C-462C-8957-D22E9B467046}" type="slidenum">
              <a:rPr lang="el-GR" smtClean="0"/>
              <a:t>‹#›</a:t>
            </a:fld>
            <a:endParaRPr lang="el-GR"/>
          </a:p>
        </p:txBody>
      </p:sp>
    </p:spTree>
    <p:extLst>
      <p:ext uri="{BB962C8B-B14F-4D97-AF65-F5344CB8AC3E}">
        <p14:creationId xmlns:p14="http://schemas.microsoft.com/office/powerpoint/2010/main" val="341845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2EF8BC6D-F605-4101-8B14-C282D05400BC}" type="datetimeFigureOut">
              <a:rPr lang="el-GR" smtClean="0"/>
              <a:t>16/1/2022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9852B752-DD2C-462C-8957-D22E9B467046}" type="slidenum">
              <a:rPr lang="el-GR" smtClean="0"/>
              <a:t>‹#›</a:t>
            </a:fld>
            <a:endParaRPr lang="el-GR"/>
          </a:p>
        </p:txBody>
      </p:sp>
    </p:spTree>
    <p:extLst>
      <p:ext uri="{BB962C8B-B14F-4D97-AF65-F5344CB8AC3E}">
        <p14:creationId xmlns:p14="http://schemas.microsoft.com/office/powerpoint/2010/main" val="2326548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l-GR"/>
              <a:t>Κάντε κλικ για να επεξεργαστείτε τον τίτλο υποδείγματος</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2EF8BC6D-F605-4101-8B14-C282D05400BC}" type="datetimeFigureOut">
              <a:rPr lang="el-GR" smtClean="0"/>
              <a:t>16/1/2022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9852B752-DD2C-462C-8957-D22E9B467046}" type="slidenum">
              <a:rPr lang="el-GR" smtClean="0"/>
              <a:t>‹#›</a:t>
            </a:fld>
            <a:endParaRPr lang="el-G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4649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2EF8BC6D-F605-4101-8B14-C282D05400BC}" type="datetimeFigureOut">
              <a:rPr lang="el-GR" smtClean="0"/>
              <a:t>16/1/2022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9852B752-DD2C-462C-8957-D22E9B467046}" type="slidenum">
              <a:rPr lang="el-GR" smtClean="0"/>
              <a:t>‹#›</a:t>
            </a:fld>
            <a:endParaRPr lang="el-GR"/>
          </a:p>
        </p:txBody>
      </p:sp>
    </p:spTree>
    <p:extLst>
      <p:ext uri="{BB962C8B-B14F-4D97-AF65-F5344CB8AC3E}">
        <p14:creationId xmlns:p14="http://schemas.microsoft.com/office/powerpoint/2010/main" val="2545800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Κάρτα ονόματος με φράση">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l-GR"/>
              <a:t>Κάντε κλικ για να επεξεργαστείτε τον τίτλο υποδείγματος</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l-GR"/>
              <a:t>Στυλ κειμένου υποδείγματος</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2EF8BC6D-F605-4101-8B14-C282D05400BC}" type="datetimeFigureOut">
              <a:rPr lang="el-GR" smtClean="0"/>
              <a:t>16/1/2022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9852B752-DD2C-462C-8957-D22E9B467046}" type="slidenum">
              <a:rPr lang="el-GR" smtClean="0"/>
              <a:t>‹#›</a:t>
            </a:fld>
            <a:endParaRPr lang="el-G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87247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ή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l-GR"/>
              <a:t>Κάντε κλικ για να επεξεργαστείτε τον τίτλο υποδείγματος</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l-GR"/>
              <a:t>Στυλ κειμένου υποδείγματος</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2EF8BC6D-F605-4101-8B14-C282D05400BC}" type="datetimeFigureOut">
              <a:rPr lang="el-GR" smtClean="0"/>
              <a:t>16/1/2022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9852B752-DD2C-462C-8957-D22E9B467046}" type="slidenum">
              <a:rPr lang="el-GR" smtClean="0"/>
              <a:t>‹#›</a:t>
            </a:fld>
            <a:endParaRPr lang="el-GR"/>
          </a:p>
        </p:txBody>
      </p:sp>
    </p:spTree>
    <p:extLst>
      <p:ext uri="{BB962C8B-B14F-4D97-AF65-F5344CB8AC3E}">
        <p14:creationId xmlns:p14="http://schemas.microsoft.com/office/powerpoint/2010/main" val="4071527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2EF8BC6D-F605-4101-8B14-C282D05400BC}" type="datetimeFigureOut">
              <a:rPr lang="el-GR" smtClean="0"/>
              <a:t>16/1/2022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9852B752-DD2C-462C-8957-D22E9B467046}" type="slidenum">
              <a:rPr lang="el-GR" smtClean="0"/>
              <a:t>‹#›</a:t>
            </a:fld>
            <a:endParaRPr lang="el-GR"/>
          </a:p>
        </p:txBody>
      </p:sp>
    </p:spTree>
    <p:extLst>
      <p:ext uri="{BB962C8B-B14F-4D97-AF65-F5344CB8AC3E}">
        <p14:creationId xmlns:p14="http://schemas.microsoft.com/office/powerpoint/2010/main" val="1031935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2EF8BC6D-F605-4101-8B14-C282D05400BC}" type="datetimeFigureOut">
              <a:rPr lang="el-GR" smtClean="0"/>
              <a:t>16/1/2022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9852B752-DD2C-462C-8957-D22E9B467046}" type="slidenum">
              <a:rPr lang="el-GR" smtClean="0"/>
              <a:t>‹#›</a:t>
            </a:fld>
            <a:endParaRPr lang="el-GR"/>
          </a:p>
        </p:txBody>
      </p:sp>
    </p:spTree>
    <p:extLst>
      <p:ext uri="{BB962C8B-B14F-4D97-AF65-F5344CB8AC3E}">
        <p14:creationId xmlns:p14="http://schemas.microsoft.com/office/powerpoint/2010/main" val="2943609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nchor="ct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2EF8BC6D-F605-4101-8B14-C282D05400BC}" type="datetimeFigureOut">
              <a:rPr lang="el-GR" smtClean="0"/>
              <a:t>16/1/2022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9852B752-DD2C-462C-8957-D22E9B467046}" type="slidenum">
              <a:rPr lang="el-GR" smtClean="0"/>
              <a:t>‹#›</a:t>
            </a:fld>
            <a:endParaRPr lang="el-GR"/>
          </a:p>
        </p:txBody>
      </p:sp>
    </p:spTree>
    <p:extLst>
      <p:ext uri="{BB962C8B-B14F-4D97-AF65-F5344CB8AC3E}">
        <p14:creationId xmlns:p14="http://schemas.microsoft.com/office/powerpoint/2010/main" val="382133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2EF8BC6D-F605-4101-8B14-C282D05400BC}" type="datetimeFigureOut">
              <a:rPr lang="el-GR" smtClean="0"/>
              <a:t>16/1/2022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9852B752-DD2C-462C-8957-D22E9B467046}" type="slidenum">
              <a:rPr lang="el-GR" smtClean="0"/>
              <a:t>‹#›</a:t>
            </a:fld>
            <a:endParaRPr lang="el-GR"/>
          </a:p>
        </p:txBody>
      </p:sp>
    </p:spTree>
    <p:extLst>
      <p:ext uri="{BB962C8B-B14F-4D97-AF65-F5344CB8AC3E}">
        <p14:creationId xmlns:p14="http://schemas.microsoft.com/office/powerpoint/2010/main" val="372049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2EF8BC6D-F605-4101-8B14-C282D05400BC}" type="datetimeFigureOut">
              <a:rPr lang="el-GR" smtClean="0"/>
              <a:t>16/1/2022</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9852B752-DD2C-462C-8957-D22E9B467046}" type="slidenum">
              <a:rPr lang="el-GR" smtClean="0"/>
              <a:t>‹#›</a:t>
            </a:fld>
            <a:endParaRPr lang="el-GR"/>
          </a:p>
        </p:txBody>
      </p:sp>
    </p:spTree>
    <p:extLst>
      <p:ext uri="{BB962C8B-B14F-4D97-AF65-F5344CB8AC3E}">
        <p14:creationId xmlns:p14="http://schemas.microsoft.com/office/powerpoint/2010/main" val="22652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2EF8BC6D-F605-4101-8B14-C282D05400BC}" type="datetimeFigureOut">
              <a:rPr lang="el-GR" smtClean="0"/>
              <a:t>16/1/2022</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9852B752-DD2C-462C-8957-D22E9B467046}" type="slidenum">
              <a:rPr lang="el-GR" smtClean="0"/>
              <a:t>‹#›</a:t>
            </a:fld>
            <a:endParaRPr lang="el-GR"/>
          </a:p>
        </p:txBody>
      </p:sp>
    </p:spTree>
    <p:extLst>
      <p:ext uri="{BB962C8B-B14F-4D97-AF65-F5344CB8AC3E}">
        <p14:creationId xmlns:p14="http://schemas.microsoft.com/office/powerpoint/2010/main" val="393907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2EF8BC6D-F605-4101-8B14-C282D05400BC}" type="datetimeFigureOut">
              <a:rPr lang="el-GR" smtClean="0"/>
              <a:t>16/1/2022</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9852B752-DD2C-462C-8957-D22E9B467046}" type="slidenum">
              <a:rPr lang="el-GR" smtClean="0"/>
              <a:t>‹#›</a:t>
            </a:fld>
            <a:endParaRPr lang="el-GR"/>
          </a:p>
        </p:txBody>
      </p:sp>
    </p:spTree>
    <p:extLst>
      <p:ext uri="{BB962C8B-B14F-4D97-AF65-F5344CB8AC3E}">
        <p14:creationId xmlns:p14="http://schemas.microsoft.com/office/powerpoint/2010/main" val="404663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F8BC6D-F605-4101-8B14-C282D05400BC}" type="datetimeFigureOut">
              <a:rPr lang="el-GR" smtClean="0"/>
              <a:t>16/1/2022</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9852B752-DD2C-462C-8957-D22E9B467046}" type="slidenum">
              <a:rPr lang="el-GR" smtClean="0"/>
              <a:t>‹#›</a:t>
            </a:fld>
            <a:endParaRPr lang="el-GR"/>
          </a:p>
        </p:txBody>
      </p:sp>
    </p:spTree>
    <p:extLst>
      <p:ext uri="{BB962C8B-B14F-4D97-AF65-F5344CB8AC3E}">
        <p14:creationId xmlns:p14="http://schemas.microsoft.com/office/powerpoint/2010/main" val="1748645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2EF8BC6D-F605-4101-8B14-C282D05400BC}" type="datetimeFigureOut">
              <a:rPr lang="el-GR" smtClean="0"/>
              <a:t>16/1/2022</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9852B752-DD2C-462C-8957-D22E9B467046}" type="slidenum">
              <a:rPr lang="el-GR" smtClean="0"/>
              <a:t>‹#›</a:t>
            </a:fld>
            <a:endParaRPr lang="el-GR"/>
          </a:p>
        </p:txBody>
      </p:sp>
    </p:spTree>
    <p:extLst>
      <p:ext uri="{BB962C8B-B14F-4D97-AF65-F5344CB8AC3E}">
        <p14:creationId xmlns:p14="http://schemas.microsoft.com/office/powerpoint/2010/main" val="1319445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l-GR"/>
              <a:t>Κάντε κλικ για να επεξεργαστείτε τον τίτλο υποδείγματος</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2EF8BC6D-F605-4101-8B14-C282D05400BC}" type="datetimeFigureOut">
              <a:rPr lang="el-GR" smtClean="0"/>
              <a:t>16/1/2022</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9852B752-DD2C-462C-8957-D22E9B467046}" type="slidenum">
              <a:rPr lang="el-GR" smtClean="0"/>
              <a:t>‹#›</a:t>
            </a:fld>
            <a:endParaRPr lang="el-GR"/>
          </a:p>
        </p:txBody>
      </p:sp>
    </p:spTree>
    <p:extLst>
      <p:ext uri="{BB962C8B-B14F-4D97-AF65-F5344CB8AC3E}">
        <p14:creationId xmlns:p14="http://schemas.microsoft.com/office/powerpoint/2010/main" val="937642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0000">
              <a:schemeClr val="accent2">
                <a:lumMod val="75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EF8BC6D-F605-4101-8B14-C282D05400BC}" type="datetimeFigureOut">
              <a:rPr lang="el-GR" smtClean="0"/>
              <a:t>16/1/2022</a:t>
            </a:fld>
            <a:endParaRPr lang="el-G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l-G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852B752-DD2C-462C-8957-D22E9B467046}" type="slidenum">
              <a:rPr lang="el-GR" smtClean="0"/>
              <a:t>‹#›</a:t>
            </a:fld>
            <a:endParaRPr lang="el-GR"/>
          </a:p>
        </p:txBody>
      </p:sp>
    </p:spTree>
    <p:extLst>
      <p:ext uri="{BB962C8B-B14F-4D97-AF65-F5344CB8AC3E}">
        <p14:creationId xmlns:p14="http://schemas.microsoft.com/office/powerpoint/2010/main" val="3434937130"/>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a:extLst>
              <a:ext uri="{FF2B5EF4-FFF2-40B4-BE49-F238E27FC236}">
                <a16:creationId xmlns:a16="http://schemas.microsoft.com/office/drawing/2014/main" id="{2AB59C0B-0F8D-42D3-8326-1BD435EC7403}"/>
              </a:ext>
            </a:extLst>
          </p:cNvPr>
          <p:cNvSpPr>
            <a:spLocks noGrp="1"/>
          </p:cNvSpPr>
          <p:nvPr>
            <p:ph type="subTitle" idx="1"/>
          </p:nvPr>
        </p:nvSpPr>
        <p:spPr>
          <a:xfrm>
            <a:off x="373491" y="3231483"/>
            <a:ext cx="6400800" cy="1947333"/>
          </a:xfrm>
        </p:spPr>
        <p:txBody>
          <a:bodyPr/>
          <a:lstStyle/>
          <a:p>
            <a:pPr algn="ctr"/>
            <a:r>
              <a:rPr lang="el-GR" dirty="0">
                <a:solidFill>
                  <a:schemeClr val="tx1"/>
                </a:solidFill>
                <a:latin typeface="Arial" panose="020B0604020202020204" pitchFamily="34" charset="0"/>
                <a:cs typeface="Arial" panose="020B0604020202020204" pitchFamily="34" charset="0"/>
              </a:rPr>
              <a:t>Κατοίκος Ιωάννης, 1066493, 4</a:t>
            </a:r>
            <a:r>
              <a:rPr lang="el-GR" baseline="30000" dirty="0">
                <a:solidFill>
                  <a:schemeClr val="tx1"/>
                </a:solidFill>
                <a:latin typeface="Arial" panose="020B0604020202020204" pitchFamily="34" charset="0"/>
                <a:cs typeface="Arial" panose="020B0604020202020204" pitchFamily="34" charset="0"/>
              </a:rPr>
              <a:t>ο</a:t>
            </a:r>
            <a:r>
              <a:rPr lang="el-GR" dirty="0">
                <a:solidFill>
                  <a:schemeClr val="tx1"/>
                </a:solidFill>
                <a:latin typeface="Arial" panose="020B0604020202020204" pitchFamily="34" charset="0"/>
                <a:cs typeface="Arial" panose="020B0604020202020204" pitchFamily="34" charset="0"/>
              </a:rPr>
              <a:t> έτος</a:t>
            </a:r>
          </a:p>
          <a:p>
            <a:pPr algn="ctr"/>
            <a:r>
              <a:rPr lang="el-GR" dirty="0">
                <a:solidFill>
                  <a:schemeClr val="tx1"/>
                </a:solidFill>
                <a:latin typeface="Arial" panose="020B0604020202020204" pitchFamily="34" charset="0"/>
                <a:cs typeface="Arial" panose="020B0604020202020204" pitchFamily="34" charset="0"/>
              </a:rPr>
              <a:t>Θανοπούλου Κωνσταντίνα, 1066581, 4</a:t>
            </a:r>
            <a:r>
              <a:rPr lang="el-GR" baseline="30000" dirty="0">
                <a:solidFill>
                  <a:schemeClr val="tx1"/>
                </a:solidFill>
                <a:latin typeface="Arial" panose="020B0604020202020204" pitchFamily="34" charset="0"/>
                <a:cs typeface="Arial" panose="020B0604020202020204" pitchFamily="34" charset="0"/>
              </a:rPr>
              <a:t>ο</a:t>
            </a:r>
            <a:r>
              <a:rPr lang="el-GR" dirty="0">
                <a:solidFill>
                  <a:schemeClr val="tx1"/>
                </a:solidFill>
                <a:latin typeface="Arial" panose="020B0604020202020204" pitchFamily="34" charset="0"/>
                <a:cs typeface="Arial" panose="020B0604020202020204" pitchFamily="34" charset="0"/>
              </a:rPr>
              <a:t> έτος</a:t>
            </a:r>
          </a:p>
        </p:txBody>
      </p:sp>
      <p:sp>
        <p:nvSpPr>
          <p:cNvPr id="4" name="TextBox 3">
            <a:extLst>
              <a:ext uri="{FF2B5EF4-FFF2-40B4-BE49-F238E27FC236}">
                <a16:creationId xmlns:a16="http://schemas.microsoft.com/office/drawing/2014/main" id="{3501D741-27A9-4383-B633-76FACC13A054}"/>
              </a:ext>
            </a:extLst>
          </p:cNvPr>
          <p:cNvSpPr txBox="1"/>
          <p:nvPr/>
        </p:nvSpPr>
        <p:spPr>
          <a:xfrm>
            <a:off x="1426345" y="825622"/>
            <a:ext cx="9339309" cy="584775"/>
          </a:xfrm>
          <a:prstGeom prst="rect">
            <a:avLst/>
          </a:prstGeom>
          <a:noFill/>
        </p:spPr>
        <p:txBody>
          <a:bodyPr wrap="square" rtlCol="0">
            <a:spAutoFit/>
          </a:bodyPr>
          <a:lstStyle/>
          <a:p>
            <a:r>
              <a:rPr lang="el-GR" sz="3200" dirty="0">
                <a:latin typeface="Arial" panose="020B0604020202020204" pitchFamily="34" charset="0"/>
                <a:cs typeface="Arial" panose="020B0604020202020204" pitchFamily="34" charset="0"/>
              </a:rPr>
              <a:t>Εφαρμογή τοπικού πρωταθλήματος ποδοσφαίρου</a:t>
            </a:r>
          </a:p>
        </p:txBody>
      </p:sp>
      <p:sp>
        <p:nvSpPr>
          <p:cNvPr id="5" name="TextBox 4">
            <a:extLst>
              <a:ext uri="{FF2B5EF4-FFF2-40B4-BE49-F238E27FC236}">
                <a16:creationId xmlns:a16="http://schemas.microsoft.com/office/drawing/2014/main" id="{3B0564FC-E388-4FC9-882D-A8C3C87FDE29}"/>
              </a:ext>
            </a:extLst>
          </p:cNvPr>
          <p:cNvSpPr txBox="1"/>
          <p:nvPr/>
        </p:nvSpPr>
        <p:spPr>
          <a:xfrm>
            <a:off x="2650614" y="2576941"/>
            <a:ext cx="1846555" cy="461665"/>
          </a:xfrm>
          <a:prstGeom prst="rect">
            <a:avLst/>
          </a:prstGeom>
          <a:noFill/>
        </p:spPr>
        <p:txBody>
          <a:bodyPr wrap="square" rtlCol="0">
            <a:spAutoFit/>
          </a:bodyPr>
          <a:lstStyle/>
          <a:p>
            <a:r>
              <a:rPr lang="el-GR" sz="2400" dirty="0">
                <a:latin typeface="Arial" panose="020B0604020202020204" pitchFamily="34" charset="0"/>
                <a:cs typeface="Arial" panose="020B0604020202020204" pitchFamily="34" charset="0"/>
              </a:rPr>
              <a:t>ΟΜΑΔΑ 20</a:t>
            </a:r>
          </a:p>
        </p:txBody>
      </p:sp>
    </p:spTree>
    <p:extLst>
      <p:ext uri="{BB962C8B-B14F-4D97-AF65-F5344CB8AC3E}">
        <p14:creationId xmlns:p14="http://schemas.microsoft.com/office/powerpoint/2010/main" val="144998458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BFDAC2-8138-414F-9D5C-CEC46CF6A5BC}"/>
              </a:ext>
            </a:extLst>
          </p:cNvPr>
          <p:cNvSpPr txBox="1"/>
          <p:nvPr/>
        </p:nvSpPr>
        <p:spPr>
          <a:xfrm>
            <a:off x="129121" y="3275788"/>
            <a:ext cx="10518559" cy="523220"/>
          </a:xfrm>
          <a:prstGeom prst="rect">
            <a:avLst/>
          </a:prstGeom>
          <a:noFill/>
        </p:spPr>
        <p:txBody>
          <a:bodyPr wrap="square" rtlCol="0">
            <a:spAutoFit/>
          </a:bodyPr>
          <a:lstStyle/>
          <a:p>
            <a:pPr algn="just"/>
            <a:r>
              <a:rPr lang="el-GR" sz="2800" dirty="0">
                <a:latin typeface="Arial" panose="020B0604020202020204" pitchFamily="34" charset="0"/>
                <a:cs typeface="Arial" panose="020B0604020202020204" pitchFamily="34" charset="0"/>
              </a:rPr>
              <a:t>Βιβλιογραφία (οι ιστοσελίδες στις οποίες κάναμε </a:t>
            </a:r>
            <a:r>
              <a:rPr lang="en-US" sz="2800" dirty="0">
                <a:latin typeface="Arial" panose="020B0604020202020204" pitchFamily="34" charset="0"/>
                <a:cs typeface="Arial" panose="020B0604020202020204" pitchFamily="34" charset="0"/>
              </a:rPr>
              <a:t>Web Scraping)</a:t>
            </a:r>
            <a:r>
              <a:rPr lang="el-GR" sz="2800"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F2533782-030D-40E3-8893-D7E9F62EF73D}"/>
              </a:ext>
            </a:extLst>
          </p:cNvPr>
          <p:cNvSpPr txBox="1"/>
          <p:nvPr/>
        </p:nvSpPr>
        <p:spPr>
          <a:xfrm>
            <a:off x="271361" y="3926158"/>
            <a:ext cx="7033679" cy="2119042"/>
          </a:xfrm>
          <a:prstGeom prst="rect">
            <a:avLst/>
          </a:prstGeom>
          <a:noFill/>
        </p:spPr>
        <p:txBody>
          <a:bodyPr wrap="square" rtlCol="0">
            <a:spAutoFit/>
          </a:bodyPr>
          <a:lstStyle/>
          <a:p>
            <a:pPr>
              <a:lnSpc>
                <a:spcPct val="107000"/>
              </a:lnSpc>
              <a:spcAft>
                <a:spcPts val="800"/>
              </a:spcAft>
            </a:pPr>
            <a:r>
              <a:rPr lang="el-GR" sz="1800" dirty="0">
                <a:effectLst/>
                <a:latin typeface="Linux Libertine O"/>
                <a:ea typeface="Times New Roman" panose="02020603050405020304" pitchFamily="18" charset="0"/>
                <a:cs typeface="Times New Roman" panose="02020603050405020304" pitchFamily="18" charset="0"/>
              </a:rPr>
              <a:t>[1] </a:t>
            </a:r>
            <a:r>
              <a:rPr lang="en-US" sz="1800" dirty="0">
                <a:effectLst/>
                <a:latin typeface="Linux Libertine O"/>
                <a:ea typeface="Times New Roman" panose="02020603050405020304" pitchFamily="18" charset="0"/>
                <a:cs typeface="Times New Roman" panose="02020603050405020304" pitchFamily="18" charset="0"/>
              </a:rPr>
              <a:t>https</a:t>
            </a:r>
            <a:r>
              <a:rPr lang="el-GR" sz="1800" dirty="0">
                <a:effectLst/>
                <a:latin typeface="Linux Libertine O"/>
                <a:ea typeface="Times New Roman" panose="02020603050405020304" pitchFamily="18" charset="0"/>
                <a:cs typeface="Times New Roman" panose="02020603050405020304" pitchFamily="18" charset="0"/>
              </a:rPr>
              <a:t>://</a:t>
            </a:r>
            <a:r>
              <a:rPr lang="en-US" sz="1800" dirty="0">
                <a:effectLst/>
                <a:latin typeface="Linux Libertine O"/>
                <a:ea typeface="Times New Roman" panose="02020603050405020304" pitchFamily="18" charset="0"/>
                <a:cs typeface="Times New Roman" panose="02020603050405020304" pitchFamily="18" charset="0"/>
              </a:rPr>
              <a:t>fbref</a:t>
            </a:r>
            <a:r>
              <a:rPr lang="el-GR" sz="1800" dirty="0">
                <a:effectLst/>
                <a:latin typeface="Linux Libertine O"/>
                <a:ea typeface="Times New Roman" panose="02020603050405020304" pitchFamily="18" charset="0"/>
                <a:cs typeface="Times New Roman" panose="02020603050405020304" pitchFamily="18" charset="0"/>
              </a:rPr>
              <a:t>.</a:t>
            </a:r>
            <a:r>
              <a:rPr lang="en-US" sz="1800" dirty="0">
                <a:effectLst/>
                <a:latin typeface="Linux Libertine O"/>
                <a:ea typeface="Times New Roman" panose="02020603050405020304" pitchFamily="18" charset="0"/>
                <a:cs typeface="Times New Roman" panose="02020603050405020304" pitchFamily="18" charset="0"/>
              </a:rPr>
              <a:t>com</a:t>
            </a:r>
            <a:r>
              <a:rPr lang="en-US" sz="1800" dirty="0">
                <a:effectLst/>
                <a:latin typeface="Linux Libertine O"/>
                <a:ea typeface="Calibri" panose="020F0502020204030204" pitchFamily="34" charset="0"/>
                <a:cs typeface="Times New Roman" panose="02020603050405020304" pitchFamily="18" charset="0"/>
              </a:rPr>
              <a:t> </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l-GR" sz="1800" dirty="0">
                <a:effectLst/>
                <a:latin typeface="Linux Libertine O"/>
                <a:ea typeface="Times New Roman" panose="02020603050405020304" pitchFamily="18" charset="0"/>
                <a:cs typeface="Times New Roman" panose="02020603050405020304" pitchFamily="18" charset="0"/>
              </a:rPr>
              <a:t>[2] </a:t>
            </a:r>
            <a:r>
              <a:rPr lang="en-US" sz="1800" dirty="0">
                <a:effectLst/>
                <a:latin typeface="Linux Libertine O"/>
                <a:ea typeface="Times New Roman" panose="02020603050405020304" pitchFamily="18" charset="0"/>
                <a:cs typeface="Times New Roman" panose="02020603050405020304" pitchFamily="18" charset="0"/>
              </a:rPr>
              <a:t>https</a:t>
            </a:r>
            <a:r>
              <a:rPr lang="el-GR" sz="1800" dirty="0">
                <a:effectLst/>
                <a:latin typeface="Linux Libertine O"/>
                <a:ea typeface="Times New Roman" panose="02020603050405020304" pitchFamily="18" charset="0"/>
                <a:cs typeface="Times New Roman" panose="02020603050405020304" pitchFamily="18" charset="0"/>
              </a:rPr>
              <a:t>://</a:t>
            </a:r>
            <a:r>
              <a:rPr lang="en-US" sz="1800" dirty="0" err="1">
                <a:effectLst/>
                <a:latin typeface="Linux Libertine O"/>
                <a:ea typeface="Times New Roman" panose="02020603050405020304" pitchFamily="18" charset="0"/>
                <a:cs typeface="Times New Roman" panose="02020603050405020304" pitchFamily="18" charset="0"/>
              </a:rPr>
              <a:t>en</a:t>
            </a:r>
            <a:r>
              <a:rPr lang="el-GR" sz="1800" dirty="0">
                <a:effectLst/>
                <a:latin typeface="Linux Libertine O"/>
                <a:ea typeface="Times New Roman" panose="02020603050405020304" pitchFamily="18" charset="0"/>
                <a:cs typeface="Times New Roman" panose="02020603050405020304" pitchFamily="18" charset="0"/>
              </a:rPr>
              <a:t>.</a:t>
            </a:r>
            <a:r>
              <a:rPr lang="en-US" sz="1800" dirty="0" err="1">
                <a:effectLst/>
                <a:latin typeface="Linux Libertine O"/>
                <a:ea typeface="Times New Roman" panose="02020603050405020304" pitchFamily="18" charset="0"/>
                <a:cs typeface="Times New Roman" panose="02020603050405020304" pitchFamily="18" charset="0"/>
              </a:rPr>
              <a:t>wikipedia</a:t>
            </a:r>
            <a:r>
              <a:rPr lang="el-GR" sz="1800" dirty="0">
                <a:effectLst/>
                <a:latin typeface="Linux Libertine O"/>
                <a:ea typeface="Times New Roman" panose="02020603050405020304" pitchFamily="18" charset="0"/>
                <a:cs typeface="Times New Roman" panose="02020603050405020304" pitchFamily="18" charset="0"/>
              </a:rPr>
              <a:t>.</a:t>
            </a:r>
            <a:r>
              <a:rPr lang="en-US" sz="1800" dirty="0">
                <a:effectLst/>
                <a:latin typeface="Linux Libertine O"/>
                <a:ea typeface="Times New Roman" panose="02020603050405020304" pitchFamily="18" charset="0"/>
                <a:cs typeface="Times New Roman" panose="02020603050405020304" pitchFamily="18" charset="0"/>
              </a:rPr>
              <a:t>org</a:t>
            </a:r>
            <a:r>
              <a:rPr lang="el-GR" sz="1800" dirty="0">
                <a:effectLst/>
                <a:latin typeface="Linux Libertine O"/>
                <a:ea typeface="Times New Roman" panose="02020603050405020304" pitchFamily="18" charset="0"/>
                <a:cs typeface="Times New Roman" panose="02020603050405020304" pitchFamily="18" charset="0"/>
              </a:rPr>
              <a:t>/</a:t>
            </a:r>
            <a:r>
              <a:rPr lang="en-US" sz="1800" dirty="0">
                <a:effectLst/>
                <a:latin typeface="Linux Libertine O"/>
                <a:ea typeface="Times New Roman" panose="02020603050405020304" pitchFamily="18" charset="0"/>
                <a:cs typeface="Times New Roman" panose="02020603050405020304" pitchFamily="18" charset="0"/>
              </a:rPr>
              <a:t>wiki</a:t>
            </a:r>
            <a:r>
              <a:rPr lang="el-GR" sz="1800" dirty="0">
                <a:effectLst/>
                <a:latin typeface="Linux Libertine O"/>
                <a:ea typeface="Times New Roman" panose="02020603050405020304" pitchFamily="18" charset="0"/>
                <a:cs typeface="Times New Roman" panose="02020603050405020304" pitchFamily="18" charset="0"/>
              </a:rPr>
              <a:t>/</a:t>
            </a:r>
            <a:r>
              <a:rPr lang="en-US" sz="1800" dirty="0">
                <a:effectLst/>
                <a:latin typeface="Linux Libertine O"/>
                <a:ea typeface="Times New Roman" panose="02020603050405020304" pitchFamily="18" charset="0"/>
                <a:cs typeface="Times New Roman" panose="02020603050405020304" pitchFamily="18" charset="0"/>
              </a:rPr>
              <a:t>list</a:t>
            </a:r>
            <a:r>
              <a:rPr lang="el-GR" sz="1800" dirty="0">
                <a:effectLst/>
                <a:latin typeface="Linux Libertine O"/>
                <a:ea typeface="Times New Roman" panose="02020603050405020304" pitchFamily="18" charset="0"/>
                <a:cs typeface="Times New Roman" panose="02020603050405020304" pitchFamily="18" charset="0"/>
              </a:rPr>
              <a:t>_</a:t>
            </a:r>
            <a:r>
              <a:rPr lang="en-US" sz="1800" dirty="0">
                <a:effectLst/>
                <a:latin typeface="Linux Libertine O"/>
                <a:ea typeface="Times New Roman" panose="02020603050405020304" pitchFamily="18" charset="0"/>
                <a:cs typeface="Times New Roman" panose="02020603050405020304" pitchFamily="18" charset="0"/>
              </a:rPr>
              <a:t>of</a:t>
            </a:r>
            <a:r>
              <a:rPr lang="el-GR" sz="1800" dirty="0">
                <a:effectLst/>
                <a:latin typeface="Linux Libertine O"/>
                <a:ea typeface="Times New Roman" panose="02020603050405020304" pitchFamily="18" charset="0"/>
                <a:cs typeface="Times New Roman" panose="02020603050405020304" pitchFamily="18" charset="0"/>
              </a:rPr>
              <a:t>_</a:t>
            </a:r>
            <a:r>
              <a:rPr lang="en-US" sz="1800" dirty="0">
                <a:effectLst/>
                <a:latin typeface="Linux Libertine O"/>
                <a:ea typeface="Times New Roman" panose="02020603050405020304" pitchFamily="18" charset="0"/>
                <a:cs typeface="Times New Roman" panose="02020603050405020304" pitchFamily="18" charset="0"/>
              </a:rPr>
              <a:t>premier</a:t>
            </a:r>
            <a:r>
              <a:rPr lang="el-GR" sz="1800" dirty="0">
                <a:effectLst/>
                <a:latin typeface="Linux Libertine O"/>
                <a:ea typeface="Times New Roman" panose="02020603050405020304" pitchFamily="18" charset="0"/>
                <a:cs typeface="Times New Roman" panose="02020603050405020304" pitchFamily="18" charset="0"/>
              </a:rPr>
              <a:t>_</a:t>
            </a:r>
            <a:r>
              <a:rPr lang="en-US" sz="1800" dirty="0">
                <a:effectLst/>
                <a:latin typeface="Linux Libertine O"/>
                <a:ea typeface="Times New Roman" panose="02020603050405020304" pitchFamily="18" charset="0"/>
                <a:cs typeface="Times New Roman" panose="02020603050405020304" pitchFamily="18" charset="0"/>
              </a:rPr>
              <a:t>league</a:t>
            </a:r>
            <a:r>
              <a:rPr lang="el-GR" sz="1800" dirty="0">
                <a:effectLst/>
                <a:latin typeface="Linux Libertine O"/>
                <a:ea typeface="Times New Roman" panose="02020603050405020304" pitchFamily="18" charset="0"/>
                <a:cs typeface="Times New Roman" panose="02020603050405020304" pitchFamily="18" charset="0"/>
              </a:rPr>
              <a:t>_</a:t>
            </a:r>
            <a:r>
              <a:rPr lang="en-US" sz="1800" dirty="0">
                <a:effectLst/>
                <a:latin typeface="Linux Libertine O"/>
                <a:ea typeface="Times New Roman" panose="02020603050405020304" pitchFamily="18" charset="0"/>
                <a:cs typeface="Times New Roman" panose="02020603050405020304" pitchFamily="18" charset="0"/>
              </a:rPr>
              <a:t>managers</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l-GR" sz="1800" dirty="0">
                <a:effectLst/>
                <a:latin typeface="Linux Libertine O"/>
                <a:ea typeface="Calibri" panose="020F0502020204030204" pitchFamily="34" charset="0"/>
                <a:cs typeface="Times New Roman" panose="02020603050405020304" pitchFamily="18" charset="0"/>
              </a:rPr>
              <a:t>[3]</a:t>
            </a:r>
            <a:r>
              <a:rPr lang="el-GR" sz="1800" dirty="0">
                <a:effectLst/>
                <a:latin typeface="Linux Libertine O"/>
                <a:ea typeface="Times New Roman" panose="02020603050405020304" pitchFamily="18" charset="0"/>
                <a:cs typeface="Times New Roman" panose="02020603050405020304" pitchFamily="18" charset="0"/>
              </a:rPr>
              <a:t> </a:t>
            </a:r>
            <a:r>
              <a:rPr lang="en-US" sz="1800" dirty="0">
                <a:effectLst/>
                <a:latin typeface="Linux Libertine O"/>
                <a:ea typeface="Times New Roman" panose="02020603050405020304" pitchFamily="18" charset="0"/>
                <a:cs typeface="Times New Roman" panose="02020603050405020304" pitchFamily="18" charset="0"/>
              </a:rPr>
              <a:t>https</a:t>
            </a:r>
            <a:r>
              <a:rPr lang="el-GR" sz="1800" dirty="0">
                <a:effectLst/>
                <a:latin typeface="Linux Libertine O"/>
                <a:ea typeface="Times New Roman" panose="02020603050405020304" pitchFamily="18" charset="0"/>
                <a:cs typeface="Times New Roman" panose="02020603050405020304" pitchFamily="18" charset="0"/>
              </a:rPr>
              <a:t>://</a:t>
            </a:r>
            <a:r>
              <a:rPr lang="en-US" sz="1800" dirty="0">
                <a:effectLst/>
                <a:latin typeface="Linux Libertine O"/>
                <a:ea typeface="Times New Roman" panose="02020603050405020304" pitchFamily="18" charset="0"/>
                <a:cs typeface="Times New Roman" panose="02020603050405020304" pitchFamily="18" charset="0"/>
              </a:rPr>
              <a:t>www</a:t>
            </a:r>
            <a:r>
              <a:rPr lang="el-GR" sz="1800" dirty="0">
                <a:effectLst/>
                <a:latin typeface="Linux Libertine O"/>
                <a:ea typeface="Times New Roman" panose="02020603050405020304" pitchFamily="18" charset="0"/>
                <a:cs typeface="Times New Roman" panose="02020603050405020304" pitchFamily="18" charset="0"/>
              </a:rPr>
              <a:t>.</a:t>
            </a:r>
            <a:r>
              <a:rPr lang="en-US" sz="1800" dirty="0" err="1">
                <a:effectLst/>
                <a:latin typeface="Linux Libertine O"/>
                <a:ea typeface="Times New Roman" panose="02020603050405020304" pitchFamily="18" charset="0"/>
                <a:cs typeface="Times New Roman" panose="02020603050405020304" pitchFamily="18" charset="0"/>
              </a:rPr>
              <a:t>worldfootball</a:t>
            </a:r>
            <a:r>
              <a:rPr lang="el-GR" sz="1800" dirty="0">
                <a:effectLst/>
                <a:latin typeface="Linux Libertine O"/>
                <a:ea typeface="Times New Roman" panose="02020603050405020304" pitchFamily="18" charset="0"/>
                <a:cs typeface="Times New Roman" panose="02020603050405020304" pitchFamily="18" charset="0"/>
              </a:rPr>
              <a:t>.</a:t>
            </a:r>
            <a:r>
              <a:rPr lang="en-US" sz="1800" dirty="0">
                <a:effectLst/>
                <a:latin typeface="Linux Libertine O"/>
                <a:ea typeface="Times New Roman" panose="02020603050405020304" pitchFamily="18" charset="0"/>
                <a:cs typeface="Times New Roman" panose="02020603050405020304" pitchFamily="18" charset="0"/>
              </a:rPr>
              <a:t>net</a:t>
            </a:r>
            <a:r>
              <a:rPr lang="el-GR" sz="1800" dirty="0">
                <a:effectLst/>
                <a:latin typeface="Linux Libertine O"/>
                <a:ea typeface="Times New Roman" panose="02020603050405020304" pitchFamily="18" charset="0"/>
                <a:cs typeface="Times New Roman" panose="02020603050405020304" pitchFamily="18" charset="0"/>
              </a:rPr>
              <a:t>/</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l-GR" sz="1800" dirty="0">
                <a:effectLst/>
                <a:latin typeface="Linux Libertine O"/>
                <a:ea typeface="Times New Roman" panose="02020603050405020304" pitchFamily="18" charset="0"/>
                <a:cs typeface="Times New Roman" panose="02020603050405020304" pitchFamily="18" charset="0"/>
              </a:rPr>
              <a:t>[4] </a:t>
            </a:r>
            <a:r>
              <a:rPr lang="en-US" sz="1800" dirty="0">
                <a:effectLst/>
                <a:latin typeface="Linux Libertine O"/>
                <a:ea typeface="Times New Roman" panose="02020603050405020304" pitchFamily="18" charset="0"/>
                <a:cs typeface="Times New Roman" panose="02020603050405020304" pitchFamily="18" charset="0"/>
              </a:rPr>
              <a:t>https</a:t>
            </a:r>
            <a:r>
              <a:rPr lang="el-GR" sz="1800" dirty="0">
                <a:effectLst/>
                <a:latin typeface="Linux Libertine O"/>
                <a:ea typeface="Times New Roman" panose="02020603050405020304" pitchFamily="18" charset="0"/>
                <a:cs typeface="Times New Roman" panose="02020603050405020304" pitchFamily="18" charset="0"/>
              </a:rPr>
              <a:t>://</a:t>
            </a:r>
            <a:r>
              <a:rPr lang="en-US" sz="1800" dirty="0">
                <a:effectLst/>
                <a:latin typeface="Linux Libertine O"/>
                <a:ea typeface="Times New Roman" panose="02020603050405020304" pitchFamily="18" charset="0"/>
                <a:cs typeface="Times New Roman" panose="02020603050405020304" pitchFamily="18" charset="0"/>
              </a:rPr>
              <a:t>www</a:t>
            </a:r>
            <a:r>
              <a:rPr lang="el-GR" sz="1800" dirty="0">
                <a:effectLst/>
                <a:latin typeface="Linux Libertine O"/>
                <a:ea typeface="Times New Roman" panose="02020603050405020304" pitchFamily="18" charset="0"/>
                <a:cs typeface="Times New Roman" panose="02020603050405020304" pitchFamily="18" charset="0"/>
              </a:rPr>
              <a:t>.</a:t>
            </a:r>
            <a:r>
              <a:rPr lang="en-US" sz="1800" dirty="0" err="1">
                <a:effectLst/>
                <a:latin typeface="Linux Libertine O"/>
                <a:ea typeface="Times New Roman" panose="02020603050405020304" pitchFamily="18" charset="0"/>
                <a:cs typeface="Times New Roman" panose="02020603050405020304" pitchFamily="18" charset="0"/>
              </a:rPr>
              <a:t>premierleague</a:t>
            </a:r>
            <a:r>
              <a:rPr lang="el-GR" sz="1800" dirty="0">
                <a:effectLst/>
                <a:latin typeface="Linux Libertine O"/>
                <a:ea typeface="Times New Roman" panose="02020603050405020304" pitchFamily="18" charset="0"/>
                <a:cs typeface="Times New Roman" panose="02020603050405020304" pitchFamily="18" charset="0"/>
              </a:rPr>
              <a:t>.</a:t>
            </a:r>
            <a:r>
              <a:rPr lang="en-US" sz="1800" dirty="0">
                <a:effectLst/>
                <a:latin typeface="Linux Libertine O"/>
                <a:ea typeface="Times New Roman" panose="02020603050405020304" pitchFamily="18" charset="0"/>
                <a:cs typeface="Times New Roman" panose="02020603050405020304" pitchFamily="18" charset="0"/>
              </a:rPr>
              <a:t>com</a:t>
            </a:r>
            <a:r>
              <a:rPr lang="el-GR" sz="1800" dirty="0">
                <a:effectLst/>
                <a:latin typeface="Linux Libertine O"/>
                <a:ea typeface="Times New Roman" panose="02020603050405020304" pitchFamily="18" charset="0"/>
                <a:cs typeface="Times New Roman" panose="02020603050405020304" pitchFamily="18" charset="0"/>
              </a:rPr>
              <a:t>/</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l-GR" sz="28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2057D80B-429C-4A94-B69C-FBA62C92269C}"/>
              </a:ext>
            </a:extLst>
          </p:cNvPr>
          <p:cNvSpPr txBox="1"/>
          <p:nvPr/>
        </p:nvSpPr>
        <p:spPr>
          <a:xfrm>
            <a:off x="3132880" y="5753942"/>
            <a:ext cx="5926239" cy="523220"/>
          </a:xfrm>
          <a:prstGeom prst="rect">
            <a:avLst/>
          </a:prstGeom>
          <a:noFill/>
        </p:spPr>
        <p:txBody>
          <a:bodyPr wrap="square" rtlCol="0">
            <a:spAutoFit/>
          </a:bodyPr>
          <a:lstStyle/>
          <a:p>
            <a:pPr algn="just"/>
            <a:r>
              <a:rPr lang="el-GR" sz="2800" dirty="0">
                <a:latin typeface="Arial" panose="020B0604020202020204" pitchFamily="34" charset="0"/>
                <a:cs typeface="Arial" panose="020B0604020202020204" pitchFamily="34" charset="0"/>
              </a:rPr>
              <a:t>Σας ευχαριστούμε για το χρόνο σας!</a:t>
            </a:r>
          </a:p>
        </p:txBody>
      </p:sp>
      <p:sp>
        <p:nvSpPr>
          <p:cNvPr id="9" name="TextBox 8">
            <a:extLst>
              <a:ext uri="{FF2B5EF4-FFF2-40B4-BE49-F238E27FC236}">
                <a16:creationId xmlns:a16="http://schemas.microsoft.com/office/drawing/2014/main" id="{46DA18F5-5B7C-4AAB-ACAD-05B0245E4EE4}"/>
              </a:ext>
            </a:extLst>
          </p:cNvPr>
          <p:cNvSpPr txBox="1"/>
          <p:nvPr/>
        </p:nvSpPr>
        <p:spPr>
          <a:xfrm>
            <a:off x="271361" y="187148"/>
            <a:ext cx="10518559" cy="523220"/>
          </a:xfrm>
          <a:prstGeom prst="rect">
            <a:avLst/>
          </a:prstGeom>
          <a:noFill/>
        </p:spPr>
        <p:txBody>
          <a:bodyPr wrap="square" rtlCol="0">
            <a:spAutoFit/>
          </a:bodyPr>
          <a:lstStyle/>
          <a:p>
            <a:pPr algn="just"/>
            <a:r>
              <a:rPr lang="el-GR" sz="2800" dirty="0">
                <a:latin typeface="Arial" panose="020B0604020202020204" pitchFamily="34" charset="0"/>
                <a:cs typeface="Arial" panose="020B0604020202020204" pitchFamily="34" charset="0"/>
              </a:rPr>
              <a:t>Πρόβλημα που συναντήσαμε:</a:t>
            </a:r>
          </a:p>
        </p:txBody>
      </p:sp>
      <p:sp>
        <p:nvSpPr>
          <p:cNvPr id="10" name="TextBox 9">
            <a:extLst>
              <a:ext uri="{FF2B5EF4-FFF2-40B4-BE49-F238E27FC236}">
                <a16:creationId xmlns:a16="http://schemas.microsoft.com/office/drawing/2014/main" id="{B4864D54-B7B7-4970-A2E0-349220543BBF}"/>
              </a:ext>
            </a:extLst>
          </p:cNvPr>
          <p:cNvSpPr txBox="1"/>
          <p:nvPr/>
        </p:nvSpPr>
        <p:spPr>
          <a:xfrm>
            <a:off x="320681" y="812800"/>
            <a:ext cx="10518559" cy="646331"/>
          </a:xfrm>
          <a:prstGeom prst="rect">
            <a:avLst/>
          </a:prstGeom>
          <a:noFill/>
        </p:spPr>
        <p:txBody>
          <a:bodyPr wrap="square" rtlCol="0">
            <a:spAutoFit/>
          </a:bodyPr>
          <a:lstStyle/>
          <a:p>
            <a:pPr algn="just"/>
            <a:r>
              <a:rPr lang="el-GR" dirty="0">
                <a:latin typeface="Arial" panose="020B0604020202020204" pitchFamily="34" charset="0"/>
                <a:cs typeface="Arial" panose="020B0604020202020204" pitchFamily="34" charset="0"/>
              </a:rPr>
              <a:t>Δεν ήταν ακριβή ορισμένα από τα στοιχεία των σελίδων από τις οποίες πήραμε τα δεδομένα μας και αναγκαστήκαμε να κάνουμε κάποιες τροποποιήσεις.</a:t>
            </a:r>
          </a:p>
        </p:txBody>
      </p:sp>
      <p:sp>
        <p:nvSpPr>
          <p:cNvPr id="11" name="TextBox 10">
            <a:extLst>
              <a:ext uri="{FF2B5EF4-FFF2-40B4-BE49-F238E27FC236}">
                <a16:creationId xmlns:a16="http://schemas.microsoft.com/office/drawing/2014/main" id="{6082BC66-AD0B-44DB-A57C-E53664C9DA0C}"/>
              </a:ext>
            </a:extLst>
          </p:cNvPr>
          <p:cNvSpPr txBox="1"/>
          <p:nvPr/>
        </p:nvSpPr>
        <p:spPr>
          <a:xfrm>
            <a:off x="271361" y="1586281"/>
            <a:ext cx="3213520" cy="523220"/>
          </a:xfrm>
          <a:prstGeom prst="rect">
            <a:avLst/>
          </a:prstGeom>
          <a:noFill/>
        </p:spPr>
        <p:txBody>
          <a:bodyPr wrap="square" rtlCol="0">
            <a:spAutoFit/>
          </a:bodyPr>
          <a:lstStyle/>
          <a:p>
            <a:pPr algn="just"/>
            <a:r>
              <a:rPr lang="el-GR" sz="2800" dirty="0">
                <a:latin typeface="Arial" panose="020B0604020202020204" pitchFamily="34" charset="0"/>
                <a:cs typeface="Arial" panose="020B0604020202020204" pitchFamily="34" charset="0"/>
              </a:rPr>
              <a:t>Μελλοντικά σχέδια:</a:t>
            </a:r>
          </a:p>
        </p:txBody>
      </p:sp>
      <p:sp>
        <p:nvSpPr>
          <p:cNvPr id="12" name="TextBox 11">
            <a:extLst>
              <a:ext uri="{FF2B5EF4-FFF2-40B4-BE49-F238E27FC236}">
                <a16:creationId xmlns:a16="http://schemas.microsoft.com/office/drawing/2014/main" id="{2006D17E-1E99-43FB-BD74-6F67DC5DF7F4}"/>
              </a:ext>
            </a:extLst>
          </p:cNvPr>
          <p:cNvSpPr txBox="1"/>
          <p:nvPr/>
        </p:nvSpPr>
        <p:spPr>
          <a:xfrm>
            <a:off x="271360" y="2203637"/>
            <a:ext cx="10518559" cy="923330"/>
          </a:xfrm>
          <a:prstGeom prst="rect">
            <a:avLst/>
          </a:prstGeom>
          <a:noFill/>
        </p:spPr>
        <p:txBody>
          <a:bodyPr wrap="square" rtlCol="0">
            <a:spAutoFit/>
          </a:bodyPr>
          <a:lstStyle/>
          <a:p>
            <a:pPr algn="just"/>
            <a:r>
              <a:rPr lang="el-GR" dirty="0">
                <a:latin typeface="Arial" panose="020B0604020202020204" pitchFamily="34" charset="0"/>
                <a:cs typeface="Arial" panose="020B0604020202020204" pitchFamily="34" charset="0"/>
              </a:rPr>
              <a:t>Επέκταση της βάσης ώστε να δέχεται και δεδομένα παλαιότερων σεζόν αλλά και να μπορεί να δεχτεί δεδομένα από τις επόμενες σεζόν και να επεκτείνουμε τα στατιστικά που προκύπτουν από την εφαρμογή μας.</a:t>
            </a:r>
          </a:p>
        </p:txBody>
      </p:sp>
    </p:spTree>
    <p:extLst>
      <p:ext uri="{BB962C8B-B14F-4D97-AF65-F5344CB8AC3E}">
        <p14:creationId xmlns:p14="http://schemas.microsoft.com/office/powerpoint/2010/main" val="221625533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9" grpId="0"/>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2A07CA4-1792-4372-B31F-37B2E6869BAE}"/>
              </a:ext>
            </a:extLst>
          </p:cNvPr>
          <p:cNvSpPr txBox="1"/>
          <p:nvPr/>
        </p:nvSpPr>
        <p:spPr>
          <a:xfrm>
            <a:off x="1109709" y="195309"/>
            <a:ext cx="8534400" cy="584775"/>
          </a:xfrm>
          <a:prstGeom prst="rect">
            <a:avLst/>
          </a:prstGeom>
          <a:noFill/>
        </p:spPr>
        <p:txBody>
          <a:bodyPr wrap="square" rtlCol="0">
            <a:spAutoFit/>
          </a:bodyPr>
          <a:lstStyle/>
          <a:p>
            <a:r>
              <a:rPr lang="el-GR" sz="3200" dirty="0">
                <a:latin typeface="Arial" panose="020B0604020202020204" pitchFamily="34" charset="0"/>
                <a:cs typeface="Arial" panose="020B0604020202020204" pitchFamily="34" charset="0"/>
              </a:rPr>
              <a:t>Περιγραφή του προβλήματος και παραδοχές:</a:t>
            </a:r>
          </a:p>
        </p:txBody>
      </p:sp>
      <p:sp>
        <p:nvSpPr>
          <p:cNvPr id="8" name="TextBox 7">
            <a:extLst>
              <a:ext uri="{FF2B5EF4-FFF2-40B4-BE49-F238E27FC236}">
                <a16:creationId xmlns:a16="http://schemas.microsoft.com/office/drawing/2014/main" id="{E9F16B38-58E6-47C6-8EA5-9FA0D175D57F}"/>
              </a:ext>
            </a:extLst>
          </p:cNvPr>
          <p:cNvSpPr txBox="1"/>
          <p:nvPr/>
        </p:nvSpPr>
        <p:spPr>
          <a:xfrm>
            <a:off x="603681" y="843949"/>
            <a:ext cx="10484528" cy="6463308"/>
          </a:xfrm>
          <a:prstGeom prst="rect">
            <a:avLst/>
          </a:prstGeom>
          <a:noFill/>
        </p:spPr>
        <p:txBody>
          <a:bodyPr wrap="square" rtlCol="0">
            <a:spAutoFit/>
          </a:bodyPr>
          <a:lstStyle/>
          <a:p>
            <a:pPr marL="285750" indent="-285750">
              <a:buFont typeface="Arial" panose="020B0604020202020204" pitchFamily="34" charset="0"/>
              <a:buChar char="•"/>
            </a:pPr>
            <a:r>
              <a:rPr lang="el-GR" dirty="0">
                <a:latin typeface="Arial" panose="020B0604020202020204" pitchFamily="34" charset="0"/>
                <a:cs typeface="Arial" panose="020B0604020202020204" pitchFamily="34" charset="0"/>
              </a:rPr>
              <a:t>Η εργασία μας αφορά τη δημιουργία μιας εφαρμογής ενός τοπικού πρωταθλήματος ποδοσφαίρου.</a:t>
            </a:r>
          </a:p>
          <a:p>
            <a:endParaRPr lang="el-G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l-GR" dirty="0">
                <a:latin typeface="Arial" panose="020B0604020202020204" pitchFamily="34" charset="0"/>
                <a:cs typeface="Arial" panose="020B0604020202020204" pitchFamily="34" charset="0"/>
              </a:rPr>
              <a:t>Στο πρωτάθλημα αυτό συμμετέχουν κάποιες ομάδες, οι οποίες ανά δυο παίζουν σε αγώνες διάρκειας 90’ και δεν υπάρχουν καθυστερήσεις.</a:t>
            </a:r>
          </a:p>
          <a:p>
            <a:endParaRPr lang="el-G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l-GR" dirty="0">
                <a:latin typeface="Arial" panose="020B0604020202020204" pitchFamily="34" charset="0"/>
                <a:cs typeface="Arial" panose="020B0604020202020204" pitchFamily="34" charset="0"/>
              </a:rPr>
              <a:t>Ανάλογα με το αποτέλεσμα ενός αγώνα μια ομάδα παίρνει 3 βαθμούς αν νικήσει, 1 βαθμό αν έρθουν σε ισοπαλία με την αντίπαλη και 0 βαθμούς αν χάσει και στο τέλος προκύπτει ένας βαθμολογικός πίνακας, απ’ όπου μπορούμε να δούμε και τη νικήτρια ομάδα.</a:t>
            </a:r>
          </a:p>
          <a:p>
            <a:endParaRPr lang="el-G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l-GR" dirty="0">
                <a:latin typeface="Arial" panose="020B0604020202020204" pitchFamily="34" charset="0"/>
                <a:cs typeface="Arial" panose="020B0604020202020204" pitchFamily="34" charset="0"/>
              </a:rPr>
              <a:t>Μια ομάδα έχει έναν προπονητή και αποτελείται από έναν ορισμένο αριθμό παικτών, 11 εκ των οποίων κάθε φορά παίζουν σαν βασικοί σε έναν αγώνα και άλλοι 4 το πολύ ως αναπληρωματικοί. Οι μεταγραφές παικτών μπορούν να πραγματοποιηθούν καθ’ όλη τη διάρκεια της σεζόν.</a:t>
            </a:r>
          </a:p>
          <a:p>
            <a:endParaRPr lang="el-G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l-GR" dirty="0">
                <a:latin typeface="Arial" panose="020B0604020202020204" pitchFamily="34" charset="0"/>
                <a:cs typeface="Arial" panose="020B0604020202020204" pitchFamily="34" charset="0"/>
              </a:rPr>
              <a:t>Σε κάθε αγώνα υπάρχουν 4 διαιτητές, ο πρώτος διαιτητής, ο τέταρτος διαιτητής και δυο βοηθοί διαιτητή. Αν κάποιος παίκτης κάνει κάποια παράβαση, ο διαιτητής μπορεί να του δώσει κίτρινη κάρτα σαν προειδοποίηση αλλά αν του δώσει στη συνέχεια δεύτερη κίτρινη κάρτα θα αποκλειστεί, ομοίως αν του δώσει κόκκινη κάρτα.</a:t>
            </a:r>
          </a:p>
          <a:p>
            <a:endParaRPr lang="el-G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l-GR" dirty="0">
                <a:latin typeface="Arial" panose="020B0604020202020204" pitchFamily="34" charset="0"/>
                <a:cs typeface="Arial" panose="020B0604020202020204" pitchFamily="34" charset="0"/>
              </a:rPr>
              <a:t>Κάθε ομάδα έχει ως έδρα ένα γήπεδο, στο οποίο πραγματοποιούνται αγώνες κατά τη διάρκεια του πρωταθλήματος.</a:t>
            </a:r>
          </a:p>
          <a:p>
            <a:endParaRPr lang="el-GR" dirty="0">
              <a:latin typeface="Arial" panose="020B0604020202020204" pitchFamily="34" charset="0"/>
              <a:cs typeface="Arial" panose="020B0604020202020204" pitchFamily="34" charset="0"/>
            </a:endParaRPr>
          </a:p>
          <a:p>
            <a:endParaRPr lang="el-G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l-G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31497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500"/>
                                        <p:tgtEl>
                                          <p:spTgt spid="8">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8" end="8"/>
                                            </p:txEl>
                                          </p:spTgt>
                                        </p:tgtEl>
                                        <p:attrNameLst>
                                          <p:attrName>style.visibility</p:attrName>
                                        </p:attrNameLst>
                                      </p:cBhvr>
                                      <p:to>
                                        <p:strVal val="visible"/>
                                      </p:to>
                                    </p:set>
                                    <p:animEffect transition="in" filter="fade">
                                      <p:cBhvr>
                                        <p:cTn id="32" dur="500"/>
                                        <p:tgtEl>
                                          <p:spTgt spid="8">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animEffect transition="in" filter="fade">
                                      <p:cBhvr>
                                        <p:cTn id="37"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3">
            <a:extLst>
              <a:ext uri="{FF2B5EF4-FFF2-40B4-BE49-F238E27FC236}">
                <a16:creationId xmlns:a16="http://schemas.microsoft.com/office/drawing/2014/main" id="{76EEA176-FD58-4E93-8616-2DF31DAC2DF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43058" y="1007627"/>
            <a:ext cx="10305884" cy="5586428"/>
          </a:xfrm>
          <a:prstGeom prst="rect">
            <a:avLst/>
          </a:prstGeom>
        </p:spPr>
      </p:pic>
      <p:sp>
        <p:nvSpPr>
          <p:cNvPr id="5" name="TextBox 4">
            <a:extLst>
              <a:ext uri="{FF2B5EF4-FFF2-40B4-BE49-F238E27FC236}">
                <a16:creationId xmlns:a16="http://schemas.microsoft.com/office/drawing/2014/main" id="{C4E61CD4-CB48-4E1D-B8AC-7A16A9EF0085}"/>
              </a:ext>
            </a:extLst>
          </p:cNvPr>
          <p:cNvSpPr txBox="1"/>
          <p:nvPr/>
        </p:nvSpPr>
        <p:spPr>
          <a:xfrm>
            <a:off x="2419165" y="116647"/>
            <a:ext cx="7353670" cy="769441"/>
          </a:xfrm>
          <a:prstGeom prst="rect">
            <a:avLst/>
          </a:prstGeom>
          <a:noFill/>
        </p:spPr>
        <p:txBody>
          <a:bodyPr wrap="square" rtlCol="0">
            <a:spAutoFit/>
          </a:bodyPr>
          <a:lstStyle/>
          <a:p>
            <a:pPr algn="ctr"/>
            <a:r>
              <a:rPr lang="en-US" sz="4400" dirty="0">
                <a:latin typeface="Arial" panose="020B0604020202020204" pitchFamily="34" charset="0"/>
                <a:cs typeface="Arial" panose="020B0604020202020204" pitchFamily="34" charset="0"/>
              </a:rPr>
              <a:t>Entity Relationship Diagram</a:t>
            </a:r>
            <a:endParaRPr lang="el-GR"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271536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1686E49-0D52-42AF-AEF4-FDCE611C910E}"/>
              </a:ext>
            </a:extLst>
          </p:cNvPr>
          <p:cNvSpPr txBox="1"/>
          <p:nvPr/>
        </p:nvSpPr>
        <p:spPr>
          <a:xfrm>
            <a:off x="2521258" y="257452"/>
            <a:ext cx="7395099" cy="584775"/>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Relational Schema</a:t>
            </a:r>
            <a:endParaRPr lang="el-GR" sz="3200" dirty="0">
              <a:latin typeface="Arial" panose="020B0604020202020204" pitchFamily="34" charset="0"/>
              <a:cs typeface="Arial" panose="020B0604020202020204" pitchFamily="34" charset="0"/>
            </a:endParaRPr>
          </a:p>
        </p:txBody>
      </p:sp>
      <p:pic>
        <p:nvPicPr>
          <p:cNvPr id="4" name="Εικόνα 3">
            <a:extLst>
              <a:ext uri="{FF2B5EF4-FFF2-40B4-BE49-F238E27FC236}">
                <a16:creationId xmlns:a16="http://schemas.microsoft.com/office/drawing/2014/main" id="{DDEA6079-4FE1-4C51-B5D8-D36277195F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5642" y="842227"/>
            <a:ext cx="7747197" cy="5783223"/>
          </a:xfrm>
          <a:prstGeom prst="rect">
            <a:avLst/>
          </a:prstGeom>
        </p:spPr>
      </p:pic>
    </p:spTree>
    <p:extLst>
      <p:ext uri="{BB962C8B-B14F-4D97-AF65-F5344CB8AC3E}">
        <p14:creationId xmlns:p14="http://schemas.microsoft.com/office/powerpoint/2010/main" val="107707597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Θέση περιεχομένου 5">
            <a:extLst>
              <a:ext uri="{FF2B5EF4-FFF2-40B4-BE49-F238E27FC236}">
                <a16:creationId xmlns:a16="http://schemas.microsoft.com/office/drawing/2014/main" id="{7757E241-25EE-4C0E-B86A-44DFDAFDB022}"/>
              </a:ext>
            </a:extLst>
          </p:cNvPr>
          <p:cNvPicPr>
            <a:picLocks noGrp="1" noChangeAspect="1"/>
          </p:cNvPicPr>
          <p:nvPr>
            <p:ph idx="1"/>
          </p:nvPr>
        </p:nvPicPr>
        <p:blipFill>
          <a:blip r:embed="rId2"/>
          <a:stretch>
            <a:fillRect/>
          </a:stretch>
        </p:blipFill>
        <p:spPr>
          <a:xfrm>
            <a:off x="6792761" y="932155"/>
            <a:ext cx="4974238" cy="5313516"/>
          </a:xfrm>
        </p:spPr>
      </p:pic>
      <p:sp>
        <p:nvSpPr>
          <p:cNvPr id="4" name="TextBox 3">
            <a:extLst>
              <a:ext uri="{FF2B5EF4-FFF2-40B4-BE49-F238E27FC236}">
                <a16:creationId xmlns:a16="http://schemas.microsoft.com/office/drawing/2014/main" id="{CEA5D3E0-1B76-45EC-8636-8A24F188E5FC}"/>
              </a:ext>
            </a:extLst>
          </p:cNvPr>
          <p:cNvSpPr txBox="1"/>
          <p:nvPr/>
        </p:nvSpPr>
        <p:spPr>
          <a:xfrm>
            <a:off x="2283041" y="125439"/>
            <a:ext cx="7625918" cy="584775"/>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Web Scraping</a:t>
            </a:r>
            <a:r>
              <a:rPr lang="el-GR" sz="3200" dirty="0">
                <a:latin typeface="Arial" panose="020B0604020202020204" pitchFamily="34" charset="0"/>
                <a:cs typeface="Arial" panose="020B0604020202020204" pitchFamily="34" charset="0"/>
              </a:rPr>
              <a:t> – Συλλογή Δεδομένων:</a:t>
            </a:r>
          </a:p>
        </p:txBody>
      </p:sp>
      <p:sp>
        <p:nvSpPr>
          <p:cNvPr id="7" name="TextBox 6">
            <a:extLst>
              <a:ext uri="{FF2B5EF4-FFF2-40B4-BE49-F238E27FC236}">
                <a16:creationId xmlns:a16="http://schemas.microsoft.com/office/drawing/2014/main" id="{2B87CCF3-8EC9-4D08-9760-3AFDD2F2E117}"/>
              </a:ext>
            </a:extLst>
          </p:cNvPr>
          <p:cNvSpPr txBox="1"/>
          <p:nvPr/>
        </p:nvSpPr>
        <p:spPr>
          <a:xfrm>
            <a:off x="361950" y="2987393"/>
            <a:ext cx="5705475" cy="2862322"/>
          </a:xfrm>
          <a:prstGeom prst="rect">
            <a:avLst/>
          </a:prstGeom>
          <a:noFill/>
        </p:spPr>
        <p:txBody>
          <a:bodyPr wrap="square" rtlCol="0">
            <a:spAutoFit/>
          </a:bodyPr>
          <a:lstStyle/>
          <a:p>
            <a:r>
              <a:rPr lang="el-GR" dirty="0">
                <a:latin typeface="Arial" panose="020B0604020202020204" pitchFamily="34" charset="0"/>
                <a:cs typeface="Arial" panose="020B0604020202020204" pitchFamily="34" charset="0"/>
              </a:rPr>
              <a:t>Για τη συλλογή και αποθήκευση των δεδομένων κάναμε τα εξής:</a:t>
            </a:r>
          </a:p>
          <a:p>
            <a:endParaRPr lang="el-GR"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l-GR" dirty="0">
                <a:latin typeface="Arial" panose="020B0604020202020204" pitchFamily="34" charset="0"/>
                <a:cs typeface="Arial" panose="020B0604020202020204" pitchFamily="34" charset="0"/>
              </a:rPr>
              <a:t>Χρήση βιβλιοθηκών </a:t>
            </a:r>
            <a:r>
              <a:rPr lang="en-US" dirty="0">
                <a:latin typeface="Arial" panose="020B0604020202020204" pitchFamily="34" charset="0"/>
                <a:cs typeface="Arial" panose="020B0604020202020204" pitchFamily="34" charset="0"/>
              </a:rPr>
              <a:t>BeautifulSoup, requests </a:t>
            </a:r>
            <a:r>
              <a:rPr lang="el-GR" dirty="0">
                <a:latin typeface="Arial" panose="020B0604020202020204" pitchFamily="34" charset="0"/>
                <a:cs typeface="Arial" panose="020B0604020202020204" pitchFamily="34" charset="0"/>
              </a:rPr>
              <a:t>για να κατεβάσουμε τον </a:t>
            </a:r>
            <a:r>
              <a:rPr lang="en-US" dirty="0">
                <a:latin typeface="Arial" panose="020B0604020202020204" pitchFamily="34" charset="0"/>
                <a:cs typeface="Arial" panose="020B0604020202020204" pitchFamily="34" charset="0"/>
              </a:rPr>
              <a:t>HTML </a:t>
            </a:r>
            <a:r>
              <a:rPr lang="el-GR" dirty="0">
                <a:latin typeface="Arial" panose="020B0604020202020204" pitchFamily="34" charset="0"/>
                <a:cs typeface="Arial" panose="020B0604020202020204" pitchFamily="34" charset="0"/>
              </a:rPr>
              <a:t>κώδικα σελίδων που περιείχαν χρήσιμα δεδομένα για τη βάση μας</a:t>
            </a:r>
          </a:p>
          <a:p>
            <a:pPr algn="just"/>
            <a:endParaRPr lang="el-G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l-GR" dirty="0">
                <a:latin typeface="Arial" panose="020B0604020202020204" pitchFamily="34" charset="0"/>
                <a:cs typeface="Arial" panose="020B0604020202020204" pitchFamily="34" charset="0"/>
              </a:rPr>
              <a:t>Αποθήκευση των δεδομένων σε αρχεία </a:t>
            </a:r>
            <a:r>
              <a:rPr lang="en-US" dirty="0">
                <a:latin typeface="Arial" panose="020B0604020202020204" pitchFamily="34" charset="0"/>
                <a:cs typeface="Arial" panose="020B0604020202020204" pitchFamily="34" charset="0"/>
              </a:rPr>
              <a:t>excel/csv</a:t>
            </a:r>
            <a:r>
              <a:rPr lang="el-GR" dirty="0">
                <a:latin typeface="Arial" panose="020B0604020202020204" pitchFamily="34" charset="0"/>
                <a:cs typeface="Arial" panose="020B0604020202020204" pitchFamily="34" charset="0"/>
              </a:rPr>
              <a:t> με χρήση της βιβλιοθήκης </a:t>
            </a:r>
            <a:r>
              <a:rPr lang="en-US" dirty="0">
                <a:latin typeface="Arial" panose="020B0604020202020204" pitchFamily="34" charset="0"/>
                <a:cs typeface="Arial" panose="020B0604020202020204" pitchFamily="34" charset="0"/>
              </a:rPr>
              <a:t>xlsxwriter </a:t>
            </a:r>
            <a:r>
              <a:rPr lang="el-GR" dirty="0">
                <a:latin typeface="Arial" panose="020B0604020202020204" pitchFamily="34" charset="0"/>
                <a:cs typeface="Arial" panose="020B0604020202020204" pitchFamily="34" charset="0"/>
              </a:rPr>
              <a:t>και της </a:t>
            </a:r>
            <a:r>
              <a:rPr lang="en-US" dirty="0">
                <a:latin typeface="Arial" panose="020B0604020202020204" pitchFamily="34" charset="0"/>
                <a:cs typeface="Arial" panose="020B0604020202020204" pitchFamily="34" charset="0"/>
              </a:rPr>
              <a:t>pandas </a:t>
            </a:r>
            <a:r>
              <a:rPr lang="el-GR" dirty="0">
                <a:latin typeface="Arial" panose="020B0604020202020204" pitchFamily="34" charset="0"/>
                <a:cs typeface="Arial" panose="020B0604020202020204" pitchFamily="34" charset="0"/>
              </a:rPr>
              <a:t>της </a:t>
            </a:r>
            <a:r>
              <a:rPr lang="en-US" dirty="0">
                <a:latin typeface="Arial" panose="020B0604020202020204" pitchFamily="34" charset="0"/>
                <a:cs typeface="Arial" panose="020B0604020202020204" pitchFamily="34" charset="0"/>
              </a:rPr>
              <a:t>python</a:t>
            </a:r>
            <a:endParaRPr lang="el-GR"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0FD98D5C-EAA2-479C-90D8-9EBFDC0CD33F}"/>
              </a:ext>
            </a:extLst>
          </p:cNvPr>
          <p:cNvSpPr txBox="1"/>
          <p:nvPr/>
        </p:nvSpPr>
        <p:spPr>
          <a:xfrm>
            <a:off x="361950" y="1544484"/>
            <a:ext cx="6115050" cy="923330"/>
          </a:xfrm>
          <a:prstGeom prst="rect">
            <a:avLst/>
          </a:prstGeom>
          <a:noFill/>
        </p:spPr>
        <p:txBody>
          <a:bodyPr wrap="square" rtlCol="0">
            <a:spAutoFit/>
          </a:bodyPr>
          <a:lstStyle/>
          <a:p>
            <a:pPr algn="just"/>
            <a:r>
              <a:rPr lang="el-GR" dirty="0">
                <a:latin typeface="Arial" panose="020B0604020202020204" pitchFamily="34" charset="0"/>
                <a:cs typeface="Arial" panose="020B0604020202020204" pitchFamily="34" charset="0"/>
              </a:rPr>
              <a:t>Επιλέξαμε να συλλέξουμε δεδομένα από το πρωτάθλημα της </a:t>
            </a:r>
            <a:r>
              <a:rPr lang="en-US" dirty="0">
                <a:latin typeface="Arial" panose="020B0604020202020204" pitchFamily="34" charset="0"/>
                <a:cs typeface="Arial" panose="020B0604020202020204" pitchFamily="34" charset="0"/>
              </a:rPr>
              <a:t>Premier League 2020-2021 </a:t>
            </a:r>
            <a:r>
              <a:rPr lang="el-GR" dirty="0">
                <a:latin typeface="Arial" panose="020B0604020202020204" pitchFamily="34" charset="0"/>
                <a:cs typeface="Arial" panose="020B0604020202020204" pitchFamily="34" charset="0"/>
              </a:rPr>
              <a:t>για να γεμίσουμε τη βάση μας.</a:t>
            </a:r>
          </a:p>
        </p:txBody>
      </p:sp>
    </p:spTree>
    <p:extLst>
      <p:ext uri="{BB962C8B-B14F-4D97-AF65-F5344CB8AC3E}">
        <p14:creationId xmlns:p14="http://schemas.microsoft.com/office/powerpoint/2010/main" val="2472906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Θέση περιεχομένου 4">
            <a:extLst>
              <a:ext uri="{FF2B5EF4-FFF2-40B4-BE49-F238E27FC236}">
                <a16:creationId xmlns:a16="http://schemas.microsoft.com/office/drawing/2014/main" id="{AE6D4714-835B-4A6B-A573-0E1C1AC83E13}"/>
              </a:ext>
            </a:extLst>
          </p:cNvPr>
          <p:cNvPicPr>
            <a:picLocks noGrp="1" noChangeAspect="1"/>
          </p:cNvPicPr>
          <p:nvPr>
            <p:ph idx="1"/>
          </p:nvPr>
        </p:nvPicPr>
        <p:blipFill>
          <a:blip r:embed="rId2"/>
          <a:stretch>
            <a:fillRect/>
          </a:stretch>
        </p:blipFill>
        <p:spPr>
          <a:xfrm>
            <a:off x="6096000" y="237934"/>
            <a:ext cx="5764566" cy="3068431"/>
          </a:xfrm>
        </p:spPr>
      </p:pic>
      <p:pic>
        <p:nvPicPr>
          <p:cNvPr id="7" name="Εικόνα 6">
            <a:extLst>
              <a:ext uri="{FF2B5EF4-FFF2-40B4-BE49-F238E27FC236}">
                <a16:creationId xmlns:a16="http://schemas.microsoft.com/office/drawing/2014/main" id="{38F372DA-553D-45D2-9005-4AB07F8DDB7E}"/>
              </a:ext>
            </a:extLst>
          </p:cNvPr>
          <p:cNvPicPr>
            <a:picLocks noChangeAspect="1"/>
          </p:cNvPicPr>
          <p:nvPr/>
        </p:nvPicPr>
        <p:blipFill>
          <a:blip r:embed="rId3"/>
          <a:stretch>
            <a:fillRect/>
          </a:stretch>
        </p:blipFill>
        <p:spPr>
          <a:xfrm>
            <a:off x="6095999" y="3429000"/>
            <a:ext cx="5764567" cy="3059423"/>
          </a:xfrm>
          <a:prstGeom prst="rect">
            <a:avLst/>
          </a:prstGeom>
        </p:spPr>
      </p:pic>
      <p:sp>
        <p:nvSpPr>
          <p:cNvPr id="8" name="TextBox 7">
            <a:extLst>
              <a:ext uri="{FF2B5EF4-FFF2-40B4-BE49-F238E27FC236}">
                <a16:creationId xmlns:a16="http://schemas.microsoft.com/office/drawing/2014/main" id="{3CFBDB7A-4B74-41E4-A1C9-2DFB5C4132EC}"/>
              </a:ext>
            </a:extLst>
          </p:cNvPr>
          <p:cNvSpPr txBox="1"/>
          <p:nvPr/>
        </p:nvSpPr>
        <p:spPr>
          <a:xfrm>
            <a:off x="435006" y="381740"/>
            <a:ext cx="5370990" cy="584775"/>
          </a:xfrm>
          <a:prstGeom prst="rect">
            <a:avLst/>
          </a:prstGeom>
          <a:noFill/>
        </p:spPr>
        <p:txBody>
          <a:bodyPr wrap="square" rtlCol="0">
            <a:spAutoFit/>
          </a:bodyPr>
          <a:lstStyle/>
          <a:p>
            <a:pPr algn="ctr"/>
            <a:r>
              <a:rPr lang="el-GR" sz="3200" dirty="0">
                <a:latin typeface="Arial" panose="020B0604020202020204" pitchFamily="34" charset="0"/>
                <a:cs typeface="Arial" panose="020B0604020202020204" pitchFamily="34" charset="0"/>
              </a:rPr>
              <a:t>Εφαρμογή:</a:t>
            </a:r>
          </a:p>
        </p:txBody>
      </p:sp>
      <p:sp>
        <p:nvSpPr>
          <p:cNvPr id="9" name="TextBox 8">
            <a:extLst>
              <a:ext uri="{FF2B5EF4-FFF2-40B4-BE49-F238E27FC236}">
                <a16:creationId xmlns:a16="http://schemas.microsoft.com/office/drawing/2014/main" id="{2EF23AD8-14A6-4E58-B842-43ED78B94867}"/>
              </a:ext>
            </a:extLst>
          </p:cNvPr>
          <p:cNvSpPr txBox="1"/>
          <p:nvPr/>
        </p:nvSpPr>
        <p:spPr>
          <a:xfrm>
            <a:off x="674703" y="1136342"/>
            <a:ext cx="5131293" cy="1754326"/>
          </a:xfrm>
          <a:prstGeom prst="rect">
            <a:avLst/>
          </a:prstGeom>
          <a:noFill/>
        </p:spPr>
        <p:txBody>
          <a:bodyPr wrap="square" rtlCol="0">
            <a:spAutoFit/>
          </a:bodyPr>
          <a:lstStyle/>
          <a:p>
            <a:pPr algn="just"/>
            <a:r>
              <a:rPr lang="el-GR" dirty="0">
                <a:latin typeface="Arial" panose="020B0604020202020204" pitchFamily="34" charset="0"/>
                <a:cs typeface="Arial" panose="020B0604020202020204" pitchFamily="34" charset="0"/>
              </a:rPr>
              <a:t>Όταν ανοίξουμε την εφαρμογή εμφανίζεται η αρχική σελίδα, στην οποία έχουμε κουμπιά που εμφανίζουν κάποιους από τους πίνακες της βάσης μας, καθώς και του πίνακα της βαθμολογικής κατάταξης των ομάδων μέχρι κάποια αγωνιστική που επιλέγει ο χρήστης.</a:t>
            </a:r>
          </a:p>
        </p:txBody>
      </p:sp>
      <p:sp>
        <p:nvSpPr>
          <p:cNvPr id="11" name="TextBox 10">
            <a:extLst>
              <a:ext uri="{FF2B5EF4-FFF2-40B4-BE49-F238E27FC236}">
                <a16:creationId xmlns:a16="http://schemas.microsoft.com/office/drawing/2014/main" id="{C58C1717-FFD5-4B43-85D5-7CE2C9A820B0}"/>
              </a:ext>
            </a:extLst>
          </p:cNvPr>
          <p:cNvSpPr txBox="1"/>
          <p:nvPr/>
        </p:nvSpPr>
        <p:spPr>
          <a:xfrm>
            <a:off x="674703" y="3710866"/>
            <a:ext cx="5131293" cy="2031325"/>
          </a:xfrm>
          <a:prstGeom prst="rect">
            <a:avLst/>
          </a:prstGeom>
          <a:noFill/>
        </p:spPr>
        <p:txBody>
          <a:bodyPr wrap="square" rtlCol="0">
            <a:spAutoFit/>
          </a:bodyPr>
          <a:lstStyle/>
          <a:p>
            <a:r>
              <a:rPr lang="el-GR" dirty="0">
                <a:latin typeface="Arial" panose="020B0604020202020204" pitchFamily="34" charset="0"/>
                <a:cs typeface="Arial" panose="020B0604020202020204" pitchFamily="34" charset="0"/>
              </a:rPr>
              <a:t>Όταν ο χρήστης πατήσει το κουμπί </a:t>
            </a:r>
            <a:r>
              <a:rPr lang="en-US" dirty="0">
                <a:latin typeface="Arial" panose="020B0604020202020204" pitchFamily="34" charset="0"/>
                <a:cs typeface="Arial" panose="020B0604020202020204" pitchFamily="34" charset="0"/>
              </a:rPr>
              <a:t>More Stats</a:t>
            </a:r>
            <a:r>
              <a:rPr lang="el-GR" dirty="0">
                <a:latin typeface="Arial" panose="020B0604020202020204" pitchFamily="34" charset="0"/>
                <a:cs typeface="Arial" panose="020B0604020202020204" pitchFamily="34" charset="0"/>
              </a:rPr>
              <a:t> της αρχικής σελίδας,</a:t>
            </a:r>
            <a:r>
              <a:rPr lang="en-US"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εμφανίζεται η ακόλουθη σελίδα, η οποία περιλαμβάνει κουμπιά που πατώντας τα εμφανίζονται τα αποτελέσματα τους στον λευκό καμβά και επιπλέον ο χρήστης μπορεί να ψάξει κάποιον παίκτη, μέσω του πεδίου αναζήτησης.</a:t>
            </a:r>
          </a:p>
        </p:txBody>
      </p:sp>
    </p:spTree>
    <p:extLst>
      <p:ext uri="{BB962C8B-B14F-4D97-AF65-F5344CB8AC3E}">
        <p14:creationId xmlns:p14="http://schemas.microsoft.com/office/powerpoint/2010/main" val="90366405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Θέση περιεχομένου 3">
            <a:extLst>
              <a:ext uri="{FF2B5EF4-FFF2-40B4-BE49-F238E27FC236}">
                <a16:creationId xmlns:a16="http://schemas.microsoft.com/office/drawing/2014/main" id="{89535D24-86D7-4E07-8E36-D8B8BAB74B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7321" y="144840"/>
            <a:ext cx="6051426" cy="3284160"/>
          </a:xfrm>
        </p:spPr>
      </p:pic>
      <p:pic>
        <p:nvPicPr>
          <p:cNvPr id="6" name="Εικόνα 5">
            <a:extLst>
              <a:ext uri="{FF2B5EF4-FFF2-40B4-BE49-F238E27FC236}">
                <a16:creationId xmlns:a16="http://schemas.microsoft.com/office/drawing/2014/main" id="{D8F9DCB5-B633-455C-ACCB-B305D87AEB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7321" y="3444449"/>
            <a:ext cx="6051426" cy="3288058"/>
          </a:xfrm>
          <a:prstGeom prst="rect">
            <a:avLst/>
          </a:prstGeom>
        </p:spPr>
      </p:pic>
      <p:sp>
        <p:nvSpPr>
          <p:cNvPr id="2" name="TextBox 1">
            <a:extLst>
              <a:ext uri="{FF2B5EF4-FFF2-40B4-BE49-F238E27FC236}">
                <a16:creationId xmlns:a16="http://schemas.microsoft.com/office/drawing/2014/main" id="{3E59B855-4088-4BEC-A3EB-77CBC3479FB6}"/>
              </a:ext>
            </a:extLst>
          </p:cNvPr>
          <p:cNvSpPr txBox="1"/>
          <p:nvPr/>
        </p:nvSpPr>
        <p:spPr>
          <a:xfrm>
            <a:off x="600075" y="1144213"/>
            <a:ext cx="4467225" cy="369332"/>
          </a:xfrm>
          <a:prstGeom prst="rect">
            <a:avLst/>
          </a:prstGeom>
          <a:noFill/>
        </p:spPr>
        <p:txBody>
          <a:bodyPr wrap="square" rtlCol="0">
            <a:spAutoFit/>
          </a:bodyPr>
          <a:lstStyle/>
          <a:p>
            <a:r>
              <a:rPr lang="el-GR" dirty="0">
                <a:cs typeface="Angsana New" panose="02020603050405020304" pitchFamily="18" charset="-34"/>
              </a:rPr>
              <a:t> </a:t>
            </a:r>
          </a:p>
        </p:txBody>
      </p:sp>
      <p:sp>
        <p:nvSpPr>
          <p:cNvPr id="3" name="TextBox 2">
            <a:extLst>
              <a:ext uri="{FF2B5EF4-FFF2-40B4-BE49-F238E27FC236}">
                <a16:creationId xmlns:a16="http://schemas.microsoft.com/office/drawing/2014/main" id="{07FE37D5-B9C5-4317-A3C3-2A44BCA705D7}"/>
              </a:ext>
            </a:extLst>
          </p:cNvPr>
          <p:cNvSpPr txBox="1"/>
          <p:nvPr/>
        </p:nvSpPr>
        <p:spPr>
          <a:xfrm>
            <a:off x="600076" y="1171575"/>
            <a:ext cx="4467224" cy="1754326"/>
          </a:xfrm>
          <a:prstGeom prst="rect">
            <a:avLst/>
          </a:prstGeom>
          <a:noFill/>
        </p:spPr>
        <p:txBody>
          <a:bodyPr wrap="square" rtlCol="0">
            <a:spAutoFit/>
          </a:bodyPr>
          <a:lstStyle/>
          <a:p>
            <a:pPr algn="just"/>
            <a:r>
              <a:rPr lang="el-GR" dirty="0">
                <a:latin typeface="Arial" panose="020B0604020202020204" pitchFamily="34" charset="0"/>
                <a:cs typeface="Arial" panose="020B0604020202020204" pitchFamily="34" charset="0"/>
              </a:rPr>
              <a:t>Πατώντας το κουμπί </a:t>
            </a:r>
            <a:r>
              <a:rPr lang="en-US" dirty="0">
                <a:latin typeface="Arial" panose="020B0604020202020204" pitchFamily="34" charset="0"/>
                <a:cs typeface="Arial" panose="020B0604020202020204" pitchFamily="34" charset="0"/>
              </a:rPr>
              <a:t>Table </a:t>
            </a:r>
            <a:r>
              <a:rPr lang="el-GR" dirty="0">
                <a:latin typeface="Arial" panose="020B0604020202020204" pitchFamily="34" charset="0"/>
                <a:cs typeface="Arial" panose="020B0604020202020204" pitchFamily="34" charset="0"/>
              </a:rPr>
              <a:t>που υπάρχει στην αρχική οθόνη και διαλέγοντας το </a:t>
            </a:r>
            <a:r>
              <a:rPr lang="en-US" dirty="0">
                <a:latin typeface="Arial" panose="020B0604020202020204" pitchFamily="34" charset="0"/>
                <a:cs typeface="Arial" panose="020B0604020202020204" pitchFamily="34" charset="0"/>
              </a:rPr>
              <a:t>Matchweek</a:t>
            </a:r>
            <a:r>
              <a:rPr lang="el-GR" dirty="0">
                <a:latin typeface="Arial" panose="020B0604020202020204" pitchFamily="34" charset="0"/>
                <a:cs typeface="Arial" panose="020B0604020202020204" pitchFamily="34" charset="0"/>
              </a:rPr>
              <a:t> προκύπτει ο πίνακας της βαθμολογικής κατάταξης μέχρι εκείνη την αγωνιστική, όπως φαίνεται στην ακόλουθη εικόνα:</a:t>
            </a:r>
          </a:p>
        </p:txBody>
      </p:sp>
      <p:sp>
        <p:nvSpPr>
          <p:cNvPr id="7" name="TextBox 6">
            <a:extLst>
              <a:ext uri="{FF2B5EF4-FFF2-40B4-BE49-F238E27FC236}">
                <a16:creationId xmlns:a16="http://schemas.microsoft.com/office/drawing/2014/main" id="{1CE27522-70E7-4263-B12E-6537BAED1117}"/>
              </a:ext>
            </a:extLst>
          </p:cNvPr>
          <p:cNvSpPr txBox="1"/>
          <p:nvPr/>
        </p:nvSpPr>
        <p:spPr>
          <a:xfrm>
            <a:off x="0" y="506027"/>
            <a:ext cx="6138066" cy="461665"/>
          </a:xfrm>
          <a:prstGeom prst="rect">
            <a:avLst/>
          </a:prstGeom>
          <a:noFill/>
        </p:spPr>
        <p:txBody>
          <a:bodyPr wrap="square" rtlCol="0">
            <a:spAutoFit/>
          </a:bodyPr>
          <a:lstStyle/>
          <a:p>
            <a:r>
              <a:rPr lang="el-GR" sz="2300" dirty="0">
                <a:latin typeface="Arial" panose="020B0604020202020204" pitchFamily="34" charset="0"/>
                <a:cs typeface="Arial" panose="020B0604020202020204" pitchFamily="34" charset="0"/>
              </a:rPr>
              <a:t>Ενδεικτικά αποτελέσματα πρώτης σελίδας</a:t>
            </a:r>
          </a:p>
        </p:txBody>
      </p:sp>
      <p:sp>
        <p:nvSpPr>
          <p:cNvPr id="8" name="TextBox 7">
            <a:extLst>
              <a:ext uri="{FF2B5EF4-FFF2-40B4-BE49-F238E27FC236}">
                <a16:creationId xmlns:a16="http://schemas.microsoft.com/office/drawing/2014/main" id="{EC014CD1-E604-4B69-B336-124C5740E4A4}"/>
              </a:ext>
            </a:extLst>
          </p:cNvPr>
          <p:cNvSpPr txBox="1"/>
          <p:nvPr/>
        </p:nvSpPr>
        <p:spPr>
          <a:xfrm>
            <a:off x="600075" y="3932099"/>
            <a:ext cx="4344787" cy="1754326"/>
          </a:xfrm>
          <a:prstGeom prst="rect">
            <a:avLst/>
          </a:prstGeom>
          <a:noFill/>
        </p:spPr>
        <p:txBody>
          <a:bodyPr wrap="square" rtlCol="0">
            <a:spAutoFit/>
          </a:bodyPr>
          <a:lstStyle/>
          <a:p>
            <a:pPr algn="just"/>
            <a:r>
              <a:rPr lang="el-GR" dirty="0">
                <a:latin typeface="Arial" panose="020B0604020202020204" pitchFamily="34" charset="0"/>
                <a:cs typeface="Arial" panose="020B0604020202020204" pitchFamily="34" charset="0"/>
              </a:rPr>
              <a:t>Πατώντας το κουμπί </a:t>
            </a:r>
            <a:r>
              <a:rPr lang="en-US" dirty="0">
                <a:latin typeface="Arial" panose="020B0604020202020204" pitchFamily="34" charset="0"/>
                <a:cs typeface="Arial" panose="020B0604020202020204" pitchFamily="34" charset="0"/>
              </a:rPr>
              <a:t>Matches </a:t>
            </a:r>
            <a:r>
              <a:rPr lang="el-GR" dirty="0">
                <a:latin typeface="Arial" panose="020B0604020202020204" pitchFamily="34" charset="0"/>
                <a:cs typeface="Arial" panose="020B0604020202020204" pitchFamily="34" charset="0"/>
              </a:rPr>
              <a:t>που υπάρχει στην αρχική οθόνη και διαλέγοντας το </a:t>
            </a:r>
            <a:r>
              <a:rPr lang="en-US" dirty="0">
                <a:latin typeface="Arial" panose="020B0604020202020204" pitchFamily="34" charset="0"/>
                <a:cs typeface="Arial" panose="020B0604020202020204" pitchFamily="34" charset="0"/>
              </a:rPr>
              <a:t>Matchweek</a:t>
            </a:r>
            <a:r>
              <a:rPr lang="el-GR" dirty="0">
                <a:latin typeface="Arial" panose="020B0604020202020204" pitchFamily="34" charset="0"/>
                <a:cs typeface="Arial" panose="020B0604020202020204" pitchFamily="34" charset="0"/>
              </a:rPr>
              <a:t> προκύπτουν οι αγώνες που πραγματοποιήθηκαν σε εκείνη την αγωνιστική όπως φαίνεται στην ακόλουθη εικόνα:</a:t>
            </a:r>
          </a:p>
        </p:txBody>
      </p:sp>
    </p:spTree>
    <p:extLst>
      <p:ext uri="{BB962C8B-B14F-4D97-AF65-F5344CB8AC3E}">
        <p14:creationId xmlns:p14="http://schemas.microsoft.com/office/powerpoint/2010/main" val="19421954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Θέση περιεχομένου 3">
            <a:extLst>
              <a:ext uri="{FF2B5EF4-FFF2-40B4-BE49-F238E27FC236}">
                <a16:creationId xmlns:a16="http://schemas.microsoft.com/office/drawing/2014/main" id="{CFC68FD5-001B-42C8-99DD-5B3F7CF0EF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6219" y="228595"/>
            <a:ext cx="6197715" cy="2023941"/>
          </a:xfrm>
        </p:spPr>
      </p:pic>
      <p:pic>
        <p:nvPicPr>
          <p:cNvPr id="6" name="Εικόνα 5">
            <a:extLst>
              <a:ext uri="{FF2B5EF4-FFF2-40B4-BE49-F238E27FC236}">
                <a16:creationId xmlns:a16="http://schemas.microsoft.com/office/drawing/2014/main" id="{0B35E2B3-1245-412D-B8FE-121098F31E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6220" y="2252536"/>
            <a:ext cx="6197714" cy="4421156"/>
          </a:xfrm>
          <a:prstGeom prst="rect">
            <a:avLst/>
          </a:prstGeom>
        </p:spPr>
      </p:pic>
      <p:sp>
        <p:nvSpPr>
          <p:cNvPr id="5" name="TextBox 4">
            <a:extLst>
              <a:ext uri="{FF2B5EF4-FFF2-40B4-BE49-F238E27FC236}">
                <a16:creationId xmlns:a16="http://schemas.microsoft.com/office/drawing/2014/main" id="{505738AA-1BDC-40F0-8CAF-341D60DDBA0E}"/>
              </a:ext>
            </a:extLst>
          </p:cNvPr>
          <p:cNvSpPr txBox="1"/>
          <p:nvPr/>
        </p:nvSpPr>
        <p:spPr>
          <a:xfrm>
            <a:off x="193676" y="1141693"/>
            <a:ext cx="5201284" cy="2862322"/>
          </a:xfrm>
          <a:prstGeom prst="rect">
            <a:avLst/>
          </a:prstGeom>
          <a:noFill/>
        </p:spPr>
        <p:txBody>
          <a:bodyPr wrap="square" rtlCol="0">
            <a:spAutoFit/>
          </a:bodyPr>
          <a:lstStyle/>
          <a:p>
            <a:pPr algn="just"/>
            <a:r>
              <a:rPr lang="el-GR" dirty="0">
                <a:latin typeface="Arial" panose="020B0604020202020204" pitchFamily="34" charset="0"/>
                <a:cs typeface="Arial" panose="020B0604020202020204" pitchFamily="34" charset="0"/>
              </a:rPr>
              <a:t>Πατώντας το κουμπί </a:t>
            </a:r>
            <a:r>
              <a:rPr lang="en-US" dirty="0">
                <a:latin typeface="Arial" panose="020B0604020202020204" pitchFamily="34" charset="0"/>
                <a:cs typeface="Arial" panose="020B0604020202020204" pitchFamily="34" charset="0"/>
              </a:rPr>
              <a:t>Match Report </a:t>
            </a:r>
            <a:r>
              <a:rPr lang="el-GR" dirty="0">
                <a:latin typeface="Arial" panose="020B0604020202020204" pitchFamily="34" charset="0"/>
                <a:cs typeface="Arial" panose="020B0604020202020204" pitchFamily="34" charset="0"/>
              </a:rPr>
              <a:t>που φάνηκε στην προηγούμενη εικόνα, όταν πατούσαμε το κουμπί </a:t>
            </a:r>
            <a:r>
              <a:rPr lang="en-US" dirty="0">
                <a:latin typeface="Arial" panose="020B0604020202020204" pitchFamily="34" charset="0"/>
                <a:cs typeface="Arial" panose="020B0604020202020204" pitchFamily="34" charset="0"/>
              </a:rPr>
              <a:t>Match</a:t>
            </a:r>
            <a:r>
              <a:rPr lang="el-GR" dirty="0">
                <a:latin typeface="Arial" panose="020B0604020202020204" pitchFamily="34" charset="0"/>
                <a:cs typeface="Arial" panose="020B0604020202020204" pitchFamily="34" charset="0"/>
              </a:rPr>
              <a:t> στην αρχική οθόνη και διαλέγαμε το </a:t>
            </a:r>
            <a:r>
              <a:rPr lang="en-US" dirty="0">
                <a:latin typeface="Arial" panose="020B0604020202020204" pitchFamily="34" charset="0"/>
                <a:cs typeface="Arial" panose="020B0604020202020204" pitchFamily="34" charset="0"/>
              </a:rPr>
              <a:t>Matchweek</a:t>
            </a:r>
            <a:r>
              <a:rPr lang="el-GR" dirty="0">
                <a:latin typeface="Arial" panose="020B0604020202020204" pitchFamily="34" charset="0"/>
                <a:cs typeface="Arial" panose="020B0604020202020204" pitchFamily="34" charset="0"/>
              </a:rPr>
              <a:t>, προκύπτει η ανάλυση του συγκεκριμένου αγώνα. Συγκεκριμένα εμφανίζεται το σκορ, ποιοι παίκτες έβαλαν γκολ, ποιοι παίκτες πήραν κίτρινη ή κόκκινη κάρτα και τις αλλαγές που έγιναν. Επιπλέον εμφανίζονται και τα στατιστικά των παικτών της κάθε ομάδας για αυτόν τον αγώνα. </a:t>
            </a:r>
          </a:p>
        </p:txBody>
      </p:sp>
      <p:sp>
        <p:nvSpPr>
          <p:cNvPr id="7" name="TextBox 6">
            <a:extLst>
              <a:ext uri="{FF2B5EF4-FFF2-40B4-BE49-F238E27FC236}">
                <a16:creationId xmlns:a16="http://schemas.microsoft.com/office/drawing/2014/main" id="{7812DA93-50F3-4332-8EA9-8FB17C3F8ABC}"/>
              </a:ext>
            </a:extLst>
          </p:cNvPr>
          <p:cNvSpPr txBox="1"/>
          <p:nvPr/>
        </p:nvSpPr>
        <p:spPr>
          <a:xfrm>
            <a:off x="0" y="506027"/>
            <a:ext cx="6138066" cy="461665"/>
          </a:xfrm>
          <a:prstGeom prst="rect">
            <a:avLst/>
          </a:prstGeom>
          <a:noFill/>
        </p:spPr>
        <p:txBody>
          <a:bodyPr wrap="square" rtlCol="0">
            <a:spAutoFit/>
          </a:bodyPr>
          <a:lstStyle/>
          <a:p>
            <a:r>
              <a:rPr lang="el-GR" sz="2300" dirty="0">
                <a:latin typeface="Arial" panose="020B0604020202020204" pitchFamily="34" charset="0"/>
                <a:cs typeface="Arial" panose="020B0604020202020204" pitchFamily="34" charset="0"/>
              </a:rPr>
              <a:t>Ενδεικτικά αποτελέσματα πρώτης σελίδας</a:t>
            </a:r>
          </a:p>
        </p:txBody>
      </p:sp>
      <p:sp>
        <p:nvSpPr>
          <p:cNvPr id="8" name="TextBox 7">
            <a:extLst>
              <a:ext uri="{FF2B5EF4-FFF2-40B4-BE49-F238E27FC236}">
                <a16:creationId xmlns:a16="http://schemas.microsoft.com/office/drawing/2014/main" id="{177E48B6-0D01-4887-9E1C-1B358C692E34}"/>
              </a:ext>
            </a:extLst>
          </p:cNvPr>
          <p:cNvSpPr txBox="1"/>
          <p:nvPr/>
        </p:nvSpPr>
        <p:spPr>
          <a:xfrm>
            <a:off x="193676" y="4377369"/>
            <a:ext cx="5201284" cy="1477328"/>
          </a:xfrm>
          <a:prstGeom prst="rect">
            <a:avLst/>
          </a:prstGeom>
          <a:noFill/>
        </p:spPr>
        <p:txBody>
          <a:bodyPr wrap="square" rtlCol="0">
            <a:spAutoFit/>
          </a:bodyPr>
          <a:lstStyle/>
          <a:p>
            <a:pPr algn="just"/>
            <a:r>
              <a:rPr lang="el-GR" dirty="0">
                <a:latin typeface="Arial" panose="020B0604020202020204" pitchFamily="34" charset="0"/>
                <a:cs typeface="Arial" panose="020B0604020202020204" pitchFamily="34" charset="0"/>
              </a:rPr>
              <a:t>Επιπλέον υπάρχει το κουμπί </a:t>
            </a:r>
            <a:r>
              <a:rPr lang="en-US" dirty="0">
                <a:latin typeface="Arial" panose="020B0604020202020204" pitchFamily="34" charset="0"/>
                <a:cs typeface="Arial" panose="020B0604020202020204" pitchFamily="34" charset="0"/>
              </a:rPr>
              <a:t>Update Match </a:t>
            </a:r>
            <a:r>
              <a:rPr lang="el-GR" dirty="0">
                <a:latin typeface="Arial" panose="020B0604020202020204" pitchFamily="34" charset="0"/>
                <a:cs typeface="Arial" panose="020B0604020202020204" pitchFamily="34" charset="0"/>
              </a:rPr>
              <a:t>που μπορεί κάποιος να αλλάξει την ημερομηνία και ώρα και τον τόπο του αγώνα και το κουμπί </a:t>
            </a:r>
            <a:r>
              <a:rPr lang="en-US" dirty="0">
                <a:latin typeface="Arial" panose="020B0604020202020204" pitchFamily="34" charset="0"/>
                <a:cs typeface="Arial" panose="020B0604020202020204" pitchFamily="34" charset="0"/>
              </a:rPr>
              <a:t>Update </a:t>
            </a:r>
            <a:r>
              <a:rPr lang="el-GR" dirty="0">
                <a:latin typeface="Arial" panose="020B0604020202020204" pitchFamily="34" charset="0"/>
                <a:cs typeface="Arial" panose="020B0604020202020204" pitchFamily="34" charset="0"/>
              </a:rPr>
              <a:t>με το οποίο αλλάζουμε τα στατιστικά των παικτών που συμμετείχαν σε αυτόν τον αγώνα.</a:t>
            </a:r>
          </a:p>
        </p:txBody>
      </p:sp>
    </p:spTree>
    <p:extLst>
      <p:ext uri="{BB962C8B-B14F-4D97-AF65-F5344CB8AC3E}">
        <p14:creationId xmlns:p14="http://schemas.microsoft.com/office/powerpoint/2010/main" val="3794739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Θέση περιεχομένου 4">
            <a:extLst>
              <a:ext uri="{FF2B5EF4-FFF2-40B4-BE49-F238E27FC236}">
                <a16:creationId xmlns:a16="http://schemas.microsoft.com/office/drawing/2014/main" id="{35610919-1D50-4F6D-8D89-1BD45B2F6CFC}"/>
              </a:ext>
            </a:extLst>
          </p:cNvPr>
          <p:cNvPicPr>
            <a:picLocks noGrp="1" noChangeAspect="1"/>
          </p:cNvPicPr>
          <p:nvPr>
            <p:ph idx="1"/>
          </p:nvPr>
        </p:nvPicPr>
        <p:blipFill>
          <a:blip r:embed="rId2"/>
          <a:stretch>
            <a:fillRect/>
          </a:stretch>
        </p:blipFill>
        <p:spPr>
          <a:xfrm>
            <a:off x="5772152" y="122832"/>
            <a:ext cx="5997071" cy="3201560"/>
          </a:xfrm>
        </p:spPr>
      </p:pic>
      <p:pic>
        <p:nvPicPr>
          <p:cNvPr id="7" name="Εικόνα 6">
            <a:extLst>
              <a:ext uri="{FF2B5EF4-FFF2-40B4-BE49-F238E27FC236}">
                <a16:creationId xmlns:a16="http://schemas.microsoft.com/office/drawing/2014/main" id="{F7AAFCF8-3494-4D56-999E-D5E47E487301}"/>
              </a:ext>
            </a:extLst>
          </p:cNvPr>
          <p:cNvPicPr>
            <a:picLocks noChangeAspect="1"/>
          </p:cNvPicPr>
          <p:nvPr/>
        </p:nvPicPr>
        <p:blipFill>
          <a:blip r:embed="rId3"/>
          <a:stretch>
            <a:fillRect/>
          </a:stretch>
        </p:blipFill>
        <p:spPr>
          <a:xfrm>
            <a:off x="5772152" y="3437365"/>
            <a:ext cx="5991224" cy="3201560"/>
          </a:xfrm>
          <a:prstGeom prst="rect">
            <a:avLst/>
          </a:prstGeom>
        </p:spPr>
      </p:pic>
      <p:pic>
        <p:nvPicPr>
          <p:cNvPr id="9" name="Εικόνα 8">
            <a:extLst>
              <a:ext uri="{FF2B5EF4-FFF2-40B4-BE49-F238E27FC236}">
                <a16:creationId xmlns:a16="http://schemas.microsoft.com/office/drawing/2014/main" id="{1BE9FCA8-9B57-46F8-9254-1BE63723A4BF}"/>
              </a:ext>
            </a:extLst>
          </p:cNvPr>
          <p:cNvPicPr>
            <a:picLocks noChangeAspect="1"/>
          </p:cNvPicPr>
          <p:nvPr/>
        </p:nvPicPr>
        <p:blipFill>
          <a:blip r:embed="rId4"/>
          <a:stretch>
            <a:fillRect/>
          </a:stretch>
        </p:blipFill>
        <p:spPr>
          <a:xfrm>
            <a:off x="48028" y="5422903"/>
            <a:ext cx="5591177" cy="815283"/>
          </a:xfrm>
          <a:prstGeom prst="rect">
            <a:avLst/>
          </a:prstGeom>
        </p:spPr>
      </p:pic>
      <p:sp>
        <p:nvSpPr>
          <p:cNvPr id="10" name="TextBox 9">
            <a:extLst>
              <a:ext uri="{FF2B5EF4-FFF2-40B4-BE49-F238E27FC236}">
                <a16:creationId xmlns:a16="http://schemas.microsoft.com/office/drawing/2014/main" id="{00734E6F-2B49-4E51-8F48-1C29581B29F8}"/>
              </a:ext>
            </a:extLst>
          </p:cNvPr>
          <p:cNvSpPr txBox="1"/>
          <p:nvPr/>
        </p:nvSpPr>
        <p:spPr>
          <a:xfrm>
            <a:off x="301841" y="1274268"/>
            <a:ext cx="5083553" cy="1477328"/>
          </a:xfrm>
          <a:prstGeom prst="rect">
            <a:avLst/>
          </a:prstGeom>
          <a:noFill/>
        </p:spPr>
        <p:txBody>
          <a:bodyPr wrap="square" rtlCol="0">
            <a:spAutoFit/>
          </a:bodyPr>
          <a:lstStyle/>
          <a:p>
            <a:pPr algn="just"/>
            <a:r>
              <a:rPr lang="el-GR" dirty="0">
                <a:latin typeface="Arial" panose="020B0604020202020204" pitchFamily="34" charset="0"/>
                <a:cs typeface="Arial" panose="020B0604020202020204" pitchFamily="34" charset="0"/>
              </a:rPr>
              <a:t>Στην ακόλουθη εικόνα φαίνονται αποτελέσματα από το κουμπί </a:t>
            </a:r>
            <a:r>
              <a:rPr lang="en-US" dirty="0">
                <a:latin typeface="Arial" panose="020B0604020202020204" pitchFamily="34" charset="0"/>
                <a:cs typeface="Arial" panose="020B0604020202020204" pitchFamily="34" charset="0"/>
              </a:rPr>
              <a:t>Best Scorers</a:t>
            </a:r>
            <a:r>
              <a:rPr lang="el-GR" dirty="0">
                <a:latin typeface="Arial" panose="020B0604020202020204" pitchFamily="34" charset="0"/>
                <a:cs typeface="Arial" panose="020B0604020202020204" pitchFamily="34" charset="0"/>
              </a:rPr>
              <a:t>, όπου εμφανίζονται το ονοματεπώνυμο του παίκτη και ανά πόσα λεπτά έβαζε γκολ και ο χρήστης διαλέγει πόσα αποτελέσματα θέλει να εμφανιστούν (1-10)</a:t>
            </a:r>
          </a:p>
        </p:txBody>
      </p:sp>
      <p:sp>
        <p:nvSpPr>
          <p:cNvPr id="11" name="TextBox 10">
            <a:extLst>
              <a:ext uri="{FF2B5EF4-FFF2-40B4-BE49-F238E27FC236}">
                <a16:creationId xmlns:a16="http://schemas.microsoft.com/office/drawing/2014/main" id="{25C443A9-69FC-4179-AA5C-6A94F06CFDAF}"/>
              </a:ext>
            </a:extLst>
          </p:cNvPr>
          <p:cNvSpPr txBox="1"/>
          <p:nvPr/>
        </p:nvSpPr>
        <p:spPr>
          <a:xfrm>
            <a:off x="0" y="506027"/>
            <a:ext cx="6138066" cy="461665"/>
          </a:xfrm>
          <a:prstGeom prst="rect">
            <a:avLst/>
          </a:prstGeom>
          <a:noFill/>
        </p:spPr>
        <p:txBody>
          <a:bodyPr wrap="square" rtlCol="0">
            <a:spAutoFit/>
          </a:bodyPr>
          <a:lstStyle/>
          <a:p>
            <a:r>
              <a:rPr lang="el-GR" sz="2300" dirty="0">
                <a:latin typeface="Arial" panose="020B0604020202020204" pitchFamily="34" charset="0"/>
                <a:cs typeface="Arial" panose="020B0604020202020204" pitchFamily="34" charset="0"/>
              </a:rPr>
              <a:t>Ενδεικτικά αποτελέσματα δεύτερης σελίδας</a:t>
            </a:r>
          </a:p>
        </p:txBody>
      </p:sp>
      <p:sp>
        <p:nvSpPr>
          <p:cNvPr id="12" name="TextBox 11">
            <a:extLst>
              <a:ext uri="{FF2B5EF4-FFF2-40B4-BE49-F238E27FC236}">
                <a16:creationId xmlns:a16="http://schemas.microsoft.com/office/drawing/2014/main" id="{D8FB8770-9BDC-4463-B7B5-B0CFE930B98C}"/>
              </a:ext>
            </a:extLst>
          </p:cNvPr>
          <p:cNvSpPr txBox="1"/>
          <p:nvPr/>
        </p:nvSpPr>
        <p:spPr>
          <a:xfrm>
            <a:off x="362309" y="3275408"/>
            <a:ext cx="4941212" cy="2031325"/>
          </a:xfrm>
          <a:prstGeom prst="rect">
            <a:avLst/>
          </a:prstGeom>
          <a:noFill/>
        </p:spPr>
        <p:txBody>
          <a:bodyPr wrap="square" rtlCol="0">
            <a:spAutoFit/>
          </a:bodyPr>
          <a:lstStyle/>
          <a:p>
            <a:pPr algn="just"/>
            <a:r>
              <a:rPr lang="el-GR" dirty="0">
                <a:latin typeface="Arial" panose="020B0604020202020204" pitchFamily="34" charset="0"/>
                <a:cs typeface="Arial" panose="020B0604020202020204" pitchFamily="34" charset="0"/>
              </a:rPr>
              <a:t>Στην ακόλουθη εικόνα </a:t>
            </a:r>
            <a:r>
              <a:rPr lang="el-GR" sz="1600" dirty="0">
                <a:latin typeface="Arial" panose="020B0604020202020204" pitchFamily="34" charset="0"/>
                <a:cs typeface="Arial" panose="020B0604020202020204" pitchFamily="34" charset="0"/>
              </a:rPr>
              <a:t>φαίνονται</a:t>
            </a:r>
            <a:r>
              <a:rPr lang="el-GR" dirty="0">
                <a:latin typeface="Arial" panose="020B0604020202020204" pitchFamily="34" charset="0"/>
                <a:cs typeface="Arial" panose="020B0604020202020204" pitchFamily="34" charset="0"/>
              </a:rPr>
              <a:t> αποτελέσματα από το κουμπί </a:t>
            </a:r>
            <a:r>
              <a:rPr lang="en-US" dirty="0">
                <a:latin typeface="Arial" panose="020B0604020202020204" pitchFamily="34" charset="0"/>
                <a:cs typeface="Arial" panose="020B0604020202020204" pitchFamily="34" charset="0"/>
              </a:rPr>
              <a:t>Most goals in one match</a:t>
            </a:r>
            <a:r>
              <a:rPr lang="el-GR" dirty="0">
                <a:latin typeface="Arial" panose="020B0604020202020204" pitchFamily="34" charset="0"/>
                <a:cs typeface="Arial" panose="020B0604020202020204" pitchFamily="34" charset="0"/>
              </a:rPr>
              <a:t>, όπου εμφανίζονται οι αγώνες με τα περισσότερα γκολ και ο χρήστης διαλέγει πόσα αποτελέσματα θέλει να εμφανιστούν (1-10) και στην εικόνα που φαίνεται παρακάτω ο χρήστης αναζήτησε τον παίκτη </a:t>
            </a:r>
            <a:r>
              <a:rPr lang="en-US" dirty="0">
                <a:latin typeface="Arial" panose="020B0604020202020204" pitchFamily="34" charset="0"/>
                <a:cs typeface="Arial" panose="020B0604020202020204" pitchFamily="34" charset="0"/>
              </a:rPr>
              <a:t>Mohamed Salah</a:t>
            </a:r>
            <a:endParaRPr lang="el-G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171721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theme/theme1.xml><?xml version="1.0" encoding="utf-8"?>
<a:theme xmlns:a="http://schemas.openxmlformats.org/drawingml/2006/main" name="Κομμάτι">
  <a:themeElements>
    <a:clrScheme name="Βιολετί ΙΙ">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Κομμάτι">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Κομμάτι">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
  <TotalTime>362</TotalTime>
  <Words>788</Words>
  <Application>Microsoft Office PowerPoint</Application>
  <PresentationFormat>Ευρεία οθόνη</PresentationFormat>
  <Paragraphs>49</Paragraphs>
  <Slides>10</Slides>
  <Notes>0</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10</vt:i4>
      </vt:variant>
    </vt:vector>
  </HeadingPairs>
  <TitlesOfParts>
    <vt:vector size="16" baseType="lpstr">
      <vt:lpstr>Arial</vt:lpstr>
      <vt:lpstr>Calibri</vt:lpstr>
      <vt:lpstr>Century Gothic</vt:lpstr>
      <vt:lpstr>Linux Libertine O</vt:lpstr>
      <vt:lpstr>Wingdings 3</vt:lpstr>
      <vt:lpstr>Κομμάτι</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κωνσταντινα θανοπουλου</dc:creator>
  <cp:lastModifiedBy>κωνσταντινα θανοπουλου</cp:lastModifiedBy>
  <cp:revision>37</cp:revision>
  <dcterms:created xsi:type="dcterms:W3CDTF">2022-01-15T20:04:19Z</dcterms:created>
  <dcterms:modified xsi:type="dcterms:W3CDTF">2022-01-16T14:50:31Z</dcterms:modified>
</cp:coreProperties>
</file>