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5"/>
  </p:notesMasterIdLst>
  <p:sldIdLst>
    <p:sldId id="256" r:id="rId2"/>
    <p:sldId id="258" r:id="rId3"/>
    <p:sldId id="267" r:id="rId4"/>
    <p:sldId id="265" r:id="rId5"/>
    <p:sldId id="264" r:id="rId6"/>
    <p:sldId id="259" r:id="rId7"/>
    <p:sldId id="261" r:id="rId8"/>
    <p:sldId id="260" r:id="rId9"/>
    <p:sldId id="266" r:id="rId10"/>
    <p:sldId id="263" r:id="rId11"/>
    <p:sldId id="257" r:id="rId12"/>
    <p:sldId id="262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6130F-1498-4FBE-8C22-CA58415CF353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B522F-1B49-454A-8656-F1D8906FD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87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4*8 MIMO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3B522F-1B49-454A-8656-F1D8906FDC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20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are converted in real domain inside the DNN, so the dimensions are double the original 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3B522F-1B49-454A-8656-F1D8906FDC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58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4A7C-8A41-4154-B853-2ACDBF4440D2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5B317-E339-4A68-9345-78544EBE7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69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4A7C-8A41-4154-B853-2ACDBF4440D2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5B317-E339-4A68-9345-78544EBE7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12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4A7C-8A41-4154-B853-2ACDBF4440D2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5B317-E339-4A68-9345-78544EBE747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0965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4A7C-8A41-4154-B853-2ACDBF4440D2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5B317-E339-4A68-9345-78544EBE7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04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4A7C-8A41-4154-B853-2ACDBF4440D2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5B317-E339-4A68-9345-78544EBE747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5790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4A7C-8A41-4154-B853-2ACDBF4440D2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5B317-E339-4A68-9345-78544EBE7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90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4A7C-8A41-4154-B853-2ACDBF4440D2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5B317-E339-4A68-9345-78544EBE7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59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4A7C-8A41-4154-B853-2ACDBF4440D2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5B317-E339-4A68-9345-78544EBE7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46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4A7C-8A41-4154-B853-2ACDBF4440D2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5B317-E339-4A68-9345-78544EBE7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64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4A7C-8A41-4154-B853-2ACDBF4440D2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5B317-E339-4A68-9345-78544EBE7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00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4A7C-8A41-4154-B853-2ACDBF4440D2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5B317-E339-4A68-9345-78544EBE7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2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4A7C-8A41-4154-B853-2ACDBF4440D2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5B317-E339-4A68-9345-78544EBE7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4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4A7C-8A41-4154-B853-2ACDBF4440D2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5B317-E339-4A68-9345-78544EBE7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4A7C-8A41-4154-B853-2ACDBF4440D2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5B317-E339-4A68-9345-78544EBE7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74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4A7C-8A41-4154-B853-2ACDBF4440D2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5B317-E339-4A68-9345-78544EBE7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82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4A7C-8A41-4154-B853-2ACDBF4440D2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5B317-E339-4A68-9345-78544EBE7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16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84A7C-8A41-4154-B853-2ACDBF4440D2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95D5B317-E339-4A68-9345-78544EBE7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10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A7EC1-9B5E-316F-C97F-35BF410362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MIMO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8401EB-733A-CC84-78FF-AF3F2883A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907" y="5761101"/>
            <a:ext cx="3458693" cy="1096899"/>
          </a:xfrm>
        </p:spPr>
        <p:txBody>
          <a:bodyPr/>
          <a:lstStyle/>
          <a:p>
            <a:pPr algn="ctr"/>
            <a:r>
              <a:rPr lang="en-US" dirty="0"/>
              <a:t>THANOPOULOU KONSTANTINA</a:t>
            </a:r>
            <a:endParaRPr lang="el-GR" dirty="0"/>
          </a:p>
          <a:p>
            <a:pPr algn="ctr"/>
            <a:r>
              <a:rPr lang="el-GR" dirty="0"/>
              <a:t>1066581 </a:t>
            </a:r>
            <a:r>
              <a:rPr lang="en-US" dirty="0"/>
              <a:t>SMHN</a:t>
            </a:r>
          </a:p>
        </p:txBody>
      </p:sp>
    </p:spTree>
    <p:extLst>
      <p:ext uri="{BB962C8B-B14F-4D97-AF65-F5344CB8AC3E}">
        <p14:creationId xmlns:p14="http://schemas.microsoft.com/office/powerpoint/2010/main" val="2254503427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E7834-3180-7DE7-0AE9-2D1A8EF13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7B5A5EFE-F1E4-8E84-C0D4-0FB11A5D38FF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677334" y="1435249"/>
                <a:ext cx="8427307" cy="46369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kumimoji="0" lang="en-US" altLang="en-US" sz="2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System Parameters</a:t>
                </a:r>
                <a:endPara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 dirty="0" smtClean="0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sz="2800" dirty="0">
                            <a:solidFill>
                              <a:schemeClr val="tx1"/>
                            </a:solidFill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en-US" sz="2800" dirty="0">
                            <a:solidFill>
                              <a:schemeClr val="tx1"/>
                            </a:solidFill>
                          </a:rPr>
                          <m:t>t</m:t>
                        </m:r>
                      </m:sub>
                    </m:sSub>
                    <m:r>
                      <a:rPr lang="en-US" altLang="en-US" sz="2800" i="1" dirty="0">
                        <a:solidFill>
                          <a:schemeClr val="tx1"/>
                        </a:solidFill>
                      </a:rPr>
                      <m:t> </m:t>
                    </m:r>
                  </m:oMath>
                </a14:m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=4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 dirty="0" smtClean="0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sz="2800" dirty="0">
                            <a:solidFill>
                              <a:schemeClr val="tx1"/>
                            </a:solidFill>
                          </a:rPr>
                          <m:t>N</m:t>
                        </m:r>
                      </m:e>
                      <m:sub>
                        <m:r>
                          <a:rPr lang="en-US" altLang="en-US" sz="2800" b="0" i="1" dirty="0" smtClean="0">
                            <a:solidFill>
                              <a:schemeClr val="tx1"/>
                            </a:solidFill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=8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QPSK modulation (2 bits/symbol)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SNR range: 0 to 10 dB</a:t>
                </a:r>
                <a:r>
                  <a:rPr lang="en-US" altLang="en-US" sz="2800" dirty="0">
                    <a:solidFill>
                      <a:schemeClr val="tx1"/>
                    </a:solidFill>
                  </a:rPr>
                  <a:t> with 0.5 dB step</a:t>
                </a:r>
                <a:endPara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Large batch size (100.000) to estimate BER reliably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QPSK symbols are normalized by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0" lang="en-US" altLang="en-US" sz="2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0" lang="en-US" altLang="en-US" sz="2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kumimoji="0" lang="en-US" altLang="en-US" sz="2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Noise Generation</a:t>
                </a:r>
                <a:endPara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lvl="0" indent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AWGN with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en-US" sz="2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rPr>
                        </m:ctrlPr>
                      </m:sSupPr>
                      <m:e>
                        <m:r>
                          <a:rPr kumimoji="0" lang="el-GR" altLang="en-US" sz="2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rPr>
                          <m:t>𝜎</m:t>
                        </m:r>
                      </m:e>
                      <m:sup>
                        <m:r>
                          <a:rPr kumimoji="0" lang="en-US" altLang="en-US" sz="2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l-GR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=</a:t>
                </a:r>
                <a:r>
                  <a:rPr kumimoji="0" lang="el-GR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l-GR" altLang="en-US" sz="2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rPr>
                        </m:ctrlPr>
                      </m:sSupPr>
                      <m:e>
                        <m:r>
                          <a:rPr kumimoji="0" lang="el-GR" altLang="en-US" sz="2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rPr>
                          <m:t>10</m:t>
                        </m:r>
                      </m:e>
                      <m:sup>
                        <m:r>
                          <a:rPr kumimoji="0" lang="el-GR" altLang="en-US" sz="2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rPr>
                          <m:t>−</m:t>
                        </m:r>
                        <m:r>
                          <a:rPr kumimoji="0" lang="en-US" altLang="en-US" sz="2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rPr>
                          <m:t> </m:t>
                        </m:r>
                        <m:f>
                          <m:fPr>
                            <m:ctrlPr>
                              <a:rPr kumimoji="0" lang="el-GR" altLang="en-US" sz="2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</a:rPr>
                            </m:ctrlPr>
                          </m:fPr>
                          <m:num>
                            <m:r>
                              <a:rPr kumimoji="0" lang="en-US" altLang="en-US" sz="2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</a:rPr>
                              <m:t>𝑆𝑁𝑅</m:t>
                            </m:r>
                          </m:num>
                          <m:den>
                            <m:r>
                              <a:rPr kumimoji="0" lang="en-US" altLang="en-US" sz="2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</a:rPr>
                              <m:t>10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 dirty="0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sz="2800" dirty="0">
                            <a:solidFill>
                              <a:schemeClr val="tx1"/>
                            </a:solidFill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en-US" sz="2800" dirty="0">
                            <a:solidFill>
                              <a:schemeClr val="tx1"/>
                            </a:solidFill>
                          </a:rPr>
                          <m:t>t</m:t>
                        </m:r>
                      </m:sub>
                    </m:sSub>
                    <m:r>
                      <a:rPr lang="en-US" altLang="en-US" sz="2800" i="1" dirty="0">
                        <a:solidFill>
                          <a:schemeClr val="tx1"/>
                        </a:solidFill>
                      </a:rPr>
                      <m:t> </m:t>
                    </m:r>
                  </m:oMath>
                </a14:m>
                <a:endPara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7B5A5EFE-F1E4-8E84-C0D4-0FB11A5D38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677334" y="1435249"/>
                <a:ext cx="8427307" cy="4636975"/>
              </a:xfrm>
              <a:prstGeom prst="rect">
                <a:avLst/>
              </a:prstGeom>
              <a:blipFill>
                <a:blip r:embed="rId2"/>
                <a:stretch>
                  <a:fillRect l="-1446" t="-526" r="-506" b="-315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108017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D18E6-9426-9816-7930-66230A87F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732" y="599872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ED426E-4184-32DC-B7E3-2972F73F0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7973" y="1634848"/>
            <a:ext cx="6184187" cy="4793257"/>
          </a:xfrm>
        </p:spPr>
      </p:pic>
    </p:spTree>
    <p:extLst>
      <p:ext uri="{BB962C8B-B14F-4D97-AF65-F5344CB8AC3E}">
        <p14:creationId xmlns:p14="http://schemas.microsoft.com/office/powerpoint/2010/main" val="601731257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F7A17-89E5-F7B2-BF7F-EC9E802FC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3780A-33EA-37D3-8F60-B5A8167F0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DetNet provides better BER performance than LMMSE at all SNR levels, despite its higher computational cost.</a:t>
            </a:r>
          </a:p>
          <a:p>
            <a:r>
              <a:rPr lang="en-US" sz="2400" dirty="0">
                <a:solidFill>
                  <a:schemeClr val="tx1"/>
                </a:solidFill>
              </a:rPr>
              <a:t>DetNet requires additional training and implementation complexity, whereas LMMSE is a linear detector with a closed-form solution and no training needed.</a:t>
            </a:r>
          </a:p>
          <a:p>
            <a:r>
              <a:rPr lang="en-US" sz="2400" dirty="0">
                <a:solidFill>
                  <a:schemeClr val="tx1"/>
                </a:solidFill>
              </a:rPr>
              <a:t>DetNet’s scalability is limited by its ZF initialization, which includes a matrix inversion similar to LMMSE. If a more efficient initialization were used, DetNet could scale better for larger MIMO systems.</a:t>
            </a:r>
          </a:p>
        </p:txBody>
      </p:sp>
    </p:spTree>
    <p:extLst>
      <p:ext uri="{BB962C8B-B14F-4D97-AF65-F5344CB8AC3E}">
        <p14:creationId xmlns:p14="http://schemas.microsoft.com/office/powerpoint/2010/main" val="1816725172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5E057-1DAA-A60A-E975-ECFD8D754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57729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THANK YOU!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1F32C3F-BEB2-7C69-70C3-4102719C180D}"/>
              </a:ext>
            </a:extLst>
          </p:cNvPr>
          <p:cNvSpPr txBox="1">
            <a:spLocks/>
          </p:cNvSpPr>
          <p:nvPr/>
        </p:nvSpPr>
        <p:spPr>
          <a:xfrm>
            <a:off x="495514" y="6029767"/>
            <a:ext cx="11870106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DetNet inspired by: 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https://github.com/hello-zhanghao/MIMO_detection_algorithms/blob/master/DetNet.py</a:t>
            </a:r>
          </a:p>
        </p:txBody>
      </p:sp>
    </p:spTree>
    <p:extLst>
      <p:ext uri="{BB962C8B-B14F-4D97-AF65-F5344CB8AC3E}">
        <p14:creationId xmlns:p14="http://schemas.microsoft.com/office/powerpoint/2010/main" val="100556045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4C2E-D9CE-DE2A-622F-B7A25942C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MIMO Detection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E64619D1-B450-FC91-B6CD-37008CB54861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1593505" y="1293672"/>
                <a:ext cx="6764326" cy="42706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kumimoji="0" lang="en-US" altLang="en-US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System Model: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Received signal: </a:t>
                </a:r>
                <a:r>
                  <a:rPr kumimoji="0" lang="en-US" altLang="en-US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y</a:t>
                </a:r>
                <a:r>
                  <a: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= </a:t>
                </a:r>
                <a:r>
                  <a:rPr kumimoji="0" lang="en-US" altLang="en-US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H</a:t>
                </a:r>
                <a:r>
                  <a: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*</a:t>
                </a:r>
                <a:r>
                  <a:rPr kumimoji="0" lang="en-US" altLang="en-US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x</a:t>
                </a:r>
                <a:r>
                  <a: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+ </a:t>
                </a:r>
                <a:r>
                  <a:rPr kumimoji="0" lang="en-US" altLang="en-US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n </a:t>
                </a:r>
                <a:r>
                  <a:rPr kumimoji="0" lang="en-US" altLang="en-US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(flat fading channel)</a:t>
                </a:r>
              </a:p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lvl="0" indent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kumimoji="0" lang="en-US" altLang="en-US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H</a:t>
                </a:r>
                <a:r>
                  <a: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en-US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rPr>
                        </m:ctrlPr>
                      </m:sSupPr>
                      <m:e>
                        <m:r>
                          <a:rPr kumimoji="0" lang="en-US" altLang="en-US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rPr>
                          <m:t> </m:t>
                        </m:r>
                        <m:r>
                          <a:rPr kumimoji="0" lang="en-US" altLang="en-US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rPr>
                          <m:t>𝐶</m:t>
                        </m:r>
                      </m:e>
                      <m:sup>
                        <m:sSub>
                          <m:sSubPr>
                            <m:ctrlPr>
                              <a:rPr lang="en-US" altLang="en-US" i="1" dirty="0" smtClean="0">
                                <a:solidFill>
                                  <a:schemeClr val="tx1"/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altLang="en-US" b="0" i="1" dirty="0" smtClean="0">
                                <a:solidFill>
                                  <a:schemeClr val="tx1"/>
                                </a:solidFill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en-US" b="0" i="1" dirty="0" smtClean="0">
                                <a:solidFill>
                                  <a:schemeClr val="tx1"/>
                                </a:solidFill>
                              </a:rPr>
                              <m:t>𝑟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en-US" dirty="0">
                            <a:solidFill>
                              <a:schemeClr val="tx1"/>
                            </a:solidFill>
                          </a:rPr>
                          <m:t>×</m:t>
                        </m:r>
                        <m:sSub>
                          <m:sSubPr>
                            <m:ctrlPr>
                              <a:rPr lang="en-US" altLang="en-US" i="1" dirty="0">
                                <a:solidFill>
                                  <a:schemeClr val="tx1"/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altLang="en-US" i="1" dirty="0">
                                <a:solidFill>
                                  <a:schemeClr val="tx1"/>
                                </a:solidFill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en-US" b="0" i="1" dirty="0" smtClean="0">
                                <a:solidFill>
                                  <a:schemeClr val="tx1"/>
                                </a:solidFill>
                              </a:rPr>
                              <m:t>𝑡</m:t>
                            </m:r>
                          </m:sub>
                        </m:sSub>
                      </m:sup>
                    </m:sSup>
                  </m:oMath>
                </a14:m>
                <a:r>
                  <a: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​: Channel matrix</a:t>
                </a:r>
              </a:p>
              <a:p>
                <a:pPr marL="0" lvl="0" indent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kumimoji="0" lang="en-US" altLang="en-US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x</a:t>
                </a:r>
                <a:r>
                  <a: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en-US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rPr>
                        </m:ctrlPr>
                      </m:sSupPr>
                      <m:e>
                        <m:r>
                          <a:rPr kumimoji="0" lang="en-US" altLang="en-US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rPr>
                          <m:t>𝐶</m:t>
                        </m:r>
                      </m:e>
                      <m:sup>
                        <m:sSub>
                          <m:sSubPr>
                            <m:ctrlPr>
                              <a:rPr lang="en-US" altLang="en-US" i="1" dirty="0">
                                <a:solidFill>
                                  <a:schemeClr val="tx1"/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altLang="en-US" i="1" dirty="0">
                                <a:solidFill>
                                  <a:schemeClr val="tx1"/>
                                </a:solidFill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en-US" b="0" i="1" dirty="0" smtClean="0">
                                <a:solidFill>
                                  <a:schemeClr val="tx1"/>
                                </a:solidFill>
                              </a:rPr>
                              <m:t>𝑡</m:t>
                            </m:r>
                          </m:sub>
                        </m:sSub>
                      </m:sup>
                    </m:sSup>
                  </m:oMath>
                </a14:m>
                <a:r>
                  <a: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: Transmitted symbol vector (QPSK)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kumimoji="0" lang="en-US" altLang="en-US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n</a:t>
                </a:r>
                <a:r>
                  <a: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: Additive white Gaussian noise (AWGN),</a:t>
                </a:r>
              </a:p>
              <a:p>
                <a:pPr marL="0" lvl="0" indent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dirty="0">
                  <a:solidFill>
                    <a:schemeClr val="tx1"/>
                  </a:solidFill>
                </a:endParaRPr>
              </a:p>
              <a:p>
                <a:pPr marL="0" lvl="0" indent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dirty="0">
                    <a:solidFill>
                      <a:schemeClr val="tx1"/>
                    </a:solidFill>
                  </a:rPr>
                  <a:t>where: </a:t>
                </a:r>
                <a:endParaRPr lang="en-US" altLang="en-US" i="1" dirty="0">
                  <a:solidFill>
                    <a:schemeClr val="tx1"/>
                  </a:solidFill>
                </a:endParaRPr>
              </a:p>
              <a:p>
                <a:pPr marL="0" lvl="0" indent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dirty="0" smtClean="0">
                              <a:solidFill>
                                <a:schemeClr val="tx1"/>
                              </a:solidFill>
                            </a:rPr>
                          </m:ctrlPr>
                        </m:sSubPr>
                        <m:e>
                          <m:r>
                            <a:rPr lang="en-US" altLang="en-US" i="1" dirty="0">
                              <a:solidFill>
                                <a:schemeClr val="tx1"/>
                              </a:solidFill>
                            </a:rPr>
                            <m:t>𝑁</m:t>
                          </m:r>
                        </m:e>
                        <m:sub>
                          <m:r>
                            <a:rPr lang="en-US" altLang="en-US" b="0" i="1" dirty="0" smtClean="0">
                              <a:solidFill>
                                <a:schemeClr val="tx1"/>
                              </a:solidFill>
                            </a:rPr>
                            <m:t>𝑡</m:t>
                          </m:r>
                        </m:sub>
                      </m:sSub>
                      <m:r>
                        <a:rPr lang="en-US" altLang="en-US" b="0" i="0" dirty="0" smtClean="0">
                          <a:solidFill>
                            <a:schemeClr val="tx1"/>
                          </a:solidFill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en-US" b="0" i="0" dirty="0" smtClean="0">
                          <a:solidFill>
                            <a:schemeClr val="tx1"/>
                          </a:solidFill>
                        </a:rPr>
                        <m:t>number</m:t>
                      </m:r>
                      <m:r>
                        <a:rPr lang="en-US" altLang="en-US" b="0" i="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b="0" i="0" dirty="0" smtClean="0">
                          <a:solidFill>
                            <a:schemeClr val="tx1"/>
                          </a:solidFill>
                        </a:rPr>
                        <m:t>of</m:t>
                      </m:r>
                      <m:r>
                        <a:rPr lang="en-US" altLang="en-US" b="0" i="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b="0" i="0" dirty="0" smtClean="0">
                          <a:solidFill>
                            <a:schemeClr val="tx1"/>
                          </a:solidFill>
                        </a:rPr>
                        <m:t>transmitting</m:t>
                      </m:r>
                      <m:r>
                        <a:rPr lang="en-US" altLang="en-US" b="0" i="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b="0" i="0" dirty="0" smtClean="0">
                          <a:solidFill>
                            <a:schemeClr val="tx1"/>
                          </a:solidFill>
                        </a:rPr>
                        <m:t>antennas</m:t>
                      </m:r>
                      <m:r>
                        <a:rPr lang="en-US" altLang="en-US" b="0" i="0" dirty="0" smtClean="0">
                          <a:solidFill>
                            <a:schemeClr val="tx1"/>
                          </a:solidFill>
                        </a:rPr>
                        <m:t>,</m:t>
                      </m:r>
                    </m:oMath>
                  </m:oMathPara>
                </a14:m>
                <a:endParaRPr lang="en-US" altLang="en-US" b="0" i="0" dirty="0">
                  <a:solidFill>
                    <a:schemeClr val="tx1"/>
                  </a:solidFill>
                </a:endParaRPr>
              </a:p>
              <a:p>
                <a:pPr marL="0" lvl="0" indent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dirty="0">
                              <a:solidFill>
                                <a:schemeClr val="tx1"/>
                              </a:solidFill>
                            </a:rPr>
                          </m:ctrlPr>
                        </m:sSubPr>
                        <m:e>
                          <m:r>
                            <a:rPr lang="en-US" altLang="en-US" i="1" dirty="0">
                              <a:solidFill>
                                <a:schemeClr val="tx1"/>
                              </a:solidFill>
                            </a:rPr>
                            <m:t>𝑁</m:t>
                          </m:r>
                        </m:e>
                        <m:sub>
                          <m:r>
                            <a:rPr lang="en-US" altLang="en-US" b="0" i="1" dirty="0" smtClean="0">
                              <a:solidFill>
                                <a:schemeClr val="tx1"/>
                              </a:solidFill>
                            </a:rPr>
                            <m:t>𝑟</m:t>
                          </m:r>
                        </m:sub>
                      </m:sSub>
                      <m:r>
                        <a:rPr lang="en-US" altLang="en-US" b="0" i="1" dirty="0" smtClean="0">
                          <a:solidFill>
                            <a:schemeClr val="tx1"/>
                          </a:solidFill>
                        </a:rPr>
                        <m:t>=</m:t>
                      </m:r>
                      <m:r>
                        <a:rPr lang="en-US" altLang="en-US" b="0" i="1" dirty="0" smtClean="0">
                          <a:solidFill>
                            <a:schemeClr val="tx1"/>
                          </a:solidFill>
                        </a:rPr>
                        <m:t>𝑛𝑢𝑚𝑏𝑒𝑟</m:t>
                      </m:r>
                      <m:r>
                        <a:rPr lang="en-US" altLang="en-US" b="0" i="1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a:rPr lang="en-US" altLang="en-US" b="0" i="1" dirty="0" smtClean="0">
                          <a:solidFill>
                            <a:schemeClr val="tx1"/>
                          </a:solidFill>
                        </a:rPr>
                        <m:t>𝑜𝑓</m:t>
                      </m:r>
                      <m:r>
                        <a:rPr lang="en-US" altLang="en-US" b="0" i="1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a:rPr lang="en-US" altLang="en-US" b="0" i="1" dirty="0" smtClean="0">
                          <a:solidFill>
                            <a:schemeClr val="tx1"/>
                          </a:solidFill>
                        </a:rPr>
                        <m:t>𝑟𝑒𝑐𝑒𝑖𝑣𝑖𝑛𝑔</m:t>
                      </m:r>
                      <m:r>
                        <a:rPr lang="en-US" altLang="en-US" b="0" i="1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a:rPr lang="en-US" altLang="en-US" b="0" i="1" dirty="0" smtClean="0">
                          <a:solidFill>
                            <a:schemeClr val="tx1"/>
                          </a:solidFill>
                        </a:rPr>
                        <m:t>𝑎𝑛𝑡𝑒𝑛𝑛𝑎𝑠</m:t>
                      </m:r>
                    </m:oMath>
                  </m:oMathPara>
                </a14:m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kumimoji="0" lang="en-US" altLang="en-US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Goal: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Estimate </a:t>
                </a:r>
                <a:r>
                  <a:rPr kumimoji="0" lang="en-US" altLang="en-US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x</a:t>
                </a:r>
                <a:r>
                  <a: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from </a:t>
                </a:r>
                <a:r>
                  <a:rPr kumimoji="0" lang="en-US" altLang="en-US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y</a:t>
                </a:r>
                <a:r>
                  <a: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given </a:t>
                </a:r>
                <a:r>
                  <a:rPr kumimoji="0" lang="en-US" altLang="en-US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H</a:t>
                </a:r>
                <a:r>
                  <a: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.</a:t>
                </a:r>
              </a:p>
            </p:txBody>
          </p:sp>
        </mc:Choice>
        <mc:Fallback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E64619D1-B450-FC91-B6CD-37008CB548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1593505" y="1293672"/>
                <a:ext cx="6764326" cy="4270656"/>
              </a:xfrm>
              <a:prstGeom prst="rect">
                <a:avLst/>
              </a:prstGeom>
              <a:blipFill>
                <a:blip r:embed="rId3"/>
                <a:stretch>
                  <a:fillRect l="-721" t="-285" b="-156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3623787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80A0B-7458-E803-B7F8-2E0151D05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Block Diagram</a:t>
            </a:r>
          </a:p>
        </p:txBody>
      </p:sp>
      <p:pic>
        <p:nvPicPr>
          <p:cNvPr id="5122" name="Picture 2" descr="No description available.">
            <a:extLst>
              <a:ext uri="{FF2B5EF4-FFF2-40B4-BE49-F238E27FC236}">
                <a16:creationId xmlns:a16="http://schemas.microsoft.com/office/drawing/2014/main" id="{67E7126B-EF15-15B8-1E95-D534A5ACFC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484" y="1930400"/>
            <a:ext cx="8596312" cy="34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115392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DCA52-0695-D256-A976-0637D049F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3F78B-38D6-C183-06B2-866F5AFC4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LMMSE detection flow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096CA5B-24F4-AA15-B465-F3FC3F6C66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4266" y="2005793"/>
            <a:ext cx="10804752" cy="3472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(1) Random Bit Generation &amp; Mapping to QPSK symbols &amp; normalization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(2) Pass the symbols through a flat-fading channel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   ‐ Create a random complex channel H matrix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   ‐ Add AWGN noise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(3) Pass the received signal y and the channel H to the LMMSE equalizer (to get </a:t>
            </a:r>
            <a:r>
              <a:rPr lang="en-US" sz="2000" dirty="0" err="1">
                <a:solidFill>
                  <a:schemeClr val="tx1"/>
                </a:solidFill>
              </a:rPr>
              <a:t>x_hat</a:t>
            </a:r>
            <a:r>
              <a:rPr lang="en-US" sz="2000" dirty="0">
                <a:solidFill>
                  <a:schemeClr val="tx1"/>
                </a:solidFill>
              </a:rPr>
              <a:t>)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(4) Get the </a:t>
            </a:r>
            <a:r>
              <a:rPr lang="en-US" sz="2000" dirty="0" err="1">
                <a:solidFill>
                  <a:schemeClr val="tx1"/>
                </a:solidFill>
              </a:rPr>
              <a:t>llr</a:t>
            </a:r>
            <a:r>
              <a:rPr lang="en-US" sz="2000" dirty="0">
                <a:solidFill>
                  <a:schemeClr val="tx1"/>
                </a:solidFill>
              </a:rPr>
              <a:t> from the </a:t>
            </a:r>
            <a:r>
              <a:rPr lang="en-US" sz="2000" dirty="0" err="1">
                <a:solidFill>
                  <a:schemeClr val="tx1"/>
                </a:solidFill>
              </a:rPr>
              <a:t>demapper</a:t>
            </a:r>
            <a:r>
              <a:rPr lang="en-US" sz="2000" dirty="0">
                <a:solidFill>
                  <a:schemeClr val="tx1"/>
                </a:solidFill>
              </a:rPr>
              <a:t> used on </a:t>
            </a:r>
            <a:r>
              <a:rPr lang="en-US" sz="2000" dirty="0" err="1">
                <a:solidFill>
                  <a:schemeClr val="tx1"/>
                </a:solidFill>
              </a:rPr>
              <a:t>x_hat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(5) Get the bits of the symbol </a:t>
            </a:r>
            <a:r>
              <a:rPr lang="en-US" sz="2000" dirty="0" err="1">
                <a:solidFill>
                  <a:schemeClr val="tx1"/>
                </a:solidFill>
              </a:rPr>
              <a:t>x_hat</a:t>
            </a:r>
            <a:r>
              <a:rPr lang="en-US" sz="2000" dirty="0">
                <a:solidFill>
                  <a:schemeClr val="tx1"/>
                </a:solidFill>
              </a:rPr>
              <a:t> by performing hard decision given the </a:t>
            </a:r>
            <a:r>
              <a:rPr lang="en-US" sz="2000" dirty="0" err="1">
                <a:solidFill>
                  <a:schemeClr val="tx1"/>
                </a:solidFill>
              </a:rPr>
              <a:t>llr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(6) Compare the bits detected with the ground truth bits to get bit error rate (BER)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82390310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BFDB6-9A7F-22B1-16C5-6B3385EEE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DetNet detection flow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4176932-36A6-16C2-E462-3700D59B4E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4266" y="1287648"/>
            <a:ext cx="10804752" cy="4909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Tx/>
              <a:buSzTx/>
              <a:buAutoNum type="arabicParenBoth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Random Bit Generation &amp; Mapping to QPSK symbols &amp; normalization</a:t>
            </a:r>
          </a:p>
          <a:p>
            <a:pPr defTabSz="914400" eaLnBrk="0" fontAlgn="base" hangingPunct="0">
              <a:spcBef>
                <a:spcPts val="600"/>
              </a:spcBef>
              <a:spcAft>
                <a:spcPts val="600"/>
              </a:spcAft>
              <a:buClrTx/>
              <a:buSzTx/>
              <a:buFont typeface="Wingdings 3" charset="2"/>
              <a:buAutoNum type="arabicParenBoth"/>
            </a:pPr>
            <a:r>
              <a:rPr lang="en-US" altLang="en-US" sz="2000" dirty="0">
                <a:solidFill>
                  <a:schemeClr val="tx1"/>
                </a:solidFill>
              </a:rPr>
              <a:t>Pass the symbols through a flat-fading channel</a:t>
            </a:r>
          </a:p>
          <a:p>
            <a:pPr marL="0" indent="0" defTabSz="914400" eaLnBrk="0" fontAlgn="base" hangingPunct="0">
              <a:spcBef>
                <a:spcPts val="600"/>
              </a:spcBef>
              <a:spcAft>
                <a:spcPts val="600"/>
              </a:spcAft>
              <a:buClrTx/>
              <a:buSzTx/>
              <a:buNone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- Create a random complex channel H matrix</a:t>
            </a:r>
          </a:p>
          <a:p>
            <a:pPr marL="0" indent="0" defTabSz="914400" eaLnBrk="0" fontAlgn="base" hangingPunct="0">
              <a:spcBef>
                <a:spcPts val="60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     - Add AWGN noise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(3) Real-Valued Conversion to enter values to DetNet detector</a:t>
            </a:r>
          </a:p>
          <a:p>
            <a:pPr marL="0" indent="0" defTabSz="914400" eaLnBrk="0" fontAlgn="base" hangingPunct="0">
              <a:spcBef>
                <a:spcPts val="60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(4) </a:t>
            </a:r>
            <a:r>
              <a:rPr lang="en-US" sz="2000" b="0" dirty="0">
                <a:solidFill>
                  <a:schemeClr val="tx1"/>
                </a:solidFill>
                <a:effectLst/>
              </a:rPr>
              <a:t>Pass the real-valued channel and received signal to the DetNet model (inference).</a:t>
            </a:r>
          </a:p>
          <a:p>
            <a:pPr marL="0" indent="0" defTabSz="914400" eaLnBrk="0" fontAlgn="base" hangingPunct="0">
              <a:spcBef>
                <a:spcPts val="600"/>
              </a:spcBef>
              <a:spcAft>
                <a:spcPts val="600"/>
              </a:spcAft>
              <a:buClrTx/>
              <a:buSzTx/>
              <a:buNone/>
            </a:pPr>
            <a:r>
              <a:rPr lang="en-US" sz="2000" b="0" dirty="0">
                <a:solidFill>
                  <a:schemeClr val="tx1"/>
                </a:solidFill>
                <a:effectLst/>
              </a:rPr>
              <a:t>(5) Turn the estimated x value (</a:t>
            </a:r>
            <a:r>
              <a:rPr lang="en-US" sz="2000" b="0" dirty="0" err="1">
                <a:solidFill>
                  <a:schemeClr val="tx1"/>
                </a:solidFill>
                <a:effectLst/>
              </a:rPr>
              <a:t>x_hat</a:t>
            </a:r>
            <a:r>
              <a:rPr lang="en-US" sz="2000" b="0" dirty="0">
                <a:solidFill>
                  <a:schemeClr val="tx1"/>
                </a:solidFill>
                <a:effectLst/>
              </a:rPr>
              <a:t>) from real to complex.</a:t>
            </a:r>
          </a:p>
          <a:p>
            <a:pPr marL="0" indent="0" defTabSz="914400" eaLnBrk="0" fontAlgn="base" hangingPunct="0">
              <a:spcBef>
                <a:spcPts val="600"/>
              </a:spcBef>
              <a:spcAft>
                <a:spcPts val="600"/>
              </a:spcAft>
              <a:buClrTx/>
              <a:buSzTx/>
              <a:buNone/>
            </a:pPr>
            <a:r>
              <a:rPr lang="en-US" sz="2000" dirty="0">
                <a:solidFill>
                  <a:schemeClr val="tx1"/>
                </a:solidFill>
              </a:rPr>
              <a:t>(6) Get the </a:t>
            </a:r>
            <a:r>
              <a:rPr lang="en-US" sz="2000" dirty="0" err="1">
                <a:solidFill>
                  <a:schemeClr val="tx1"/>
                </a:solidFill>
              </a:rPr>
              <a:t>llr</a:t>
            </a:r>
            <a:r>
              <a:rPr lang="en-US" sz="2000" dirty="0">
                <a:solidFill>
                  <a:schemeClr val="tx1"/>
                </a:solidFill>
              </a:rPr>
              <a:t> from the </a:t>
            </a:r>
            <a:r>
              <a:rPr lang="en-US" sz="2000" dirty="0" err="1">
                <a:solidFill>
                  <a:schemeClr val="tx1"/>
                </a:solidFill>
              </a:rPr>
              <a:t>demapper</a:t>
            </a:r>
            <a:r>
              <a:rPr lang="en-US" sz="2000" dirty="0">
                <a:solidFill>
                  <a:schemeClr val="tx1"/>
                </a:solidFill>
              </a:rPr>
              <a:t> used on </a:t>
            </a:r>
            <a:r>
              <a:rPr lang="en-US" sz="2000" dirty="0" err="1">
                <a:solidFill>
                  <a:schemeClr val="tx1"/>
                </a:solidFill>
              </a:rPr>
              <a:t>x_hat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 defTabSz="914400" eaLnBrk="0" fontAlgn="base" hangingPunct="0">
              <a:spcBef>
                <a:spcPts val="600"/>
              </a:spcBef>
              <a:spcAft>
                <a:spcPts val="600"/>
              </a:spcAft>
              <a:buClrTx/>
              <a:buSzTx/>
              <a:buNone/>
            </a:pPr>
            <a:r>
              <a:rPr lang="en-US" sz="2000" dirty="0">
                <a:solidFill>
                  <a:schemeClr val="tx1"/>
                </a:solidFill>
              </a:rPr>
              <a:t>(7) Get the bits of the symbol </a:t>
            </a:r>
            <a:r>
              <a:rPr lang="en-US" sz="2000" dirty="0" err="1">
                <a:solidFill>
                  <a:schemeClr val="tx1"/>
                </a:solidFill>
              </a:rPr>
              <a:t>x_hat</a:t>
            </a:r>
            <a:r>
              <a:rPr lang="en-US" sz="2000" dirty="0">
                <a:solidFill>
                  <a:schemeClr val="tx1"/>
                </a:solidFill>
              </a:rPr>
              <a:t> by performing hard decision given the </a:t>
            </a:r>
            <a:r>
              <a:rPr lang="en-US" sz="2000" dirty="0" err="1">
                <a:solidFill>
                  <a:schemeClr val="tx1"/>
                </a:solidFill>
              </a:rPr>
              <a:t>llr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marL="0" indent="0" defTabSz="914400" eaLnBrk="0" fontAlgn="base" hangingPunct="0">
              <a:spcBef>
                <a:spcPts val="600"/>
              </a:spcBef>
              <a:spcAft>
                <a:spcPts val="600"/>
              </a:spcAft>
              <a:buClrTx/>
              <a:buSzTx/>
              <a:buNone/>
            </a:pPr>
            <a:r>
              <a:rPr lang="en-US" sz="2000" dirty="0">
                <a:solidFill>
                  <a:schemeClr val="tx1"/>
                </a:solidFill>
              </a:rPr>
              <a:t>(8) Compare the bits detected with the ground truth bits to get bit error rate (BER).</a:t>
            </a:r>
            <a:endParaRPr lang="en-US" sz="2000" b="0" dirty="0"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66295156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7FED-433B-1CC0-8072-64EE9EEAE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LMMSE Detector – Number of operations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261AAACF-9D06-841E-F6F5-E6F669FD934D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871887" y="1930400"/>
                <a:ext cx="5736057" cy="31689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lvl="0" indent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kumimoji="0" lang="en-US" altLang="en-US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Mathematical Expression:</a:t>
                </a:r>
                <a:r>
                  <a: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</a:p>
              <a:p>
                <a:pPr marL="0" lvl="0" indent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dirty="0">
                  <a:solidFill>
                    <a:schemeClr val="tx1"/>
                  </a:solidFill>
                </a:endParaRPr>
              </a:p>
              <a:p>
                <a:pPr marL="0" lvl="0" indent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0" lang="en-US" altLang="en-US" sz="1800" b="1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rPr>
                        </m:ctrlPr>
                      </m:accPr>
                      <m:e>
                        <m:r>
                          <a:rPr kumimoji="0" lang="en-US" altLang="en-US" sz="1800" b="1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rPr>
                          <m:t>𝒙</m:t>
                        </m:r>
                      </m:e>
                    </m:acc>
                  </m:oMath>
                </a14:m>
                <a:r>
                  <a:rPr kumimoji="0" lang="el-GR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=</a:t>
                </a:r>
                <a:r>
                  <a:rPr kumimoji="0" lang="el-GR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en-US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en-US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sSup>
                          <m:sSupPr>
                            <m:ctrlPr>
                              <a:rPr lang="en-US" altLang="en-US" b="1" i="1" dirty="0">
                                <a:solidFill>
                                  <a:schemeClr val="tx1"/>
                                </a:solidFill>
                              </a:rPr>
                            </m:ctrlPr>
                          </m:sSupPr>
                          <m:e>
                            <m:r>
                              <a:rPr lang="en-US" altLang="en-US" b="1" i="1" dirty="0">
                                <a:solidFill>
                                  <a:schemeClr val="tx1"/>
                                </a:solidFill>
                              </a:rPr>
                              <m:t>𝑯</m:t>
                            </m:r>
                          </m:e>
                          <m:sup>
                            <m:r>
                              <a:rPr lang="en-US" altLang="en-US" b="1" i="1" dirty="0">
                                <a:solidFill>
                                  <a:schemeClr val="tx1"/>
                                </a:solidFill>
                              </a:rPr>
                              <m:t>𝑯</m:t>
                            </m:r>
                          </m:sup>
                        </m:sSup>
                        <m:r>
                          <a:rPr lang="en-US" altLang="en-US" b="1" i="1" dirty="0">
                            <a:solidFill>
                              <a:schemeClr val="tx1"/>
                            </a:solidFill>
                          </a:rPr>
                          <m:t>𝑯</m:t>
                        </m:r>
                        <m:r>
                          <m:rPr>
                            <m:nor/>
                          </m:rPr>
                          <a:rPr lang="en-US" altLang="en-US" dirty="0">
                            <a:solidFill>
                              <a:schemeClr val="tx1"/>
                            </a:solidFill>
                          </a:rPr>
                          <m:t>+</m:t>
                        </m:r>
                        <m:sSup>
                          <m:sSupPr>
                            <m:ctrlPr>
                              <a:rPr lang="en-US" altLang="en-US" i="1" dirty="0">
                                <a:solidFill>
                                  <a:schemeClr val="tx1"/>
                                </a:solidFill>
                              </a:rPr>
                            </m:ctrlPr>
                          </m:sSupPr>
                          <m:e>
                            <m:r>
                              <a:rPr lang="el-GR" altLang="en-US" i="1" dirty="0">
                                <a:solidFill>
                                  <a:schemeClr val="tx1"/>
                                </a:solidFill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en-US" i="1" dirty="0">
                                <a:solidFill>
                                  <a:schemeClr val="tx1"/>
                                </a:solidFill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en-US" b="1" dirty="0">
                            <a:solidFill>
                              <a:schemeClr val="tx1"/>
                            </a:solidFill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en-US" dirty="0">
                            <a:solidFill>
                              <a:schemeClr val="tx1"/>
                            </a:solidFill>
                          </a:rPr>
                          <m:t>)</m:t>
                        </m:r>
                      </m:e>
                      <m:sup>
                        <m:r>
                          <a:rPr kumimoji="0" lang="el-GR" altLang="en-US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en-US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1" i="1" dirty="0">
                            <a:solidFill>
                              <a:schemeClr val="tx1"/>
                            </a:solidFill>
                          </a:rPr>
                        </m:ctrlPr>
                      </m:sSupPr>
                      <m:e>
                        <m:r>
                          <a:rPr lang="en-US" altLang="en-US" b="1" i="1" dirty="0">
                            <a:solidFill>
                              <a:schemeClr val="tx1"/>
                            </a:solidFill>
                          </a:rPr>
                          <m:t>𝑯</m:t>
                        </m:r>
                      </m:e>
                      <m:sup>
                        <m:r>
                          <a:rPr lang="en-US" altLang="en-US" b="1" i="1" dirty="0">
                            <a:solidFill>
                              <a:schemeClr val="tx1"/>
                            </a:solidFill>
                          </a:rPr>
                          <m:t>𝑯</m:t>
                        </m:r>
                      </m:sup>
                    </m:sSup>
                    <m:r>
                      <a:rPr lang="en-US" altLang="en-US" b="1" i="1" dirty="0" smtClean="0">
                        <a:solidFill>
                          <a:schemeClr val="tx1"/>
                        </a:solidFill>
                      </a:rPr>
                      <m:t>𝒚</m:t>
                    </m:r>
                  </m:oMath>
                </a14:m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lvl="0" indent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AutoNum type="arabicParenBoth"/>
                </a:pPr>
                <a:r>
                  <a:rPr kumimoji="0" lang="en-US" altLang="en-US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Compute</a:t>
                </a:r>
                <a:r>
                  <a:rPr kumimoji="0" lang="en-US" altLang="en-US" sz="180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kumimoji="0" lang="en-US" altLang="en-US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Hermitian Transpose: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1" i="1" dirty="0" smtClean="0">
                            <a:solidFill>
                              <a:schemeClr val="tx1"/>
                            </a:solidFill>
                          </a:rPr>
                        </m:ctrlPr>
                      </m:sSupPr>
                      <m:e>
                        <m:r>
                          <a:rPr lang="en-US" altLang="en-US" b="1" i="1" dirty="0">
                            <a:solidFill>
                              <a:schemeClr val="tx1"/>
                            </a:solidFill>
                          </a:rPr>
                          <m:t>𝑯</m:t>
                        </m:r>
                      </m:e>
                      <m:sup>
                        <m:r>
                          <a:rPr lang="en-US" altLang="en-US" b="1" i="1" dirty="0">
                            <a:solidFill>
                              <a:schemeClr val="tx1"/>
                            </a:solidFill>
                          </a:rPr>
                          <m:t>𝑯</m:t>
                        </m:r>
                      </m:sup>
                    </m:sSup>
                  </m:oMath>
                </a14:m>
                <a:r>
                  <a: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(Size: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en-US" altLang="en-US" i="1" dirty="0">
                            <a:solidFill>
                              <a:schemeClr val="tx1"/>
                            </a:solidFill>
                          </a:rPr>
                          <m:t>𝑁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</a:rPr>
                          <m:t>𝑡</m:t>
                        </m:r>
                      </m:sub>
                    </m:sSub>
                    <m:r>
                      <a:rPr lang="en-US" altLang="en-US" i="1" dirty="0">
                        <a:solidFill>
                          <a:schemeClr val="tx1"/>
                        </a:solidFill>
                      </a:rPr>
                      <m:t> </m:t>
                    </m:r>
                  </m:oMath>
                </a14:m>
                <a:r>
                  <a:rPr kumimoji="0" lang="en-US" altLang="en-US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×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en-US" altLang="en-US" i="1" dirty="0">
                            <a:solidFill>
                              <a:schemeClr val="tx1"/>
                            </a:solidFill>
                          </a:rPr>
                          <m:t>𝑁</m:t>
                        </m:r>
                      </m:e>
                      <m:sub>
                        <m:r>
                          <a:rPr lang="en-US" altLang="en-US" i="1" dirty="0">
                            <a:solidFill>
                              <a:schemeClr val="tx1"/>
                            </a:solidFill>
                          </a:rPr>
                          <m:t>𝑟</m:t>
                        </m:r>
                      </m:sub>
                    </m:sSub>
                    <m:r>
                      <a:rPr lang="en-US" altLang="en-US" b="0" i="0" dirty="0" smtClean="0">
                        <a:solidFill>
                          <a:schemeClr val="tx1"/>
                        </a:solidFill>
                      </a:rPr>
                      <m:t>)</m:t>
                    </m:r>
                  </m:oMath>
                </a14:m>
                <a:r>
                  <a: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</a:p>
              <a:p>
                <a:pPr marL="0" lvl="0" indent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kumimoji="0" lang="en-US" altLang="en-US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(2) Compute Gram Matrix: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1" i="1" dirty="0" smtClean="0">
                            <a:solidFill>
                              <a:schemeClr val="tx1"/>
                            </a:solidFill>
                          </a:rPr>
                        </m:ctrlPr>
                      </m:sSupPr>
                      <m:e>
                        <m:r>
                          <a:rPr lang="en-US" altLang="en-US" b="1" i="1" dirty="0">
                            <a:solidFill>
                              <a:schemeClr val="tx1"/>
                            </a:solidFill>
                          </a:rPr>
                          <m:t>𝑯</m:t>
                        </m:r>
                      </m:e>
                      <m:sup>
                        <m:r>
                          <a:rPr lang="en-US" altLang="en-US" b="1" i="1" dirty="0">
                            <a:solidFill>
                              <a:schemeClr val="tx1"/>
                            </a:solidFill>
                          </a:rPr>
                          <m:t>𝑯</m:t>
                        </m:r>
                      </m:sup>
                    </m:sSup>
                    <m:r>
                      <a:rPr lang="en-US" altLang="en-US" b="1" i="1" dirty="0">
                        <a:solidFill>
                          <a:schemeClr val="tx1"/>
                        </a:solidFill>
                      </a:rPr>
                      <m:t>𝑯</m:t>
                    </m:r>
                    <m:r>
                      <a:rPr lang="en-US" altLang="en-US" b="1" i="1" dirty="0">
                        <a:solidFill>
                          <a:schemeClr val="tx1"/>
                        </a:solidFill>
                      </a:rPr>
                      <m:t> </m:t>
                    </m:r>
                  </m:oMath>
                </a14:m>
                <a:r>
                  <a: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(Size: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en-US" altLang="en-US" i="1" dirty="0">
                            <a:solidFill>
                              <a:schemeClr val="tx1"/>
                            </a:solidFill>
                          </a:rPr>
                          <m:t>𝑁</m:t>
                        </m:r>
                      </m:e>
                      <m:sub>
                        <m:r>
                          <a:rPr lang="en-US" altLang="en-US" i="1" dirty="0">
                            <a:solidFill>
                              <a:schemeClr val="tx1"/>
                            </a:solidFill>
                          </a:rPr>
                          <m:t>𝑡</m:t>
                        </m:r>
                      </m:sub>
                    </m:sSub>
                    <m:r>
                      <a:rPr lang="en-US" altLang="en-US" i="1" dirty="0">
                        <a:solidFill>
                          <a:schemeClr val="tx1"/>
                        </a:solidFill>
                      </a:rPr>
                      <m:t> </m:t>
                    </m:r>
                  </m:oMath>
                </a14:m>
                <a:r>
                  <a: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×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en-US" altLang="en-US" i="1" dirty="0">
                            <a:solidFill>
                              <a:schemeClr val="tx1"/>
                            </a:solidFill>
                          </a:rPr>
                          <m:t>𝑁</m:t>
                        </m:r>
                      </m:e>
                      <m:sub>
                        <m:r>
                          <a:rPr lang="en-US" altLang="en-US" i="1" dirty="0">
                            <a:solidFill>
                              <a:schemeClr val="tx1"/>
                            </a:solidFill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​)</a:t>
                </a:r>
              </a:p>
              <a:p>
                <a:pPr marL="0" lvl="0" indent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kumimoji="0" lang="en-US" altLang="en-US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(3) Add regularization: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1" i="1" dirty="0">
                            <a:solidFill>
                              <a:schemeClr val="tx1"/>
                            </a:solidFill>
                          </a:rPr>
                        </m:ctrlPr>
                      </m:sSupPr>
                      <m:e>
                        <m:r>
                          <a:rPr lang="en-US" altLang="en-US" b="1" i="1" dirty="0">
                            <a:solidFill>
                              <a:schemeClr val="tx1"/>
                            </a:solidFill>
                          </a:rPr>
                          <m:t>𝑯</m:t>
                        </m:r>
                      </m:e>
                      <m:sup>
                        <m:r>
                          <a:rPr lang="en-US" altLang="en-US" b="1" i="1" dirty="0">
                            <a:solidFill>
                              <a:schemeClr val="tx1"/>
                            </a:solidFill>
                          </a:rPr>
                          <m:t>𝑯</m:t>
                        </m:r>
                      </m:sup>
                    </m:sSup>
                    <m:r>
                      <a:rPr lang="en-US" altLang="en-US" b="1" i="1" dirty="0">
                        <a:solidFill>
                          <a:schemeClr val="tx1"/>
                        </a:solidFill>
                      </a:rPr>
                      <m:t>𝑯</m:t>
                    </m:r>
                    <m:r>
                      <m:rPr>
                        <m:nor/>
                      </m:rPr>
                      <a:rPr lang="en-US" altLang="en-US" dirty="0">
                        <a:solidFill>
                          <a:schemeClr val="tx1"/>
                        </a:solidFill>
                      </a:rPr>
                      <m:t>+</m:t>
                    </m:r>
                    <m:sSup>
                      <m:sSupPr>
                        <m:ctrlPr>
                          <a:rPr lang="en-US" altLang="en-US" i="1" dirty="0">
                            <a:solidFill>
                              <a:schemeClr val="tx1"/>
                            </a:solidFill>
                          </a:rPr>
                        </m:ctrlPr>
                      </m:sSupPr>
                      <m:e>
                        <m:r>
                          <a:rPr lang="el-GR" altLang="en-US" i="1" dirty="0">
                            <a:solidFill>
                              <a:schemeClr val="tx1"/>
                            </a:solidFill>
                          </a:rPr>
                          <m:t>𝜎</m:t>
                        </m:r>
                      </m:e>
                      <m:sup>
                        <m:r>
                          <a:rPr lang="en-US" altLang="en-US" i="1" dirty="0">
                            <a:solidFill>
                              <a:schemeClr val="tx1"/>
                            </a:solidFill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altLang="en-US" b="1" dirty="0">
                        <a:solidFill>
                          <a:schemeClr val="tx1"/>
                        </a:solidFill>
                      </a:rPr>
                      <m:t>I</m:t>
                    </m:r>
                  </m:oMath>
                </a14:m>
                <a:r>
                  <a: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(Size: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en-US" altLang="en-US" i="1" dirty="0">
                            <a:solidFill>
                              <a:schemeClr val="tx1"/>
                            </a:solidFill>
                          </a:rPr>
                          <m:t>𝑁</m:t>
                        </m:r>
                      </m:e>
                      <m:sub>
                        <m:r>
                          <a:rPr lang="en-US" altLang="en-US" i="1" dirty="0">
                            <a:solidFill>
                              <a:schemeClr val="tx1"/>
                            </a:solidFill>
                          </a:rPr>
                          <m:t>𝑡</m:t>
                        </m:r>
                      </m:sub>
                    </m:sSub>
                    <m:r>
                      <a:rPr lang="en-US" altLang="en-US" i="1" dirty="0">
                        <a:solidFill>
                          <a:schemeClr val="tx1"/>
                        </a:solidFill>
                      </a:rPr>
                      <m:t> </m:t>
                    </m:r>
                  </m:oMath>
                </a14:m>
                <a:r>
                  <a:rPr kumimoji="0" lang="en-US" altLang="en-US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×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en-US" altLang="en-US" i="1" dirty="0">
                            <a:solidFill>
                              <a:schemeClr val="tx1"/>
                            </a:solidFill>
                          </a:rPr>
                          <m:t>𝑁</m:t>
                        </m:r>
                      </m:e>
                      <m:sub>
                        <m:r>
                          <a:rPr lang="en-US" altLang="en-US" i="1" dirty="0">
                            <a:solidFill>
                              <a:schemeClr val="tx1"/>
                            </a:solidFill>
                          </a:rPr>
                          <m:t>𝑡</m:t>
                        </m:r>
                      </m:sub>
                    </m:sSub>
                    <m:r>
                      <a:rPr lang="en-US" altLang="en-US" i="1" dirty="0">
                        <a:solidFill>
                          <a:schemeClr val="tx1"/>
                        </a:solidFill>
                      </a:rPr>
                      <m:t> </m:t>
                    </m:r>
                  </m:oMath>
                </a14:m>
                <a:r>
                  <a: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​)</a:t>
                </a:r>
              </a:p>
              <a:p>
                <a:pPr marL="0" lvl="0" indent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dirty="0">
                    <a:solidFill>
                      <a:schemeClr val="tx1"/>
                    </a:solidFill>
                  </a:rPr>
                  <a:t>(4) Invert the matrix: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en-US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en-US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sSup>
                          <m:sSupPr>
                            <m:ctrlPr>
                              <a:rPr lang="en-US" altLang="en-US" b="1" i="1" dirty="0">
                                <a:solidFill>
                                  <a:schemeClr val="tx1"/>
                                </a:solidFill>
                              </a:rPr>
                            </m:ctrlPr>
                          </m:sSupPr>
                          <m:e>
                            <m:r>
                              <a:rPr lang="en-US" altLang="en-US" b="1" i="1" dirty="0">
                                <a:solidFill>
                                  <a:schemeClr val="tx1"/>
                                </a:solidFill>
                              </a:rPr>
                              <m:t>𝑯</m:t>
                            </m:r>
                          </m:e>
                          <m:sup>
                            <m:r>
                              <a:rPr lang="en-US" altLang="en-US" b="1" i="1" dirty="0">
                                <a:solidFill>
                                  <a:schemeClr val="tx1"/>
                                </a:solidFill>
                              </a:rPr>
                              <m:t>𝑯</m:t>
                            </m:r>
                          </m:sup>
                        </m:sSup>
                        <m:r>
                          <a:rPr lang="en-US" altLang="en-US" b="1" i="1" dirty="0">
                            <a:solidFill>
                              <a:schemeClr val="tx1"/>
                            </a:solidFill>
                          </a:rPr>
                          <m:t>𝑯</m:t>
                        </m:r>
                        <m:r>
                          <m:rPr>
                            <m:nor/>
                          </m:rPr>
                          <a:rPr lang="en-US" altLang="en-US" dirty="0">
                            <a:solidFill>
                              <a:schemeClr val="tx1"/>
                            </a:solidFill>
                          </a:rPr>
                          <m:t>+</m:t>
                        </m:r>
                        <m:sSup>
                          <m:sSupPr>
                            <m:ctrlPr>
                              <a:rPr lang="en-US" altLang="en-US" i="1" dirty="0">
                                <a:solidFill>
                                  <a:schemeClr val="tx1"/>
                                </a:solidFill>
                              </a:rPr>
                            </m:ctrlPr>
                          </m:sSupPr>
                          <m:e>
                            <m:r>
                              <a:rPr lang="el-GR" altLang="en-US" i="1" dirty="0">
                                <a:solidFill>
                                  <a:schemeClr val="tx1"/>
                                </a:solidFill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en-US" i="1" dirty="0">
                                <a:solidFill>
                                  <a:schemeClr val="tx1"/>
                                </a:solidFill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en-US" b="1" dirty="0">
                            <a:solidFill>
                              <a:schemeClr val="tx1"/>
                            </a:solidFill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en-US" dirty="0">
                            <a:solidFill>
                              <a:schemeClr val="tx1"/>
                            </a:solidFill>
                          </a:rPr>
                          <m:t>)</m:t>
                        </m:r>
                      </m:e>
                      <m:sup>
                        <m:r>
                          <a:rPr kumimoji="0" lang="el-GR" altLang="en-US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en-US" b="1" dirty="0">
                    <a:solidFill>
                      <a:schemeClr val="tx1"/>
                    </a:solidFill>
                  </a:rPr>
                  <a:t>  </a:t>
                </a:r>
                <a:r>
                  <a: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(Size: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en-US" altLang="en-US" i="1" dirty="0">
                            <a:solidFill>
                              <a:schemeClr val="tx1"/>
                            </a:solidFill>
                          </a:rPr>
                          <m:t>𝑁</m:t>
                        </m:r>
                      </m:e>
                      <m:sub>
                        <m:r>
                          <a:rPr lang="en-US" altLang="en-US" i="1" dirty="0">
                            <a:solidFill>
                              <a:schemeClr val="tx1"/>
                            </a:solidFill>
                          </a:rPr>
                          <m:t>𝑡</m:t>
                        </m:r>
                      </m:sub>
                    </m:sSub>
                    <m:r>
                      <a:rPr lang="en-US" altLang="en-US" i="1" dirty="0">
                        <a:solidFill>
                          <a:schemeClr val="tx1"/>
                        </a:solidFill>
                      </a:rPr>
                      <m:t> </m:t>
                    </m:r>
                  </m:oMath>
                </a14:m>
                <a:r>
                  <a:rPr kumimoji="0" lang="en-US" altLang="en-US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×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en-US" altLang="en-US" i="1" dirty="0">
                            <a:solidFill>
                              <a:schemeClr val="tx1"/>
                            </a:solidFill>
                          </a:rPr>
                          <m:t>𝑁</m:t>
                        </m:r>
                      </m:e>
                      <m:sub>
                        <m:r>
                          <a:rPr lang="en-US" altLang="en-US" i="1" dirty="0">
                            <a:solidFill>
                              <a:schemeClr val="tx1"/>
                            </a:solidFill>
                          </a:rPr>
                          <m:t>𝑡</m:t>
                        </m:r>
                      </m:sub>
                    </m:sSub>
                    <m:r>
                      <a:rPr lang="en-US" altLang="en-US" i="1" dirty="0">
                        <a:solidFill>
                          <a:schemeClr val="tx1"/>
                        </a:solidFill>
                      </a:rPr>
                      <m:t> </m:t>
                    </m:r>
                  </m:oMath>
                </a14:m>
                <a:r>
                  <a: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​)</a:t>
                </a:r>
              </a:p>
              <a:p>
                <a:pPr marL="0" lvl="0" indent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dirty="0">
                    <a:solidFill>
                      <a:schemeClr val="tx1"/>
                    </a:solidFill>
                  </a:rPr>
                  <a:t>(5) Multiply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1" i="1" dirty="0" smtClean="0">
                            <a:solidFill>
                              <a:schemeClr val="tx1"/>
                            </a:solidFill>
                          </a:rPr>
                        </m:ctrlPr>
                      </m:sSupPr>
                      <m:e>
                        <m:r>
                          <a:rPr lang="en-US" altLang="en-US" b="1" i="1" dirty="0">
                            <a:solidFill>
                              <a:schemeClr val="tx1"/>
                            </a:solidFill>
                          </a:rPr>
                          <m:t>𝑯</m:t>
                        </m:r>
                      </m:e>
                      <m:sup>
                        <m:r>
                          <a:rPr lang="en-US" altLang="en-US" b="1" i="1" dirty="0">
                            <a:solidFill>
                              <a:schemeClr val="tx1"/>
                            </a:solidFill>
                          </a:rPr>
                          <m:t>𝑯</m:t>
                        </m:r>
                      </m:sup>
                    </m:sSup>
                  </m:oMath>
                </a14:m>
                <a:r>
                  <a: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with vector </a:t>
                </a:r>
                <a:r>
                  <a:rPr lang="en-US" altLang="en-US" b="1" dirty="0">
                    <a:solidFill>
                      <a:schemeClr val="tx1"/>
                    </a:solidFill>
                  </a:rPr>
                  <a:t>y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:</a:t>
                </a:r>
                <a:r>
                  <a:rPr lang="en-US" altLang="en-US" b="1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1" i="1" dirty="0">
                            <a:solidFill>
                              <a:schemeClr val="tx1"/>
                            </a:solidFill>
                          </a:rPr>
                        </m:ctrlPr>
                      </m:sSupPr>
                      <m:e>
                        <m:r>
                          <a:rPr lang="en-US" altLang="en-US" b="1" i="1" dirty="0">
                            <a:solidFill>
                              <a:schemeClr val="tx1"/>
                            </a:solidFill>
                          </a:rPr>
                          <m:t>𝑯</m:t>
                        </m:r>
                      </m:e>
                      <m:sup>
                        <m:r>
                          <a:rPr lang="en-US" altLang="en-US" b="1" i="1" dirty="0">
                            <a:solidFill>
                              <a:schemeClr val="tx1"/>
                            </a:solidFill>
                          </a:rPr>
                          <m:t>𝑯</m:t>
                        </m:r>
                      </m:sup>
                    </m:sSup>
                    <m:r>
                      <a:rPr lang="en-US" altLang="en-US" b="1" i="1" dirty="0">
                        <a:solidFill>
                          <a:schemeClr val="tx1"/>
                        </a:solidFill>
                      </a:rPr>
                      <m:t>𝒚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(Size: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en-US" altLang="en-US" i="1" dirty="0">
                            <a:solidFill>
                              <a:schemeClr val="tx1"/>
                            </a:solidFill>
                          </a:rPr>
                          <m:t>𝑁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</a:rPr>
                          <m:t>𝑡</m:t>
                        </m:r>
                      </m:sub>
                    </m:sSub>
                    <m:r>
                      <a:rPr lang="en-US" altLang="en-US" dirty="0">
                        <a:solidFill>
                          <a:schemeClr val="tx1"/>
                        </a:solidFill>
                      </a:rPr>
                      <m:t>)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lvl="0" indent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(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6) Multiply (4) with (5) </a:t>
                </a:r>
                <a:r>
                  <a: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→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b="1" i="1" dirty="0">
                            <a:solidFill>
                              <a:schemeClr val="tx1"/>
                            </a:solidFill>
                          </a:rPr>
                        </m:ctrlPr>
                      </m:accPr>
                      <m:e>
                        <m:r>
                          <a:rPr lang="en-US" altLang="en-US" b="1" i="1" dirty="0">
                            <a:solidFill>
                              <a:schemeClr val="tx1"/>
                            </a:solidFill>
                          </a:rPr>
                          <m:t>𝒙</m:t>
                        </m:r>
                      </m:e>
                    </m:acc>
                    <m:r>
                      <m:rPr>
                        <m:nor/>
                      </m:rPr>
                      <a:rPr lang="en-US" altLang="en-US" b="0" i="0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altLang="en-US" dirty="0">
                        <a:solidFill>
                          <a:schemeClr val="tx1"/>
                        </a:solidFill>
                      </a:rPr>
                      <m:t>∈ </m:t>
                    </m:r>
                    <m:sSup>
                      <m:sSupPr>
                        <m:ctrlPr>
                          <a:rPr lang="en-US" altLang="en-US" i="1">
                            <a:solidFill>
                              <a:schemeClr val="tx1"/>
                            </a:solidFill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</a:rPr>
                          <m:t>𝐶</m:t>
                        </m:r>
                      </m:e>
                      <m:sup>
                        <m:sSub>
                          <m:sSubPr>
                            <m:ctrlPr>
                              <a:rPr lang="en-US" altLang="en-US" i="1" dirty="0">
                                <a:solidFill>
                                  <a:schemeClr val="tx1"/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altLang="en-US" i="1" dirty="0">
                                <a:solidFill>
                                  <a:schemeClr val="tx1"/>
                                </a:solidFill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en-US" i="1" dirty="0">
                                <a:solidFill>
                                  <a:schemeClr val="tx1"/>
                                </a:solidFill>
                              </a:rPr>
                              <m:t>𝑡</m:t>
                            </m:r>
                          </m:sub>
                        </m:sSub>
                      </m:sup>
                    </m:sSup>
                  </m:oMath>
                </a14:m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261AAACF-9D06-841E-F6F5-E6F669FD93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871887" y="1930400"/>
                <a:ext cx="5736057" cy="3168944"/>
              </a:xfrm>
              <a:prstGeom prst="rect">
                <a:avLst/>
              </a:prstGeom>
              <a:blipFill>
                <a:blip r:embed="rId2"/>
                <a:stretch>
                  <a:fillRect l="-850" t="-96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">
                <a:extLst>
                  <a:ext uri="{FF2B5EF4-FFF2-40B4-BE49-F238E27FC236}">
                    <a16:creationId xmlns:a16="http://schemas.microsoft.com/office/drawing/2014/main" id="{CF37456E-EEE8-A648-6681-CEF2CE1FA8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07944" y="1630209"/>
                <a:ext cx="4471859" cy="54714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 3" charset="2"/>
                  <a:buNone/>
                </a:pPr>
                <a:r>
                  <a:rPr lang="en-US" altLang="en-US" b="1" dirty="0">
                    <a:solidFill>
                      <a:schemeClr val="tx1"/>
                    </a:solidFill>
                  </a:rPr>
                  <a:t>Number of approximate operations (flops):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 3" charset="2"/>
                  <a:buNone/>
                </a:pPr>
                <a:r>
                  <a:rPr lang="en-US" alt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dirty="0"/>
                  <a:t>Each complex multiply is treated as ∼4 flops, and each complex add is ∼2 flops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0" indent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 3" charset="2"/>
                  <a:buNone/>
                </a:pPr>
                <a:endParaRPr lang="en-US" altLang="en-US" dirty="0">
                  <a:solidFill>
                    <a:schemeClr val="tx1"/>
                  </a:solidFill>
                </a:endParaRP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 3" charset="2"/>
                  <a:buAutoNum type="arabi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dirty="0" smtClean="0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i="0" dirty="0">
                            <a:solidFill>
                              <a:schemeClr val="tx1"/>
                            </a:solidFill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en-US" b="0" i="0" dirty="0" smtClean="0">
                            <a:solidFill>
                              <a:schemeClr val="tx1"/>
                            </a:solidFill>
                          </a:rPr>
                          <m:t>t</m:t>
                        </m:r>
                      </m:sub>
                    </m:sSub>
                    <m:r>
                      <a:rPr lang="en-US" altLang="en-US" i="0" dirty="0">
                        <a:solidFill>
                          <a:schemeClr val="tx1"/>
                        </a:solidFill>
                      </a:rPr>
                      <m:t> </m:t>
                    </m:r>
                  </m:oMath>
                </a14:m>
                <a:r>
                  <a:rPr kumimoji="0" lang="en-US" altLang="en-US" sz="1800" b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×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dirty="0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i="0" dirty="0">
                            <a:solidFill>
                              <a:schemeClr val="tx1"/>
                            </a:solidFill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en-US" i="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</m:sub>
                    </m:sSub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 3" charset="2"/>
                  <a:buAutoNum type="arabicParenBoth"/>
                </a:pPr>
                <a:r>
                  <a:rPr lang="en-US" altLang="en-US" dirty="0">
                    <a:solidFill>
                      <a:schemeClr val="tx1"/>
                    </a:solidFill>
                  </a:rPr>
                  <a:t>6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 smtClean="0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en-US" altLang="en-US" i="1" dirty="0">
                            <a:solidFill>
                              <a:schemeClr val="tx1"/>
                            </a:solidFill>
                          </a:rPr>
                          <m:t>𝑁</m:t>
                        </m:r>
                      </m:e>
                      <m:sub>
                        <m:r>
                          <a:rPr lang="en-US" altLang="en-US" i="1" dirty="0">
                            <a:solidFill>
                              <a:schemeClr val="tx1"/>
                            </a:solidFill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- 2</a:t>
                </a: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 3" charset="2"/>
                  <a:buAutoNum type="arabi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dirty="0" smtClean="0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i="0" dirty="0">
                            <a:solidFill>
                              <a:schemeClr val="tx1"/>
                            </a:solidFill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en-US" b="0" i="0" dirty="0" smtClean="0">
                            <a:solidFill>
                              <a:schemeClr val="tx1"/>
                            </a:solidFill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(only affects diagonal elements)</a:t>
                </a: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 3" charset="2"/>
                  <a:buAutoNum type="arabi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en-US" smtClean="0">
                            <a:solidFill>
                              <a:schemeClr val="tx1"/>
                            </a:solidFill>
                          </a:rPr>
                        </m:ctrlPr>
                      </m:fPr>
                      <m:num>
                        <m:r>
                          <a:rPr lang="en-US" altLang="en-US" b="0" i="0" smtClean="0">
                            <a:solidFill>
                              <a:schemeClr val="tx1"/>
                            </a:solidFill>
                          </a:rPr>
                          <m:t>8</m:t>
                        </m:r>
                      </m:num>
                      <m:den>
                        <m:r>
                          <a:rPr lang="en-US" altLang="en-US" b="0" i="0" smtClean="0">
                            <a:solidFill>
                              <a:schemeClr val="tx1"/>
                            </a:solidFill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altLang="en-US" smtClean="0">
                            <a:solidFill>
                              <a:schemeClr val="tx1"/>
                            </a:solidFill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en-US" dirty="0">
                                <a:solidFill>
                                  <a:schemeClr val="tx1"/>
                                </a:solidFill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en-US" i="0" dirty="0">
                                <a:solidFill>
                                  <a:schemeClr val="tx1"/>
                                </a:solidFill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en-US" i="0" dirty="0">
                                <a:solidFill>
                                  <a:schemeClr val="tx1"/>
                                </a:solidFill>
                              </a:rPr>
                              <m:t>t</m:t>
                            </m:r>
                          </m:sub>
                        </m:sSub>
                      </m:e>
                      <m:sup>
                        <m:r>
                          <a:rPr lang="en-US" altLang="en-US" b="0" i="0" smtClean="0">
                            <a:solidFill>
                              <a:schemeClr val="tx1"/>
                            </a:solidFill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 3" charset="2"/>
                  <a:buAutoNum type="arabi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dirty="0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i="0" dirty="0">
                            <a:solidFill>
                              <a:schemeClr val="tx1"/>
                            </a:solidFill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en-US" i="0" dirty="0">
                            <a:solidFill>
                              <a:schemeClr val="tx1"/>
                            </a:solidFill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(6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dirty="0" smtClean="0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i="0" dirty="0">
                            <a:solidFill>
                              <a:schemeClr val="tx1"/>
                            </a:solidFill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en-US" i="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</m:sub>
                    </m:sSub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- 2)</a:t>
                </a: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 3" charset="2"/>
                  <a:buAutoNum type="arabicParenBoth"/>
                </a:pPr>
                <a:r>
                  <a:rPr lang="en-US" altLang="en-US" dirty="0">
                    <a:solidFill>
                      <a:schemeClr val="tx1"/>
                    </a:solidFill>
                  </a:rPr>
                  <a:t>6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solidFill>
                              <a:schemeClr val="tx1"/>
                            </a:solidFill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en-US" i="1" dirty="0">
                                <a:solidFill>
                                  <a:schemeClr val="tx1"/>
                                </a:solidFill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en-US" dirty="0">
                                <a:solidFill>
                                  <a:schemeClr val="tx1"/>
                                </a:solidFill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en-US" dirty="0">
                                <a:solidFill>
                                  <a:schemeClr val="tx1"/>
                                </a:solidFill>
                              </a:rPr>
                              <m:t>t</m:t>
                            </m:r>
                          </m:sub>
                        </m:sSub>
                      </m:e>
                      <m:sup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- 2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dirty="0">
                            <a:solidFill>
                              <a:schemeClr val="tx1"/>
                            </a:solidFill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en-US" dirty="0">
                            <a:solidFill>
                              <a:schemeClr val="tx1"/>
                            </a:solidFill>
                          </a:rPr>
                          <m:t>t</m:t>
                        </m:r>
                      </m:sub>
                    </m:sSub>
                  </m:oMath>
                </a14:m>
                <a:endParaRPr lang="en-US" altLang="en-US" dirty="0">
                  <a:solidFill>
                    <a:schemeClr val="tx1"/>
                  </a:solidFill>
                </a:endParaRP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 3" charset="2"/>
                  <a:buAutoNum type="arabicParenBoth"/>
                </a:pPr>
                <a:endParaRPr lang="en-US" altLang="en-US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 3" charset="2"/>
                  <a:buAutoNum type="arabicParenBoth"/>
                </a:pPr>
                <a:endParaRPr lang="en-US" altLang="en-US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 3" charset="2"/>
                  <a:buAutoNum type="arabicParenBoth"/>
                </a:pPr>
                <a:endParaRPr lang="en-US" altLang="en-US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 3" charset="2"/>
                  <a:buAutoNum type="arabicParenBoth"/>
                </a:pPr>
                <a:endParaRPr lang="en-US" altLang="en-US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 3" charset="2"/>
                  <a:buAutoNum type="arabicParenBoth"/>
                </a:pPr>
                <a:endParaRPr lang="en-US" altLang="en-US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 3" charset="2"/>
                  <a:buAutoNum type="arabicParenBoth"/>
                </a:pPr>
                <a:endParaRPr lang="en-US" altLang="en-US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 3" charset="2"/>
                  <a:buAutoNum type="arabicParenBoth"/>
                </a:pPr>
                <a:endParaRPr lang="en-US" altLang="en-US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 3" charset="2"/>
                  <a:buAutoNum type="arabicParenBoth"/>
                </a:pPr>
                <a:endParaRPr lang="en-US" altLang="en-US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9" name="Rectangle 1">
                <a:extLst>
                  <a:ext uri="{FF2B5EF4-FFF2-40B4-BE49-F238E27FC236}">
                    <a16:creationId xmlns:a16="http://schemas.microsoft.com/office/drawing/2014/main" id="{CF37456E-EEE8-A648-6681-CEF2CE1FA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07944" y="1630209"/>
                <a:ext cx="4471859" cy="5471434"/>
              </a:xfrm>
              <a:prstGeom prst="rect">
                <a:avLst/>
              </a:prstGeom>
              <a:blipFill>
                <a:blip r:embed="rId3"/>
                <a:stretch>
                  <a:fillRect l="-1226" t="-44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4496762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F2BD8A-5309-453D-7826-81F351A20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CE180E3-0E1A-54C3-F944-DBCFCDC10F0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77334" y="609600"/>
                <a:ext cx="9381066" cy="1320800"/>
              </a:xfrm>
            </p:spPr>
            <p:txBody>
              <a:bodyPr/>
              <a:lstStyle/>
              <a:p>
                <a:r>
                  <a:rPr lang="en-US" dirty="0"/>
                  <a:t>DetNet Detector – Compute Initial ZF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en-US" b="1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b="1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CE180E3-0E1A-54C3-F944-DBCFCDC10F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77334" y="609600"/>
                <a:ext cx="9381066" cy="1320800"/>
              </a:xfrm>
              <a:blipFill>
                <a:blip r:embed="rId2"/>
                <a:stretch>
                  <a:fillRect l="-1949" t="-6452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D7869-2ACF-E99F-33DB-011D652FEC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00098"/>
                <a:ext cx="5694283" cy="4708673"/>
              </a:xfrm>
            </p:spPr>
            <p:txBody>
              <a:bodyPr>
                <a:normAutofit/>
              </a:bodyPr>
              <a:lstStyle/>
              <a:p>
                <a:pPr marL="0" lvl="0" indent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kumimoji="0" lang="en-US" alt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Mathematical Expression: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</a:p>
              <a:p>
                <a:pPr marL="0" lvl="0" indent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2000" dirty="0">
                  <a:solidFill>
                    <a:schemeClr val="tx1"/>
                  </a:solidFill>
                </a:endParaRPr>
              </a:p>
              <a:p>
                <a:pPr marL="0" indent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en-US" sz="20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sz="20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=</a:t>
                </a:r>
                <a:r>
                  <a:rPr kumimoji="0" lang="el-GR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en-US" sz="2000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sSup>
                          <m:sSupPr>
                            <m:ctrlPr>
                              <a:rPr lang="en-US" altLang="en-US" sz="20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0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altLang="en-US" sz="20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p>
                        </m:sSup>
                        <m:r>
                          <a:rPr lang="en-US" altLang="en-US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m:rPr>
                            <m:nor/>
                          </m:rPr>
                          <a:rPr lang="en-US" altLang="en-US" sz="2000" dirty="0">
                            <a:solidFill>
                              <a:schemeClr val="tx1"/>
                            </a:solidFill>
                          </a:rPr>
                          <m:t>)</m:t>
                        </m:r>
                      </m:e>
                      <m:sup>
                        <m:r>
                          <a:rPr kumimoji="0" lang="el-GR" alt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en-US" sz="20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altLang="en-US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r>
                      <a:rPr lang="en-US" alt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altLang="en-US" sz="2000" dirty="0">
                    <a:solidFill>
                      <a:schemeClr val="tx1"/>
                    </a:solidFill>
                  </a:rPr>
                  <a:t>(zero-forcing initialization – ZF)</a:t>
                </a:r>
              </a:p>
              <a:p>
                <a:pPr marL="0" lvl="0" indent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2000" dirty="0">
                  <a:solidFill>
                    <a:schemeClr val="tx1"/>
                  </a:solidFill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AutoNum type="arabicParenBoth"/>
                </a:pPr>
                <a:r>
                  <a:rPr kumimoji="0" lang="en-US" altLang="en-US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Compute</a:t>
                </a:r>
                <a:r>
                  <a:rPr kumimoji="0" lang="en-US" altLang="en-US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kumimoji="0" lang="en-US" altLang="en-US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Hermitian Transpose: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1" i="1" dirty="0" smtClean="0">
                            <a:solidFill>
                              <a:schemeClr val="tx1"/>
                            </a:solidFill>
                          </a:rPr>
                        </m:ctrlPr>
                      </m:sSupPr>
                      <m:e>
                        <m:r>
                          <a:rPr lang="en-US" altLang="en-US" b="1" i="1" dirty="0">
                            <a:solidFill>
                              <a:schemeClr val="tx1"/>
                            </a:solidFill>
                          </a:rPr>
                          <m:t>𝑯</m:t>
                        </m:r>
                      </m:e>
                      <m:sup>
                        <m:r>
                          <a:rPr lang="en-US" altLang="en-US" b="1" i="1" dirty="0">
                            <a:solidFill>
                              <a:schemeClr val="tx1"/>
                            </a:solidFill>
                          </a:rPr>
                          <m:t>𝑯</m:t>
                        </m:r>
                      </m:sup>
                    </m:sSup>
                  </m:oMath>
                </a14:m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(Size: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en-US" altLang="en-US" i="1" dirty="0">
                            <a:solidFill>
                              <a:schemeClr val="tx1"/>
                            </a:solidFill>
                          </a:rPr>
                          <m:t>𝑁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</a:rPr>
                          <m:t>𝑡</m:t>
                        </m:r>
                      </m:sub>
                    </m:sSub>
                    <m:r>
                      <a:rPr lang="en-US" altLang="en-US" i="1" dirty="0">
                        <a:solidFill>
                          <a:schemeClr val="tx1"/>
                        </a:solidFill>
                      </a:rPr>
                      <m:t> </m:t>
                    </m:r>
                  </m:oMath>
                </a14:m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×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en-US" altLang="en-US" i="1" dirty="0">
                            <a:solidFill>
                              <a:schemeClr val="tx1"/>
                            </a:solidFill>
                          </a:rPr>
                          <m:t>𝑁</m:t>
                        </m:r>
                      </m:e>
                      <m:sub>
                        <m:r>
                          <a:rPr lang="en-US" altLang="en-US" i="1" dirty="0">
                            <a:solidFill>
                              <a:schemeClr val="tx1"/>
                            </a:solidFill>
                          </a:rPr>
                          <m:t>𝑟</m:t>
                        </m:r>
                      </m:sub>
                    </m:sSub>
                    <m:r>
                      <a:rPr lang="en-US" altLang="en-US" b="0" i="0" dirty="0" smtClean="0">
                        <a:solidFill>
                          <a:schemeClr val="tx1"/>
                        </a:solidFill>
                      </a:rPr>
                      <m:t>)</m:t>
                    </m:r>
                  </m:oMath>
                </a14:m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</a:p>
              <a:p>
                <a:pPr marL="0" lvl="0" indent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kumimoji="0" lang="en-US" altLang="en-US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(2) Compute Gram Matrix: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1" i="1" dirty="0" smtClean="0">
                            <a:solidFill>
                              <a:schemeClr val="tx1"/>
                            </a:solidFill>
                          </a:rPr>
                        </m:ctrlPr>
                      </m:sSupPr>
                      <m:e>
                        <m:r>
                          <a:rPr lang="en-US" altLang="en-US" b="1" i="1" dirty="0">
                            <a:solidFill>
                              <a:schemeClr val="tx1"/>
                            </a:solidFill>
                          </a:rPr>
                          <m:t>𝑯</m:t>
                        </m:r>
                      </m:e>
                      <m:sup>
                        <m:r>
                          <a:rPr lang="en-US" altLang="en-US" b="1" i="1" dirty="0">
                            <a:solidFill>
                              <a:schemeClr val="tx1"/>
                            </a:solidFill>
                          </a:rPr>
                          <m:t>𝑯</m:t>
                        </m:r>
                      </m:sup>
                    </m:sSup>
                    <m:r>
                      <a:rPr lang="en-US" altLang="en-US" b="1" i="1" dirty="0">
                        <a:solidFill>
                          <a:schemeClr val="tx1"/>
                        </a:solidFill>
                      </a:rPr>
                      <m:t>𝑯</m:t>
                    </m:r>
                    <m:r>
                      <a:rPr lang="en-US" altLang="en-US" b="1" i="1" dirty="0">
                        <a:solidFill>
                          <a:schemeClr val="tx1"/>
                        </a:solidFill>
                      </a:rPr>
                      <m:t> </m:t>
                    </m:r>
                  </m:oMath>
                </a14:m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(Size: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en-US" altLang="en-US" i="1" dirty="0">
                            <a:solidFill>
                              <a:schemeClr val="tx1"/>
                            </a:solidFill>
                          </a:rPr>
                          <m:t>𝑁</m:t>
                        </m:r>
                      </m:e>
                      <m:sub>
                        <m:r>
                          <a:rPr lang="en-US" altLang="en-US" i="1" dirty="0">
                            <a:solidFill>
                              <a:schemeClr val="tx1"/>
                            </a:solidFill>
                          </a:rPr>
                          <m:t>𝑡</m:t>
                        </m:r>
                      </m:sub>
                    </m:sSub>
                    <m:r>
                      <a:rPr lang="en-US" altLang="en-US" i="1" dirty="0">
                        <a:solidFill>
                          <a:schemeClr val="tx1"/>
                        </a:solidFill>
                      </a:rPr>
                      <m:t> </m:t>
                    </m:r>
                  </m:oMath>
                </a14:m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×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en-US" altLang="en-US" i="1" dirty="0">
                            <a:solidFill>
                              <a:schemeClr val="tx1"/>
                            </a:solidFill>
                          </a:rPr>
                          <m:t>𝑁</m:t>
                        </m:r>
                      </m:e>
                      <m:sub>
                        <m:r>
                          <a:rPr lang="en-US" altLang="en-US" i="1" dirty="0">
                            <a:solidFill>
                              <a:schemeClr val="tx1"/>
                            </a:solidFill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​)</a:t>
                </a:r>
              </a:p>
              <a:p>
                <a:pPr marL="0" lvl="0" indent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dirty="0">
                    <a:solidFill>
                      <a:schemeClr val="tx1"/>
                    </a:solidFill>
                  </a:rPr>
                  <a:t>(3) Invert the matrix: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en-US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en-US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sSup>
                          <m:sSupPr>
                            <m:ctrlPr>
                              <a:rPr lang="en-US" altLang="en-US" b="1" i="1" dirty="0">
                                <a:solidFill>
                                  <a:schemeClr val="tx1"/>
                                </a:solidFill>
                              </a:rPr>
                            </m:ctrlPr>
                          </m:sSupPr>
                          <m:e>
                            <m:r>
                              <a:rPr lang="en-US" altLang="en-US" b="1" i="1" dirty="0">
                                <a:solidFill>
                                  <a:schemeClr val="tx1"/>
                                </a:solidFill>
                              </a:rPr>
                              <m:t>𝑯</m:t>
                            </m:r>
                          </m:e>
                          <m:sup>
                            <m:r>
                              <a:rPr lang="en-US" altLang="en-US" b="1" i="1" dirty="0">
                                <a:solidFill>
                                  <a:schemeClr val="tx1"/>
                                </a:solidFill>
                              </a:rPr>
                              <m:t>𝑯</m:t>
                            </m:r>
                          </m:sup>
                        </m:sSup>
                        <m:r>
                          <a:rPr lang="en-US" altLang="en-US" b="1" i="1" dirty="0">
                            <a:solidFill>
                              <a:schemeClr val="tx1"/>
                            </a:solidFill>
                          </a:rPr>
                          <m:t>𝑯</m:t>
                        </m:r>
                        <m:r>
                          <m:rPr>
                            <m:nor/>
                          </m:rPr>
                          <a:rPr lang="en-US" altLang="en-US" dirty="0">
                            <a:solidFill>
                              <a:schemeClr val="tx1"/>
                            </a:solidFill>
                          </a:rPr>
                          <m:t>)</m:t>
                        </m:r>
                      </m:e>
                      <m:sup>
                        <m:r>
                          <a:rPr kumimoji="0" lang="el-GR" altLang="en-US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en-US" b="1" dirty="0">
                    <a:solidFill>
                      <a:schemeClr val="tx1"/>
                    </a:solidFill>
                  </a:rPr>
                  <a:t>  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(Size: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en-US" altLang="en-US" i="1" dirty="0">
                            <a:solidFill>
                              <a:schemeClr val="tx1"/>
                            </a:solidFill>
                          </a:rPr>
                          <m:t>𝑁</m:t>
                        </m:r>
                      </m:e>
                      <m:sub>
                        <m:r>
                          <a:rPr lang="en-US" altLang="en-US" i="1" dirty="0">
                            <a:solidFill>
                              <a:schemeClr val="tx1"/>
                            </a:solidFill>
                          </a:rPr>
                          <m:t>𝑡</m:t>
                        </m:r>
                      </m:sub>
                    </m:sSub>
                    <m:r>
                      <a:rPr lang="en-US" altLang="en-US" i="1" dirty="0">
                        <a:solidFill>
                          <a:schemeClr val="tx1"/>
                        </a:solidFill>
                      </a:rPr>
                      <m:t> </m:t>
                    </m:r>
                  </m:oMath>
                </a14:m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×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en-US" altLang="en-US" i="1" dirty="0">
                            <a:solidFill>
                              <a:schemeClr val="tx1"/>
                            </a:solidFill>
                          </a:rPr>
                          <m:t>𝑁</m:t>
                        </m:r>
                      </m:e>
                      <m:sub>
                        <m:r>
                          <a:rPr lang="en-US" altLang="en-US" i="1" dirty="0">
                            <a:solidFill>
                              <a:schemeClr val="tx1"/>
                            </a:solidFill>
                          </a:rPr>
                          <m:t>𝑡</m:t>
                        </m:r>
                      </m:sub>
                    </m:sSub>
                    <m:r>
                      <a:rPr lang="en-US" altLang="en-US" i="1" dirty="0">
                        <a:solidFill>
                          <a:schemeClr val="tx1"/>
                        </a:solidFill>
                      </a:rPr>
                      <m:t> </m:t>
                    </m:r>
                  </m:oMath>
                </a14:m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​)</a:t>
                </a:r>
              </a:p>
              <a:p>
                <a:pPr marL="0" lvl="0" indent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dirty="0">
                    <a:solidFill>
                      <a:schemeClr val="tx1"/>
                    </a:solidFill>
                  </a:rPr>
                  <a:t>(4) Multiply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1" i="1" dirty="0" smtClean="0">
                            <a:solidFill>
                              <a:schemeClr val="tx1"/>
                            </a:solidFill>
                          </a:rPr>
                        </m:ctrlPr>
                      </m:sSupPr>
                      <m:e>
                        <m:r>
                          <a:rPr lang="en-US" altLang="en-US" b="1" i="1" dirty="0">
                            <a:solidFill>
                              <a:schemeClr val="tx1"/>
                            </a:solidFill>
                          </a:rPr>
                          <m:t>𝑯</m:t>
                        </m:r>
                      </m:e>
                      <m:sup>
                        <m:r>
                          <a:rPr lang="en-US" altLang="en-US" b="1" i="1" dirty="0">
                            <a:solidFill>
                              <a:schemeClr val="tx1"/>
                            </a:solidFill>
                          </a:rPr>
                          <m:t>𝑯</m:t>
                        </m:r>
                      </m:sup>
                    </m:sSup>
                  </m:oMath>
                </a14:m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with vector </a:t>
                </a:r>
                <a:r>
                  <a:rPr lang="en-US" altLang="en-US" b="1" dirty="0">
                    <a:solidFill>
                      <a:schemeClr val="tx1"/>
                    </a:solidFill>
                  </a:rPr>
                  <a:t>y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:</a:t>
                </a:r>
                <a:r>
                  <a:rPr lang="en-US" altLang="en-US" b="1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1" i="1" dirty="0">
                            <a:solidFill>
                              <a:schemeClr val="tx1"/>
                            </a:solidFill>
                          </a:rPr>
                        </m:ctrlPr>
                      </m:sSupPr>
                      <m:e>
                        <m:r>
                          <a:rPr lang="en-US" altLang="en-US" b="1" i="1" dirty="0">
                            <a:solidFill>
                              <a:schemeClr val="tx1"/>
                            </a:solidFill>
                          </a:rPr>
                          <m:t>𝑯</m:t>
                        </m:r>
                      </m:e>
                      <m:sup>
                        <m:r>
                          <a:rPr lang="en-US" altLang="en-US" b="1" i="1" dirty="0">
                            <a:solidFill>
                              <a:schemeClr val="tx1"/>
                            </a:solidFill>
                          </a:rPr>
                          <m:t>𝑯</m:t>
                        </m:r>
                      </m:sup>
                    </m:sSup>
                    <m:r>
                      <a:rPr lang="en-US" altLang="en-US" b="1" i="1" dirty="0">
                        <a:solidFill>
                          <a:schemeClr val="tx1"/>
                        </a:solidFill>
                      </a:rPr>
                      <m:t>𝒚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(Size: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en-US" altLang="en-US" i="1" dirty="0">
                            <a:solidFill>
                              <a:schemeClr val="tx1"/>
                            </a:solidFill>
                          </a:rPr>
                          <m:t>𝑁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</a:rPr>
                          <m:t>𝑡</m:t>
                        </m:r>
                      </m:sub>
                    </m:sSub>
                    <m:r>
                      <a:rPr lang="en-US" altLang="en-US" dirty="0">
                        <a:solidFill>
                          <a:schemeClr val="tx1"/>
                        </a:solidFill>
                      </a:rPr>
                      <m:t>)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lvl="0" indent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(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5) Multiply (3) with (4) 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→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en-US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en-US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  <m:r>
                      <m:rPr>
                        <m:nor/>
                      </m:rPr>
                      <a:rPr lang="en-US" altLang="en-US" dirty="0">
                        <a:solidFill>
                          <a:schemeClr val="tx1"/>
                        </a:solidFill>
                      </a:rPr>
                      <m:t>∈ </m:t>
                    </m:r>
                    <m:sSup>
                      <m:sSupPr>
                        <m:ctrlPr>
                          <a:rPr lang="en-US" altLang="en-US" i="1">
                            <a:solidFill>
                              <a:schemeClr val="tx1"/>
                            </a:solidFill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</a:rPr>
                          <m:t>𝐶</m:t>
                        </m:r>
                      </m:e>
                      <m:sup>
                        <m:sSub>
                          <m:sSubPr>
                            <m:ctrlPr>
                              <a:rPr lang="en-US" altLang="en-US" i="1" dirty="0">
                                <a:solidFill>
                                  <a:schemeClr val="tx1"/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altLang="en-US" i="1" dirty="0">
                                <a:solidFill>
                                  <a:schemeClr val="tx1"/>
                                </a:solidFill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en-US" i="1" dirty="0">
                                <a:solidFill>
                                  <a:schemeClr val="tx1"/>
                                </a:solidFill>
                              </a:rPr>
                              <m:t>𝑡</m:t>
                            </m:r>
                          </m:sub>
                        </m:sSub>
                      </m:sup>
                    </m:sSup>
                  </m:oMath>
                </a14:m>
                <a:endParaRPr lang="en-US" altLang="en-US" dirty="0">
                  <a:solidFill>
                    <a:schemeClr val="tx1"/>
                  </a:solidFill>
                </a:endParaRPr>
              </a:p>
              <a:p>
                <a:pPr marL="0" lvl="0" indent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3200" dirty="0">
                  <a:solidFill>
                    <a:schemeClr val="tx1"/>
                  </a:solidFill>
                </a:endParaRPr>
              </a:p>
              <a:p>
                <a:pPr marL="0" lvl="0" indent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D7869-2ACF-E99F-33DB-011D652FEC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00098"/>
                <a:ext cx="5694283" cy="4708673"/>
              </a:xfrm>
              <a:blipFill>
                <a:blip r:embed="rId3"/>
                <a:stretch>
                  <a:fillRect l="-1071" t="-907" r="-1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702D681F-8A21-3564-F48C-EC155F48FE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17671" y="2100098"/>
                <a:ext cx="4471859" cy="52250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 3" charset="2"/>
                  <a:buNone/>
                </a:pPr>
                <a:r>
                  <a:rPr lang="en-US" altLang="en-US" b="1" dirty="0">
                    <a:solidFill>
                      <a:schemeClr val="tx1"/>
                    </a:solidFill>
                  </a:rPr>
                  <a:t>Number of approximate operations (flops):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 3" charset="2"/>
                  <a:buNone/>
                </a:pPr>
                <a:r>
                  <a:rPr lang="en-US" alt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dirty="0"/>
                  <a:t>Each complex multiply is treated as ∼4 flops, and each complex add is ∼2 flops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0" indent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 3" charset="2"/>
                  <a:buNone/>
                </a:pPr>
                <a:endParaRPr lang="en-US" altLang="en-US" dirty="0">
                  <a:solidFill>
                    <a:schemeClr val="tx1"/>
                  </a:solidFill>
                </a:endParaRP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 3" charset="2"/>
                  <a:buAutoNum type="arabi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dirty="0" smtClean="0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i="0" dirty="0">
                            <a:solidFill>
                              <a:schemeClr val="tx1"/>
                            </a:solidFill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en-US" b="0" i="0" dirty="0" smtClean="0">
                            <a:solidFill>
                              <a:schemeClr val="tx1"/>
                            </a:solidFill>
                          </a:rPr>
                          <m:t>t</m:t>
                        </m:r>
                      </m:sub>
                    </m:sSub>
                    <m:r>
                      <a:rPr lang="en-US" altLang="en-US" i="0" dirty="0">
                        <a:solidFill>
                          <a:schemeClr val="tx1"/>
                        </a:solidFill>
                      </a:rPr>
                      <m:t> </m:t>
                    </m:r>
                  </m:oMath>
                </a14:m>
                <a:r>
                  <a:rPr kumimoji="0" lang="en-US" altLang="en-US" sz="1800" b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×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dirty="0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i="0" dirty="0">
                            <a:solidFill>
                              <a:schemeClr val="tx1"/>
                            </a:solidFill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en-US" i="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</m:sub>
                    </m:sSub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 3" charset="2"/>
                  <a:buAutoNum type="arabicParenBoth"/>
                </a:pPr>
                <a:r>
                  <a:rPr lang="en-US" altLang="en-US" dirty="0">
                    <a:solidFill>
                      <a:schemeClr val="tx1"/>
                    </a:solidFill>
                  </a:rPr>
                  <a:t>6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 smtClean="0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en-US" altLang="en-US" i="1" dirty="0">
                            <a:solidFill>
                              <a:schemeClr val="tx1"/>
                            </a:solidFill>
                          </a:rPr>
                          <m:t>𝑁</m:t>
                        </m:r>
                      </m:e>
                      <m:sub>
                        <m:r>
                          <a:rPr lang="en-US" altLang="en-US" i="1" dirty="0">
                            <a:solidFill>
                              <a:schemeClr val="tx1"/>
                            </a:solidFill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- 2</a:t>
                </a: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 3" charset="2"/>
                  <a:buAutoNum type="arabi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en-US" smtClean="0">
                            <a:solidFill>
                              <a:schemeClr val="tx1"/>
                            </a:solidFill>
                          </a:rPr>
                        </m:ctrlPr>
                      </m:fPr>
                      <m:num>
                        <m:r>
                          <a:rPr lang="en-US" altLang="en-US" b="0" i="0" smtClean="0">
                            <a:solidFill>
                              <a:schemeClr val="tx1"/>
                            </a:solidFill>
                          </a:rPr>
                          <m:t>8</m:t>
                        </m:r>
                      </m:num>
                      <m:den>
                        <m:r>
                          <a:rPr lang="en-US" altLang="en-US" b="0" i="0" smtClean="0">
                            <a:solidFill>
                              <a:schemeClr val="tx1"/>
                            </a:solidFill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altLang="en-US" smtClean="0">
                            <a:solidFill>
                              <a:schemeClr val="tx1"/>
                            </a:solidFill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en-US" dirty="0">
                                <a:solidFill>
                                  <a:schemeClr val="tx1"/>
                                </a:solidFill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en-US" i="0" dirty="0">
                                <a:solidFill>
                                  <a:schemeClr val="tx1"/>
                                </a:solidFill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en-US" i="0" dirty="0">
                                <a:solidFill>
                                  <a:schemeClr val="tx1"/>
                                </a:solidFill>
                              </a:rPr>
                              <m:t>t</m:t>
                            </m:r>
                          </m:sub>
                        </m:sSub>
                      </m:e>
                      <m:sup>
                        <m:r>
                          <a:rPr lang="en-US" altLang="en-US" b="0" i="0" smtClean="0">
                            <a:solidFill>
                              <a:schemeClr val="tx1"/>
                            </a:solidFill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 3" charset="2"/>
                  <a:buAutoNum type="arabi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dirty="0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i="0" dirty="0">
                            <a:solidFill>
                              <a:schemeClr val="tx1"/>
                            </a:solidFill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en-US" i="0" dirty="0">
                            <a:solidFill>
                              <a:schemeClr val="tx1"/>
                            </a:solidFill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(6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dirty="0" smtClean="0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i="0" dirty="0">
                            <a:solidFill>
                              <a:schemeClr val="tx1"/>
                            </a:solidFill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en-US" i="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</m:sub>
                    </m:sSub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- 2)</a:t>
                </a: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 3" charset="2"/>
                  <a:buAutoNum type="arabicParenBoth"/>
                </a:pPr>
                <a:r>
                  <a:rPr lang="en-US" altLang="en-US" dirty="0">
                    <a:solidFill>
                      <a:schemeClr val="tx1"/>
                    </a:solidFill>
                  </a:rPr>
                  <a:t>6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solidFill>
                              <a:schemeClr val="tx1"/>
                            </a:solidFill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en-US" i="1" dirty="0">
                                <a:solidFill>
                                  <a:schemeClr val="tx1"/>
                                </a:solidFill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en-US" dirty="0">
                                <a:solidFill>
                                  <a:schemeClr val="tx1"/>
                                </a:solidFill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en-US" dirty="0">
                                <a:solidFill>
                                  <a:schemeClr val="tx1"/>
                                </a:solidFill>
                              </a:rPr>
                              <m:t>t</m:t>
                            </m:r>
                          </m:sub>
                        </m:sSub>
                      </m:e>
                      <m:sup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- 2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dirty="0">
                            <a:solidFill>
                              <a:schemeClr val="tx1"/>
                            </a:solidFill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en-US" dirty="0">
                            <a:solidFill>
                              <a:schemeClr val="tx1"/>
                            </a:solidFill>
                          </a:rPr>
                          <m:t>t</m:t>
                        </m:r>
                      </m:sub>
                    </m:sSub>
                  </m:oMath>
                </a14:m>
                <a:endParaRPr lang="en-US" altLang="en-US" dirty="0">
                  <a:solidFill>
                    <a:schemeClr val="tx1"/>
                  </a:solidFill>
                </a:endParaRP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 3" charset="2"/>
                  <a:buAutoNum type="arabicParenBoth"/>
                </a:pPr>
                <a:endParaRPr lang="en-US" altLang="en-US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 3" charset="2"/>
                  <a:buAutoNum type="arabicParenBoth"/>
                </a:pPr>
                <a:endParaRPr lang="en-US" altLang="en-US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 3" charset="2"/>
                  <a:buAutoNum type="arabicParenBoth"/>
                </a:pPr>
                <a:endParaRPr lang="en-US" altLang="en-US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 3" charset="2"/>
                  <a:buAutoNum type="arabicParenBoth"/>
                </a:pPr>
                <a:endParaRPr lang="en-US" altLang="en-US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 3" charset="2"/>
                  <a:buAutoNum type="arabicParenBoth"/>
                </a:pPr>
                <a:endParaRPr lang="en-US" altLang="en-US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 3" charset="2"/>
                  <a:buAutoNum type="arabicParenBoth"/>
                </a:pPr>
                <a:endParaRPr lang="en-US" altLang="en-US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 3" charset="2"/>
                  <a:buAutoNum type="arabicParenBoth"/>
                </a:pPr>
                <a:endParaRPr lang="en-US" altLang="en-US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 3" charset="2"/>
                  <a:buAutoNum type="arabicParenBoth"/>
                </a:pPr>
                <a:endParaRPr lang="en-US" altLang="en-US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702D681F-8A21-3564-F48C-EC155F48F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17671" y="2100098"/>
                <a:ext cx="4471859" cy="5225085"/>
              </a:xfrm>
              <a:prstGeom prst="rect">
                <a:avLst/>
              </a:prstGeom>
              <a:blipFill>
                <a:blip r:embed="rId4"/>
                <a:stretch>
                  <a:fillRect l="-1228" t="-35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8641537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3CD834C-4FEA-04E7-6658-BAE50743FA5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77334" y="609600"/>
                <a:ext cx="8596668" cy="791183"/>
              </a:xfrm>
            </p:spPr>
            <p:txBody>
              <a:bodyPr/>
              <a:lstStyle/>
              <a:p>
                <a:r>
                  <a:rPr lang="en-US" dirty="0"/>
                  <a:t>DetNet Detector –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en-US" b="1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</a:rPr>
                            </m:ctrlPr>
                          </m:accPr>
                          <m:e>
                            <m:r>
                              <a:rPr lang="en-US" altLang="en-US" b="1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</a:rPr>
                              <m:t>𝒙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m:t>+1)</m:t>
                        </m:r>
                      </m:sup>
                    </m:sSup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3CD834C-4FEA-04E7-6658-BAE50743FA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77334" y="609600"/>
                <a:ext cx="8596668" cy="791183"/>
              </a:xfrm>
              <a:blipFill>
                <a:blip r:embed="rId3"/>
                <a:stretch>
                  <a:fillRect l="-2128" t="-7692" b="-1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7A1AD3-8380-DAD8-CA18-DBEE2B0890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30400"/>
                <a:ext cx="6307126" cy="4110962"/>
              </a:xfrm>
            </p:spPr>
            <p:txBody>
              <a:bodyPr>
                <a:normAutofit/>
              </a:bodyPr>
              <a:lstStyle/>
              <a:p>
                <a:pPr marL="0" lvl="0" indent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kumimoji="0" lang="en-US" altLang="en-US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Mathematical Expression: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</a:p>
              <a:p>
                <a:pPr marL="0" lvl="0" indent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dirty="0">
                  <a:solidFill>
                    <a:schemeClr val="tx1"/>
                  </a:solidFill>
                </a:endParaRPr>
              </a:p>
              <a:p>
                <a:pPr marL="0" indent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en-US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=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en-US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alt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m:rPr>
                        <m:nor/>
                      </m:rPr>
                      <a:rPr lang="en-US" altLang="en-US" b="1" dirty="0">
                        <a:solidFill>
                          <a:schemeClr val="tx1"/>
                        </a:solidFill>
                      </a:rPr>
                      <m:t>y</m:t>
                    </m:r>
                  </m:oMath>
                </a14:m>
                <a:r>
                  <a:rPr kumimoji="0" lang="el-GR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en-US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p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alt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m:rPr>
                        <m:nor/>
                      </m:rPr>
                      <a:rPr lang="en-US" altLang="en-US" b="1" i="0" dirty="0" smtClean="0">
                        <a:solidFill>
                          <a:schemeClr val="tx1"/>
                        </a:solidFill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en-US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sz="1600" b="0" dirty="0">
                    <a:solidFill>
                      <a:schemeClr val="tx1"/>
                    </a:solidFill>
                  </a:rPr>
                  <a:t>(precomputed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altLang="en-US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m:rPr>
                        <m:nor/>
                      </m:rPr>
                      <a:rPr lang="en-US" altLang="en-US" sz="1600" b="1" dirty="0">
                        <a:solidFill>
                          <a:schemeClr val="tx1"/>
                        </a:solidFill>
                      </a:rPr>
                      <m:t>y</m:t>
                    </m:r>
                  </m:oMath>
                </a14:m>
                <a:r>
                  <a:rPr lang="el-GR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en-US" sz="16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altLang="en-US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m:rPr>
                        <m:nor/>
                      </m:rPr>
                      <a:rPr lang="en-US" altLang="en-US" sz="1600" b="1" dirty="0">
                        <a:solidFill>
                          <a:schemeClr val="tx1"/>
                        </a:solidFill>
                      </a:rPr>
                      <m:t>H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)</a:t>
                </a:r>
                <a:endParaRPr lang="en-US" sz="1600" b="0" dirty="0">
                  <a:solidFill>
                    <a:schemeClr val="tx1"/>
                  </a:solidFill>
                </a:endParaRPr>
              </a:p>
              <a:p>
                <a:pPr marL="0" indent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l-GR" altLang="en-US" dirty="0">
                    <a:solidFill>
                      <a:schemeClr val="tx1"/>
                    </a:solidFill>
                  </a:rPr>
                  <a:t> 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r>
                  <a:rPr lang="en-US" dirty="0">
                    <a:solidFill>
                      <a:schemeClr val="tx1"/>
                    </a:solidFill>
                  </a:rPr>
                  <a:t>Iterate through L layers, in each one:</a:t>
                </a:r>
              </a:p>
              <a:p>
                <a:pPr marL="0" lvl="0" indent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(1)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alt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m:rPr>
                        <m:nor/>
                      </m:rPr>
                      <a:rPr lang="en-US" altLang="en-US" b="1" i="0" dirty="0" smtClean="0">
                        <a:solidFill>
                          <a:schemeClr val="tx1"/>
                        </a:solidFill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en-US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(Size: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>
                  <a:solidFill>
                    <a:schemeClr val="tx1"/>
                  </a:solidFill>
                </a:endParaRPr>
              </a:p>
              <a:p>
                <a:pPr marL="0" indent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dirty="0">
                    <a:solidFill>
                      <a:schemeClr val="tx1"/>
                    </a:solidFill>
                  </a:rPr>
                  <a:t>(2) Dense layer computation: 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Wz</a:t>
                </a:r>
                <a:r>
                  <a:rPr lang="en-US" dirty="0" err="1">
                    <a:solidFill>
                      <a:schemeClr val="tx1"/>
                    </a:solidFill>
                  </a:rPr>
                  <a:t>+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b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(Size: 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× 1)</a:t>
                </a:r>
              </a:p>
              <a:p>
                <a:pPr marL="0" indent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dirty="0">
                    <a:solidFill>
                      <a:schemeClr val="tx1"/>
                    </a:solidFill>
                  </a:rPr>
                  <a:t>     </a:t>
                </a:r>
                <a:r>
                  <a:rPr lang="en-US" altLang="en-US" sz="1600" dirty="0">
                    <a:solidFill>
                      <a:schemeClr val="tx1"/>
                    </a:solidFill>
                  </a:rPr>
                  <a:t>where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W </a:t>
                </a:r>
                <a:r>
                  <a:rPr lang="en-US" altLang="en-US" sz="1600" dirty="0">
                    <a:solidFill>
                      <a:schemeClr val="tx1"/>
                    </a:solidFill>
                  </a:rPr>
                  <a:t>(Size: 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en-US" sz="1600" dirty="0">
                    <a:solidFill>
                      <a:schemeClr val="tx1"/>
                    </a:solidFill>
                  </a:rPr>
                  <a:t> × 6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en-US" sz="16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0" indent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dirty="0">
                    <a:solidFill>
                      <a:schemeClr val="tx1"/>
                    </a:solidFill>
                  </a:rPr>
                  <a:t>     In each neuron (takes a row from W):</a:t>
                </a:r>
              </a:p>
              <a:p>
                <a:pPr marL="0" lvl="0" indent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dirty="0">
                    <a:solidFill>
                      <a:schemeClr val="tx1"/>
                    </a:solidFill>
                  </a:rPr>
                  <a:t>     (i) Vector x vector: </a:t>
                </a:r>
                <a:r>
                  <a:rPr lang="en-US" b="1" dirty="0">
                    <a:solidFill>
                      <a:schemeClr val="tx1"/>
                    </a:solidFill>
                  </a:rPr>
                  <a:t>W * z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(Size: 1)</a:t>
                </a:r>
              </a:p>
              <a:p>
                <a:pPr marL="0" lvl="0" indent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dirty="0">
                    <a:solidFill>
                      <a:schemeClr val="tx1"/>
                    </a:solidFill>
                  </a:rPr>
                  <a:t>     (ii) Bias addition (Size: 1)</a:t>
                </a:r>
              </a:p>
              <a:p>
                <a:pPr marL="0" lvl="0" indent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dirty="0">
                    <a:solidFill>
                      <a:schemeClr val="tx1"/>
                    </a:solidFill>
                  </a:rPr>
                  <a:t>     (iii) Activation function: </a:t>
                </a:r>
                <a:r>
                  <a:rPr lang="en-US" dirty="0">
                    <a:solidFill>
                      <a:schemeClr val="tx1"/>
                    </a:solidFill>
                  </a:rPr>
                  <a:t>f(x)=−1+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𝑅𝑒𝐿𝑈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𝑅𝑒𝐿𝑈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7A1AD3-8380-DAD8-CA18-DBEE2B0890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30400"/>
                <a:ext cx="6307126" cy="4110962"/>
              </a:xfrm>
              <a:blipFill>
                <a:blip r:embed="rId4"/>
                <a:stretch>
                  <a:fillRect l="-773" t="-1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C2B115BB-12E7-5107-C8DD-DFA7659A4A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63159" y="1784247"/>
                <a:ext cx="4851507" cy="56108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 3" charset="2"/>
                  <a:buNone/>
                </a:pPr>
                <a:r>
                  <a:rPr lang="en-US" altLang="en-US" b="1" dirty="0">
                    <a:solidFill>
                      <a:schemeClr val="tx1"/>
                    </a:solidFill>
                  </a:rPr>
                  <a:t>Number of approximate operations (flops):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 3" charset="2"/>
                  <a:buNone/>
                </a:pPr>
                <a:r>
                  <a:rPr lang="en-US" alt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dirty="0"/>
                  <a:t>Each complex multiply is treated as ∼4 flops, and each complex add is ∼2 flops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0" indent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 3" charset="2"/>
                  <a:buNone/>
                </a:pPr>
                <a:endParaRPr lang="en-US" altLang="en-US" dirty="0">
                  <a:solidFill>
                    <a:schemeClr val="tx1"/>
                  </a:solidFill>
                </a:endParaRP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 3" charset="2"/>
                  <a:buAutoNum type="arabicParenBoth"/>
                </a:pPr>
                <a:r>
                  <a:rPr lang="en-US" altLang="en-US" dirty="0">
                    <a:solidFill>
                      <a:schemeClr val="tx1"/>
                    </a:solidFill>
                  </a:rPr>
                  <a:t>8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solidFill>
                              <a:schemeClr val="tx1"/>
                            </a:solidFill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en-US" i="1" dirty="0">
                                <a:solidFill>
                                  <a:schemeClr val="tx1"/>
                                </a:solidFill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en-US" dirty="0">
                                <a:solidFill>
                                  <a:schemeClr val="tx1"/>
                                </a:solidFill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en-US" dirty="0">
                                <a:solidFill>
                                  <a:schemeClr val="tx1"/>
                                </a:solidFill>
                              </a:rPr>
                              <m:t>t</m:t>
                            </m:r>
                          </m:sub>
                        </m:sSub>
                      </m:e>
                      <m:sup>
                        <m:r>
                          <a:rPr lang="en-US" altLang="en-US" i="1">
                            <a:solidFill>
                              <a:schemeClr val="tx1"/>
                            </a:solidFill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- 2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dirty="0">
                            <a:solidFill>
                              <a:schemeClr val="tx1"/>
                            </a:solidFill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en-US" dirty="0">
                            <a:solidFill>
                              <a:schemeClr val="tx1"/>
                            </a:solidFill>
                          </a:rPr>
                          <m:t>t</m:t>
                        </m:r>
                      </m:sub>
                    </m:sSub>
                    <m:r>
                      <a:rPr lang="en-US" altLang="en-US" i="1" dirty="0">
                        <a:solidFill>
                          <a:schemeClr val="tx1"/>
                        </a:solidFill>
                      </a:rPr>
                      <m:t> </m:t>
                    </m:r>
                  </m:oMath>
                </a14:m>
                <a:endParaRPr lang="en-US" altLang="en-US" i="1" dirty="0">
                  <a:solidFill>
                    <a:schemeClr val="tx1"/>
                  </a:solidFill>
                </a:endParaRP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 3" charset="2"/>
                  <a:buAutoNum type="arabicParenBoth"/>
                </a:pPr>
                <a:r>
                  <a:rPr lang="en-US" altLang="en-US" dirty="0">
                    <a:solidFill>
                      <a:schemeClr val="tx1"/>
                    </a:solidFill>
                  </a:rPr>
                  <a:t>(i) 12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-1</a:t>
                </a:r>
              </a:p>
              <a:p>
                <a:pPr marL="0" indent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dirty="0">
                    <a:solidFill>
                      <a:schemeClr val="tx1"/>
                    </a:solidFill>
                  </a:rPr>
                  <a:t>     (ii) 1</a:t>
                </a:r>
              </a:p>
              <a:p>
                <a:pPr marL="0" indent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dirty="0">
                    <a:solidFill>
                      <a:schemeClr val="tx1"/>
                    </a:solidFill>
                  </a:rPr>
                  <a:t>     (iii) 18 (each division ~6flops)</a:t>
                </a:r>
              </a:p>
              <a:p>
                <a:pPr marL="0" indent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dirty="0">
                    <a:solidFill>
                      <a:schemeClr val="tx1"/>
                    </a:solidFill>
                  </a:rPr>
                  <a:t>     Total flops per neuron: 12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18</a:t>
                </a:r>
              </a:p>
              <a:p>
                <a:pPr marL="0" indent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dirty="0">
                    <a:solidFill>
                      <a:schemeClr val="tx1"/>
                    </a:solidFill>
                  </a:rPr>
                  <a:t>     Total flops per layer: (12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18) 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=</a:t>
                </a:r>
              </a:p>
              <a:p>
                <a:pPr marL="0" indent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dirty="0">
                    <a:solidFill>
                      <a:schemeClr val="tx1"/>
                    </a:solidFill>
                  </a:rPr>
                  <a:t>		           = 24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en-US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en-US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  <m:sup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+ 36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endParaRPr lang="en-US" altLang="en-US" dirty="0">
                  <a:solidFill>
                    <a:schemeClr val="tx1"/>
                  </a:solidFill>
                </a:endParaRPr>
              </a:p>
              <a:p>
                <a:pPr marL="0" indent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dirty="0">
                    <a:solidFill>
                      <a:schemeClr val="tx1"/>
                    </a:solidFill>
                  </a:rPr>
                  <a:t>     Total flops for L layers: L (24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en-US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en-US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  <m:sup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+ 36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0" indent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dirty="0">
                    <a:solidFill>
                      <a:schemeClr val="tx1"/>
                    </a:solidFill>
                  </a:rPr>
                  <a:t>     (L=10 in our case)</a:t>
                </a: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 3" charset="2"/>
                  <a:buAutoNum type="arabicParenBoth"/>
                </a:pPr>
                <a:endParaRPr lang="en-US" altLang="en-US" dirty="0">
                  <a:solidFill>
                    <a:schemeClr val="tx1"/>
                  </a:solidFill>
                </a:endParaRPr>
              </a:p>
              <a:p>
                <a:pPr marL="0" indent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pt-BR" sz="1600" u="sng" dirty="0"/>
                  <a:t>Note</a:t>
                </a:r>
                <a:r>
                  <a:rPr lang="pt-BR" sz="1600" dirty="0"/>
                  <a:t>: H=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1600" i="1" smtClean="0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sz="1600" i="1" smtClean="0"/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/>
                                <m:t>𝑅𝑒</m:t>
                              </m:r>
                              <m:r>
                                <a:rPr lang="en-US" sz="1600" b="0" i="1" smtClean="0"/>
                                <m:t>(</m:t>
                              </m:r>
                              <m:r>
                                <a:rPr lang="en-US" sz="1600" b="0" i="1" smtClean="0"/>
                                <m:t>𝐻</m:t>
                              </m:r>
                              <m:r>
                                <a:rPr lang="en-US" sz="1600" b="0" i="1" smtClean="0"/>
                                <m:t>)</m:t>
                              </m:r>
                            </m:e>
                            <m:e>
                              <m:r>
                                <a:rPr lang="en-US" sz="1600" b="0" i="1" smtClean="0"/>
                                <m:t>𝐼𝑚</m:t>
                              </m:r>
                              <m:r>
                                <a:rPr lang="en-US" sz="1600" b="0" i="1" smtClean="0"/>
                                <m:t>(</m:t>
                              </m:r>
                              <m:r>
                                <a:rPr lang="en-US" sz="1600" b="0" i="1" smtClean="0"/>
                                <m:t>𝐻</m:t>
                              </m:r>
                              <m:r>
                                <a:rPr lang="en-US" sz="1600" b="0" i="1" smtClean="0"/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/>
                                <m:t>−</m:t>
                              </m:r>
                              <m:r>
                                <a:rPr lang="en-US" sz="1600" b="0" i="1" smtClean="0"/>
                                <m:t>𝐼𝑚</m:t>
                              </m:r>
                              <m:r>
                                <a:rPr lang="en-US" sz="1600" b="0" i="1" smtClean="0"/>
                                <m:t>(</m:t>
                              </m:r>
                              <m:r>
                                <a:rPr lang="en-US" sz="1600" b="0" i="1" smtClean="0"/>
                                <m:t>𝐻</m:t>
                              </m:r>
                              <m:r>
                                <a:rPr lang="en-US" sz="1600" b="0" i="1" smtClean="0"/>
                                <m:t>)</m:t>
                              </m:r>
                            </m:e>
                            <m:e>
                              <m:r>
                                <a:rPr lang="en-US" sz="1600" b="0" i="1" smtClean="0"/>
                                <m:t>𝑅𝑒</m:t>
                              </m:r>
                              <m:r>
                                <a:rPr lang="en-US" sz="1600" b="0" i="1" smtClean="0"/>
                                <m:t>(</m:t>
                              </m:r>
                              <m:r>
                                <a:rPr lang="en-US" sz="1600" b="0" i="1" smtClean="0"/>
                                <m:t>𝐻</m:t>
                              </m:r>
                              <m:r>
                                <a:rPr lang="en-US" sz="1600" b="0" i="1" smtClean="0"/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en-US" dirty="0">
                  <a:solidFill>
                    <a:schemeClr val="tx1"/>
                  </a:solidFill>
                </a:endParaRP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 3" charset="2"/>
                  <a:buAutoNum type="arabicParenBoth"/>
                </a:pPr>
                <a:endParaRPr lang="en-US" altLang="en-US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 3" charset="2"/>
                  <a:buAutoNum type="arabicParenBoth"/>
                </a:pPr>
                <a:endParaRPr lang="en-US" altLang="en-US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 3" charset="2"/>
                  <a:buAutoNum type="arabicParenBoth"/>
                </a:pPr>
                <a:endParaRPr lang="en-US" altLang="en-US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 3" charset="2"/>
                  <a:buAutoNum type="arabicParenBoth"/>
                </a:pPr>
                <a:endParaRPr lang="en-US" altLang="en-US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C2B115BB-12E7-5107-C8DD-DFA7659A4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63159" y="1784247"/>
                <a:ext cx="4851507" cy="5610831"/>
              </a:xfrm>
              <a:prstGeom prst="rect">
                <a:avLst/>
              </a:prstGeom>
              <a:blipFill>
                <a:blip r:embed="rId5"/>
                <a:stretch>
                  <a:fillRect l="-1005" t="-21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911182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ACC02-5767-9128-025C-492ED91F9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062C5B3-324A-1FED-DEB2-388A2B1CAA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447086"/>
            <a:ext cx="8975952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Training Hyperparameters: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Number of Epochs: 50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Steps per Epoch: 150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Batch Size: 2000 per step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Optimizer: Adam with learning rate 0.001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Loss &amp; Regularization: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Per‐layer MSE with a logarithmic weight: log(i) for layer 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SNR Scheduling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First 25 epochs: SNR sampled uniformly between [0,5] dB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solidFill>
                  <a:schemeClr val="tx1"/>
                </a:solidFill>
              </a:rPr>
              <a:t>Then in the next 25 epochs between [6,10] dB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005538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Face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396</TotalTime>
  <Words>1152</Words>
  <Application>Microsoft Office PowerPoint</Application>
  <PresentationFormat>Widescreen</PresentationFormat>
  <Paragraphs>153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Arial</vt:lpstr>
      <vt:lpstr>Cambria Math</vt:lpstr>
      <vt:lpstr>Trebuchet MS</vt:lpstr>
      <vt:lpstr>Wingdings 3</vt:lpstr>
      <vt:lpstr>Facet</vt:lpstr>
      <vt:lpstr>DEEP MIMO DETECTION</vt:lpstr>
      <vt:lpstr>MIMO Detection Problem</vt:lpstr>
      <vt:lpstr>Block Diagram</vt:lpstr>
      <vt:lpstr>LMMSE detection flow</vt:lpstr>
      <vt:lpstr>DetNet detection flow</vt:lpstr>
      <vt:lpstr>LMMSE Detector – Number of operations</vt:lpstr>
      <vt:lpstr>DetNet Detector – Compute Initial ZF estimate x ̂^((0))  </vt:lpstr>
      <vt:lpstr>DetNet Detector – Compute x ̂^((k+1))  </vt:lpstr>
      <vt:lpstr>Training</vt:lpstr>
      <vt:lpstr>Simulation setup</vt:lpstr>
      <vt:lpstr>RESULTS</vt:lpstr>
      <vt:lpstr>CONCLUSIONS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ΘΑΝΟΠΟΥΛΟΥ ΚΩΝΣΤΑΝΤΙΝΑ</dc:creator>
  <cp:lastModifiedBy>ΘΑΝΟΠΟΥΛΟΥ ΚΩΝΣΤΑΝΤΙΝΑ</cp:lastModifiedBy>
  <cp:revision>53</cp:revision>
  <dcterms:created xsi:type="dcterms:W3CDTF">2025-02-12T23:55:28Z</dcterms:created>
  <dcterms:modified xsi:type="dcterms:W3CDTF">2025-02-13T10:29:47Z</dcterms:modified>
</cp:coreProperties>
</file>