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E75B6"/>
                </a:solidFill>
              </a:defRPr>
            </a:pPr>
            <a:r>
              <a:t>Generics</a:t>
            </a:r>
            <a:br/>
            <a:r>
              <a:rPr>
                <a:solidFill>
                  <a:srgbClr val="9DC3E6"/>
                </a:solidFill>
              </a:rPr>
              <a:t>(Java Programming)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Why to Use Generics?</a:t>
            </a:r>
          </a:p>
        </p:txBody>
      </p:sp>
      <p:sp>
        <p:nvSpPr>
          <p:cNvPr id="1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r>
              <a:rPr dirty="0"/>
              <a:t>Generics has </a:t>
            </a:r>
            <a:r>
              <a:rPr b="1" dirty="0"/>
              <a:t>many benefits </a:t>
            </a:r>
            <a:r>
              <a:rPr dirty="0"/>
              <a:t>over non-generic code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endParaRPr dirty="0"/>
          </a:p>
          <a:p>
            <a:pPr marL="0" indent="0">
              <a:buSzTx/>
              <a:buNone/>
              <a:defRPr b="1">
                <a:solidFill>
                  <a:srgbClr val="A9D18E"/>
                </a:solidFill>
              </a:defRPr>
            </a:pPr>
            <a:r>
              <a:rPr dirty="0"/>
              <a:t>2.) WE CAN ELIMINATE TYPE CASTING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endParaRPr dirty="0"/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r>
              <a:rPr dirty="0"/>
              <a:t>It is not a good programming </a:t>
            </a:r>
            <a:r>
              <a:rPr dirty="0" err="1"/>
              <a:t>practise</a:t>
            </a:r>
            <a:r>
              <a:rPr dirty="0"/>
              <a:t> to do type castings – we should use </a:t>
            </a:r>
            <a:r>
              <a:rPr b="1" dirty="0"/>
              <a:t>generics </a:t>
            </a:r>
            <a:r>
              <a:rPr dirty="0"/>
              <a:t>instead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Why to Use Generics?</a:t>
            </a:r>
          </a:p>
        </p:txBody>
      </p:sp>
      <p:sp>
        <p:nvSpPr>
          <p:cNvPr id="1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r>
              <a:t>Generics has </a:t>
            </a:r>
            <a:r>
              <a:rPr b="1"/>
              <a:t>many benefits </a:t>
            </a:r>
            <a:r>
              <a:t>over non-generic code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  <a:p>
            <a:pPr marL="0" indent="0">
              <a:buSzTx/>
              <a:buNone/>
              <a:defRPr b="1">
                <a:solidFill>
                  <a:srgbClr val="A9D18E"/>
                </a:solidFill>
              </a:defRPr>
            </a:pPr>
            <a:r>
              <a:t>2.) WE CAN ELIMINATE TYPE CASTING</a:t>
            </a:r>
          </a:p>
        </p:txBody>
      </p:sp>
      <p:grpSp>
        <p:nvGrpSpPr>
          <p:cNvPr id="140" name="Rectangle: Rounded Corners 3"/>
          <p:cNvGrpSpPr/>
          <p:nvPr/>
        </p:nvGrpSpPr>
        <p:grpSpPr>
          <a:xfrm>
            <a:off x="3317288" y="3870664"/>
            <a:ext cx="5557422" cy="1300473"/>
            <a:chOff x="0" y="0"/>
            <a:chExt cx="5557420" cy="1300471"/>
          </a:xfrm>
        </p:grpSpPr>
        <p:sp>
          <p:nvSpPr>
            <p:cNvPr id="138" name="Rounded Rectangle"/>
            <p:cNvSpPr/>
            <p:nvPr/>
          </p:nvSpPr>
          <p:spPr>
            <a:xfrm>
              <a:off x="0" y="0"/>
              <a:ext cx="5557421" cy="130047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 i="1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39" name="List list = new ArrayList();…"/>
            <p:cNvSpPr/>
            <p:nvPr/>
          </p:nvSpPr>
          <p:spPr>
            <a:xfrm>
              <a:off x="109203" y="650236"/>
              <a:ext cx="53390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 b="1" i="1">
                  <a:solidFill>
                    <a:srgbClr val="808080"/>
                  </a:solidFill>
                </a:defRPr>
              </a:pPr>
              <a:r>
                <a:t>List list = new ArrayList();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2800" b="1" i="1">
                  <a:solidFill>
                    <a:srgbClr val="808080"/>
                  </a:solidFill>
                </a:defRPr>
              </a:pPr>
              <a:r>
                <a:t>String name = (String) list.get(0);</a:t>
              </a:r>
            </a:p>
          </p:txBody>
        </p:sp>
      </p:grpSp>
      <p:sp>
        <p:nvSpPr>
          <p:cNvPr id="141" name="TextBox 4"/>
          <p:cNvSpPr txBox="1"/>
          <p:nvPr/>
        </p:nvSpPr>
        <p:spPr>
          <a:xfrm>
            <a:off x="3796661" y="5476702"/>
            <a:ext cx="4598676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solidFill>
                  <a:srgbClr val="595959"/>
                </a:solidFill>
              </a:defRPr>
            </a:pPr>
            <a:r>
              <a:t>in this case we do not use generics which means 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we have to </a:t>
            </a:r>
            <a:r>
              <a:rPr b="1"/>
              <a:t>cast the objects </a:t>
            </a:r>
            <a:r>
              <a:t>into Strings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(the JVM must test type castibility at run-time)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1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Why to Use Generics?</a:t>
            </a:r>
          </a:p>
        </p:txBody>
      </p:sp>
      <p:sp>
        <p:nvSpPr>
          <p:cNvPr id="14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r>
              <a:t>Generics has </a:t>
            </a:r>
            <a:r>
              <a:rPr b="1"/>
              <a:t>many benefits </a:t>
            </a:r>
            <a:r>
              <a:t>over non-generic code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  <a:p>
            <a:pPr marL="0" indent="0">
              <a:buSzTx/>
              <a:buNone/>
              <a:defRPr b="1">
                <a:solidFill>
                  <a:srgbClr val="A9D18E"/>
                </a:solidFill>
              </a:defRPr>
            </a:pPr>
            <a:r>
              <a:t>2.) WE CAN ELIMINATE TYPE CASTING</a:t>
            </a:r>
          </a:p>
        </p:txBody>
      </p:sp>
      <p:grpSp>
        <p:nvGrpSpPr>
          <p:cNvPr id="147" name="Rectangle: Rounded Corners 3"/>
          <p:cNvGrpSpPr/>
          <p:nvPr/>
        </p:nvGrpSpPr>
        <p:grpSpPr>
          <a:xfrm>
            <a:off x="3204837" y="3870664"/>
            <a:ext cx="5782324" cy="1300473"/>
            <a:chOff x="0" y="0"/>
            <a:chExt cx="5782323" cy="1300471"/>
          </a:xfrm>
        </p:grpSpPr>
        <p:sp>
          <p:nvSpPr>
            <p:cNvPr id="145" name="Rounded Rectangle"/>
            <p:cNvSpPr/>
            <p:nvPr/>
          </p:nvSpPr>
          <p:spPr>
            <a:xfrm>
              <a:off x="0" y="0"/>
              <a:ext cx="5782324" cy="130047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 i="1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46" name="List&lt;String&gt; list = new ArrayList&lt;&gt;();…"/>
            <p:cNvSpPr/>
            <p:nvPr/>
          </p:nvSpPr>
          <p:spPr>
            <a:xfrm>
              <a:off x="109203" y="650236"/>
              <a:ext cx="556391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 b="1" i="1">
                  <a:solidFill>
                    <a:srgbClr val="808080"/>
                  </a:solidFill>
                </a:defRPr>
              </a:pPr>
              <a:r>
                <a:t>List&lt;String&gt; list = new ArrayList&lt;&gt;();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2800" b="1" i="1">
                  <a:solidFill>
                    <a:srgbClr val="808080"/>
                  </a:solidFill>
                </a:defRPr>
              </a:pPr>
              <a:r>
                <a:t>String name = list.get(0);</a:t>
              </a:r>
            </a:p>
          </p:txBody>
        </p:sp>
      </p:grpSp>
      <p:sp>
        <p:nvSpPr>
          <p:cNvPr id="148" name="TextBox 4"/>
          <p:cNvSpPr txBox="1"/>
          <p:nvPr/>
        </p:nvSpPr>
        <p:spPr>
          <a:xfrm>
            <a:off x="3424746" y="5476702"/>
            <a:ext cx="5342519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solidFill>
                  <a:srgbClr val="595959"/>
                </a:solidFill>
              </a:defRPr>
            </a:pPr>
            <a:r>
              <a:t>in this case we use generics which means 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we </a:t>
            </a:r>
            <a:r>
              <a:rPr b="1"/>
              <a:t>do not have to cast the objects </a:t>
            </a:r>
            <a:r>
              <a:t>into Strings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(the compiler knows the types so no need to check them)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  <p:bldP spid="148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Why to Use Generics?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r>
              <a:rPr dirty="0"/>
              <a:t>Generics has </a:t>
            </a:r>
            <a:r>
              <a:rPr b="1" dirty="0"/>
              <a:t>many benefits </a:t>
            </a:r>
            <a:r>
              <a:rPr dirty="0"/>
              <a:t>over non-generic code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endParaRPr dirty="0"/>
          </a:p>
          <a:p>
            <a:pPr marL="0" indent="0">
              <a:buSzTx/>
              <a:buNone/>
              <a:defRPr b="1">
                <a:solidFill>
                  <a:srgbClr val="A9D18E"/>
                </a:solidFill>
              </a:defRPr>
            </a:pPr>
            <a:r>
              <a:rPr dirty="0"/>
              <a:t>3.) GENERIC ALGORITHMS</a:t>
            </a:r>
          </a:p>
        </p:txBody>
      </p:sp>
      <p:sp>
        <p:nvSpPr>
          <p:cNvPr id="152" name="TextBox 4"/>
          <p:cNvSpPr txBox="1"/>
          <p:nvPr/>
        </p:nvSpPr>
        <p:spPr>
          <a:xfrm>
            <a:off x="2577276" y="3550037"/>
            <a:ext cx="7037448" cy="260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>
                <a:solidFill>
                  <a:srgbClr val="595959"/>
                </a:solidFill>
              </a:defRPr>
            </a:pPr>
            <a:r>
              <a:t>We can implement generic algorithms and methods and</a:t>
            </a:r>
          </a:p>
          <a:p>
            <a:pPr algn="ctr">
              <a:defRPr sz="2400">
                <a:solidFill>
                  <a:srgbClr val="595959"/>
                </a:solidFill>
              </a:defRPr>
            </a:pPr>
            <a:r>
              <a:t>we can reuse them whenever we want</a:t>
            </a:r>
          </a:p>
          <a:p>
            <a:pPr algn="ctr">
              <a:defRPr sz="2400">
                <a:solidFill>
                  <a:srgbClr val="595959"/>
                </a:solidFill>
              </a:defRPr>
            </a:pPr>
            <a:endParaRPr/>
          </a:p>
          <a:p>
            <a:pPr algn="ctr">
              <a:defRPr sz="2400">
                <a:solidFill>
                  <a:srgbClr val="595959"/>
                </a:solidFill>
              </a:defRPr>
            </a:pPr>
            <a:r>
              <a:t>For example: sorting integers, floats or doubles</a:t>
            </a:r>
          </a:p>
          <a:p>
            <a:pPr algn="ctr">
              <a:defRPr sz="2400">
                <a:solidFill>
                  <a:srgbClr val="595959"/>
                </a:solidFill>
              </a:defRPr>
            </a:pPr>
            <a:endParaRPr/>
          </a:p>
          <a:p>
            <a:pPr algn="ctr">
              <a:defRPr sz="2400" b="1">
                <a:solidFill>
                  <a:srgbClr val="595959"/>
                </a:solidFill>
              </a:defRPr>
            </a:pPr>
            <a:r>
              <a:t>ANOTHER ADVANTAGE IS THAT IT IS EASIER </a:t>
            </a:r>
          </a:p>
          <a:p>
            <a:pPr algn="ctr">
              <a:defRPr sz="2400" b="1">
                <a:solidFill>
                  <a:srgbClr val="595959"/>
                </a:solidFill>
              </a:defRPr>
            </a:pPr>
            <a:r>
              <a:t>TO READ GENERIC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E75B6"/>
                </a:solidFill>
              </a:defRPr>
            </a:pPr>
            <a:r>
              <a:rPr dirty="0"/>
              <a:t>Bounded Types</a:t>
            </a:r>
            <a:br>
              <a:rPr dirty="0"/>
            </a:br>
            <a:r>
              <a:rPr dirty="0">
                <a:solidFill>
                  <a:srgbClr val="9DC3E6"/>
                </a:solidFill>
              </a:rPr>
              <a:t>(Java Programming)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Bounded Generic Types</a:t>
            </a:r>
          </a:p>
        </p:txBody>
      </p:sp>
      <p:sp>
        <p:nvSpPr>
          <p:cNvPr id="1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rPr dirty="0"/>
              <a:t>sometimes we want to</a:t>
            </a:r>
            <a:r>
              <a:rPr b="1" dirty="0"/>
              <a:t> restrict the types </a:t>
            </a:r>
            <a:r>
              <a:rPr dirty="0"/>
              <a:t>that can be used as type arguments in a parameterized type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rPr dirty="0"/>
              <a:t>a method that operates on numbers (</a:t>
            </a:r>
            <a:r>
              <a:rPr i="1" dirty="0"/>
              <a:t>integers</a:t>
            </a:r>
            <a:r>
              <a:rPr dirty="0"/>
              <a:t>, </a:t>
            </a:r>
            <a:r>
              <a:rPr i="1" dirty="0"/>
              <a:t>floats</a:t>
            </a:r>
            <a:r>
              <a:rPr dirty="0"/>
              <a:t> or </a:t>
            </a:r>
            <a:r>
              <a:rPr i="1" dirty="0"/>
              <a:t>doubles</a:t>
            </a:r>
            <a:r>
              <a:rPr dirty="0"/>
              <a:t>) might only want to </a:t>
            </a:r>
            <a:r>
              <a:rPr b="1" dirty="0"/>
              <a:t>accepts instances of the Number class</a:t>
            </a:r>
            <a:r>
              <a:rPr dirty="0"/>
              <a:t> or its subclasses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rPr dirty="0"/>
              <a:t>this is exactly why there are </a:t>
            </a:r>
            <a:r>
              <a:rPr b="1" dirty="0"/>
              <a:t>bounded type </a:t>
            </a:r>
            <a:r>
              <a:rPr dirty="0"/>
              <a:t>parameters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rPr dirty="0"/>
              <a:t>bounded types </a:t>
            </a:r>
            <a:r>
              <a:rPr b="1" dirty="0"/>
              <a:t>allow you to invoke methods </a:t>
            </a:r>
            <a:r>
              <a:rPr dirty="0"/>
              <a:t>defined in the bounds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Bounded Generic Types</a:t>
            </a:r>
          </a:p>
        </p:txBody>
      </p:sp>
      <p:grpSp>
        <p:nvGrpSpPr>
          <p:cNvPr id="162" name="Rectangle: Rounded Corners 5"/>
          <p:cNvGrpSpPr/>
          <p:nvPr/>
        </p:nvGrpSpPr>
        <p:grpSpPr>
          <a:xfrm>
            <a:off x="3232950" y="2299317"/>
            <a:ext cx="5726098" cy="1447061"/>
            <a:chOff x="0" y="0"/>
            <a:chExt cx="5726096" cy="1447060"/>
          </a:xfrm>
        </p:grpSpPr>
        <p:sp>
          <p:nvSpPr>
            <p:cNvPr id="160" name="Rounded Rectangle"/>
            <p:cNvSpPr/>
            <p:nvPr/>
          </p:nvSpPr>
          <p:spPr>
            <a:xfrm>
              <a:off x="0" y="0"/>
              <a:ext cx="5726097" cy="1447061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61" name="&lt;T extends Comparable&gt;"/>
            <p:cNvSpPr txBox="1"/>
            <p:nvPr/>
          </p:nvSpPr>
          <p:spPr>
            <a:xfrm>
              <a:off x="116359" y="556986"/>
              <a:ext cx="549337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808080"/>
                  </a:solidFill>
                </a:defRPr>
              </a:lvl1pPr>
            </a:lstStyle>
            <a:p>
              <a:r>
                <a:t>&lt;T extends Comparable&gt;</a:t>
              </a:r>
            </a:p>
          </p:txBody>
        </p:sp>
      </p:grpSp>
      <p:sp>
        <p:nvSpPr>
          <p:cNvPr id="163" name="TextBox 6"/>
          <p:cNvSpPr txBox="1"/>
          <p:nvPr/>
        </p:nvSpPr>
        <p:spPr>
          <a:xfrm>
            <a:off x="3179005" y="4355005"/>
            <a:ext cx="5833987" cy="150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solidFill>
                  <a:srgbClr val="595959"/>
                </a:solidFill>
              </a:defRPr>
            </a:pPr>
            <a:r>
              <a:t>it is misleading because no matter we are dealing with classes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or interfaces – we have to use the </a:t>
            </a:r>
            <a:r>
              <a:rPr b="1"/>
              <a:t>extends</a:t>
            </a:r>
            <a:r>
              <a:t> keyword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endParaRPr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(now we can inoke the methods defined in the </a:t>
            </a:r>
            <a:r>
              <a:rPr b="1"/>
              <a:t>Comparable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Interface when dealing with the </a:t>
            </a:r>
            <a:r>
              <a:rPr b="1"/>
              <a:t>T</a:t>
            </a:r>
            <a:r>
              <a:t> generic variable)</a:t>
            </a:r>
          </a:p>
        </p:txBody>
      </p:sp>
      <p:sp>
        <p:nvSpPr>
          <p:cNvPr id="164" name="Oval 7"/>
          <p:cNvSpPr/>
          <p:nvPr/>
        </p:nvSpPr>
        <p:spPr>
          <a:xfrm>
            <a:off x="4323424" y="2166150"/>
            <a:ext cx="3545153" cy="1748903"/>
          </a:xfrm>
          <a:prstGeom prst="ellipse">
            <a:avLst/>
          </a:prstGeom>
          <a:ln w="762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  <p:bldP spid="164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Bounded Generic Types</a:t>
            </a:r>
          </a:p>
        </p:txBody>
      </p:sp>
      <p:grpSp>
        <p:nvGrpSpPr>
          <p:cNvPr id="169" name="Rectangle: Rounded Corners 5"/>
          <p:cNvGrpSpPr/>
          <p:nvPr/>
        </p:nvGrpSpPr>
        <p:grpSpPr>
          <a:xfrm>
            <a:off x="3232950" y="2299317"/>
            <a:ext cx="5726098" cy="1447061"/>
            <a:chOff x="0" y="0"/>
            <a:chExt cx="5726096" cy="1447060"/>
          </a:xfrm>
        </p:grpSpPr>
        <p:sp>
          <p:nvSpPr>
            <p:cNvPr id="167" name="Rounded Rectangle"/>
            <p:cNvSpPr/>
            <p:nvPr/>
          </p:nvSpPr>
          <p:spPr>
            <a:xfrm>
              <a:off x="0" y="0"/>
              <a:ext cx="5726097" cy="1447061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68" name="&lt;T extends B1 &amp; B2 &amp; B3&gt;"/>
            <p:cNvSpPr txBox="1"/>
            <p:nvPr/>
          </p:nvSpPr>
          <p:spPr>
            <a:xfrm>
              <a:off x="116359" y="556986"/>
              <a:ext cx="5493378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808080"/>
                  </a:solidFill>
                </a:defRPr>
              </a:lvl1pPr>
            </a:lstStyle>
            <a:p>
              <a:r>
                <a:t>&lt;T extends B1 &amp; B2 &amp; B3&gt;</a:t>
              </a:r>
            </a:p>
          </p:txBody>
        </p:sp>
      </p:grpSp>
      <p:sp>
        <p:nvSpPr>
          <p:cNvPr id="170" name="TextBox 6"/>
          <p:cNvSpPr txBox="1"/>
          <p:nvPr/>
        </p:nvSpPr>
        <p:spPr>
          <a:xfrm>
            <a:off x="3179005" y="4355005"/>
            <a:ext cx="5833987" cy="121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solidFill>
                  <a:srgbClr val="595959"/>
                </a:solidFill>
              </a:defRPr>
            </a:pPr>
            <a:r>
              <a:t>it is misleading because no matter we are dealing with classes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or interfaces – we have to use the </a:t>
            </a:r>
            <a:r>
              <a:rPr b="1"/>
              <a:t>extends</a:t>
            </a:r>
            <a:r>
              <a:t> keyword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endParaRPr/>
          </a:p>
          <a:p>
            <a:pPr algn="ctr">
              <a:defRPr sz="2000" b="1" i="1">
                <a:solidFill>
                  <a:srgbClr val="A9D18E"/>
                </a:solidFill>
              </a:defRPr>
            </a:pPr>
            <a:r>
              <a:t>WE CAN DEFINE MULTIPLE BOUNDS !!! </a:t>
            </a:r>
          </a:p>
        </p:txBody>
      </p:sp>
      <p:sp>
        <p:nvSpPr>
          <p:cNvPr id="171" name="Oval 7"/>
          <p:cNvSpPr/>
          <p:nvPr/>
        </p:nvSpPr>
        <p:spPr>
          <a:xfrm>
            <a:off x="4323424" y="2166150"/>
            <a:ext cx="3545153" cy="1748903"/>
          </a:xfrm>
          <a:prstGeom prst="ellipse">
            <a:avLst/>
          </a:prstGeom>
          <a:ln w="762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  <p:bldP spid="171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E75B6"/>
                </a:solidFill>
              </a:defRPr>
            </a:pPr>
            <a:r>
              <a:t>Type Inference</a:t>
            </a:r>
            <a:br/>
            <a:r>
              <a:rPr>
                <a:solidFill>
                  <a:srgbClr val="9DC3E6"/>
                </a:solidFill>
              </a:rPr>
              <a:t>(Java Programming)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Type Inference</a:t>
            </a:r>
          </a:p>
        </p:txBody>
      </p:sp>
      <p:sp>
        <p:nvSpPr>
          <p:cNvPr id="1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744" b="1">
                <a:solidFill>
                  <a:srgbClr val="595959"/>
                </a:solidFill>
              </a:defRPr>
            </a:pPr>
            <a:r>
              <a:t>type inference</a:t>
            </a:r>
            <a:r>
              <a:rPr b="0"/>
              <a:t> is the ability of the compiler to look at each method invocation and corresponding declaration </a:t>
            </a:r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r>
              <a:t>in order to </a:t>
            </a:r>
            <a:r>
              <a:rPr b="1"/>
              <a:t>determine the type</a:t>
            </a:r>
            <a:r>
              <a:t> argument(s) – such as </a:t>
            </a:r>
            <a:r>
              <a:rPr b="1"/>
              <a:t>T</a:t>
            </a:r>
            <a:r>
              <a:t> generic type – that make the invocation applicable </a:t>
            </a:r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endParaRPr/>
          </a:p>
          <a:p>
            <a:pPr marL="0" indent="0" algn="ctr" defTabSz="896111">
              <a:spcBef>
                <a:spcPts val="900"/>
              </a:spcBef>
              <a:buSzTx/>
              <a:buNone/>
              <a:defRPr sz="2744" b="1">
                <a:solidFill>
                  <a:srgbClr val="A9D18E"/>
                </a:solidFill>
              </a:defRPr>
            </a:pPr>
            <a:r>
              <a:t>THE TYPE INFERENCE ALGORITHM DETERMINES THE </a:t>
            </a:r>
          </a:p>
          <a:p>
            <a:pPr marL="0" indent="0" algn="ctr" defTabSz="896111">
              <a:spcBef>
                <a:spcPts val="900"/>
              </a:spcBef>
              <a:buSzTx/>
              <a:buNone/>
              <a:defRPr sz="2744" b="1">
                <a:solidFill>
                  <a:srgbClr val="A9D18E"/>
                </a:solidFill>
              </a:defRPr>
            </a:pPr>
            <a:r>
              <a:t>&lt;T&gt; TYPE OF THE ARGUMENTS </a:t>
            </a:r>
          </a:p>
          <a:p>
            <a:pPr marL="0" indent="0" algn="ctr" defTabSz="896111">
              <a:spcBef>
                <a:spcPts val="900"/>
              </a:spcBef>
              <a:buSzTx/>
              <a:buNone/>
              <a:defRPr sz="2744">
                <a:solidFill>
                  <a:srgbClr val="595959"/>
                </a:solidFill>
              </a:defRPr>
            </a:pPr>
            <a:endParaRPr/>
          </a:p>
          <a:p>
            <a:pPr marL="0" indent="0" algn="ctr" defTabSz="896111">
              <a:spcBef>
                <a:spcPts val="900"/>
              </a:spcBef>
              <a:buSzTx/>
              <a:buNone/>
              <a:defRPr sz="2744">
                <a:solidFill>
                  <a:srgbClr val="595959"/>
                </a:solidFill>
              </a:defRPr>
            </a:pPr>
            <a:r>
              <a:t>+ the type that the </a:t>
            </a:r>
            <a:r>
              <a:rPr b="1"/>
              <a:t>result</a:t>
            </a:r>
            <a:r>
              <a:t> is being assigned</a:t>
            </a:r>
          </a:p>
          <a:p>
            <a:pPr marL="0" indent="0" algn="ctr" defTabSz="896111">
              <a:spcBef>
                <a:spcPts val="900"/>
              </a:spcBef>
              <a:buSzTx/>
              <a:buNone/>
              <a:defRPr sz="2744">
                <a:solidFill>
                  <a:srgbClr val="595959"/>
                </a:solidFill>
              </a:defRPr>
            </a:pPr>
            <a:r>
              <a:t>or returned if available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Generics in Java</a:t>
            </a:r>
          </a:p>
        </p:txBody>
      </p:sp>
      <p:sp>
        <p:nvSpPr>
          <p:cNvPr id="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generics are a facility of </a:t>
            </a:r>
            <a:r>
              <a:rPr b="1"/>
              <a:t>generic programming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these features were added to the Java programming language back in </a:t>
            </a:r>
            <a:r>
              <a:rPr b="1"/>
              <a:t>2004</a:t>
            </a:r>
            <a:r>
              <a:t> within version </a:t>
            </a:r>
            <a:r>
              <a:rPr b="1"/>
              <a:t>J2SE 5.0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they were designed to extend Java's type system to allow a type or method to operate on objects of various types while providing compile-time type safety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Type Inference</a:t>
            </a:r>
          </a:p>
        </p:txBody>
      </p:sp>
      <p:sp>
        <p:nvSpPr>
          <p:cNvPr id="179" name="Rectangle: Rounded Corners 5"/>
          <p:cNvSpPr/>
          <p:nvPr/>
        </p:nvSpPr>
        <p:spPr>
          <a:xfrm>
            <a:off x="3232950" y="1811043"/>
            <a:ext cx="5726098" cy="1802167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80" name="TextBox 6"/>
          <p:cNvSpPr txBox="1"/>
          <p:nvPr/>
        </p:nvSpPr>
        <p:spPr>
          <a:xfrm>
            <a:off x="4517940" y="2259339"/>
            <a:ext cx="3135882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808080"/>
                </a:solidFill>
              </a:defRPr>
            </a:pPr>
            <a:r>
              <a:t>public &lt;T&gt; T getData(T t1, T t2) {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      return t1;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}</a:t>
            </a:r>
          </a:p>
        </p:txBody>
      </p:sp>
      <p:sp>
        <p:nvSpPr>
          <p:cNvPr id="181" name="TextBox 7"/>
          <p:cNvSpPr txBox="1"/>
          <p:nvPr/>
        </p:nvSpPr>
        <p:spPr>
          <a:xfrm>
            <a:off x="3769147" y="3946633"/>
            <a:ext cx="4676810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solidFill>
                  <a:srgbClr val="595959"/>
                </a:solidFill>
              </a:defRPr>
            </a:pPr>
            <a:r>
              <a:t>the type inference algorithm tries to most specific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type that </a:t>
            </a:r>
            <a:r>
              <a:rPr b="1"/>
              <a:t>works with all of the arguments</a:t>
            </a:r>
          </a:p>
        </p:txBody>
      </p:sp>
      <p:grpSp>
        <p:nvGrpSpPr>
          <p:cNvPr id="184" name="Rectangle: Rounded Corners 8"/>
          <p:cNvGrpSpPr/>
          <p:nvPr/>
        </p:nvGrpSpPr>
        <p:grpSpPr>
          <a:xfrm>
            <a:off x="2965595" y="5092386"/>
            <a:ext cx="6260806" cy="1075676"/>
            <a:chOff x="0" y="0"/>
            <a:chExt cx="6260805" cy="1075675"/>
          </a:xfrm>
        </p:grpSpPr>
        <p:sp>
          <p:nvSpPr>
            <p:cNvPr id="182" name="Rounded Rectangle"/>
            <p:cNvSpPr/>
            <p:nvPr/>
          </p:nvSpPr>
          <p:spPr>
            <a:xfrm>
              <a:off x="0" y="0"/>
              <a:ext cx="6260806" cy="1075676"/>
            </a:xfrm>
            <a:prstGeom prst="roundRect">
              <a:avLst>
                <a:gd name="adj" fmla="val 16667"/>
              </a:avLst>
            </a:prstGeom>
            <a:solidFill>
              <a:srgbClr val="DAE3F3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Serializable s = getData(”Hello World”, new ArrayList&lt;&gt;());"/>
            <p:cNvSpPr txBox="1"/>
            <p:nvPr/>
          </p:nvSpPr>
          <p:spPr>
            <a:xfrm>
              <a:off x="98229" y="371293"/>
              <a:ext cx="6064346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>
                  <a:solidFill>
                    <a:srgbClr val="808080"/>
                  </a:solidFill>
                </a:defRPr>
              </a:lvl1pPr>
            </a:lstStyle>
            <a:p>
              <a:r>
                <a:t>Serializable s = getData(”Hello World”, new ArrayList&lt;&gt;());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Type Inference</a:t>
            </a:r>
          </a:p>
        </p:txBody>
      </p:sp>
      <p:sp>
        <p:nvSpPr>
          <p:cNvPr id="187" name="Rectangle: Rounded Corners 5"/>
          <p:cNvSpPr/>
          <p:nvPr/>
        </p:nvSpPr>
        <p:spPr>
          <a:xfrm>
            <a:off x="3232950" y="1811043"/>
            <a:ext cx="5726098" cy="1100323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88" name="TextBox 6"/>
          <p:cNvSpPr txBox="1"/>
          <p:nvPr/>
        </p:nvSpPr>
        <p:spPr>
          <a:xfrm>
            <a:off x="4153513" y="2160602"/>
            <a:ext cx="3858330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solidFill>
                  <a:srgbClr val="808080"/>
                </a:solidFill>
              </a:defRPr>
            </a:lvl1pPr>
          </a:lstStyle>
          <a:p>
            <a:r>
              <a:t>List&lt;String&gt; list = new ArrayList&lt;&gt;();</a:t>
            </a:r>
          </a:p>
        </p:txBody>
      </p:sp>
      <p:sp>
        <p:nvSpPr>
          <p:cNvPr id="189" name="TextBox 7"/>
          <p:cNvSpPr txBox="1"/>
          <p:nvPr/>
        </p:nvSpPr>
        <p:spPr>
          <a:xfrm>
            <a:off x="3199760" y="3516319"/>
            <a:ext cx="5792476" cy="2905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i="1">
                <a:solidFill>
                  <a:srgbClr val="595959"/>
                </a:solidFill>
              </a:defRPr>
            </a:pPr>
            <a:r>
              <a:t>because of the </a:t>
            </a:r>
            <a:r>
              <a:rPr b="1"/>
              <a:t>type inference </a:t>
            </a:r>
            <a:r>
              <a:t>algorithm we can use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class instantiation like this</a:t>
            </a:r>
          </a:p>
          <a:p>
            <a:pPr algn="ctr">
              <a:defRPr sz="2000" b="1" i="1">
                <a:solidFill>
                  <a:srgbClr val="595959"/>
                </a:solidFill>
              </a:defRPr>
            </a:pPr>
            <a:endParaRPr/>
          </a:p>
          <a:p>
            <a:pPr algn="ctr">
              <a:defRPr sz="2400" b="1" i="1">
                <a:solidFill>
                  <a:srgbClr val="A9D18E"/>
                </a:solidFill>
              </a:defRPr>
            </a:pPr>
            <a:r>
              <a:t>THERE IS NO NEED TO SPECIFY THE TYPE</a:t>
            </a:r>
            <a:br/>
            <a:r>
              <a:t>BECAUSE OF TYPE INFERENCE !!!</a:t>
            </a:r>
          </a:p>
          <a:p>
            <a:pPr algn="ctr">
              <a:defRPr sz="2000" b="1" i="1">
                <a:solidFill>
                  <a:srgbClr val="A9D18E"/>
                </a:solidFill>
              </a:defRPr>
            </a:pPr>
            <a:endParaRPr/>
          </a:p>
          <a:p>
            <a:pPr algn="ctr">
              <a:defRPr sz="2000" b="1" i="1">
                <a:solidFill>
                  <a:srgbClr val="595959"/>
                </a:solidFill>
              </a:defRPr>
            </a:pPr>
            <a:r>
              <a:t>type inference </a:t>
            </a:r>
            <a:r>
              <a:rPr b="0"/>
              <a:t>enables us to invoke a generic method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as an ordinary Java method without specifying the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E75B6"/>
                </a:solidFill>
              </a:defRPr>
            </a:pPr>
            <a:r>
              <a:t>Wildcards</a:t>
            </a:r>
            <a:br/>
            <a:r>
              <a:rPr>
                <a:solidFill>
                  <a:srgbClr val="9DC3E6"/>
                </a:solidFill>
              </a:rPr>
              <a:t>(Java Programming)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Subtyping</a:t>
            </a:r>
          </a:p>
        </p:txBody>
      </p:sp>
      <p:sp>
        <p:nvSpPr>
          <p:cNvPr id="19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744" b="1">
                <a:solidFill>
                  <a:srgbClr val="595959"/>
                </a:solidFill>
              </a:defRPr>
            </a:pPr>
            <a:r>
              <a:t>subtyping </a:t>
            </a:r>
            <a:r>
              <a:rPr b="0"/>
              <a:t>is a fundamental principle in object-oriented programming</a:t>
            </a:r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r>
              <a:t>one type is a </a:t>
            </a:r>
            <a:r>
              <a:rPr b="1"/>
              <a:t>subtype</a:t>
            </a:r>
            <a:r>
              <a:t> of another if they are related by an </a:t>
            </a:r>
            <a:r>
              <a:rPr b="1"/>
              <a:t>extends</a:t>
            </a:r>
            <a:r>
              <a:t> or </a:t>
            </a:r>
            <a:r>
              <a:rPr b="1"/>
              <a:t>implements</a:t>
            </a:r>
            <a:r>
              <a:t> clause</a:t>
            </a:r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endParaRPr/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endParaRPr/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endParaRPr/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endParaRPr/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endParaRPr/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r>
              <a:t>if one type is a </a:t>
            </a:r>
            <a:r>
              <a:rPr b="1"/>
              <a:t>subtype</a:t>
            </a:r>
            <a:r>
              <a:t> of another then it means that the second is a </a:t>
            </a:r>
            <a:r>
              <a:rPr b="1"/>
              <a:t>supertype</a:t>
            </a:r>
            <a:r>
              <a:t> of the first</a:t>
            </a:r>
          </a:p>
        </p:txBody>
      </p:sp>
      <p:sp>
        <p:nvSpPr>
          <p:cNvPr id="195" name="Rectangle: Rounded Corners 3"/>
          <p:cNvSpPr/>
          <p:nvPr/>
        </p:nvSpPr>
        <p:spPr>
          <a:xfrm>
            <a:off x="3232952" y="3586574"/>
            <a:ext cx="5726098" cy="1802167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96" name="TextBox 4"/>
          <p:cNvSpPr txBox="1"/>
          <p:nvPr/>
        </p:nvSpPr>
        <p:spPr>
          <a:xfrm>
            <a:off x="4349130" y="4025993"/>
            <a:ext cx="3493739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808080"/>
                </a:solidFill>
              </a:defRPr>
            </a:pPr>
            <a:r>
              <a:t>Integer </a:t>
            </a:r>
            <a:r>
              <a:rPr b="0"/>
              <a:t>is a subtype of </a:t>
            </a:r>
            <a:r>
              <a:t>Number</a:t>
            </a:r>
          </a:p>
          <a:p>
            <a:pPr algn="ctr">
              <a:defRPr b="1">
                <a:solidFill>
                  <a:srgbClr val="808080"/>
                </a:solidFill>
              </a:defRPr>
            </a:pPr>
            <a:r>
              <a:t>ArrayList&lt;E&gt; </a:t>
            </a:r>
            <a:r>
              <a:rPr b="0"/>
              <a:t>is a subtype of </a:t>
            </a:r>
            <a:r>
              <a:t>List&lt;E&gt;</a:t>
            </a:r>
          </a:p>
          <a:p>
            <a:pPr algn="ctr">
              <a:defRPr b="1">
                <a:solidFill>
                  <a:srgbClr val="808080"/>
                </a:solidFill>
              </a:defRPr>
            </a:pPr>
            <a:r>
              <a:t>List&lt;E&gt; </a:t>
            </a:r>
            <a:r>
              <a:rPr b="0"/>
              <a:t>is a subtype of </a:t>
            </a:r>
            <a:r>
              <a:t>Collection&lt;E&gt;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Subtyping</a:t>
            </a:r>
          </a:p>
        </p:txBody>
      </p:sp>
      <p:sp>
        <p:nvSpPr>
          <p:cNvPr id="199" name="Rectangle: Rounded Corners 3"/>
          <p:cNvSpPr/>
          <p:nvPr/>
        </p:nvSpPr>
        <p:spPr>
          <a:xfrm>
            <a:off x="3135295" y="1864310"/>
            <a:ext cx="5726098" cy="1495858"/>
          </a:xfrm>
          <a:prstGeom prst="roundRect">
            <a:avLst>
              <a:gd name="adj" fmla="val 16667"/>
            </a:avLst>
          </a:prstGeom>
          <a:solidFill>
            <a:srgbClr val="F0BDA8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00" name="TextBox 4"/>
          <p:cNvSpPr txBox="1"/>
          <p:nvPr/>
        </p:nvSpPr>
        <p:spPr>
          <a:xfrm>
            <a:off x="3717311" y="2289071"/>
            <a:ext cx="4562064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808080"/>
                </a:solidFill>
              </a:defRPr>
            </a:pPr>
            <a:r>
              <a:t>Integer </a:t>
            </a:r>
            <a:r>
              <a:rPr b="0"/>
              <a:t>is a subtype of </a:t>
            </a:r>
            <a:r>
              <a:t>Number</a:t>
            </a:r>
          </a:p>
          <a:p>
            <a:pPr algn="ctr">
              <a:defRPr b="1">
                <a:solidFill>
                  <a:srgbClr val="808080"/>
                </a:solidFill>
              </a:defRPr>
            </a:pPr>
            <a:r>
              <a:t>List&lt;Integer&gt; </a:t>
            </a:r>
            <a:r>
              <a:rPr b="0"/>
              <a:t>is </a:t>
            </a:r>
            <a:r>
              <a:t>NOT</a:t>
            </a:r>
            <a:r>
              <a:rPr b="0"/>
              <a:t> a subtype of</a:t>
            </a:r>
            <a:r>
              <a:t> List&lt;Number&gt;</a:t>
            </a:r>
          </a:p>
        </p:txBody>
      </p:sp>
      <p:sp>
        <p:nvSpPr>
          <p:cNvPr id="201" name="TextBox 5"/>
          <p:cNvSpPr txBox="1"/>
          <p:nvPr/>
        </p:nvSpPr>
        <p:spPr>
          <a:xfrm>
            <a:off x="2388119" y="3605097"/>
            <a:ext cx="7415769" cy="253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i="1">
                <a:solidFill>
                  <a:srgbClr val="595959"/>
                </a:solidFill>
              </a:defRPr>
            </a:pPr>
            <a:r>
              <a:t>despite the fact that </a:t>
            </a:r>
            <a:r>
              <a:rPr b="1"/>
              <a:t>Integer</a:t>
            </a:r>
            <a:r>
              <a:t> is a </a:t>
            </a:r>
            <a:r>
              <a:rPr b="1"/>
              <a:t>Number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because of inheritance</a:t>
            </a:r>
          </a:p>
          <a:p>
            <a:pPr algn="ctr">
              <a:defRPr sz="2000" b="1" i="1">
                <a:solidFill>
                  <a:srgbClr val="595959"/>
                </a:solidFill>
              </a:defRPr>
            </a:pPr>
            <a:endParaRPr/>
          </a:p>
          <a:p>
            <a:pPr algn="ctr">
              <a:defRPr sz="2400" b="1" i="1">
                <a:solidFill>
                  <a:srgbClr val="A9D18E"/>
                </a:solidFill>
              </a:defRPr>
            </a:pPr>
            <a:r>
              <a:t>A LIST&lt;INTEGER&gt; IS NOT A SUBTYPE OF LIST&lt;NUMBER&gt; !!!</a:t>
            </a:r>
          </a:p>
          <a:p>
            <a:pPr algn="ctr">
              <a:defRPr sz="2000" b="1" i="1">
                <a:solidFill>
                  <a:srgbClr val="A9D18E"/>
                </a:solidFill>
              </a:defRPr>
            </a:pPr>
            <a:endParaRPr/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this is the reason why we need to 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consider </a:t>
            </a:r>
            <a:r>
              <a:rPr b="1"/>
              <a:t>wildcards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Subtyping</a:t>
            </a:r>
          </a:p>
        </p:txBody>
      </p:sp>
      <p:sp>
        <p:nvSpPr>
          <p:cNvPr id="204" name="Rectangle: Rounded Corners 3"/>
          <p:cNvSpPr/>
          <p:nvPr/>
        </p:nvSpPr>
        <p:spPr>
          <a:xfrm>
            <a:off x="3135303" y="1659390"/>
            <a:ext cx="5726098" cy="1927188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05" name="TextBox 4"/>
          <p:cNvSpPr txBox="1"/>
          <p:nvPr/>
        </p:nvSpPr>
        <p:spPr>
          <a:xfrm>
            <a:off x="4053494" y="2022818"/>
            <a:ext cx="3872357" cy="12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808080"/>
                </a:solidFill>
              </a:defRPr>
            </a:pPr>
            <a:r>
              <a:t>public void print(Collection&lt;Object&gt; c) {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       for(Object o : c)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	System.out.println(o);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}</a:t>
            </a:r>
          </a:p>
        </p:txBody>
      </p:sp>
      <p:sp>
        <p:nvSpPr>
          <p:cNvPr id="206" name="TextBox 5"/>
          <p:cNvSpPr txBox="1"/>
          <p:nvPr/>
        </p:nvSpPr>
        <p:spPr>
          <a:xfrm>
            <a:off x="2388116" y="3829603"/>
            <a:ext cx="7415769" cy="2842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i="1">
                <a:solidFill>
                  <a:srgbClr val="595959"/>
                </a:solidFill>
              </a:defRPr>
            </a:pPr>
            <a:r>
              <a:t>despite the fact that </a:t>
            </a:r>
            <a:r>
              <a:rPr b="1"/>
              <a:t>Integer</a:t>
            </a:r>
            <a:r>
              <a:t> is a </a:t>
            </a:r>
            <a:r>
              <a:rPr b="1"/>
              <a:t>Number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because of inheritance</a:t>
            </a:r>
          </a:p>
          <a:p>
            <a:pPr algn="ctr">
              <a:defRPr sz="2000" b="1" i="1">
                <a:solidFill>
                  <a:srgbClr val="595959"/>
                </a:solidFill>
              </a:defRPr>
            </a:pPr>
            <a:endParaRPr/>
          </a:p>
          <a:p>
            <a:pPr algn="ctr">
              <a:defRPr sz="2400" b="1" i="1">
                <a:solidFill>
                  <a:srgbClr val="FF9999"/>
                </a:solidFill>
              </a:defRPr>
            </a:pPr>
            <a:r>
              <a:t>A LIST&lt;INTEGER&gt; IS NOT A SUBTYPE OF LIST&lt;NUMBER&gt; !!!</a:t>
            </a:r>
          </a:p>
          <a:p>
            <a:pPr algn="ctr">
              <a:defRPr sz="2000" b="1" i="1">
                <a:solidFill>
                  <a:srgbClr val="A9D18E"/>
                </a:solidFill>
              </a:defRPr>
            </a:pPr>
            <a:endParaRPr/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this is the reason why we need to 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consider </a:t>
            </a:r>
            <a:r>
              <a:rPr b="1"/>
              <a:t>wildcards </a:t>
            </a:r>
            <a:r>
              <a:t>– the supertype of all kinds of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collections are wildcards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Subtyping</a:t>
            </a:r>
          </a:p>
        </p:txBody>
      </p:sp>
      <p:sp>
        <p:nvSpPr>
          <p:cNvPr id="209" name="Rectangle: Rounded Corners 3"/>
          <p:cNvSpPr/>
          <p:nvPr/>
        </p:nvSpPr>
        <p:spPr>
          <a:xfrm>
            <a:off x="3135303" y="1659390"/>
            <a:ext cx="5726098" cy="1927188"/>
          </a:xfrm>
          <a:prstGeom prst="roundRect">
            <a:avLst>
              <a:gd name="adj" fmla="val 16667"/>
            </a:avLst>
          </a:prstGeom>
          <a:solidFill>
            <a:srgbClr val="E2F0D9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10" name="TextBox 4"/>
          <p:cNvSpPr txBox="1"/>
          <p:nvPr/>
        </p:nvSpPr>
        <p:spPr>
          <a:xfrm>
            <a:off x="4314783" y="2022818"/>
            <a:ext cx="3352649" cy="120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808080"/>
                </a:solidFill>
              </a:defRPr>
            </a:pPr>
            <a:r>
              <a:t>public void print(Collection&lt;?&gt; c) {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       for(Object o : c)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	System.out.println(o);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}</a:t>
            </a:r>
          </a:p>
        </p:txBody>
      </p:sp>
      <p:sp>
        <p:nvSpPr>
          <p:cNvPr id="211" name="TextBox 5"/>
          <p:cNvSpPr txBox="1"/>
          <p:nvPr/>
        </p:nvSpPr>
        <p:spPr>
          <a:xfrm>
            <a:off x="2676247" y="3829603"/>
            <a:ext cx="6839506" cy="2842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i="1">
                <a:solidFill>
                  <a:srgbClr val="595959"/>
                </a:solidFill>
              </a:defRPr>
            </a:pPr>
            <a:r>
              <a:t>despite the fact that </a:t>
            </a:r>
            <a:r>
              <a:rPr b="1"/>
              <a:t>Integer</a:t>
            </a:r>
            <a:r>
              <a:t> is a </a:t>
            </a:r>
            <a:r>
              <a:rPr b="1"/>
              <a:t>Number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because of inheritance</a:t>
            </a:r>
          </a:p>
          <a:p>
            <a:pPr algn="ctr">
              <a:defRPr sz="2000" b="1" i="1">
                <a:solidFill>
                  <a:srgbClr val="595959"/>
                </a:solidFill>
              </a:defRPr>
            </a:pPr>
            <a:endParaRPr/>
          </a:p>
          <a:p>
            <a:pPr algn="ctr">
              <a:defRPr sz="2400" b="1" i="1">
                <a:solidFill>
                  <a:srgbClr val="A9D18E"/>
                </a:solidFill>
              </a:defRPr>
            </a:pPr>
            <a:r>
              <a:t>A LIST&lt;INTEGER&gt; IS A SUBTYPE OF COLLECTION&lt;?&gt; !!!</a:t>
            </a:r>
          </a:p>
          <a:p>
            <a:pPr algn="ctr">
              <a:defRPr sz="2000" b="1" i="1">
                <a:solidFill>
                  <a:srgbClr val="A9D18E"/>
                </a:solidFill>
              </a:defRPr>
            </a:pPr>
            <a:endParaRPr/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we can print anything we want (integers, doubles or strings)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but </a:t>
            </a:r>
            <a:r>
              <a:rPr b="1"/>
              <a:t>we can not insert into this collection </a:t>
            </a:r>
            <a:r>
              <a:t>because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we do not know the type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E75B6"/>
                </a:solidFill>
              </a:defRPr>
            </a:pPr>
            <a:r>
              <a:t>Upper Bounded Wildcards</a:t>
            </a:r>
            <a:br/>
            <a:r>
              <a:rPr>
                <a:solidFill>
                  <a:srgbClr val="9DC3E6"/>
                </a:solidFill>
              </a:rPr>
              <a:t>(Java Programming)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Upper Bounded Wildcards</a:t>
            </a:r>
          </a:p>
        </p:txBody>
      </p:sp>
      <p:sp>
        <p:nvSpPr>
          <p:cNvPr id="2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we may want to use </a:t>
            </a:r>
            <a:r>
              <a:rPr b="1"/>
              <a:t>wildcards</a:t>
            </a:r>
            <a:r>
              <a:t> with subtypes so </a:t>
            </a:r>
            <a:r>
              <a:rPr b="1"/>
              <a:t>child classes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for example we want to show the items in a </a:t>
            </a:r>
            <a:r>
              <a:rPr b="1"/>
              <a:t>List&lt;Rectangle&gt; </a:t>
            </a:r>
            <a:r>
              <a:t>when the </a:t>
            </a:r>
            <a:r>
              <a:rPr b="1"/>
              <a:t>Rectangle</a:t>
            </a:r>
            <a:r>
              <a:t> is a </a:t>
            </a:r>
            <a:r>
              <a:rPr b="1"/>
              <a:t>Shape</a:t>
            </a:r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r>
              <a:t>this method can accept a list of any subclass of </a:t>
            </a:r>
            <a:r>
              <a:rPr b="1"/>
              <a:t>T </a:t>
            </a:r>
          </a:p>
        </p:txBody>
      </p:sp>
      <p:sp>
        <p:nvSpPr>
          <p:cNvPr id="217" name="Rectangle: Rounded Corners 3"/>
          <p:cNvSpPr/>
          <p:nvPr/>
        </p:nvSpPr>
        <p:spPr>
          <a:xfrm>
            <a:off x="3232952" y="3799639"/>
            <a:ext cx="5726098" cy="1225123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18" name="TextBox 4"/>
          <p:cNvSpPr txBox="1"/>
          <p:nvPr/>
        </p:nvSpPr>
        <p:spPr>
          <a:xfrm>
            <a:off x="4398188" y="4181366"/>
            <a:ext cx="3395624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808080"/>
                </a:solidFill>
              </a:defRPr>
            </a:lvl1pPr>
          </a:lstStyle>
          <a:p>
            <a:r>
              <a:t>printAll(List&lt;? extends T&gt;)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Upper Bounded Wildcards</a:t>
            </a:r>
          </a:p>
        </p:txBody>
      </p:sp>
      <p:sp>
        <p:nvSpPr>
          <p:cNvPr id="22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what if we want to add an item when using an upper bounded wildcard?</a:t>
            </a: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r>
              <a:t>we can not add an </a:t>
            </a:r>
            <a:r>
              <a:rPr b="1"/>
              <a:t>Integer</a:t>
            </a:r>
            <a:r>
              <a:t> to the list because the type can not be guaranteed – it may be a </a:t>
            </a:r>
            <a:r>
              <a:rPr b="1"/>
              <a:t>List&lt;Double&gt;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we can not add a </a:t>
            </a:r>
            <a:r>
              <a:rPr b="1"/>
              <a:t>Double </a:t>
            </a:r>
            <a:r>
              <a:t>to the list because the type can not be guaranteed – it may be a </a:t>
            </a:r>
            <a:r>
              <a:rPr b="1"/>
              <a:t>List&lt;Integer&gt;</a:t>
            </a:r>
          </a:p>
        </p:txBody>
      </p:sp>
      <p:sp>
        <p:nvSpPr>
          <p:cNvPr id="222" name="Rectangle: Rounded Corners 3"/>
          <p:cNvSpPr/>
          <p:nvPr/>
        </p:nvSpPr>
        <p:spPr>
          <a:xfrm>
            <a:off x="3232952" y="2938505"/>
            <a:ext cx="5726098" cy="1225123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23" name="TextBox 4"/>
          <p:cNvSpPr txBox="1"/>
          <p:nvPr/>
        </p:nvSpPr>
        <p:spPr>
          <a:xfrm>
            <a:off x="3897534" y="3320234"/>
            <a:ext cx="439693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808080"/>
                </a:solidFill>
              </a:defRPr>
            </a:lvl1pPr>
          </a:lstStyle>
          <a:p>
            <a:r>
              <a:t>addItem(List&lt;? extends Number&gt;)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Generics in Java</a:t>
            </a:r>
          </a:p>
        </p:txBody>
      </p:sp>
      <p:sp>
        <p:nvSpPr>
          <p:cNvPr id="1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in </a:t>
            </a:r>
            <a:r>
              <a:rPr b="1"/>
              <a:t>software engineering </a:t>
            </a:r>
            <a:r>
              <a:t>bugs are simply a fact of life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but some bugs are easier to detect than others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there are </a:t>
            </a:r>
            <a:r>
              <a:rPr b="1"/>
              <a:t>2</a:t>
            </a:r>
            <a:r>
              <a:t> main types of bugs and errors</a:t>
            </a:r>
          </a:p>
          <a:p>
            <a:pPr>
              <a:defRPr>
                <a:solidFill>
                  <a:srgbClr val="595959"/>
                </a:solidFill>
              </a:defRPr>
            </a:pPr>
            <a:endParaRPr/>
          </a:p>
          <a:p>
            <a:pPr marL="0" indent="0">
              <a:buSzTx/>
              <a:buNone/>
              <a:defRPr b="1">
                <a:solidFill>
                  <a:schemeClr val="accent4"/>
                </a:solidFill>
              </a:defRPr>
            </a:pPr>
            <a:r>
              <a:t>1.) COMPILE TIME ERRORS</a:t>
            </a:r>
          </a:p>
          <a:p>
            <a:pPr marL="0" indent="0">
              <a:buSzTx/>
              <a:buNone/>
              <a:defRPr b="1">
                <a:solidFill>
                  <a:schemeClr val="accent4"/>
                </a:solidFill>
              </a:defRPr>
            </a:pPr>
            <a:endParaRPr/>
          </a:p>
          <a:p>
            <a:pPr marL="0" indent="0">
              <a:buSzTx/>
              <a:buNone/>
              <a:defRPr b="1">
                <a:solidFill>
                  <a:schemeClr val="accent4"/>
                </a:solidFill>
              </a:defRPr>
            </a:pPr>
            <a:r>
              <a:t>2.) RUN-TIME ERRORS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Upper Bounded Wildcards</a:t>
            </a:r>
          </a:p>
        </p:txBody>
      </p:sp>
      <p:sp>
        <p:nvSpPr>
          <p:cNvPr id="22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Rectangle: Rounded Corners 3"/>
          <p:cNvSpPr/>
          <p:nvPr/>
        </p:nvSpPr>
        <p:spPr>
          <a:xfrm>
            <a:off x="3323216" y="1822138"/>
            <a:ext cx="5726098" cy="1225123"/>
          </a:xfrm>
          <a:prstGeom prst="roundRect">
            <a:avLst>
              <a:gd name="adj" fmla="val 16667"/>
            </a:avLst>
          </a:prstGeom>
          <a:solidFill>
            <a:srgbClr val="E2F0D9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28" name="TextBox 4"/>
          <p:cNvSpPr txBox="1"/>
          <p:nvPr/>
        </p:nvSpPr>
        <p:spPr>
          <a:xfrm>
            <a:off x="4535184" y="2019200"/>
            <a:ext cx="3302160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 b="1">
                <a:solidFill>
                  <a:srgbClr val="808080"/>
                </a:solidFill>
              </a:defRPr>
            </a:pPr>
            <a:r>
              <a:t>we can read items from a</a:t>
            </a:r>
          </a:p>
          <a:p>
            <a:pPr algn="ctr">
              <a:defRPr sz="2400" b="1">
                <a:solidFill>
                  <a:srgbClr val="808080"/>
                </a:solidFill>
              </a:defRPr>
            </a:pPr>
            <a:r>
              <a:t>List&lt;? extends T&gt;</a:t>
            </a:r>
          </a:p>
        </p:txBody>
      </p:sp>
      <p:sp>
        <p:nvSpPr>
          <p:cNvPr id="229" name="Rectangle: Rounded Corners 5"/>
          <p:cNvSpPr/>
          <p:nvPr/>
        </p:nvSpPr>
        <p:spPr>
          <a:xfrm>
            <a:off x="3323216" y="3327272"/>
            <a:ext cx="5726098" cy="1225123"/>
          </a:xfrm>
          <a:prstGeom prst="roundRect">
            <a:avLst>
              <a:gd name="adj" fmla="val 16667"/>
            </a:avLst>
          </a:prstGeom>
          <a:solidFill>
            <a:srgbClr val="F0BDA8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30" name="TextBox 6"/>
          <p:cNvSpPr txBox="1"/>
          <p:nvPr/>
        </p:nvSpPr>
        <p:spPr>
          <a:xfrm>
            <a:off x="4289025" y="3524336"/>
            <a:ext cx="3794483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 b="1">
                <a:solidFill>
                  <a:srgbClr val="808080"/>
                </a:solidFill>
              </a:defRPr>
            </a:pPr>
            <a:r>
              <a:t>we can not insert (add) items</a:t>
            </a:r>
          </a:p>
          <a:p>
            <a:pPr algn="ctr">
              <a:defRPr sz="2400" b="1">
                <a:solidFill>
                  <a:srgbClr val="808080"/>
                </a:solidFill>
              </a:defRPr>
            </a:pPr>
            <a:r>
              <a:t>Into a List&lt;? extends T&gt;</a:t>
            </a:r>
          </a:p>
        </p:txBody>
      </p:sp>
      <p:sp>
        <p:nvSpPr>
          <p:cNvPr id="231" name="Rectangle 2"/>
          <p:cNvSpPr/>
          <p:nvPr/>
        </p:nvSpPr>
        <p:spPr>
          <a:xfrm>
            <a:off x="944658" y="5815898"/>
            <a:ext cx="12701" cy="27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" name="TextBox 13"/>
          <p:cNvSpPr txBox="1"/>
          <p:nvPr/>
        </p:nvSpPr>
        <p:spPr>
          <a:xfrm>
            <a:off x="2210029" y="5077233"/>
            <a:ext cx="7952469" cy="94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i="1">
                <a:solidFill>
                  <a:srgbClr val="595959"/>
                </a:solidFill>
              </a:defRPr>
            </a:pPr>
            <a:r>
              <a:t>you can not add an item to a </a:t>
            </a:r>
            <a:r>
              <a:rPr b="1"/>
              <a:t>List&lt;? Extends T&gt; </a:t>
            </a:r>
            <a:r>
              <a:t>because you </a:t>
            </a:r>
          </a:p>
          <a:p>
            <a:pPr algn="ctr">
              <a:defRPr sz="2000" b="1" i="1">
                <a:solidFill>
                  <a:srgbClr val="595959"/>
                </a:solidFill>
              </a:defRPr>
            </a:pPr>
            <a:r>
              <a:t>can not guarantee </a:t>
            </a:r>
            <a:r>
              <a:rPr b="0"/>
              <a:t>what list it is really pointing to. The only thing you can do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 for sure is to </a:t>
            </a:r>
            <a:r>
              <a:rPr b="1"/>
              <a:t>read the items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E75B6"/>
                </a:solidFill>
              </a:defRPr>
            </a:pPr>
            <a:r>
              <a:t>Lower Bounded Wildcards</a:t>
            </a:r>
            <a:br/>
            <a:r>
              <a:rPr>
                <a:solidFill>
                  <a:srgbClr val="9DC3E6"/>
                </a:solidFill>
              </a:rPr>
              <a:t>(Java Programming)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Lower Bounded Wildcards</a:t>
            </a:r>
          </a:p>
        </p:txBody>
      </p:sp>
      <p:sp>
        <p:nvSpPr>
          <p:cNvPr id="23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we may want to use </a:t>
            </a:r>
            <a:r>
              <a:rPr b="1"/>
              <a:t>wildcards</a:t>
            </a:r>
            <a:r>
              <a:t> with supertypes so </a:t>
            </a:r>
            <a:r>
              <a:rPr b="1"/>
              <a:t>parent classes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this is usually useful when we want to insert items into a generic data  structure or </a:t>
            </a:r>
            <a:r>
              <a:rPr b="1"/>
              <a:t>collection</a:t>
            </a:r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r>
              <a:t>this method can accept a list of any superclass of </a:t>
            </a:r>
            <a:r>
              <a:rPr b="1"/>
              <a:t>T </a:t>
            </a:r>
          </a:p>
        </p:txBody>
      </p:sp>
      <p:sp>
        <p:nvSpPr>
          <p:cNvPr id="238" name="Rectangle: Rounded Corners 3"/>
          <p:cNvSpPr/>
          <p:nvPr/>
        </p:nvSpPr>
        <p:spPr>
          <a:xfrm>
            <a:off x="3232950" y="3799637"/>
            <a:ext cx="5726098" cy="1225123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39" name="TextBox 4"/>
          <p:cNvSpPr txBox="1"/>
          <p:nvPr/>
        </p:nvSpPr>
        <p:spPr>
          <a:xfrm>
            <a:off x="4539352" y="4181366"/>
            <a:ext cx="311329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808080"/>
                </a:solidFill>
              </a:defRPr>
            </a:lvl1pPr>
          </a:lstStyle>
          <a:p>
            <a:r>
              <a:t>printAll(List&lt;? super T&gt;)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Lower Bounded Wildcards</a:t>
            </a:r>
          </a:p>
        </p:txBody>
      </p:sp>
      <p:sp>
        <p:nvSpPr>
          <p:cNvPr id="2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what if we want to add an item when using an upper bounded wildcard?</a:t>
            </a: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r>
              <a:t>we can add an </a:t>
            </a:r>
            <a:r>
              <a:rPr b="1"/>
              <a:t>Integer</a:t>
            </a:r>
            <a:r>
              <a:t> to the list without any problem</a:t>
            </a: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r>
              <a:t>we can add </a:t>
            </a:r>
            <a:r>
              <a:rPr b="1"/>
              <a:t>Numbers</a:t>
            </a:r>
            <a:r>
              <a:t> or even </a:t>
            </a:r>
            <a:r>
              <a:rPr b="1"/>
              <a:t>Objects</a:t>
            </a:r>
            <a:r>
              <a:t> to the list becuase </a:t>
            </a:r>
            <a:r>
              <a:rPr b="1"/>
              <a:t>Number</a:t>
            </a:r>
            <a:r>
              <a:t> and </a:t>
            </a:r>
            <a:r>
              <a:rPr b="1"/>
              <a:t>Object</a:t>
            </a:r>
            <a:r>
              <a:t> are superclasses of </a:t>
            </a:r>
            <a:r>
              <a:rPr b="1"/>
              <a:t>Integer</a:t>
            </a:r>
          </a:p>
        </p:txBody>
      </p:sp>
      <p:sp>
        <p:nvSpPr>
          <p:cNvPr id="243" name="Rectangle: Rounded Corners 3"/>
          <p:cNvSpPr/>
          <p:nvPr/>
        </p:nvSpPr>
        <p:spPr>
          <a:xfrm>
            <a:off x="3232950" y="3018407"/>
            <a:ext cx="5726098" cy="1225123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44" name="TextBox 4"/>
          <p:cNvSpPr txBox="1"/>
          <p:nvPr/>
        </p:nvSpPr>
        <p:spPr>
          <a:xfrm>
            <a:off x="4107307" y="3400135"/>
            <a:ext cx="397739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808080"/>
                </a:solidFill>
              </a:defRPr>
            </a:lvl1pPr>
          </a:lstStyle>
          <a:p>
            <a:r>
              <a:t>addItem(List&lt;? super Integer&gt;)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Lower Bounded Wildcards</a:t>
            </a:r>
          </a:p>
        </p:txBody>
      </p:sp>
      <p:sp>
        <p:nvSpPr>
          <p:cNvPr id="2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Rectangle: Rounded Corners 3"/>
          <p:cNvSpPr/>
          <p:nvPr/>
        </p:nvSpPr>
        <p:spPr>
          <a:xfrm>
            <a:off x="3323216" y="1822138"/>
            <a:ext cx="5726098" cy="1225123"/>
          </a:xfrm>
          <a:prstGeom prst="roundRect">
            <a:avLst>
              <a:gd name="adj" fmla="val 16667"/>
            </a:avLst>
          </a:prstGeom>
          <a:solidFill>
            <a:srgbClr val="F0BDA8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49" name="TextBox 4"/>
          <p:cNvSpPr txBox="1"/>
          <p:nvPr/>
        </p:nvSpPr>
        <p:spPr>
          <a:xfrm>
            <a:off x="4249734" y="2019200"/>
            <a:ext cx="3873065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 b="1">
                <a:solidFill>
                  <a:srgbClr val="808080"/>
                </a:solidFill>
              </a:defRPr>
            </a:pPr>
            <a:r>
              <a:t>we can  not read items from a</a:t>
            </a:r>
          </a:p>
          <a:p>
            <a:pPr algn="ctr">
              <a:defRPr sz="2400" b="1">
                <a:solidFill>
                  <a:srgbClr val="808080"/>
                </a:solidFill>
              </a:defRPr>
            </a:pPr>
            <a:r>
              <a:t>List&lt;? super T&gt; just Objects</a:t>
            </a:r>
          </a:p>
        </p:txBody>
      </p:sp>
      <p:sp>
        <p:nvSpPr>
          <p:cNvPr id="250" name="Rectangle: Rounded Corners 5"/>
          <p:cNvSpPr/>
          <p:nvPr/>
        </p:nvSpPr>
        <p:spPr>
          <a:xfrm>
            <a:off x="3323216" y="3327272"/>
            <a:ext cx="5726098" cy="1225123"/>
          </a:xfrm>
          <a:prstGeom prst="roundRect">
            <a:avLst>
              <a:gd name="adj" fmla="val 16667"/>
            </a:avLst>
          </a:prstGeom>
          <a:solidFill>
            <a:srgbClr val="E2F0D9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51" name="TextBox 6"/>
          <p:cNvSpPr txBox="1"/>
          <p:nvPr/>
        </p:nvSpPr>
        <p:spPr>
          <a:xfrm>
            <a:off x="4540025" y="3524336"/>
            <a:ext cx="3292486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 b="1">
                <a:solidFill>
                  <a:srgbClr val="808080"/>
                </a:solidFill>
              </a:defRPr>
            </a:pPr>
            <a:r>
              <a:t>we can insert (add) items</a:t>
            </a:r>
          </a:p>
          <a:p>
            <a:pPr algn="ctr">
              <a:defRPr sz="2400" b="1">
                <a:solidFill>
                  <a:srgbClr val="808080"/>
                </a:solidFill>
              </a:defRPr>
            </a:pPr>
            <a:r>
              <a:t>into a List&lt;? super T&gt;</a:t>
            </a:r>
          </a:p>
        </p:txBody>
      </p:sp>
      <p:sp>
        <p:nvSpPr>
          <p:cNvPr id="252" name="Rectangle 2"/>
          <p:cNvSpPr/>
          <p:nvPr/>
        </p:nvSpPr>
        <p:spPr>
          <a:xfrm>
            <a:off x="944658" y="5815898"/>
            <a:ext cx="12701" cy="27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3" name="TextBox 13"/>
          <p:cNvSpPr txBox="1"/>
          <p:nvPr/>
        </p:nvSpPr>
        <p:spPr>
          <a:xfrm>
            <a:off x="1795298" y="5077233"/>
            <a:ext cx="8781937" cy="94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i="1">
                <a:solidFill>
                  <a:srgbClr val="595959"/>
                </a:solidFill>
              </a:defRPr>
            </a:pPr>
            <a:r>
              <a:t>you can not read items from a </a:t>
            </a:r>
            <a:r>
              <a:rPr b="1"/>
              <a:t>List&lt;? super T&gt; </a:t>
            </a:r>
            <a:r>
              <a:t>because you </a:t>
            </a:r>
          </a:p>
          <a:p>
            <a:pPr algn="ctr">
              <a:defRPr sz="2000" b="1" i="1">
                <a:solidFill>
                  <a:srgbClr val="595959"/>
                </a:solidFill>
              </a:defRPr>
            </a:pPr>
            <a:r>
              <a:t>can not guarantee </a:t>
            </a:r>
            <a:r>
              <a:rPr b="0"/>
              <a:t>what list it is really pointing to – we can read </a:t>
            </a:r>
            <a:r>
              <a:t>Objects</a:t>
            </a:r>
            <a:r>
              <a:rPr b="0"/>
              <a:t> exclusively. 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We can insert subtypes of </a:t>
            </a:r>
            <a:r>
              <a:rPr b="1"/>
              <a:t>T </a:t>
            </a:r>
            <a:r>
              <a:t>into a </a:t>
            </a:r>
            <a:r>
              <a:rPr b="1"/>
              <a:t>List&lt;? super T&gt;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/>
          <p:cNvSpPr txBox="1"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E75B6"/>
                </a:solidFill>
              </a:defRPr>
            </a:pPr>
            <a:r>
              <a:t>Wildcards and Bounded Types</a:t>
            </a:r>
            <a:br/>
            <a:r>
              <a:rPr>
                <a:solidFill>
                  <a:srgbClr val="9DC3E6"/>
                </a:solidFill>
              </a:rPr>
              <a:t>(Java Programming)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Bounded Types and Wildcards</a:t>
            </a:r>
          </a:p>
        </p:txBody>
      </p:sp>
      <p:sp>
        <p:nvSpPr>
          <p:cNvPr id="25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r>
              <a:t>there is the so-called </a:t>
            </a:r>
            <a:r>
              <a:rPr b="1"/>
              <a:t>get and put principle</a:t>
            </a:r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r>
              <a:t>use upper bounded wildcard (extends) when you </a:t>
            </a:r>
            <a:r>
              <a:rPr b="1"/>
              <a:t>only get values </a:t>
            </a:r>
            <a:r>
              <a:t>out of a structure or collection</a:t>
            </a:r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r>
              <a:t> use lower bounded wildcard (super) when you </a:t>
            </a:r>
            <a:r>
              <a:rPr b="1"/>
              <a:t>only put values </a:t>
            </a:r>
            <a:r>
              <a:t>into a structure or collection</a:t>
            </a:r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endParaRPr/>
          </a:p>
          <a:p>
            <a:pPr marL="0" indent="0" algn="ctr" defTabSz="896111">
              <a:spcBef>
                <a:spcPts val="900"/>
              </a:spcBef>
              <a:buSzTx/>
              <a:buNone/>
              <a:defRPr sz="2744" b="1">
                <a:solidFill>
                  <a:srgbClr val="A9D18E"/>
                </a:solidFill>
              </a:defRPr>
            </a:pPr>
            <a:r>
              <a:t>DO NOT USE WILDCARDS (?) IF YOU WANT TO </a:t>
            </a:r>
          </a:p>
          <a:p>
            <a:pPr marL="0" indent="0" algn="ctr" defTabSz="896111">
              <a:spcBef>
                <a:spcPts val="900"/>
              </a:spcBef>
              <a:buSzTx/>
              <a:buNone/>
              <a:defRPr sz="2744" b="1">
                <a:solidFill>
                  <a:srgbClr val="A9D18E"/>
                </a:solidFill>
              </a:defRPr>
            </a:pPr>
            <a:r>
              <a:t>DO READ AND WRITE AS WELL</a:t>
            </a:r>
            <a:endParaRPr>
              <a:solidFill>
                <a:srgbClr val="595959"/>
              </a:solidFill>
            </a:endParaRPr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endParaRPr>
              <a:solidFill>
                <a:srgbClr val="595959"/>
              </a:solidFill>
            </a:endParaRPr>
          </a:p>
          <a:p>
            <a:pPr marL="224027" indent="-224027" defTabSz="896111">
              <a:spcBef>
                <a:spcPts val="900"/>
              </a:spcBef>
              <a:defRPr sz="2744">
                <a:solidFill>
                  <a:srgbClr val="595959"/>
                </a:solidFill>
              </a:defRPr>
            </a:pPr>
            <a:r>
              <a:t>we can use bounded type parameters in these cases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Bounded Types and Wildcards</a:t>
            </a:r>
          </a:p>
        </p:txBody>
      </p:sp>
      <p:sp>
        <p:nvSpPr>
          <p:cNvPr id="2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there is a popular </a:t>
            </a:r>
            <a:r>
              <a:rPr b="1"/>
              <a:t>misconception</a:t>
            </a:r>
            <a:r>
              <a:t> about upper bounded wildcards 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it does not provide immutability</a:t>
            </a:r>
          </a:p>
        </p:txBody>
      </p:sp>
      <p:sp>
        <p:nvSpPr>
          <p:cNvPr id="262" name="Rectangle: Rounded Corners 3"/>
          <p:cNvSpPr/>
          <p:nvPr/>
        </p:nvSpPr>
        <p:spPr>
          <a:xfrm>
            <a:off x="3232948" y="3429000"/>
            <a:ext cx="5726098" cy="1225123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4374000" y="3810727"/>
            <a:ext cx="344399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 b="1">
                <a:solidFill>
                  <a:srgbClr val="808080"/>
                </a:solidFill>
              </a:defRPr>
            </a:lvl1pPr>
          </a:lstStyle>
          <a:p>
            <a:r>
              <a:t>method(List&lt;? extends T&gt;)</a:t>
            </a:r>
          </a:p>
        </p:txBody>
      </p:sp>
      <p:sp>
        <p:nvSpPr>
          <p:cNvPr id="264" name="TextBox 5"/>
          <p:cNvSpPr txBox="1"/>
          <p:nvPr/>
        </p:nvSpPr>
        <p:spPr>
          <a:xfrm>
            <a:off x="3722085" y="5035851"/>
            <a:ext cx="4747827" cy="949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 i="1">
                <a:solidFill>
                  <a:srgbClr val="595959"/>
                </a:solidFill>
              </a:defRPr>
            </a:pPr>
            <a:r>
              <a:t>It is true that we can not add items to this list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but </a:t>
            </a:r>
            <a:r>
              <a:rPr b="1"/>
              <a:t>we may add NULL </a:t>
            </a:r>
            <a:r>
              <a:t>or we may apply 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other operations (for example sorting)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Bounded Types and Wildcards</a:t>
            </a:r>
          </a:p>
        </p:txBody>
      </p:sp>
      <p:sp>
        <p:nvSpPr>
          <p:cNvPr id="267" name="Rectangle: Rounded Corners 3"/>
          <p:cNvSpPr/>
          <p:nvPr/>
        </p:nvSpPr>
        <p:spPr>
          <a:xfrm>
            <a:off x="2353365" y="1974776"/>
            <a:ext cx="3677056" cy="417138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TextBox 4"/>
          <p:cNvSpPr txBox="1"/>
          <p:nvPr/>
        </p:nvSpPr>
        <p:spPr>
          <a:xfrm>
            <a:off x="2776983" y="2336594"/>
            <a:ext cx="2829817" cy="303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 b="1" i="1">
                <a:solidFill>
                  <a:srgbClr val="595959"/>
                </a:solidFill>
              </a:defRPr>
            </a:pPr>
            <a:r>
              <a:t>WILDCARDS</a:t>
            </a:r>
          </a:p>
          <a:p>
            <a:pPr algn="ctr">
              <a:defRPr i="1"/>
            </a:pPr>
            <a:endParaRPr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we </a:t>
            </a:r>
            <a:r>
              <a:rPr b="1"/>
              <a:t>do not have access </a:t>
            </a:r>
            <a:r>
              <a:t>to the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actual type (unknown type)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endParaRPr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wildcards can handle </a:t>
            </a:r>
            <a:r>
              <a:rPr b="1"/>
              <a:t>a single</a:t>
            </a:r>
          </a:p>
          <a:p>
            <a:pPr algn="ctr">
              <a:defRPr b="1" i="1">
                <a:solidFill>
                  <a:srgbClr val="595959"/>
                </a:solidFill>
              </a:defRPr>
            </a:pPr>
            <a:r>
              <a:t>bound</a:t>
            </a:r>
            <a:r>
              <a:rPr b="0"/>
              <a:t> (extends or super)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endParaRPr b="0"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you should use wildcards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whenever possible</a:t>
            </a:r>
          </a:p>
        </p:txBody>
      </p:sp>
      <p:sp>
        <p:nvSpPr>
          <p:cNvPr id="269" name="Rectangle: Rounded Corners 6"/>
          <p:cNvSpPr/>
          <p:nvPr/>
        </p:nvSpPr>
        <p:spPr>
          <a:xfrm>
            <a:off x="6475946" y="1974776"/>
            <a:ext cx="3677056" cy="4171381"/>
          </a:xfrm>
          <a:prstGeom prst="roundRect">
            <a:avLst>
              <a:gd name="adj" fmla="val 16667"/>
            </a:avLst>
          </a:prstGeom>
          <a:solidFill>
            <a:srgbClr val="DAE3F3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TextBox 7"/>
          <p:cNvSpPr txBox="1"/>
          <p:nvPr/>
        </p:nvSpPr>
        <p:spPr>
          <a:xfrm>
            <a:off x="6917146" y="2336595"/>
            <a:ext cx="2794656" cy="3330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 b="1" i="1">
                <a:solidFill>
                  <a:srgbClr val="595959"/>
                </a:solidFill>
              </a:defRPr>
            </a:pPr>
            <a:r>
              <a:t>BOUNDED TYPES</a:t>
            </a:r>
          </a:p>
          <a:p>
            <a:pPr algn="ctr">
              <a:defRPr i="1"/>
            </a:pPr>
            <a:endParaRPr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we can access the </a:t>
            </a:r>
            <a:r>
              <a:rPr b="1"/>
              <a:t>T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generic type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endParaRPr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bounded type parameters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can handle </a:t>
            </a:r>
            <a:r>
              <a:rPr b="1"/>
              <a:t>multiple bounds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endParaRPr b="1"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you should use bounded type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parameters if you want to</a:t>
            </a:r>
          </a:p>
          <a:p>
            <a:pPr algn="ctr">
              <a:defRPr b="1" i="1">
                <a:solidFill>
                  <a:srgbClr val="595959"/>
                </a:solidFill>
              </a:defRPr>
            </a:pPr>
            <a:r>
              <a:t>read and write</a:t>
            </a:r>
            <a:r>
              <a:rPr b="0"/>
              <a:t> as well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E75B6"/>
                </a:solidFill>
              </a:defRPr>
            </a:pPr>
            <a:r>
              <a:t>Type Erasure</a:t>
            </a:r>
            <a:br/>
            <a:r>
              <a:rPr>
                <a:solidFill>
                  <a:srgbClr val="9DC3E6"/>
                </a:solidFill>
              </a:rPr>
              <a:t>(Java Programming)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Generics in Java</a:t>
            </a:r>
          </a:p>
        </p:txBody>
      </p:sp>
      <p:sp>
        <p:nvSpPr>
          <p:cNvPr id="103" name="Rectangle: Rounded Corners 3"/>
          <p:cNvSpPr/>
          <p:nvPr/>
        </p:nvSpPr>
        <p:spPr>
          <a:xfrm>
            <a:off x="2353365" y="2039221"/>
            <a:ext cx="3677056" cy="3822847"/>
          </a:xfrm>
          <a:prstGeom prst="roundRect">
            <a:avLst>
              <a:gd name="adj" fmla="val 16667"/>
            </a:avLst>
          </a:prstGeom>
          <a:solidFill>
            <a:srgbClr val="F0BDA8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4"/>
          <p:cNvSpPr txBox="1"/>
          <p:nvPr/>
        </p:nvSpPr>
        <p:spPr>
          <a:xfrm>
            <a:off x="2587733" y="2380982"/>
            <a:ext cx="3208324" cy="303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 b="1" i="1">
                <a:solidFill>
                  <a:srgbClr val="595959"/>
                </a:solidFill>
              </a:defRPr>
            </a:pPr>
            <a:r>
              <a:t>RUN-TIME ERRORS</a:t>
            </a:r>
          </a:p>
          <a:p>
            <a:pPr algn="ctr">
              <a:defRPr i="1"/>
            </a:pPr>
            <a:endParaRPr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run-time errors are </a:t>
            </a:r>
            <a:r>
              <a:rPr b="1"/>
              <a:t>more</a:t>
            </a:r>
          </a:p>
          <a:p>
            <a:pPr algn="ctr">
              <a:defRPr b="1" i="1">
                <a:solidFill>
                  <a:srgbClr val="595959"/>
                </a:solidFill>
              </a:defRPr>
            </a:pPr>
            <a:r>
              <a:t>problematic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endParaRPr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don’t always surface immediately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and it may be at a point in the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program that is </a:t>
            </a:r>
            <a:r>
              <a:rPr b="1"/>
              <a:t>far from the</a:t>
            </a:r>
          </a:p>
          <a:p>
            <a:pPr algn="ctr">
              <a:defRPr b="1" i="1">
                <a:solidFill>
                  <a:srgbClr val="595959"/>
                </a:solidFill>
              </a:defRPr>
            </a:pPr>
            <a:r>
              <a:t>actual cause</a:t>
            </a:r>
            <a:r>
              <a:rPr b="0"/>
              <a:t> of the problem</a:t>
            </a:r>
          </a:p>
        </p:txBody>
      </p:sp>
      <p:sp>
        <p:nvSpPr>
          <p:cNvPr id="105" name="Rectangle: Rounded Corners 6"/>
          <p:cNvSpPr/>
          <p:nvPr/>
        </p:nvSpPr>
        <p:spPr>
          <a:xfrm>
            <a:off x="6475946" y="2039221"/>
            <a:ext cx="3677056" cy="3822847"/>
          </a:xfrm>
          <a:prstGeom prst="roundRect">
            <a:avLst>
              <a:gd name="adj" fmla="val 16667"/>
            </a:avLst>
          </a:prstGeom>
          <a:solidFill>
            <a:srgbClr val="C5E0B4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TextBox 7"/>
          <p:cNvSpPr txBox="1"/>
          <p:nvPr/>
        </p:nvSpPr>
        <p:spPr>
          <a:xfrm>
            <a:off x="6661703" y="2380982"/>
            <a:ext cx="3305546" cy="3330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 b="1" i="1">
                <a:solidFill>
                  <a:srgbClr val="595959"/>
                </a:solidFill>
              </a:defRPr>
            </a:pPr>
            <a:r>
              <a:t>COMPILE TIME ERRORS</a:t>
            </a:r>
          </a:p>
          <a:p>
            <a:pPr algn="ctr">
              <a:defRPr i="1"/>
            </a:pPr>
            <a:endParaRPr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it is easy to detect them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as the application </a:t>
            </a:r>
            <a:r>
              <a:rPr b="1"/>
              <a:t>will not compile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endParaRPr b="1"/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cmpiler’s error messages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help to figure out what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the problem is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 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compile time errors can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be fixed easily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Type Erasure</a:t>
            </a:r>
          </a:p>
        </p:txBody>
      </p:sp>
      <p:sp>
        <p:nvSpPr>
          <p:cNvPr id="27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Java uses </a:t>
            </a:r>
            <a:r>
              <a:rPr b="1"/>
              <a:t>type erasure </a:t>
            </a:r>
            <a:r>
              <a:t>to implement generics – this is how generic code is handled</a:t>
            </a:r>
            <a:endParaRPr b="1"/>
          </a:p>
          <a:p>
            <a:pPr>
              <a:defRPr>
                <a:solidFill>
                  <a:srgbClr val="595959"/>
                </a:solidFill>
              </a:defRPr>
            </a:pPr>
            <a:r>
              <a:t>it </a:t>
            </a:r>
            <a:r>
              <a:rPr b="1"/>
              <a:t>replaces all generic type parameters </a:t>
            </a:r>
            <a:r>
              <a:t>with their bounds or Object for unbounded type parameters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it is true for wildcards as well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  <a:p>
            <a:pPr marL="0" indent="0" algn="ctr">
              <a:buSzTx/>
              <a:buNone/>
              <a:defRPr b="1">
                <a:solidFill>
                  <a:srgbClr val="A9D18E"/>
                </a:solidFill>
              </a:defRPr>
            </a:pPr>
            <a:r>
              <a:t>SO THE FINAL BYTECODE WILL CONTAIN PLAIN </a:t>
            </a:r>
          </a:p>
          <a:p>
            <a:pPr marL="0" indent="0" algn="ctr">
              <a:buSzTx/>
              <a:buNone/>
              <a:defRPr b="1">
                <a:solidFill>
                  <a:srgbClr val="A9D18E"/>
                </a:solidFill>
              </a:defRPr>
            </a:pPr>
            <a:r>
              <a:t>JAVA CLASSES AND OBJECTS !!!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Type Erasure</a:t>
            </a:r>
          </a:p>
        </p:txBody>
      </p:sp>
      <p:sp>
        <p:nvSpPr>
          <p:cNvPr id="27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it may happen that type erasure uses </a:t>
            </a:r>
            <a:r>
              <a:rPr b="1"/>
              <a:t>type casting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sometimes it is needed to generate addition methods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these are called </a:t>
            </a:r>
            <a:r>
              <a:rPr b="1"/>
              <a:t>bridge methods </a:t>
            </a:r>
            <a:r>
              <a:t>to maintain polymorphism with generic types as well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Type Erasure</a:t>
            </a:r>
          </a:p>
        </p:txBody>
      </p:sp>
      <p:sp>
        <p:nvSpPr>
          <p:cNvPr id="281" name="Rectangle: Rounded Corners 5"/>
          <p:cNvSpPr/>
          <p:nvPr/>
        </p:nvSpPr>
        <p:spPr>
          <a:xfrm>
            <a:off x="2336313" y="2086251"/>
            <a:ext cx="5325115" cy="1669003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82" name="TextBox 6"/>
          <p:cNvSpPr txBox="1"/>
          <p:nvPr/>
        </p:nvSpPr>
        <p:spPr>
          <a:xfrm>
            <a:off x="3188088" y="2459088"/>
            <a:ext cx="360245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808080"/>
                </a:solidFill>
              </a:defRPr>
            </a:pPr>
            <a:r>
              <a:t>List&lt;Integer&gt; list = new ArrayList&lt;&gt;();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list.add(3);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Integer num = list.get(0);</a:t>
            </a:r>
          </a:p>
        </p:txBody>
      </p:sp>
      <p:sp>
        <p:nvSpPr>
          <p:cNvPr id="283" name="Rectangle: Rounded Corners 7"/>
          <p:cNvSpPr/>
          <p:nvPr/>
        </p:nvSpPr>
        <p:spPr>
          <a:xfrm>
            <a:off x="2336313" y="4150817"/>
            <a:ext cx="5325115" cy="1669003"/>
          </a:xfrm>
          <a:prstGeom prst="roundRect">
            <a:avLst>
              <a:gd name="adj" fmla="val 16667"/>
            </a:avLst>
          </a:prstGeom>
          <a:solidFill>
            <a:srgbClr val="DAE3F3"/>
          </a:solidFill>
          <a:ln w="12700">
            <a:solidFill>
              <a:srgbClr val="808080"/>
            </a:solidFill>
            <a:miter/>
          </a:ln>
        </p:spPr>
        <p:txBody>
          <a:bodyPr lIns="45719" rIns="45719" anchor="ctr"/>
          <a:lstStyle/>
          <a:p>
            <a:pPr>
              <a:defRPr b="1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284" name="TextBox 8"/>
          <p:cNvSpPr txBox="1"/>
          <p:nvPr/>
        </p:nvSpPr>
        <p:spPr>
          <a:xfrm>
            <a:off x="3188088" y="4523654"/>
            <a:ext cx="3313135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808080"/>
                </a:solidFill>
              </a:defRPr>
            </a:pPr>
            <a:r>
              <a:t>List list = new ArrayList();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list.add(3);</a:t>
            </a:r>
          </a:p>
          <a:p>
            <a:pPr>
              <a:defRPr b="1">
                <a:solidFill>
                  <a:srgbClr val="808080"/>
                </a:solidFill>
              </a:defRPr>
            </a:pPr>
            <a:r>
              <a:t>Integer num = (Integer) list.get(0);</a:t>
            </a:r>
          </a:p>
        </p:txBody>
      </p:sp>
      <p:sp>
        <p:nvSpPr>
          <p:cNvPr id="285" name="TextBox 11"/>
          <p:cNvSpPr txBox="1"/>
          <p:nvPr/>
        </p:nvSpPr>
        <p:spPr>
          <a:xfrm>
            <a:off x="8513203" y="2391679"/>
            <a:ext cx="2648857" cy="303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i="1">
                <a:solidFill>
                  <a:srgbClr val="595959"/>
                </a:solidFill>
              </a:defRPr>
            </a:pPr>
            <a:r>
              <a:t>in the </a:t>
            </a:r>
            <a:r>
              <a:rPr b="1"/>
              <a:t>bytecode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the two code snippets are equvivalent</a:t>
            </a:r>
          </a:p>
          <a:p>
            <a:pPr algn="ctr">
              <a:defRPr sz="2400" i="1">
                <a:solidFill>
                  <a:srgbClr val="595959"/>
                </a:solidFill>
              </a:defRPr>
            </a:pPr>
            <a:endParaRPr/>
          </a:p>
          <a:p>
            <a:pPr algn="ctr">
              <a:defRPr sz="2800" b="1" i="1">
                <a:solidFill>
                  <a:srgbClr val="A9D18E"/>
                </a:solidFill>
              </a:defRPr>
            </a:pPr>
            <a:r>
              <a:t>TYPE ERASURE</a:t>
            </a:r>
          </a:p>
          <a:p>
            <a:pPr algn="ctr">
              <a:defRPr sz="2400" b="1" i="1">
                <a:solidFill>
                  <a:srgbClr val="A9D18E"/>
                </a:solidFill>
              </a:defRPr>
            </a:pPr>
            <a:endParaRPr/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there may be </a:t>
            </a:r>
            <a:r>
              <a:rPr b="1"/>
              <a:t>Objects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and </a:t>
            </a:r>
            <a:r>
              <a:rPr b="1"/>
              <a:t>type castings</a:t>
            </a:r>
          </a:p>
          <a:p>
            <a:pPr algn="ctr">
              <a:defRPr sz="2000" i="1">
                <a:solidFill>
                  <a:srgbClr val="595959"/>
                </a:solidFill>
              </a:defRPr>
            </a:pPr>
            <a:r>
              <a:t>in the bytecode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rPr dirty="0"/>
              <a:t>Why to Use Generics?</a:t>
            </a:r>
          </a:p>
        </p:txBody>
      </p:sp>
      <p:sp>
        <p:nvSpPr>
          <p:cNvPr id="1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rPr dirty="0"/>
              <a:t>generics add </a:t>
            </a:r>
            <a:r>
              <a:rPr b="1" dirty="0"/>
              <a:t>stability</a:t>
            </a:r>
            <a:r>
              <a:rPr dirty="0"/>
              <a:t> to your code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rPr dirty="0"/>
              <a:t>it makes most of the bugs and errors to be </a:t>
            </a:r>
            <a:r>
              <a:rPr b="1" dirty="0"/>
              <a:t>detectable at compile time </a:t>
            </a:r>
            <a:r>
              <a:rPr dirty="0"/>
              <a:t>and not at run-time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endParaRPr dirty="0"/>
          </a:p>
          <a:p>
            <a:pPr marL="0" indent="0" algn="ctr">
              <a:buSzTx/>
              <a:buNone/>
              <a:defRPr b="1">
                <a:solidFill>
                  <a:srgbClr val="A9D18E"/>
                </a:solidFill>
              </a:defRPr>
            </a:pPr>
            <a:r>
              <a:rPr dirty="0"/>
              <a:t>WE PREFER COMPILE TIME ERRORS </a:t>
            </a:r>
          </a:p>
          <a:p>
            <a:pPr marL="0" indent="0" algn="ctr">
              <a:buSzTx/>
              <a:buNone/>
              <a:defRPr b="1">
                <a:solidFill>
                  <a:srgbClr val="A9D18E"/>
                </a:solidFill>
              </a:defRPr>
            </a:pPr>
            <a:r>
              <a:rPr dirty="0"/>
              <a:t>TO RUN-TIME ERRORS !!!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Why to Use Generics?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rPr dirty="0"/>
              <a:t>generics enable types (classes and interfaces) to be </a:t>
            </a:r>
            <a:r>
              <a:rPr b="1" dirty="0"/>
              <a:t>parameters</a:t>
            </a:r>
            <a:r>
              <a:rPr dirty="0"/>
              <a:t> when defining classes, interfaces and methods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rPr dirty="0"/>
              <a:t>we can </a:t>
            </a:r>
            <a:r>
              <a:rPr b="1" dirty="0"/>
              <a:t>reuse the same code </a:t>
            </a:r>
            <a:r>
              <a:rPr dirty="0"/>
              <a:t>with different inputs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Why to Use Generics?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generics enable types (classes and interfaces) to be </a:t>
            </a:r>
            <a:r>
              <a:rPr b="1"/>
              <a:t>parameters</a:t>
            </a:r>
            <a:r>
              <a:t> when defining classes, interfaces and methods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we can </a:t>
            </a:r>
            <a:r>
              <a:rPr b="1"/>
              <a:t>reuse the same code </a:t>
            </a:r>
            <a:r>
              <a:t>with different inputs</a:t>
            </a:r>
          </a:p>
        </p:txBody>
      </p:sp>
      <p:grpSp>
        <p:nvGrpSpPr>
          <p:cNvPr id="118" name="Rectangle: Rounded Corners 3"/>
          <p:cNvGrpSpPr/>
          <p:nvPr/>
        </p:nvGrpSpPr>
        <p:grpSpPr>
          <a:xfrm>
            <a:off x="3317288" y="3874996"/>
            <a:ext cx="5557422" cy="923279"/>
            <a:chOff x="0" y="0"/>
            <a:chExt cx="5557420" cy="923278"/>
          </a:xfrm>
        </p:grpSpPr>
        <p:sp>
          <p:nvSpPr>
            <p:cNvPr id="116" name="Rounded Rectangle"/>
            <p:cNvSpPr/>
            <p:nvPr/>
          </p:nvSpPr>
          <p:spPr>
            <a:xfrm>
              <a:off x="0" y="0"/>
              <a:ext cx="5557421" cy="92327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17" name="public void draw(Car car)"/>
            <p:cNvSpPr txBox="1"/>
            <p:nvPr/>
          </p:nvSpPr>
          <p:spPr>
            <a:xfrm>
              <a:off x="90790" y="239260"/>
              <a:ext cx="5375840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808080"/>
                  </a:solidFill>
                </a:defRPr>
              </a:lvl1pPr>
            </a:lstStyle>
            <a:p>
              <a:r>
                <a:t>public void draw(Car car)</a:t>
              </a:r>
            </a:p>
          </p:txBody>
        </p:sp>
      </p:grpSp>
      <p:sp>
        <p:nvSpPr>
          <p:cNvPr id="119" name="TextBox 4"/>
          <p:cNvSpPr txBox="1"/>
          <p:nvPr/>
        </p:nvSpPr>
        <p:spPr>
          <a:xfrm>
            <a:off x="7119367" y="5196173"/>
            <a:ext cx="206811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solidFill>
                  <a:srgbClr val="595959"/>
                </a:solidFill>
              </a:defRPr>
            </a:pPr>
            <a:r>
              <a:t>in this case the car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parameter is a </a:t>
            </a:r>
            <a:r>
              <a:rPr b="1"/>
              <a:t>value</a:t>
            </a:r>
            <a:r>
              <a:t> </a:t>
            </a:r>
          </a:p>
        </p:txBody>
      </p:sp>
      <p:sp>
        <p:nvSpPr>
          <p:cNvPr id="120" name="Oval 5"/>
          <p:cNvSpPr/>
          <p:nvPr/>
        </p:nvSpPr>
        <p:spPr>
          <a:xfrm>
            <a:off x="6537684" y="3807128"/>
            <a:ext cx="1473695" cy="1051899"/>
          </a:xfrm>
          <a:prstGeom prst="ellipse">
            <a:avLst/>
          </a:prstGeom>
          <a:ln w="762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2" animBg="1" advAuto="0"/>
      <p:bldP spid="119" grpId="1" animBg="1" advAuto="0"/>
      <p:bldP spid="120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Why to Use Generics?</a:t>
            </a:r>
          </a:p>
        </p:txBody>
      </p:sp>
      <p:sp>
        <p:nvSpPr>
          <p:cNvPr id="1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generics enable types (classes and interfaces) to be </a:t>
            </a:r>
            <a:r>
              <a:rPr b="1"/>
              <a:t>parameters</a:t>
            </a:r>
            <a:r>
              <a:t> when defining classes, interfaces and methods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we can </a:t>
            </a:r>
            <a:r>
              <a:rPr b="1"/>
              <a:t>reuse the same code </a:t>
            </a:r>
            <a:r>
              <a:t>with different inputs</a:t>
            </a:r>
          </a:p>
        </p:txBody>
      </p:sp>
      <p:grpSp>
        <p:nvGrpSpPr>
          <p:cNvPr id="126" name="Rectangle: Rounded Corners 3"/>
          <p:cNvGrpSpPr/>
          <p:nvPr/>
        </p:nvGrpSpPr>
        <p:grpSpPr>
          <a:xfrm>
            <a:off x="3317288" y="3874996"/>
            <a:ext cx="5557422" cy="923279"/>
            <a:chOff x="0" y="0"/>
            <a:chExt cx="5557420" cy="923278"/>
          </a:xfrm>
        </p:grpSpPr>
        <p:sp>
          <p:nvSpPr>
            <p:cNvPr id="124" name="Rounded Rectangle"/>
            <p:cNvSpPr/>
            <p:nvPr/>
          </p:nvSpPr>
          <p:spPr>
            <a:xfrm>
              <a:off x="0" y="0"/>
              <a:ext cx="5557421" cy="92327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808080"/>
                  </a:solidFill>
                </a:defRPr>
              </a:pPr>
              <a:endParaRPr/>
            </a:p>
          </p:txBody>
        </p:sp>
        <p:sp>
          <p:nvSpPr>
            <p:cNvPr id="125" name="public void draw(T t)"/>
            <p:cNvSpPr txBox="1"/>
            <p:nvPr/>
          </p:nvSpPr>
          <p:spPr>
            <a:xfrm>
              <a:off x="90790" y="239260"/>
              <a:ext cx="5375840" cy="444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808080"/>
                  </a:solidFill>
                </a:defRPr>
              </a:lvl1pPr>
            </a:lstStyle>
            <a:p>
              <a:r>
                <a:t>public void draw(T t)</a:t>
              </a:r>
            </a:p>
          </p:txBody>
        </p:sp>
      </p:grpSp>
      <p:sp>
        <p:nvSpPr>
          <p:cNvPr id="127" name="TextBox 4"/>
          <p:cNvSpPr txBox="1"/>
          <p:nvPr/>
        </p:nvSpPr>
        <p:spPr>
          <a:xfrm>
            <a:off x="6793882" y="5196173"/>
            <a:ext cx="2719089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i="1">
                <a:solidFill>
                  <a:srgbClr val="595959"/>
                </a:solidFill>
              </a:defRPr>
            </a:pPr>
            <a:r>
              <a:t>in this case the car</a:t>
            </a:r>
          </a:p>
          <a:p>
            <a:pPr algn="ctr">
              <a:defRPr i="1">
                <a:solidFill>
                  <a:srgbClr val="595959"/>
                </a:solidFill>
              </a:defRPr>
            </a:pPr>
            <a:r>
              <a:t>parameter is a </a:t>
            </a:r>
            <a:r>
              <a:rPr b="1"/>
              <a:t>generic</a:t>
            </a:r>
            <a:r>
              <a:t> </a:t>
            </a:r>
            <a:r>
              <a:rPr b="1"/>
              <a:t>type</a:t>
            </a:r>
            <a:r>
              <a:t> </a:t>
            </a:r>
          </a:p>
        </p:txBody>
      </p:sp>
      <p:sp>
        <p:nvSpPr>
          <p:cNvPr id="128" name="Oval 5"/>
          <p:cNvSpPr/>
          <p:nvPr/>
        </p:nvSpPr>
        <p:spPr>
          <a:xfrm>
            <a:off x="6635340" y="3807128"/>
            <a:ext cx="1473695" cy="1051899"/>
          </a:xfrm>
          <a:prstGeom prst="ellipse">
            <a:avLst/>
          </a:prstGeom>
          <a:ln w="7620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2" animBg="1" advAuto="0"/>
      <p:bldP spid="127" grpId="1" animBg="1" advAuto="0"/>
      <p:bldP spid="128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2E75B6"/>
                </a:solidFill>
              </a:defRPr>
            </a:lvl1pPr>
          </a:lstStyle>
          <a:p>
            <a:r>
              <a:t>Why to Use Generics?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799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r>
              <a:rPr dirty="0"/>
              <a:t>Generics has </a:t>
            </a:r>
            <a:r>
              <a:rPr b="1" dirty="0"/>
              <a:t>many benefits </a:t>
            </a:r>
            <a:r>
              <a:rPr dirty="0"/>
              <a:t>over non-generic code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endParaRPr dirty="0"/>
          </a:p>
          <a:p>
            <a:pPr marL="0" indent="0">
              <a:buSzTx/>
              <a:buNone/>
              <a:defRPr b="1">
                <a:solidFill>
                  <a:srgbClr val="A9D18E"/>
                </a:solidFill>
              </a:defRPr>
            </a:pPr>
            <a:r>
              <a:rPr dirty="0"/>
              <a:t>1.) STRONGER TYPE CHECKS AT COMPILE TIME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endParaRPr dirty="0"/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r>
              <a:rPr dirty="0"/>
              <a:t>If our code violates</a:t>
            </a:r>
            <a:r>
              <a:rPr b="1" dirty="0"/>
              <a:t> type safety </a:t>
            </a:r>
            <a:r>
              <a:rPr dirty="0"/>
              <a:t>then the compiler warns us</a:t>
            </a:r>
          </a:p>
          <a:p>
            <a:pPr marL="0" indent="0">
              <a:buSzTx/>
              <a:buNone/>
              <a:defRPr>
                <a:solidFill>
                  <a:srgbClr val="595959"/>
                </a:solidFill>
              </a:defRPr>
            </a:pPr>
            <a:r>
              <a:rPr dirty="0"/>
              <a:t>and this is exactly why we prefer compile time errors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1978</Words>
  <Application>Microsoft Office PowerPoint</Application>
  <PresentationFormat>Widescreen</PresentationFormat>
  <Paragraphs>313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Generics (Java Programming)</vt:lpstr>
      <vt:lpstr>Generics in Java</vt:lpstr>
      <vt:lpstr>Generics in Java</vt:lpstr>
      <vt:lpstr>Generics in Java</vt:lpstr>
      <vt:lpstr>Why to Use Generics?</vt:lpstr>
      <vt:lpstr>Why to Use Generics?</vt:lpstr>
      <vt:lpstr>Why to Use Generics?</vt:lpstr>
      <vt:lpstr>Why to Use Generics?</vt:lpstr>
      <vt:lpstr>Why to Use Generics?</vt:lpstr>
      <vt:lpstr>Why to Use Generics?</vt:lpstr>
      <vt:lpstr>Why to Use Generics?</vt:lpstr>
      <vt:lpstr>Why to Use Generics?</vt:lpstr>
      <vt:lpstr>Why to Use Generics?</vt:lpstr>
      <vt:lpstr>Bounded Types (Java Programming)</vt:lpstr>
      <vt:lpstr>Bounded Generic Types</vt:lpstr>
      <vt:lpstr>Bounded Generic Types</vt:lpstr>
      <vt:lpstr>Bounded Generic Types</vt:lpstr>
      <vt:lpstr>Type Inference (Java Programming)</vt:lpstr>
      <vt:lpstr>Type Inference</vt:lpstr>
      <vt:lpstr>Type Inference</vt:lpstr>
      <vt:lpstr>Type Inference</vt:lpstr>
      <vt:lpstr>Wildcards (Java Programming)</vt:lpstr>
      <vt:lpstr>Subtyping</vt:lpstr>
      <vt:lpstr>Subtyping</vt:lpstr>
      <vt:lpstr>Subtyping</vt:lpstr>
      <vt:lpstr>Subtyping</vt:lpstr>
      <vt:lpstr>Upper Bounded Wildcards (Java Programming)</vt:lpstr>
      <vt:lpstr>Upper Bounded Wildcards</vt:lpstr>
      <vt:lpstr>Upper Bounded Wildcards</vt:lpstr>
      <vt:lpstr>Upper Bounded Wildcards</vt:lpstr>
      <vt:lpstr>Lower Bounded Wildcards (Java Programming)</vt:lpstr>
      <vt:lpstr>Lower Bounded Wildcards</vt:lpstr>
      <vt:lpstr>Lower Bounded Wildcards</vt:lpstr>
      <vt:lpstr>Lower Bounded Wildcards</vt:lpstr>
      <vt:lpstr>Wildcards and Bounded Types (Java Programming)</vt:lpstr>
      <vt:lpstr>Bounded Types and Wildcards</vt:lpstr>
      <vt:lpstr>Bounded Types and Wildcards</vt:lpstr>
      <vt:lpstr>Bounded Types and Wildcards</vt:lpstr>
      <vt:lpstr>Type Erasure (Java Programming)</vt:lpstr>
      <vt:lpstr>Type Erasure</vt:lpstr>
      <vt:lpstr>Type Erasure</vt:lpstr>
      <vt:lpstr>Type Erasure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(Java Programming)</dc:title>
  <cp:lastModifiedBy>Mishchenko, Maksym</cp:lastModifiedBy>
  <cp:revision>1</cp:revision>
  <dcterms:modified xsi:type="dcterms:W3CDTF">2022-05-09T08:41:35Z</dcterms:modified>
</cp:coreProperties>
</file>