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62" r:id="rId2"/>
    <p:sldId id="378" r:id="rId3"/>
    <p:sldId id="373" r:id="rId4"/>
    <p:sldId id="376" r:id="rId5"/>
    <p:sldId id="374" r:id="rId6"/>
    <p:sldId id="375" r:id="rId7"/>
    <p:sldId id="377" r:id="rId8"/>
    <p:sldId id="379" r:id="rId9"/>
    <p:sldId id="414" r:id="rId10"/>
    <p:sldId id="380" r:id="rId11"/>
    <p:sldId id="419" r:id="rId12"/>
    <p:sldId id="381" r:id="rId13"/>
    <p:sldId id="382" r:id="rId14"/>
    <p:sldId id="383" r:id="rId15"/>
    <p:sldId id="390" r:id="rId16"/>
    <p:sldId id="420" r:id="rId17"/>
    <p:sldId id="391" r:id="rId18"/>
    <p:sldId id="392" r:id="rId19"/>
    <p:sldId id="397" r:id="rId20"/>
    <p:sldId id="393" r:id="rId21"/>
    <p:sldId id="398" r:id="rId22"/>
    <p:sldId id="399" r:id="rId23"/>
    <p:sldId id="421" r:id="rId24"/>
    <p:sldId id="384" r:id="rId25"/>
    <p:sldId id="385" r:id="rId26"/>
    <p:sldId id="386" r:id="rId27"/>
    <p:sldId id="400" r:id="rId28"/>
    <p:sldId id="387" r:id="rId29"/>
    <p:sldId id="388" r:id="rId30"/>
    <p:sldId id="418" r:id="rId31"/>
    <p:sldId id="488" r:id="rId32"/>
    <p:sldId id="487" r:id="rId33"/>
    <p:sldId id="363" r:id="rId34"/>
    <p:sldId id="422" r:id="rId35"/>
    <p:sldId id="366" r:id="rId36"/>
    <p:sldId id="364" r:id="rId37"/>
    <p:sldId id="416" r:id="rId38"/>
    <p:sldId id="365" r:id="rId39"/>
    <p:sldId id="367" r:id="rId40"/>
    <p:sldId id="368" r:id="rId41"/>
    <p:sldId id="423" r:id="rId42"/>
    <p:sldId id="369" r:id="rId43"/>
    <p:sldId id="424" r:id="rId44"/>
    <p:sldId id="370" r:id="rId45"/>
    <p:sldId id="371" r:id="rId46"/>
    <p:sldId id="417" r:id="rId47"/>
    <p:sldId id="372" r:id="rId48"/>
    <p:sldId id="430" r:id="rId49"/>
    <p:sldId id="426" r:id="rId50"/>
    <p:sldId id="428" r:id="rId51"/>
    <p:sldId id="427" r:id="rId52"/>
    <p:sldId id="429" r:id="rId53"/>
    <p:sldId id="438" r:id="rId54"/>
    <p:sldId id="441" r:id="rId55"/>
    <p:sldId id="447" r:id="rId56"/>
    <p:sldId id="439" r:id="rId57"/>
    <p:sldId id="442" r:id="rId58"/>
    <p:sldId id="440" r:id="rId59"/>
    <p:sldId id="443" r:id="rId60"/>
    <p:sldId id="448" r:id="rId61"/>
    <p:sldId id="446" r:id="rId62"/>
    <p:sldId id="449" r:id="rId63"/>
    <p:sldId id="445" r:id="rId64"/>
    <p:sldId id="444" r:id="rId65"/>
    <p:sldId id="450" r:id="rId66"/>
    <p:sldId id="394" r:id="rId67"/>
    <p:sldId id="425" r:id="rId68"/>
    <p:sldId id="451" r:id="rId69"/>
    <p:sldId id="485" r:id="rId70"/>
    <p:sldId id="486" r:id="rId71"/>
    <p:sldId id="401" r:id="rId72"/>
    <p:sldId id="395" r:id="rId73"/>
    <p:sldId id="403" r:id="rId74"/>
    <p:sldId id="396" r:id="rId75"/>
    <p:sldId id="431" r:id="rId76"/>
    <p:sldId id="434" r:id="rId77"/>
    <p:sldId id="435" r:id="rId78"/>
    <p:sldId id="436" r:id="rId79"/>
    <p:sldId id="437" r:id="rId80"/>
    <p:sldId id="433" r:id="rId81"/>
    <p:sldId id="452" r:id="rId82"/>
    <p:sldId id="453" r:id="rId83"/>
    <p:sldId id="454" r:id="rId84"/>
    <p:sldId id="455" r:id="rId85"/>
    <p:sldId id="456" r:id="rId86"/>
    <p:sldId id="479" r:id="rId87"/>
    <p:sldId id="480" r:id="rId88"/>
    <p:sldId id="457" r:id="rId89"/>
    <p:sldId id="458" r:id="rId90"/>
    <p:sldId id="459" r:id="rId91"/>
    <p:sldId id="460" r:id="rId92"/>
    <p:sldId id="461" r:id="rId93"/>
    <p:sldId id="462" r:id="rId94"/>
    <p:sldId id="463" r:id="rId95"/>
    <p:sldId id="482" r:id="rId96"/>
    <p:sldId id="481" r:id="rId97"/>
    <p:sldId id="484" r:id="rId98"/>
    <p:sldId id="464" r:id="rId99"/>
    <p:sldId id="465" r:id="rId100"/>
    <p:sldId id="483" r:id="rId101"/>
    <p:sldId id="466" r:id="rId102"/>
    <p:sldId id="467" r:id="rId103"/>
    <p:sldId id="468" r:id="rId104"/>
    <p:sldId id="469" r:id="rId105"/>
    <p:sldId id="470" r:id="rId106"/>
    <p:sldId id="471" r:id="rId107"/>
    <p:sldId id="472" r:id="rId108"/>
    <p:sldId id="473" r:id="rId109"/>
    <p:sldId id="474" r:id="rId110"/>
    <p:sldId id="476" r:id="rId111"/>
    <p:sldId id="477" r:id="rId112"/>
    <p:sldId id="478" r:id="rId113"/>
    <p:sldId id="362" r:id="rId114"/>
    <p:sldId id="415" r:id="rId1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F0DBD2"/>
    <a:srgbClr val="FF5050"/>
    <a:srgbClr val="0070C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1925" autoAdjust="0"/>
  </p:normalViewPr>
  <p:slideViewPr>
    <p:cSldViewPr snapToGrid="0">
      <p:cViewPr>
        <p:scale>
          <a:sx n="106" d="100"/>
          <a:sy n="106" d="100"/>
        </p:scale>
        <p:origin x="78" y="78"/>
      </p:cViewPr>
      <p:guideLst>
        <p:guide orient="horz" pos="370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ommentAuthors" Target="commentAuthor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8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14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8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8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0.png"/><Relationship Id="rId4" Type="http://schemas.openxmlformats.org/officeDocument/2006/relationships/image" Target="../media/image152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4" Type="http://schemas.openxmlformats.org/officeDocument/2006/relationships/image" Target="../media/image244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46.png"/><Relationship Id="rId7" Type="http://schemas.openxmlformats.org/officeDocument/2006/relationships/image" Target="../media/image2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Relationship Id="rId9" Type="http://schemas.openxmlformats.org/officeDocument/2006/relationships/image" Target="../media/image244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IwKxb0W9pSEEXx2qUJ-sADxI0wMxO-yY/view?usp=sharing" TargetMode="External"/><Relationship Id="rId3" Type="http://schemas.openxmlformats.org/officeDocument/2006/relationships/hyperlink" Target="https://drive.google.com/file/d/1odlUIuwQZuB9hztfi5Uu9o7f8ZWZ9SAy/view?usp=sharing" TargetMode="External"/><Relationship Id="rId7" Type="http://schemas.openxmlformats.org/officeDocument/2006/relationships/hyperlink" Target="https://acm.bsu.by/problems/819/?nav-folder=570" TargetMode="External"/><Relationship Id="rId2" Type="http://schemas.openxmlformats.org/officeDocument/2006/relationships/hyperlink" Target="https://acm.bsu.by/problems/3537/?nav-folder=57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Gd9wyfuhkzqwiQtMsUFpT4uw_Cgc-rAY/view?usp=sharing" TargetMode="External"/><Relationship Id="rId5" Type="http://schemas.openxmlformats.org/officeDocument/2006/relationships/hyperlink" Target="https://acm.bsu.by/problems/794/?nav-folder=57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rive.google.com/file/d/1euiiezZ3qkPUILwR_BEkB5bwcumGBek6/view?usp=sharing" TargetMode="External"/><Relationship Id="rId9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w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1710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wmf"/><Relationship Id="rId7" Type="http://schemas.openxmlformats.org/officeDocument/2006/relationships/image" Target="../media/image42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3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7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0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9.wmf"/><Relationship Id="rId7" Type="http://schemas.openxmlformats.org/officeDocument/2006/relationships/image" Target="../media/image66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4.png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68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46.wmf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12" Type="http://schemas.openxmlformats.org/officeDocument/2006/relationships/oleObject" Target="../embeddings/oleObject2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350.png"/><Relationship Id="rId10" Type="http://schemas.openxmlformats.org/officeDocument/2006/relationships/image" Target="../media/image45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4.bin"/><Relationship Id="rId7" Type="http://schemas.openxmlformats.org/officeDocument/2006/relationships/image" Target="../media/image63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8.wmf"/><Relationship Id="rId9" Type="http://schemas.openxmlformats.org/officeDocument/2006/relationships/image" Target="../media/image64.wmf"/><Relationship Id="rId14" Type="http://schemas.openxmlformats.org/officeDocument/2006/relationships/image" Target="../media/image7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1.wmf"/><Relationship Id="rId7" Type="http://schemas.openxmlformats.org/officeDocument/2006/relationships/oleObject" Target="../embeddings/oleObject41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4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8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92.png"/><Relationship Id="rId5" Type="http://schemas.openxmlformats.org/officeDocument/2006/relationships/image" Target="../media/image450.png"/><Relationship Id="rId10" Type="http://schemas.openxmlformats.org/officeDocument/2006/relationships/image" Target="../media/image91.png"/><Relationship Id="rId4" Type="http://schemas.openxmlformats.org/officeDocument/2006/relationships/image" Target="../media/image440.png"/><Relationship Id="rId9" Type="http://schemas.openxmlformats.org/officeDocument/2006/relationships/image" Target="../media/image4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51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0.png"/><Relationship Id="rId7" Type="http://schemas.openxmlformats.org/officeDocument/2006/relationships/image" Target="../media/image84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0.png"/><Relationship Id="rId7" Type="http://schemas.openxmlformats.org/officeDocument/2006/relationships/image" Target="../media/image8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00.png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0.png"/><Relationship Id="rId5" Type="http://schemas.openxmlformats.org/officeDocument/2006/relationships/image" Target="../media/image122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780.png"/><Relationship Id="rId7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801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81.png"/><Relationship Id="rId4" Type="http://schemas.openxmlformats.org/officeDocument/2006/relationships/image" Target="../media/image135.png"/><Relationship Id="rId9" Type="http://schemas.openxmlformats.org/officeDocument/2006/relationships/image" Target="../media/image6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0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3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5.png"/><Relationship Id="rId9" Type="http://schemas.openxmlformats.org/officeDocument/2006/relationships/image" Target="../media/image740.png"/><Relationship Id="rId14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56.png"/><Relationship Id="rId7" Type="http://schemas.openxmlformats.org/officeDocument/2006/relationships/image" Target="../media/image790.png"/><Relationship Id="rId12" Type="http://schemas.openxmlformats.org/officeDocument/2006/relationships/image" Target="../media/image1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1.png"/><Relationship Id="rId5" Type="http://schemas.openxmlformats.org/officeDocument/2006/relationships/image" Target="../media/image148.png"/><Relationship Id="rId10" Type="http://schemas.openxmlformats.org/officeDocument/2006/relationships/image" Target="../media/image160.png"/><Relationship Id="rId4" Type="http://schemas.openxmlformats.org/officeDocument/2006/relationships/image" Target="../media/image157.png"/><Relationship Id="rId9" Type="http://schemas.openxmlformats.org/officeDocument/2006/relationships/image" Target="../media/image15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71.png"/><Relationship Id="rId18" Type="http://schemas.openxmlformats.org/officeDocument/2006/relationships/image" Target="../media/image175.png"/><Relationship Id="rId3" Type="http://schemas.openxmlformats.org/officeDocument/2006/relationships/image" Target="../media/image163.png"/><Relationship Id="rId21" Type="http://schemas.openxmlformats.org/officeDocument/2006/relationships/image" Target="../media/image177.png"/><Relationship Id="rId7" Type="http://schemas.openxmlformats.org/officeDocument/2006/relationships/image" Target="../media/image167.png"/><Relationship Id="rId12" Type="http://schemas.openxmlformats.org/officeDocument/2006/relationships/image" Target="../media/image170.png"/><Relationship Id="rId17" Type="http://schemas.openxmlformats.org/officeDocument/2006/relationships/image" Target="../media/image890.png"/><Relationship Id="rId2" Type="http://schemas.openxmlformats.org/officeDocument/2006/relationships/image" Target="../media/image2.png"/><Relationship Id="rId16" Type="http://schemas.openxmlformats.org/officeDocument/2006/relationships/image" Target="../media/image174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69.png"/><Relationship Id="rId5" Type="http://schemas.openxmlformats.org/officeDocument/2006/relationships/image" Target="../media/image165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900.png"/><Relationship Id="rId4" Type="http://schemas.openxmlformats.org/officeDocument/2006/relationships/image" Target="../media/image164.png"/><Relationship Id="rId9" Type="http://schemas.openxmlformats.org/officeDocument/2006/relationships/image" Target="../media/image750.png"/><Relationship Id="rId14" Type="http://schemas.openxmlformats.org/officeDocument/2006/relationships/image" Target="../media/image17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8.png"/><Relationship Id="rId7" Type="http://schemas.openxmlformats.org/officeDocument/2006/relationships/image" Target="../media/image1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1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2.png"/><Relationship Id="rId4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0.png"/><Relationship Id="rId4" Type="http://schemas.openxmlformats.org/officeDocument/2006/relationships/image" Target="../media/image18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2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83.png"/><Relationship Id="rId7" Type="http://schemas.openxmlformats.org/officeDocument/2006/relationships/image" Target="../media/image10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870.png"/><Relationship Id="rId4" Type="http://schemas.openxmlformats.org/officeDocument/2006/relationships/image" Target="../media/image86.png"/><Relationship Id="rId9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50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88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1021.png"/><Relationship Id="rId7" Type="http://schemas.openxmlformats.org/officeDocument/2006/relationships/image" Target="../media/image1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0.png"/><Relationship Id="rId5" Type="http://schemas.openxmlformats.org/officeDocument/2006/relationships/image" Target="../media/image136.png"/><Relationship Id="rId4" Type="http://schemas.openxmlformats.org/officeDocument/2006/relationships/image" Target="../media/image129.png"/><Relationship Id="rId9" Type="http://schemas.openxmlformats.org/officeDocument/2006/relationships/image" Target="../media/image23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110.png"/><Relationship Id="rId7" Type="http://schemas.openxmlformats.org/officeDocument/2006/relationships/image" Target="../media/image1140.png"/><Relationship Id="rId12" Type="http://schemas.openxmlformats.org/officeDocument/2006/relationships/image" Target="../media/image11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1181.png"/><Relationship Id="rId5" Type="http://schemas.openxmlformats.org/officeDocument/2006/relationships/image" Target="../media/image2.png"/><Relationship Id="rId10" Type="http://schemas.openxmlformats.org/officeDocument/2006/relationships/image" Target="../media/image1160.png"/><Relationship Id="rId4" Type="http://schemas.openxmlformats.org/officeDocument/2006/relationships/image" Target="../media/image1120.png"/><Relationship Id="rId9" Type="http://schemas.openxmlformats.org/officeDocument/2006/relationships/image" Target="../media/image117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5" Type="http://schemas.openxmlformats.org/officeDocument/2006/relationships/image" Target="../media/image1050.png"/><Relationship Id="rId4" Type="http://schemas.openxmlformats.org/officeDocument/2006/relationships/image" Target="../media/image12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1.png"/><Relationship Id="rId2" Type="http://schemas.openxmlformats.org/officeDocument/2006/relationships/image" Target="../media/image122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1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92.jpg"/><Relationship Id="rId7" Type="http://schemas.openxmlformats.org/officeDocument/2006/relationships/image" Target="../media/image123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119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jpg"/><Relationship Id="rId4" Type="http://schemas.openxmlformats.org/officeDocument/2006/relationships/image" Target="../media/image127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0.png"/><Relationship Id="rId5" Type="http://schemas.openxmlformats.org/officeDocument/2006/relationships/image" Target="../media/image1320.png"/><Relationship Id="rId4" Type="http://schemas.openxmlformats.org/officeDocument/2006/relationships/image" Target="../media/image13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0.png"/><Relationship Id="rId4" Type="http://schemas.openxmlformats.org/officeDocument/2006/relationships/image" Target="../media/image135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7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0.png"/><Relationship Id="rId5" Type="http://schemas.openxmlformats.org/officeDocument/2006/relationships/image" Target="../media/image1180.png"/><Relationship Id="rId4" Type="http://schemas.openxmlformats.org/officeDocument/2006/relationships/image" Target="../media/image113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1.png"/><Relationship Id="rId3" Type="http://schemas.openxmlformats.org/officeDocument/2006/relationships/image" Target="../media/image2.png"/><Relationship Id="rId7" Type="http://schemas.openxmlformats.org/officeDocument/2006/relationships/image" Target="../media/image1430.png"/><Relationship Id="rId2" Type="http://schemas.openxmlformats.org/officeDocument/2006/relationships/image" Target="../media/image1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0.png"/><Relationship Id="rId5" Type="http://schemas.openxmlformats.org/officeDocument/2006/relationships/image" Target="../media/image1410.png"/><Relationship Id="rId4" Type="http://schemas.openxmlformats.org/officeDocument/2006/relationships/image" Target="../media/image140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1.png"/><Relationship Id="rId7" Type="http://schemas.openxmlformats.org/officeDocument/2006/relationships/image" Target="../media/image14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2.png"/><Relationship Id="rId5" Type="http://schemas.openxmlformats.org/officeDocument/2006/relationships/image" Target="../media/image1472.png"/><Relationship Id="rId4" Type="http://schemas.openxmlformats.org/officeDocument/2006/relationships/image" Target="../media/image1461.png"/></Relationships>
</file>

<file path=ppt/slides/_rels/slide9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5" Type="http://schemas.openxmlformats.org/officeDocument/2006/relationships/image" Target="../media/image144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0.png"/><Relationship Id="rId5" Type="http://schemas.openxmlformats.org/officeDocument/2006/relationships/image" Target="../media/image1491.png"/><Relationship Id="rId4" Type="http://schemas.openxmlformats.org/officeDocument/2006/relationships/image" Target="../media/image1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1197" y="1478401"/>
            <a:ext cx="9530498" cy="3431357"/>
          </a:xfrm>
        </p:spPr>
        <p:txBody>
          <a:bodyPr>
            <a:normAutofit/>
          </a:bodyPr>
          <a:lstStyle/>
          <a:p>
            <a:r>
              <a:rPr lang="ru-RU" sz="4400" b="1" dirty="0"/>
              <a:t>Методы разработки алгоритмов</a:t>
            </a:r>
            <a:br>
              <a:rPr lang="ru-RU" sz="4400" b="1" dirty="0"/>
            </a:br>
            <a:br>
              <a:rPr lang="ru-RU" sz="4400" dirty="0"/>
            </a:br>
            <a:r>
              <a:rPr lang="ru-RU" sz="4000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4000" dirty="0">
                <a:solidFill>
                  <a:srgbClr val="C00000"/>
                </a:solidFill>
                <a:latin typeface="+mn-lt"/>
              </a:rPr>
            </a:br>
            <a:br>
              <a:rPr lang="ru-RU" sz="4000" dirty="0">
                <a:latin typeface="+mn-lt"/>
              </a:rPr>
            </a:br>
            <a:r>
              <a:rPr lang="ru-RU" sz="40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5327" y="725864"/>
            <a:ext cx="101526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метода динамического программирования –  попытка свести рассматриваемую задачу к более простым задачам.  </a:t>
            </a:r>
          </a:p>
          <a:p>
            <a:pPr algn="just"/>
            <a:endParaRPr lang="ru-RU" dirty="0"/>
          </a:p>
          <a:p>
            <a:pPr lvl="1" algn="just"/>
            <a:r>
              <a:rPr lang="ru-RU" i="1" dirty="0"/>
              <a:t>Задача может быть проще из-за того, что опущены некоторые ограничения. Она может быть проще из-за того, что некоторые ограничения добавлены. Однако, как бы ни была изменена задача, если это изменение приводит к решению более простой задачи, то, возможно, удастся, опираясь на эту более простую, решить и исходную.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5327" y="4953595"/>
            <a:ext cx="101526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динамического программирования часто в литературе называют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табличным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одна из клеток таблицы и даёт значение оптимального решения исходной задачи.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5327" y="2941855"/>
            <a:ext cx="101526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возникающие подзадачи являются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данная техника находит своё применение, когда все нужные значения оптимальных решений подзадач помещаются в память.  Вычисление идет от малых подзадач к большим, и ответы запоминаются в таблице, что позволяет исключить повторное решение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457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/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42E8A02-43E8-40E7-B135-43B57DD2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5839"/>
              </p:ext>
            </p:extLst>
          </p:nvPr>
        </p:nvGraphicFramePr>
        <p:xfrm>
          <a:off x="7314434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782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869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932C2-E749-48B1-9D22-366CB28DB25F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932C2-E749-48B1-9D22-366CB28D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30C42EB-893A-4DA1-B835-BA1513E48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5932"/>
              </p:ext>
            </p:extLst>
          </p:nvPr>
        </p:nvGraphicFramePr>
        <p:xfrm>
          <a:off x="7314434" y="3332340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669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5978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099B6B-6A5E-40C3-92C0-8517DEEE057F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099B6B-6A5E-40C3-92C0-8517DEEE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4BD5074-4839-44D5-9687-94DF1FAA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02166"/>
              </p:ext>
            </p:extLst>
          </p:nvPr>
        </p:nvGraphicFramePr>
        <p:xfrm>
          <a:off x="7314434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482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713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33EE4-1F2A-4FB7-8763-085D155A4C51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33EE4-1F2A-4FB7-8763-085D155A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AA224-9577-41E6-A465-DE178C3E3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1955"/>
              </p:ext>
            </p:extLst>
          </p:nvPr>
        </p:nvGraphicFramePr>
        <p:xfrm>
          <a:off x="7399640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06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9487"/>
              </p:ext>
            </p:extLst>
          </p:nvPr>
        </p:nvGraphicFramePr>
        <p:xfrm>
          <a:off x="224419" y="331171"/>
          <a:ext cx="5994143" cy="618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26995-D636-41F3-A717-FFF20A9BD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13649"/>
              </p:ext>
            </p:extLst>
          </p:nvPr>
        </p:nvGraphicFramePr>
        <p:xfrm>
          <a:off x="7314434" y="3422142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662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1376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DE4CB95-FA0D-4F2F-B3C2-FCCFDB286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6718"/>
              </p:ext>
            </p:extLst>
          </p:nvPr>
        </p:nvGraphicFramePr>
        <p:xfrm>
          <a:off x="7338094" y="3374143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907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045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0D464-5C4B-4440-917D-6A2E4E591739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0D464-5C4B-4440-917D-6A2E4E591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E1F3D87-847B-4F12-A192-53F8B535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315"/>
              </p:ext>
            </p:extLst>
          </p:nvPr>
        </p:nvGraphicFramePr>
        <p:xfrm>
          <a:off x="8076648" y="320045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59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54319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FA62F-3A1F-4CA2-B942-80028CF6C132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FA62F-3A1F-4CA2-B942-80028CF6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1DA9973-4890-4B87-A701-E8CC586E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07243"/>
              </p:ext>
            </p:extLst>
          </p:nvPr>
        </p:nvGraphicFramePr>
        <p:xfrm>
          <a:off x="7390848" y="3305963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360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16755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90A5A-7E1E-439D-9F38-14CD2E7B3ADB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90A5A-7E1E-439D-9F38-14CD2E7B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9FFC96C-6F18-4537-A20C-A10DBB9F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73694"/>
              </p:ext>
            </p:extLst>
          </p:nvPr>
        </p:nvGraphicFramePr>
        <p:xfrm>
          <a:off x="7329302" y="3429000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942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5910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9C4E83-578F-47B7-A02E-037E4EA91AD0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9C4E83-578F-47B7-A02E-037E4EA9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D526540-582A-46F6-BF0E-DB2B66DF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60788"/>
              </p:ext>
            </p:extLst>
          </p:nvPr>
        </p:nvGraphicFramePr>
        <p:xfrm>
          <a:off x="7338095" y="3338974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C96ECA8-CA15-4158-A557-B11BBABB4402}"/>
              </a:ext>
            </a:extLst>
          </p:cNvPr>
          <p:cNvSpPr/>
          <p:nvPr/>
        </p:nvSpPr>
        <p:spPr>
          <a:xfrm>
            <a:off x="4212329" y="1804995"/>
            <a:ext cx="536253" cy="496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174621D-D239-4C4B-822A-148BE61F2DDD}"/>
              </a:ext>
            </a:extLst>
          </p:cNvPr>
          <p:cNvSpPr/>
          <p:nvPr/>
        </p:nvSpPr>
        <p:spPr>
          <a:xfrm>
            <a:off x="5882326" y="1868961"/>
            <a:ext cx="536253" cy="496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615D1A42-FE92-49CD-A18A-C71920F11E66}"/>
                  </a:ext>
                </a:extLst>
              </p:cNvPr>
              <p:cNvSpPr/>
              <p:nvPr/>
            </p:nvSpPr>
            <p:spPr>
              <a:xfrm>
                <a:off x="5304011" y="3596104"/>
                <a:ext cx="469930" cy="42461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615D1A42-FE92-49CD-A18A-C71920F11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11" y="3596104"/>
                <a:ext cx="469930" cy="42461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5FFCB9-6703-46B7-9793-764A0D641937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 flipH="1">
            <a:off x="4158455" y="2301624"/>
            <a:ext cx="322001" cy="53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5691671-793F-4853-B9FB-38EA2F679671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6150453" y="2365590"/>
            <a:ext cx="357929" cy="45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E8BC39-1080-42EA-AC64-00EE382B2032}"/>
              </a:ext>
            </a:extLst>
          </p:cNvPr>
          <p:cNvSpPr txBox="1"/>
          <p:nvPr/>
        </p:nvSpPr>
        <p:spPr>
          <a:xfrm>
            <a:off x="3885994" y="1271966"/>
            <a:ext cx="2210006" cy="385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зависимые задачи (1) и (2)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0DF36C9-5A97-4AC2-8E18-245CC31C12F7}"/>
              </a:ext>
            </a:extLst>
          </p:cNvPr>
          <p:cNvSpPr/>
          <p:nvPr/>
        </p:nvSpPr>
        <p:spPr>
          <a:xfrm>
            <a:off x="3980130" y="2832469"/>
            <a:ext cx="356649" cy="336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2D52E9D-357E-464D-A37A-108A4B32E75E}"/>
              </a:ext>
            </a:extLst>
          </p:cNvPr>
          <p:cNvCxnSpPr>
            <a:cxnSpLocks/>
            <a:stCxn id="4" idx="4"/>
            <a:endCxn id="35" idx="0"/>
          </p:cNvCxnSpPr>
          <p:nvPr/>
        </p:nvCxnSpPr>
        <p:spPr>
          <a:xfrm flipH="1">
            <a:off x="5847314" y="2365590"/>
            <a:ext cx="303139" cy="45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89CDAE07-6D56-414B-915F-4E7BB4DA6590}"/>
              </a:ext>
            </a:extLst>
          </p:cNvPr>
          <p:cNvSpPr/>
          <p:nvPr/>
        </p:nvSpPr>
        <p:spPr>
          <a:xfrm>
            <a:off x="6330057" y="2816052"/>
            <a:ext cx="356649" cy="336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11F2D3E-D900-4EEB-AE94-7277EDDE2929}"/>
              </a:ext>
            </a:extLst>
          </p:cNvPr>
          <p:cNvCxnSpPr>
            <a:cxnSpLocks/>
            <a:stCxn id="18" idx="5"/>
            <a:endCxn id="5" idx="1"/>
          </p:cNvCxnSpPr>
          <p:nvPr/>
        </p:nvCxnSpPr>
        <p:spPr>
          <a:xfrm>
            <a:off x="4284549" y="3119533"/>
            <a:ext cx="1088282" cy="538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099A77E-F480-4C61-9215-2889F70F27BE}"/>
              </a:ext>
            </a:extLst>
          </p:cNvPr>
          <p:cNvCxnSpPr>
            <a:cxnSpLocks/>
            <a:stCxn id="20" idx="3"/>
            <a:endCxn id="5" idx="7"/>
          </p:cNvCxnSpPr>
          <p:nvPr/>
        </p:nvCxnSpPr>
        <p:spPr>
          <a:xfrm flipH="1">
            <a:off x="5705121" y="3103116"/>
            <a:ext cx="677166" cy="55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4B51CC-3457-48DD-B37D-C4B49AF74A5C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4480456" y="2301624"/>
            <a:ext cx="368127" cy="55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21E114A0-1C1D-4AF1-BA3A-F477638E1EF7}"/>
              </a:ext>
            </a:extLst>
          </p:cNvPr>
          <p:cNvSpPr/>
          <p:nvPr/>
        </p:nvSpPr>
        <p:spPr>
          <a:xfrm>
            <a:off x="4670258" y="2860203"/>
            <a:ext cx="356649" cy="336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531684E-C961-4142-9279-7A35D2FD51DB}"/>
              </a:ext>
            </a:extLst>
          </p:cNvPr>
          <p:cNvSpPr/>
          <p:nvPr/>
        </p:nvSpPr>
        <p:spPr>
          <a:xfrm>
            <a:off x="5668989" y="2821913"/>
            <a:ext cx="356649" cy="336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736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4609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93BB26E-0127-49C6-A939-E46E1DECC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51970"/>
              </p:ext>
            </p:extLst>
          </p:nvPr>
        </p:nvGraphicFramePr>
        <p:xfrm>
          <a:off x="7373264" y="344658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678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27549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>
                          <a:latin typeface="+mn-lt"/>
                        </a:rPr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>
                          <a:latin typeface="+mn-lt"/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>
                          <a:latin typeface="+mn-lt"/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232913" y="619274"/>
                <a:ext cx="2550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Х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л</m:t>
                    </m:r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3" y="619274"/>
                <a:ext cx="2550280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232911" y="1019052"/>
                <a:ext cx="23638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ал</m:t>
                    </m:r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1" y="1019052"/>
                <a:ext cx="236385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F90A8-A4CF-498D-9503-BBF4E72BD139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F90A8-A4CF-498D-9503-BBF4E72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7759E88A-E0D1-4C65-930C-5912064F8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256753"/>
                  </p:ext>
                </p:extLst>
              </p:nvPr>
            </p:nvGraphicFramePr>
            <p:xfrm>
              <a:off x="8107656" y="3586966"/>
              <a:ext cx="3357791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66870"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𝑅𝑒𝑝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sz="18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baseline="-250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𝐷𝑒𝑙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569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𝐼𝑛𝑠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baseline="-250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7759E88A-E0D1-4C65-930C-5912064F8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256753"/>
                  </p:ext>
                </p:extLst>
              </p:nvPr>
            </p:nvGraphicFramePr>
            <p:xfrm>
              <a:off x="8107656" y="3586966"/>
              <a:ext cx="3357791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36" t="-513" r="-85906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7717" t="-513" r="-787" b="-1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36" t="-81328" r="-85906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7717" t="-81328" r="-787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97396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64110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D09B83D-3F59-4A49-8590-61C83B39E7DE}"/>
              </a:ext>
            </a:extLst>
          </p:cNvPr>
          <p:cNvCxnSpPr/>
          <p:nvPr/>
        </p:nvCxnSpPr>
        <p:spPr>
          <a:xfrm flipH="1" flipV="1">
            <a:off x="5553307" y="5791140"/>
            <a:ext cx="229655" cy="2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5B4C815-DEAB-4904-8857-50DCCDAC05CA}"/>
              </a:ext>
            </a:extLst>
          </p:cNvPr>
          <p:cNvCxnSpPr/>
          <p:nvPr/>
        </p:nvCxnSpPr>
        <p:spPr>
          <a:xfrm flipH="1" flipV="1">
            <a:off x="5163015" y="5363737"/>
            <a:ext cx="192420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87D9E23-35B2-4E7A-AEB1-2AFC80CA4C9F}"/>
              </a:ext>
            </a:extLst>
          </p:cNvPr>
          <p:cNvCxnSpPr/>
          <p:nvPr/>
        </p:nvCxnSpPr>
        <p:spPr>
          <a:xfrm flipV="1">
            <a:off x="5163015" y="4828478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A497EA-43A2-425B-9BB1-47CCE0D83ECF}"/>
              </a:ext>
            </a:extLst>
          </p:cNvPr>
          <p:cNvCxnSpPr>
            <a:cxnSpLocks/>
          </p:cNvCxnSpPr>
          <p:nvPr/>
        </p:nvCxnSpPr>
        <p:spPr>
          <a:xfrm flipH="1" flipV="1">
            <a:off x="3323754" y="3137984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236644E-243E-4B5A-B9A2-B8519870ADFB}"/>
              </a:ext>
            </a:extLst>
          </p:cNvPr>
          <p:cNvCxnSpPr>
            <a:cxnSpLocks/>
          </p:cNvCxnSpPr>
          <p:nvPr/>
        </p:nvCxnSpPr>
        <p:spPr>
          <a:xfrm flipH="1" flipV="1">
            <a:off x="4738402" y="4547839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50301F1-482D-4D99-A010-F86C61FC4EC1}"/>
              </a:ext>
            </a:extLst>
          </p:cNvPr>
          <p:cNvCxnSpPr>
            <a:cxnSpLocks/>
          </p:cNvCxnSpPr>
          <p:nvPr/>
        </p:nvCxnSpPr>
        <p:spPr>
          <a:xfrm flipH="1" flipV="1">
            <a:off x="4247749" y="40296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0DF7701-8E48-45BE-97A2-9A20BC48AED3}"/>
              </a:ext>
            </a:extLst>
          </p:cNvPr>
          <p:cNvCxnSpPr>
            <a:cxnSpLocks/>
          </p:cNvCxnSpPr>
          <p:nvPr/>
        </p:nvCxnSpPr>
        <p:spPr>
          <a:xfrm flipH="1" flipV="1">
            <a:off x="3745944" y="354770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AF95A1A-C859-4948-909F-54339AE1D5F8}"/>
              </a:ext>
            </a:extLst>
          </p:cNvPr>
          <p:cNvCxnSpPr>
            <a:cxnSpLocks/>
          </p:cNvCxnSpPr>
          <p:nvPr/>
        </p:nvCxnSpPr>
        <p:spPr>
          <a:xfrm flipH="1" flipV="1">
            <a:off x="2857564" y="2684677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728F909-738F-4FB5-91BA-57849141B576}"/>
              </a:ext>
            </a:extLst>
          </p:cNvPr>
          <p:cNvCxnSpPr/>
          <p:nvPr/>
        </p:nvCxnSpPr>
        <p:spPr>
          <a:xfrm flipV="1">
            <a:off x="2739483" y="2193367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37741CD-2049-4AAD-A2D1-40A839276D19}"/>
              </a:ext>
            </a:extLst>
          </p:cNvPr>
          <p:cNvCxnSpPr>
            <a:cxnSpLocks/>
          </p:cNvCxnSpPr>
          <p:nvPr/>
        </p:nvCxnSpPr>
        <p:spPr>
          <a:xfrm flipH="1" flipV="1">
            <a:off x="2363194" y="191182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179FBE2-8F27-4A37-81BA-6B6A7A653D37}"/>
              </a:ext>
            </a:extLst>
          </p:cNvPr>
          <p:cNvCxnSpPr>
            <a:cxnSpLocks/>
          </p:cNvCxnSpPr>
          <p:nvPr/>
        </p:nvCxnSpPr>
        <p:spPr>
          <a:xfrm flipH="1" flipV="1">
            <a:off x="1879975" y="1498418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B91B4D-101B-43EC-987D-F4E48DE2FF4C}"/>
              </a:ext>
            </a:extLst>
          </p:cNvPr>
          <p:cNvCxnSpPr>
            <a:cxnSpLocks/>
          </p:cNvCxnSpPr>
          <p:nvPr/>
        </p:nvCxnSpPr>
        <p:spPr>
          <a:xfrm flipH="1" flipV="1">
            <a:off x="1430209" y="10404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28E2A4A8-76F4-4F8F-AD69-DB12DA15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7283"/>
              </p:ext>
            </p:extLst>
          </p:nvPr>
        </p:nvGraphicFramePr>
        <p:xfrm>
          <a:off x="7279024" y="211489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47493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314751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ADF87F-D318-4B51-AA55-A00E99F90CDC}"/>
                  </a:ext>
                </a:extLst>
              </p:cNvPr>
              <p:cNvSpPr txBox="1"/>
              <p:nvPr/>
            </p:nvSpPr>
            <p:spPr>
              <a:xfrm>
                <a:off x="10501496" y="2482018"/>
                <a:ext cx="11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к,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ADF87F-D318-4B51-AA55-A00E99F9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496" y="2482018"/>
                <a:ext cx="11677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CDB4721-E032-457F-981A-03A7DC4AC53E}"/>
              </a:ext>
            </a:extLst>
          </p:cNvPr>
          <p:cNvCxnSpPr>
            <a:cxnSpLocks/>
          </p:cNvCxnSpPr>
          <p:nvPr/>
        </p:nvCxnSpPr>
        <p:spPr>
          <a:xfrm flipH="1">
            <a:off x="7379991" y="2977342"/>
            <a:ext cx="355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2CC188-7659-4985-86CA-9F88386DB215}"/>
                  </a:ext>
                </a:extLst>
              </p:cNvPr>
              <p:cNvSpPr txBox="1"/>
              <p:nvPr/>
            </p:nvSpPr>
            <p:spPr>
              <a:xfrm>
                <a:off x="7020248" y="2506404"/>
                <a:ext cx="897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2CC188-7659-4985-86CA-9F88386DB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8" y="2506404"/>
                <a:ext cx="89716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C4BF337-3EC0-4ADA-B0D4-7FEB4D2414F5}"/>
              </a:ext>
            </a:extLst>
          </p:cNvPr>
          <p:cNvCxnSpPr/>
          <p:nvPr/>
        </p:nvCxnSpPr>
        <p:spPr>
          <a:xfrm flipV="1">
            <a:off x="7379991" y="2297775"/>
            <a:ext cx="0" cy="3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19E06A-254E-4118-BD1C-8609E4955D41}"/>
                  </a:ext>
                </a:extLst>
              </p:cNvPr>
              <p:cNvSpPr txBox="1"/>
              <p:nvPr/>
            </p:nvSpPr>
            <p:spPr>
              <a:xfrm>
                <a:off x="8243526" y="2514673"/>
                <a:ext cx="591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19E06A-254E-4118-BD1C-8609E495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26" y="2514673"/>
                <a:ext cx="5911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BCC71B-1E28-48F8-B217-31E3E712E28A}"/>
                  </a:ext>
                </a:extLst>
              </p:cNvPr>
              <p:cNvSpPr txBox="1"/>
              <p:nvPr/>
            </p:nvSpPr>
            <p:spPr>
              <a:xfrm>
                <a:off x="9958519" y="2490664"/>
                <a:ext cx="591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BCC71B-1E28-48F8-B217-31E3E712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519" y="2490664"/>
                <a:ext cx="591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C0A07E-4A0E-4C71-A1F9-588CA3E9151E}"/>
              </a:ext>
            </a:extLst>
          </p:cNvPr>
          <p:cNvSpPr txBox="1"/>
          <p:nvPr/>
        </p:nvSpPr>
        <p:spPr>
          <a:xfrm>
            <a:off x="335931" y="71552"/>
            <a:ext cx="415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редакторские правки?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83C67439-857E-A9B1-6BC7-8CB72A125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38977"/>
                  </p:ext>
                </p:extLst>
              </p:nvPr>
            </p:nvGraphicFramePr>
            <p:xfrm>
              <a:off x="7698260" y="3656082"/>
              <a:ext cx="3357791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66870"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𝑅𝑒𝑝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sz="18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baseline="-250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𝐷𝑒𝑙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569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𝐼𝑛𝑠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baseline="-250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83C67439-857E-A9B1-6BC7-8CB72A125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38977"/>
                  </p:ext>
                </p:extLst>
              </p:nvPr>
            </p:nvGraphicFramePr>
            <p:xfrm>
              <a:off x="7698260" y="3656082"/>
              <a:ext cx="3357791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36" t="-513" r="-85906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7717" t="-513" r="-787" b="-1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36" t="-81328" r="-85906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7717" t="-81328" r="-787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A139F-6501-779F-CC9B-D4D35968620E}"/>
                  </a:ext>
                </a:extLst>
              </p:cNvPr>
              <p:cNvSpPr txBox="1"/>
              <p:nvPr/>
            </p:nvSpPr>
            <p:spPr>
              <a:xfrm>
                <a:off x="7232913" y="619274"/>
                <a:ext cx="2550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Х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л</m:t>
                    </m:r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A139F-6501-779F-CC9B-D4D35968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3" y="619274"/>
                <a:ext cx="2550280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C51762-5AEF-4A36-9310-D2D437446E90}"/>
                  </a:ext>
                </a:extLst>
              </p:cNvPr>
              <p:cNvSpPr txBox="1"/>
              <p:nvPr/>
            </p:nvSpPr>
            <p:spPr>
              <a:xfrm>
                <a:off x="7232911" y="1019052"/>
                <a:ext cx="23638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ал</m:t>
                    </m:r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C51762-5AEF-4A36-9310-D2D43744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1" y="1019052"/>
                <a:ext cx="2363850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6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1" grpId="0"/>
      <p:bldP spid="4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44706" y="297736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Задания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6287" y="2466166"/>
            <a:ext cx="9010608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Тема.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2"/>
              </a:rPr>
              <a:t>0.1 Порядок перемножения матриц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0.2 Единицы - число сочетаний из n по k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0.3. Единицы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SFMono-Regula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5"/>
              </a:rPr>
              <a:t>6. Строго возрастающая без разрывов </a:t>
            </a:r>
            <a:r>
              <a:rPr lang="ru-RU" altLang="ru-RU" sz="2800" dirty="0" err="1">
                <a:solidFill>
                  <a:srgbClr val="144E9D"/>
                </a:solidFill>
                <a:latin typeface="SFMono-Regular"/>
                <a:hlinkClick r:id="rId5"/>
              </a:rPr>
              <a:t>последовательнсть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  <a:t>20. Палиндром 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25. Преобразование строк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8"/>
              </a:rPr>
              <a:t>69. Кувшинки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24" y="1819835"/>
            <a:ext cx="982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Выполнить в системе </a:t>
            </a:r>
            <a:r>
              <a:rPr lang="en-US" sz="2800" dirty="0"/>
              <a:t>Insight Runner </a:t>
            </a:r>
            <a:r>
              <a:rPr lang="ru-RU" sz="2800" dirty="0"/>
              <a:t>следующие общие задачи: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53" y="111091"/>
            <a:ext cx="3024336" cy="768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734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1" y="113122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+mn-lt"/>
              </a:rPr>
              <a:t>Этапы динамического программирования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7521" y="583168"/>
            <a:ext cx="11469279" cy="580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погружается в семейство вспомогательных подзадач той же природы.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Возникающие подзадачи могут являться зависимыми и должны удовлетворять следующим двум требованиям: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подзадача должна быть более простой по отношению к исходной задаче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оптимальное решение исходной задачи определяется через оптимальные решения подзадач (в этом случае говорят, что задача обладает свойством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оптимальной подструктуры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это один из аргументов в пользу применения для ее решения метода «динамического программирования»).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вспомогательная подзадача решается (рекурсивно) только один раз. Значения оптимальных решений возникающих подзадач запоминаются в таблице, что позволяет не решать повторно ранее решенные подзадачи.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исходной задачи строится возвратное соотношение, связывающее значение оптимального решения исходной задачи со значениями оптимальных решений вспомогательных подзадач (т. е. методом восходящего анализа от простого к сложному вычисляем значение оптимального решения исходной задачи).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этап выполняется в том случае, когда требуется помимо значения оптимального решения получить и само это решение. Часто для этого требуется некоторая вспомогательная информация, полученная на предыдущих этапах метода.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B8D445D-1DF9-4E17-9DB2-BAB6597D146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30339" y="2761931"/>
            <a:ext cx="2889905" cy="632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2809" y="799209"/>
                <a:ext cx="1172588" cy="6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решаем задачу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09" y="799209"/>
                <a:ext cx="1172588" cy="655225"/>
              </a:xfrm>
              <a:prstGeom prst="rect">
                <a:avLst/>
              </a:prstGeom>
              <a:blipFill>
                <a:blip r:embed="rId2"/>
                <a:stretch>
                  <a:fillRect l="-4688" t="-4630" b="-1203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я соединительная линия 43"/>
          <p:cNvCxnSpPr/>
          <p:nvPr/>
        </p:nvCxnSpPr>
        <p:spPr>
          <a:xfrm>
            <a:off x="5443063" y="15255"/>
            <a:ext cx="57326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1587046" y="3757536"/>
                <a:ext cx="845597" cy="754777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46" y="3757536"/>
                <a:ext cx="845597" cy="7547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вал 6"/>
              <p:cNvSpPr/>
              <p:nvPr/>
            </p:nvSpPr>
            <p:spPr>
              <a:xfrm>
                <a:off x="647987" y="2810975"/>
                <a:ext cx="810206" cy="780365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вал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7" y="2810975"/>
                <a:ext cx="810206" cy="7803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вал 7"/>
              <p:cNvSpPr/>
              <p:nvPr/>
            </p:nvSpPr>
            <p:spPr>
              <a:xfrm>
                <a:off x="1420026" y="1738534"/>
                <a:ext cx="810206" cy="796433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Овал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26" y="1738534"/>
                <a:ext cx="810206" cy="7964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  <a:endCxn id="5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06232" y="755932"/>
                <a:ext cx="2015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ранее решённые подзадачи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32" y="755932"/>
                <a:ext cx="2015691" cy="646331"/>
              </a:xfrm>
              <a:prstGeom prst="rect">
                <a:avLst/>
              </a:prstGeom>
              <a:blipFill>
                <a:blip r:embed="rId6"/>
                <a:stretch>
                  <a:fillRect l="-2719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863365" y="23567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6852" y="5155872"/>
                <a:ext cx="4378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2" y="5155872"/>
                <a:ext cx="4378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24349" y="1346042"/>
                <a:ext cx="10226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задача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уже решена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49" y="1346042"/>
                <a:ext cx="1022696" cy="923330"/>
              </a:xfrm>
              <a:prstGeom prst="rect">
                <a:avLst/>
              </a:prstGeom>
              <a:blipFill>
                <a:blip r:embed="rId8"/>
                <a:stretch>
                  <a:fillRect l="-4762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54608" y="1117527"/>
                <a:ext cx="2709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 решённые </a:t>
                </a:r>
                <a:endParaRPr lang="en-US" dirty="0"/>
              </a:p>
              <a:p>
                <a:r>
                  <a:rPr lang="ru-RU" dirty="0"/>
                  <a:t>подзадачи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dirty="0"/>
                  <a:t> (обе зависимые от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08" y="1117527"/>
                <a:ext cx="2709499" cy="923330"/>
              </a:xfrm>
              <a:prstGeom prst="rect">
                <a:avLst/>
              </a:prstGeom>
              <a:blipFill>
                <a:blip r:embed="rId9"/>
                <a:stretch>
                  <a:fillRect l="-1798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54403" y="2317856"/>
                <a:ext cx="179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i="1" dirty="0" err="1"/>
                  <a:t>подформировываем</a:t>
                </a:r>
                <a:r>
                  <a:rPr lang="ru-RU" sz="1400" i="1" dirty="0"/>
                  <a:t> решение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1" dirty="0"/>
                  <a:t> </a:t>
                </a:r>
                <a:r>
                  <a:rPr lang="ru-RU" sz="1400" i="1" dirty="0"/>
                  <a:t>из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ru-RU" sz="14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03" y="2317856"/>
                <a:ext cx="1799954" cy="523220"/>
              </a:xfrm>
              <a:prstGeom prst="rect">
                <a:avLst/>
              </a:prstGeom>
              <a:blipFill>
                <a:blip r:embed="rId10"/>
                <a:stretch>
                  <a:fillRect l="-1014" t="-2326" b="-116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89630" y="3827182"/>
                <a:ext cx="1749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i="1" dirty="0" err="1"/>
                  <a:t>подформировываем</a:t>
                </a:r>
                <a:r>
                  <a:rPr lang="ru-RU" sz="1400" i="1" dirty="0"/>
                  <a:t> решение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i="1" dirty="0"/>
                  <a:t> </a:t>
                </a:r>
                <a:r>
                  <a:rPr lang="ru-RU" sz="1400" i="1" dirty="0"/>
                  <a:t>из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ru-RU" sz="1400" i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30" y="3827182"/>
                <a:ext cx="1749878" cy="523220"/>
              </a:xfrm>
              <a:prstGeom prst="rect">
                <a:avLst/>
              </a:prstGeom>
              <a:blipFill>
                <a:blip r:embed="rId11"/>
                <a:stretch>
                  <a:fillRect l="-1045" t="-2326" r="-697" b="-104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11654" y="4811351"/>
                <a:ext cx="3328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54" y="4811351"/>
                <a:ext cx="3328540" cy="461665"/>
              </a:xfrm>
              <a:prstGeom prst="rect">
                <a:avLst/>
              </a:prstGeom>
              <a:blipFill>
                <a:blip r:embed="rId12"/>
                <a:stretch>
                  <a:fillRect r="-183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30339" y="5296902"/>
                <a:ext cx="3403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, 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339" y="5296902"/>
                <a:ext cx="3403817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2" name="Рисунок 31" descr="png..png"/>
          <p:cNvPicPr>
            <a:picLocks noChangeAspect="1"/>
          </p:cNvPicPr>
          <p:nvPr/>
        </p:nvPicPr>
        <p:blipFill>
          <a:blip r:embed="rId1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70271" y="286898"/>
            <a:ext cx="195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«вперед»</a:t>
            </a:r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>
          <a:xfrm>
            <a:off x="4518902" y="1472939"/>
            <a:ext cx="0" cy="895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FCDFF03-D4BA-45CD-88CD-93485B72A0B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330339" y="3394892"/>
            <a:ext cx="3043639" cy="521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4071919" y="2843672"/>
                <a:ext cx="876599" cy="78006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19" y="2843672"/>
                <a:ext cx="876599" cy="78006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вал 18"/>
              <p:cNvSpPr/>
              <p:nvPr/>
            </p:nvSpPr>
            <p:spPr>
              <a:xfrm>
                <a:off x="6406852" y="2972047"/>
                <a:ext cx="904802" cy="818737"/>
              </a:xfrm>
              <a:prstGeom prst="ellipse">
                <a:avLst/>
              </a:prstGeom>
              <a:solidFill>
                <a:srgbClr val="39F754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Овал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52" y="2972047"/>
                <a:ext cx="904802" cy="81873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вал 21"/>
              <p:cNvSpPr/>
              <p:nvPr/>
            </p:nvSpPr>
            <p:spPr>
              <a:xfrm>
                <a:off x="10220244" y="2368146"/>
                <a:ext cx="876608" cy="7875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Ова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44" y="2368146"/>
                <a:ext cx="876608" cy="78757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вал 20"/>
              <p:cNvSpPr/>
              <p:nvPr/>
            </p:nvSpPr>
            <p:spPr>
              <a:xfrm>
                <a:off x="10373978" y="3523089"/>
                <a:ext cx="876608" cy="7875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Овал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978" y="3523089"/>
                <a:ext cx="876608" cy="78757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3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7" grpId="0" animBg="1"/>
      <p:bldP spid="8" grpId="0" animBg="1"/>
      <p:bldP spid="17" grpId="0"/>
      <p:bldP spid="45" grpId="0"/>
      <p:bldP spid="26" grpId="0"/>
      <p:bldP spid="27" grpId="0"/>
      <p:bldP spid="31" grpId="0"/>
      <p:bldP spid="42" grpId="0"/>
      <p:bldP spid="46" grpId="0"/>
      <p:bldP spid="48" grpId="0"/>
      <p:bldP spid="34" grpId="0"/>
      <p:bldP spid="5" grpId="0" animBg="1"/>
      <p:bldP spid="19" grpId="0" animBg="1"/>
      <p:bldP spid="2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единительная линия 43"/>
          <p:cNvCxnSpPr/>
          <p:nvPr/>
        </p:nvCxnSpPr>
        <p:spPr>
          <a:xfrm flipH="1">
            <a:off x="5259774" y="0"/>
            <a:ext cx="1" cy="68732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9937430" y="1997436"/>
            <a:ext cx="670885" cy="4786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42069" y="2646771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51087" y="34729"/>
            <a:ext cx="12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 решена </a:t>
            </a:r>
          </a:p>
        </p:txBody>
      </p:sp>
      <p:sp>
        <p:nvSpPr>
          <p:cNvPr id="55" name="Овал 54"/>
          <p:cNvSpPr/>
          <p:nvPr/>
        </p:nvSpPr>
        <p:spPr>
          <a:xfrm>
            <a:off x="7162626" y="3848581"/>
            <a:ext cx="503672" cy="388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6273915" y="4354118"/>
            <a:ext cx="447936" cy="421543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6273915" y="3469573"/>
            <a:ext cx="518896" cy="404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10552468" y="94693"/>
            <a:ext cx="375312" cy="338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10994454" y="493624"/>
            <a:ext cx="11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решена </a:t>
            </a:r>
          </a:p>
        </p:txBody>
      </p:sp>
      <p:sp>
        <p:nvSpPr>
          <p:cNvPr id="81" name="Овал 80"/>
          <p:cNvSpPr/>
          <p:nvPr/>
        </p:nvSpPr>
        <p:spPr>
          <a:xfrm>
            <a:off x="10608315" y="524237"/>
            <a:ext cx="375312" cy="338719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0546454" y="34729"/>
            <a:ext cx="1645546" cy="93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5537186" y="3942996"/>
            <a:ext cx="513696" cy="411122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7228496" y="3045608"/>
            <a:ext cx="490872" cy="4145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7" name="Овал 46"/>
          <p:cNvSpPr/>
          <p:nvPr/>
        </p:nvSpPr>
        <p:spPr>
          <a:xfrm>
            <a:off x="8066692" y="3282046"/>
            <a:ext cx="492686" cy="4188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8926607" y="1724547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8026619" y="2587758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0" name="Прямая со стрелкой 139"/>
          <p:cNvCxnSpPr>
            <a:stCxn id="34" idx="2"/>
            <a:endCxn id="36" idx="7"/>
          </p:cNvCxnSpPr>
          <p:nvPr/>
        </p:nvCxnSpPr>
        <p:spPr>
          <a:xfrm flipH="1">
            <a:off x="9368668" y="2236760"/>
            <a:ext cx="568762" cy="46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34" idx="2"/>
            <a:endCxn id="137" idx="5"/>
          </p:cNvCxnSpPr>
          <p:nvPr/>
        </p:nvCxnSpPr>
        <p:spPr>
          <a:xfrm flipH="1" flipV="1">
            <a:off x="9353206" y="2061339"/>
            <a:ext cx="584224" cy="17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36" idx="3"/>
            <a:endCxn id="47" idx="7"/>
          </p:cNvCxnSpPr>
          <p:nvPr/>
        </p:nvCxnSpPr>
        <p:spPr>
          <a:xfrm flipH="1">
            <a:off x="8487226" y="2983563"/>
            <a:ext cx="528036" cy="35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36" idx="2"/>
            <a:endCxn id="138" idx="6"/>
          </p:cNvCxnSpPr>
          <p:nvPr/>
        </p:nvCxnSpPr>
        <p:spPr>
          <a:xfrm flipH="1" flipV="1">
            <a:off x="8526411" y="2785046"/>
            <a:ext cx="415658" cy="5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47" idx="3"/>
            <a:endCxn id="55" idx="7"/>
          </p:cNvCxnSpPr>
          <p:nvPr/>
        </p:nvCxnSpPr>
        <p:spPr>
          <a:xfrm flipH="1">
            <a:off x="7592537" y="3639591"/>
            <a:ext cx="546307" cy="26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47" idx="1"/>
            <a:endCxn id="104" idx="6"/>
          </p:cNvCxnSpPr>
          <p:nvPr/>
        </p:nvCxnSpPr>
        <p:spPr>
          <a:xfrm flipH="1" flipV="1">
            <a:off x="7719368" y="3252878"/>
            <a:ext cx="419476" cy="9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55" idx="3"/>
            <a:endCxn id="56" idx="7"/>
          </p:cNvCxnSpPr>
          <p:nvPr/>
        </p:nvCxnSpPr>
        <p:spPr>
          <a:xfrm flipH="1">
            <a:off x="6656252" y="4180131"/>
            <a:ext cx="580135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55" idx="1"/>
            <a:endCxn id="58" idx="6"/>
          </p:cNvCxnSpPr>
          <p:nvPr/>
        </p:nvCxnSpPr>
        <p:spPr>
          <a:xfrm flipH="1" flipV="1">
            <a:off x="6792811" y="3672071"/>
            <a:ext cx="443576" cy="2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58" idx="3"/>
            <a:endCxn id="92" idx="0"/>
          </p:cNvCxnSpPr>
          <p:nvPr/>
        </p:nvCxnSpPr>
        <p:spPr>
          <a:xfrm flipH="1">
            <a:off x="5794034" y="3815259"/>
            <a:ext cx="555872" cy="12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58" idx="4"/>
            <a:endCxn id="56" idx="0"/>
          </p:cNvCxnSpPr>
          <p:nvPr/>
        </p:nvCxnSpPr>
        <p:spPr>
          <a:xfrm flipH="1">
            <a:off x="6497883" y="3874569"/>
            <a:ext cx="35480" cy="47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04" idx="3"/>
            <a:endCxn id="58" idx="7"/>
          </p:cNvCxnSpPr>
          <p:nvPr/>
        </p:nvCxnSpPr>
        <p:spPr>
          <a:xfrm flipH="1">
            <a:off x="6716820" y="3399439"/>
            <a:ext cx="583563" cy="12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04" idx="3"/>
            <a:endCxn id="55" idx="0"/>
          </p:cNvCxnSpPr>
          <p:nvPr/>
        </p:nvCxnSpPr>
        <p:spPr>
          <a:xfrm>
            <a:off x="7300383" y="3399439"/>
            <a:ext cx="114079" cy="44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8" idx="4"/>
            <a:endCxn id="104" idx="7"/>
          </p:cNvCxnSpPr>
          <p:nvPr/>
        </p:nvCxnSpPr>
        <p:spPr>
          <a:xfrm flipH="1">
            <a:off x="7647481" y="2982334"/>
            <a:ext cx="629034" cy="1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8" idx="4"/>
            <a:endCxn id="47" idx="0"/>
          </p:cNvCxnSpPr>
          <p:nvPr/>
        </p:nvCxnSpPr>
        <p:spPr>
          <a:xfrm>
            <a:off x="8276515" y="2982334"/>
            <a:ext cx="36520" cy="29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4"/>
            <a:endCxn id="36" idx="0"/>
          </p:cNvCxnSpPr>
          <p:nvPr/>
        </p:nvCxnSpPr>
        <p:spPr>
          <a:xfrm>
            <a:off x="9176503" y="2119123"/>
            <a:ext cx="15462" cy="527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7" idx="3"/>
            <a:endCxn id="138" idx="0"/>
          </p:cNvCxnSpPr>
          <p:nvPr/>
        </p:nvCxnSpPr>
        <p:spPr>
          <a:xfrm flipH="1">
            <a:off x="8276515" y="2061339"/>
            <a:ext cx="723285" cy="52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37430" y="2626821"/>
            <a:ext cx="1172588" cy="6552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решаем задачу</a:t>
            </a:r>
            <a:r>
              <a:rPr lang="en-US" b="1" dirty="0"/>
              <a:t> 10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611606" y="4885878"/>
            <a:ext cx="12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база ДП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647" y="674301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35367" y="674302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 («ленивое»)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2000594E-5EE7-4667-B91F-DB0074918F0B}"/>
                  </a:ext>
                </a:extLst>
              </p:cNvPr>
              <p:cNvSpPr/>
              <p:nvPr/>
            </p:nvSpPr>
            <p:spPr>
              <a:xfrm>
                <a:off x="1587046" y="3757536"/>
                <a:ext cx="845597" cy="754777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2000594E-5EE7-4667-B91F-DB007491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46" y="3757536"/>
                <a:ext cx="845597" cy="7547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5A36823E-C3A9-44DA-B547-C24F2D042F19}"/>
                  </a:ext>
                </a:extLst>
              </p:cNvPr>
              <p:cNvSpPr/>
              <p:nvPr/>
            </p:nvSpPr>
            <p:spPr>
              <a:xfrm>
                <a:off x="647987" y="2810975"/>
                <a:ext cx="810206" cy="780365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5A36823E-C3A9-44DA-B547-C24F2D042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7" y="2810975"/>
                <a:ext cx="810206" cy="7803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DA3B0C7F-2D50-42EB-92DB-9D33A9D08FDA}"/>
                  </a:ext>
                </a:extLst>
              </p:cNvPr>
              <p:cNvSpPr/>
              <p:nvPr/>
            </p:nvSpPr>
            <p:spPr>
              <a:xfrm>
                <a:off x="1420026" y="1738534"/>
                <a:ext cx="810206" cy="796433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DA3B0C7F-2D50-42EB-92DB-9D33A9D0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26" y="1738534"/>
                <a:ext cx="810206" cy="7964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7A5473B-6587-4C9C-8CC1-4A9AA6D34542}"/>
              </a:ext>
            </a:extLst>
          </p:cNvPr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E7A387FE-DE25-4509-9B7A-227155F8D776}"/>
              </a:ext>
            </a:extLst>
          </p:cNvPr>
          <p:cNvCxnSpPr>
            <a:stCxn id="66" idx="6"/>
            <a:endCxn id="72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09B97F-AA81-4055-8505-7589F9E3A84C}"/>
              </a:ext>
            </a:extLst>
          </p:cNvPr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85C7DC3C-44A6-456C-8BCD-77EB612F4074}"/>
                  </a:ext>
                </a:extLst>
              </p:cNvPr>
              <p:cNvSpPr/>
              <p:nvPr/>
            </p:nvSpPr>
            <p:spPr>
              <a:xfrm>
                <a:off x="4071919" y="2843672"/>
                <a:ext cx="876599" cy="78006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85C7DC3C-44A6-456C-8BCD-77EB612F4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19" y="2843672"/>
                <a:ext cx="876599" cy="7800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5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55" grpId="0" animBg="1"/>
      <p:bldP spid="56" grpId="0" animBg="1"/>
      <p:bldP spid="58" grpId="0" animBg="1"/>
      <p:bldP spid="92" grpId="0" animBg="1"/>
      <p:bldP spid="104" grpId="0" animBg="1"/>
      <p:bldP spid="47" grpId="0" animBg="1"/>
      <p:bldP spid="137" grpId="0" animBg="1"/>
      <p:bldP spid="138" grpId="0" animBg="1"/>
      <p:bldP spid="62" grpId="0" animBg="1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421003" y="2420304"/>
            <a:ext cx="3349993" cy="662397"/>
          </a:xfrm>
          <a:noFill/>
        </p:spPr>
        <p:txBody>
          <a:bodyPr>
            <a:normAutofit/>
          </a:bodyPr>
          <a:lstStyle/>
          <a:p>
            <a:r>
              <a:rPr lang="ru-RU" sz="3200" b="1" dirty="0"/>
              <a:t>Задача 1. Лягушка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3682" y="5260040"/>
            <a:ext cx="726487" cy="603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42" y="54637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Ответ: 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3902" y="380367"/>
                <a:ext cx="1199153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Заданы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кочек. </a:t>
                </a:r>
                <a:endParaRPr lang="en-US" sz="2400" dirty="0"/>
              </a:p>
              <a:p>
                <a:pPr lvl="1" algn="just"/>
                <a:r>
                  <a:rPr lang="ru-RU" sz="2400" dirty="0"/>
                  <a:t>Лягушка сидит на первой кочке. </a:t>
                </a:r>
                <a:endParaRPr lang="en-US" sz="2400" dirty="0"/>
              </a:p>
              <a:p>
                <a:pPr lvl="1" algn="just"/>
                <a:r>
                  <a:rPr lang="ru-RU" sz="2400" dirty="0"/>
                  <a:t>На  каждой кочке сидят комарики, известно их число. </a:t>
                </a:r>
              </a:p>
              <a:p>
                <a:pPr lvl="1" algn="just"/>
                <a:r>
                  <a:rPr lang="ru-RU" sz="2400" dirty="0"/>
                  <a:t>За один прыжок лягушка может прыгнуть на 2 или 3 кочки вперёд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</a:p>
              <a:p>
                <a:pPr lvl="1" algn="just"/>
                <a:endParaRPr lang="en-US" sz="2400" dirty="0"/>
              </a:p>
              <a:p>
                <a:pPr lvl="1" algn="just"/>
                <a:r>
                  <a:rPr lang="ru-RU" sz="2400" dirty="0"/>
                  <a:t>Оказавшись на кочке, лягушка скушает всех комариков, которые сидели там.</a:t>
                </a:r>
              </a:p>
              <a:p>
                <a:pPr lvl="1" algn="just"/>
                <a:r>
                  <a:rPr lang="ru-RU" sz="2400" dirty="0"/>
    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2" y="380367"/>
                <a:ext cx="11991537" cy="3046988"/>
              </a:xfrm>
              <a:prstGeom prst="rect">
                <a:avLst/>
              </a:prstGeom>
              <a:blipFill>
                <a:blip r:embed="rId4"/>
                <a:stretch>
                  <a:fillRect t="-1600" r="-763" b="-36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96826" y="3848675"/>
          <a:ext cx="5918689" cy="7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161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   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8981" y="4411928"/>
            <a:ext cx="315711" cy="184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7071" y="38482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Consolas" panose="020B0609020204030204" pitchFamily="49" charset="0"/>
              </a:rPr>
              <a:t>комарики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9662043" y="1642112"/>
            <a:ext cx="1643795" cy="261749"/>
            <a:chOff x="8113059" y="3308973"/>
            <a:chExt cx="1643795" cy="261749"/>
          </a:xfrm>
        </p:grpSpPr>
        <p:sp>
          <p:nvSpPr>
            <p:cNvPr id="6" name="Овал 5"/>
            <p:cNvSpPr/>
            <p:nvPr/>
          </p:nvSpPr>
          <p:spPr>
            <a:xfrm>
              <a:off x="8113059" y="333963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562772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9047467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9505843" y="330897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>
              <a:stCxn id="6" idx="0"/>
              <a:endCxn id="28" idx="0"/>
            </p:cNvCxnSpPr>
            <p:nvPr/>
          </p:nvCxnSpPr>
          <p:spPr>
            <a:xfrm rot="5400000" flipH="1" flipV="1">
              <a:off x="8700658" y="2867318"/>
              <a:ext cx="10223" cy="934408"/>
            </a:xfrm>
            <a:prstGeom prst="curvedConnector3">
              <a:avLst>
                <a:gd name="adj1" fmla="val 23361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кругленная соединительная линия 10"/>
            <p:cNvCxnSpPr>
              <a:stCxn id="6" idx="4"/>
              <a:endCxn id="29" idx="4"/>
            </p:cNvCxnSpPr>
            <p:nvPr/>
          </p:nvCxnSpPr>
          <p:spPr>
            <a:xfrm rot="5400000" flipH="1" flipV="1">
              <a:off x="8919627" y="2859000"/>
              <a:ext cx="30660" cy="1392784"/>
            </a:xfrm>
            <a:prstGeom prst="curvedConnector3">
              <a:avLst>
                <a:gd name="adj1" fmla="val -745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7459" y="4411928"/>
            <a:ext cx="315711" cy="18490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7795" y="4411928"/>
            <a:ext cx="315711" cy="18490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2401" y="4411928"/>
            <a:ext cx="315711" cy="18490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1215" y="4411928"/>
            <a:ext cx="315711" cy="18490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8118" y="4411928"/>
            <a:ext cx="315711" cy="1849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2078" y="4411928"/>
            <a:ext cx="315711" cy="184908"/>
          </a:xfrm>
          <a:prstGeom prst="rect">
            <a:avLst/>
          </a:prstGeom>
        </p:spPr>
      </p:pic>
      <p:cxnSp>
        <p:nvCxnSpPr>
          <p:cNvPr id="51" name="Скругленная соединительная линия 50"/>
          <p:cNvCxnSpPr/>
          <p:nvPr/>
        </p:nvCxnSpPr>
        <p:spPr>
          <a:xfrm rot="5400000" flipH="1" flipV="1">
            <a:off x="2984891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/>
          <p:nvPr/>
        </p:nvCxnSpPr>
        <p:spPr>
          <a:xfrm rot="5400000" flipH="1" flipV="1">
            <a:off x="4661038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5400000" flipH="1" flipV="1">
            <a:off x="6423203" y="3900444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7027ADD-0249-4371-A687-6B512C0F2188}"/>
              </a:ext>
            </a:extLst>
          </p:cNvPr>
          <p:cNvCxnSpPr>
            <a:cxnSpLocks/>
          </p:cNvCxnSpPr>
          <p:nvPr/>
        </p:nvCxnSpPr>
        <p:spPr>
          <a:xfrm>
            <a:off x="565607" y="480581"/>
            <a:ext cx="0" cy="294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79161"/>
              </p:ext>
            </p:extLst>
          </p:nvPr>
        </p:nvGraphicFramePr>
        <p:xfrm>
          <a:off x="2700752" y="3599431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83200" imgH="1270000" progId="Equation.DSMT4">
                  <p:embed/>
                </p:oleObj>
              </mc:Choice>
              <mc:Fallback>
                <p:oleObj name="Equation" r:id="rId2" imgW="5283200" imgH="1270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752" y="3599431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360" y="133817"/>
            <a:ext cx="28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ДП назад</a:t>
            </a:r>
            <a:r>
              <a:rPr lang="en-US" b="1" dirty="0"/>
              <a:t> (</a:t>
            </a:r>
            <a:r>
              <a:rPr lang="ru-RU" b="1" dirty="0"/>
              <a:t>одномерное):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Обозначения:</m:t>
                      </m:r>
                    </m:oMath>
                  </m:oMathPara>
                </a14:m>
                <a:endParaRPr lang="en-US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максимальное число комариков, которые скушает лягушка,  приземлившись на кочке 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число комариков на кочке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9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вал 10"/>
              <p:cNvSpPr/>
              <p:nvPr/>
            </p:nvSpPr>
            <p:spPr>
              <a:xfrm>
                <a:off x="5146468" y="1314312"/>
                <a:ext cx="854259" cy="406400"/>
              </a:xfrm>
              <a:prstGeom prst="ellipse">
                <a:avLst/>
              </a:prstGeom>
              <a:solidFill>
                <a:srgbClr val="39F75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Овал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68" y="1314312"/>
                <a:ext cx="854259" cy="406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вал 12"/>
              <p:cNvSpPr/>
              <p:nvPr/>
            </p:nvSpPr>
            <p:spPr>
              <a:xfrm>
                <a:off x="4101665" y="1314312"/>
                <a:ext cx="831768" cy="406400"/>
              </a:xfrm>
              <a:prstGeom prst="ellipse">
                <a:avLst/>
              </a:prstGeom>
              <a:solidFill>
                <a:srgbClr val="39F75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Овал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65" y="1314312"/>
                <a:ext cx="831768" cy="406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вал 13"/>
              <p:cNvSpPr/>
              <p:nvPr/>
            </p:nvSpPr>
            <p:spPr>
              <a:xfrm>
                <a:off x="2973231" y="1314312"/>
                <a:ext cx="831768" cy="406400"/>
              </a:xfrm>
              <a:prstGeom prst="ellipse">
                <a:avLst/>
              </a:prstGeom>
              <a:solidFill>
                <a:srgbClr val="39F75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Ова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31" y="1314312"/>
                <a:ext cx="831768" cy="406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6191273" y="1314312"/>
            <a:ext cx="606032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" name="Скругленная соединительная линия 4"/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4941702" y="-238275"/>
            <a:ext cx="12700" cy="31051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5505919" y="325942"/>
            <a:ext cx="12700" cy="19767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93639"/>
              </p:ext>
            </p:extLst>
          </p:nvPr>
        </p:nvGraphicFramePr>
        <p:xfrm>
          <a:off x="1782755" y="2676479"/>
          <a:ext cx="5552386" cy="136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61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4902" y="30805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341" y="26014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38096" y="3567637"/>
                <a:ext cx="3446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96" y="3567637"/>
                <a:ext cx="34465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39909" y="3583026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41090"/>
              </p:ext>
            </p:extLst>
          </p:nvPr>
        </p:nvGraphicFramePr>
        <p:xfrm>
          <a:off x="2702832" y="3730707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32" y="3730707"/>
                        <a:ext cx="368300" cy="177800"/>
                      </a:xfrm>
                      <a:prstGeom prst="rect">
                        <a:avLst/>
                      </a:prstGeom>
                      <a:solidFill>
                        <a:srgbClr val="39F754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67465" y="36215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98585" y="3639735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118270" y="3648744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334672" y="3648744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47971" y="3639735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254110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573817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090426" y="2325604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96579" y="2324985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710251" y="2311949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9111" y="3172802"/>
            <a:ext cx="315711" cy="184908"/>
          </a:xfrm>
          <a:prstGeom prst="rect">
            <a:avLst/>
          </a:prstGeom>
        </p:spPr>
      </p:pic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49847"/>
              </p:ext>
            </p:extLst>
          </p:nvPr>
        </p:nvGraphicFramePr>
        <p:xfrm>
          <a:off x="3084474" y="133817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83200" imgH="1270000" progId="Equation.DSMT4">
                  <p:embed/>
                </p:oleObj>
              </mc:Choice>
              <mc:Fallback>
                <p:oleObj name="Equation" r:id="rId7" imgW="52832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474" y="133817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715003" y="4531205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665764" y="4253593"/>
            <a:ext cx="3371850" cy="8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24" grpId="0"/>
      <p:bldP spid="25" grpId="0"/>
      <p:bldP spid="26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59979"/>
              </p:ext>
            </p:extLst>
          </p:nvPr>
        </p:nvGraphicFramePr>
        <p:xfrm>
          <a:off x="3026503" y="2808343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45200" imgH="2413000" progId="Equation.DSMT4">
                  <p:embed/>
                </p:oleObj>
              </mc:Choice>
              <mc:Fallback>
                <p:oleObj name="Equation" r:id="rId2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03" y="2808343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вал 13"/>
              <p:cNvSpPr/>
              <p:nvPr/>
            </p:nvSpPr>
            <p:spPr>
              <a:xfrm>
                <a:off x="6402415" y="1185086"/>
                <a:ext cx="844330" cy="3937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Ова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15" y="1185086"/>
                <a:ext cx="844330" cy="3937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вал 14"/>
              <p:cNvSpPr/>
              <p:nvPr/>
            </p:nvSpPr>
            <p:spPr>
              <a:xfrm>
                <a:off x="5309768" y="1185086"/>
                <a:ext cx="844330" cy="3937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Овал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68" y="1185086"/>
                <a:ext cx="844330" cy="3937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вал 16"/>
              <p:cNvSpPr/>
              <p:nvPr/>
            </p:nvSpPr>
            <p:spPr>
              <a:xfrm>
                <a:off x="4265571" y="1185086"/>
                <a:ext cx="844330" cy="3937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Овал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71" y="1185086"/>
                <a:ext cx="844330" cy="39372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вал 18"/>
              <p:cNvSpPr/>
              <p:nvPr/>
            </p:nvSpPr>
            <p:spPr>
              <a:xfrm>
                <a:off x="3177627" y="1178929"/>
                <a:ext cx="725032" cy="399885"/>
              </a:xfrm>
              <a:prstGeom prst="ellipse">
                <a:avLst/>
              </a:prstGeom>
              <a:solidFill>
                <a:srgbClr val="39F754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Овал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27" y="1178929"/>
                <a:ext cx="725032" cy="3998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Скругленная соединительная линия 7"/>
          <p:cNvCxnSpPr>
            <a:cxnSpLocks/>
            <a:stCxn id="19" idx="0"/>
            <a:endCxn id="15" idx="0"/>
          </p:cNvCxnSpPr>
          <p:nvPr/>
        </p:nvCxnSpPr>
        <p:spPr>
          <a:xfrm rot="16200000" flipH="1">
            <a:off x="4632959" y="86112"/>
            <a:ext cx="6157" cy="2191790"/>
          </a:xfrm>
          <a:prstGeom prst="curvedConnector3">
            <a:avLst>
              <a:gd name="adj1" fmla="val -371284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cxnSpLocks/>
            <a:stCxn id="19" idx="0"/>
            <a:endCxn id="14" idx="0"/>
          </p:cNvCxnSpPr>
          <p:nvPr/>
        </p:nvCxnSpPr>
        <p:spPr>
          <a:xfrm rot="16200000" flipH="1">
            <a:off x="5179282" y="-460211"/>
            <a:ext cx="6157" cy="3284437"/>
          </a:xfrm>
          <a:prstGeom prst="curvedConnector3">
            <a:avLst>
              <a:gd name="adj1" fmla="val -1066456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67" y="92884"/>
            <a:ext cx="27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(одномерное):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35051"/>
              </p:ext>
            </p:extLst>
          </p:nvPr>
        </p:nvGraphicFramePr>
        <p:xfrm>
          <a:off x="393700" y="1829343"/>
          <a:ext cx="1140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04440" imgH="685800" progId="Equation.DSMT4">
                  <p:embed/>
                </p:oleObj>
              </mc:Choice>
              <mc:Fallback>
                <p:oleObj name="Equation" r:id="rId9" imgW="11404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29343"/>
                        <a:ext cx="11404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4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327" y="546754"/>
            <a:ext cx="9530498" cy="343135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3200" b="1" dirty="0">
                <a:solidFill>
                  <a:srgbClr val="C00000"/>
                </a:solidFill>
                <a:latin typeface="+mn-lt"/>
              </a:rPr>
            </a:br>
            <a:br>
              <a:rPr lang="ru-RU" sz="3200" b="1" dirty="0">
                <a:latin typeface="+mn-lt"/>
              </a:rPr>
            </a:br>
            <a:endParaRPr lang="ru-RU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03868"/>
              </p:ext>
            </p:extLst>
          </p:nvPr>
        </p:nvGraphicFramePr>
        <p:xfrm>
          <a:off x="2943564" y="3382191"/>
          <a:ext cx="5552386" cy="149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6168" y="3460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601" y="4481092"/>
            <a:ext cx="34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229" y="4470888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84564"/>
              </p:ext>
            </p:extLst>
          </p:nvPr>
        </p:nvGraphicFramePr>
        <p:xfrm>
          <a:off x="3855517" y="4537462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177723" progId="Equation.DSMT4">
                  <p:embed/>
                </p:oleObj>
              </mc:Choice>
              <mc:Fallback>
                <p:oleObj name="Equation" r:id="rId2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517" y="4537462"/>
                        <a:ext cx="368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20150" y="4428345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1270" y="4446490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0955" y="4455499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487357" y="4455499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700656" y="4446490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051270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62018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70630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260282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31076" y="320835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546370" y="3233901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3911491" y="323297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75968"/>
              </p:ext>
            </p:extLst>
          </p:nvPr>
        </p:nvGraphicFramePr>
        <p:xfrm>
          <a:off x="8908708" y="5252336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355446" progId="Equation.DSMT4">
                  <p:embed/>
                </p:oleObj>
              </mc:Choice>
              <mc:Fallback>
                <p:oleObj name="Equation" r:id="rId4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708" y="5252336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239326" y="5252336"/>
            <a:ext cx="748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алгоритма, основанного на методе ДП: 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56228"/>
              </p:ext>
            </p:extLst>
          </p:nvPr>
        </p:nvGraphicFramePr>
        <p:xfrm>
          <a:off x="3192097" y="124687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45200" imgH="2413000" progId="Equation.DSMT4">
                  <p:embed/>
                </p:oleObj>
              </mc:Choice>
              <mc:Fallback>
                <p:oleObj name="Equation" r:id="rId6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97" y="124687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94407" y="40164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8616" y="4108691"/>
            <a:ext cx="315711" cy="184908"/>
          </a:xfrm>
          <a:prstGeom prst="rect">
            <a:avLst/>
          </a:prstGeom>
        </p:spPr>
      </p:pic>
      <p:cxnSp>
        <p:nvCxnSpPr>
          <p:cNvPr id="42" name="Прямая со стрелкой 41"/>
          <p:cNvCxnSpPr/>
          <p:nvPr/>
        </p:nvCxnSpPr>
        <p:spPr>
          <a:xfrm>
            <a:off x="2952177" y="3101224"/>
            <a:ext cx="5307890" cy="3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73701" y="44554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</p:spTree>
    <p:extLst>
      <p:ext uri="{BB962C8B-B14F-4D97-AF65-F5344CB8AC3E}">
        <p14:creationId xmlns:p14="http://schemas.microsoft.com/office/powerpoint/2010/main" val="14684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0" grpId="1"/>
      <p:bldP spid="22" grpId="0"/>
      <p:bldP spid="22" grpId="1"/>
      <p:bldP spid="24" grpId="0"/>
      <p:bldP spid="25" grpId="0"/>
      <p:bldP spid="26" grpId="0"/>
      <p:bldP spid="28" grpId="0"/>
      <p:bldP spid="29" grpId="0"/>
      <p:bldP spid="35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38913"/>
              </p:ext>
            </p:extLst>
          </p:nvPr>
        </p:nvGraphicFramePr>
        <p:xfrm>
          <a:off x="4845025" y="1713750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55446" progId="Equation.DSMT4">
                  <p:embed/>
                </p:oleObj>
              </mc:Choice>
              <mc:Fallback>
                <p:oleObj name="Equation" r:id="rId2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25" y="1713750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44121" y="2623875"/>
            <a:ext cx="97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Полный перебор всех вариантов описывается </a:t>
            </a:r>
            <a:r>
              <a:rPr lang="en-US" sz="2400" dirty="0"/>
              <a:t>n-</a:t>
            </a:r>
            <a:r>
              <a:rPr lang="ru-RU" sz="2400" dirty="0"/>
              <a:t>м числом Фибоначчи:</a:t>
            </a:r>
          </a:p>
        </p:txBody>
      </p:sp>
      <p:graphicFrame>
        <p:nvGraphicFramePr>
          <p:cNvPr id="7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32650"/>
              </p:ext>
            </p:extLst>
          </p:nvPr>
        </p:nvGraphicFramePr>
        <p:xfrm>
          <a:off x="1663635" y="3261079"/>
          <a:ext cx="4254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761760" progId="Equation.DSMT4">
                  <p:embed/>
                </p:oleObj>
              </mc:Choice>
              <mc:Fallback>
                <p:oleObj name="Equation" r:id="rId4" imgW="34542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35" y="3261079"/>
                        <a:ext cx="42545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53679" y="880993"/>
            <a:ext cx="10327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 для задачи «Лягушка», основанного на методе ДП: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5147"/>
              </p:ext>
            </p:extLst>
          </p:nvPr>
        </p:nvGraphicFramePr>
        <p:xfrm>
          <a:off x="6199815" y="3483329"/>
          <a:ext cx="462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22760" imgH="711000" progId="Equation.DSMT4">
                  <p:embed/>
                </p:oleObj>
              </mc:Choice>
              <mc:Fallback>
                <p:oleObj name="Equation" r:id="rId6" imgW="4622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9815" y="3483329"/>
                        <a:ext cx="4622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253423" y="2261571"/>
            <a:ext cx="7685154" cy="658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Задача 2. Задача расстановки  единиц</a:t>
            </a:r>
            <a:endParaRPr lang="ru-RU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1215" y="429561"/>
                <a:ext cx="109539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Задана строка</a:t>
                </a:r>
                <a:r>
                  <a:rPr lang="en-US" sz="2400" dirty="0"/>
                  <a:t> </a:t>
                </a:r>
                <a:r>
                  <a:rPr lang="ru-RU" sz="2400" dirty="0"/>
                  <a:t>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r>
                  <a:rPr lang="ru-RU" sz="2400" dirty="0"/>
                  <a:t>Имеется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ru-RU" sz="2400" dirty="0"/>
                  <a:t>единиц </a:t>
                </a:r>
                <a:r>
                  <a:rPr lang="en-US" sz="2400" dirty="0"/>
                  <a:t>(</a:t>
                </a:r>
                <a:r>
                  <a:rPr lang="ru-RU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)</a:t>
                </a:r>
                <a:r>
                  <a:rPr lang="ru-RU" sz="2400" i="1" dirty="0"/>
                  <a:t>.</a:t>
                </a:r>
                <a:endParaRPr lang="en-US" sz="2400" dirty="0"/>
              </a:p>
              <a:p>
                <a:r>
                  <a:rPr lang="ru-RU" sz="2400" dirty="0"/>
                  <a:t>Необходимо определить количество способов, для того, чтобы расставить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единиц в строке 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5" y="429561"/>
                <a:ext cx="10953946" cy="1569660"/>
              </a:xfrm>
              <a:prstGeom prst="rect">
                <a:avLst/>
              </a:prstGeom>
              <a:blipFill>
                <a:blip r:embed="rId2"/>
                <a:stretch>
                  <a:fillRect l="-891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97287" y="3049167"/>
            <a:ext cx="902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Количество способов можно посчитать комбинаторно: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435715"/>
                  </p:ext>
                </p:extLst>
              </p:nvPr>
            </p:nvGraphicFramePr>
            <p:xfrm>
              <a:off x="1210955" y="1988016"/>
              <a:ext cx="4953260" cy="70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78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6136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65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435715"/>
                  </p:ext>
                </p:extLst>
              </p:nvPr>
            </p:nvGraphicFramePr>
            <p:xfrm>
              <a:off x="1210955" y="1988016"/>
              <a:ext cx="4953260" cy="70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282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78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6136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4286" t="-3636" r="-2857" b="-1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65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97287" y="4150056"/>
                <a:ext cx="117878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Однако при больших значениях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итоговое значение уже может не помещаться в целочисленные типы данных. </a:t>
                </a:r>
              </a:p>
              <a:p>
                <a:pPr lvl="1" algn="just"/>
                <a:endParaRPr lang="ru-RU" sz="2400" dirty="0"/>
              </a:p>
              <a:p>
                <a:pPr lvl="1" algn="just"/>
                <a:r>
                  <a:rPr lang="ru-RU" sz="2400" dirty="0"/>
                  <a:t>Например, при подсчете числа сочетаний через факториал при 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100,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1 </m:t>
                      </m:r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2400" dirty="0"/>
                  <a:t>произойдет переполнение, но в тоже время при вычислении с помощью метода ДП не возникнет проблем, так как итоговое значение равно всего лишь 100.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7" y="4150056"/>
                <a:ext cx="11787876" cy="2677656"/>
              </a:xfrm>
              <a:prstGeom prst="rect">
                <a:avLst/>
              </a:prstGeom>
              <a:blipFill>
                <a:blip r:embed="rId5"/>
                <a:stretch>
                  <a:fillRect t="-1822" r="-828" b="-4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8CDC9C0-340E-4B62-B630-5B7969CA8BD0}"/>
              </a:ext>
            </a:extLst>
          </p:cNvPr>
          <p:cNvCxnSpPr>
            <a:cxnSpLocks/>
          </p:cNvCxnSpPr>
          <p:nvPr/>
        </p:nvCxnSpPr>
        <p:spPr>
          <a:xfrm>
            <a:off x="898687" y="518474"/>
            <a:ext cx="0" cy="231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92741"/>
              </p:ext>
            </p:extLst>
          </p:nvPr>
        </p:nvGraphicFramePr>
        <p:xfrm>
          <a:off x="628650" y="1617663"/>
          <a:ext cx="277495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1371600" progId="Equation.DSMT4">
                  <p:embed/>
                </p:oleObj>
              </mc:Choice>
              <mc:Fallback>
                <p:oleObj name="Equation" r:id="rId2" imgW="1879560" imgH="1371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17663"/>
                        <a:ext cx="2774950" cy="2024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4004"/>
                  </p:ext>
                </p:extLst>
              </p:nvPr>
            </p:nvGraphicFramePr>
            <p:xfrm>
              <a:off x="4329448" y="1123632"/>
              <a:ext cx="6137511" cy="948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3016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493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985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4004"/>
                  </p:ext>
                </p:extLst>
              </p:nvPr>
            </p:nvGraphicFramePr>
            <p:xfrm>
              <a:off x="4329448" y="1123632"/>
              <a:ext cx="6137511" cy="948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2303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3016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4937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1111" r="-890196" b="-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111" r="-781553" b="-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961" t="-1111" r="-689216" b="-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3922" t="-1111" r="-87255" b="-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9770" t="-1111" r="-2299" b="-8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985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Правая фигурная скобка 8"/>
          <p:cNvSpPr/>
          <p:nvPr/>
        </p:nvSpPr>
        <p:spPr>
          <a:xfrm rot="5400000">
            <a:off x="6851285" y="-372208"/>
            <a:ext cx="548922" cy="5592940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72555" y="2057244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555" y="2057244"/>
                <a:ext cx="725648" cy="381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458055"/>
                  </p:ext>
                </p:extLst>
              </p:nvPr>
            </p:nvGraphicFramePr>
            <p:xfrm>
              <a:off x="4303787" y="2883714"/>
              <a:ext cx="6240995" cy="838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391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729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3472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458055"/>
                  </p:ext>
                </p:extLst>
              </p:nvPr>
            </p:nvGraphicFramePr>
            <p:xfrm>
              <a:off x="4303787" y="2883714"/>
              <a:ext cx="6240995" cy="838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35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391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7293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923" t="-1282" r="-886538" b="-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923" t="-1282" r="-786538" b="-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923" t="-1282" r="-686538" b="-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1923" t="-1282" r="-86538" b="-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5909" t="-1282" r="-2273" b="-7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Правая фигурная скобка 16"/>
          <p:cNvSpPr/>
          <p:nvPr/>
        </p:nvSpPr>
        <p:spPr>
          <a:xfrm rot="5400000">
            <a:off x="6845236" y="1158675"/>
            <a:ext cx="623077" cy="5705974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698636" y="3653535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36" y="3653535"/>
                <a:ext cx="725648" cy="3811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93967" y="261097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67" y="2610979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2053" y="525184"/>
                <a:ext cx="61655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Обозначим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количество способов, для того, чтобы в строке  длины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/>
                  <a:t> </a:t>
                </a:r>
                <a:r>
                  <a:rPr lang="ru-RU" sz="2000" dirty="0"/>
                  <a:t>расставить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/>
                  <a:t> </a:t>
                </a:r>
                <a:r>
                  <a:rPr lang="ru-RU" sz="2000" dirty="0"/>
                  <a:t>единиц.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3" y="525184"/>
                <a:ext cx="6165539" cy="1015663"/>
              </a:xfrm>
              <a:prstGeom prst="rect">
                <a:avLst/>
              </a:prstGeom>
              <a:blipFill>
                <a:blip r:embed="rId2"/>
                <a:stretch>
                  <a:fillRect l="-1088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028956"/>
                  </p:ext>
                </p:extLst>
              </p:nvPr>
            </p:nvGraphicFramePr>
            <p:xfrm>
              <a:off x="7217923" y="4163439"/>
              <a:ext cx="4795737" cy="168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8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614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51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006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028956"/>
                  </p:ext>
                </p:extLst>
              </p:nvPr>
            </p:nvGraphicFramePr>
            <p:xfrm>
              <a:off x="7217923" y="4163439"/>
              <a:ext cx="4795737" cy="168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8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614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2" t="-917" r="-201145" b="-157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917" r="-100380" b="-157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51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9565" r="-100380" b="-8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006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 flipV="1">
            <a:off x="8567499" y="4737370"/>
            <a:ext cx="690977" cy="52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 flipV="1">
            <a:off x="9284581" y="4608253"/>
            <a:ext cx="0" cy="654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5114" y="97345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назад (двумерное):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834238"/>
                  </p:ext>
                </p:extLst>
              </p:nvPr>
            </p:nvGraphicFramePr>
            <p:xfrm>
              <a:off x="7873959" y="1008398"/>
              <a:ext cx="241745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56587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5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5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5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5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658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834238"/>
                  </p:ext>
                </p:extLst>
              </p:nvPr>
            </p:nvGraphicFramePr>
            <p:xfrm>
              <a:off x="7873959" y="1008398"/>
              <a:ext cx="241745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2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507" t="-8333" r="-39850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515" t="-8333" r="-30454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515" t="-8333" r="-20454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5522" t="-8333" r="-10149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8333" r="-50606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4918" r="-50606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0000" r="-50606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10000" r="-50606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0161261" y="949523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279" y="4666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>
            <a:off x="8022528" y="913383"/>
            <a:ext cx="0" cy="40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>
                <a:extLst>
                  <a:ext uri="{FF2B5EF4-FFF2-40B4-BE49-F238E27FC236}">
                    <a16:creationId xmlns:a16="http://schemas.microsoft.com/office/drawing/2014/main" id="{841254E2-B836-40E2-B6FB-021F48334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251800"/>
                  </p:ext>
                </p:extLst>
              </p:nvPr>
            </p:nvGraphicFramePr>
            <p:xfrm>
              <a:off x="815318" y="1540847"/>
              <a:ext cx="5698602" cy="901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4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25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21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10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>
                <a:extLst>
                  <a:ext uri="{FF2B5EF4-FFF2-40B4-BE49-F238E27FC236}">
                    <a16:creationId xmlns:a16="http://schemas.microsoft.com/office/drawing/2014/main" id="{841254E2-B836-40E2-B6FB-021F48334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251800"/>
                  </p:ext>
                </p:extLst>
              </p:nvPr>
            </p:nvGraphicFramePr>
            <p:xfrm>
              <a:off x="815318" y="1540847"/>
              <a:ext cx="5698602" cy="901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4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7848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25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2199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3" t="-1163" r="-887368" b="-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53" t="-1163" r="-787368" b="-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53" t="-1163" r="-687368" b="-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1053" t="-1163" r="-87368" b="-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6790" t="-1163" r="-2469" b="-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10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5651B569-0607-471C-BA5E-AAC1DF852E4E}"/>
              </a:ext>
            </a:extLst>
          </p:cNvPr>
          <p:cNvSpPr/>
          <p:nvPr/>
        </p:nvSpPr>
        <p:spPr>
          <a:xfrm rot="5400000">
            <a:off x="3143908" y="84724"/>
            <a:ext cx="548921" cy="5206103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C8AA1-D906-4594-AF3D-0298F57DE86B}"/>
                  </a:ext>
                </a:extLst>
              </p:cNvPr>
              <p:cNvSpPr txBox="1"/>
              <p:nvPr/>
            </p:nvSpPr>
            <p:spPr>
              <a:xfrm>
                <a:off x="2893192" y="2936518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C8AA1-D906-4594-AF3D-0298F57D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92" y="2936518"/>
                <a:ext cx="1063946" cy="369332"/>
              </a:xfrm>
              <a:prstGeom prst="rect">
                <a:avLst/>
              </a:prstGeom>
              <a:blipFill>
                <a:blip r:embed="rId8"/>
                <a:stretch>
                  <a:fillRect l="-1724" t="-10000" r="-5172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339559"/>
                  </p:ext>
                </p:extLst>
              </p:nvPr>
            </p:nvGraphicFramePr>
            <p:xfrm>
              <a:off x="1461155" y="2901949"/>
              <a:ext cx="372358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1313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1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31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31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31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31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339559"/>
                  </p:ext>
                </p:extLst>
              </p:nvPr>
            </p:nvGraphicFramePr>
            <p:xfrm>
              <a:off x="1461155" y="2901949"/>
              <a:ext cx="372358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65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941" r="-39902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4950" r="-30297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950" r="-20297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80" r="-10098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5941" r="-198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48476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6721" r="-48476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667" r="-48476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1667" r="-48476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1667" r="-48476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714919" y="399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919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994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8693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4994" y="4729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1295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Таблица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3637"/>
                  </p:ext>
                </p:extLst>
              </p:nvPr>
            </p:nvGraphicFramePr>
            <p:xfrm>
              <a:off x="7170788" y="752324"/>
              <a:ext cx="4064659" cy="1237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2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6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3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33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33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Таблица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3637"/>
                  </p:ext>
                </p:extLst>
              </p:nvPr>
            </p:nvGraphicFramePr>
            <p:xfrm>
              <a:off x="7170788" y="752324"/>
              <a:ext cx="4064659" cy="1237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2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6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33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471" r="-148148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859" t="-1471" r="-56250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33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859" t="-101471" r="-5625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33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Прямая со стрелкой 10"/>
          <p:cNvCxnSpPr/>
          <p:nvPr/>
        </p:nvCxnSpPr>
        <p:spPr>
          <a:xfrm flipH="1" flipV="1">
            <a:off x="8539856" y="1033590"/>
            <a:ext cx="358219" cy="339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8879221" y="1033590"/>
            <a:ext cx="18854" cy="33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86707"/>
              </p:ext>
            </p:extLst>
          </p:nvPr>
        </p:nvGraphicFramePr>
        <p:xfrm>
          <a:off x="7540625" y="418389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469800" progId="Equation.DSMT4">
                  <p:embed/>
                </p:oleObj>
              </mc:Choice>
              <mc:Fallback>
                <p:oleObj name="Equation" r:id="rId4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0625" y="418389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584" y="3555030"/>
            <a:ext cx="29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операций алгоритма: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1779" y="97345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 (двумерное):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/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3" grpId="0"/>
      <p:bldP spid="25" grpId="0"/>
      <p:bldP spid="27" grpId="0"/>
      <p:bldP spid="2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6822"/>
              </p:ext>
            </p:extLst>
          </p:nvPr>
        </p:nvGraphicFramePr>
        <p:xfrm>
          <a:off x="10127202" y="20035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381000" progId="Equation.DSMT4">
                  <p:embed/>
                </p:oleObj>
              </mc:Choice>
              <mc:Fallback>
                <p:oleObj name="Equation" r:id="rId2" imgW="173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202" y="200355"/>
                        <a:ext cx="1739900" cy="381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006" y="534561"/>
                <a:ext cx="10411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способов, для того, чтобы расставить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единиц в строке 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" y="534561"/>
                <a:ext cx="10411953" cy="369332"/>
              </a:xfrm>
              <a:prstGeom prst="rect">
                <a:avLst/>
              </a:prstGeom>
              <a:blipFill>
                <a:blip r:embed="rId4"/>
                <a:stretch>
                  <a:fillRect l="-468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34278"/>
              </p:ext>
            </p:extLst>
          </p:nvPr>
        </p:nvGraphicFramePr>
        <p:xfrm>
          <a:off x="190500" y="1135217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05500" imgH="1651000" progId="Equation.DSMT4">
                  <p:embed/>
                </p:oleObj>
              </mc:Choice>
              <mc:Fallback>
                <p:oleObj name="Equation" r:id="rId5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135217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634158"/>
                  </p:ext>
                </p:extLst>
              </p:nvPr>
            </p:nvGraphicFramePr>
            <p:xfrm>
              <a:off x="7757366" y="1135217"/>
              <a:ext cx="4244133" cy="1421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2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42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6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ru-RU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46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4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634158"/>
                  </p:ext>
                </p:extLst>
              </p:nvPr>
            </p:nvGraphicFramePr>
            <p:xfrm>
              <a:off x="7757366" y="1135217"/>
              <a:ext cx="4244133" cy="1421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2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42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6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8699" t="-1333" r="-111524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46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8699" t="-90476" r="-111524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4228" t="-90476" r="-671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4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Прямая со стрелкой 31"/>
          <p:cNvCxnSpPr/>
          <p:nvPr/>
        </p:nvCxnSpPr>
        <p:spPr>
          <a:xfrm>
            <a:off x="10030110" y="1450744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</p:cNvCxnSpPr>
          <p:nvPr/>
        </p:nvCxnSpPr>
        <p:spPr>
          <a:xfrm>
            <a:off x="10030110" y="1439531"/>
            <a:ext cx="271481" cy="491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015863"/>
                  </p:ext>
                </p:extLst>
              </p:nvPr>
            </p:nvGraphicFramePr>
            <p:xfrm>
              <a:off x="2179620" y="3512479"/>
              <a:ext cx="192726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2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37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3376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015863"/>
                  </p:ext>
                </p:extLst>
              </p:nvPr>
            </p:nvGraphicFramePr>
            <p:xfrm>
              <a:off x="2179620" y="3512479"/>
              <a:ext cx="192726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2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2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8333" r="-40188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8333" r="-30188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5769" t="-8333" r="-20769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8113" t="-8333" r="-10377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108333" r="-50188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204918" r="-501887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310000" r="-50188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410000" r="-50188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4457140" y="3149844"/>
            <a:ext cx="112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221470" y="3367892"/>
            <a:ext cx="235670" cy="15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9473" y="3443316"/>
            <a:ext cx="109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1676259" y="3995406"/>
            <a:ext cx="383843" cy="3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5120"/>
              </p:ext>
            </p:extLst>
          </p:nvPr>
        </p:nvGraphicFramePr>
        <p:xfrm>
          <a:off x="915802" y="2630740"/>
          <a:ext cx="35366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5749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4939" y="2979628"/>
            <a:ext cx="289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4938" y="3348960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0198" y="337875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8287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4937" y="375808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0651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97308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4842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619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0322" y="4091994"/>
            <a:ext cx="25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1827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0495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6149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5037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4618" y="446724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0639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04841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91826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1548" y="446600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1269" y="444126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5946" y="383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215198" y="3281815"/>
            <a:ext cx="29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операций алгоритма: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41861"/>
              </p:ext>
            </p:extLst>
          </p:nvPr>
        </p:nvGraphicFramePr>
        <p:xfrm>
          <a:off x="6780883" y="402164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69800" progId="Equation.DSMT4">
                  <p:embed/>
                </p:oleObj>
              </mc:Choice>
              <mc:Fallback>
                <p:oleObj name="Equation" r:id="rId2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0883" y="402164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54990"/>
              </p:ext>
            </p:extLst>
          </p:nvPr>
        </p:nvGraphicFramePr>
        <p:xfrm>
          <a:off x="77097" y="529539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05500" imgH="1651000" progId="Equation.DSMT4">
                  <p:embed/>
                </p:oleObj>
              </mc:Choice>
              <mc:Fallback>
                <p:oleObj name="Equation" r:id="rId5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" y="529539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57BDDBC-9976-68C1-22C9-E241FC108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550389"/>
                  </p:ext>
                </p:extLst>
              </p:nvPr>
            </p:nvGraphicFramePr>
            <p:xfrm>
              <a:off x="7689272" y="529539"/>
              <a:ext cx="4244133" cy="1421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2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42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6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ru-RU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46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4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57BDDBC-9976-68C1-22C9-E241FC108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550389"/>
                  </p:ext>
                </p:extLst>
              </p:nvPr>
            </p:nvGraphicFramePr>
            <p:xfrm>
              <a:off x="7689272" y="529539"/>
              <a:ext cx="4244133" cy="1421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2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42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6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8699" t="-1333" r="-111524" b="-2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46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8699" t="-89412" r="-111524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4228" t="-89412" r="-671" b="-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4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D369FF3-2F50-35FA-3BAF-A1D67F51EEC0}"/>
              </a:ext>
            </a:extLst>
          </p:cNvPr>
          <p:cNvCxnSpPr/>
          <p:nvPr/>
        </p:nvCxnSpPr>
        <p:spPr>
          <a:xfrm>
            <a:off x="9962016" y="845066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5738FFD-77D0-6F6C-B2BF-9A688D5DB14D}"/>
              </a:ext>
            </a:extLst>
          </p:cNvPr>
          <p:cNvCxnSpPr>
            <a:cxnSpLocks/>
          </p:cNvCxnSpPr>
          <p:nvPr/>
        </p:nvCxnSpPr>
        <p:spPr>
          <a:xfrm>
            <a:off x="9962016" y="833853"/>
            <a:ext cx="271481" cy="491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  <p:bldP spid="26" grpId="0"/>
      <p:bldP spid="30" grpId="0"/>
      <p:bldP spid="30" grpId="1"/>
      <p:bldP spid="31" grpId="0"/>
      <p:bldP spid="32" grpId="0"/>
      <p:bldP spid="33" grpId="0"/>
      <p:bldP spid="33" grpId="1"/>
      <p:bldP spid="34" grpId="0"/>
      <p:bldP spid="35" grpId="0"/>
      <p:bldP spid="35" grpId="1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8517" y="4323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78692"/>
              </p:ext>
            </p:extLst>
          </p:nvPr>
        </p:nvGraphicFramePr>
        <p:xfrm>
          <a:off x="3914459" y="2397878"/>
          <a:ext cx="2708736" cy="7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469900" progId="Equation.DSMT4">
                  <p:embed/>
                </p:oleObj>
              </mc:Choice>
              <mc:Fallback>
                <p:oleObj name="Equation" r:id="rId2" imgW="1765300" imgH="469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59" y="2397878"/>
                        <a:ext cx="2708736" cy="721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652" y="1256790"/>
            <a:ext cx="879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Число операций алгоритма «Расстановка единиц», основанного на методе динамического программирования: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047" y="3429000"/>
                <a:ext cx="112129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Количество способов можно посчитать и комбинаторно, но при больших значениях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промежуточные результаты вычислений могут уже не помещается в целочисленные типы данных.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7" y="3429000"/>
                <a:ext cx="11212950" cy="1200329"/>
              </a:xfrm>
              <a:prstGeom prst="rect">
                <a:avLst/>
              </a:prstGeom>
              <a:blipFill>
                <a:blip r:embed="rId4"/>
                <a:stretch>
                  <a:fillRect t="-4082" r="-816" b="-107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7308" y="1201622"/>
            <a:ext cx="7219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/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независимые подзадачи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т.е. подзадачи не пересекаются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 задачи назовем независимыми, если они не имеют общих подзадач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308" y="2657193"/>
            <a:ext cx="72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2.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  <a:p>
            <a:pPr lvl="0" algn="just"/>
            <a:r>
              <a:rPr lang="ru-RU" dirty="0"/>
              <a:t>Каждая подзадача решается отдельно (рекурсивным методом). </a:t>
            </a:r>
          </a:p>
          <a:p>
            <a:pPr lvl="0" algn="just"/>
            <a:r>
              <a:rPr lang="ru-RU" dirty="0"/>
              <a:t>Когда объем возникающих подзадач достаточно мал, то подзадачи решаются непосредственно.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7308" y="4134406"/>
            <a:ext cx="727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отдельных решений подзадач строится решение исходной задачи.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466" y="452486"/>
            <a:ext cx="367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«Разделяй и властвуй»</a:t>
            </a:r>
          </a:p>
        </p:txBody>
      </p:sp>
      <p:grpSp>
        <p:nvGrpSpPr>
          <p:cNvPr id="94" name="Группа 93"/>
          <p:cNvGrpSpPr/>
          <p:nvPr/>
        </p:nvGrpSpPr>
        <p:grpSpPr>
          <a:xfrm>
            <a:off x="9040923" y="568474"/>
            <a:ext cx="3049233" cy="5571195"/>
            <a:chOff x="9225562" y="575081"/>
            <a:chExt cx="3049233" cy="5571195"/>
          </a:xfrm>
        </p:grpSpPr>
        <p:sp>
          <p:nvSpPr>
            <p:cNvPr id="7" name="Овал 6"/>
            <p:cNvSpPr/>
            <p:nvPr/>
          </p:nvSpPr>
          <p:spPr>
            <a:xfrm>
              <a:off x="9605179" y="3930549"/>
              <a:ext cx="536253" cy="4966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1275176" y="3994515"/>
              <a:ext cx="536253" cy="49662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0696861" y="5721658"/>
              <a:ext cx="469930" cy="42461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7" idx="4"/>
            </p:cNvCxnSpPr>
            <p:nvPr/>
          </p:nvCxnSpPr>
          <p:spPr>
            <a:xfrm flipH="1">
              <a:off x="9605179" y="4427178"/>
              <a:ext cx="268127" cy="531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8" idx="4"/>
            </p:cNvCxnSpPr>
            <p:nvPr/>
          </p:nvCxnSpPr>
          <p:spPr>
            <a:xfrm>
              <a:off x="11543303" y="4491144"/>
              <a:ext cx="268126" cy="468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278844" y="3397520"/>
              <a:ext cx="2210006" cy="38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зависимые задачи (1) и (2)</a:t>
              </a: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9225562" y="575081"/>
              <a:ext cx="3049233" cy="1495981"/>
              <a:chOff x="9205991" y="464794"/>
              <a:chExt cx="3049233" cy="1495981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9624767" y="975706"/>
                <a:ext cx="688157" cy="4760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1125200" y="1002997"/>
                <a:ext cx="688157" cy="4760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1" name="Прямая со стрелкой 30"/>
              <p:cNvCxnSpPr>
                <a:stCxn id="26" idx="4"/>
              </p:cNvCxnSpPr>
              <p:nvPr/>
            </p:nvCxnSpPr>
            <p:spPr>
              <a:xfrm flipH="1">
                <a:off x="9624767" y="1451728"/>
                <a:ext cx="344079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stCxn id="27" idx="4"/>
              </p:cNvCxnSpPr>
              <p:nvPr/>
            </p:nvCxnSpPr>
            <p:spPr>
              <a:xfrm>
                <a:off x="11469279" y="1479019"/>
                <a:ext cx="344078" cy="448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26" idx="4"/>
              </p:cNvCxnSpPr>
              <p:nvPr/>
            </p:nvCxnSpPr>
            <p:spPr>
              <a:xfrm>
                <a:off x="9968846" y="1451728"/>
                <a:ext cx="117834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205991" y="464794"/>
                <a:ext cx="30492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независимые задачи (1) и (2)</a:t>
                </a:r>
              </a:p>
            </p:txBody>
          </p:sp>
        </p:grpSp>
        <p:cxnSp>
          <p:nvCxnSpPr>
            <p:cNvPr id="38" name="Прямая со стрелкой 37"/>
            <p:cNvCxnSpPr>
              <a:stCxn id="26" idx="4"/>
            </p:cNvCxnSpPr>
            <p:nvPr/>
          </p:nvCxnSpPr>
          <p:spPr>
            <a:xfrm>
              <a:off x="9988417" y="1562015"/>
              <a:ext cx="474483" cy="476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7" idx="4"/>
            </p:cNvCxnSpPr>
            <p:nvPr/>
          </p:nvCxnSpPr>
          <p:spPr>
            <a:xfrm flipH="1">
              <a:off x="11144771" y="1589306"/>
              <a:ext cx="344079" cy="404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14012" y="1277726"/>
              <a:ext cx="37946" cy="1908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9924987" y="2074401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40212" y="2065635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918527" y="2016454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680151" y="2046647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9405524" y="2073380"/>
              <a:ext cx="356649" cy="3363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372980" y="4958023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/>
            <p:cNvCxnSpPr>
              <a:stCxn id="8" idx="4"/>
            </p:cNvCxnSpPr>
            <p:nvPr/>
          </p:nvCxnSpPr>
          <p:spPr>
            <a:xfrm flipH="1">
              <a:off x="11275176" y="4491144"/>
              <a:ext cx="268127" cy="46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>
              <a:off x="11722907" y="4941606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2" name="Прямая со стрелкой 61"/>
            <p:cNvCxnSpPr>
              <a:stCxn id="55" idx="5"/>
              <a:endCxn id="9" idx="0"/>
            </p:cNvCxnSpPr>
            <p:nvPr/>
          </p:nvCxnSpPr>
          <p:spPr>
            <a:xfrm>
              <a:off x="9677399" y="5245087"/>
              <a:ext cx="1254427" cy="476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8" idx="3"/>
            </p:cNvCxnSpPr>
            <p:nvPr/>
          </p:nvCxnSpPr>
          <p:spPr>
            <a:xfrm flipH="1">
              <a:off x="10918527" y="5228670"/>
              <a:ext cx="856610" cy="49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7" idx="4"/>
            </p:cNvCxnSpPr>
            <p:nvPr/>
          </p:nvCxnSpPr>
          <p:spPr>
            <a:xfrm>
              <a:off x="9873306" y="4427178"/>
              <a:ext cx="352352" cy="514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48" idx="4"/>
            </p:cNvCxnSpPr>
            <p:nvPr/>
          </p:nvCxnSpPr>
          <p:spPr>
            <a:xfrm flipH="1">
              <a:off x="9372980" y="2409696"/>
              <a:ext cx="210869" cy="370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48" idx="4"/>
            </p:cNvCxnSpPr>
            <p:nvPr/>
          </p:nvCxnSpPr>
          <p:spPr>
            <a:xfrm>
              <a:off x="9583849" y="2409696"/>
              <a:ext cx="154297" cy="304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5" idx="4"/>
            </p:cNvCxnSpPr>
            <p:nvPr/>
          </p:nvCxnSpPr>
          <p:spPr>
            <a:xfrm flipH="1">
              <a:off x="10359381" y="2401951"/>
              <a:ext cx="159156" cy="294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4" idx="4"/>
            </p:cNvCxnSpPr>
            <p:nvPr/>
          </p:nvCxnSpPr>
          <p:spPr>
            <a:xfrm flipH="1">
              <a:off x="9991938" y="2410717"/>
              <a:ext cx="111374" cy="31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44" idx="4"/>
            </p:cNvCxnSpPr>
            <p:nvPr/>
          </p:nvCxnSpPr>
          <p:spPr>
            <a:xfrm>
              <a:off x="10103312" y="2410717"/>
              <a:ext cx="151925" cy="328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45" idx="4"/>
            </p:cNvCxnSpPr>
            <p:nvPr/>
          </p:nvCxnSpPr>
          <p:spPr>
            <a:xfrm>
              <a:off x="10518537" y="2401951"/>
              <a:ext cx="160937" cy="287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46" idx="4"/>
            </p:cNvCxnSpPr>
            <p:nvPr/>
          </p:nvCxnSpPr>
          <p:spPr>
            <a:xfrm flipH="1">
              <a:off x="11019934" y="2352770"/>
              <a:ext cx="76918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46" idx="4"/>
            </p:cNvCxnSpPr>
            <p:nvPr/>
          </p:nvCxnSpPr>
          <p:spPr>
            <a:xfrm>
              <a:off x="11096852" y="2352770"/>
              <a:ext cx="158784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47" idx="4"/>
            </p:cNvCxnSpPr>
            <p:nvPr/>
          </p:nvCxnSpPr>
          <p:spPr>
            <a:xfrm flipH="1">
              <a:off x="11775137" y="2382963"/>
              <a:ext cx="83339" cy="313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47" idx="4"/>
            </p:cNvCxnSpPr>
            <p:nvPr/>
          </p:nvCxnSpPr>
          <p:spPr>
            <a:xfrm>
              <a:off x="11858476" y="2382963"/>
              <a:ext cx="178324" cy="34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Овал 89"/>
            <p:cNvSpPr/>
            <p:nvPr/>
          </p:nvSpPr>
          <p:spPr>
            <a:xfrm>
              <a:off x="10063108" y="4985757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11061839" y="4947467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2726753" y="5181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29580"/>
              </p:ext>
            </p:extLst>
          </p:nvPr>
        </p:nvGraphicFramePr>
        <p:xfrm>
          <a:off x="2726753" y="5181536"/>
          <a:ext cx="2765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825500" progId="Equation.DSMT4">
                  <p:embed/>
                </p:oleObj>
              </mc:Choice>
              <mc:Fallback>
                <p:oleObj name="Equation" r:id="rId2" imgW="2768600" imgH="8255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53" y="5181536"/>
                        <a:ext cx="2765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65605" y="100243"/>
                <a:ext cx="112781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b="1" dirty="0"/>
                  <a:t>На практике, когда результат является достаточно большим числом, в задаче предлагается найти ответ по модулю (</a:t>
                </a:r>
                <a:r>
                  <a:rPr lang="en-US" sz="2400" b="1" dirty="0"/>
                  <a:t>%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/>
                  <a:t>). </a:t>
                </a:r>
                <a:r>
                  <a:rPr lang="ru-RU" sz="2400" b="1" dirty="0"/>
                  <a:t> 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5" y="100243"/>
                <a:ext cx="11278152" cy="830997"/>
              </a:xfrm>
              <a:prstGeom prst="rect">
                <a:avLst/>
              </a:prstGeom>
              <a:blipFill>
                <a:blip r:embed="rId3"/>
                <a:stretch>
                  <a:fillRect t="-5839" r="-865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blipFill>
                <a:blip r:embed="rId4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blipFill>
                <a:blip r:embed="rId6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Объект 15"/>
              <p:cNvSpPr txBox="1"/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blipFill>
                <a:blip r:embed="rId7"/>
                <a:stretch>
                  <a:fillRect l="-355" b="-241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9"/>
              <p:cNvSpPr txBox="1"/>
              <p:nvPr/>
            </p:nvSpPr>
            <p:spPr>
              <a:xfrm>
                <a:off x="4540250" y="1003300"/>
                <a:ext cx="2084286" cy="708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⁡ % 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BY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⁡ 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Объект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50" y="1003300"/>
                <a:ext cx="2084286" cy="7080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5225" y="1842362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Свойства модульной арифметики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317" y="4021910"/>
                <a:ext cx="7462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u="sng" dirty="0"/>
                  <a:t>Малая теорема Ферма</a:t>
                </a:r>
                <a:r>
                  <a:rPr lang="ru-RU" b="1" dirty="0"/>
                  <a:t> </a:t>
                </a:r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простое число,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– целое число,  которое не делится на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, то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7" y="4021910"/>
                <a:ext cx="7462749" cy="646331"/>
              </a:xfrm>
              <a:prstGeom prst="rect">
                <a:avLst/>
              </a:prstGeom>
              <a:blipFill>
                <a:blip r:embed="rId9"/>
                <a:stretch>
                  <a:fillRect l="-735" t="-5660" r="-32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00128" y="1003661"/>
            <a:ext cx="168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эквивалентные формы записи: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Объект 26"/>
              <p:cNvSpPr txBox="1"/>
              <p:nvPr/>
            </p:nvSpPr>
            <p:spPr>
              <a:xfrm>
                <a:off x="1265238" y="5557838"/>
                <a:ext cx="8008937" cy="752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,  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другими словами: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>
                        <m:f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ru-BY" sz="2000" b="1" dirty="0"/>
              </a:p>
            </p:txBody>
          </p:sp>
        </mc:Choice>
        <mc:Fallback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5557838"/>
                <a:ext cx="8008937" cy="752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9209" y="5098050"/>
            <a:ext cx="684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Следствие из малой теоремы Ферма</a:t>
            </a:r>
            <a:r>
              <a:rPr lang="en-US" u="sng" dirty="0"/>
              <a:t> (a – </a:t>
            </a:r>
            <a:r>
              <a:rPr lang="ru-RU" u="sng" dirty="0"/>
              <a:t>целое, </a:t>
            </a:r>
            <a:r>
              <a:rPr lang="en-US" u="sng" dirty="0"/>
              <a:t>p – </a:t>
            </a:r>
            <a:r>
              <a:rPr lang="ru-RU" u="sng" dirty="0"/>
              <a:t>простое число):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8"/>
              <p:cNvSpPr txBox="1"/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Объект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92404"/>
              </p:ext>
            </p:extLst>
          </p:nvPr>
        </p:nvGraphicFramePr>
        <p:xfrm>
          <a:off x="4823405" y="3615658"/>
          <a:ext cx="2270976" cy="30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60360" imgH="419040" progId="Equation.DSMT4">
                  <p:embed/>
                </p:oleObj>
              </mc:Choice>
              <mc:Fallback>
                <p:oleObj name="Equation" r:id="rId12" imgW="306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3405" y="3615658"/>
                        <a:ext cx="2270976" cy="30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11496" y="3565948"/>
                <a:ext cx="441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два числа сравнимы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, т.е.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6" y="3565948"/>
                <a:ext cx="4419993" cy="369332"/>
              </a:xfrm>
              <a:prstGeom prst="rect">
                <a:avLst/>
              </a:prstGeom>
              <a:blipFill>
                <a:blip r:embed="rId14"/>
                <a:stretch>
                  <a:fillRect l="-1241" t="-9836" r="-552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/>
              <p:cNvSpPr txBox="1"/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1" name="Объект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7094381" y="3557176"/>
            <a:ext cx="220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 это записывается: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446494" y="982755"/>
            <a:ext cx="17930" cy="753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7623B9-0C41-46AD-BB38-A377DAD93DCC}"/>
              </a:ext>
            </a:extLst>
          </p:cNvPr>
          <p:cNvCxnSpPr/>
          <p:nvPr/>
        </p:nvCxnSpPr>
        <p:spPr>
          <a:xfrm>
            <a:off x="1002323" y="4345075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0EE8962-D1DF-47F3-8901-3D16B8DED848}"/>
              </a:ext>
            </a:extLst>
          </p:cNvPr>
          <p:cNvCxnSpPr/>
          <p:nvPr/>
        </p:nvCxnSpPr>
        <p:spPr>
          <a:xfrm>
            <a:off x="987669" y="5467382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21" grpId="0"/>
      <p:bldP spid="22" grpId="0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8AE8E63-3967-922E-23E6-06848070E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049307"/>
              </p:ext>
            </p:extLst>
          </p:nvPr>
        </p:nvGraphicFramePr>
        <p:xfrm>
          <a:off x="623186" y="3903205"/>
          <a:ext cx="4635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35360" imgH="749160" progId="Equation.DSMT4">
                  <p:embed/>
                </p:oleObj>
              </mc:Choice>
              <mc:Fallback>
                <p:oleObj name="Equation" r:id="rId2" imgW="4635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186" y="3903205"/>
                        <a:ext cx="4635500" cy="7493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A7B70CF-868A-1708-5D5E-1018EDA0B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906431"/>
              </p:ext>
            </p:extLst>
          </p:nvPr>
        </p:nvGraphicFramePr>
        <p:xfrm>
          <a:off x="623186" y="2828665"/>
          <a:ext cx="3949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560" imgH="749160" progId="Equation.DSMT4">
                  <p:embed/>
                </p:oleObj>
              </mc:Choice>
              <mc:Fallback>
                <p:oleObj name="Equation" r:id="rId4" imgW="39495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186" y="2828665"/>
                        <a:ext cx="3949700" cy="7493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C1335C9-83D5-1704-7208-5E7C6CB7F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06551"/>
              </p:ext>
            </p:extLst>
          </p:nvPr>
        </p:nvGraphicFramePr>
        <p:xfrm>
          <a:off x="1535113" y="992188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53800" progId="Equation.DSMT4">
                  <p:embed/>
                </p:oleObj>
              </mc:Choice>
              <mc:Fallback>
                <p:oleObj name="Equation" r:id="rId6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5113" y="992188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21CD01-C132-4DB5-A376-4C5830112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92136"/>
              </p:ext>
            </p:extLst>
          </p:nvPr>
        </p:nvGraphicFramePr>
        <p:xfrm>
          <a:off x="623186" y="1767139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73520" imgH="749160" progId="Equation.DSMT4">
                  <p:embed/>
                </p:oleObj>
              </mc:Choice>
              <mc:Fallback>
                <p:oleObj name="Equation" r:id="rId8" imgW="46735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186" y="1767139"/>
                        <a:ext cx="4673600" cy="7493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A2A0DD5-762D-9F21-E9C7-C9FB3D2F6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42477"/>
              </p:ext>
            </p:extLst>
          </p:nvPr>
        </p:nvGraphicFramePr>
        <p:xfrm>
          <a:off x="623186" y="393386"/>
          <a:ext cx="1752600" cy="119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480" imgH="1193760" progId="Equation.DSMT4">
                  <p:embed/>
                </p:oleObj>
              </mc:Choice>
              <mc:Fallback>
                <p:oleObj name="Equation" r:id="rId10" imgW="175248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186" y="393386"/>
                        <a:ext cx="1752600" cy="119380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1878210-B0B6-6FDC-B827-BD065A0D8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29328"/>
              </p:ext>
            </p:extLst>
          </p:nvPr>
        </p:nvGraphicFramePr>
        <p:xfrm>
          <a:off x="623186" y="5090861"/>
          <a:ext cx="6324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24480" imgH="698400" progId="Equation.DSMT4">
                  <p:embed/>
                </p:oleObj>
              </mc:Choice>
              <mc:Fallback>
                <p:oleObj name="Equation" r:id="rId12" imgW="63244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3186" y="5090861"/>
                        <a:ext cx="6324600" cy="6985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C67EB58-25DD-9FEB-B362-DA5B219BF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18363"/>
              </p:ext>
            </p:extLst>
          </p:nvPr>
        </p:nvGraphicFramePr>
        <p:xfrm>
          <a:off x="3262313" y="774700"/>
          <a:ext cx="440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06760" imgH="380880" progId="Equation.DSMT4">
                  <p:embed/>
                </p:oleObj>
              </mc:Choice>
              <mc:Fallback>
                <p:oleObj name="Equation" r:id="rId14" imgW="4406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62313" y="774700"/>
                        <a:ext cx="4406900" cy="381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7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F1DC97B-F55F-B491-A6D4-310DC19A7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07387"/>
              </p:ext>
            </p:extLst>
          </p:nvPr>
        </p:nvGraphicFramePr>
        <p:xfrm>
          <a:off x="7246" y="1035799"/>
          <a:ext cx="56022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2880" imgH="1790640" progId="Equation.DSMT4">
                  <p:embed/>
                </p:oleObj>
              </mc:Choice>
              <mc:Fallback>
                <p:oleObj name="Equation" r:id="rId3" imgW="4952880" imgH="1790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6" y="1035799"/>
                        <a:ext cx="5602288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4B06C53-B18E-A6F8-E83E-775D6F9AE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97141"/>
              </p:ext>
            </p:extLst>
          </p:nvPr>
        </p:nvGraphicFramePr>
        <p:xfrm>
          <a:off x="72411" y="3936422"/>
          <a:ext cx="490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05240" imgH="1002960" progId="Equation.DSMT4">
                  <p:embed/>
                </p:oleObj>
              </mc:Choice>
              <mc:Fallback>
                <p:oleObj name="Equation" r:id="rId5" imgW="43052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11" y="3936422"/>
                        <a:ext cx="4902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D14EB9-C1D0-215E-967F-57089F7C82DE}"/>
              </a:ext>
            </a:extLst>
          </p:cNvPr>
          <p:cNvSpPr txBox="1"/>
          <p:nvPr/>
        </p:nvSpPr>
        <p:spPr>
          <a:xfrm>
            <a:off x="96838" y="5585367"/>
            <a:ext cx="550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Выполнено вместо 10 умножений только 4, </a:t>
            </a:r>
            <a:endParaRPr lang="en-US" sz="1600" dirty="0"/>
          </a:p>
          <a:p>
            <a:r>
              <a:rPr lang="ru-RU" sz="1600" dirty="0"/>
              <a:t>но ещё выполнено 3 деления на число 2.     </a:t>
            </a:r>
            <a:endParaRPr lang="ru-BY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700A6-4B4F-67B5-0104-D13107BDAFEE}"/>
              </a:ext>
            </a:extLst>
          </p:cNvPr>
          <p:cNvSpPr txBox="1"/>
          <p:nvPr/>
        </p:nvSpPr>
        <p:spPr>
          <a:xfrm>
            <a:off x="52596" y="3176994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</a:t>
            </a:r>
            <a:r>
              <a:rPr lang="ru-RU" sz="2000" dirty="0"/>
              <a:t>.</a:t>
            </a:r>
            <a:endParaRPr lang="ru-BY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97212D-72DE-D2B5-E3D1-ACBDA68DEC30}"/>
                  </a:ext>
                </a:extLst>
              </p:cNvPr>
              <p:cNvSpPr txBox="1"/>
              <p:nvPr/>
            </p:nvSpPr>
            <p:spPr>
              <a:xfrm>
                <a:off x="72411" y="27638"/>
                <a:ext cx="119596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b="1" dirty="0"/>
                  <a:t>Бинарное возведение числа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ru-RU" sz="2200" b="1" dirty="0"/>
                  <a:t>в степень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b="1" dirty="0"/>
                  <a:t>выполняется за</a:t>
                </a:r>
                <a14:m>
                  <m:oMath xmlns:m="http://schemas.openxmlformats.org/officeDocument/2006/math">
                    <m:r>
                      <a:rPr lang="ru-RU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ru-RU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1" dirty="0"/>
                  <a:t> </a:t>
                </a:r>
                <a:r>
                  <a:rPr lang="ru-RU" sz="2200" b="1" dirty="0"/>
                  <a:t>операций умножения.</a:t>
                </a:r>
                <a:endParaRPr lang="ru-BY" sz="22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97212D-72DE-D2B5-E3D1-ACBDA68D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" y="27638"/>
                <a:ext cx="11959644" cy="430887"/>
              </a:xfrm>
              <a:prstGeom prst="rect">
                <a:avLst/>
              </a:prstGeom>
              <a:blipFill>
                <a:blip r:embed="rId7"/>
                <a:stretch>
                  <a:fillRect l="-663" t="-10000" b="-28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F45CF09A-5CFC-67BD-E024-6736FD59D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86629"/>
              </p:ext>
            </p:extLst>
          </p:nvPr>
        </p:nvGraphicFramePr>
        <p:xfrm>
          <a:off x="171788" y="626749"/>
          <a:ext cx="1042282" cy="36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79360" progId="Equation.DSMT4">
                  <p:embed/>
                </p:oleObj>
              </mc:Choice>
              <mc:Fallback>
                <p:oleObj name="Equation" r:id="rId8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788" y="626749"/>
                        <a:ext cx="1042282" cy="36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18F3D799-DEE3-8BFD-B493-5DFBC5778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44824"/>
              </p:ext>
            </p:extLst>
          </p:nvPr>
        </p:nvGraphicFramePr>
        <p:xfrm>
          <a:off x="82087" y="3655079"/>
          <a:ext cx="10826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28600" progId="Equation.DSMT4">
                  <p:embed/>
                </p:oleObj>
              </mc:Choice>
              <mc:Fallback>
                <p:oleObj name="Equation" r:id="rId10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87" y="3655079"/>
                        <a:ext cx="1082675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818E2-917A-0CA3-FBF0-45B4994F1374}"/>
                  </a:ext>
                </a:extLst>
              </p:cNvPr>
              <p:cNvSpPr txBox="1"/>
              <p:nvPr/>
            </p:nvSpPr>
            <p:spPr>
              <a:xfrm>
                <a:off x="5640700" y="5484570"/>
                <a:ext cx="503009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BY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818E2-917A-0CA3-FBF0-45B4994F1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0" y="5484570"/>
                <a:ext cx="5030095" cy="404983"/>
              </a:xfrm>
              <a:prstGeom prst="rect">
                <a:avLst/>
              </a:prstGeom>
              <a:blipFill>
                <a:blip r:embed="rId12"/>
                <a:stretch>
                  <a:fillRect t="-3030" r="-242" b="-212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EA9671A-789E-837A-E0D9-BF290B983E12}"/>
              </a:ext>
            </a:extLst>
          </p:cNvPr>
          <p:cNvGrpSpPr/>
          <p:nvPr/>
        </p:nvGrpSpPr>
        <p:grpSpPr>
          <a:xfrm>
            <a:off x="5640700" y="914836"/>
            <a:ext cx="6544054" cy="4524315"/>
            <a:chOff x="5861580" y="1862223"/>
            <a:chExt cx="6544054" cy="45243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1B8B44-6F15-98B1-26F2-C3839545CE9B}"/>
                </a:ext>
              </a:extLst>
            </p:cNvPr>
            <p:cNvSpPr txBox="1"/>
            <p:nvPr/>
          </p:nvSpPr>
          <p:spPr>
            <a:xfrm>
              <a:off x="5861580" y="1862223"/>
              <a:ext cx="654405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#include &lt;iostream&gt;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using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namespace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en-US" sz="1600" dirty="0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long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long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F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600" dirty="0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n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){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==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0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		    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</a:t>
              </a:r>
              <a:r>
                <a:rPr lang="en-US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 ограничение 2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==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		    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 ограничение 1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2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fr-FR" sz="1600" dirty="0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long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dirty="0" err="1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long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t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=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F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&gt;&gt;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);</a:t>
              </a:r>
              <a:r>
                <a:rPr lang="fr-FR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 t = F(n / 2);	  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((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 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&amp;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==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   </a:t>
              </a:r>
              <a:r>
                <a:rPr lang="en-US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 n % 2 == 0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    </a:t>
              </a:r>
              <a:r>
                <a:rPr lang="fr-FR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return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t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*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t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	   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 </a:t>
              </a:r>
              <a:r>
                <a:rPr lang="ru-RU" sz="160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рекурс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. </a:t>
              </a:r>
              <a:r>
                <a:rPr lang="ru-RU" sz="1600" dirty="0">
                  <a:solidFill>
                    <a:srgbClr val="00808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ф</a:t>
              </a:r>
              <a:r>
                <a:rPr lang="en-US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-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я 1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fr-FR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return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t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*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t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&lt;&lt;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</a:t>
              </a:r>
              <a:r>
                <a:rPr lang="fr-FR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 t * t *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2 </a:t>
              </a:r>
              <a:r>
                <a:rPr lang="fr-FR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///</a:t>
              </a:r>
              <a:r>
                <a:rPr lang="ru-RU" sz="160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рекурс</a:t>
              </a:r>
              <a:r>
                <a:rPr lang="ru-RU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. ф-я</a:t>
              </a:r>
              <a:r>
                <a:rPr lang="fr-FR" sz="16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2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}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dirty="0" err="1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int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main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(){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fr-FR" sz="1600" dirty="0" err="1">
                  <a:solidFill>
                    <a:srgbClr val="8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int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n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fr-FR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cin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&gt;&gt;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n</a:t>
              </a:r>
              <a:r>
                <a:rPr lang="fr-FR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cout 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&lt;&lt;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F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(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n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);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ru-RU" sz="1600" dirty="0">
                  <a:solidFill>
                    <a:srgbClr val="FF8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0</a:t>
              </a:r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r>
                <a:rPr lang="ru-RU" sz="1600" b="1" dirty="0">
                  <a:solidFill>
                    <a:srgbClr val="000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}</a:t>
              </a:r>
              <a:endParaRPr lang="ru-BY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5D189081-3C82-5688-E8D2-D46638984D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892284"/>
                </p:ext>
              </p:extLst>
            </p:nvPr>
          </p:nvGraphicFramePr>
          <p:xfrm>
            <a:off x="10886674" y="1926664"/>
            <a:ext cx="1518960" cy="566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49160" imgH="279360" progId="Equation.DSMT4">
                    <p:embed/>
                  </p:oleObj>
                </mc:Choice>
                <mc:Fallback>
                  <p:oleObj name="Equation" r:id="rId13" imgW="7491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886674" y="1926664"/>
                          <a:ext cx="1518960" cy="5668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547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195" y="2582945"/>
            <a:ext cx="9809800" cy="147609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Задача 3</a:t>
            </a:r>
            <a:r>
              <a:rPr lang="en-US" sz="3200" b="1" dirty="0"/>
              <a:t>. </a:t>
            </a:r>
            <a:br>
              <a:rPr lang="ru-RU" sz="3200" b="1" dirty="0"/>
            </a:br>
            <a:r>
              <a:rPr lang="ru-RU" sz="3200" b="1" dirty="0"/>
              <a:t>Оптимального перемножения группы матриц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818561" y="3474480"/>
            <a:ext cx="103394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 перемножения всех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 неоднозначен. Чтобы устранить неоднозначность, нужно расставить скобки. Порядок расстановки скобок однозначно определит последовательность перемножаемых матриц. </a:t>
            </a:r>
          </a:p>
          <a:p>
            <a:pPr lvl="1" indent="215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матричное произведение ассоциативно, то результат не зависит от расстановки скобок, но порядок перемножения может существенно повлиять на время работы алгоритма.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283" y="751344"/>
            <a:ext cx="10339434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матриц:</a:t>
            </a: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какое минимальное число операций умножения требуется для перемножения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матриц, причем перемножать можно любые две рядом стоящие матрицы.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0F6D49-BA0D-4D2E-B696-60C7377DE4C9}"/>
              </a:ext>
            </a:extLst>
          </p:cNvPr>
          <p:cNvCxnSpPr>
            <a:cxnSpLocks/>
          </p:cNvCxnSpPr>
          <p:nvPr/>
        </p:nvCxnSpPr>
        <p:spPr>
          <a:xfrm>
            <a:off x="818561" y="751344"/>
            <a:ext cx="0" cy="272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/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9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27220"/>
              </p:ext>
            </p:extLst>
          </p:nvPr>
        </p:nvGraphicFramePr>
        <p:xfrm>
          <a:off x="159385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1942920" progId="Equation.DSMT4">
                  <p:embed/>
                </p:oleObj>
              </mc:Choice>
              <mc:Fallback>
                <p:oleObj name="Equation" r:id="rId2" imgW="3225600" imgH="1942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55669" y="0"/>
                <a:ext cx="4536332" cy="1477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7030A0"/>
                    </a:solidFill>
                  </a:rPr>
                  <a:t>Сведения из математики:</a:t>
                </a:r>
              </a:p>
              <a:p>
                <a:r>
                  <a:rPr lang="ru-RU" dirty="0"/>
                  <a:t>при перемножении</a:t>
                </a:r>
                <a:r>
                  <a:rPr lang="en-US" dirty="0"/>
                  <a:t> </a:t>
                </a:r>
                <a:r>
                  <a:rPr lang="ru-RU" dirty="0"/>
                  <a:t>двух матриц: 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ru-RU" b="1" dirty="0"/>
              </a:p>
              <a:p>
                <a:r>
                  <a:rPr lang="ru-RU" dirty="0"/>
                  <a:t>получим матрицу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</a:t>
                </a:r>
                <a:endParaRPr lang="en-US" b="1" dirty="0"/>
              </a:p>
              <a:p>
                <a:r>
                  <a:rPr lang="ru-RU" dirty="0"/>
                  <a:t>выполнив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операций умножения.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69" y="0"/>
                <a:ext cx="4536332" cy="1477328"/>
              </a:xfrm>
              <a:prstGeom prst="rect">
                <a:avLst/>
              </a:prstGeom>
              <a:blipFill>
                <a:blip r:embed="rId4"/>
                <a:stretch>
                  <a:fillRect l="-1072" t="-1639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77029"/>
              </p:ext>
            </p:extLst>
          </p:nvPr>
        </p:nvGraphicFramePr>
        <p:xfrm>
          <a:off x="761951" y="738664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1473120" progId="Equation.DSMT4">
                  <p:embed/>
                </p:oleObj>
              </mc:Choice>
              <mc:Fallback>
                <p:oleObj name="Equation" r:id="rId5" imgW="1460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738664"/>
                        <a:ext cx="1460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52813"/>
              </p:ext>
            </p:extLst>
          </p:nvPr>
        </p:nvGraphicFramePr>
        <p:xfrm>
          <a:off x="707390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1942920" progId="Equation.DSMT4">
                  <p:embed/>
                </p:oleObj>
              </mc:Choice>
              <mc:Fallback>
                <p:oleObj name="Equation" r:id="rId7" imgW="322560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66187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90440" progId="Equation.DSMT4">
                  <p:embed/>
                </p:oleObj>
              </mc:Choice>
              <mc:Fallback>
                <p:oleObj name="Equation" r:id="rId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0322" y="96743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248" y="180587"/>
            <a:ext cx="912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Числа Каталана </a:t>
            </a:r>
            <a:r>
              <a:rPr lang="ru-RU" dirty="0"/>
              <a:t>– это последовательность чисел, названная в честь бельгийского математика Эжен Шарля Каталана.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4024" y="89808"/>
            <a:ext cx="2747976" cy="6125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8248" y="995666"/>
                <a:ext cx="4571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обозначение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ого числа Каталана.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8" y="995666"/>
                <a:ext cx="4571123" cy="369332"/>
              </a:xfrm>
              <a:prstGeom prst="rect">
                <a:avLst/>
              </a:prstGeom>
              <a:blipFill>
                <a:blip r:embed="rId3"/>
                <a:stretch>
                  <a:fillRect t="-8197" r="-1200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49281"/>
              </p:ext>
            </p:extLst>
          </p:nvPr>
        </p:nvGraphicFramePr>
        <p:xfrm>
          <a:off x="1485400" y="5862334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60284" y="6205595"/>
                <a:ext cx="493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84" y="6205595"/>
                <a:ext cx="4932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C708A8E-D03A-D662-B28F-FC7A58A1AFAE}"/>
              </a:ext>
            </a:extLst>
          </p:cNvPr>
          <p:cNvGrpSpPr/>
          <p:nvPr/>
        </p:nvGrpSpPr>
        <p:grpSpPr>
          <a:xfrm>
            <a:off x="228248" y="1533746"/>
            <a:ext cx="9215776" cy="4428082"/>
            <a:chOff x="228248" y="1627644"/>
            <a:chExt cx="9215776" cy="442808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A8C066A-661B-1239-5F9E-BF0546B1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007" y="4390472"/>
              <a:ext cx="3870075" cy="1665254"/>
            </a:xfrm>
            <a:prstGeom prst="rect">
              <a:avLst/>
            </a:prstGeom>
          </p:spPr>
        </p:pic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A95315F7-D052-464A-B77E-A47326B9F489}"/>
                </a:ext>
              </a:extLst>
            </p:cNvPr>
            <p:cNvGrpSpPr/>
            <p:nvPr/>
          </p:nvGrpSpPr>
          <p:grpSpPr>
            <a:xfrm>
              <a:off x="228248" y="1627644"/>
              <a:ext cx="9215776" cy="2862322"/>
              <a:chOff x="228248" y="1627645"/>
              <a:chExt cx="7456603" cy="2367941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1A341B16-8665-312B-28B8-3466568E1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804" y="2252511"/>
                <a:ext cx="4384235" cy="86014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8248" y="1627645"/>
                    <a:ext cx="7456603" cy="2367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800100" lvl="1" indent="-342900" algn="just">
                      <a:buFont typeface="+mj-lt"/>
                      <a:buAutoNum type="arabicPeriod"/>
                    </a:pPr>
                    <a:r>
                      <a:rPr lang="ru-RU" u="sng" dirty="0"/>
                      <a:t>Количество способов расстановки скобок в произведении из </a:t>
                    </a:r>
                    <a14:m>
                      <m:oMath xmlns:m="http://schemas.openxmlformats.org/officeDocument/2006/math">
                        <m:r>
                          <a:rPr lang="ru-RU" i="1" u="sng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u="sng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u="sng" dirty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a14:m>
                    <a:r>
                      <a:rPr lang="en-US" u="sng" dirty="0"/>
                      <a:t> </a:t>
                    </a:r>
                    <a:r>
                      <a:rPr lang="ru-RU" u="sng" dirty="0"/>
                      <a:t>множителя.</a:t>
                    </a:r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r>
                      <a:rPr lang="ru-RU" dirty="0"/>
                      <a:t>Количество двоичных корневых деревьев с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/>
                      <a:t> </a:t>
                    </a:r>
                    <a:r>
                      <a:rPr lang="ru-RU" dirty="0"/>
                      <a:t>листьями, у которых из каждого внутреннего узла выходит ровно 2 узла. </a:t>
                    </a:r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endParaRPr lang="ru-RU" dirty="0"/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endParaRPr lang="ru-RU" dirty="0"/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endParaRPr lang="ru-RU" dirty="0"/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r>
                      <a:rPr lang="ru-RU" dirty="0"/>
                      <a:t>Количество правильных скобочных последовательностей длины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ru-RU" dirty="0"/>
                      <a:t> (каждая открывающаяся скобка стоит раньше соответствующей ей закрывающейся скобки)</a:t>
                    </a:r>
                    <a:r>
                      <a:rPr lang="en-US" dirty="0"/>
                      <a:t>.</a:t>
                    </a:r>
                    <a:endParaRPr lang="ru-RU" dirty="0"/>
                  </a:p>
                  <a:p>
                    <a:pPr marL="800100" lvl="1" indent="-342900" algn="just">
                      <a:buFont typeface="+mj-lt"/>
                      <a:buAutoNum type="arabicPeriod"/>
                    </a:pPr>
                    <a:r>
                      <a:rPr lang="ru-RU" dirty="0"/>
                      <a:t>Количество триангуляций выпуклого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ru-RU" dirty="0"/>
                      <a:t>угольника (разбиение на треугольники непересекающимися диагоналями).</a:t>
                    </a: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48" y="1627645"/>
                    <a:ext cx="7456603" cy="23679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279" r="-595" b="-2559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2262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53934" y="1257433"/>
                <a:ext cx="3270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рекуррентная формула для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ru-RU" b="1" baseline="-25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4" y="1257433"/>
                <a:ext cx="3270254" cy="369332"/>
              </a:xfrm>
              <a:prstGeom prst="rect">
                <a:avLst/>
              </a:prstGeom>
              <a:blipFill>
                <a:blip r:embed="rId3"/>
                <a:stretch>
                  <a:fillRect l="-167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Объект 34"/>
              <p:cNvSpPr txBox="1"/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:r>
                  <a:rPr lang="ru-RU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1 1 2 5</m:t>
                    </m:r>
                  </m:oMath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5 2 1 1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5+2+2+5=14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Объект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623F11-EC5B-4128-A590-6852CC97F4E8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42E12214-A45B-4F76-905A-AB324667077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50CA254-A3EF-4B4D-B93A-49D65466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2478"/>
              </p:ext>
            </p:extLst>
          </p:nvPr>
        </p:nvGraphicFramePr>
        <p:xfrm>
          <a:off x="3267518" y="198248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5D89ED3-BDE7-431D-A455-65F1120C429D}"/>
                  </a:ext>
                </a:extLst>
              </p:cNvPr>
              <p:cNvSpPr/>
              <p:nvPr/>
            </p:nvSpPr>
            <p:spPr>
              <a:xfrm>
                <a:off x="2804731" y="538915"/>
                <a:ext cx="500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b="1" i="1" baseline="-25000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5D89ED3-BDE7-431D-A455-65F1120C4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31" y="538915"/>
                <a:ext cx="500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6301953-C26C-479B-B584-5EDA0C783816}"/>
              </a:ext>
            </a:extLst>
          </p:cNvPr>
          <p:cNvCxnSpPr>
            <a:cxnSpLocks/>
          </p:cNvCxnSpPr>
          <p:nvPr/>
        </p:nvCxnSpPr>
        <p:spPr>
          <a:xfrm>
            <a:off x="7007469" y="1354015"/>
            <a:ext cx="0" cy="5273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2C0BFB-9C45-4537-BDB9-AFF1F3148183}"/>
              </a:ext>
            </a:extLst>
          </p:cNvPr>
          <p:cNvCxnSpPr/>
          <p:nvPr/>
        </p:nvCxnSpPr>
        <p:spPr>
          <a:xfrm>
            <a:off x="340780" y="2769577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/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/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513561-F022-4C56-A57C-4C31CEE1A9CD}"/>
                  </a:ext>
                </a:extLst>
              </p:cNvPr>
              <p:cNvSpPr txBox="1"/>
              <p:nvPr/>
            </p:nvSpPr>
            <p:spPr>
              <a:xfrm>
                <a:off x="7731307" y="1350500"/>
                <a:ext cx="3461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аналитическая формулы для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ru-BY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513561-F022-4C56-A57C-4C31CEE1A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307" y="1350500"/>
                <a:ext cx="3461410" cy="369332"/>
              </a:xfrm>
              <a:prstGeom prst="rect">
                <a:avLst/>
              </a:prstGeom>
              <a:blipFill>
                <a:blip r:embed="rId10"/>
                <a:stretch>
                  <a:fillRect l="-1408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6918380-FDD0-44D9-82B8-8711C497A559}"/>
              </a:ext>
            </a:extLst>
          </p:cNvPr>
          <p:cNvCxnSpPr/>
          <p:nvPr/>
        </p:nvCxnSpPr>
        <p:spPr>
          <a:xfrm>
            <a:off x="353480" y="4977021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619ED-88B3-1DA7-BC13-82D07734F899}"/>
                  </a:ext>
                </a:extLst>
              </p:cNvPr>
              <p:cNvSpPr txBox="1"/>
              <p:nvPr/>
            </p:nvSpPr>
            <p:spPr>
              <a:xfrm>
                <a:off x="7270815" y="5160394"/>
                <a:ext cx="4545363" cy="815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!≈</m:t>
                    </m:r>
                    <m:rad>
                      <m:radPr>
                        <m:degHide m:val="on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главный член формулы Стирлинга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619ED-88B3-1DA7-BC13-82D07734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15" y="5160394"/>
                <a:ext cx="4545363" cy="815993"/>
              </a:xfrm>
              <a:prstGeom prst="rect">
                <a:avLst/>
              </a:prstGeom>
              <a:blipFill>
                <a:blip r:embed="rId11"/>
                <a:stretch>
                  <a:fillRect l="-1208" b="-12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0DDC38-A60D-22AA-58C9-6E81A7D66001}"/>
              </a:ext>
            </a:extLst>
          </p:cNvPr>
          <p:cNvSpPr txBox="1"/>
          <p:nvPr/>
        </p:nvSpPr>
        <p:spPr>
          <a:xfrm>
            <a:off x="7270816" y="4891088"/>
            <a:ext cx="275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Сведения из математики: </a:t>
            </a:r>
            <a:endParaRPr lang="ru-BY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8723383-7FAC-A85B-9CA7-4D9CE4E19702}"/>
              </a:ext>
            </a:extLst>
          </p:cNvPr>
          <p:cNvCxnSpPr/>
          <p:nvPr/>
        </p:nvCxnSpPr>
        <p:spPr>
          <a:xfrm>
            <a:off x="7111014" y="4891088"/>
            <a:ext cx="4634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" grpId="0" animBg="1"/>
      <p:bldP spid="21" grpId="0"/>
      <p:bldP spid="23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281810"/>
                  </p:ext>
                </p:extLst>
              </p:nvPr>
            </p:nvGraphicFramePr>
            <p:xfrm>
              <a:off x="923278" y="873617"/>
              <a:ext cx="6134464" cy="295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</a:tblGrid>
                  <a:tr h="389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4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38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ru-RU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  <a:endParaRPr lang="ru-RU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</a:t>
                          </a:r>
                          <a:endParaRPr lang="ru-RU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281810"/>
                  </p:ext>
                </p:extLst>
              </p:nvPr>
            </p:nvGraphicFramePr>
            <p:xfrm>
              <a:off x="923278" y="873617"/>
              <a:ext cx="6134464" cy="295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38176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</a:tblGrid>
                  <a:tr h="38959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813" r="-1301389" b="-6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813" r="-1301389" b="-5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813" r="-1301389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7813" r="-130138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959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7813" r="-1301389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47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32787" r="-1301389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3877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67619" r="-130138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ru-RU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  <a:endParaRPr lang="ru-RU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</a:t>
                          </a:r>
                          <a:endParaRPr lang="ru-RU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037603" y="279211"/>
            <a:ext cx="42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Числа Каталана в треугольнике Паскаля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4891" y="3907612"/>
                <a:ext cx="7240828" cy="697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в чётных строках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 серединной</a:t>
                </a:r>
                <a:r>
                  <a:rPr lang="en-US" dirty="0"/>
                  <a:t> </a:t>
                </a:r>
                <a:r>
                  <a:rPr lang="ru-RU" dirty="0"/>
                  <a:t>линии отнять соседний элемент,</a:t>
                </a:r>
              </a:p>
              <a:p>
                <a:r>
                  <a:rPr lang="ru-RU" dirty="0"/>
                  <a:t> то получится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/>
                  <a:t>  число Каталана.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91" y="3907612"/>
                <a:ext cx="7240828" cy="697692"/>
              </a:xfrm>
              <a:prstGeom prst="rect">
                <a:avLst/>
              </a:prstGeom>
              <a:blipFill>
                <a:blip r:embed="rId3"/>
                <a:stretch>
                  <a:fillRect l="-673" t="-5263" b="-92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662985"/>
                  </p:ext>
                </p:extLst>
              </p:nvPr>
            </p:nvGraphicFramePr>
            <p:xfrm>
              <a:off x="1553139" y="4628701"/>
              <a:ext cx="3139164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sng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sng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662985"/>
                  </p:ext>
                </p:extLst>
              </p:nvPr>
            </p:nvGraphicFramePr>
            <p:xfrm>
              <a:off x="1553139" y="4628701"/>
              <a:ext cx="3139164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319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63" r="-50232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163" r="-40232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63" r="-30232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63" r="-20232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163" r="-10232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163" r="-23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63" t="-101667" r="-5023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163" t="-101667" r="-4023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63" t="-101667" r="-3023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63" t="-101667" r="-2023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163" t="-101667" r="-1023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163" t="-101667" r="-23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7400041" y="1055801"/>
            <a:ext cx="4364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в треугольнике Паскаля в строке </a:t>
            </a:r>
            <a:r>
              <a:rPr lang="en-US" sz="1600" dirty="0"/>
              <a:t>n</a:t>
            </a:r>
            <a:r>
              <a:rPr lang="ru-RU" sz="1600" dirty="0"/>
              <a:t> слева направо пронумеровать числа (нумерация с 0), то </a:t>
            </a:r>
            <a:r>
              <a:rPr lang="en-US" sz="1600" dirty="0"/>
              <a:t>m-</a:t>
            </a:r>
            <a:r>
              <a:rPr lang="ru-RU" sz="1600" dirty="0"/>
              <a:t>е число есть</a:t>
            </a:r>
            <a:r>
              <a:rPr lang="en-US" sz="1600" dirty="0"/>
              <a:t> </a:t>
            </a:r>
            <a:r>
              <a:rPr lang="ru-RU" sz="1600" dirty="0"/>
              <a:t>биномиальный коэффициент: (число способов выбрать </a:t>
            </a:r>
            <a:r>
              <a:rPr lang="en-US" sz="1600" dirty="0"/>
              <a:t>m </a:t>
            </a:r>
            <a:r>
              <a:rPr lang="ru-RU" sz="1600" dirty="0"/>
              <a:t>элементов из </a:t>
            </a:r>
            <a:r>
              <a:rPr lang="en-US" sz="1600" dirty="0"/>
              <a:t>n)</a:t>
            </a:r>
            <a:endParaRPr lang="ru-RU" sz="16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44447"/>
              </p:ext>
            </p:extLst>
          </p:nvPr>
        </p:nvGraphicFramePr>
        <p:xfrm>
          <a:off x="7530118" y="2020544"/>
          <a:ext cx="2122929" cy="6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736560" progId="Equation.DSMT4">
                  <p:embed/>
                </p:oleObj>
              </mc:Choice>
              <mc:Fallback>
                <p:oleObj name="Equation" r:id="rId5" imgW="2463480" imgH="7365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118" y="2020544"/>
                        <a:ext cx="2122929" cy="634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164891" y="4994461"/>
                <a:ext cx="44191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91" y="4994461"/>
                <a:ext cx="441916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:br>
                  <a:rPr lang="ru-BY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7909" y="2482095"/>
                <a:ext cx="58216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Количество различных способов задать однозначно порядок перемножения матриц 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число Каталана, т.е. экспоненциальная функция.</a:t>
                </a:r>
                <a:r>
                  <a:rPr lang="en-US" dirty="0"/>
                  <a:t>  </a:t>
                </a:r>
                <a:endParaRPr lang="ru-RU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09" y="2482095"/>
                <a:ext cx="5821640" cy="923330"/>
              </a:xfrm>
              <a:prstGeom prst="rect">
                <a:avLst/>
              </a:prstGeom>
              <a:blipFill>
                <a:blip r:embed="rId3"/>
                <a:stretch>
                  <a:fillRect l="-838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07909" y="3851688"/>
            <a:ext cx="55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динамического программирования позволит решить задачу за время 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53733"/>
              </p:ext>
            </p:extLst>
          </p:nvPr>
        </p:nvGraphicFramePr>
        <p:xfrm>
          <a:off x="8870858" y="4012668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858" y="4012668"/>
                        <a:ext cx="673100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9798AB-504C-47FF-A3FE-F2810B07BF97}"/>
              </a:ext>
            </a:extLst>
          </p:cNvPr>
          <p:cNvCxnSpPr>
            <a:cxnSpLocks/>
          </p:cNvCxnSpPr>
          <p:nvPr/>
        </p:nvCxnSpPr>
        <p:spPr>
          <a:xfrm>
            <a:off x="0" y="38367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49297B-FE4F-46FE-B5E5-33A6EEDABA3C}"/>
              </a:ext>
            </a:extLst>
          </p:cNvPr>
          <p:cNvCxnSpPr>
            <a:cxnSpLocks/>
          </p:cNvCxnSpPr>
          <p:nvPr/>
        </p:nvCxnSpPr>
        <p:spPr>
          <a:xfrm>
            <a:off x="0" y="231113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/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blipFill>
                <a:blip r:embed="rId7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401A43-86FD-493D-A207-C1438FF8510F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41164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936" y="1084083"/>
            <a:ext cx="10567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разбиении задачи на подзадачи полезен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балансировки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предполагает, что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подзадачи приблизительно равных размерностей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 е. идет поддержание равновесия.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Обычно такая стратегия приводит к разделению исходной задачи пополам и обработке каждой из его частей тем же способом до тех пор, пока части не станут настолько малыми, что их можно будет обрабатывать непосредственно. Часто такой процесс приводит к логарифмическому множителю в формуле, описывающей трудоемкость алгоритма. </a:t>
            </a: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 основе техники рассматриваемого метода лежит процедура разделения. Если разделение удается произвести без слишком больших затрат, то может быть построен эффективный алгоритм.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02" y="448553"/>
            <a:ext cx="401699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Принцип балансировки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35"/>
              <p:cNvSpPr txBox="1"/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6" name="Объект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693" y="2664264"/>
            <a:ext cx="10407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/>
              <a:t>Подзадача</a:t>
            </a:r>
          </a:p>
          <a:p>
            <a:pPr lvl="1"/>
            <a:r>
              <a:rPr lang="ru-RU" sz="2400" dirty="0"/>
              <a:t>Обозначим через                         минимальное число операций умножения, чтобы перемножить матрицы с номерами от </a:t>
            </a:r>
            <a:r>
              <a:rPr lang="en-US" sz="2400" b="1" i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до </a:t>
            </a:r>
            <a:r>
              <a:rPr lang="en-US" sz="2400" b="1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992131"/>
              </p:ext>
            </p:extLst>
          </p:nvPr>
        </p:nvGraphicFramePr>
        <p:xfrm>
          <a:off x="2853578" y="4085628"/>
          <a:ext cx="7770068" cy="6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800" imgH="368300" progId="Equation.DSMT4">
                  <p:embed/>
                </p:oleObj>
              </mc:Choice>
              <mc:Fallback>
                <p:oleObj name="Equation" r:id="rId4" imgW="3860800" imgH="368300" progId="Equation.DSMT4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78" y="4085628"/>
                        <a:ext cx="7770068" cy="608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83369"/>
              </p:ext>
            </p:extLst>
          </p:nvPr>
        </p:nvGraphicFramePr>
        <p:xfrm>
          <a:off x="4149341" y="3145269"/>
          <a:ext cx="856812" cy="41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55446" progId="Equation.DSMT4">
                  <p:embed/>
                </p:oleObj>
              </mc:Choice>
              <mc:Fallback>
                <p:oleObj name="Equation" r:id="rId6" imgW="710891" imgH="355446" progId="Equation.DSMT4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341" y="3145269"/>
                        <a:ext cx="856812" cy="4112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8F51C-E0A9-483A-A188-5193DFB48BB3}"/>
              </a:ext>
            </a:extLst>
          </p:cNvPr>
          <p:cNvSpPr txBox="1"/>
          <p:nvPr/>
        </p:nvSpPr>
        <p:spPr>
          <a:xfrm>
            <a:off x="1565214" y="5081119"/>
            <a:ext cx="124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Ответ: </a:t>
            </a:r>
            <a:endParaRPr lang="ru-BY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/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BY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BY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73051D-3E36-4249-8421-5C4D8EBE6977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5668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    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   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 ⋅ 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blipFill>
                <a:blip r:embed="rId3"/>
                <a:stretch>
                  <a:fillRect l="-799" b="-265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0754" y="529039"/>
                <a:ext cx="10383874" cy="188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Предположим, что мы решили подзадачу оптимального перемножения группы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lvl="1" algn="just"/>
                <a:endParaRPr lang="ru-RU" dirty="0"/>
              </a:p>
              <a:p>
                <a:pPr lvl="2" algn="just"/>
                <a:r>
                  <a:rPr lang="ru-RU" dirty="0"/>
                  <a:t>На последнем этапе, когда формировалась результирующая матрица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должны были перемножаться две матрицы. Рассмотрим все возможные варианты того, как эти две матрицы могли быть получены.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" y="529039"/>
                <a:ext cx="10383874" cy="1882631"/>
              </a:xfrm>
              <a:prstGeom prst="rect">
                <a:avLst/>
              </a:prstGeom>
              <a:blipFill>
                <a:blip r:embed="rId4"/>
                <a:stretch>
                  <a:fillRect t="-1942" r="-587" b="-42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Фиксируем некоторое значение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blipFill>
                <a:blip r:embed="rId5"/>
                <a:stretch>
                  <a:fillRect l="-314" b="-5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836370" y="4297636"/>
            <a:ext cx="7160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ru-RU" dirty="0"/>
              <a:t>Так как у нас оптимизационная задача, то перемножать матрицы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ru-RU" dirty="0"/>
              <a:t>надо за минимально возможно число операций умножения.</a:t>
            </a:r>
            <a:r>
              <a:rPr lang="en-US" dirty="0"/>
              <a:t> </a:t>
            </a:r>
          </a:p>
          <a:p>
            <a:r>
              <a:rPr lang="en-US" dirty="0"/>
              <a:t>                    </a:t>
            </a:r>
            <a:endParaRPr lang="ru-RU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31243"/>
              </p:ext>
            </p:extLst>
          </p:nvPr>
        </p:nvGraphicFramePr>
        <p:xfrm>
          <a:off x="4394200" y="4923775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736600" progId="Equation.DSMT4">
                  <p:embed/>
                </p:oleObj>
              </mc:Choice>
              <mc:Fallback>
                <p:oleObj name="Equation" r:id="rId6" imgW="1701800" imgH="7366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923775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DDC3FFE-7672-499D-B5DB-BA0072730E0D}"/>
              </a:ext>
            </a:extLst>
          </p:cNvPr>
          <p:cNvCxnSpPr/>
          <p:nvPr/>
        </p:nvCxnSpPr>
        <p:spPr>
          <a:xfrm>
            <a:off x="1800520" y="1348033"/>
            <a:ext cx="0" cy="498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76790"/>
              </p:ext>
            </p:extLst>
          </p:nvPr>
        </p:nvGraphicFramePr>
        <p:xfrm>
          <a:off x="1100106" y="2276857"/>
          <a:ext cx="10057889" cy="196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37360" imgH="1396800" progId="Equation.DSMT4">
                  <p:embed/>
                </p:oleObj>
              </mc:Choice>
              <mc:Fallback>
                <p:oleObj name="Equation" r:id="rId2" imgW="7137360" imgH="13968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06" y="2276857"/>
                        <a:ext cx="10057889" cy="19686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293" y="1214685"/>
            <a:ext cx="991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Справедливо следующее рекуррентное соотношение: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7565636" y="156881"/>
                <a:ext cx="4109361" cy="1062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] ⋅  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636" y="156881"/>
                <a:ext cx="4109361" cy="1062172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296863" y="558799"/>
                <a:ext cx="9216788" cy="16980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=0, 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sub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ru-BY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BY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63" y="558799"/>
                <a:ext cx="9216788" cy="1698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332248"/>
                  </p:ext>
                </p:extLst>
              </p:nvPr>
            </p:nvGraphicFramePr>
            <p:xfrm>
              <a:off x="518474" y="2882824"/>
              <a:ext cx="4110675" cy="3052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0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5641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4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332248"/>
                  </p:ext>
                </p:extLst>
              </p:nvPr>
            </p:nvGraphicFramePr>
            <p:xfrm>
              <a:off x="518474" y="2882824"/>
              <a:ext cx="4110675" cy="3052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63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0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5641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000" t="-131148" r="-8837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536179"/>
                  </p:ext>
                </p:extLst>
              </p:nvPr>
            </p:nvGraphicFramePr>
            <p:xfrm>
              <a:off x="5164619" y="2882824"/>
              <a:ext cx="2811888" cy="31116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1576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3043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536179"/>
                  </p:ext>
                </p:extLst>
              </p:nvPr>
            </p:nvGraphicFramePr>
            <p:xfrm>
              <a:off x="5164619" y="2882824"/>
              <a:ext cx="2811888" cy="31116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1576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4706" t="-6849" r="-2353" b="-6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5626075" y="3137106"/>
            <a:ext cx="1970202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45732" y="3060429"/>
            <a:ext cx="1644192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289025" y="3060429"/>
            <a:ext cx="1300899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09536" y="3060429"/>
            <a:ext cx="980388" cy="120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977181" y="3060429"/>
            <a:ext cx="612743" cy="79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278839" y="3060429"/>
            <a:ext cx="311085" cy="42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28041"/>
                  </p:ext>
                </p:extLst>
              </p:nvPr>
            </p:nvGraphicFramePr>
            <p:xfrm>
              <a:off x="8125905" y="2882824"/>
              <a:ext cx="2885948" cy="3126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961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3043"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28041"/>
                  </p:ext>
                </p:extLst>
              </p:nvPr>
            </p:nvGraphicFramePr>
            <p:xfrm>
              <a:off x="8125905" y="2882824"/>
              <a:ext cx="2885948" cy="3126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280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961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6383" t="-6667" r="-2128" b="-6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391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Прямая со стрелкой 28"/>
          <p:cNvCxnSpPr/>
          <p:nvPr/>
        </p:nvCxnSpPr>
        <p:spPr>
          <a:xfrm flipV="1">
            <a:off x="8966237" y="3060429"/>
            <a:ext cx="0" cy="39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9315029" y="3060429"/>
            <a:ext cx="9427" cy="78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9616686" y="3060429"/>
            <a:ext cx="18854" cy="115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8617445" y="3060429"/>
            <a:ext cx="9427" cy="19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9956051" y="3060429"/>
            <a:ext cx="9427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10267136" y="3060429"/>
            <a:ext cx="28280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10615928" y="3060429"/>
            <a:ext cx="9427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6914" y="243733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й вариант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45292" y="250409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вариант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F02E3-B633-4964-B663-99387FA02BA9}"/>
                  </a:ext>
                </a:extLst>
              </p:cNvPr>
              <p:cNvSpPr txBox="1"/>
              <p:nvPr/>
            </p:nvSpPr>
            <p:spPr>
              <a:xfrm>
                <a:off x="250293" y="3299969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F02E3-B633-4964-B663-99387FA0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3" y="3299969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6BD2D-2790-4B25-BDD4-71461DEB9DF5}"/>
                  </a:ext>
                </a:extLst>
              </p:cNvPr>
              <p:cNvSpPr txBox="1"/>
              <p:nvPr/>
            </p:nvSpPr>
            <p:spPr>
              <a:xfrm>
                <a:off x="3746898" y="2464014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6BD2D-2790-4B25-BDD4-71461DEB9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98" y="2464014"/>
                <a:ext cx="237566" cy="369332"/>
              </a:xfrm>
              <a:prstGeom prst="rect">
                <a:avLst/>
              </a:prstGeom>
              <a:blipFill>
                <a:blip r:embed="rId8"/>
                <a:stretch>
                  <a:fillRect l="-7692" r="-20513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13765"/>
              </p:ext>
            </p:extLst>
          </p:nvPr>
        </p:nvGraphicFramePr>
        <p:xfrm>
          <a:off x="3560717" y="2011780"/>
          <a:ext cx="4085992" cy="303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6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5740924" y="2582944"/>
            <a:ext cx="0" cy="443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5882326" y="2254577"/>
            <a:ext cx="1571" cy="771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948314" y="3120272"/>
            <a:ext cx="386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948314" y="3026004"/>
            <a:ext cx="8201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948314" y="2922309"/>
            <a:ext cx="13197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2857" y="123527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Зависимые подзадачи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418" y="1325038"/>
            <a:ext cx="9679390" cy="3827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2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783" y="751344"/>
                <a:ext cx="1126248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Время работы алгоритма оптимального перемножения группы матриц, основанного на методе динамического программирования:  </a:t>
                </a:r>
              </a:p>
              <a:p>
                <a:pPr algn="just"/>
                <a:endParaRPr lang="ru-RU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	</a:t>
                </a:r>
                <a:r>
                  <a:rPr lang="ru-RU" sz="2400" dirty="0"/>
                  <a:t>вычислить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элементов таблицы</a:t>
                </a:r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Ø"/>
                </a:pPr>
                <a:endParaRPr lang="ru-RU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	</a:t>
                </a:r>
                <a:r>
                  <a:rPr lang="ru-RU" sz="2400" dirty="0"/>
                  <a:t>каждый элемент таблицы вычисляется ровно один раз за не более, чем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арифметических операций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3" y="751344"/>
                <a:ext cx="11262484" cy="2677656"/>
              </a:xfrm>
              <a:prstGeom prst="rect">
                <a:avLst/>
              </a:prstGeom>
              <a:blipFill>
                <a:blip r:embed="rId2"/>
                <a:stretch>
                  <a:fillRect l="-866" t="-1818" r="-812" b="-4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5536035" y="3792538"/>
                <a:ext cx="1119930" cy="56545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6035" y="3792538"/>
                <a:ext cx="1119930" cy="56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800" dirty="0">
                    <a:solidFill>
                      <a:srgbClr val="000000"/>
                    </a:solidFill>
                  </a:rPr>
                </a:br>
                <a:endParaRPr lang="ru-BY" sz="28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08428" y="1429768"/>
            <a:ext cx="13997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800" dirty="0"/>
              <a:t>Пример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062196"/>
                  </p:ext>
                </p:extLst>
              </p:nvPr>
            </p:nvGraphicFramePr>
            <p:xfrm>
              <a:off x="3656628" y="238536"/>
              <a:ext cx="5025459" cy="512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5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7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3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91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63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892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062196"/>
                  </p:ext>
                </p:extLst>
              </p:nvPr>
            </p:nvGraphicFramePr>
            <p:xfrm>
              <a:off x="3656628" y="238536"/>
              <a:ext cx="5025459" cy="512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5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7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3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91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63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299" t="-37019" r="-230481" b="-270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892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8152" t="-149215" r="-104265" b="-19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8899" t="-246632" r="-917" b="-92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ru-RU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41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055660"/>
                  </p:ext>
                </p:extLst>
              </p:nvPr>
            </p:nvGraphicFramePr>
            <p:xfrm>
              <a:off x="3656628" y="238536"/>
              <a:ext cx="7919287" cy="5557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85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64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5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99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1 100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6 300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11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055660"/>
                  </p:ext>
                </p:extLst>
              </p:nvPr>
            </p:nvGraphicFramePr>
            <p:xfrm>
              <a:off x="3656628" y="238536"/>
              <a:ext cx="7919287" cy="5557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85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64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5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99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94" r="-422594" b="-11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261" r="-286973" b="-11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838" r="-66075" b="-11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0678" r="-1017" b="-116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175" r="-2312963" b="-194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94" t="-25175" r="-422594" b="-194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261" t="-25175" r="-286973" b="-194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838" t="-25175" r="-66075" b="-194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11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4565" r="-2312963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261" t="-194565" r="-286973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838" t="-194565" r="-66075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80829" r="-2312963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838" t="-280829" r="-66075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0678" t="-280829" r="-1017" b="-92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254" r="-2312963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0678" t="-415254" r="-1017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453CD083-5330-402C-9DAB-060057051699}"/>
              </a:ext>
            </a:extLst>
          </p:cNvPr>
          <p:cNvCxnSpPr/>
          <p:nvPr/>
        </p:nvCxnSpPr>
        <p:spPr>
          <a:xfrm flipH="1">
            <a:off x="9237164" y="358013"/>
            <a:ext cx="490194" cy="70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4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903456" y="235946"/>
            <a:ext cx="68735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Поиск максимального и минимального элементов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456" y="1192012"/>
            <a:ext cx="857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на две части (предположим, что </a:t>
            </a:r>
            <a:r>
              <a:rPr lang="en-US" dirty="0"/>
              <a:t>n=2</a:t>
            </a:r>
            <a:r>
              <a:rPr lang="en-US" baseline="30000" dirty="0"/>
              <a:t>k</a:t>
            </a:r>
            <a:r>
              <a:rPr lang="en-US" dirty="0"/>
              <a:t>)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 каждой из частей этим же алгоритмом найдём локальные 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ru-RU" b="1" baseline="-25000" dirty="0"/>
              <a:t>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baseline="-25000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ru-RU" b="1" baseline="-25000" dirty="0">
                <a:solidFill>
                  <a:srgbClr val="00B050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2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Полагаем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dirty="0"/>
              <a:t>=</a:t>
            </a:r>
            <a:r>
              <a:rPr lang="ru-RU" i="1" dirty="0"/>
              <a:t>наибольший</a:t>
            </a:r>
            <a:r>
              <a:rPr lang="ru-RU" dirty="0"/>
              <a:t> (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b="1" baseline="-25000" dirty="0">
                <a:solidFill>
                  <a:srgbClr val="00B050"/>
                </a:solidFill>
              </a:rPr>
              <a:t>1 </a:t>
            </a:r>
            <a:r>
              <a:rPr lang="ru-RU" b="1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ma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/>
              <a:t>),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dirty="0"/>
              <a:t>=</a:t>
            </a:r>
            <a:r>
              <a:rPr lang="ru-RU" i="1" dirty="0"/>
              <a:t>наименьший</a:t>
            </a:r>
            <a:r>
              <a:rPr lang="ru-RU" dirty="0"/>
              <a:t> (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1 </a:t>
            </a:r>
            <a:r>
              <a:rPr lang="ru-RU" b="1" dirty="0">
                <a:solidFill>
                  <a:srgbClr val="7030A0"/>
                </a:solidFill>
              </a:rPr>
              <a:t>,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ru-RU" b="1" baseline="-25000" dirty="0"/>
              <a:t>2</a:t>
            </a:r>
            <a:r>
              <a:rPr lang="en-US" b="1" dirty="0"/>
              <a:t> 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Если в рассматриваемой области 2 элемента, то деление не выполняем, а за 1 сравнение определим максимальный и минимальный элемент области.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49"/>
              <p:cNvSpPr txBox="1"/>
              <p:nvPr/>
            </p:nvSpPr>
            <p:spPr bwMode="auto">
              <a:xfrm>
                <a:off x="4472659" y="3714965"/>
                <a:ext cx="3533205" cy="119750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0" name="Объект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2659" y="3714965"/>
                <a:ext cx="3533205" cy="1197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-50796" y="977383"/>
            <a:ext cx="30088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20779" y="174393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0722" y="2529802"/>
            <a:ext cx="2215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Комбинирование»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0172" y="5190220"/>
            <a:ext cx="387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Последовательный поиск</a:t>
            </a: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1829"/>
              </p:ext>
            </p:extLst>
          </p:nvPr>
        </p:nvGraphicFramePr>
        <p:xfrm>
          <a:off x="8989379" y="5961942"/>
          <a:ext cx="691818" cy="25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241300" progId="Equation.DSMT4">
                  <p:embed/>
                </p:oleObj>
              </mc:Choice>
              <mc:Fallback>
                <p:oleObj name="Equation" r:id="rId3" imgW="647700" imgH="2413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379" y="5961942"/>
                        <a:ext cx="691818" cy="25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0453" y="5089834"/>
            <a:ext cx="38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на основе принципа «разделяй и властвуй»</a:t>
            </a:r>
            <a:endParaRPr lang="ru-RU" b="1" dirty="0"/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69504"/>
              </p:ext>
            </p:extLst>
          </p:nvPr>
        </p:nvGraphicFramePr>
        <p:xfrm>
          <a:off x="3542789" y="5795558"/>
          <a:ext cx="701223" cy="5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586" imgH="609336" progId="Equation.DSMT4">
                  <p:embed/>
                </p:oleObj>
              </mc:Choice>
              <mc:Fallback>
                <p:oleObj name="Equation" r:id="rId5" imgW="723586" imgH="609336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89" y="5795558"/>
                        <a:ext cx="701223" cy="59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51" grpId="0"/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93290"/>
                  </p:ext>
                </p:extLst>
              </p:nvPr>
            </p:nvGraphicFramePr>
            <p:xfrm>
              <a:off x="3656628" y="238536"/>
              <a:ext cx="7870649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31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476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554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ru-RU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7 875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93290"/>
                  </p:ext>
                </p:extLst>
              </p:nvPr>
            </p:nvGraphicFramePr>
            <p:xfrm>
              <a:off x="3656628" y="238536"/>
              <a:ext cx="7870649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31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476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554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477" t="-26829" r="-471560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658" t="-26829" r="-333755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182" t="-26829" r="-124716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658" t="-151037" r="-333755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182" t="-151037" r="-124716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330" t="-151037" r="-688" b="-154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182" t="-313472" r="-124716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330" t="-313472" r="-688" b="-92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330" t="-450847" r="-688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C224700-13B1-4812-898F-D5C21ECC06E7}"/>
              </a:ext>
            </a:extLst>
          </p:cNvPr>
          <p:cNvCxnSpPr>
            <a:cxnSpLocks/>
          </p:cNvCxnSpPr>
          <p:nvPr/>
        </p:nvCxnSpPr>
        <p:spPr>
          <a:xfrm flipH="1">
            <a:off x="10933610" y="1848255"/>
            <a:ext cx="741387" cy="83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4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20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640567"/>
                  </p:ext>
                </p:extLst>
              </p:nvPr>
            </p:nvGraphicFramePr>
            <p:xfrm>
              <a:off x="3656628" y="238536"/>
              <a:ext cx="8086109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7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65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018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=3 700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=24 500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=3 100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640567"/>
                  </p:ext>
                </p:extLst>
              </p:nvPr>
            </p:nvGraphicFramePr>
            <p:xfrm>
              <a:off x="3656628" y="238536"/>
              <a:ext cx="8086109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7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65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018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321" r="-471429" b="-1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175" r="-363158" b="-1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7333" r="-176000" b="-1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471" r="-380" b="-1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087" r="-2560000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321" t="-25087" r="-471429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175" t="-25087" r="-363158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7333" t="-25087" r="-176000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471" t="-25087" r="-380" b="-213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8963" r="-2560000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175" t="-148963" r="-363158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7333" t="-148963" r="-176000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471" t="-148963" r="-380" b="-154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881" r="-2560000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7333" t="-310881" r="-176000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471" t="-310881" r="-380" b="-92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8023" r="-256000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471" t="-448023" r="-380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00A6460-6C36-4E34-8F32-51DB685A03E6}"/>
              </a:ext>
            </a:extLst>
          </p:cNvPr>
          <p:cNvCxnSpPr/>
          <p:nvPr/>
        </p:nvCxnSpPr>
        <p:spPr>
          <a:xfrm flipH="1">
            <a:off x="11052828" y="364474"/>
            <a:ext cx="622169" cy="69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4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65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54598"/>
                  </p:ext>
                </p:extLst>
              </p:nvPr>
            </p:nvGraphicFramePr>
            <p:xfrm>
              <a:off x="3656628" y="238536"/>
              <a:ext cx="6901393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34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4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32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483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ru-RU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54598"/>
                  </p:ext>
                </p:extLst>
              </p:nvPr>
            </p:nvGraphicFramePr>
            <p:xfrm>
              <a:off x="3656628" y="238536"/>
              <a:ext cx="6901393" cy="5906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34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4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32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483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026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1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13" t="-26829" r="-472251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500" t="-26829" r="-333654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918" t="-26829" r="-127541" b="-213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523" t="-26829" r="-777" b="-213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058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500" t="-151037" r="-333654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918" t="-151037" r="-127541" b="-154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523" t="-151037" r="-777" b="-154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311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918" t="-313472" r="-127541" b="-92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523" t="-313472" r="-777" b="-92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788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523" t="-450847" r="-777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267808" y="3035262"/>
            <a:ext cx="10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</a:t>
            </a:r>
            <a:r>
              <a:rPr lang="ru-RU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70125" y="4946316"/>
                <a:ext cx="2050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5" y="4946316"/>
                <a:ext cx="205056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62018" y="3532171"/>
            <a:ext cx="29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3 100 операций умножения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CE114E6-5F5E-4E6B-B8AB-B296DDF67325}"/>
                  </a:ext>
                </a:extLst>
              </p:cNvPr>
              <p:cNvSpPr/>
              <p:nvPr/>
            </p:nvSpPr>
            <p:spPr>
              <a:xfrm>
                <a:off x="770125" y="4506497"/>
                <a:ext cx="1858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CE114E6-5F5E-4E6B-B8AB-B296DDF67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5" y="450649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EC744E2-8432-45AE-ADF4-92553CEFBADA}"/>
              </a:ext>
            </a:extLst>
          </p:cNvPr>
          <p:cNvSpPr txBox="1"/>
          <p:nvPr/>
        </p:nvSpPr>
        <p:spPr>
          <a:xfrm>
            <a:off x="254128" y="4066678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Порядок перемножения: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/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400" dirty="0">
                    <a:solidFill>
                      <a:srgbClr val="000000"/>
                    </a:solidFill>
                  </a:rPr>
                </a:br>
                <a:endParaRPr lang="ru-BY" sz="2400" dirty="0"/>
              </a:p>
            </p:txBody>
          </p:sp>
        </mc:Choice>
        <mc:Fallback xmlns="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blipFill>
                <a:blip r:embed="rId6"/>
                <a:stretch>
                  <a:fillRect l="-537" b="-78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654" y="2486524"/>
            <a:ext cx="11796346" cy="29308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общая подпоследовательность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НОП)</a:t>
            </a:r>
          </a:p>
          <a:p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англ.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longest common subsequence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800" b="1" dirty="0"/>
              <a:t>LCS</a:t>
            </a:r>
            <a:r>
              <a:rPr lang="ru-RU" sz="2800" b="1" dirty="0"/>
              <a:t>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7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3A252ED-B4D6-4F11-AB07-62D5F1E2B072}"/>
              </a:ext>
            </a:extLst>
          </p:cNvPr>
          <p:cNvGrpSpPr/>
          <p:nvPr/>
        </p:nvGrpSpPr>
        <p:grpSpPr>
          <a:xfrm>
            <a:off x="982539" y="2585042"/>
            <a:ext cx="11095161" cy="1200329"/>
            <a:chOff x="982539" y="2585042"/>
            <a:chExt cx="11095161" cy="120032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C313B140-AD03-4DAA-82B7-6034F5347D9B}"/>
                </a:ext>
              </a:extLst>
            </p:cNvPr>
            <p:cNvGrpSpPr/>
            <p:nvPr/>
          </p:nvGrpSpPr>
          <p:grpSpPr>
            <a:xfrm>
              <a:off x="982539" y="2585042"/>
              <a:ext cx="11095161" cy="1200329"/>
              <a:chOff x="982539" y="2585042"/>
              <a:chExt cx="11095161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ru-RU" sz="2400" b="1" dirty="0"/>
                      <a:t>Пример.</a:t>
                    </a: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ru-RU" sz="2400" b="0" i="1" dirty="0">
                      <a:latin typeface="Cambria Math" panose="02040503050406030204" pitchFamily="18" charset="0"/>
                    </a:endParaRPr>
                  </a:p>
                  <a:p>
                    <a:pPr algn="ju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sz="24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подпоследовательность</a:t>
                    </a:r>
                    <a:r>
                      <a:rPr lang="en-US" sz="24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для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endParaRPr 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24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39609E59-2C7A-497E-9A50-5B3D4D73AD89}"/>
                  </a:ext>
                </a:extLst>
              </p:cNvPr>
              <p:cNvCxnSpPr/>
              <p:nvPr/>
            </p:nvCxnSpPr>
            <p:spPr>
              <a:xfrm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AFAF420-EA91-4BFF-93EC-64F8ECAEED3E}"/>
                  </a:ext>
                </a:extLst>
              </p:cNvPr>
              <p:cNvCxnSpPr/>
              <p:nvPr/>
            </p:nvCxnSpPr>
            <p:spPr>
              <a:xfrm flipH="1"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CF2EA75-329A-47F1-96C5-3D3795DAB7BC}"/>
                </a:ext>
              </a:extLst>
            </p:cNvPr>
            <p:cNvGrpSpPr/>
            <p:nvPr/>
          </p:nvGrpSpPr>
          <p:grpSpPr>
            <a:xfrm>
              <a:off x="2596662" y="3389717"/>
              <a:ext cx="413238" cy="395654"/>
              <a:chOff x="2596662" y="3389717"/>
              <a:chExt cx="413238" cy="395654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BFEB7DED-D194-4B39-B83B-EDBCAC02CF89}"/>
                  </a:ext>
                </a:extLst>
              </p:cNvPr>
              <p:cNvCxnSpPr/>
              <p:nvPr/>
            </p:nvCxnSpPr>
            <p:spPr>
              <a:xfrm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50541E03-9098-4D0A-9061-133758AAB3AB}"/>
                  </a:ext>
                </a:extLst>
              </p:cNvPr>
              <p:cNvCxnSpPr/>
              <p:nvPr/>
            </p:nvCxnSpPr>
            <p:spPr>
              <a:xfrm flipH="1"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CA4DA1A-6081-4C5F-844F-54FB2A716554}"/>
              </a:ext>
            </a:extLst>
          </p:cNvPr>
          <p:cNvGrpSpPr/>
          <p:nvPr/>
        </p:nvGrpSpPr>
        <p:grpSpPr>
          <a:xfrm>
            <a:off x="815263" y="119229"/>
            <a:ext cx="10377453" cy="2384839"/>
            <a:chOff x="889616" y="242321"/>
            <a:chExt cx="10118346" cy="2384839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C4BC7A3-055F-4B95-9624-3F22BC5190BF}"/>
                </a:ext>
              </a:extLst>
            </p:cNvPr>
            <p:cNvCxnSpPr>
              <a:cxnSpLocks/>
            </p:cNvCxnSpPr>
            <p:nvPr/>
          </p:nvCxnSpPr>
          <p:spPr>
            <a:xfrm>
              <a:off x="889616" y="242321"/>
              <a:ext cx="0" cy="22283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/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2400" dirty="0"/>
                    <a:t>Для конечной последовательности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r>
                    <a:rPr lang="ru-RU" sz="2400" dirty="0"/>
                    <a:t>некоторую её </a:t>
                  </a:r>
                  <a:r>
                    <a:rPr lang="ru-RU" sz="2400" b="1" dirty="0"/>
                    <a:t>подпоследовательность</a:t>
                  </a:r>
                  <a:r>
                    <a:rPr lang="ru-RU" sz="2400" dirty="0"/>
                    <a:t> можно получить, если удалить из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:r>
                    <a:rPr lang="ru-RU" sz="2400" dirty="0"/>
                    <a:t>некоторое (возможно пустое) множество элементов.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Менять элементы последовательности местами нельзя.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Удаляемые элементы не обязательно идут подряд.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blipFill>
                  <a:blip r:embed="rId4"/>
                  <a:stretch>
                    <a:fillRect l="-948" t="-2111" b="-501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FDCDCE-B701-41EA-BDEB-84ED1A8FCBD2}"/>
                  </a:ext>
                </a:extLst>
              </p:cNvPr>
              <p:cNvSpPr txBox="1"/>
              <p:nvPr/>
            </p:nvSpPr>
            <p:spPr>
              <a:xfrm>
                <a:off x="815264" y="3996020"/>
                <a:ext cx="10034215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Крайние случаи: </a:t>
                </a:r>
                <a:endParaRPr lang="en-US" sz="2400" dirty="0"/>
              </a:p>
              <a:p>
                <a:pPr marL="742950" lvl="1" indent="-285750" algn="just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самая короткая - пустая подпоследовательность (удалены все элементы последовательности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;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самая длинная - совпадает с самой последовательностью</a:t>
                </a:r>
                <a:r>
                  <a:rPr lang="en-US" sz="2400" dirty="0"/>
                  <a:t> (</a:t>
                </a:r>
                <a:r>
                  <a:rPr lang="ru-RU" sz="2400" dirty="0"/>
                  <a:t>удалено нулевое  множество элементов</a:t>
                </a:r>
                <a:r>
                  <a:rPr lang="en-US" sz="2400" dirty="0"/>
                  <a:t>).</a:t>
                </a:r>
                <a:endParaRPr lang="ru-R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FDCDCE-B701-41EA-BDEB-84ED1A8F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4" y="3996020"/>
                <a:ext cx="10034215" cy="1938992"/>
              </a:xfrm>
              <a:prstGeom prst="rect">
                <a:avLst/>
              </a:prstGeom>
              <a:blipFill>
                <a:blip r:embed="rId5"/>
                <a:stretch>
                  <a:fillRect l="-972" t="-2516" r="-911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Заданы две конечные последовательности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общую подпоследовательность </a:t>
                </a:r>
                <a:r>
                  <a:rPr lang="ru-RU" sz="2400" dirty="0"/>
                  <a:t>двух последовательностей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, т.е. общую их подпоследовательность, имеющую максимальную длину</a:t>
                </a:r>
                <a:r>
                  <a:rPr lang="en-US" sz="2400" dirty="0"/>
                  <a:t> (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англ.</a:t>
                </a:r>
                <a:r>
                  <a:rPr lang="ru-RU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longest common subsequence</a:t>
                </a:r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blipFill>
                <a:blip r:embed="rId3"/>
                <a:stretch>
                  <a:fillRect l="-871" t="-1426" r="-816"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21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CB2219-03F2-4D0C-8A3E-899B51EE133B}"/>
                  </a:ext>
                </a:extLst>
              </p:cNvPr>
              <p:cNvSpPr txBox="1"/>
              <p:nvPr/>
            </p:nvSpPr>
            <p:spPr>
              <a:xfrm>
                <a:off x="688157" y="814178"/>
                <a:ext cx="37353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</a:t>
                </a:r>
                <a:r>
                  <a:rPr lang="ru-RU" sz="3200" dirty="0">
                    <a:solidFill>
                      <a:srgbClr val="FF0000"/>
                    </a:solidFill>
                  </a:rPr>
                  <a:t>Ф</a:t>
                </a:r>
                <a:r>
                  <a:rPr lang="ru-RU" sz="3200" dirty="0"/>
                  <a:t>,Б,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П</a:t>
                </a:r>
                <a:r>
                  <a:rPr lang="ru-RU" sz="3200" dirty="0"/>
                  <a:t>,Г,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М</a:t>
                </a:r>
                <a:r>
                  <a:rPr lang="ru-RU" sz="3200" dirty="0"/>
                  <a:t>,У,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И</a:t>
                </a:r>
                <a:endParaRPr lang="ru-BY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CB2219-03F2-4D0C-8A3E-899B51EE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7" y="814178"/>
                <a:ext cx="3735391" cy="584775"/>
              </a:xfrm>
              <a:prstGeom prst="rect">
                <a:avLst/>
              </a:prstGeom>
              <a:blipFill>
                <a:blip r:embed="rId3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A1E2E-1B8D-49E1-B01A-82640E822509}"/>
                  </a:ext>
                </a:extLst>
              </p:cNvPr>
              <p:cNvSpPr txBox="1"/>
              <p:nvPr/>
            </p:nvSpPr>
            <p:spPr>
              <a:xfrm>
                <a:off x="688157" y="1624969"/>
                <a:ext cx="48816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</a:t>
                </a:r>
                <a:r>
                  <a:rPr lang="ru-RU" sz="3200" dirty="0"/>
                  <a:t>А,</a:t>
                </a:r>
                <a:r>
                  <a:rPr lang="ru-RU" sz="3200" dirty="0">
                    <a:solidFill>
                      <a:srgbClr val="FF0000"/>
                    </a:solidFill>
                  </a:rPr>
                  <a:t>Ф</a:t>
                </a:r>
                <a:r>
                  <a:rPr lang="ru-RU" sz="3200" dirty="0"/>
                  <a:t>,И,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П</a:t>
                </a:r>
                <a:r>
                  <a:rPr lang="ru-RU" sz="3200" dirty="0"/>
                  <a:t>,С,Д,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М</a:t>
                </a:r>
                <a:r>
                  <a:rPr lang="ru-RU" sz="3200" dirty="0"/>
                  <a:t>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И</a:t>
                </a:r>
                <a:r>
                  <a:rPr lang="ru-RU" sz="3200" dirty="0"/>
                  <a:t>,Б,Г,У</a:t>
                </a:r>
                <a:endParaRPr lang="ru-BY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A1E2E-1B8D-49E1-B01A-82640E8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7" y="1624969"/>
                <a:ext cx="4881632" cy="584775"/>
              </a:xfrm>
              <a:prstGeom prst="rect">
                <a:avLst/>
              </a:prstGeom>
              <a:blipFill>
                <a:blip r:embed="rId4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0EBA38-8012-42F4-8389-162FC0ECF085}"/>
                  </a:ext>
                </a:extLst>
              </p:cNvPr>
              <p:cNvSpPr txBox="1"/>
              <p:nvPr/>
            </p:nvSpPr>
            <p:spPr>
              <a:xfrm>
                <a:off x="919565" y="2340682"/>
                <a:ext cx="465022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 LCS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200" dirty="0"/>
                  <a:t>)  = </a:t>
                </a:r>
                <a:r>
                  <a:rPr lang="ru-RU" sz="3200" dirty="0">
                    <a:solidFill>
                      <a:srgbClr val="FF0000"/>
                    </a:solidFill>
                  </a:rPr>
                  <a:t>Ф</a:t>
                </a:r>
                <a:r>
                  <a:rPr lang="ru-RU" sz="3200" dirty="0"/>
                  <a:t>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П</a:t>
                </a:r>
                <a:r>
                  <a:rPr lang="ru-RU" sz="3200" dirty="0"/>
                  <a:t>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М</a:t>
                </a:r>
                <a:r>
                  <a:rPr lang="ru-RU" sz="3200" dirty="0"/>
                  <a:t>,</a:t>
                </a:r>
                <a:r>
                  <a:rPr lang="ru-RU" sz="3200" dirty="0">
                    <a:solidFill>
                      <a:srgbClr val="FF0000"/>
                    </a:solidFill>
                  </a:rPr>
                  <a:t>И</a:t>
                </a:r>
              </a:p>
              <a:p>
                <a:r>
                  <a:rPr lang="ru-RU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|LCS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200" dirty="0"/>
                  <a:t>)|= 4</a:t>
                </a:r>
                <a:endParaRPr lang="ru-BY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0EBA38-8012-42F4-8389-162FC0EC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65" y="2340682"/>
                <a:ext cx="4650220" cy="1077218"/>
              </a:xfrm>
              <a:prstGeom prst="rect">
                <a:avLst/>
              </a:prstGeom>
              <a:blipFill>
                <a:blip r:embed="rId5"/>
                <a:stretch>
                  <a:fillRect l="-1442" t="-6780" b="-180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BED9056-42D4-400F-A50E-D0C3886D429C}"/>
              </a:ext>
            </a:extLst>
          </p:cNvPr>
          <p:cNvSpPr txBox="1"/>
          <p:nvPr/>
        </p:nvSpPr>
        <p:spPr>
          <a:xfrm>
            <a:off x="903568" y="4910640"/>
            <a:ext cx="706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 общем случае задача может иметь неоднозначное решение.</a:t>
            </a:r>
            <a:endParaRPr lang="ru-BY" sz="2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A3DC687-0A0A-4ADE-B6A1-07E4788898F9}"/>
              </a:ext>
            </a:extLst>
          </p:cNvPr>
          <p:cNvCxnSpPr>
            <a:cxnSpLocks/>
          </p:cNvCxnSpPr>
          <p:nvPr/>
        </p:nvCxnSpPr>
        <p:spPr>
          <a:xfrm flipV="1">
            <a:off x="688157" y="2145323"/>
            <a:ext cx="10996820" cy="6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3CB3515-445F-4DEE-A14E-4D948DC0C350}"/>
              </a:ext>
            </a:extLst>
          </p:cNvPr>
          <p:cNvCxnSpPr/>
          <p:nvPr/>
        </p:nvCxnSpPr>
        <p:spPr>
          <a:xfrm>
            <a:off x="5569791" y="559748"/>
            <a:ext cx="0" cy="323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1E261-8666-4B9F-8EC9-54218688AD83}"/>
                  </a:ext>
                </a:extLst>
              </p:cNvPr>
              <p:cNvSpPr txBox="1"/>
              <p:nvPr/>
            </p:nvSpPr>
            <p:spPr>
              <a:xfrm>
                <a:off x="6308603" y="909255"/>
                <a:ext cx="49079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=0</a:t>
                </a:r>
                <a:r>
                  <a:rPr lang="ru-RU" sz="3200" dirty="0"/>
                  <a:t>,</a:t>
                </a:r>
                <a:r>
                  <a:rPr lang="en-US" sz="3200" dirty="0"/>
                  <a:t>2</a:t>
                </a:r>
                <a:r>
                  <a:rPr lang="ru-RU" sz="3200" dirty="0"/>
                  <a:t>,0,</a:t>
                </a:r>
                <a:r>
                  <a:rPr lang="en-US" sz="3200" dirty="0"/>
                  <a:t>9</a:t>
                </a:r>
                <a:r>
                  <a:rPr lang="ru-RU" sz="3200" dirty="0"/>
                  <a:t>,</a:t>
                </a:r>
                <a:r>
                  <a:rPr lang="en-US" sz="3200" dirty="0"/>
                  <a:t>1</a:t>
                </a:r>
                <a:r>
                  <a:rPr lang="ru-RU" sz="3200" dirty="0"/>
                  <a:t>,</a:t>
                </a:r>
                <a:r>
                  <a:rPr lang="en-US" sz="3200" dirty="0"/>
                  <a:t>9</a:t>
                </a:r>
                <a:r>
                  <a:rPr lang="ru-RU" sz="3200" dirty="0"/>
                  <a:t>,</a:t>
                </a:r>
                <a:r>
                  <a:rPr lang="en-US" sz="3200" dirty="0"/>
                  <a:t>6</a:t>
                </a:r>
                <a:r>
                  <a:rPr lang="ru-RU" sz="3200" dirty="0"/>
                  <a:t>,</a:t>
                </a:r>
                <a:r>
                  <a:rPr lang="en-US" sz="3200" dirty="0"/>
                  <a:t>7</a:t>
                </a:r>
                <a:r>
                  <a:rPr lang="ru-RU" sz="3200" dirty="0"/>
                  <a:t>,22</a:t>
                </a:r>
                <a:endParaRPr lang="ru-BY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1E261-8666-4B9F-8EC9-54218688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3" y="909255"/>
                <a:ext cx="4907905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CCC60-7014-4C27-B920-8C76BBDFF8B2}"/>
                  </a:ext>
                </a:extLst>
              </p:cNvPr>
              <p:cNvSpPr txBox="1"/>
              <p:nvPr/>
            </p:nvSpPr>
            <p:spPr>
              <a:xfrm>
                <a:off x="6308603" y="1624969"/>
                <a:ext cx="49079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</a:t>
                </a:r>
                <a:r>
                  <a:rPr lang="ru-RU" sz="3200" dirty="0"/>
                  <a:t>2,5,0,1,1,9,5,5,22</a:t>
                </a:r>
                <a:endParaRPr lang="ru-BY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CCC60-7014-4C27-B920-8C76BBDF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3" y="1624969"/>
                <a:ext cx="4907904" cy="584775"/>
              </a:xfrm>
              <a:prstGeom prst="rect">
                <a:avLst/>
              </a:prstGeom>
              <a:blipFill>
                <a:blip r:embed="rId7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88EAE7-9D16-45F0-88D5-AE8E362B7545}"/>
                  </a:ext>
                </a:extLst>
              </p:cNvPr>
              <p:cNvSpPr txBox="1"/>
              <p:nvPr/>
            </p:nvSpPr>
            <p:spPr>
              <a:xfrm>
                <a:off x="6308603" y="2340682"/>
                <a:ext cx="42752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LCS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200" dirty="0"/>
                  <a:t>)=</a:t>
                </a:r>
                <a:r>
                  <a:rPr lang="ru-RU" sz="3200" dirty="0"/>
                  <a:t>2,0,1,9,22</a:t>
                </a:r>
                <a:endParaRPr lang="ru-BY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88EAE7-9D16-45F0-88D5-AE8E362B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3" y="2340682"/>
                <a:ext cx="4275213" cy="584775"/>
              </a:xfrm>
              <a:prstGeom prst="rect">
                <a:avLst/>
              </a:prstGeom>
              <a:blipFill>
                <a:blip r:embed="rId8"/>
                <a:stretch>
                  <a:fillRect l="-3709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135E74-02F6-4CEC-A2D3-2E78A5E73E02}"/>
                  </a:ext>
                </a:extLst>
              </p:cNvPr>
              <p:cNvSpPr txBox="1"/>
              <p:nvPr/>
            </p:nvSpPr>
            <p:spPr>
              <a:xfrm>
                <a:off x="6308603" y="3033015"/>
                <a:ext cx="345275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|LCS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200" dirty="0"/>
                  <a:t>)|= 5</a:t>
                </a:r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135E74-02F6-4CEC-A2D3-2E78A5E7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3" y="3033015"/>
                <a:ext cx="3452758" cy="584775"/>
              </a:xfrm>
              <a:prstGeom prst="rect">
                <a:avLst/>
              </a:prstGeom>
              <a:blipFill>
                <a:blip r:embed="rId9"/>
                <a:stretch>
                  <a:fillRect l="-4594" t="-12632" b="-357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EF328A8-C468-4C1A-B257-DD4A181E787F}"/>
              </a:ext>
            </a:extLst>
          </p:cNvPr>
          <p:cNvSpPr txBox="1"/>
          <p:nvPr/>
        </p:nvSpPr>
        <p:spPr>
          <a:xfrm>
            <a:off x="550288" y="286047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1.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F8E68-66D5-46C5-AC2C-206002850316}"/>
              </a:ext>
            </a:extLst>
          </p:cNvPr>
          <p:cNvSpPr txBox="1"/>
          <p:nvPr/>
        </p:nvSpPr>
        <p:spPr>
          <a:xfrm>
            <a:off x="5883398" y="47595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2.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4659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3" grpId="0"/>
      <p:bldP spid="14" grpId="0"/>
      <p:bldP spid="15" grpId="0"/>
      <p:bldP spid="16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/>
              <p:nvPr/>
            </p:nvSpPr>
            <p:spPr>
              <a:xfrm>
                <a:off x="2208362" y="973175"/>
                <a:ext cx="9714007" cy="94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1. Построим множество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, в которое добавим все возможные подпоследовательности последовательности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1800" b="0" dirty="0"/>
              </a:p>
              <a:p>
                <a:r>
                  <a:rPr lang="ru-RU" dirty="0"/>
                  <a:t>      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973175"/>
                <a:ext cx="9714007" cy="947760"/>
              </a:xfrm>
              <a:prstGeom prst="rect">
                <a:avLst/>
              </a:prstGeom>
              <a:blipFill>
                <a:blip r:embed="rId3"/>
                <a:stretch>
                  <a:fillRect l="-502" t="-38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F7E93F-D722-4622-B76C-2773CD3E8000}"/>
              </a:ext>
            </a:extLst>
          </p:cNvPr>
          <p:cNvSpPr txBox="1"/>
          <p:nvPr/>
        </p:nvSpPr>
        <p:spPr>
          <a:xfrm>
            <a:off x="2390182" y="1909995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/>
              <a:t>Сколько </a:t>
            </a:r>
            <a:r>
              <a:rPr lang="ru-RU" dirty="0" err="1"/>
              <a:t>подпоследовательностей</a:t>
            </a:r>
            <a:r>
              <a:rPr lang="ru-RU" dirty="0"/>
              <a:t> будет сгенерировано?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/>
              <p:nvPr/>
            </p:nvSpPr>
            <p:spPr>
              <a:xfrm>
                <a:off x="8684790" y="1909995"/>
                <a:ext cx="119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ru-B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90" y="1909995"/>
                <a:ext cx="119648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E61370-32A5-42E9-B004-FD1CFF905A81}"/>
              </a:ext>
            </a:extLst>
          </p:cNvPr>
          <p:cNvSpPr txBox="1"/>
          <p:nvPr/>
        </p:nvSpPr>
        <p:spPr>
          <a:xfrm>
            <a:off x="269631" y="54157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Задачу </a:t>
            </a:r>
            <a:r>
              <a:rPr lang="en-US" b="1" dirty="0"/>
              <a:t>LCS </a:t>
            </a:r>
            <a:r>
              <a:rPr lang="ru-RU" b="1" dirty="0"/>
              <a:t>можно решить полным перебором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/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pPr marL="342900" indent="-342900" algn="just">
                  <a:buAutoNum type="arabicPeriod" startAt="2"/>
                </a:pPr>
                <a:r>
                  <a:rPr lang="ru-RU" dirty="0"/>
                  <a:t>Для каждой последовательности из множества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проверяем, является ли  она подпоследовательностью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ru-RU" dirty="0"/>
                  <a:t>Если является, то среди таких последовательностей выберем ту, у которой наибольшая длина.      </a:t>
                </a:r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blipFill>
                <a:blip r:embed="rId5"/>
                <a:stretch>
                  <a:fillRect l="-590" r="-590" b="-76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70CC07-41AC-42BB-AED7-155B42B5B618}"/>
                  </a:ext>
                </a:extLst>
              </p:cNvPr>
              <p:cNvSpPr txBox="1"/>
              <p:nvPr/>
            </p:nvSpPr>
            <p:spPr>
              <a:xfrm>
                <a:off x="245786" y="4841003"/>
                <a:ext cx="39098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</a:t>
                </a:r>
                <a:r>
                  <a:rPr lang="ru-RU" sz="3200" dirty="0"/>
                  <a:t>Ф Б П Г М У И Р</a:t>
                </a:r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70CC07-41AC-42BB-AED7-155B42B5B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6" y="4841003"/>
                <a:ext cx="3909880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356862-0507-46F5-AB75-6BA1EC8B3629}"/>
                  </a:ext>
                </a:extLst>
              </p:cNvPr>
              <p:cNvSpPr txBox="1"/>
              <p:nvPr/>
            </p:nvSpPr>
            <p:spPr>
              <a:xfrm>
                <a:off x="177265" y="5342807"/>
                <a:ext cx="592688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</a:t>
                </a:r>
                <a:r>
                  <a:rPr lang="ru-RU" sz="3200" dirty="0"/>
                  <a:t>А Ф И П С Д М И Б Г Л У В</a:t>
                </a:r>
                <a:endParaRPr lang="ru-BY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356862-0507-46F5-AB75-6BA1EC8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5" y="5342807"/>
                <a:ext cx="5926888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C582A1-4340-4A7C-A0DA-AF61FB76252C}"/>
              </a:ext>
            </a:extLst>
          </p:cNvPr>
          <p:cNvCxnSpPr>
            <a:cxnSpLocks/>
          </p:cNvCxnSpPr>
          <p:nvPr/>
        </p:nvCxnSpPr>
        <p:spPr>
          <a:xfrm>
            <a:off x="500643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C691CD-8261-4F3B-A351-B5A3BE91DE16}"/>
              </a:ext>
            </a:extLst>
          </p:cNvPr>
          <p:cNvCxnSpPr>
            <a:cxnSpLocks/>
          </p:cNvCxnSpPr>
          <p:nvPr/>
        </p:nvCxnSpPr>
        <p:spPr>
          <a:xfrm flipV="1">
            <a:off x="4024528" y="5874207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/>
              <p:nvPr/>
            </p:nvSpPr>
            <p:spPr>
              <a:xfrm>
                <a:off x="3886871" y="4906205"/>
                <a:ext cx="8136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=</a:t>
                </a:r>
                <a:r>
                  <a:rPr lang="en-US" sz="3200" dirty="0"/>
                  <a:t>{</a:t>
                </a:r>
                <a:r>
                  <a:rPr lang="ru-RU" sz="3200" dirty="0"/>
                  <a:t>Б Г У И Р</a:t>
                </a:r>
                <a:r>
                  <a:rPr lang="en-US" sz="3200" dirty="0"/>
                  <a:t>, </a:t>
                </a:r>
                <a:r>
                  <a:rPr lang="ru-RU" sz="3200" dirty="0"/>
                  <a:t>Ф П М И, М У Р, М И Р</a:t>
                </a:r>
                <a:r>
                  <a:rPr lang="en-US" sz="3200" dirty="0"/>
                  <a:t>,…}</a:t>
                </a:r>
                <a:endParaRPr lang="ru-BY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871" y="4906205"/>
                <a:ext cx="8136766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61E7C6D-512F-47EB-B354-38FF9C752274}"/>
              </a:ext>
            </a:extLst>
          </p:cNvPr>
          <p:cNvCxnSpPr>
            <a:cxnSpLocks/>
          </p:cNvCxnSpPr>
          <p:nvPr/>
        </p:nvCxnSpPr>
        <p:spPr>
          <a:xfrm>
            <a:off x="5249928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E96102B-3F35-4D4F-8A6B-DD6C280701D7}"/>
              </a:ext>
            </a:extLst>
          </p:cNvPr>
          <p:cNvCxnSpPr>
            <a:cxnSpLocks/>
          </p:cNvCxnSpPr>
          <p:nvPr/>
        </p:nvCxnSpPr>
        <p:spPr>
          <a:xfrm flipV="1">
            <a:off x="4320287" y="5874207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4855A48-C9D2-4C0F-AA17-05F7E1B87B43}"/>
              </a:ext>
            </a:extLst>
          </p:cNvPr>
          <p:cNvCxnSpPr>
            <a:cxnSpLocks/>
          </p:cNvCxnSpPr>
          <p:nvPr/>
        </p:nvCxnSpPr>
        <p:spPr>
          <a:xfrm>
            <a:off x="5537486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940EF10-9633-4792-91D2-789532007685}"/>
              </a:ext>
            </a:extLst>
          </p:cNvPr>
          <p:cNvCxnSpPr>
            <a:cxnSpLocks/>
          </p:cNvCxnSpPr>
          <p:nvPr/>
        </p:nvCxnSpPr>
        <p:spPr>
          <a:xfrm flipV="1">
            <a:off x="5006432" y="5891624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9A85B4D-3AEA-4A3F-A9A5-79D6C3E6BA73}"/>
              </a:ext>
            </a:extLst>
          </p:cNvPr>
          <p:cNvCxnSpPr>
            <a:cxnSpLocks/>
          </p:cNvCxnSpPr>
          <p:nvPr/>
        </p:nvCxnSpPr>
        <p:spPr>
          <a:xfrm>
            <a:off x="586318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/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BY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blipFill>
                <a:blip r:embed="rId9"/>
                <a:stretch>
                  <a:fillRect r="-76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5FB7CD1-9345-4FCD-8528-2F2C34AF918C}"/>
              </a:ext>
            </a:extLst>
          </p:cNvPr>
          <p:cNvSpPr txBox="1"/>
          <p:nvPr/>
        </p:nvSpPr>
        <p:spPr>
          <a:xfrm>
            <a:off x="269631" y="3753885"/>
            <a:ext cx="723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en-US" b="1" dirty="0"/>
              <a:t>LCS (X,Y)</a:t>
            </a:r>
            <a:r>
              <a:rPr lang="ru-RU" b="1" dirty="0"/>
              <a:t>, основанного на полном переборе: </a:t>
            </a:r>
            <a:endParaRPr lang="ru-BY" b="1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9533835-C855-4C5F-91A2-BA069DD52428}"/>
              </a:ext>
            </a:extLst>
          </p:cNvPr>
          <p:cNvCxnSpPr/>
          <p:nvPr/>
        </p:nvCxnSpPr>
        <p:spPr>
          <a:xfrm flipV="1">
            <a:off x="100298" y="4563142"/>
            <a:ext cx="12107159" cy="2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479C13-D700-4CB2-8F5B-1959897A049A}"/>
              </a:ext>
            </a:extLst>
          </p:cNvPr>
          <p:cNvCxnSpPr>
            <a:cxnSpLocks/>
          </p:cNvCxnSpPr>
          <p:nvPr/>
        </p:nvCxnSpPr>
        <p:spPr>
          <a:xfrm>
            <a:off x="6569498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46F7163-8601-4679-8F6B-F2E88DB5E439}"/>
              </a:ext>
            </a:extLst>
          </p:cNvPr>
          <p:cNvCxnSpPr>
            <a:cxnSpLocks/>
          </p:cNvCxnSpPr>
          <p:nvPr/>
        </p:nvCxnSpPr>
        <p:spPr>
          <a:xfrm flipV="1">
            <a:off x="1582177" y="5815841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C7FCF6A-FEB1-4F60-B5FB-6C48FA7347CF}"/>
              </a:ext>
            </a:extLst>
          </p:cNvPr>
          <p:cNvCxnSpPr>
            <a:cxnSpLocks/>
          </p:cNvCxnSpPr>
          <p:nvPr/>
        </p:nvCxnSpPr>
        <p:spPr>
          <a:xfrm>
            <a:off x="6924122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947F128-5034-49EC-AFD8-D2520C29250F}"/>
              </a:ext>
            </a:extLst>
          </p:cNvPr>
          <p:cNvCxnSpPr>
            <a:cxnSpLocks/>
          </p:cNvCxnSpPr>
          <p:nvPr/>
        </p:nvCxnSpPr>
        <p:spPr>
          <a:xfrm flipV="1">
            <a:off x="2228439" y="5874206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AF8C691-5005-445A-AF5D-DAB2E7E6796B}"/>
              </a:ext>
            </a:extLst>
          </p:cNvPr>
          <p:cNvCxnSpPr>
            <a:cxnSpLocks/>
          </p:cNvCxnSpPr>
          <p:nvPr/>
        </p:nvCxnSpPr>
        <p:spPr>
          <a:xfrm>
            <a:off x="7322707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B07DDE1-D858-4E6C-AF85-EEF9E575AE21}"/>
              </a:ext>
            </a:extLst>
          </p:cNvPr>
          <p:cNvCxnSpPr>
            <a:cxnSpLocks/>
          </p:cNvCxnSpPr>
          <p:nvPr/>
        </p:nvCxnSpPr>
        <p:spPr>
          <a:xfrm flipV="1">
            <a:off x="3314807" y="5856788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E43858B-0F77-443C-B015-BB494B301E55}"/>
              </a:ext>
            </a:extLst>
          </p:cNvPr>
          <p:cNvCxnSpPr>
            <a:cxnSpLocks/>
          </p:cNvCxnSpPr>
          <p:nvPr/>
        </p:nvCxnSpPr>
        <p:spPr>
          <a:xfrm>
            <a:off x="7702833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FCA8A1C-32D8-492C-AB46-BEEBC24ABC0C}"/>
              </a:ext>
            </a:extLst>
          </p:cNvPr>
          <p:cNvCxnSpPr>
            <a:cxnSpLocks/>
          </p:cNvCxnSpPr>
          <p:nvPr/>
        </p:nvCxnSpPr>
        <p:spPr>
          <a:xfrm flipV="1">
            <a:off x="3719050" y="587420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2C1BC-AC7E-43B4-A5B3-AE2AFB841A1F}"/>
              </a:ext>
            </a:extLst>
          </p:cNvPr>
          <p:cNvSpPr txBox="1"/>
          <p:nvPr/>
        </p:nvSpPr>
        <p:spPr>
          <a:xfrm>
            <a:off x="177265" y="4569183"/>
            <a:ext cx="460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(элементы последовательности разделяются пробелом)</a:t>
            </a:r>
            <a:endParaRPr lang="ru-BY" sz="1400" dirty="0"/>
          </a:p>
        </p:txBody>
      </p:sp>
    </p:spTree>
    <p:extLst>
      <p:ext uri="{BB962C8B-B14F-4D97-AF65-F5344CB8AC3E}">
        <p14:creationId xmlns:p14="http://schemas.microsoft.com/office/powerpoint/2010/main" val="34901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" grpId="0"/>
      <p:bldP spid="18" grpId="0"/>
      <p:bldP spid="22" grpId="0"/>
      <p:bldP spid="28" grpId="0"/>
      <p:bldP spid="29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ru-RU" sz="2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blipFill>
                <a:blip r:embed="rId2"/>
                <a:stretch>
                  <a:fillRect b="-6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>
                <a:extLst>
                  <a:ext uri="{FF2B5EF4-FFF2-40B4-BE49-F238E27FC236}">
                    <a16:creationId xmlns:a16="http://schemas.microsoft.com/office/drawing/2014/main" id="{9D750207-82A9-4EB5-B428-B40ADFA98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38137"/>
                  </p:ext>
                </p:extLst>
              </p:nvPr>
            </p:nvGraphicFramePr>
            <p:xfrm>
              <a:off x="8329773" y="830652"/>
              <a:ext cx="2934856" cy="23166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2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6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8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865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92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26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588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1173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baseline="-250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9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200" i="1" baseline="-2500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i="1" baseline="-25000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>
                <a:extLst>
                  <a:ext uri="{FF2B5EF4-FFF2-40B4-BE49-F238E27FC236}">
                    <a16:creationId xmlns:a16="http://schemas.microsoft.com/office/drawing/2014/main" id="{9D750207-82A9-4EB5-B428-B40ADFA98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38137"/>
                  </p:ext>
                </p:extLst>
              </p:nvPr>
            </p:nvGraphicFramePr>
            <p:xfrm>
              <a:off x="8329773" y="830652"/>
              <a:ext cx="2934856" cy="23166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2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6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8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865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92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26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588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385" r="-429231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2857" r="-298571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551" r="-20289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1429" r="-100000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8824" r="-2941" b="-42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173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41509" r="-497531" b="-4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9083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46154" r="-497531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2941" r="-49753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62000" r="-49753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2000" r="-49753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62000" r="-49753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/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Рассмотрим последние элементы префиксов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r>
                  <a:rPr lang="ru-RU" sz="2400" dirty="0"/>
                  <a:t>Возможны два случая:</a:t>
                </a:r>
                <a:endParaRPr lang="en-US" sz="2400" dirty="0"/>
              </a:p>
              <a:p>
                <a:r>
                  <a:rPr lang="ru-RU" sz="2400" dirty="0">
                    <a:solidFill>
                      <a:srgbClr val="000000"/>
                    </a:solidFill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ru-RU" sz="2400" dirty="0"/>
                  <a:t>2</a:t>
                </a:r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blipFill>
                <a:blip r:embed="rId5"/>
                <a:stretch>
                  <a:fillRect l="-1268" t="-2662" b="-7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</a:t>
            </a:r>
            <a:r>
              <a:rPr lang="en-US" sz="2400" b="1" dirty="0"/>
              <a:t>LCS </a:t>
            </a:r>
            <a:r>
              <a:rPr lang="ru-RU" sz="2400" b="1" dirty="0"/>
              <a:t>можно решить динамическим программированием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/>
              <p:nvPr/>
            </p:nvSpPr>
            <p:spPr>
              <a:xfrm>
                <a:off x="0" y="722788"/>
                <a:ext cx="66432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длину наибольшей общей подпоследовательности для двух префиксов: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788"/>
                <a:ext cx="6643206" cy="1200329"/>
              </a:xfrm>
              <a:prstGeom prst="rect">
                <a:avLst/>
              </a:prstGeom>
              <a:blipFill>
                <a:blip r:embed="rId6"/>
                <a:stretch>
                  <a:fillRect t="-4082" r="-1376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55000" lnSpcReduction="2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5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6" grpId="0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sz="20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0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sz="2000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ru-RU" sz="2000" b="0" i="0" dirty="0">
                    <a:solidFill>
                      <a:srgbClr val="000000"/>
                    </a:solidFill>
                  </a:rPr>
                  <a:t>Предположим, что</a:t>
                </a:r>
                <a:r>
                  <a:rPr lang="ru-BY" sz="2000" i="0" dirty="0">
                    <a:solidFill>
                      <a:srgbClr val="000000"/>
                    </a:solidFill>
                  </a:rPr>
                  <a:t> 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707886"/>
              </a:xfrm>
              <a:prstGeom prst="rect">
                <a:avLst/>
              </a:prstGeom>
              <a:blipFill>
                <a:blip r:embed="rId3"/>
                <a:stretch>
                  <a:fillRect l="-1374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112211" y="1507311"/>
                <a:ext cx="1196954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От противного. </a:t>
                </a:r>
              </a:p>
              <a:p>
                <a:pPr marL="800100" lvl="1" indent="-342900" algn="just">
                  <a:buAutoNum type="arabicParenR"/>
                </a:pPr>
                <a:r>
                  <a:rPr lang="ru-RU" dirty="0"/>
                  <a:t>Предположим, что последний элемент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отличен от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(т.е. общая подпоследовательность завершилась элементом, который стоит в префиксах не последним). Тогда к НОП(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) в конец добавим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b="0" dirty="0"/>
                  <a:t>, получая при этом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большей на 1 длины, чем построенная ранее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Противоречие.</a:t>
                </a:r>
              </a:p>
              <a:p>
                <a:pPr lvl="1" algn="just"/>
                <a:endParaRPr lang="ru-RU" dirty="0"/>
              </a:p>
              <a:p>
                <a:pPr lvl="1"/>
                <a:r>
                  <a:rPr lang="ru-RU" dirty="0"/>
                  <a:t>2) Рассмотрим случай, когда последний элемент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равен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но </a:t>
                </a:r>
                <a14:m>
                  <m:oMath xmlns:m="http://schemas.openxmlformats.org/officeDocument/2006/math">
                    <m:r>
                      <a:rPr lang="ru-BY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0" dirty="0"/>
                  <a:t>т.е. из последовательности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i="0" dirty="0"/>
                  <a:t>элемент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0" dirty="0"/>
                  <a:t>был вычеркнут ( случай, когда последний элемент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i="0" dirty="0"/>
                  <a:t> равен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но </a:t>
                </a:r>
                <a14:m>
                  <m:oMath xmlns:m="http://schemas.openxmlformats.org/officeDocument/2006/math">
                    <m:r>
                      <a:rPr lang="ru-BY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b="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рассматривается аналогично).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507311"/>
                <a:ext cx="11969542" cy="2585323"/>
              </a:xfrm>
              <a:prstGeom prst="rect">
                <a:avLst/>
              </a:prstGeom>
              <a:blipFill>
                <a:blip r:embed="rId4"/>
                <a:stretch>
                  <a:fillRect l="-407" t="-1179" r="-407" b="-28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6">
                <a:extLst>
                  <a:ext uri="{FF2B5EF4-FFF2-40B4-BE49-F238E27FC236}">
                    <a16:creationId xmlns:a16="http://schemas.microsoft.com/office/drawing/2014/main" id="{AA34FF8D-808D-4895-8D70-84F8FADC4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369172"/>
                  </p:ext>
                </p:extLst>
              </p:nvPr>
            </p:nvGraphicFramePr>
            <p:xfrm>
              <a:off x="6749242" y="3932283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6">
                <a:extLst>
                  <a:ext uri="{FF2B5EF4-FFF2-40B4-BE49-F238E27FC236}">
                    <a16:creationId xmlns:a16="http://schemas.microsoft.com/office/drawing/2014/main" id="{AA34FF8D-808D-4895-8D70-84F8FADC4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369172"/>
                  </p:ext>
                </p:extLst>
              </p:nvPr>
            </p:nvGraphicFramePr>
            <p:xfrm>
              <a:off x="6749242" y="3932283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t="-1639" r="-298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6">
                <a:extLst>
                  <a:ext uri="{FF2B5EF4-FFF2-40B4-BE49-F238E27FC236}">
                    <a16:creationId xmlns:a16="http://schemas.microsoft.com/office/drawing/2014/main" id="{0CD61596-E4F0-4C6A-B193-578C36E6D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276517"/>
                  </p:ext>
                </p:extLst>
              </p:nvPr>
            </p:nvGraphicFramePr>
            <p:xfrm>
              <a:off x="6749242" y="4581283"/>
              <a:ext cx="262822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460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515822999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27073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ru-BY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BY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6">
                <a:extLst>
                  <a:ext uri="{FF2B5EF4-FFF2-40B4-BE49-F238E27FC236}">
                    <a16:creationId xmlns:a16="http://schemas.microsoft.com/office/drawing/2014/main" id="{0CD61596-E4F0-4C6A-B193-578C36E6D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276517"/>
                  </p:ext>
                </p:extLst>
              </p:nvPr>
            </p:nvGraphicFramePr>
            <p:xfrm>
              <a:off x="6749242" y="4581283"/>
              <a:ext cx="262822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460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2515822999"/>
                        </a:ext>
                      </a:extLst>
                    </a:gridCol>
                    <a:gridCol w="375460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1639" r="-3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598387" t="-1639" r="-322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435605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435605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0000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855334"/>
                  </p:ext>
                </p:extLst>
              </p:nvPr>
            </p:nvGraphicFramePr>
            <p:xfrm>
              <a:off x="5147292" y="719581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ru-RU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855334"/>
                  </p:ext>
                </p:extLst>
              </p:nvPr>
            </p:nvGraphicFramePr>
            <p:xfrm>
              <a:off x="5147292" y="719581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7059" t="-1449" r="-2985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2985" t="-1449" r="-2985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F6723-83DA-409F-83A2-4628D7071EF2}"/>
              </a:ext>
            </a:extLst>
          </p:cNvPr>
          <p:cNvSpPr txBox="1"/>
          <p:nvPr/>
        </p:nvSpPr>
        <p:spPr>
          <a:xfrm>
            <a:off x="9139896" y="42076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BY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A96D6F-A547-4BCD-86C2-8E92BF67171C}"/>
                  </a:ext>
                </a:extLst>
              </p:cNvPr>
              <p:cNvSpPr txBox="1"/>
              <p:nvPr/>
            </p:nvSpPr>
            <p:spPr>
              <a:xfrm>
                <a:off x="7841771" y="428430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A96D6F-A547-4BCD-86C2-8E92BF67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71" y="4284300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/>
              <p:nvPr/>
            </p:nvSpPr>
            <p:spPr>
              <a:xfrm>
                <a:off x="6228367" y="4691737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67" y="4691737"/>
                <a:ext cx="485619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</a:p>
              <a:p>
                <a:pPr lvl="1"/>
                <a:r>
                  <a:rPr lang="ru-RU" b="1" dirty="0"/>
                  <a:t>Если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обязательно будет содержать самым последним элементом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blipFill>
                <a:blip r:embed="rId13"/>
                <a:stretch>
                  <a:fillRect l="-41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6204277" y="395722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277" y="3957225"/>
                <a:ext cx="4856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E6AB0BE-61A0-4914-A874-C3514BE8EC3D}"/>
              </a:ext>
            </a:extLst>
          </p:cNvPr>
          <p:cNvSpPr txBox="1"/>
          <p:nvPr/>
        </p:nvSpPr>
        <p:spPr>
          <a:xfrm>
            <a:off x="8504381" y="355529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/>
              <p:nvPr/>
            </p:nvSpPr>
            <p:spPr>
              <a:xfrm>
                <a:off x="343075" y="5047068"/>
                <a:ext cx="1150584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Тогда в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есть е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ще один элемент</m:t>
                    </m:r>
                    <m:r>
                      <a:rPr lang="ru-RU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B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который стоит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раньше, т.</a:t>
                </a:r>
                <a:r>
                  <a:rPr lang="en-US" dirty="0"/>
                  <a:t> </a:t>
                </a:r>
                <a:r>
                  <a:rPr lang="ru-RU" dirty="0"/>
                  <a:t>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после него ни один из символов не вошел в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Поэтому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изменится, если мы при построении наибольшей общей подпоследовательности вычеркнем из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элемент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, а оставим элемент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r>
                  <a:rPr lang="ru-RU" dirty="0"/>
                  <a:t>Доказательство завершено.</a:t>
                </a:r>
                <a:endParaRPr lang="ru-BY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" y="5047068"/>
                <a:ext cx="11505848" cy="1477328"/>
              </a:xfrm>
              <a:prstGeom prst="rect">
                <a:avLst/>
              </a:prstGeom>
              <a:blipFill>
                <a:blip r:embed="rId15"/>
                <a:stretch>
                  <a:fillRect l="-424" t="-2479" r="-424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2" grpId="0"/>
      <p:bldP spid="43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59398" y="1245424"/>
            <a:ext cx="508104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l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(l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3424" y="1043616"/>
            <a:ext cx="55806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элементов, а вторая часть – оставшиеся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слияние отсортированных частей последовательности так, чтобы сохранилась упорядоченность.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93816"/>
              </p:ext>
            </p:extLst>
          </p:nvPr>
        </p:nvGraphicFramePr>
        <p:xfrm>
          <a:off x="6259398" y="34742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700" imgH="1117600" progId="Equation.DSMT4">
                  <p:embed/>
                </p:oleObj>
              </mc:Choice>
              <mc:Fallback>
                <p:oleObj name="Equation" r:id="rId2" imgW="4330700" imgH="1117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398" y="34742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-4559" y="3800747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638172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02072"/>
              </p:ext>
            </p:extLst>
          </p:nvPr>
        </p:nvGraphicFramePr>
        <p:xfrm>
          <a:off x="6345447" y="5007504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355600" progId="Equation.DSMT4">
                  <p:embed/>
                </p:oleObj>
              </mc:Choice>
              <mc:Fallback>
                <p:oleObj name="Equation" r:id="rId4" imgW="1892300" imgH="3556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447" y="5007504"/>
                        <a:ext cx="1892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49452" y="106075"/>
            <a:ext cx="4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Сортировка массива слиянием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266" y="774591"/>
            <a:ext cx="300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55B89FD-DA55-4A07-AC71-2D222225A1A2}"/>
              </a:ext>
            </a:extLst>
          </p:cNvPr>
          <p:cNvCxnSpPr/>
          <p:nvPr/>
        </p:nvCxnSpPr>
        <p:spPr>
          <a:xfrm>
            <a:off x="5978769" y="870438"/>
            <a:ext cx="0" cy="520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13961375-CB15-4BB4-9629-DC36F88A4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255624"/>
                  </p:ext>
                </p:extLst>
              </p:nvPr>
            </p:nvGraphicFramePr>
            <p:xfrm>
              <a:off x="4095545" y="4918561"/>
              <a:ext cx="3414208" cy="954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89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5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13961375-CB15-4BB4-9629-DC36F88A4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255624"/>
                  </p:ext>
                </p:extLst>
              </p:nvPr>
            </p:nvGraphicFramePr>
            <p:xfrm>
              <a:off x="4095545" y="4918561"/>
              <a:ext cx="3414208" cy="954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89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57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1333" r="-11086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156" t="-91566" r="-68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876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sz="2400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876074"/>
              </a:xfrm>
              <a:prstGeom prst="rect">
                <a:avLst/>
              </a:prstGeom>
              <a:blipFill>
                <a:blip r:embed="rId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877504"/>
                  </p:ext>
                </p:extLst>
              </p:nvPr>
            </p:nvGraphicFramePr>
            <p:xfrm>
              <a:off x="5189185" y="219035"/>
              <a:ext cx="2030185" cy="368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3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877504"/>
                  </p:ext>
                </p:extLst>
              </p:nvPr>
            </p:nvGraphicFramePr>
            <p:xfrm>
              <a:off x="5189185" y="219035"/>
              <a:ext cx="2030185" cy="368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3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494100"/>
                  </p:ext>
                </p:extLst>
              </p:nvPr>
            </p:nvGraphicFramePr>
            <p:xfrm>
              <a:off x="5189185" y="678613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494100"/>
                  </p:ext>
                </p:extLst>
              </p:nvPr>
            </p:nvGraphicFramePr>
            <p:xfrm>
              <a:off x="5189185" y="678613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1493" t="-1449" r="-4478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29136" y="101257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/>
              <p:nvPr/>
            </p:nvSpPr>
            <p:spPr>
              <a:xfrm>
                <a:off x="337910" y="2974458"/>
                <a:ext cx="624323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rgbClr val="000000"/>
                    </a:solidFill>
                  </a:rPr>
                  <a:t>Рекуррентное соотношение:</a:t>
                </a:r>
              </a:p>
              <a:p>
                <a:pPr lvl="1"/>
                <a:r>
                  <a:rPr lang="ru-RU" sz="2400" dirty="0">
                    <a:solidFill>
                      <a:srgbClr val="000000"/>
                    </a:solidFill>
                  </a:rPr>
                  <a:t>е</a:t>
                </a:r>
                <a:r>
                  <a:rPr lang="ru-RU" sz="2400" b="0" dirty="0">
                    <a:solidFill>
                      <a:srgbClr val="000000"/>
                    </a:solidFill>
                  </a:rPr>
                  <a:t>сли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то</a:t>
                </a:r>
              </a:p>
              <a:p>
                <a:r>
                  <a:rPr lang="ru-RU" sz="2400" b="0" dirty="0">
                    <a:solidFill>
                      <a:srgbClr val="0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0" y="2974458"/>
                <a:ext cx="6243238" cy="1200329"/>
              </a:xfrm>
              <a:prstGeom prst="rect">
                <a:avLst/>
              </a:prstGeom>
              <a:blipFill>
                <a:blip r:embed="rId9"/>
                <a:stretch>
                  <a:fillRect l="-1463" t="-4061" b="-6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C93A003-F810-4445-966E-5F8C986614F0}"/>
              </a:ext>
            </a:extLst>
          </p:cNvPr>
          <p:cNvCxnSpPr>
            <a:cxnSpLocks/>
          </p:cNvCxnSpPr>
          <p:nvPr/>
        </p:nvCxnSpPr>
        <p:spPr>
          <a:xfrm flipH="1" flipV="1">
            <a:off x="5594388" y="5205781"/>
            <a:ext cx="416521" cy="38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/>
              <p:nvPr/>
            </p:nvSpPr>
            <p:spPr>
              <a:xfrm>
                <a:off x="243588" y="1784151"/>
                <a:ext cx="11118119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Можно пока забыть про элементы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и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решить задачу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400" dirty="0"/>
                  <a:t>), а затем в конец построенной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400" dirty="0"/>
                  <a:t>) приписать элемент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8" y="1784151"/>
                <a:ext cx="11118119" cy="890500"/>
              </a:xfrm>
              <a:prstGeom prst="rect">
                <a:avLst/>
              </a:prstGeom>
              <a:blipFill>
                <a:blip r:embed="rId10"/>
                <a:stretch>
                  <a:fillRect l="-877" t="-4795" b="-116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1A612-A1E2-4F8B-9F09-37626084402C}"/>
                  </a:ext>
                </a:extLst>
              </p:cNvPr>
              <p:cNvSpPr txBox="1"/>
              <p:nvPr/>
            </p:nvSpPr>
            <p:spPr>
              <a:xfrm>
                <a:off x="6217459" y="-81562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1A612-A1E2-4F8B-9F09-376260844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59" y="-81562"/>
                <a:ext cx="7273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D95FA-E872-4445-AC74-BBED2B21C3B6}"/>
                  </a:ext>
                </a:extLst>
              </p:cNvPr>
              <p:cNvSpPr txBox="1"/>
              <p:nvPr/>
            </p:nvSpPr>
            <p:spPr>
              <a:xfrm>
                <a:off x="7044601" y="1073246"/>
                <a:ext cx="73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D95FA-E872-4445-AC74-BBED2B21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01" y="1073246"/>
                <a:ext cx="7336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. Тогда элемент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blipFill>
                <a:blip r:embed="rId4"/>
                <a:stretch>
                  <a:fillRect l="-42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6">
                <a:extLst>
                  <a:ext uri="{FF2B5EF4-FFF2-40B4-BE49-F238E27FC236}">
                    <a16:creationId xmlns:a16="http://schemas.microsoft.com/office/drawing/2014/main" id="{AA34FF8D-808D-4895-8D70-84F8FADC4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555421"/>
                  </p:ext>
                </p:extLst>
              </p:nvPr>
            </p:nvGraphicFramePr>
            <p:xfrm>
              <a:off x="3667055" y="2748319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6">
                <a:extLst>
                  <a:ext uri="{FF2B5EF4-FFF2-40B4-BE49-F238E27FC236}">
                    <a16:creationId xmlns:a16="http://schemas.microsoft.com/office/drawing/2014/main" id="{AA34FF8D-808D-4895-8D70-84F8FADC4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555421"/>
                  </p:ext>
                </p:extLst>
              </p:nvPr>
            </p:nvGraphicFramePr>
            <p:xfrm>
              <a:off x="3667055" y="2748319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5"/>
                          <a:stretch>
                            <a:fillRect l="-400000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194087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194087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36089"/>
                  </p:ext>
                </p:extLst>
              </p:nvPr>
            </p:nvGraphicFramePr>
            <p:xfrm>
              <a:off x="5170709" y="728020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б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DB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Таблица 6">
                <a:extLst>
                  <a:ext uri="{FF2B5EF4-FFF2-40B4-BE49-F238E27FC236}">
                    <a16:creationId xmlns:a16="http://schemas.microsoft.com/office/drawing/2014/main" id="{A6EF8B72-C6F7-4B3E-97F7-D7BEA2BDE9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36089"/>
                  </p:ext>
                </p:extLst>
              </p:nvPr>
            </p:nvGraphicFramePr>
            <p:xfrm>
              <a:off x="5170709" y="728020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01493" t="-1449" r="-4478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  <a:endParaRPr lang="en-US" b="1" dirty="0"/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точно не сможет завершиться на один из этих элементов.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blipFill>
                <a:blip r:embed="rId10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3056663" y="2732426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63" y="2732426"/>
                <a:ext cx="4856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6">
                <a:extLst>
                  <a:ext uri="{FF2B5EF4-FFF2-40B4-BE49-F238E27FC236}">
                    <a16:creationId xmlns:a16="http://schemas.microsoft.com/office/drawing/2014/main" id="{7714CC4F-8DE0-4B3B-ADB1-9442D0734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061531"/>
                  </p:ext>
                </p:extLst>
              </p:nvPr>
            </p:nvGraphicFramePr>
            <p:xfrm>
              <a:off x="3609371" y="3493490"/>
              <a:ext cx="2856785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621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б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DB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6">
                <a:extLst>
                  <a:ext uri="{FF2B5EF4-FFF2-40B4-BE49-F238E27FC236}">
                    <a16:creationId xmlns:a16="http://schemas.microsoft.com/office/drawing/2014/main" id="{7714CC4F-8DE0-4B3B-ADB1-9442D0734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061531"/>
                  </p:ext>
                </p:extLst>
              </p:nvPr>
            </p:nvGraphicFramePr>
            <p:xfrm>
              <a:off x="3609371" y="3493490"/>
              <a:ext cx="2856785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621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01493" t="-1449" r="-2985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/>
              <p:nvPr/>
            </p:nvSpPr>
            <p:spPr>
              <a:xfrm>
                <a:off x="3056662" y="3525917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62" y="3525917"/>
                <a:ext cx="485619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/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. Тогда элемент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blipFill>
                <a:blip r:embed="rId14"/>
                <a:stretch>
                  <a:fillRect l="-422" t="-5263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211516-1FA0-487C-A94A-EAD59B6E120A}"/>
                  </a:ext>
                </a:extLst>
              </p:cNvPr>
              <p:cNvSpPr txBox="1"/>
              <p:nvPr/>
            </p:nvSpPr>
            <p:spPr>
              <a:xfrm>
                <a:off x="4706181" y="3083072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211516-1FA0-487C-A94A-EAD59B6E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81" y="3083072"/>
                <a:ext cx="7273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7CF4795-F33E-40E7-8532-D7CC70428D3D}"/>
              </a:ext>
            </a:extLst>
          </p:cNvPr>
          <p:cNvSpPr txBox="1"/>
          <p:nvPr/>
        </p:nvSpPr>
        <p:spPr>
          <a:xfrm>
            <a:off x="6096000" y="38459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6">
                <a:extLst>
                  <a:ext uri="{FF2B5EF4-FFF2-40B4-BE49-F238E27FC236}">
                    <a16:creationId xmlns:a16="http://schemas.microsoft.com/office/drawing/2014/main" id="{9A5404B6-E2A3-4284-9F8A-BBFCCCA68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329317"/>
                  </p:ext>
                </p:extLst>
              </p:nvPr>
            </p:nvGraphicFramePr>
            <p:xfrm>
              <a:off x="3608798" y="4888061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6">
                <a:extLst>
                  <a:ext uri="{FF2B5EF4-FFF2-40B4-BE49-F238E27FC236}">
                    <a16:creationId xmlns:a16="http://schemas.microsoft.com/office/drawing/2014/main" id="{9A5404B6-E2A3-4284-9F8A-BBFCCCA68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329317"/>
                  </p:ext>
                </p:extLst>
              </p:nvPr>
            </p:nvGraphicFramePr>
            <p:xfrm>
              <a:off x="3608798" y="4888061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401493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/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Таблица 6">
                <a:extLst>
                  <a:ext uri="{FF2B5EF4-FFF2-40B4-BE49-F238E27FC236}">
                    <a16:creationId xmlns:a16="http://schemas.microsoft.com/office/drawing/2014/main" id="{2C0CF25E-91AC-487A-91A2-C1289E78C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319010"/>
                  </p:ext>
                </p:extLst>
              </p:nvPr>
            </p:nvGraphicFramePr>
            <p:xfrm>
              <a:off x="3608798" y="5428586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б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Таблица 6">
                <a:extLst>
                  <a:ext uri="{FF2B5EF4-FFF2-40B4-BE49-F238E27FC236}">
                    <a16:creationId xmlns:a16="http://schemas.microsoft.com/office/drawing/2014/main" id="{2C0CF25E-91AC-487A-91A2-C1289E78C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319010"/>
                  </p:ext>
                </p:extLst>
              </p:nvPr>
            </p:nvGraphicFramePr>
            <p:xfrm>
              <a:off x="3608798" y="5428586"/>
              <a:ext cx="2857358" cy="416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194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2976606252"/>
                        </a:ext>
                      </a:extLst>
                    </a:gridCol>
                    <a:gridCol w="408194">
                      <a:extLst>
                        <a:ext uri="{9D8B030D-6E8A-4147-A177-3AD203B41FA5}">
                          <a16:colId xmlns:a16="http://schemas.microsoft.com/office/drawing/2014/main" val="4056993783"/>
                        </a:ext>
                      </a:extLst>
                    </a:gridCol>
                  </a:tblGrid>
                  <a:tr h="41684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18"/>
                          <a:stretch>
                            <a:fillRect l="-602985" t="-1449" r="-2985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E9643AF-DFEA-4054-A098-E8B1D9FACEBB}"/>
              </a:ext>
            </a:extLst>
          </p:cNvPr>
          <p:cNvSpPr txBox="1"/>
          <p:nvPr/>
        </p:nvSpPr>
        <p:spPr>
          <a:xfrm>
            <a:off x="5309167" y="514912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/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blipFill>
                <a:blip r:embed="rId1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242BDE-DF7C-45FA-A782-F97FD87080FB}"/>
                  </a:ext>
                </a:extLst>
              </p:cNvPr>
              <p:cNvSpPr txBox="1"/>
              <p:nvPr/>
            </p:nvSpPr>
            <p:spPr>
              <a:xfrm>
                <a:off x="5433560" y="5829467"/>
                <a:ext cx="73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242BDE-DF7C-45FA-A782-F97FD8708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60" y="5829467"/>
                <a:ext cx="733662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/>
              <p:nvPr/>
            </p:nvSpPr>
            <p:spPr>
              <a:xfrm>
                <a:off x="295180" y="6084540"/>
                <a:ext cx="11655122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3) </a:t>
                </a:r>
                <a:r>
                  <a:rPr lang="en-US" dirty="0"/>
                  <a:t>C</a:t>
                </a:r>
                <a:r>
                  <a:rPr lang="ru-RU" dirty="0" err="1"/>
                  <a:t>лучай</a:t>
                </a:r>
                <a:r>
                  <a:rPr lang="ru-RU" dirty="0"/>
                  <a:t>, когда в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не входит ни один из элементов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 будет рассмотрен через шаг в подзадачах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6084540"/>
                <a:ext cx="11655122" cy="692369"/>
              </a:xfrm>
              <a:prstGeom prst="rect">
                <a:avLst/>
              </a:prstGeom>
              <a:blipFill>
                <a:blip r:embed="rId21"/>
                <a:stretch>
                  <a:fillRect l="-418" t="-4386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2" grpId="0"/>
      <p:bldP spid="43" grpId="0"/>
      <p:bldP spid="28" grpId="0"/>
      <p:bldP spid="31" grpId="0"/>
      <p:bldP spid="33" grpId="0"/>
      <p:bldP spid="34" grpId="0"/>
      <p:bldP spid="41" grpId="0"/>
      <p:bldP spid="46" grpId="0"/>
      <p:bldP spid="47" grpId="0"/>
      <p:bldP spid="50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876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sz="2400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876074"/>
              </a:xfrm>
              <a:prstGeom prst="rect">
                <a:avLst/>
              </a:prstGeo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66203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6">
                <a:extLst>
                  <a:ext uri="{FF2B5EF4-FFF2-40B4-BE49-F238E27FC236}">
                    <a16:creationId xmlns:a16="http://schemas.microsoft.com/office/drawing/2014/main" id="{224A9962-94A2-4033-BEAD-9D16E488AE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66203"/>
                  </p:ext>
                </p:extLst>
              </p:nvPr>
            </p:nvGraphicFramePr>
            <p:xfrm>
              <a:off x="5189185" y="219035"/>
              <a:ext cx="2030185" cy="368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037">
                      <a:extLst>
                        <a:ext uri="{9D8B030D-6E8A-4147-A177-3AD203B41FA5}">
                          <a16:colId xmlns:a16="http://schemas.microsoft.com/office/drawing/2014/main" val="3708567514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426987591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918984419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3089721342"/>
                        </a:ext>
                      </a:extLst>
                    </a:gridCol>
                    <a:gridCol w="406037">
                      <a:extLst>
                        <a:ext uri="{9D8B030D-6E8A-4147-A177-3AD203B41FA5}">
                          <a16:colId xmlns:a16="http://schemas.microsoft.com/office/drawing/2014/main" val="276918141"/>
                        </a:ext>
                      </a:extLst>
                    </a:gridCol>
                  </a:tblGrid>
                  <a:tr h="3682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1613" r="-298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4861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87491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/>
              <p:nvPr/>
            </p:nvSpPr>
            <p:spPr>
              <a:xfrm>
                <a:off x="382387" y="2326420"/>
                <a:ext cx="7405040" cy="8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то</m:t>
                      </m:r>
                    </m:oMath>
                  </m:oMathPara>
                </a14:m>
                <a:endParaRPr lang="ru-RU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 </m:t>
                      </m:r>
                      <m:d>
                        <m:dPr>
                          <m:begChr m:val="{"/>
                          <m:endChr m:val="}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7" y="2326420"/>
                <a:ext cx="7405040" cy="87607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Таблица 50">
                <a:extLst>
                  <a:ext uri="{FF2B5EF4-FFF2-40B4-BE49-F238E27FC236}">
                    <a16:creationId xmlns:a16="http://schemas.microsoft.com/office/drawing/2014/main" id="{CC3B585A-A32E-4B4F-A8A8-A8EE1A033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273275"/>
                  </p:ext>
                </p:extLst>
              </p:nvPr>
            </p:nvGraphicFramePr>
            <p:xfrm>
              <a:off x="544653" y="4061485"/>
              <a:ext cx="4002054" cy="1113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1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87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7824">
                    <a:tc>
                      <a:txBody>
                        <a:bodyPr/>
                        <a:lstStyle/>
                        <a:p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7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Таблица 50">
                <a:extLst>
                  <a:ext uri="{FF2B5EF4-FFF2-40B4-BE49-F238E27FC236}">
                    <a16:creationId xmlns:a16="http://schemas.microsoft.com/office/drawing/2014/main" id="{CC3B585A-A32E-4B4F-A8A8-A8EE1A033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273275"/>
                  </p:ext>
                </p:extLst>
              </p:nvPr>
            </p:nvGraphicFramePr>
            <p:xfrm>
              <a:off x="544653" y="4061485"/>
              <a:ext cx="4002054" cy="1113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1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87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7824">
                    <a:tc>
                      <a:txBody>
                        <a:bodyPr/>
                        <a:lstStyle/>
                        <a:p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380" t="-1266" r="-50570" b="-1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77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80" t="-76923" r="-150570" b="-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380" t="-76923" r="-50570" b="-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BB66329-6B08-4BB7-8858-A61491E4A9AA}"/>
              </a:ext>
            </a:extLst>
          </p:cNvPr>
          <p:cNvCxnSpPr>
            <a:cxnSpLocks/>
          </p:cNvCxnSpPr>
          <p:nvPr/>
        </p:nvCxnSpPr>
        <p:spPr>
          <a:xfrm flipH="1">
            <a:off x="1933019" y="484938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175BDCA-9A56-413E-B5BB-989D573754ED}"/>
              </a:ext>
            </a:extLst>
          </p:cNvPr>
          <p:cNvCxnSpPr>
            <a:cxnSpLocks/>
          </p:cNvCxnSpPr>
          <p:nvPr/>
        </p:nvCxnSpPr>
        <p:spPr>
          <a:xfrm flipV="1">
            <a:off x="2405475" y="4387175"/>
            <a:ext cx="0" cy="46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92EBD6-8740-439B-A757-BDDE8979FA4C}"/>
              </a:ext>
            </a:extLst>
          </p:cNvPr>
          <p:cNvSpPr txBox="1"/>
          <p:nvPr/>
        </p:nvSpPr>
        <p:spPr>
          <a:xfrm>
            <a:off x="248807" y="1817985"/>
            <a:ext cx="392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Рекуррентное соотношение: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8240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/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ru-RU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=1,…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1,…,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20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−1]+1,     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]=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х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]≠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</m:oMath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93591-6CE5-4F00-91A0-00D95F09DC7C}"/>
              </a:ext>
            </a:extLst>
          </p:cNvPr>
          <p:cNvSpPr txBox="1"/>
          <p:nvPr/>
        </p:nvSpPr>
        <p:spPr>
          <a:xfrm>
            <a:off x="188535" y="182810"/>
            <a:ext cx="744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Объединяя оба случая, получаем следующее рекуррентное соотношение: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/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решение задачи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559A9DB4-9976-4852-AAE8-1D647EB3B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331726"/>
                  </p:ext>
                </p:extLst>
              </p:nvPr>
            </p:nvGraphicFramePr>
            <p:xfrm>
              <a:off x="6974732" y="3480707"/>
              <a:ext cx="5126475" cy="2729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6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49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3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4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232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26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47527">
                      <a:extLst>
                        <a:ext uri="{9D8B030D-6E8A-4147-A177-3AD203B41FA5}">
                          <a16:colId xmlns:a16="http://schemas.microsoft.com/office/drawing/2014/main" val="946057617"/>
                        </a:ext>
                      </a:extLst>
                    </a:gridCol>
                  </a:tblGrid>
                  <a:tr h="730677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и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т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0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ru-RU" sz="1400" b="1" i="1" dirty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ru-RU" sz="1400" b="1" i="1" kern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о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ru-RU" sz="1400" b="1" i="1" kern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т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i="1" dirty="0" smtClean="0">
                                    <a:latin typeface="Cambria Math" panose="02040503050406030204" pitchFamily="18" charset="0"/>
                                  </a:rPr>
                                  <m:t>4    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ru-RU" sz="1400" b="1" i="1" kern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08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=5 </m:t>
                                </m:r>
                                <m:r>
                                  <a:rPr lang="ru-RU" sz="1400" b="1" i="1" kern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559A9DB4-9976-4852-AAE8-1D647EB3B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331726"/>
                  </p:ext>
                </p:extLst>
              </p:nvPr>
            </p:nvGraphicFramePr>
            <p:xfrm>
              <a:off x="6974732" y="3480707"/>
              <a:ext cx="5126475" cy="2729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6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49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3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4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232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26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47527">
                      <a:extLst>
                        <a:ext uri="{9D8B030D-6E8A-4147-A177-3AD203B41FA5}">
                          <a16:colId xmlns:a16="http://schemas.microsoft.com/office/drawing/2014/main" val="946057617"/>
                        </a:ext>
                      </a:extLst>
                    </a:gridCol>
                  </a:tblGrid>
                  <a:tr h="730677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632" r="-832895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6863" r="-520588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9474" r="-458947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8000" r="-336000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2970" r="-232673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53636" r="-113636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4553" r="-1626" b="-2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083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30769" r="-525185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03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30769" r="-525185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48000" r="-525185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48000" r="-52518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649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35294" r="-525185" b="-16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0829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6757" r="-525185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96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>
                <a:extLst>
                  <a:ext uri="{FF2B5EF4-FFF2-40B4-BE49-F238E27FC236}">
                    <a16:creationId xmlns:a16="http://schemas.microsoft.com/office/drawing/2014/main" id="{9D750207-82A9-4EB5-B428-B40ADFA98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54378"/>
                  </p:ext>
                </p:extLst>
              </p:nvPr>
            </p:nvGraphicFramePr>
            <p:xfrm>
              <a:off x="1675242" y="2479880"/>
              <a:ext cx="2451877" cy="218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9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3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81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30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4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261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6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22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22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45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7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>
                <a:extLst>
                  <a:ext uri="{FF2B5EF4-FFF2-40B4-BE49-F238E27FC236}">
                    <a16:creationId xmlns:a16="http://schemas.microsoft.com/office/drawing/2014/main" id="{9D750207-82A9-4EB5-B428-B40ADFA98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54378"/>
                  </p:ext>
                </p:extLst>
              </p:nvPr>
            </p:nvGraphicFramePr>
            <p:xfrm>
              <a:off x="1675242" y="2479880"/>
              <a:ext cx="2451877" cy="218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9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3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81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30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4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261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305" r="-489831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2727" r="-425455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1525" r="-296610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76" r="-201724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276" r="-101724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772" r="-3509" b="-598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6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600000" b="-4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51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600000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8000" r="-600000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9804" r="-600000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0000" r="-6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0000" r="-6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6FB89-EB6B-4A5D-A3A4-28A1815D1BAF}"/>
                  </a:ext>
                </a:extLst>
              </p:cNvPr>
              <p:cNvSpPr txBox="1"/>
              <p:nvPr/>
            </p:nvSpPr>
            <p:spPr>
              <a:xfrm>
                <a:off x="1156444" y="3379591"/>
                <a:ext cx="377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6FB89-EB6B-4A5D-A3A4-28A1815D1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44" y="3379591"/>
                <a:ext cx="377072" cy="461665"/>
              </a:xfrm>
              <a:prstGeom prst="rect">
                <a:avLst/>
              </a:prstGeom>
              <a:blipFill>
                <a:blip r:embed="rId4"/>
                <a:stretch>
                  <a:fillRect l="-4839" r="-1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/>
              <p:nvPr/>
            </p:nvSpPr>
            <p:spPr bwMode="auto">
              <a:xfrm>
                <a:off x="941553" y="708968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−1]+1,       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553" y="708968"/>
                <a:ext cx="7032487" cy="1357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791BE55-E7E6-4688-9888-949A1F71FD52}"/>
              </a:ext>
            </a:extLst>
          </p:cNvPr>
          <p:cNvCxnSpPr/>
          <p:nvPr/>
        </p:nvCxnSpPr>
        <p:spPr>
          <a:xfrm>
            <a:off x="2432116" y="32993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C7841A-3127-4D36-BFDC-A05574912AAD}"/>
              </a:ext>
            </a:extLst>
          </p:cNvPr>
          <p:cNvCxnSpPr/>
          <p:nvPr/>
        </p:nvCxnSpPr>
        <p:spPr>
          <a:xfrm>
            <a:off x="2432115" y="3610423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8533C44-A969-4CF6-B731-5D0C83BB69D2}"/>
              </a:ext>
            </a:extLst>
          </p:cNvPr>
          <p:cNvCxnSpPr/>
          <p:nvPr/>
        </p:nvCxnSpPr>
        <p:spPr>
          <a:xfrm>
            <a:off x="2432114" y="38616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13564D8-D325-4782-824E-2E73C95F4909}"/>
              </a:ext>
            </a:extLst>
          </p:cNvPr>
          <p:cNvCxnSpPr/>
          <p:nvPr/>
        </p:nvCxnSpPr>
        <p:spPr>
          <a:xfrm>
            <a:off x="2432114" y="4187072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136D51-6F49-46D0-A922-3548153C9A07}"/>
              </a:ext>
            </a:extLst>
          </p:cNvPr>
          <p:cNvCxnSpPr/>
          <p:nvPr/>
        </p:nvCxnSpPr>
        <p:spPr>
          <a:xfrm>
            <a:off x="2432113" y="4517010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A8C6E5-7203-4159-8715-45E1C44004CF}"/>
              </a:ext>
            </a:extLst>
          </p:cNvPr>
          <p:cNvSpPr txBox="1"/>
          <p:nvPr/>
        </p:nvSpPr>
        <p:spPr>
          <a:xfrm>
            <a:off x="273377" y="5123282"/>
            <a:ext cx="1050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не нужно восстанавливать саму подпоследовательность, то можно в памяти хранить только предыдущую строку матрицы и текущую  (предыдущий столбец и текущий)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88FB314B-EC90-4B4C-A325-4139CD5FD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7472"/>
                  </p:ext>
                </p:extLst>
              </p:nvPr>
            </p:nvGraphicFramePr>
            <p:xfrm>
              <a:off x="8151213" y="830186"/>
              <a:ext cx="368735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3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1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2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88FB314B-EC90-4B4C-A325-4139CD5FD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7472"/>
                  </p:ext>
                </p:extLst>
              </p:nvPr>
            </p:nvGraphicFramePr>
            <p:xfrm>
              <a:off x="8151213" y="830186"/>
              <a:ext cx="368735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3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0" t="-943" r="-10066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330" t="-943" r="-66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0" t="-101905" r="-10066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330" t="-101905" r="-66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5BAAA68-3740-4DF4-8C58-C6C337389590}"/>
              </a:ext>
            </a:extLst>
          </p:cNvPr>
          <p:cNvCxnSpPr>
            <a:cxnSpLocks/>
          </p:cNvCxnSpPr>
          <p:nvPr/>
        </p:nvCxnSpPr>
        <p:spPr>
          <a:xfrm flipH="1" flipV="1">
            <a:off x="9887662" y="1272515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FE4B75-5E88-459D-A886-BC353E9DD72E}"/>
              </a:ext>
            </a:extLst>
          </p:cNvPr>
          <p:cNvCxnSpPr/>
          <p:nvPr/>
        </p:nvCxnSpPr>
        <p:spPr>
          <a:xfrm flipV="1">
            <a:off x="10095051" y="1269408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35C5CD7-73C4-414A-BD09-F9A8CCEC94ED}"/>
              </a:ext>
            </a:extLst>
          </p:cNvPr>
          <p:cNvCxnSpPr/>
          <p:nvPr/>
        </p:nvCxnSpPr>
        <p:spPr>
          <a:xfrm flipH="1">
            <a:off x="9776770" y="1617065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Таблица 28">
                <a:extLst>
                  <a:ext uri="{FF2B5EF4-FFF2-40B4-BE49-F238E27FC236}">
                    <a16:creationId xmlns:a16="http://schemas.microsoft.com/office/drawing/2014/main" id="{EFE431E4-9E32-4C10-B1BB-094DF7046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133567"/>
                  </p:ext>
                </p:extLst>
              </p:nvPr>
            </p:nvGraphicFramePr>
            <p:xfrm>
              <a:off x="5455390" y="2561078"/>
              <a:ext cx="2451877" cy="218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9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3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81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30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4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261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6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22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22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45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7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Таблица 28">
                <a:extLst>
                  <a:ext uri="{FF2B5EF4-FFF2-40B4-BE49-F238E27FC236}">
                    <a16:creationId xmlns:a16="http://schemas.microsoft.com/office/drawing/2014/main" id="{EFE431E4-9E32-4C10-B1BB-094DF7046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133567"/>
                  </p:ext>
                </p:extLst>
              </p:nvPr>
            </p:nvGraphicFramePr>
            <p:xfrm>
              <a:off x="5455390" y="2561078"/>
              <a:ext cx="2451877" cy="218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9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3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81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30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4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261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8305" r="-489831" b="-5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12727" r="-425455" b="-5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1525" r="-296610" b="-5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8276" r="-201724" b="-5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98276" r="-101724" b="-5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08772" r="-3509" b="-596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6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000" r="-600000" b="-4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51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00000" r="-600000" b="-3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18000" r="-6000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418000" r="-6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518000" r="-6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618000" r="-6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ru-RU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87E1591-9CB3-40D8-B01D-5E56F7364D04}"/>
              </a:ext>
            </a:extLst>
          </p:cNvPr>
          <p:cNvCxnSpPr/>
          <p:nvPr/>
        </p:nvCxnSpPr>
        <p:spPr>
          <a:xfrm>
            <a:off x="633248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CC7C5C-D8A1-418D-8E44-7ABBF67DD0D7}"/>
              </a:ext>
            </a:extLst>
          </p:cNvPr>
          <p:cNvCxnSpPr/>
          <p:nvPr/>
        </p:nvCxnSpPr>
        <p:spPr>
          <a:xfrm>
            <a:off x="668132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288F0F1-3174-4A7E-9838-FAA4188A5C3B}"/>
              </a:ext>
            </a:extLst>
          </p:cNvPr>
          <p:cNvCxnSpPr/>
          <p:nvPr/>
        </p:nvCxnSpPr>
        <p:spPr>
          <a:xfrm>
            <a:off x="7041823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D78019F-415E-484E-95C5-CEB554B87AE6}"/>
              </a:ext>
            </a:extLst>
          </p:cNvPr>
          <p:cNvCxnSpPr/>
          <p:nvPr/>
        </p:nvCxnSpPr>
        <p:spPr>
          <a:xfrm>
            <a:off x="737100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9635BA4-0E9F-41A4-A94F-89011BBB3EED}"/>
              </a:ext>
            </a:extLst>
          </p:cNvPr>
          <p:cNvCxnSpPr/>
          <p:nvPr/>
        </p:nvCxnSpPr>
        <p:spPr>
          <a:xfrm>
            <a:off x="7757507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4196E-72F3-4734-BF01-A9660CF2F98B}"/>
              </a:ext>
            </a:extLst>
          </p:cNvPr>
          <p:cNvSpPr txBox="1"/>
          <p:nvPr/>
        </p:nvSpPr>
        <p:spPr>
          <a:xfrm>
            <a:off x="199902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способ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6A3E6-066F-46A1-8862-595FD6DE3283}"/>
              </a:ext>
            </a:extLst>
          </p:cNvPr>
          <p:cNvSpPr txBox="1"/>
          <p:nvPr/>
        </p:nvSpPr>
        <p:spPr>
          <a:xfrm>
            <a:off x="591217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способ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/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0A4B3C-DEE0-4ADF-B138-D05B9A23DCD3}"/>
              </a:ext>
            </a:extLst>
          </p:cNvPr>
          <p:cNvSpPr txBox="1"/>
          <p:nvPr/>
        </p:nvSpPr>
        <p:spPr>
          <a:xfrm>
            <a:off x="339077" y="6021769"/>
            <a:ext cx="488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алгоритма, основанного на ДП: </a:t>
            </a:r>
            <a:endParaRPr lang="ru-BY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25CFC6-ACB0-4424-9722-5141E0434FA9}"/>
              </a:ext>
            </a:extLst>
          </p:cNvPr>
          <p:cNvSpPr txBox="1"/>
          <p:nvPr/>
        </p:nvSpPr>
        <p:spPr>
          <a:xfrm>
            <a:off x="188536" y="2545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4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36" grpId="0"/>
      <p:bldP spid="37" grpId="0"/>
      <p:bldP spid="38" grpId="0"/>
      <p:bldP spid="3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/>
              <p:nvPr/>
            </p:nvSpPr>
            <p:spPr>
              <a:xfrm>
                <a:off x="289376" y="49101"/>
                <a:ext cx="116132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Восстановление наибольшей общей подпоследовательности </a:t>
                </a:r>
                <a:r>
                  <a:rPr lang="ru-RU" dirty="0"/>
                  <a:t>– «обратный ход»: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стартуем из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до тех пор, пока не придем в нулевую строку или нулевой столбец (либо пока не придем к нулевому элементу матрицы)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по следующему правилу: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то добавляем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(или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к ответу и переходим к элементу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≠</a:t>
                </a:r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то переходим к любому из  элементов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ru-RU" dirty="0"/>
                  <a:t>, который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Для получения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нужно перевернуть полученный ответ.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6" y="49101"/>
                <a:ext cx="11613248" cy="3139321"/>
              </a:xfrm>
              <a:prstGeom prst="rect">
                <a:avLst/>
              </a:prstGeom>
              <a:blipFill>
                <a:blip r:embed="rId3"/>
                <a:stretch>
                  <a:fillRect l="-420" t="-971" b="-2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559A9DB4-9976-4852-AAE8-1D647EB3B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677192"/>
                  </p:ext>
                </p:extLst>
              </p:nvPr>
            </p:nvGraphicFramePr>
            <p:xfrm>
              <a:off x="2862605" y="3427228"/>
              <a:ext cx="4472007" cy="2776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39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0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37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4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387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3011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2682">
                      <a:extLst>
                        <a:ext uri="{9D8B030D-6E8A-4147-A177-3AD203B41FA5}">
                          <a16:colId xmlns:a16="http://schemas.microsoft.com/office/drawing/2014/main" val="946057617"/>
                        </a:ext>
                      </a:extLst>
                    </a:gridCol>
                  </a:tblGrid>
                  <a:tr h="69712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и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т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77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0            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56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ru-RU" sz="1400" b="1" i="1" kern="1200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1" i="1" kern="1200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о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200" i="1" dirty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ru-RU" sz="1400" b="1" i="1" kern="1200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т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i="1" dirty="0" smtClean="0">
                                    <a:latin typeface="Cambria Math" panose="02040503050406030204" pitchFamily="18" charset="0"/>
                                  </a:rPr>
                                  <m:t>4    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ru-RU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1" i="1" kern="1200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9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=5 </m:t>
                                </m:r>
                                <m:r>
                                  <a:rPr lang="ru-RU" sz="1400" b="1" i="1" kern="1200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RU" sz="14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559A9DB4-9976-4852-AAE8-1D647EB3B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677192"/>
                  </p:ext>
                </p:extLst>
              </p:nvPr>
            </p:nvGraphicFramePr>
            <p:xfrm>
              <a:off x="2862605" y="3427228"/>
              <a:ext cx="4472007" cy="2776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39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0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37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4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387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3011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2682">
                      <a:extLst>
                        <a:ext uri="{9D8B030D-6E8A-4147-A177-3AD203B41FA5}">
                          <a16:colId xmlns:a16="http://schemas.microsoft.com/office/drawing/2014/main" val="946057617"/>
                        </a:ext>
                      </a:extLst>
                    </a:gridCol>
                  </a:tblGrid>
                  <a:tr h="697120">
                    <a:tc>
                      <a:txBody>
                        <a:bodyPr/>
                        <a:lstStyle/>
                        <a:p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5753" r="-743836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7978" r="-510112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2941" r="-434118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2989" r="-324138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1236" r="-216854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25287" r="-121839" b="-29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731" r="-1923" b="-29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779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6981" r="-509091" b="-5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566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11111" r="-509091" b="-4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26923" r="-509091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6981" r="-509091" b="-2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86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28846" r="-509091" b="-1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9022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92208" r="-509091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BC71C5-051A-4947-AA17-24224A62E429}"/>
              </a:ext>
            </a:extLst>
          </p:cNvPr>
          <p:cNvCxnSpPr/>
          <p:nvPr/>
        </p:nvCxnSpPr>
        <p:spPr>
          <a:xfrm flipH="1" flipV="1">
            <a:off x="6545076" y="5640726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E7B937-5236-4A80-AE73-D12C3F46A5E3}"/>
              </a:ext>
            </a:extLst>
          </p:cNvPr>
          <p:cNvSpPr txBox="1"/>
          <p:nvPr/>
        </p:nvSpPr>
        <p:spPr>
          <a:xfrm>
            <a:off x="9511745" y="55691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E80045-A3B2-498D-8152-6C975F74E731}"/>
              </a:ext>
            </a:extLst>
          </p:cNvPr>
          <p:cNvCxnSpPr/>
          <p:nvPr/>
        </p:nvCxnSpPr>
        <p:spPr>
          <a:xfrm flipV="1">
            <a:off x="6543437" y="5292269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A226E8-3060-4C19-A299-EC02C617499B}"/>
              </a:ext>
            </a:extLst>
          </p:cNvPr>
          <p:cNvSpPr txBox="1"/>
          <p:nvPr/>
        </p:nvSpPr>
        <p:spPr>
          <a:xfrm>
            <a:off x="9216471" y="55691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C1E8B-ACE0-4E38-B0AA-00497966FBCE}"/>
              </a:ext>
            </a:extLst>
          </p:cNvPr>
          <p:cNvCxnSpPr/>
          <p:nvPr/>
        </p:nvCxnSpPr>
        <p:spPr>
          <a:xfrm flipH="1" flipV="1">
            <a:off x="5016602" y="4281638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BF47493-1EE2-4207-B501-BFDC7F878461}"/>
              </a:ext>
            </a:extLst>
          </p:cNvPr>
          <p:cNvCxnSpPr/>
          <p:nvPr/>
        </p:nvCxnSpPr>
        <p:spPr>
          <a:xfrm flipV="1">
            <a:off x="5964024" y="4629447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830CD1-E1AF-4D17-9B66-BB06803A71AC}"/>
              </a:ext>
            </a:extLst>
          </p:cNvPr>
          <p:cNvCxnSpPr/>
          <p:nvPr/>
        </p:nvCxnSpPr>
        <p:spPr>
          <a:xfrm flipH="1">
            <a:off x="5511238" y="4544684"/>
            <a:ext cx="240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506B82-4A5D-4F79-8A42-8A1FDB1AD4B4}"/>
              </a:ext>
            </a:extLst>
          </p:cNvPr>
          <p:cNvSpPr txBox="1"/>
          <p:nvPr/>
        </p:nvSpPr>
        <p:spPr>
          <a:xfrm>
            <a:off x="8855473" y="556918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934779-459E-45B9-8702-8D2AD9A4C9CB}"/>
              </a:ext>
            </a:extLst>
          </p:cNvPr>
          <p:cNvCxnSpPr/>
          <p:nvPr/>
        </p:nvCxnSpPr>
        <p:spPr>
          <a:xfrm flipH="1" flipV="1">
            <a:off x="5964024" y="4942279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/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м а м и т а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м о т м а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=</a:t>
                </a:r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356074-0590-492E-9402-ACF66085222E}"/>
              </a:ext>
            </a:extLst>
          </p:cNvPr>
          <p:cNvSpPr txBox="1"/>
          <p:nvPr/>
        </p:nvSpPr>
        <p:spPr>
          <a:xfrm>
            <a:off x="2237254" y="6203430"/>
            <a:ext cx="611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ru-RU" sz="1600" dirty="0"/>
              <a:t>в примере при неоднозначности движение осуществлялось вверх</a:t>
            </a:r>
            <a:r>
              <a:rPr lang="ru-RU" dirty="0"/>
              <a:t>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070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23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08712" y="2575296"/>
            <a:ext cx="9884005" cy="17074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5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подпоследовательность-палиндром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9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193" y="844728"/>
                <a:ext cx="11948807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Задана строка длины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algn="just"/>
                <a:r>
                  <a:rPr lang="ru-RU" sz="2400" dirty="0"/>
                  <a:t>Необходимо вычеркнуть минимальное число элементов так, чтобы получился палиндром (</a:t>
                </a:r>
                <a:r>
                  <a:rPr lang="ru-RU" sz="1600" dirty="0"/>
                  <a:t>палиндром  - </a:t>
                </a:r>
                <a:r>
                  <a:rPr lang="ru-RU" sz="1600" i="1" dirty="0"/>
                  <a:t>строка</a:t>
                </a:r>
                <a:r>
                  <a:rPr lang="ru-RU" i="1" dirty="0"/>
                  <a:t>, которая одинаково читается слева направо и справа налево</a:t>
                </a:r>
                <a:r>
                  <a:rPr lang="ru-RU" sz="2400" dirty="0"/>
                  <a:t>).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" y="844728"/>
                <a:ext cx="11948807" cy="1200329"/>
              </a:xfrm>
              <a:prstGeom prst="rect">
                <a:avLst/>
              </a:prstGeom>
              <a:blipFill>
                <a:blip r:embed="rId2"/>
                <a:stretch>
                  <a:fillRect l="-816" t="-4082" r="-765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8561" y="2851155"/>
            <a:ext cx="887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Для строки: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f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  <a:p>
            <a:pPr lvl="1"/>
            <a:r>
              <a:rPr lang="ru-RU" sz="2400" dirty="0"/>
              <a:t>Наибольшая подпоследовательность-палиндром: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4BC7A3-055F-4B95-9624-3F22BC5190BF}"/>
              </a:ext>
            </a:extLst>
          </p:cNvPr>
          <p:cNvCxnSpPr>
            <a:cxnSpLocks/>
          </p:cNvCxnSpPr>
          <p:nvPr/>
        </p:nvCxnSpPr>
        <p:spPr>
          <a:xfrm>
            <a:off x="127897" y="659902"/>
            <a:ext cx="0" cy="156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316428" y="186710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817676" y="705329"/>
                <a:ext cx="6533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Предположим, что у нас  задана 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sz="2000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6" y="705329"/>
                <a:ext cx="6533071" cy="400110"/>
              </a:xfrm>
              <a:prstGeom prst="rect">
                <a:avLst/>
              </a:prstGeom>
              <a:blipFill>
                <a:blip r:embed="rId3"/>
                <a:stretch>
                  <a:fillRect l="-933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817676" y="1058389"/>
                <a:ext cx="632980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Перевернем эту строку: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en-US" sz="2000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6" y="1058389"/>
                <a:ext cx="6329801" cy="400110"/>
              </a:xfrm>
              <a:prstGeom prst="rect">
                <a:avLst/>
              </a:prstGeom>
              <a:blipFill>
                <a:blip r:embed="rId4"/>
                <a:stretch>
                  <a:fillRect l="-963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817676" y="1393668"/>
                <a:ext cx="8388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Длина наибольшей подпоследовательности-палиндрома =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НОП</m:t>
                        </m:r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  <m:r>
                              <a:rPr lang="en-US" sz="2000" b="1" i="1" baseline="-2500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20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acc>
                            <m:r>
                              <a:rPr lang="en-US" sz="2000" b="1" i="1" baseline="-25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/>
                  <a:t>. </a:t>
                </a:r>
                <a:endParaRPr lang="ru-BY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6" y="1393668"/>
                <a:ext cx="8388963" cy="400110"/>
              </a:xfrm>
              <a:prstGeom prst="rect">
                <a:avLst/>
              </a:prstGeom>
              <a:blipFill>
                <a:blip r:embed="rId5"/>
                <a:stretch>
                  <a:fillRect l="-727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F814E5F8-6FA0-493C-A424-F306415F3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588334"/>
                  </p:ext>
                </p:extLst>
              </p:nvPr>
            </p:nvGraphicFramePr>
            <p:xfrm>
              <a:off x="1799869" y="3025051"/>
              <a:ext cx="3525752" cy="313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0719">
                      <a:extLst>
                        <a:ext uri="{9D8B030D-6E8A-4147-A177-3AD203B41FA5}">
                          <a16:colId xmlns:a16="http://schemas.microsoft.com/office/drawing/2014/main" val="856561913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6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763160"/>
                      </a:ext>
                    </a:extLst>
                  </a:tr>
                  <a:tr h="456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8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F814E5F8-6FA0-493C-A424-F306415F3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588334"/>
                  </p:ext>
                </p:extLst>
              </p:nvPr>
            </p:nvGraphicFramePr>
            <p:xfrm>
              <a:off x="1799869" y="3025051"/>
              <a:ext cx="3525752" cy="313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0719">
                      <a:extLst>
                        <a:ext uri="{9D8B030D-6E8A-4147-A177-3AD203B41FA5}">
                          <a16:colId xmlns:a16="http://schemas.microsoft.com/office/drawing/2014/main" val="856561913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4071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64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333" r="-706944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333" r="-597260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1333" r="-505556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1333" r="-398630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1333" r="-304167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1333" r="-204167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1333" r="-101370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1333" r="-2778" b="-5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763160"/>
                      </a:ext>
                    </a:extLst>
                  </a:tr>
                  <a:tr h="4564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01333" r="-706944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333" r="-597260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101333" r="-505556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101333" r="-398630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101333" r="-304167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101333" r="-204167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101333" r="-101370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101333" r="-2778" b="-4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247541" r="-70694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47541" r="-5972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247541" r="-5055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247541" r="-3986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247541" r="-30416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247541" r="-20416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247541" r="-10137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247541" r="-2778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347541" r="-70694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47541" r="-59726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347541" r="-5055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347541" r="-3986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347541" r="-3041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347541" r="-2041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347541" r="-1013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347541" r="-277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447541" r="-70694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447541" r="-59726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447541" r="-505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447541" r="-39863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447541" r="-3041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447541" r="-2041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447541" r="-1013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447541" r="-277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547541" r="-7069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547541" r="-59726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547541" r="-505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547541" r="-3986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547541" r="-3041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547541" r="-2041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547541" r="-1013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547541" r="-277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647541" r="-7069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647541" r="-59726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647541" r="-505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647541" r="-39863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647541" r="-304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647541" r="-204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647541" r="-1013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647541" r="-277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747541" r="-7069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747541" r="-59726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778" t="-747541" r="-505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630" t="-747541" r="-3986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167" t="-747541" r="-304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167" t="-747541" r="-204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5890" t="-747541" r="-101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556" t="-747541" r="-27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FB1027C-068E-4FCD-9AA9-971F54954815}"/>
                  </a:ext>
                </a:extLst>
              </p:cNvPr>
              <p:cNvSpPr/>
              <p:nvPr/>
            </p:nvSpPr>
            <p:spPr>
              <a:xfrm>
                <a:off x="1482499" y="3442742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FB1027C-068E-4FCD-9AA9-971F54954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99" y="3442742"/>
                <a:ext cx="371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351EEE8-948E-4F34-B6CA-B5610C8D85E8}"/>
                  </a:ext>
                </a:extLst>
              </p:cNvPr>
              <p:cNvSpPr/>
              <p:nvPr/>
            </p:nvSpPr>
            <p:spPr>
              <a:xfrm>
                <a:off x="1474351" y="3862112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351EEE8-948E-4F34-B6CA-B5610C8D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51" y="3862112"/>
                <a:ext cx="349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BB55A62F-15CE-4131-8F7E-3B80073845AC}"/>
                  </a:ext>
                </a:extLst>
              </p:cNvPr>
              <p:cNvSpPr/>
              <p:nvPr/>
            </p:nvSpPr>
            <p:spPr>
              <a:xfrm>
                <a:off x="1431186" y="4255577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BB55A62F-15CE-4131-8F7E-3B8007384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86" y="4255577"/>
                <a:ext cx="3779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E8A2A2F-C074-4D33-BBCF-23267A371DDD}"/>
                  </a:ext>
                </a:extLst>
              </p:cNvPr>
              <p:cNvSpPr/>
              <p:nvPr/>
            </p:nvSpPr>
            <p:spPr>
              <a:xfrm>
                <a:off x="1472841" y="465041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E8A2A2F-C074-4D33-BBCF-23267A371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41" y="4650416"/>
                <a:ext cx="37093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E9A844A-B0E2-4C8F-9DA6-D7E5F972508B}"/>
                  </a:ext>
                </a:extLst>
              </p:cNvPr>
              <p:cNvSpPr/>
              <p:nvPr/>
            </p:nvSpPr>
            <p:spPr>
              <a:xfrm>
                <a:off x="1492397" y="5044279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E9A844A-B0E2-4C8F-9DA6-D7E5F9725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97" y="5044279"/>
                <a:ext cx="34971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E2A8F7D-8433-46DD-A0DD-3E75ED816F0A}"/>
                  </a:ext>
                </a:extLst>
              </p:cNvPr>
              <p:cNvSpPr/>
              <p:nvPr/>
            </p:nvSpPr>
            <p:spPr>
              <a:xfrm>
                <a:off x="1479390" y="5413611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E2A8F7D-8433-46DD-A0DD-3E75ED816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90" y="5413611"/>
                <a:ext cx="3170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CB2FDF9-6D92-4F31-B146-9101FBC9F759}"/>
                  </a:ext>
                </a:extLst>
              </p:cNvPr>
              <p:cNvSpPr/>
              <p:nvPr/>
            </p:nvSpPr>
            <p:spPr>
              <a:xfrm>
                <a:off x="1423904" y="5759602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CB2FDF9-6D92-4F31-B146-9101FBC9F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5759602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162D853-4F42-44FF-84CB-137F21E72ECF}"/>
                  </a:ext>
                </a:extLst>
              </p:cNvPr>
              <p:cNvSpPr/>
              <p:nvPr/>
            </p:nvSpPr>
            <p:spPr>
              <a:xfrm>
                <a:off x="2334862" y="2621142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162D853-4F42-44FF-84CB-137F21E7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62" y="2621142"/>
                <a:ext cx="3714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D168329-D398-40F2-9E82-261FF95FCD6E}"/>
                  </a:ext>
                </a:extLst>
              </p:cNvPr>
              <p:cNvSpPr/>
              <p:nvPr/>
            </p:nvSpPr>
            <p:spPr>
              <a:xfrm>
                <a:off x="2763857" y="2644591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D168329-D398-40F2-9E82-261FF95FC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57" y="2644591"/>
                <a:ext cx="3170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52908E4-31D9-4D0D-9EAE-19028CEE84A6}"/>
                  </a:ext>
                </a:extLst>
              </p:cNvPr>
              <p:cNvSpPr/>
              <p:nvPr/>
            </p:nvSpPr>
            <p:spPr>
              <a:xfrm>
                <a:off x="3185065" y="2646878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52908E4-31D9-4D0D-9EAE-19028CEE8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065" y="2646878"/>
                <a:ext cx="34971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A37ECFA-7886-4DA1-A57C-7D66D7FA381A}"/>
                  </a:ext>
                </a:extLst>
              </p:cNvPr>
              <p:cNvSpPr/>
              <p:nvPr/>
            </p:nvSpPr>
            <p:spPr>
              <a:xfrm>
                <a:off x="3687652" y="2676594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A37ECFA-7886-4DA1-A57C-7D66D7FA3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52" y="2676594"/>
                <a:ext cx="3709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C85B66B-6C34-4C38-A91A-7E69464F13C8}"/>
                  </a:ext>
                </a:extLst>
              </p:cNvPr>
              <p:cNvSpPr/>
              <p:nvPr/>
            </p:nvSpPr>
            <p:spPr>
              <a:xfrm>
                <a:off x="4111281" y="2644591"/>
                <a:ext cx="2384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C85B66B-6C34-4C38-A91A-7E69464F1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81" y="2644591"/>
                <a:ext cx="238437" cy="369332"/>
              </a:xfrm>
              <a:prstGeom prst="rect">
                <a:avLst/>
              </a:prstGeom>
              <a:blipFill>
                <a:blip r:embed="rId18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318F2C6-DAED-4C49-B624-78B2C6EE4A7D}"/>
                  </a:ext>
                </a:extLst>
              </p:cNvPr>
              <p:cNvSpPr/>
              <p:nvPr/>
            </p:nvSpPr>
            <p:spPr>
              <a:xfrm>
                <a:off x="4475090" y="2676594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318F2C6-DAED-4C49-B624-78B2C6EE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0" y="2676594"/>
                <a:ext cx="3497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978610F-4C84-47DF-A40F-309ECC1BC1BF}"/>
                  </a:ext>
                </a:extLst>
              </p:cNvPr>
              <p:cNvSpPr/>
              <p:nvPr/>
            </p:nvSpPr>
            <p:spPr>
              <a:xfrm>
                <a:off x="4933920" y="2655719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978610F-4C84-47DF-A40F-309ECC1BC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20" y="2655719"/>
                <a:ext cx="3714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0B60534-FA91-4A4C-B82F-491A78FD1378}"/>
                  </a:ext>
                </a:extLst>
              </p:cNvPr>
              <p:cNvSpPr/>
              <p:nvPr/>
            </p:nvSpPr>
            <p:spPr>
              <a:xfrm>
                <a:off x="707727" y="2082007"/>
                <a:ext cx="2284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0B60534-FA91-4A4C-B82F-491A78FD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7" y="2082007"/>
                <a:ext cx="2284600" cy="461665"/>
              </a:xfrm>
              <a:prstGeom prst="rect">
                <a:avLst/>
              </a:prstGeom>
              <a:blipFill>
                <a:blip r:embed="rId21"/>
                <a:stretch>
                  <a:fillRect l="-533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7052471" y="3033506"/>
                <a:ext cx="2956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033506"/>
                <a:ext cx="2956387" cy="461665"/>
              </a:xfrm>
              <a:prstGeom prst="rect">
                <a:avLst/>
              </a:prstGeom>
              <a:blipFill>
                <a:blip r:embed="rId22"/>
                <a:stretch>
                  <a:fillRect l="-329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7052471" y="3409646"/>
                <a:ext cx="3485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409646"/>
                <a:ext cx="3485891" cy="461665"/>
              </a:xfrm>
              <a:prstGeom prst="rect">
                <a:avLst/>
              </a:prstGeom>
              <a:blipFill>
                <a:blip r:embed="rId23"/>
                <a:stretch>
                  <a:fillRect l="-2797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F2CD2E2-FB65-4A4C-BCFC-6D1D3FA8FF20}"/>
              </a:ext>
            </a:extLst>
          </p:cNvPr>
          <p:cNvSpPr txBox="1"/>
          <p:nvPr/>
        </p:nvSpPr>
        <p:spPr>
          <a:xfrm>
            <a:off x="7494923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BE1582-042E-4292-B18F-05ECD01CC6F4}"/>
              </a:ext>
            </a:extLst>
          </p:cNvPr>
          <p:cNvCxnSpPr>
            <a:cxnSpLocks/>
          </p:cNvCxnSpPr>
          <p:nvPr/>
        </p:nvCxnSpPr>
        <p:spPr>
          <a:xfrm flipH="1" flipV="1">
            <a:off x="4810361" y="5586607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64F4BB0-35AA-4C01-9EC2-B4A3BDD8A0C7}"/>
              </a:ext>
            </a:extLst>
          </p:cNvPr>
          <p:cNvCxnSpPr/>
          <p:nvPr/>
        </p:nvCxnSpPr>
        <p:spPr>
          <a:xfrm flipV="1">
            <a:off x="4749524" y="5228945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8864C4-6062-4130-9223-CFA4B8AB80E9}"/>
              </a:ext>
            </a:extLst>
          </p:cNvPr>
          <p:cNvSpPr txBox="1"/>
          <p:nvPr/>
        </p:nvSpPr>
        <p:spPr>
          <a:xfrm>
            <a:off x="7790358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23C2E7-7EE6-4DB3-9D92-BF8C33BD2C2E}"/>
              </a:ext>
            </a:extLst>
          </p:cNvPr>
          <p:cNvCxnSpPr>
            <a:cxnSpLocks/>
          </p:cNvCxnSpPr>
          <p:nvPr/>
        </p:nvCxnSpPr>
        <p:spPr>
          <a:xfrm flipH="1" flipV="1">
            <a:off x="3982577" y="4163102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9EECA3A-393F-4F5B-BD40-04CE782D6D08}"/>
              </a:ext>
            </a:extLst>
          </p:cNvPr>
          <p:cNvCxnSpPr/>
          <p:nvPr/>
        </p:nvCxnSpPr>
        <p:spPr>
          <a:xfrm flipV="1">
            <a:off x="4349718" y="4532810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167A79-D341-4CB7-9B06-C0ED2A30ADED}"/>
              </a:ext>
            </a:extLst>
          </p:cNvPr>
          <p:cNvSpPr txBox="1"/>
          <p:nvPr/>
        </p:nvSpPr>
        <p:spPr>
          <a:xfrm>
            <a:off x="8064792" y="5477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7041445-3AE4-4C7A-8E25-B12C65B47C0F}"/>
              </a:ext>
            </a:extLst>
          </p:cNvPr>
          <p:cNvCxnSpPr>
            <a:cxnSpLocks/>
          </p:cNvCxnSpPr>
          <p:nvPr/>
        </p:nvCxnSpPr>
        <p:spPr>
          <a:xfrm flipH="1" flipV="1">
            <a:off x="4401176" y="4878710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60A1268-9168-4F72-90E7-749A025602AB}"/>
              </a:ext>
            </a:extLst>
          </p:cNvPr>
          <p:cNvCxnSpPr/>
          <p:nvPr/>
        </p:nvCxnSpPr>
        <p:spPr>
          <a:xfrm flipH="1">
            <a:off x="3322282" y="4046778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CCB2E1-C2BC-4BEA-AE92-228ACD2CAEFE}"/>
              </a:ext>
            </a:extLst>
          </p:cNvPr>
          <p:cNvSpPr txBox="1"/>
          <p:nvPr/>
        </p:nvSpPr>
        <p:spPr>
          <a:xfrm>
            <a:off x="8332301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1FBF2DC-44E3-45EE-A6CF-9AD952B0ABB2}"/>
              </a:ext>
            </a:extLst>
          </p:cNvPr>
          <p:cNvCxnSpPr>
            <a:cxnSpLocks/>
          </p:cNvCxnSpPr>
          <p:nvPr/>
        </p:nvCxnSpPr>
        <p:spPr>
          <a:xfrm flipH="1" flipV="1">
            <a:off x="3058368" y="3812074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092750D-DD00-478B-8AD8-7C7DF09D1263}"/>
              </a:ext>
            </a:extLst>
          </p:cNvPr>
          <p:cNvCxnSpPr/>
          <p:nvPr/>
        </p:nvCxnSpPr>
        <p:spPr>
          <a:xfrm flipH="1">
            <a:off x="2517270" y="3796091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5FB083-90F9-497B-A511-0E4A13E00D51}"/>
              </a:ext>
            </a:extLst>
          </p:cNvPr>
          <p:cNvSpPr txBox="1"/>
          <p:nvPr/>
        </p:nvSpPr>
        <p:spPr>
          <a:xfrm>
            <a:off x="8628831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DE81267-3040-46B0-89A3-AB231F75F78B}"/>
              </a:ext>
            </a:extLst>
          </p:cNvPr>
          <p:cNvCxnSpPr>
            <a:cxnSpLocks/>
          </p:cNvCxnSpPr>
          <p:nvPr/>
        </p:nvCxnSpPr>
        <p:spPr>
          <a:xfrm flipH="1" flipV="1">
            <a:off x="2211303" y="3348069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B91AAE-4C60-4131-9CC8-A90F25D4C193}"/>
              </a:ext>
            </a:extLst>
          </p:cNvPr>
          <p:cNvSpPr txBox="1"/>
          <p:nvPr/>
        </p:nvSpPr>
        <p:spPr>
          <a:xfrm>
            <a:off x="5777348" y="5161972"/>
            <a:ext cx="5312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Наибольшая подпоследовательность- палиндром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177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9" grpId="0"/>
      <p:bldP spid="42" grpId="0"/>
      <p:bldP spid="47" grpId="0"/>
      <p:bldP spid="50" grpId="0"/>
      <p:bldP spid="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83355"/>
              </p:ext>
            </p:extLst>
          </p:nvPr>
        </p:nvGraphicFramePr>
        <p:xfrm>
          <a:off x="1423957" y="1878979"/>
          <a:ext cx="3643827" cy="42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7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3663042487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09772909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80456742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3596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4694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22414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089750" y="23073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100970" y="272670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113794" y="312016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100970" y="3515005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099648" y="390886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089750" y="42782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100970" y="461053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1719326" y="151820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079973" y="15182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2451422" y="15096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2787604" y="151820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3126651" y="15096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3425996" y="15182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3764060" y="150964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0B60534-FA91-4A4C-B82F-491A78FD1378}"/>
                  </a:ext>
                </a:extLst>
              </p:cNvPr>
              <p:cNvSpPr/>
              <p:nvPr/>
            </p:nvSpPr>
            <p:spPr>
              <a:xfrm>
                <a:off x="145868" y="881817"/>
                <a:ext cx="274196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ru-RU" sz="2400" b="1" i="1" baseline="-2500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𝑏𝑎𝑐𝑎𝑏𝑑𝑎𝑒𝑏𝑎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</m:acc>
                      <m:r>
                        <a:rPr lang="ru-RU" sz="2400" b="1" i="1" baseline="-2500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𝑎𝑏𝑒𝑎𝑑𝑏𝑎𝑐𝑎𝑏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0B60534-FA91-4A4C-B82F-491A78FD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" y="881817"/>
                <a:ext cx="2741968" cy="830997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B91AAE-4C60-4131-9CC8-A90F25D4C193}"/>
                  </a:ext>
                </a:extLst>
              </p:cNvPr>
              <p:cNvSpPr txBox="1"/>
              <p:nvPr/>
            </p:nvSpPr>
            <p:spPr>
              <a:xfrm>
                <a:off x="4891727" y="1073380"/>
                <a:ext cx="26128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>
                            <a:latin typeface="Cambria Math" panose="02040503050406030204" pitchFamily="18" charset="0"/>
                          </a:rPr>
                          <m:t>НОП</m:t>
                        </m:r>
                        <m:d>
                          <m:d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  <m:r>
                              <a:rPr lang="ru-RU" sz="2400" b="1" i="1" baseline="-2500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ru-RU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ru-RU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acc>
                            <m:r>
                              <a:rPr lang="ru-RU" sz="2400" b="1" i="1" baseline="-2500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400" dirty="0"/>
                  <a:t>=5</a:t>
                </a:r>
                <a:endParaRPr lang="ru-BY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B91AAE-4C60-4131-9CC8-A90F25D4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27" y="1073380"/>
                <a:ext cx="2612867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8F7BEA-9AC9-C5B0-2F69-ED16DEEEC555}"/>
                  </a:ext>
                </a:extLst>
              </p:cNvPr>
              <p:cNvSpPr txBox="1"/>
              <p:nvPr/>
            </p:nvSpPr>
            <p:spPr>
              <a:xfrm>
                <a:off x="83269" y="23885"/>
                <a:ext cx="115596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F0000"/>
                    </a:solidFill>
                  </a:rPr>
                  <a:t>!!! </a:t>
                </a:r>
                <a:r>
                  <a:rPr lang="ru-RU" dirty="0"/>
                  <a:t>Однако, при восстановлении самого палиндром, может возникнуть ситуация, когда будет восстановлена некоторая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, но она не будет палиндромом</a:t>
                </a:r>
                <a:r>
                  <a:rPr lang="en-US" dirty="0"/>
                  <a:t> (</a:t>
                </a:r>
                <a:r>
                  <a:rPr lang="ru-RU" dirty="0"/>
                  <a:t>т.к. не каждая наибольшая общая подпоследовательность строки и инвертированной строки является палиндромом).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8F7BEA-9AC9-C5B0-2F69-ED16DEEE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" y="23885"/>
                <a:ext cx="11559684" cy="923330"/>
              </a:xfrm>
              <a:prstGeom prst="rect">
                <a:avLst/>
              </a:prstGeom>
              <a:blipFill>
                <a:blip r:embed="rId5"/>
                <a:stretch>
                  <a:fillRect l="-475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A0C8E6-E0E0-485B-C289-16B67786CF27}"/>
              </a:ext>
            </a:extLst>
          </p:cNvPr>
          <p:cNvSpPr/>
          <p:nvPr/>
        </p:nvSpPr>
        <p:spPr>
          <a:xfrm>
            <a:off x="1096162" y="50237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AAD922-E0B3-F14D-2DF1-0E14FB7A4873}"/>
              </a:ext>
            </a:extLst>
          </p:cNvPr>
          <p:cNvSpPr/>
          <p:nvPr/>
        </p:nvSpPr>
        <p:spPr>
          <a:xfrm>
            <a:off x="1089750" y="53560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04323E7-BF6D-0D31-B008-A0AA494FB45F}"/>
              </a:ext>
            </a:extLst>
          </p:cNvPr>
          <p:cNvSpPr/>
          <p:nvPr/>
        </p:nvSpPr>
        <p:spPr>
          <a:xfrm>
            <a:off x="1096162" y="57608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98FCEC-752C-BDF8-933C-D0E8FCE49F90}"/>
              </a:ext>
            </a:extLst>
          </p:cNvPr>
          <p:cNvSpPr/>
          <p:nvPr/>
        </p:nvSpPr>
        <p:spPr>
          <a:xfrm>
            <a:off x="4073441" y="150102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A3331A2-12B0-F47F-39C8-E46DE359B987}"/>
              </a:ext>
            </a:extLst>
          </p:cNvPr>
          <p:cNvSpPr/>
          <p:nvPr/>
        </p:nvSpPr>
        <p:spPr>
          <a:xfrm>
            <a:off x="4387356" y="151820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15CAF27-7696-D3FD-5415-1B33042373B0}"/>
              </a:ext>
            </a:extLst>
          </p:cNvPr>
          <p:cNvSpPr/>
          <p:nvPr/>
        </p:nvSpPr>
        <p:spPr>
          <a:xfrm>
            <a:off x="4723680" y="150964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59" name="Таблица 58">
            <a:extLst>
              <a:ext uri="{FF2B5EF4-FFF2-40B4-BE49-F238E27FC236}">
                <a16:creationId xmlns:a16="http://schemas.microsoft.com/office/drawing/2014/main" id="{4DBE43BE-DFDC-04B0-D8A4-CB306404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97961"/>
              </p:ext>
            </p:extLst>
          </p:nvPr>
        </p:nvGraphicFramePr>
        <p:xfrm>
          <a:off x="7209225" y="1848960"/>
          <a:ext cx="3643827" cy="42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7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3663042487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09772909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80456742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3596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4694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22414"/>
                  </a:ext>
                </a:extLst>
              </a:tr>
            </a:tbl>
          </a:graphicData>
        </a:graphic>
      </p:graphicFrame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16EBE9F-F1F0-E156-F786-04054F177C54}"/>
              </a:ext>
            </a:extLst>
          </p:cNvPr>
          <p:cNvSpPr/>
          <p:nvPr/>
        </p:nvSpPr>
        <p:spPr>
          <a:xfrm>
            <a:off x="6875018" y="227731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AE4D387-3C6A-3173-1BD9-97CB0C919A66}"/>
              </a:ext>
            </a:extLst>
          </p:cNvPr>
          <p:cNvSpPr/>
          <p:nvPr/>
        </p:nvSpPr>
        <p:spPr>
          <a:xfrm>
            <a:off x="6886238" y="269668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AAE2B44D-AA6C-D351-5A45-AC04A86E6E9E}"/>
              </a:ext>
            </a:extLst>
          </p:cNvPr>
          <p:cNvSpPr/>
          <p:nvPr/>
        </p:nvSpPr>
        <p:spPr>
          <a:xfrm>
            <a:off x="6899062" y="3090147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9D6FE96D-5049-B144-206B-FF8A6C95229A}"/>
              </a:ext>
            </a:extLst>
          </p:cNvPr>
          <p:cNvSpPr/>
          <p:nvPr/>
        </p:nvSpPr>
        <p:spPr>
          <a:xfrm>
            <a:off x="6886238" y="348498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DD28529-81C3-362E-82CF-4787C817CFCB}"/>
              </a:ext>
            </a:extLst>
          </p:cNvPr>
          <p:cNvSpPr/>
          <p:nvPr/>
        </p:nvSpPr>
        <p:spPr>
          <a:xfrm>
            <a:off x="6884916" y="387884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B47489F6-7959-9261-7D0D-E2A8D9B21F8F}"/>
              </a:ext>
            </a:extLst>
          </p:cNvPr>
          <p:cNvSpPr/>
          <p:nvPr/>
        </p:nvSpPr>
        <p:spPr>
          <a:xfrm>
            <a:off x="6875018" y="42481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0759E80-E62B-A7F0-FF47-5DB812F5684C}"/>
              </a:ext>
            </a:extLst>
          </p:cNvPr>
          <p:cNvSpPr/>
          <p:nvPr/>
        </p:nvSpPr>
        <p:spPr>
          <a:xfrm>
            <a:off x="6886238" y="458051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9BB97DC7-D788-B083-5C10-9CDDC6E9C1F2}"/>
              </a:ext>
            </a:extLst>
          </p:cNvPr>
          <p:cNvSpPr/>
          <p:nvPr/>
        </p:nvSpPr>
        <p:spPr>
          <a:xfrm>
            <a:off x="7504594" y="148818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BEF2B8D6-F120-1470-1B26-0479C92D8AD6}"/>
              </a:ext>
            </a:extLst>
          </p:cNvPr>
          <p:cNvSpPr/>
          <p:nvPr/>
        </p:nvSpPr>
        <p:spPr>
          <a:xfrm>
            <a:off x="7865241" y="148818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86AF3C5B-BFC9-9800-0794-AA1E0FA347BA}"/>
              </a:ext>
            </a:extLst>
          </p:cNvPr>
          <p:cNvSpPr/>
          <p:nvPr/>
        </p:nvSpPr>
        <p:spPr>
          <a:xfrm>
            <a:off x="8236690" y="147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13EB73FE-E40A-9C66-77F6-74EE18D11E0C}"/>
              </a:ext>
            </a:extLst>
          </p:cNvPr>
          <p:cNvSpPr/>
          <p:nvPr/>
        </p:nvSpPr>
        <p:spPr>
          <a:xfrm>
            <a:off x="8572872" y="148818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4F02B80-F01A-D87D-27F9-CA712D729A8C}"/>
              </a:ext>
            </a:extLst>
          </p:cNvPr>
          <p:cNvSpPr/>
          <p:nvPr/>
        </p:nvSpPr>
        <p:spPr>
          <a:xfrm>
            <a:off x="8911919" y="1479628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4C9A1E2E-666F-ECDB-3D31-11248B6FF4B5}"/>
              </a:ext>
            </a:extLst>
          </p:cNvPr>
          <p:cNvSpPr/>
          <p:nvPr/>
        </p:nvSpPr>
        <p:spPr>
          <a:xfrm>
            <a:off x="9211264" y="148818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6C7BD2D-1852-9EAB-DC82-A4B7EC40EEF4}"/>
              </a:ext>
            </a:extLst>
          </p:cNvPr>
          <p:cNvSpPr/>
          <p:nvPr/>
        </p:nvSpPr>
        <p:spPr>
          <a:xfrm>
            <a:off x="9549328" y="147962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F8DE5475-8612-1EA3-7535-8B5466F5D08A}"/>
              </a:ext>
            </a:extLst>
          </p:cNvPr>
          <p:cNvSpPr/>
          <p:nvPr/>
        </p:nvSpPr>
        <p:spPr>
          <a:xfrm>
            <a:off x="6881430" y="49937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4A31D93-070A-B2E2-1050-0AFAF83CEFEA}"/>
              </a:ext>
            </a:extLst>
          </p:cNvPr>
          <p:cNvSpPr/>
          <p:nvPr/>
        </p:nvSpPr>
        <p:spPr>
          <a:xfrm>
            <a:off x="6875018" y="532604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893878F-C0E6-A7F0-FDC0-22DD4AA2C4D5}"/>
              </a:ext>
            </a:extLst>
          </p:cNvPr>
          <p:cNvSpPr/>
          <p:nvPr/>
        </p:nvSpPr>
        <p:spPr>
          <a:xfrm>
            <a:off x="6881430" y="57308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A79AD63B-B562-C82F-F05E-6ACCC4F01B68}"/>
              </a:ext>
            </a:extLst>
          </p:cNvPr>
          <p:cNvSpPr/>
          <p:nvPr/>
        </p:nvSpPr>
        <p:spPr>
          <a:xfrm>
            <a:off x="9858709" y="1471007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8F681E0-E646-33EE-031D-E7A8704E435D}"/>
              </a:ext>
            </a:extLst>
          </p:cNvPr>
          <p:cNvSpPr/>
          <p:nvPr/>
        </p:nvSpPr>
        <p:spPr>
          <a:xfrm>
            <a:off x="10172624" y="148818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3EAB909E-1345-6A81-DD13-DEBB99ED6ADE}"/>
              </a:ext>
            </a:extLst>
          </p:cNvPr>
          <p:cNvSpPr/>
          <p:nvPr/>
        </p:nvSpPr>
        <p:spPr>
          <a:xfrm>
            <a:off x="10508948" y="147962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CA04CC-81A6-4A72-B598-2DAA3B3346CD}"/>
                  </a:ext>
                </a:extLst>
              </p:cNvPr>
              <p:cNvSpPr txBox="1"/>
              <p:nvPr/>
            </p:nvSpPr>
            <p:spPr>
              <a:xfrm>
                <a:off x="612843" y="6370219"/>
                <a:ext cx="53696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2400" b="1" i="1" baseline="-2500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ru-RU" sz="2400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ru-RU" sz="2400" b="1" i="1" baseline="-2500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𝑏𝑎𝑐𝑎𝑏</m:t>
                    </m:r>
                  </m:oMath>
                </a14:m>
                <a:r>
                  <a:rPr lang="ru-RU" sz="2400" dirty="0"/>
                  <a:t> - палиндром</a:t>
                </a:r>
                <a:endParaRPr lang="ru-BY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CA04CC-81A6-4A72-B598-2DAA3B33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3" y="6370219"/>
                <a:ext cx="5369668" cy="461665"/>
              </a:xfrm>
              <a:prstGeom prst="rect">
                <a:avLst/>
              </a:prstGeom>
              <a:blipFill>
                <a:blip r:embed="rId6"/>
                <a:stretch>
                  <a:fillRect l="-34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6E9C2D-5645-08BC-019D-5797EE0F2C14}"/>
                  </a:ext>
                </a:extLst>
              </p:cNvPr>
              <p:cNvSpPr txBox="1"/>
              <p:nvPr/>
            </p:nvSpPr>
            <p:spPr>
              <a:xfrm>
                <a:off x="6209491" y="6309329"/>
                <a:ext cx="5687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2400" b="1" i="1" baseline="-2500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ru-RU" sz="2400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ru-RU" sz="2400" b="1" i="1" baseline="-2500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- </a:t>
                </a:r>
                <a:r>
                  <a:rPr lang="ru-RU" sz="2400" dirty="0"/>
                  <a:t>не палиндром</a:t>
                </a:r>
                <a:endParaRPr lang="ru-BY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6E9C2D-5645-08BC-019D-5797EE0F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91" y="6309329"/>
                <a:ext cx="5687437" cy="461665"/>
              </a:xfrm>
              <a:prstGeom prst="rect">
                <a:avLst/>
              </a:prstGeom>
              <a:blipFill>
                <a:blip r:embed="rId7"/>
                <a:stretch>
                  <a:fillRect l="-322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  <p:bldP spid="7" grpId="0"/>
      <p:bldP spid="9" grpId="0"/>
      <p:bldP spid="11" grpId="0"/>
      <p:bldP spid="12" grpId="0"/>
      <p:bldP spid="29" grpId="0"/>
      <p:bldP spid="31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57902" y="546054"/>
            <a:ext cx="3101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b="1" dirty="0"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Partition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537" y="315222"/>
            <a:ext cx="540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Быстрая сортировка массива Ч. Хоара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7013" y="1114775"/>
            <a:ext cx="5580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Выбираем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 качестве сепаратора </a:t>
            </a:r>
            <a:r>
              <a:rPr lang="en-US" b="1" dirty="0"/>
              <a:t>x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медиану рассматриваемой области</a:t>
            </a:r>
            <a:r>
              <a:rPr lang="en-US" dirty="0"/>
              <a:t>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 линейное от числа элементов время). Относительно сепаратора </a:t>
            </a:r>
            <a:r>
              <a:rPr lang="en-US" b="1" dirty="0"/>
              <a:t>x</a:t>
            </a:r>
            <a:r>
              <a:rPr lang="en-US" alt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делим массив на три части: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первой части -  элементы, которые меньше или </a:t>
            </a:r>
            <a:r>
              <a:rPr lang="ru-RU" dirty="0" err="1"/>
              <a:t>вравны</a:t>
            </a:r>
            <a:r>
              <a:rPr lang="ru-RU" dirty="0"/>
              <a:t> </a:t>
            </a:r>
            <a:r>
              <a:rPr lang="en-US" b="1" dirty="0"/>
              <a:t>x</a:t>
            </a:r>
            <a:r>
              <a:rPr lang="en-US" dirty="0"/>
              <a:t>;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во второй части - элемент </a:t>
            </a:r>
            <a:r>
              <a:rPr lang="en-US" b="1" dirty="0"/>
              <a:t>x</a:t>
            </a:r>
            <a:r>
              <a:rPr lang="en-US" dirty="0"/>
              <a:t>;</a:t>
            </a:r>
            <a:endParaRPr lang="ru-RU" dirty="0"/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третьей части – элементы, которые  больше или равны </a:t>
            </a:r>
            <a:r>
              <a:rPr lang="en-US" b="1" dirty="0"/>
              <a:t>x</a:t>
            </a:r>
            <a:r>
              <a:rPr lang="ru-RU" dirty="0"/>
              <a:t>.</a:t>
            </a:r>
          </a:p>
          <a:p>
            <a:pPr marL="342900"/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части этим же алгоритмом. Если в некоторой менее одного элемента, то ничего не делаем.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dirty="0"/>
              <a:t>Происходит слияние отсортированных сегментов в один путем присоединения  сегментов.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208" y="388529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6117" y="4930403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90912" y="1176331"/>
            <a:ext cx="176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2450"/>
              </p:ext>
            </p:extLst>
          </p:nvPr>
        </p:nvGraphicFramePr>
        <p:xfrm>
          <a:off x="9109337" y="2348105"/>
          <a:ext cx="3082663" cy="91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1117600" progId="Equation.DSMT4">
                  <p:embed/>
                </p:oleObj>
              </mc:Choice>
              <mc:Fallback>
                <p:oleObj name="Equation" r:id="rId2" imgW="3771900" imgH="1117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337" y="2348105"/>
                        <a:ext cx="3082663" cy="91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85789"/>
              </p:ext>
            </p:extLst>
          </p:nvPr>
        </p:nvGraphicFramePr>
        <p:xfrm>
          <a:off x="9237264" y="3802733"/>
          <a:ext cx="1630443" cy="29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355600" progId="Equation.DSMT4">
                  <p:embed/>
                </p:oleObj>
              </mc:Choice>
              <mc:Fallback>
                <p:oleObj name="Equation" r:id="rId4" imgW="1981200" imgH="355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264" y="3802733"/>
                        <a:ext cx="1630443" cy="292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55FA236-36D0-4941-979A-54AF3090A9F0}"/>
              </a:ext>
            </a:extLst>
          </p:cNvPr>
          <p:cNvCxnSpPr>
            <a:stCxn id="5" idx="3"/>
          </p:cNvCxnSpPr>
          <p:nvPr/>
        </p:nvCxnSpPr>
        <p:spPr>
          <a:xfrm>
            <a:off x="8796463" y="546055"/>
            <a:ext cx="83768" cy="567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Таблица 58">
            <a:extLst>
              <a:ext uri="{FF2B5EF4-FFF2-40B4-BE49-F238E27FC236}">
                <a16:creationId xmlns:a16="http://schemas.microsoft.com/office/drawing/2014/main" id="{4DBE43BE-DFDC-04B0-D8A4-CB306404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16918"/>
              </p:ext>
            </p:extLst>
          </p:nvPr>
        </p:nvGraphicFramePr>
        <p:xfrm>
          <a:off x="403483" y="2186828"/>
          <a:ext cx="3643827" cy="42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7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3663042487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097729093"/>
                    </a:ext>
                  </a:extLst>
                </a:gridCol>
                <a:gridCol w="331257">
                  <a:extLst>
                    <a:ext uri="{9D8B030D-6E8A-4147-A177-3AD203B41FA5}">
                      <a16:colId xmlns:a16="http://schemas.microsoft.com/office/drawing/2014/main" val="180456742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35960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46943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22414"/>
                  </a:ext>
                </a:extLst>
              </a:tr>
            </a:tbl>
          </a:graphicData>
        </a:graphic>
      </p:graphicFrame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16EBE9F-F1F0-E156-F786-04054F177C54}"/>
              </a:ext>
            </a:extLst>
          </p:cNvPr>
          <p:cNvSpPr/>
          <p:nvPr/>
        </p:nvSpPr>
        <p:spPr>
          <a:xfrm>
            <a:off x="69276" y="26151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AE4D387-3C6A-3173-1BD9-97CB0C919A66}"/>
              </a:ext>
            </a:extLst>
          </p:cNvPr>
          <p:cNvSpPr/>
          <p:nvPr/>
        </p:nvSpPr>
        <p:spPr>
          <a:xfrm>
            <a:off x="80496" y="303455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AAE2B44D-AA6C-D351-5A45-AC04A86E6E9E}"/>
              </a:ext>
            </a:extLst>
          </p:cNvPr>
          <p:cNvSpPr/>
          <p:nvPr/>
        </p:nvSpPr>
        <p:spPr>
          <a:xfrm>
            <a:off x="93320" y="34280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9D6FE96D-5049-B144-206B-FF8A6C95229A}"/>
              </a:ext>
            </a:extLst>
          </p:cNvPr>
          <p:cNvSpPr/>
          <p:nvPr/>
        </p:nvSpPr>
        <p:spPr>
          <a:xfrm>
            <a:off x="80496" y="382285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DD28529-81C3-362E-82CF-4787C817CFCB}"/>
              </a:ext>
            </a:extLst>
          </p:cNvPr>
          <p:cNvSpPr/>
          <p:nvPr/>
        </p:nvSpPr>
        <p:spPr>
          <a:xfrm>
            <a:off x="79174" y="421671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B47489F6-7959-9261-7D0D-E2A8D9B21F8F}"/>
              </a:ext>
            </a:extLst>
          </p:cNvPr>
          <p:cNvSpPr/>
          <p:nvPr/>
        </p:nvSpPr>
        <p:spPr>
          <a:xfrm>
            <a:off x="69276" y="458604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0759E80-E62B-A7F0-FF47-5DB812F5684C}"/>
              </a:ext>
            </a:extLst>
          </p:cNvPr>
          <p:cNvSpPr/>
          <p:nvPr/>
        </p:nvSpPr>
        <p:spPr>
          <a:xfrm>
            <a:off x="80496" y="491837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9BB97DC7-D788-B083-5C10-9CDDC6E9C1F2}"/>
              </a:ext>
            </a:extLst>
          </p:cNvPr>
          <p:cNvSpPr/>
          <p:nvPr/>
        </p:nvSpPr>
        <p:spPr>
          <a:xfrm>
            <a:off x="698852" y="18260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BEF2B8D6-F120-1470-1B26-0479C92D8AD6}"/>
              </a:ext>
            </a:extLst>
          </p:cNvPr>
          <p:cNvSpPr/>
          <p:nvPr/>
        </p:nvSpPr>
        <p:spPr>
          <a:xfrm>
            <a:off x="1059499" y="18260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86AF3C5B-BFC9-9800-0794-AA1E0FA347BA}"/>
              </a:ext>
            </a:extLst>
          </p:cNvPr>
          <p:cNvSpPr/>
          <p:nvPr/>
        </p:nvSpPr>
        <p:spPr>
          <a:xfrm>
            <a:off x="1430948" y="18174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13EB73FE-E40A-9C66-77F6-74EE18D11E0C}"/>
              </a:ext>
            </a:extLst>
          </p:cNvPr>
          <p:cNvSpPr/>
          <p:nvPr/>
        </p:nvSpPr>
        <p:spPr>
          <a:xfrm>
            <a:off x="1767130" y="18260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4F02B80-F01A-D87D-27F9-CA712D729A8C}"/>
              </a:ext>
            </a:extLst>
          </p:cNvPr>
          <p:cNvSpPr/>
          <p:nvPr/>
        </p:nvSpPr>
        <p:spPr>
          <a:xfrm>
            <a:off x="2106177" y="1817496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4C9A1E2E-666F-ECDB-3D31-11248B6FF4B5}"/>
              </a:ext>
            </a:extLst>
          </p:cNvPr>
          <p:cNvSpPr/>
          <p:nvPr/>
        </p:nvSpPr>
        <p:spPr>
          <a:xfrm>
            <a:off x="2405522" y="18260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6C7BD2D-1852-9EAB-DC82-A4B7EC40EEF4}"/>
              </a:ext>
            </a:extLst>
          </p:cNvPr>
          <p:cNvSpPr/>
          <p:nvPr/>
        </p:nvSpPr>
        <p:spPr>
          <a:xfrm>
            <a:off x="2743586" y="181749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F8DE5475-8612-1EA3-7535-8B5466F5D08A}"/>
              </a:ext>
            </a:extLst>
          </p:cNvPr>
          <p:cNvSpPr/>
          <p:nvPr/>
        </p:nvSpPr>
        <p:spPr>
          <a:xfrm>
            <a:off x="75688" y="53315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4A31D93-070A-B2E2-1050-0AFAF83CEFEA}"/>
              </a:ext>
            </a:extLst>
          </p:cNvPr>
          <p:cNvSpPr/>
          <p:nvPr/>
        </p:nvSpPr>
        <p:spPr>
          <a:xfrm>
            <a:off x="69276" y="56639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893878F-C0E6-A7F0-FDC0-22DD4AA2C4D5}"/>
              </a:ext>
            </a:extLst>
          </p:cNvPr>
          <p:cNvSpPr/>
          <p:nvPr/>
        </p:nvSpPr>
        <p:spPr>
          <a:xfrm>
            <a:off x="75688" y="6068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A79AD63B-B562-C82F-F05E-6ACCC4F01B68}"/>
              </a:ext>
            </a:extLst>
          </p:cNvPr>
          <p:cNvSpPr/>
          <p:nvPr/>
        </p:nvSpPr>
        <p:spPr>
          <a:xfrm>
            <a:off x="3052967" y="18088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8F681E0-E646-33EE-031D-E7A8704E435D}"/>
              </a:ext>
            </a:extLst>
          </p:cNvPr>
          <p:cNvSpPr/>
          <p:nvPr/>
        </p:nvSpPr>
        <p:spPr>
          <a:xfrm>
            <a:off x="3366882" y="18260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3EAB909E-1345-6A81-DD13-DEBB99ED6ADE}"/>
              </a:ext>
            </a:extLst>
          </p:cNvPr>
          <p:cNvSpPr/>
          <p:nvPr/>
        </p:nvSpPr>
        <p:spPr>
          <a:xfrm>
            <a:off x="3703206" y="181749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254B7B-1805-B26F-0633-42D65CE20590}"/>
                  </a:ext>
                </a:extLst>
              </p:cNvPr>
              <p:cNvSpPr txBox="1"/>
              <p:nvPr/>
            </p:nvSpPr>
            <p:spPr>
              <a:xfrm>
                <a:off x="113958" y="96977"/>
                <a:ext cx="28397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ru-RU" sz="2400" b="1" i="1" baseline="-2500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𝑏𝑎𝑐𝑎𝑏𝑑𝑎𝑒𝑏𝑎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</m:acc>
                      <m:r>
                        <a:rPr lang="ru-RU" sz="2400" b="1" i="1" baseline="-2500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𝑎𝑏𝑒𝑎𝑑𝑏𝑎𝑐𝑎𝑏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254B7B-1805-B26F-0633-42D65CE2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8" y="96977"/>
                <a:ext cx="2839742" cy="830997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AC66D94D-754A-7001-78C4-C3E5A5D0B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14053"/>
                  </p:ext>
                </p:extLst>
              </p:nvPr>
            </p:nvGraphicFramePr>
            <p:xfrm>
              <a:off x="4627742" y="-78588"/>
              <a:ext cx="4641186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215742941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87730086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631857108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06087543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5394044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05076911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53624088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15998586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0649930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96360052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398507102"/>
                        </a:ext>
                      </a:extLst>
                    </a:gridCol>
                  </a:tblGrid>
                  <a:tr h="34096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009988"/>
                      </a:ext>
                    </a:extLst>
                  </a:tr>
                  <a:tr h="3438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  <m:r>
                                  <a:rPr lang="en-US" sz="1800" b="1" i="1" baseline="-2500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1800" b="1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297537"/>
                      </a:ext>
                    </a:extLst>
                  </a:tr>
                  <a:tr h="3438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 b="1" i="1">
                                        <a:latin typeface="Cambria Math" panose="02040503050406030204" pitchFamily="18" charset="0"/>
                                      </a:rPr>
                                      <m:t>Х</m:t>
                                    </m:r>
                                  </m:e>
                                </m:acc>
                                <m:r>
                                  <a:rPr lang="en-US" sz="1800" b="1" i="1" baseline="-2500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7856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AC66D94D-754A-7001-78C4-C3E5A5D0B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14053"/>
                  </p:ext>
                </p:extLst>
              </p:nvPr>
            </p:nvGraphicFramePr>
            <p:xfrm>
              <a:off x="4627742" y="-78588"/>
              <a:ext cx="4641186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215742941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87730086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631857108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06087543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5394044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05076911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53624088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15998586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0649930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396360052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3985071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00998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9" t="-106557" r="-101449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6557" r="-900000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202899" t="-106557" r="-81304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302899" t="-106557" r="-71304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899" t="-106557" r="-61304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495714" t="-106557" r="-50428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4348" t="-106557" r="-41159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704348" t="-106557" r="-31159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804348" t="-106557" r="-21159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1429" t="-106557" r="-10857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797" t="-106557" r="-10145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29753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449" t="-206557" r="-1014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100000" t="-206557" r="-90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2899" t="-206557" r="-8130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302899" t="-206557" r="-7130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2899" t="-206557" r="-6130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5714" t="-206557" r="-50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604348" t="-206557" r="-41159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704348" t="-206557" r="-31159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804348" t="-206557" r="-21159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91429" t="-206557" r="-1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lToT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4"/>
                          <a:stretch>
                            <a:fillRect l="-1005797" t="-206557" r="-1014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8566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396074-EC38-6BB6-37A7-2AAA5B65A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929735"/>
                  </p:ext>
                </p:extLst>
              </p:nvPr>
            </p:nvGraphicFramePr>
            <p:xfrm>
              <a:off x="4755663" y="2091899"/>
              <a:ext cx="4219260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87187927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4922637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94966994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7810669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07913079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65349850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241777206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4878222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19291629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114167526"/>
                        </a:ext>
                      </a:extLst>
                    </a:gridCol>
                  </a:tblGrid>
                  <a:tr h="35360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7185800"/>
                      </a:ext>
                    </a:extLst>
                  </a:tr>
                  <a:tr h="3580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827477"/>
                      </a:ext>
                    </a:extLst>
                  </a:tr>
                  <a:tr h="3580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1706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396074-EC38-6BB6-37A7-2AAA5B65A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929735"/>
                  </p:ext>
                </p:extLst>
              </p:nvPr>
            </p:nvGraphicFramePr>
            <p:xfrm>
              <a:off x="4755663" y="2091899"/>
              <a:ext cx="4219260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87187927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4922637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94966994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7810669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07913079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65349850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241777206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4878222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19291629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1141675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7185800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49" t="-106557" r="-9072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6557" r="-7942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899" t="-106557" r="-7057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899" t="-106557" r="-6057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143" t="-106557" r="-4971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4348" t="-106557" r="-4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4348" t="-106557" r="-3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4348" t="-106557" r="-2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92857" t="-106557" r="-1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5797" t="-106557" r="-2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82747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49" t="-206557" r="-9072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6557" r="-79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899" t="-206557" r="-705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899" t="-206557" r="-605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143" t="-206557" r="-4971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4348" t="-206557" r="-4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4348" t="-206557" r="-3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4348" t="-206557" r="-2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92857" t="-206557" r="-1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5797" t="-206557" r="-2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7069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F233CB7-1FCD-CD70-330F-A213BB739317}"/>
              </a:ext>
            </a:extLst>
          </p:cNvPr>
          <p:cNvCxnSpPr/>
          <p:nvPr/>
        </p:nvCxnSpPr>
        <p:spPr>
          <a:xfrm>
            <a:off x="6865293" y="2129150"/>
            <a:ext cx="0" cy="1297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C3A323-3C53-3D09-3B44-1A956E483D40}"/>
              </a:ext>
            </a:extLst>
          </p:cNvPr>
          <p:cNvCxnSpPr/>
          <p:nvPr/>
        </p:nvCxnSpPr>
        <p:spPr>
          <a:xfrm>
            <a:off x="7279990" y="2129150"/>
            <a:ext cx="0" cy="1297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748057A0-18B3-CE36-803B-AF4DA81E0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854238"/>
                  </p:ext>
                </p:extLst>
              </p:nvPr>
            </p:nvGraphicFramePr>
            <p:xfrm>
              <a:off x="4598396" y="5441230"/>
              <a:ext cx="4219260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87187927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4922637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94966994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7810669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07913079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65349850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241777206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4878222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19291629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114167526"/>
                        </a:ext>
                      </a:extLst>
                    </a:gridCol>
                  </a:tblGrid>
                  <a:tr h="35360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7185800"/>
                      </a:ext>
                    </a:extLst>
                  </a:tr>
                  <a:tr h="3580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827477"/>
                      </a:ext>
                    </a:extLst>
                  </a:tr>
                  <a:tr h="3580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9F75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1706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748057A0-18B3-CE36-803B-AF4DA81E0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854238"/>
                  </p:ext>
                </p:extLst>
              </p:nvPr>
            </p:nvGraphicFramePr>
            <p:xfrm>
              <a:off x="4598396" y="5441230"/>
              <a:ext cx="4219260" cy="1103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1926">
                      <a:extLst>
                        <a:ext uri="{9D8B030D-6E8A-4147-A177-3AD203B41FA5}">
                          <a16:colId xmlns:a16="http://schemas.microsoft.com/office/drawing/2014/main" val="287187927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4922637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949669943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781066904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07913079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653498502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2241777206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548782227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1192916290"/>
                        </a:ext>
                      </a:extLst>
                    </a:gridCol>
                    <a:gridCol w="421926">
                      <a:extLst>
                        <a:ext uri="{9D8B030D-6E8A-4147-A177-3AD203B41FA5}">
                          <a16:colId xmlns:a16="http://schemas.microsoft.com/office/drawing/2014/main" val="41141675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7185800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96" t="-106557" r="-90724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107143" t="-106557" r="-79428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210145" t="-106557" r="-705797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0145" t="-106557" r="-605797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404286" t="-106557" r="-497143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11594" t="-106557" r="-404348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611594" t="-106557" r="-304348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711594" t="-106557" r="-204348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800000" t="-106557" r="-101429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913043" t="-106557" r="-2899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82747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8696" t="-206557" r="-907246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107143" t="-206557" r="-794286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210145" t="-206557" r="-705797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310145" t="-206557" r="-605797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404286" t="-206557" r="-497143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6"/>
                          <a:stretch>
                            <a:fillRect l="-511594" t="-206557" r="-404348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11594" t="-206557" r="-304348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711594" t="-206557" r="-204348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000" t="-206557" r="-101429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6"/>
                          <a:stretch>
                            <a:fillRect l="-913043" t="-206557" r="-2899" b="-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7069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C09E3E2-9CF6-E145-4639-FFC67C184C01}"/>
              </a:ext>
            </a:extLst>
          </p:cNvPr>
          <p:cNvCxnSpPr/>
          <p:nvPr/>
        </p:nvCxnSpPr>
        <p:spPr>
          <a:xfrm>
            <a:off x="6708026" y="5528603"/>
            <a:ext cx="0" cy="1297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217A436-428D-8AC7-C24E-4E5AEC270EFB}"/>
              </a:ext>
            </a:extLst>
          </p:cNvPr>
          <p:cNvCxnSpPr/>
          <p:nvPr/>
        </p:nvCxnSpPr>
        <p:spPr>
          <a:xfrm>
            <a:off x="7151758" y="5528602"/>
            <a:ext cx="0" cy="1297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32ED70-8B99-44BA-8EC5-99E667D4F069}"/>
                  </a:ext>
                </a:extLst>
              </p:cNvPr>
              <p:cNvSpPr txBox="1"/>
              <p:nvPr/>
            </p:nvSpPr>
            <p:spPr>
              <a:xfrm>
                <a:off x="4344128" y="3994793"/>
                <a:ext cx="7735774" cy="1292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Е</a:t>
                </a:r>
                <a:r>
                  <a:rPr lang="ru-BY" dirty="0" err="1"/>
                  <a:t>сли</a:t>
                </a:r>
                <a:r>
                  <a:rPr lang="ru-B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BY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ru-BY" dirty="0"/>
                  <a:t> , то в качестве ответа </a:t>
                </a:r>
                <a:r>
                  <a:rPr lang="ru-RU" dirty="0"/>
                  <a:t> </a:t>
                </a:r>
                <a:r>
                  <a:rPr lang="ru-BY" dirty="0"/>
                  <a:t>можно взять строку с индексами</a:t>
                </a:r>
                <a:endParaRPr lang="en-US" dirty="0"/>
              </a:p>
              <a:p>
                <a:pPr algn="ctr"/>
                <a:r>
                  <a:rPr lang="ru-B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BY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BY" b="1" dirty="0"/>
                  <a:t> ,...</a:t>
                </a:r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ru-BY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BY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BY" b="1" dirty="0"/>
                  <a:t>, ... </a:t>
                </a:r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Е</a:t>
                </a:r>
                <a:r>
                  <a:rPr lang="ru-BY" dirty="0"/>
                  <a:t>сли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BY" dirty="0"/>
                  <a:t> то в качестве ответа можно взять строку с индексами</a:t>
                </a:r>
                <a:endParaRPr lang="en-US" dirty="0"/>
              </a:p>
              <a:p>
                <a:pPr algn="ctr"/>
                <a:r>
                  <a:rPr lang="ru-BY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u-BY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BY" b="1" dirty="0"/>
                  <a:t> ,...</a:t>
                </a:r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ru-BY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BY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BY" b="1" dirty="0"/>
                  <a:t>, ... </a:t>
                </a:r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32ED70-8B99-44BA-8EC5-99E667D4F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128" y="3994793"/>
                <a:ext cx="7735774" cy="1292918"/>
              </a:xfrm>
              <a:prstGeom prst="rect">
                <a:avLst/>
              </a:prstGeom>
              <a:blipFill>
                <a:blip r:embed="rId7"/>
                <a:stretch>
                  <a:fillRect l="-552" t="-1887" b="-5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C3E33B-8025-4783-A69D-F1A4490F602E}"/>
                  </a:ext>
                </a:extLst>
              </p:cNvPr>
              <p:cNvSpPr txBox="1"/>
              <p:nvPr/>
            </p:nvSpPr>
            <p:spPr>
              <a:xfrm>
                <a:off x="6220370" y="1710560"/>
                <a:ext cx="23215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&lt;9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C3E33B-8025-4783-A69D-F1A4490F6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0" y="1710560"/>
                <a:ext cx="23215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6C03FC-5670-3329-5D2E-20F628E8D247}"/>
                  </a:ext>
                </a:extLst>
              </p:cNvPr>
              <p:cNvSpPr txBox="1"/>
              <p:nvPr/>
            </p:nvSpPr>
            <p:spPr>
              <a:xfrm>
                <a:off x="4173166" y="1126350"/>
                <a:ext cx="79067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Р</a:t>
                </a:r>
                <a:r>
                  <a:rPr lang="ru-BY" dirty="0" err="1"/>
                  <a:t>ассмотрим</a:t>
                </a:r>
                <a:r>
                  <a:rPr lang="ru-BY" dirty="0"/>
                  <a:t> </a:t>
                </a:r>
                <a:r>
                  <a:rPr lang="ru-RU" dirty="0"/>
                  <a:t>индексы не вычеркнутых элементов НОП: возрастающую</a:t>
                </a:r>
                <a:r>
                  <a:rPr lang="ru-BY" dirty="0"/>
                  <a:t> последовательность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B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BY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BY" dirty="0"/>
                  <a:t> &lt; ...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BY" dirty="0"/>
                  <a:t> и убывающую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BY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BY" dirty="0"/>
                  <a:t> &gt; ...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6C03FC-5670-3329-5D2E-20F628E8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66" y="1126350"/>
                <a:ext cx="7906736" cy="646331"/>
              </a:xfrm>
              <a:prstGeom prst="rect">
                <a:avLst/>
              </a:prstGeom>
              <a:blipFill>
                <a:blip r:embed="rId9"/>
                <a:stretch>
                  <a:fillRect l="-694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A77635-F3FC-14C1-E1FF-DE5C42C8AA23}"/>
                  </a:ext>
                </a:extLst>
              </p:cNvPr>
              <p:cNvSpPr txBox="1"/>
              <p:nvPr/>
            </p:nvSpPr>
            <p:spPr>
              <a:xfrm>
                <a:off x="9264078" y="1722567"/>
                <a:ext cx="23215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9&gt;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7&gt;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A77635-F3FC-14C1-E1FF-DE5C42C8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078" y="1722567"/>
                <a:ext cx="232158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FE7460-8076-E83A-1434-D1AE23B1E8D9}"/>
                  </a:ext>
                </a:extLst>
              </p:cNvPr>
              <p:cNvSpPr txBox="1"/>
              <p:nvPr/>
            </p:nvSpPr>
            <p:spPr>
              <a:xfrm>
                <a:off x="4264814" y="3325247"/>
                <a:ext cx="48864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Предположим, что</a:t>
                </a:r>
                <a:r>
                  <a:rPr lang="ru-BY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BY" dirty="0"/>
                  <a:t> нечётно</a:t>
                </a:r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Для примера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FE7460-8076-E83A-1434-D1AE23B1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14" y="3325247"/>
                <a:ext cx="4886424" cy="646331"/>
              </a:xfrm>
              <a:prstGeom prst="rect">
                <a:avLst/>
              </a:prstGeom>
              <a:blipFill>
                <a:blip r:embed="rId11"/>
                <a:stretch>
                  <a:fillRect l="-1124" t="-66355" r="-250" b="-990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1B4BF1-3649-03DD-7405-E9CCB264057C}"/>
                  </a:ext>
                </a:extLst>
              </p:cNvPr>
              <p:cNvSpPr txBox="1"/>
              <p:nvPr/>
            </p:nvSpPr>
            <p:spPr>
              <a:xfrm>
                <a:off x="232421" y="1167983"/>
                <a:ext cx="3643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smtClean="0">
                          <a:latin typeface="Cambria Math" panose="02040503050406030204" pitchFamily="18" charset="0"/>
                        </a:rPr>
                        <m:t>НОП</m:t>
                      </m:r>
                      <m:d>
                        <m:d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Х</m:t>
                          </m:r>
                          <m:r>
                            <a:rPr lang="ru-RU" sz="2400" b="1" i="1" baseline="-2500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ru-RU" sz="2400" b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</m:acc>
                          <m:r>
                            <a:rPr lang="ru-RU" sz="2400" b="1" i="1" baseline="-2500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1B4BF1-3649-03DD-7405-E9CCB2640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1" y="1167983"/>
                <a:ext cx="3643827" cy="461665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C8E286-4C1A-FEE3-BC97-E89154DF1A1E}"/>
                  </a:ext>
                </a:extLst>
              </p:cNvPr>
              <p:cNvSpPr txBox="1"/>
              <p:nvPr/>
            </p:nvSpPr>
            <p:spPr>
              <a:xfrm>
                <a:off x="9683276" y="2490223"/>
                <a:ext cx="1791422" cy="406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B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BY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C8E286-4C1A-FEE3-BC97-E89154DF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276" y="2490223"/>
                <a:ext cx="1791422" cy="406778"/>
              </a:xfrm>
              <a:prstGeom prst="rect">
                <a:avLst/>
              </a:prstGeom>
              <a:blipFill>
                <a:blip r:embed="rId13"/>
                <a:stretch>
                  <a:fillRect l="-4082"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5B3163-5919-2C42-CE31-FE0452E7665A}"/>
                  </a:ext>
                </a:extLst>
              </p:cNvPr>
              <p:cNvSpPr txBox="1"/>
              <p:nvPr/>
            </p:nvSpPr>
            <p:spPr>
              <a:xfrm>
                <a:off x="9075906" y="5528602"/>
                <a:ext cx="30468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Полученная подпоследовательность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𝑏𝑎𝑑𝑎𝑏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–палиндром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5B3163-5919-2C42-CE31-FE0452E7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5528602"/>
                <a:ext cx="3046818" cy="923330"/>
              </a:xfrm>
              <a:prstGeom prst="rect">
                <a:avLst/>
              </a:prstGeom>
              <a:blipFill>
                <a:blip r:embed="rId14"/>
                <a:stretch>
                  <a:fillRect l="-1800" t="-3974" r="-1400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A7DDF09-7BBF-DB9C-DBE9-3056169CDC68}"/>
              </a:ext>
            </a:extLst>
          </p:cNvPr>
          <p:cNvSpPr txBox="1"/>
          <p:nvPr/>
        </p:nvSpPr>
        <p:spPr>
          <a:xfrm>
            <a:off x="9499725" y="6488668"/>
            <a:ext cx="27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Антон </a:t>
            </a:r>
            <a:r>
              <a:rPr lang="ru-RU" b="1" dirty="0" err="1"/>
              <a:t>Харрасов</a:t>
            </a:r>
            <a:r>
              <a:rPr lang="ru-RU" b="1" dirty="0"/>
              <a:t>, 2023 год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181373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3260" y="123578"/>
                <a:ext cx="11451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Явное решение задачи</a:t>
                </a:r>
              </a:p>
              <a:p>
                <a:pPr lvl="1" algn="just"/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длину наибольшего палиндрома, который можно получить, если мы рассматриваем элементы строки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nsolas" panose="020B0609020204030204" pitchFamily="49" charset="0"/>
                  </a:rPr>
                  <a:t>string</a:t>
                </a:r>
                <a:endParaRPr lang="ru-RU" sz="2400" dirty="0"/>
              </a:p>
              <a:p>
                <a:pPr lvl="1" algn="just"/>
                <a:r>
                  <a:rPr lang="ru-RU" sz="2400" dirty="0"/>
                  <a:t>от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 до 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включительно.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0" y="123578"/>
                <a:ext cx="11451695" cy="1569660"/>
              </a:xfrm>
              <a:prstGeom prst="rect">
                <a:avLst/>
              </a:prstGeom>
              <a:blipFill>
                <a:blip r:embed="rId2"/>
                <a:stretch>
                  <a:fillRect l="-798" t="-3101" r="-798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72969"/>
              </p:ext>
            </p:extLst>
          </p:nvPr>
        </p:nvGraphicFramePr>
        <p:xfrm>
          <a:off x="3421170" y="1931816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3241" y="230114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41" y="2301148"/>
                <a:ext cx="318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2426" y="230114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26" y="2301148"/>
                <a:ext cx="3248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50033" y="2301148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33" y="2301148"/>
                <a:ext cx="722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4245" y="2301148"/>
                <a:ext cx="728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45" y="2301148"/>
                <a:ext cx="7288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249589" y="19125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15754"/>
              </p:ext>
            </p:extLst>
          </p:nvPr>
        </p:nvGraphicFramePr>
        <p:xfrm>
          <a:off x="4239332" y="3507402"/>
          <a:ext cx="2451877" cy="213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20534" y="4407113"/>
                <a:ext cx="377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34" y="4407113"/>
                <a:ext cx="377072" cy="461665"/>
              </a:xfrm>
              <a:prstGeom prst="rect">
                <a:avLst/>
              </a:prstGeom>
              <a:blipFill>
                <a:blip r:embed="rId7"/>
                <a:stretch>
                  <a:fillRect l="-3226" r="-32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49751" y="5642105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51" y="5642105"/>
                <a:ext cx="8041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00437-9CA9-4289-ABE2-251BBFE96162}"/>
              </a:ext>
            </a:extLst>
          </p:cNvPr>
          <p:cNvSpPr txBox="1"/>
          <p:nvPr/>
        </p:nvSpPr>
        <p:spPr>
          <a:xfrm>
            <a:off x="754144" y="3112277"/>
            <a:ext cx="10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Ответ: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2920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51112"/>
              </p:ext>
            </p:extLst>
          </p:nvPr>
        </p:nvGraphicFramePr>
        <p:xfrm>
          <a:off x="3141356" y="2198769"/>
          <a:ext cx="45005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20880" imgH="1168200" progId="Equation.DSMT4">
                  <p:embed/>
                </p:oleObj>
              </mc:Choice>
              <mc:Fallback>
                <p:oleObj name="Equation" r:id="rId2" imgW="4520880" imgH="1168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56" y="2198769"/>
                        <a:ext cx="4500563" cy="116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459" y="156759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4459" y="237434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72" y="358775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</a:t>
            </a:r>
            <a:r>
              <a:rPr lang="en-US" dirty="0"/>
              <a:t>&gt;2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59150"/>
              </p:ext>
            </p:extLst>
          </p:nvPr>
        </p:nvGraphicFramePr>
        <p:xfrm>
          <a:off x="1346961" y="5013235"/>
          <a:ext cx="2602405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 flipH="1">
            <a:off x="2213509" y="5709588"/>
            <a:ext cx="268909" cy="21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1502"/>
              </p:ext>
            </p:extLst>
          </p:nvPr>
        </p:nvGraphicFramePr>
        <p:xfrm>
          <a:off x="5199152" y="5003382"/>
          <a:ext cx="2724140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flipH="1">
            <a:off x="5954707" y="5691408"/>
            <a:ext cx="282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7067765" y="5815793"/>
            <a:ext cx="0" cy="278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87958"/>
              </p:ext>
            </p:extLst>
          </p:nvPr>
        </p:nvGraphicFramePr>
        <p:xfrm>
          <a:off x="8421237" y="1330778"/>
          <a:ext cx="2771480" cy="20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40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  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52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44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23397"/>
              </p:ext>
            </p:extLst>
          </p:nvPr>
        </p:nvGraphicFramePr>
        <p:xfrm>
          <a:off x="3135241" y="1528909"/>
          <a:ext cx="19478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355320" progId="Equation.DSMT4">
                  <p:embed/>
                </p:oleObj>
              </mc:Choice>
              <mc:Fallback>
                <p:oleObj name="Equation" r:id="rId4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241" y="1528909"/>
                        <a:ext cx="1947863" cy="35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367"/>
              </p:ext>
            </p:extLst>
          </p:nvPr>
        </p:nvGraphicFramePr>
        <p:xfrm>
          <a:off x="3130665" y="3716510"/>
          <a:ext cx="67500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81680" imgH="1218960" progId="Equation.DSMT4">
                  <p:embed/>
                </p:oleObj>
              </mc:Choice>
              <mc:Fallback>
                <p:oleObj name="Equation" r:id="rId6" imgW="67816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65" y="3716510"/>
                        <a:ext cx="6750050" cy="1211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 flipV="1">
            <a:off x="9634096" y="1399413"/>
            <a:ext cx="0" cy="336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031957" y="1330778"/>
            <a:ext cx="0" cy="647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0487586" y="1491107"/>
            <a:ext cx="0" cy="883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0937973" y="1567597"/>
            <a:ext cx="0" cy="1046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744FADEE-D0BF-4D31-9803-72B3A783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21512"/>
              </p:ext>
            </p:extLst>
          </p:nvPr>
        </p:nvGraphicFramePr>
        <p:xfrm>
          <a:off x="2211453" y="405961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CBDEBDB-8C4E-4B42-908A-226C3E7C3F26}"/>
              </a:ext>
            </a:extLst>
          </p:cNvPr>
          <p:cNvSpPr txBox="1"/>
          <p:nvPr/>
        </p:nvSpPr>
        <p:spPr>
          <a:xfrm>
            <a:off x="3210612" y="7181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AB117-1F81-48FB-BC41-2D08E4145FB6}"/>
              </a:ext>
            </a:extLst>
          </p:cNvPr>
          <p:cNvSpPr txBox="1"/>
          <p:nvPr/>
        </p:nvSpPr>
        <p:spPr>
          <a:xfrm>
            <a:off x="5243926" y="77529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A5D10-EFA2-4C58-83F6-EC06D592F0D9}"/>
              </a:ext>
            </a:extLst>
          </p:cNvPr>
          <p:cNvSpPr txBox="1"/>
          <p:nvPr/>
        </p:nvSpPr>
        <p:spPr>
          <a:xfrm>
            <a:off x="3486190" y="7181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4C757-C130-40F3-B54D-583FD2C184E9}"/>
              </a:ext>
            </a:extLst>
          </p:cNvPr>
          <p:cNvSpPr txBox="1"/>
          <p:nvPr/>
        </p:nvSpPr>
        <p:spPr>
          <a:xfrm>
            <a:off x="4817206" y="7510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CD4C96-3FD8-462E-93B6-3162ED992DA8}"/>
              </a:ext>
            </a:extLst>
          </p:cNvPr>
          <p:cNvSpPr/>
          <p:nvPr/>
        </p:nvSpPr>
        <p:spPr>
          <a:xfrm>
            <a:off x="1039872" y="38670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9B9A330-A65D-4679-840E-59178CAAC313}"/>
              </a:ext>
            </a:extLst>
          </p:cNvPr>
          <p:cNvCxnSpPr/>
          <p:nvPr/>
        </p:nvCxnSpPr>
        <p:spPr>
          <a:xfrm>
            <a:off x="829559" y="2045616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93AFC3C-376D-4F0D-AFD2-B9ECAD073FC9}"/>
              </a:ext>
            </a:extLst>
          </p:cNvPr>
          <p:cNvCxnSpPr/>
          <p:nvPr/>
        </p:nvCxnSpPr>
        <p:spPr>
          <a:xfrm>
            <a:off x="807582" y="3429000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41708"/>
              </p:ext>
            </p:extLst>
          </p:nvPr>
        </p:nvGraphicFramePr>
        <p:xfrm>
          <a:off x="6254962" y="847468"/>
          <a:ext cx="2911656" cy="217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 </a:t>
                      </a:r>
                    </a:p>
                    <a:p>
                      <a:r>
                        <a:rPr lang="en-US" sz="18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4497" y="883640"/>
            <a:ext cx="4403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Задачи</a:t>
            </a:r>
            <a:r>
              <a:rPr lang="en-US" sz="2400" dirty="0"/>
              <a:t> A, B </a:t>
            </a:r>
            <a:r>
              <a:rPr lang="ru-RU" sz="2400" dirty="0"/>
              <a:t>и </a:t>
            </a:r>
            <a:r>
              <a:rPr lang="en-US" sz="2400" dirty="0"/>
              <a:t>C </a:t>
            </a:r>
            <a:r>
              <a:rPr lang="ru-RU" sz="2400" dirty="0"/>
              <a:t>являются зависимыми,</a:t>
            </a:r>
            <a:r>
              <a:rPr lang="en-US" sz="2400" dirty="0"/>
              <a:t> </a:t>
            </a:r>
            <a:r>
              <a:rPr lang="ru-RU" sz="2400" dirty="0"/>
              <a:t>так как они требуют  для своего решения знать длину наибольшего палиндрома для строки </a:t>
            </a:r>
            <a:r>
              <a:rPr lang="en-US" sz="2400" dirty="0"/>
              <a:t>string </a:t>
            </a:r>
            <a:r>
              <a:rPr lang="ru-RU" sz="2400" dirty="0"/>
              <a:t>от индекса </a:t>
            </a:r>
            <a:r>
              <a:rPr lang="en-US" sz="2400" i="1" dirty="0" err="1"/>
              <a:t>i</a:t>
            </a:r>
            <a:r>
              <a:rPr lang="ru-RU" sz="2400" dirty="0"/>
              <a:t>  до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включительно.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408900" y="1683959"/>
            <a:ext cx="395471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465693" y="2305635"/>
            <a:ext cx="490194" cy="28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40091" y="1658536"/>
            <a:ext cx="0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143844" y="44884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8015" y="47813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j+1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97775" y="196458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29846" y="137658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2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1904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]=1,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70106" y="537631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49" y="118737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909082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936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38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0658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8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95437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5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3767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5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1776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38F186A4-50AA-4E35-B12A-FDE88246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14379"/>
              </p:ext>
            </p:extLst>
          </p:nvPr>
        </p:nvGraphicFramePr>
        <p:xfrm>
          <a:off x="9911768" y="3159155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69800" progId="Equation.DSMT4">
                  <p:embed/>
                </p:oleObj>
              </mc:Choice>
              <mc:Fallback>
                <p:oleObj name="Equation" r:id="rId5" imgW="711000" imgH="4698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1768" y="3159155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8E55D46-2252-4754-B64D-DC4FC12ED0B2}"/>
              </a:ext>
            </a:extLst>
          </p:cNvPr>
          <p:cNvSpPr txBox="1"/>
          <p:nvPr/>
        </p:nvSpPr>
        <p:spPr>
          <a:xfrm>
            <a:off x="6402465" y="3228945"/>
            <a:ext cx="324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работы алгоритма :</a:t>
            </a:r>
          </a:p>
        </p:txBody>
      </p:sp>
    </p:spTree>
    <p:extLst>
      <p:ext uri="{BB962C8B-B14F-4D97-AF65-F5344CB8AC3E}">
        <p14:creationId xmlns:p14="http://schemas.microsoft.com/office/powerpoint/2010/main" val="4796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2" y="2929795"/>
            <a:ext cx="8814061" cy="518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2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91301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37" y="60819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981183" y="2332755"/>
            <a:ext cx="340047" cy="2740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484506" y="2606768"/>
            <a:ext cx="37789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003572" y="2659192"/>
            <a:ext cx="303720" cy="273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003572" y="3020919"/>
            <a:ext cx="11220" cy="3459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6363254" y="2001357"/>
            <a:ext cx="33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49" y="118737"/>
            <a:ext cx="345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Восстановление палиндрома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2C72C6-CB24-4F91-9EAD-729589D60D8D}"/>
              </a:ext>
            </a:extLst>
          </p:cNvPr>
          <p:cNvSpPr/>
          <p:nvPr/>
        </p:nvSpPr>
        <p:spPr>
          <a:xfrm>
            <a:off x="6363254" y="2356833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</a:t>
            </a:r>
            <a:endParaRPr lang="ru-RU" sz="2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AE43EBC-CADB-488B-BA37-930E45A28231}"/>
              </a:ext>
            </a:extLst>
          </p:cNvPr>
          <p:cNvSpPr/>
          <p:nvPr/>
        </p:nvSpPr>
        <p:spPr>
          <a:xfrm>
            <a:off x="6363254" y="2704139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</a:t>
            </a:r>
            <a:endParaRPr lang="ru-RU" sz="2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318ABEE-1DC4-4CC8-A20B-8CD0930590E1}"/>
              </a:ext>
            </a:extLst>
          </p:cNvPr>
          <p:cNvSpPr/>
          <p:nvPr/>
        </p:nvSpPr>
        <p:spPr>
          <a:xfrm>
            <a:off x="6386762" y="3145896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 s a</a:t>
            </a:r>
            <a:r>
              <a:rPr lang="ru-RU" sz="2400" dirty="0"/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72E2C30-A9BE-4642-9A14-2ECBA6B00677}"/>
              </a:ext>
            </a:extLst>
          </p:cNvPr>
          <p:cNvCxnSpPr/>
          <p:nvPr/>
        </p:nvCxnSpPr>
        <p:spPr>
          <a:xfrm>
            <a:off x="6240544" y="3135998"/>
            <a:ext cx="1451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6" grpId="0"/>
      <p:bldP spid="3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5190" y="2486524"/>
            <a:ext cx="11285034" cy="15613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6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возрастающая (строго возрастающая) подпоследовательность НВП (НСВП)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subsequence, LIS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Задана конечная последовательность чисел (могут быть повторения)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</a:p>
              <a:p>
                <a:endParaRPr lang="en-US" sz="2400" b="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строго возрастающую подпоследовательность (НСВП) </a:t>
                </a:r>
                <a:r>
                  <a:rPr lang="ru-RU" sz="2400" dirty="0"/>
                  <a:t>(или </a:t>
                </a:r>
                <a:r>
                  <a:rPr lang="ru-RU" sz="2400" b="1" dirty="0"/>
                  <a:t>наибольшую неубывающую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blipFill>
                <a:blip r:embed="rId3"/>
                <a:stretch>
                  <a:fillRect l="-871" t="-2111" r="-816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A56EA-8C9F-4D15-8B1E-468F8B28B28F}"/>
                  </a:ext>
                </a:extLst>
              </p:cNvPr>
              <p:cNvSpPr txBox="1"/>
              <p:nvPr/>
            </p:nvSpPr>
            <p:spPr>
              <a:xfrm>
                <a:off x="1092819" y="3579547"/>
                <a:ext cx="61331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= 0, 2, </a:t>
                </a:r>
                <a:r>
                  <a:rPr lang="en-US" sz="2400" b="0" dirty="0"/>
                  <a:t>8</a:t>
                </a:r>
                <a:r>
                  <a:rPr lang="ru-RU" sz="2400" b="0" dirty="0"/>
                  <a:t>, 1, 9, 6, 7, 22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A56EA-8C9F-4D15-8B1E-468F8B28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19" y="3579547"/>
                <a:ext cx="613317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63860C-8C99-4BA8-9459-309CB453F3D8}"/>
                  </a:ext>
                </a:extLst>
              </p:cNvPr>
              <p:cNvSpPr txBox="1"/>
              <p:nvPr/>
            </p:nvSpPr>
            <p:spPr>
              <a:xfrm>
                <a:off x="1092819" y="4296138"/>
                <a:ext cx="61331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0" dirty="0"/>
                  <a:t>НСВП(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ru-RU" sz="2400" b="0" dirty="0"/>
                  <a:t>)= 0, 2, 6, 7, 22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63860C-8C99-4BA8-9459-309CB453F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19" y="4296138"/>
                <a:ext cx="613317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7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106746" y="18307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 (двумерное ДП)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329116" y="356843"/>
                <a:ext cx="8037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 нас  задана последовательность чисел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6" y="356843"/>
                <a:ext cx="8037841" cy="369332"/>
              </a:xfrm>
              <a:prstGeom prst="rect">
                <a:avLst/>
              </a:prstGeom>
              <a:blipFill>
                <a:blip r:embed="rId3"/>
                <a:stretch>
                  <a:fillRect l="-682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329116" y="763434"/>
                <a:ext cx="115673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Отсортируем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не убыванию, получим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Сделать это можно, например,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𝑜𝑔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Если требуется, чтобы искомая подпоследовательность строго возрастала, то удалим из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повторяющиеся элементы.</a:t>
                </a:r>
                <a:r>
                  <a:rPr lang="en-US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6" y="763434"/>
                <a:ext cx="11567329" cy="923330"/>
              </a:xfrm>
              <a:prstGeom prst="rect">
                <a:avLst/>
              </a:prstGeom>
              <a:blipFill>
                <a:blip r:embed="rId4"/>
                <a:stretch>
                  <a:fillRect l="-474" t="-3289" r="-263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366084" y="1747683"/>
                <a:ext cx="345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Теперь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СВ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  <a:endParaRPr lang="ru-BY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4" y="1747683"/>
                <a:ext cx="3457741" cy="369332"/>
              </a:xfrm>
              <a:prstGeom prst="rect">
                <a:avLst/>
              </a:prstGeom>
              <a:blipFill>
                <a:blip r:embed="rId5"/>
                <a:stretch>
                  <a:fillRect l="-1411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08556"/>
              </p:ext>
            </p:extLst>
          </p:nvPr>
        </p:nvGraphicFramePr>
        <p:xfrm>
          <a:off x="1816706" y="3014391"/>
          <a:ext cx="3525750" cy="34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0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411765953"/>
                    </a:ext>
                  </a:extLst>
                </a:gridCol>
              </a:tblGrid>
              <a:tr h="332124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4590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560260" y="34879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560260" y="3862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555452" y="42544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560260" y="46504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560260" y="50442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560260" y="54136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560260" y="57596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2255411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636548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3064518" y="2652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3860499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4214200" y="2674920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4567865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4933920" y="26749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blipFill>
                <a:blip r:embed="rId6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blipFill>
                <a:blip r:embed="rId7"/>
                <a:stretch>
                  <a:fillRect l="-183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B91AAE-4C60-4131-9CC8-A90F25D4C193}"/>
                  </a:ext>
                </a:extLst>
              </p:cNvPr>
              <p:cNvSpPr txBox="1"/>
              <p:nvPr/>
            </p:nvSpPr>
            <p:spPr>
              <a:xfrm>
                <a:off x="6011048" y="3667485"/>
                <a:ext cx="4620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НСВП(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ru-RU" dirty="0"/>
                  <a:t>)= 0, 2, 8, 9, 23</a:t>
                </a:r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B91AAE-4C60-4131-9CC8-A90F25D4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48" y="3667485"/>
                <a:ext cx="4620692" cy="369332"/>
              </a:xfrm>
              <a:prstGeom prst="rect">
                <a:avLst/>
              </a:prstGeom>
              <a:blipFill>
                <a:blip r:embed="rId8"/>
                <a:stretch>
                  <a:fillRect l="-1055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4458E5-8520-40D1-97E2-D7D8998BE24E}"/>
                  </a:ext>
                </a:extLst>
              </p:cNvPr>
              <p:cNvSpPr txBox="1"/>
              <p:nvPr/>
            </p:nvSpPr>
            <p:spPr>
              <a:xfrm>
                <a:off x="5849877" y="2417534"/>
                <a:ext cx="272052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0" dirty="0"/>
                  <a:t>=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0</a:t>
                </a:r>
                <a:r>
                  <a:rPr lang="ru-RU" sz="2000" b="0" dirty="0"/>
                  <a:t>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ru-RU" sz="2000" b="0" dirty="0"/>
                  <a:t>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8</a:t>
                </a:r>
                <a:r>
                  <a:rPr lang="ru-RU" sz="2000" b="0" dirty="0"/>
                  <a:t>, 1,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9</a:t>
                </a:r>
                <a:r>
                  <a:rPr lang="ru-RU" sz="2000" b="0" dirty="0"/>
                  <a:t>, 6, 7,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3</a:t>
                </a:r>
                <a:endParaRPr lang="ru-RU" sz="20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0" dirty="0"/>
                  <a:t>=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0</a:t>
                </a:r>
                <a:r>
                  <a:rPr lang="ru-RU" sz="2000" b="0" dirty="0"/>
                  <a:t>, 1,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ru-RU" sz="2000" b="0" dirty="0"/>
                  <a:t>, 6, 7,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8</a:t>
                </a:r>
                <a:r>
                  <a:rPr lang="ru-RU" sz="2000" b="0" dirty="0"/>
                  <a:t>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9</a:t>
                </a:r>
                <a:r>
                  <a:rPr lang="ru-RU" sz="2000" b="0" dirty="0"/>
                  <a:t>, 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3</a:t>
                </a:r>
                <a:endParaRPr lang="ru-RU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4458E5-8520-40D1-97E2-D7D8998B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77" y="2417534"/>
                <a:ext cx="2720526" cy="707886"/>
              </a:xfrm>
              <a:prstGeom prst="rect">
                <a:avLst/>
              </a:prstGeom>
              <a:blipFill>
                <a:blip r:embed="rId9"/>
                <a:stretch>
                  <a:fillRect t="-5172" r="-1345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3F5B461-B881-4321-9BC2-23DB058F388B}"/>
              </a:ext>
            </a:extLst>
          </p:cNvPr>
          <p:cNvSpPr/>
          <p:nvPr/>
        </p:nvSpPr>
        <p:spPr>
          <a:xfrm>
            <a:off x="1443242" y="61570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C1E5B1E-0B3D-4774-B51A-422411899CCF}"/>
              </a:ext>
            </a:extLst>
          </p:cNvPr>
          <p:cNvSpPr/>
          <p:nvPr/>
        </p:nvSpPr>
        <p:spPr>
          <a:xfrm>
            <a:off x="3433642" y="26641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32E589B-B3BE-4D6F-9A1E-544B80157FC6}"/>
              </a:ext>
            </a:extLst>
          </p:cNvPr>
          <p:cNvCxnSpPr/>
          <p:nvPr/>
        </p:nvCxnSpPr>
        <p:spPr>
          <a:xfrm flipH="1" flipV="1">
            <a:off x="4869551" y="6031567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ECBD86E-4708-4B10-B1E3-4A6B5647779F}"/>
              </a:ext>
            </a:extLst>
          </p:cNvPr>
          <p:cNvCxnSpPr/>
          <p:nvPr/>
        </p:nvCxnSpPr>
        <p:spPr>
          <a:xfrm flipV="1">
            <a:off x="4869551" y="566223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5DDD654-A3D8-46FA-9C22-E66594DB67AC}"/>
              </a:ext>
            </a:extLst>
          </p:cNvPr>
          <p:cNvCxnSpPr/>
          <p:nvPr/>
        </p:nvCxnSpPr>
        <p:spPr>
          <a:xfrm flipV="1">
            <a:off x="4848162" y="520451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4D7C437-7149-4F7C-9262-A052B30B1417}"/>
              </a:ext>
            </a:extLst>
          </p:cNvPr>
          <p:cNvCxnSpPr/>
          <p:nvPr/>
        </p:nvCxnSpPr>
        <p:spPr>
          <a:xfrm flipH="1" flipV="1">
            <a:off x="4439352" y="490583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76EBD35-6D18-432B-A260-315106E69B36}"/>
              </a:ext>
            </a:extLst>
          </p:cNvPr>
          <p:cNvCxnSpPr/>
          <p:nvPr/>
        </p:nvCxnSpPr>
        <p:spPr>
          <a:xfrm flipV="1">
            <a:off x="4439352" y="446575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3EC5ACA-8B11-429F-B4B5-FBBB1FA351C9}"/>
              </a:ext>
            </a:extLst>
          </p:cNvPr>
          <p:cNvCxnSpPr/>
          <p:nvPr/>
        </p:nvCxnSpPr>
        <p:spPr>
          <a:xfrm flipH="1" flipV="1">
            <a:off x="4065863" y="406644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0772F5D-327E-44F7-A2DD-0998F0E3562C}"/>
              </a:ext>
            </a:extLst>
          </p:cNvPr>
          <p:cNvCxnSpPr/>
          <p:nvPr/>
        </p:nvCxnSpPr>
        <p:spPr>
          <a:xfrm flipH="1">
            <a:off x="3579581" y="404677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0EED8E3C-353F-477D-8C4C-4151A1B86907}"/>
              </a:ext>
            </a:extLst>
          </p:cNvPr>
          <p:cNvCxnSpPr/>
          <p:nvPr/>
        </p:nvCxnSpPr>
        <p:spPr>
          <a:xfrm flipH="1">
            <a:off x="3152724" y="4041601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29AA524-DE0E-483B-AC05-C8C84027E973}"/>
              </a:ext>
            </a:extLst>
          </p:cNvPr>
          <p:cNvCxnSpPr/>
          <p:nvPr/>
        </p:nvCxnSpPr>
        <p:spPr>
          <a:xfrm flipH="1" flipV="1">
            <a:off x="2871875" y="371236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C7DA35A-F0A3-42B7-905E-85D2C0ADFC0F}"/>
              </a:ext>
            </a:extLst>
          </p:cNvPr>
          <p:cNvCxnSpPr/>
          <p:nvPr/>
        </p:nvCxnSpPr>
        <p:spPr>
          <a:xfrm flipH="1">
            <a:off x="2453754" y="358125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2F48797-FC00-4CBD-82BF-9B46B619778C}"/>
              </a:ext>
            </a:extLst>
          </p:cNvPr>
          <p:cNvCxnSpPr/>
          <p:nvPr/>
        </p:nvCxnSpPr>
        <p:spPr>
          <a:xfrm flipH="1" flipV="1">
            <a:off x="2116174" y="325645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32F43DC-434C-472E-B4C8-C1F0FCF47E65}"/>
              </a:ext>
            </a:extLst>
          </p:cNvPr>
          <p:cNvCxnSpPr/>
          <p:nvPr/>
        </p:nvCxnSpPr>
        <p:spPr>
          <a:xfrm>
            <a:off x="0" y="210977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55" grpId="0"/>
      <p:bldP spid="45" grpId="0"/>
      <p:bldP spid="52" grpId="0"/>
      <p:bldP spid="5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48" y="213362"/>
            <a:ext cx="1082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Явное решение задачи </a:t>
            </a:r>
            <a:r>
              <a:rPr lang="ru-RU" sz="2400" dirty="0"/>
              <a:t>(одномерное ДП)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025"/>
              </p:ext>
            </p:extLst>
          </p:nvPr>
        </p:nvGraphicFramePr>
        <p:xfrm>
          <a:off x="3386001" y="1562484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7799" y="1874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14687" y="1929726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87" y="1929726"/>
                <a:ext cx="7225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837131" y="1569760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131" y="1569760"/>
                <a:ext cx="3876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/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длину наибольшей строго возрастающей подпоследовательности, которая обязательно заканчивается в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blipFill>
                <a:blip r:embed="rId6"/>
                <a:stretch>
                  <a:fillRect l="-490" t="-5660" r="-43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1406B-D644-4518-84E4-EAC20841FAC0}"/>
                  </a:ext>
                </a:extLst>
              </p:cNvPr>
              <p:cNvSpPr txBox="1"/>
              <p:nvPr/>
            </p:nvSpPr>
            <p:spPr>
              <a:xfrm>
                <a:off x="7799910" y="1939092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1406B-D644-4518-84E4-EAC20841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10" y="1939092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/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Рассмотрим некоторую строго возрастающую подпоследовательность, которая заканчивается  элементе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В этой последовательности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последним и остальные элементы этой последовательности меньше, чем он. </a:t>
                </a:r>
                <a:endParaRPr lang="en-US" dirty="0"/>
              </a:p>
              <a:p>
                <a:pPr algn="just"/>
                <a:r>
                  <a:rPr lang="ru-RU" dirty="0"/>
                  <a:t>Непосредственно перед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могут оказаться те из  элементов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, которые меньше,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dirty="0"/>
              </a:p>
              <a:p>
                <a:pPr algn="just"/>
                <a:r>
                  <a:rPr lang="ru-RU" dirty="0"/>
                  <a:t>Для того, чтобы получить последовательность наибольшей длины,</a:t>
                </a:r>
                <a:r>
                  <a:rPr lang="ru-RU" b="0" i="0" dirty="0">
                    <a:latin typeface="+mj-lt"/>
                  </a:rPr>
                  <a:t> </a:t>
                </a:r>
                <a:r>
                  <a:rPr lang="ru-RU" dirty="0"/>
                  <a:t>заканчивающуюся 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нужно, чтобы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стоял тот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,  для которого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наибольшее</a:t>
                </a:r>
                <a:r>
                  <a:rPr lang="en-US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blipFill>
                <a:blip r:embed="rId8"/>
                <a:stretch>
                  <a:fillRect l="-435" t="-1712" r="-490" b="-34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530326-33A8-4D90-ABCA-B3B977C36B25}"/>
              </a:ext>
            </a:extLst>
          </p:cNvPr>
          <p:cNvSpPr txBox="1"/>
          <p:nvPr/>
        </p:nvSpPr>
        <p:spPr>
          <a:xfrm>
            <a:off x="683168" y="4274430"/>
            <a:ext cx="573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Тогда получаем следующее рекуррентное соотношение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/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DA892A9-11A9-45FE-B3D8-C3F761994FA0}"/>
              </a:ext>
            </a:extLst>
          </p:cNvPr>
          <p:cNvCxnSpPr/>
          <p:nvPr/>
        </p:nvCxnSpPr>
        <p:spPr>
          <a:xfrm>
            <a:off x="6096000" y="4829630"/>
            <a:ext cx="0" cy="143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5FF9A-04C6-4AF0-B252-0775D4F937E4}"/>
              </a:ext>
            </a:extLst>
          </p:cNvPr>
          <p:cNvSpPr txBox="1"/>
          <p:nvPr/>
        </p:nvSpPr>
        <p:spPr>
          <a:xfrm>
            <a:off x="6418474" y="494127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/>
              <p:nvPr/>
            </p:nvSpPr>
            <p:spPr>
              <a:xfrm>
                <a:off x="999283" y="5558300"/>
                <a:ext cx="389537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+  1,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eqAr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83" y="5558300"/>
                <a:ext cx="3895378" cy="683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ECA946-0674-CF26-8BA1-C84CC0C51DCA}"/>
                  </a:ext>
                </a:extLst>
              </p:cNvPr>
              <p:cNvSpPr txBox="1"/>
              <p:nvPr/>
            </p:nvSpPr>
            <p:spPr>
              <a:xfrm>
                <a:off x="6501927" y="1930242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ECA946-0674-CF26-8BA1-C84CC0C51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27" y="1930242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7010F-D2A6-D331-398F-DA40016661CA}"/>
                  </a:ext>
                </a:extLst>
              </p:cNvPr>
              <p:cNvSpPr txBox="1"/>
              <p:nvPr/>
            </p:nvSpPr>
            <p:spPr>
              <a:xfrm>
                <a:off x="-935355" y="5092534"/>
                <a:ext cx="6130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 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7010F-D2A6-D331-398F-DA4001666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355" y="5092534"/>
                <a:ext cx="613029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A56EA-8C9F-4D15-8B1E-468F8B28B28F}"/>
                  </a:ext>
                </a:extLst>
              </p:cNvPr>
              <p:cNvSpPr txBox="1"/>
              <p:nvPr/>
            </p:nvSpPr>
            <p:spPr>
              <a:xfrm>
                <a:off x="881802" y="642915"/>
                <a:ext cx="1005180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0" dirty="0"/>
                  <a:t>Построить НСВП для последовательности: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= 0, 2, </a:t>
                </a:r>
                <a:r>
                  <a:rPr lang="en-US" sz="2400" b="0" dirty="0"/>
                  <a:t>8</a:t>
                </a:r>
                <a:r>
                  <a:rPr lang="ru-RU" sz="2400" b="0" dirty="0"/>
                  <a:t>, 1, 9, 6, 7, 2</a:t>
                </a:r>
                <a:r>
                  <a:rPr lang="en-US" sz="2400" b="0" dirty="0"/>
                  <a:t>3</a:t>
                </a:r>
                <a:r>
                  <a:rPr lang="ru-RU" sz="2400" dirty="0"/>
                  <a:t>, </a:t>
                </a:r>
                <a:r>
                  <a:rPr lang="en-US" sz="2400" dirty="0"/>
                  <a:t>3</a:t>
                </a:r>
                <a:endParaRPr lang="ru-RU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A56EA-8C9F-4D15-8B1E-468F8B28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02" y="642915"/>
                <a:ext cx="10051807" cy="830997"/>
              </a:xfrm>
              <a:prstGeom prst="rect">
                <a:avLst/>
              </a:prstGeom>
              <a:blipFill>
                <a:blip r:embed="rId3"/>
                <a:stretch>
                  <a:fillRect l="-970"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565046C9-FA51-4D79-8237-3B7FC1391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21315"/>
                  </p:ext>
                </p:extLst>
              </p:nvPr>
            </p:nvGraphicFramePr>
            <p:xfrm>
              <a:off x="1047262" y="1869826"/>
              <a:ext cx="6650180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38438112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203101410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23050441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73488959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234323034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775279461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4239521749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9155932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7901171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076202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            </a:t>
                          </a:r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0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762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BY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53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565046C9-FA51-4D79-8237-3B7FC1391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21315"/>
                  </p:ext>
                </p:extLst>
              </p:nvPr>
            </p:nvGraphicFramePr>
            <p:xfrm>
              <a:off x="1047262" y="1869826"/>
              <a:ext cx="6650180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18">
                      <a:extLst>
                        <a:ext uri="{9D8B030D-6E8A-4147-A177-3AD203B41FA5}">
                          <a16:colId xmlns:a16="http://schemas.microsoft.com/office/drawing/2014/main" val="238438112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203101410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523050441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73488959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2343230348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775279461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4239521749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89155932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3179011714"/>
                        </a:ext>
                      </a:extLst>
                    </a:gridCol>
                    <a:gridCol w="665018">
                      <a:extLst>
                        <a:ext uri="{9D8B030D-6E8A-4147-A177-3AD203B41FA5}">
                          <a16:colId xmlns:a16="http://schemas.microsoft.com/office/drawing/2014/main" val="1076202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            </a:t>
                          </a:r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0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98387" r="-90367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7621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89231" r="-90367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BY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536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F858261-3535-47E3-AC38-8F14DD531555}"/>
              </a:ext>
            </a:extLst>
          </p:cNvPr>
          <p:cNvCxnSpPr/>
          <p:nvPr/>
        </p:nvCxnSpPr>
        <p:spPr>
          <a:xfrm flipV="1">
            <a:off x="5943601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390530C-9962-4719-AC69-0E5C8E1864FC}"/>
              </a:ext>
            </a:extLst>
          </p:cNvPr>
          <p:cNvCxnSpPr/>
          <p:nvPr/>
        </p:nvCxnSpPr>
        <p:spPr>
          <a:xfrm flipV="1">
            <a:off x="5234354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9AA9F7E-FFA7-47C4-A39E-726EA36C134D}"/>
              </a:ext>
            </a:extLst>
          </p:cNvPr>
          <p:cNvCxnSpPr/>
          <p:nvPr/>
        </p:nvCxnSpPr>
        <p:spPr>
          <a:xfrm flipV="1">
            <a:off x="3903785" y="3080753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46AA297-3146-46C6-A903-98E5F06B7586}"/>
              </a:ext>
            </a:extLst>
          </p:cNvPr>
          <p:cNvCxnSpPr/>
          <p:nvPr/>
        </p:nvCxnSpPr>
        <p:spPr>
          <a:xfrm flipV="1">
            <a:off x="6641123" y="3080754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AE82838-64FF-4C0A-93FA-BA897A644D15}"/>
              </a:ext>
            </a:extLst>
          </p:cNvPr>
          <p:cNvCxnSpPr/>
          <p:nvPr/>
        </p:nvCxnSpPr>
        <p:spPr>
          <a:xfrm flipV="1">
            <a:off x="1884486" y="3007746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EC4321-35E1-4327-BBFE-A261E3FE8DE2}"/>
              </a:ext>
            </a:extLst>
          </p:cNvPr>
          <p:cNvSpPr txBox="1"/>
          <p:nvPr/>
        </p:nvSpPr>
        <p:spPr>
          <a:xfrm>
            <a:off x="-36634" y="4323487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dirty="0"/>
              <a:t>НСВП( 0, 2, </a:t>
            </a:r>
            <a:r>
              <a:rPr lang="en-US" sz="1800" b="0" dirty="0"/>
              <a:t>8</a:t>
            </a:r>
            <a:r>
              <a:rPr lang="ru-RU" sz="1800" b="0" dirty="0"/>
              <a:t>, 1, 9, 6, 7, 2</a:t>
            </a:r>
            <a:r>
              <a:rPr lang="en-US" sz="1800" b="0" dirty="0"/>
              <a:t>3</a:t>
            </a:r>
            <a:r>
              <a:rPr lang="ru-RU" sz="1800" dirty="0"/>
              <a:t>, </a:t>
            </a:r>
            <a:r>
              <a:rPr lang="en-US" sz="1800" dirty="0"/>
              <a:t>3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</a:t>
            </a:r>
            <a:r>
              <a:rPr lang="ru-RU" sz="1800" dirty="0"/>
              <a:t>(0,</a:t>
            </a:r>
            <a:r>
              <a:rPr lang="en-US" sz="1800" dirty="0"/>
              <a:t> </a:t>
            </a:r>
            <a:r>
              <a:rPr lang="ru-RU" sz="1800" dirty="0"/>
              <a:t>1,</a:t>
            </a:r>
            <a:r>
              <a:rPr lang="en-US" sz="1800" dirty="0"/>
              <a:t> </a:t>
            </a:r>
            <a:r>
              <a:rPr lang="ru-RU" sz="1800" dirty="0"/>
              <a:t>6,</a:t>
            </a:r>
            <a:r>
              <a:rPr lang="en-US" sz="1800" dirty="0"/>
              <a:t> </a:t>
            </a:r>
            <a:r>
              <a:rPr lang="ru-RU" sz="1800" dirty="0"/>
              <a:t>7,</a:t>
            </a:r>
            <a:r>
              <a:rPr lang="en-US" sz="1800" dirty="0"/>
              <a:t> </a:t>
            </a:r>
            <a:r>
              <a:rPr lang="ru-RU" sz="1800" dirty="0"/>
              <a:t>2</a:t>
            </a:r>
            <a:r>
              <a:rPr lang="en-US" sz="1800" dirty="0"/>
              <a:t>3</a:t>
            </a:r>
            <a:r>
              <a:rPr lang="ru-RU" sz="1800" dirty="0"/>
              <a:t>)</a:t>
            </a:r>
            <a:endParaRPr lang="ru-RU" sz="18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5D9B8-A0E8-4802-8B33-1E483C738498}"/>
              </a:ext>
            </a:extLst>
          </p:cNvPr>
          <p:cNvSpPr txBox="1"/>
          <p:nvPr/>
        </p:nvSpPr>
        <p:spPr>
          <a:xfrm>
            <a:off x="881803" y="3850255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саму НСВП(Х)?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blipFill>
                <a:blip r:embed="rId5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/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blipFill>
                <a:blip r:embed="rId6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565046C9-FA51-4D79-8237-3B7FC1391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767663"/>
                  </p:ext>
                </p:extLst>
              </p:nvPr>
            </p:nvGraphicFramePr>
            <p:xfrm>
              <a:off x="328330" y="747493"/>
              <a:ext cx="6987650" cy="11848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765">
                      <a:extLst>
                        <a:ext uri="{9D8B030D-6E8A-4147-A177-3AD203B41FA5}">
                          <a16:colId xmlns:a16="http://schemas.microsoft.com/office/drawing/2014/main" val="238438112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203101410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3523050441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73488959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234323034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775279461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4239521749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89155932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317901171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076202232"/>
                        </a:ext>
                      </a:extLst>
                    </a:gridCol>
                  </a:tblGrid>
                  <a:tr h="331411"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08917"/>
                      </a:ext>
                    </a:extLst>
                  </a:tr>
                  <a:tr h="331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762191"/>
                      </a:ext>
                    </a:extLst>
                  </a:tr>
                  <a:tr h="3541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53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565046C9-FA51-4D79-8237-3B7FC1391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767663"/>
                  </p:ext>
                </p:extLst>
              </p:nvPr>
            </p:nvGraphicFramePr>
            <p:xfrm>
              <a:off x="328330" y="747493"/>
              <a:ext cx="6987650" cy="11848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765">
                      <a:extLst>
                        <a:ext uri="{9D8B030D-6E8A-4147-A177-3AD203B41FA5}">
                          <a16:colId xmlns:a16="http://schemas.microsoft.com/office/drawing/2014/main" val="238438112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203101410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3523050441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73488959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2343230348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775279461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4239521749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89155932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3179011714"/>
                        </a:ext>
                      </a:extLst>
                    </a:gridCol>
                    <a:gridCol w="698765">
                      <a:extLst>
                        <a:ext uri="{9D8B030D-6E8A-4147-A177-3AD203B41FA5}">
                          <a16:colId xmlns:a16="http://schemas.microsoft.com/office/drawing/2014/main" val="1076202232"/>
                        </a:ext>
                      </a:extLst>
                    </a:gridCol>
                  </a:tblGrid>
                  <a:tr h="331411"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089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70" t="-73333" r="-9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7621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0" t="-200000" r="-90000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53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254657" y="276725"/>
                <a:ext cx="662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</a:rPr>
                  <a:t>Можно ли решить эту задачу быстрее, например,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ru-BY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7" y="276725"/>
                <a:ext cx="6622519" cy="369332"/>
              </a:xfrm>
              <a:prstGeom prst="rect">
                <a:avLst/>
              </a:prstGeom>
              <a:blipFill>
                <a:blip r:embed="rId3"/>
                <a:stretch>
                  <a:fillRect l="-82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4E90916-26EB-4544-A007-8978DCBE4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19167"/>
              </p:ext>
            </p:extLst>
          </p:nvPr>
        </p:nvGraphicFramePr>
        <p:xfrm>
          <a:off x="1870824" y="3356164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7FFBF1-D30A-4165-99D7-C13D9FBF8C83}"/>
              </a:ext>
            </a:extLst>
          </p:cNvPr>
          <p:cNvSpPr txBox="1"/>
          <p:nvPr/>
        </p:nvSpPr>
        <p:spPr>
          <a:xfrm>
            <a:off x="2453418" y="2307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</a:t>
            </a:r>
            <a:endParaRPr lang="ru-BY" sz="2000" b="1" dirty="0"/>
          </a:p>
        </p:txBody>
      </p:sp>
      <p:graphicFrame>
        <p:nvGraphicFramePr>
          <p:cNvPr id="20" name="Таблица 3">
            <a:extLst>
              <a:ext uri="{FF2B5EF4-FFF2-40B4-BE49-F238E27FC236}">
                <a16:creationId xmlns:a16="http://schemas.microsoft.com/office/drawing/2014/main" id="{402993A5-0100-43E6-AB16-57687D6E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34998"/>
              </p:ext>
            </p:extLst>
          </p:nvPr>
        </p:nvGraphicFramePr>
        <p:xfrm>
          <a:off x="3361146" y="2889936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5DA4EF00-1C2F-430A-AE4A-3EAD6104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3326"/>
              </p:ext>
            </p:extLst>
          </p:nvPr>
        </p:nvGraphicFramePr>
        <p:xfrm>
          <a:off x="3005904" y="3327968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996B55-15AB-465E-8D60-D44D8BE2DDAC}"/>
              </a:ext>
            </a:extLst>
          </p:cNvPr>
          <p:cNvSpPr txBox="1"/>
          <p:nvPr/>
        </p:nvSpPr>
        <p:spPr>
          <a:xfrm>
            <a:off x="3915281" y="22588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1</a:t>
            </a:r>
            <a:endParaRPr lang="ru-BY" sz="2000" b="1" dirty="0"/>
          </a:p>
        </p:txBody>
      </p:sp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DA96DD72-1EF5-410C-BC09-47738980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38792"/>
              </p:ext>
            </p:extLst>
          </p:nvPr>
        </p:nvGraphicFramePr>
        <p:xfrm>
          <a:off x="4767627" y="2441085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9" name="Таблица 3">
            <a:extLst>
              <a:ext uri="{FF2B5EF4-FFF2-40B4-BE49-F238E27FC236}">
                <a16:creationId xmlns:a16="http://schemas.microsoft.com/office/drawing/2014/main" id="{0B5EC321-56F0-4835-B57B-A17164742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3529"/>
              </p:ext>
            </p:extLst>
          </p:nvPr>
        </p:nvGraphicFramePr>
        <p:xfrm>
          <a:off x="4406631" y="2860614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472AB6-6616-4678-A06E-3A56E093FD18}"/>
              </a:ext>
            </a:extLst>
          </p:cNvPr>
          <p:cNvSpPr txBox="1"/>
          <p:nvPr/>
        </p:nvSpPr>
        <p:spPr>
          <a:xfrm>
            <a:off x="6786139" y="22588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  <a:endParaRPr lang="ru-BY" sz="2000" b="1" dirty="0"/>
          </a:p>
        </p:txBody>
      </p:sp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6CA05F35-E2CF-4515-9D32-5E2670BF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03450"/>
              </p:ext>
            </p:extLst>
          </p:nvPr>
        </p:nvGraphicFramePr>
        <p:xfrm>
          <a:off x="2639361" y="3766000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7" name="Таблица 3">
            <a:extLst>
              <a:ext uri="{FF2B5EF4-FFF2-40B4-BE49-F238E27FC236}">
                <a16:creationId xmlns:a16="http://schemas.microsoft.com/office/drawing/2014/main" id="{DC628515-B346-4974-A933-BA94603B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1113"/>
              </p:ext>
            </p:extLst>
          </p:nvPr>
        </p:nvGraphicFramePr>
        <p:xfrm>
          <a:off x="1509828" y="3768929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8" name="Таблица 3">
            <a:extLst>
              <a:ext uri="{FF2B5EF4-FFF2-40B4-BE49-F238E27FC236}">
                <a16:creationId xmlns:a16="http://schemas.microsoft.com/office/drawing/2014/main" id="{708A61BD-BE0F-48C0-BEE9-07B765702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60675"/>
              </p:ext>
            </p:extLst>
          </p:nvPr>
        </p:nvGraphicFramePr>
        <p:xfrm>
          <a:off x="4043860" y="3725496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9" name="Таблица 3">
            <a:extLst>
              <a:ext uri="{FF2B5EF4-FFF2-40B4-BE49-F238E27FC236}">
                <a16:creationId xmlns:a16="http://schemas.microsoft.com/office/drawing/2014/main" id="{FD055554-DD1E-45DB-9878-BEE435ED5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873"/>
              </p:ext>
            </p:extLst>
          </p:nvPr>
        </p:nvGraphicFramePr>
        <p:xfrm>
          <a:off x="4406631" y="3299282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4" name="Таблица 3">
            <a:extLst>
              <a:ext uri="{FF2B5EF4-FFF2-40B4-BE49-F238E27FC236}">
                <a16:creationId xmlns:a16="http://schemas.microsoft.com/office/drawing/2014/main" id="{84D0E80D-6203-424B-94E3-9EEADB5C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77280"/>
              </p:ext>
            </p:extLst>
          </p:nvPr>
        </p:nvGraphicFramePr>
        <p:xfrm>
          <a:off x="8215266" y="2471287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5" name="Таблица 3">
            <a:extLst>
              <a:ext uri="{FF2B5EF4-FFF2-40B4-BE49-F238E27FC236}">
                <a16:creationId xmlns:a16="http://schemas.microsoft.com/office/drawing/2014/main" id="{386B872D-30F1-451E-8DA0-6D84D7FE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01672"/>
              </p:ext>
            </p:extLst>
          </p:nvPr>
        </p:nvGraphicFramePr>
        <p:xfrm>
          <a:off x="7861236" y="2881201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6" name="Таблица 3">
            <a:extLst>
              <a:ext uri="{FF2B5EF4-FFF2-40B4-BE49-F238E27FC236}">
                <a16:creationId xmlns:a16="http://schemas.microsoft.com/office/drawing/2014/main" id="{55B78BE0-EDE1-4E58-B2F4-F26A57248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42744"/>
              </p:ext>
            </p:extLst>
          </p:nvPr>
        </p:nvGraphicFramePr>
        <p:xfrm>
          <a:off x="7429961" y="3317633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8" name="Таблица 3">
            <a:extLst>
              <a:ext uri="{FF2B5EF4-FFF2-40B4-BE49-F238E27FC236}">
                <a16:creationId xmlns:a16="http://schemas.microsoft.com/office/drawing/2014/main" id="{5AF1EFE5-631D-451A-8D8A-AD695146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74580"/>
              </p:ext>
            </p:extLst>
          </p:nvPr>
        </p:nvGraphicFramePr>
        <p:xfrm>
          <a:off x="7081349" y="373426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29927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04000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B519BFC-871E-4E2B-B44B-53321AC434C8}"/>
              </a:ext>
            </a:extLst>
          </p:cNvPr>
          <p:cNvSpPr txBox="1"/>
          <p:nvPr/>
        </p:nvSpPr>
        <p:spPr>
          <a:xfrm>
            <a:off x="8774511" y="22347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6</a:t>
            </a:r>
            <a:endParaRPr lang="ru-BY" sz="2000" b="1" dirty="0"/>
          </a:p>
        </p:txBody>
      </p:sp>
      <p:graphicFrame>
        <p:nvGraphicFramePr>
          <p:cNvPr id="50" name="Таблица 3">
            <a:extLst>
              <a:ext uri="{FF2B5EF4-FFF2-40B4-BE49-F238E27FC236}">
                <a16:creationId xmlns:a16="http://schemas.microsoft.com/office/drawing/2014/main" id="{BCD90178-D1BA-476A-B5CD-73D88293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97865"/>
              </p:ext>
            </p:extLst>
          </p:nvPr>
        </p:nvGraphicFramePr>
        <p:xfrm>
          <a:off x="11710612" y="2568361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1" name="Таблица 3">
            <a:extLst>
              <a:ext uri="{FF2B5EF4-FFF2-40B4-BE49-F238E27FC236}">
                <a16:creationId xmlns:a16="http://schemas.microsoft.com/office/drawing/2014/main" id="{6CEF98F2-5181-4BE4-89E0-BB7FBEEA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9379"/>
              </p:ext>
            </p:extLst>
          </p:nvPr>
        </p:nvGraphicFramePr>
        <p:xfrm>
          <a:off x="11356582" y="2980952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3" name="Таблица 3">
            <a:extLst>
              <a:ext uri="{FF2B5EF4-FFF2-40B4-BE49-F238E27FC236}">
                <a16:creationId xmlns:a16="http://schemas.microsoft.com/office/drawing/2014/main" id="{48D7F3C1-5FAB-4D61-A163-1C2B4B23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38661"/>
              </p:ext>
            </p:extLst>
          </p:nvPr>
        </p:nvGraphicFramePr>
        <p:xfrm>
          <a:off x="10597214" y="3834501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72911C-E9A3-44C5-87ED-6BAF1A52275D}"/>
              </a:ext>
            </a:extLst>
          </p:cNvPr>
          <p:cNvSpPr txBox="1"/>
          <p:nvPr/>
        </p:nvSpPr>
        <p:spPr>
          <a:xfrm>
            <a:off x="41794" y="46423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7</a:t>
            </a:r>
            <a:endParaRPr lang="ru-BY" sz="2000" b="1" dirty="0"/>
          </a:p>
        </p:txBody>
      </p:sp>
      <p:graphicFrame>
        <p:nvGraphicFramePr>
          <p:cNvPr id="55" name="Таблица 3">
            <a:extLst>
              <a:ext uri="{FF2B5EF4-FFF2-40B4-BE49-F238E27FC236}">
                <a16:creationId xmlns:a16="http://schemas.microsoft.com/office/drawing/2014/main" id="{1562D6E2-4762-4BA7-BAC6-F6F75F2B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38199"/>
              </p:ext>
            </p:extLst>
          </p:nvPr>
        </p:nvGraphicFramePr>
        <p:xfrm>
          <a:off x="1585998" y="4574930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6" name="Таблица 3">
            <a:extLst>
              <a:ext uri="{FF2B5EF4-FFF2-40B4-BE49-F238E27FC236}">
                <a16:creationId xmlns:a16="http://schemas.microsoft.com/office/drawing/2014/main" id="{C5ED7D61-17EF-49BB-B7E9-6CBB18D3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91600"/>
              </p:ext>
            </p:extLst>
          </p:nvPr>
        </p:nvGraphicFramePr>
        <p:xfrm>
          <a:off x="1231968" y="4995136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7" name="Таблица 3">
            <a:extLst>
              <a:ext uri="{FF2B5EF4-FFF2-40B4-BE49-F238E27FC236}">
                <a16:creationId xmlns:a16="http://schemas.microsoft.com/office/drawing/2014/main" id="{D8BFCED0-D276-4EBA-81D1-549BBF19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01320"/>
              </p:ext>
            </p:extLst>
          </p:nvPr>
        </p:nvGraphicFramePr>
        <p:xfrm>
          <a:off x="810063" y="5425917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8" name="Таблица 3">
            <a:extLst>
              <a:ext uri="{FF2B5EF4-FFF2-40B4-BE49-F238E27FC236}">
                <a16:creationId xmlns:a16="http://schemas.microsoft.com/office/drawing/2014/main" id="{8044D526-998D-4503-AA1E-89B2B845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45855"/>
              </p:ext>
            </p:extLst>
          </p:nvPr>
        </p:nvGraphicFramePr>
        <p:xfrm>
          <a:off x="461451" y="586037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9" name="Таблица 3">
            <a:extLst>
              <a:ext uri="{FF2B5EF4-FFF2-40B4-BE49-F238E27FC236}">
                <a16:creationId xmlns:a16="http://schemas.microsoft.com/office/drawing/2014/main" id="{DE7CC9CD-FE78-45D0-BD7F-B4A4470F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44464"/>
              </p:ext>
            </p:extLst>
          </p:nvPr>
        </p:nvGraphicFramePr>
        <p:xfrm>
          <a:off x="5860045" y="4668911"/>
          <a:ext cx="4095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0" name="Таблица 3">
            <a:extLst>
              <a:ext uri="{FF2B5EF4-FFF2-40B4-BE49-F238E27FC236}">
                <a16:creationId xmlns:a16="http://schemas.microsoft.com/office/drawing/2014/main" id="{643E1121-BD09-4554-8E50-1A2796CD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51257"/>
              </p:ext>
            </p:extLst>
          </p:nvPr>
        </p:nvGraphicFramePr>
        <p:xfrm>
          <a:off x="5532792" y="5110636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57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1" name="Таблица 3">
            <a:extLst>
              <a:ext uri="{FF2B5EF4-FFF2-40B4-BE49-F238E27FC236}">
                <a16:creationId xmlns:a16="http://schemas.microsoft.com/office/drawing/2014/main" id="{F906D27C-2F57-4216-A386-200AC240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55001"/>
              </p:ext>
            </p:extLst>
          </p:nvPr>
        </p:nvGraphicFramePr>
        <p:xfrm>
          <a:off x="5101517" y="5559110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7702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2" name="Таблица 3">
            <a:extLst>
              <a:ext uri="{FF2B5EF4-FFF2-40B4-BE49-F238E27FC236}">
                <a16:creationId xmlns:a16="http://schemas.microsoft.com/office/drawing/2014/main" id="{714AF8BA-790E-4372-94D9-4273772DC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3789"/>
              </p:ext>
            </p:extLst>
          </p:nvPr>
        </p:nvGraphicFramePr>
        <p:xfrm>
          <a:off x="4752905" y="599783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6721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3" name="Таблица 3">
            <a:extLst>
              <a:ext uri="{FF2B5EF4-FFF2-40B4-BE49-F238E27FC236}">
                <a16:creationId xmlns:a16="http://schemas.microsoft.com/office/drawing/2014/main" id="{AE195EE7-10B2-4AD7-A3B7-0706847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47479"/>
              </p:ext>
            </p:extLst>
          </p:nvPr>
        </p:nvGraphicFramePr>
        <p:xfrm>
          <a:off x="4283362" y="6438988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AF353B8-2470-4613-A3EA-8B05634FE191}"/>
              </a:ext>
            </a:extLst>
          </p:cNvPr>
          <p:cNvSpPr txBox="1"/>
          <p:nvPr/>
        </p:nvSpPr>
        <p:spPr>
          <a:xfrm>
            <a:off x="3935767" y="45497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</a:t>
            </a:r>
            <a:endParaRPr lang="ru-BY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4B515B-00B6-43C6-BB0A-95C64B76A8F2}"/>
              </a:ext>
            </a:extLst>
          </p:cNvPr>
          <p:cNvSpPr txBox="1"/>
          <p:nvPr/>
        </p:nvSpPr>
        <p:spPr>
          <a:xfrm>
            <a:off x="6820228" y="45148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ru-BY" sz="2000" b="1" dirty="0"/>
          </a:p>
        </p:txBody>
      </p:sp>
      <p:graphicFrame>
        <p:nvGraphicFramePr>
          <p:cNvPr id="68" name="Таблица 3">
            <a:extLst>
              <a:ext uri="{FF2B5EF4-FFF2-40B4-BE49-F238E27FC236}">
                <a16:creationId xmlns:a16="http://schemas.microsoft.com/office/drawing/2014/main" id="{8EABD4C7-B259-48ED-9621-E78BD5F6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6611"/>
              </p:ext>
            </p:extLst>
          </p:nvPr>
        </p:nvGraphicFramePr>
        <p:xfrm>
          <a:off x="483805" y="3768929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4BAA7D38-B81E-40E3-BF5D-A33135AFBA1C}"/>
              </a:ext>
            </a:extLst>
          </p:cNvPr>
          <p:cNvSpPr txBox="1"/>
          <p:nvPr/>
        </p:nvSpPr>
        <p:spPr>
          <a:xfrm>
            <a:off x="49548" y="23344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0</a:t>
            </a:r>
            <a:endParaRPr lang="ru-BY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C3BB4D-FAB0-45DE-A1A6-082230769545}"/>
              </a:ext>
            </a:extLst>
          </p:cNvPr>
          <p:cNvSpPr txBox="1"/>
          <p:nvPr/>
        </p:nvSpPr>
        <p:spPr>
          <a:xfrm>
            <a:off x="1116793" y="23085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2</a:t>
            </a:r>
            <a:endParaRPr lang="ru-BY" sz="2000" b="1" dirty="0"/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7A4CE02-6CB3-42BD-A62A-91DD0E45F908}"/>
              </a:ext>
            </a:extLst>
          </p:cNvPr>
          <p:cNvCxnSpPr/>
          <p:nvPr/>
        </p:nvCxnSpPr>
        <p:spPr>
          <a:xfrm>
            <a:off x="4161887" y="3284345"/>
            <a:ext cx="1132008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32147D05-D549-468E-84FB-528196AA8BEE}"/>
              </a:ext>
            </a:extLst>
          </p:cNvPr>
          <p:cNvSpPr/>
          <p:nvPr/>
        </p:nvSpPr>
        <p:spPr>
          <a:xfrm>
            <a:off x="4161887" y="2810417"/>
            <a:ext cx="1322512" cy="902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graphicFrame>
        <p:nvGraphicFramePr>
          <p:cNvPr id="66" name="Таблица 3">
            <a:extLst>
              <a:ext uri="{FF2B5EF4-FFF2-40B4-BE49-F238E27FC236}">
                <a16:creationId xmlns:a16="http://schemas.microsoft.com/office/drawing/2014/main" id="{C76F2496-E35A-45FE-878E-B33DF3D4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03362"/>
              </p:ext>
            </p:extLst>
          </p:nvPr>
        </p:nvGraphicFramePr>
        <p:xfrm>
          <a:off x="10933610" y="3396309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7" name="Таблица 3">
            <a:extLst>
              <a:ext uri="{FF2B5EF4-FFF2-40B4-BE49-F238E27FC236}">
                <a16:creationId xmlns:a16="http://schemas.microsoft.com/office/drawing/2014/main" id="{A22C2EF0-A37D-48A3-BAC3-431BC7EC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49284"/>
              </p:ext>
            </p:extLst>
          </p:nvPr>
        </p:nvGraphicFramePr>
        <p:xfrm>
          <a:off x="473228" y="6344868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A0C6D7C-3D50-47D1-83BE-B0BB13A67CE5}"/>
              </a:ext>
            </a:extLst>
          </p:cNvPr>
          <p:cNvCxnSpPr>
            <a:cxnSpLocks/>
          </p:cNvCxnSpPr>
          <p:nvPr/>
        </p:nvCxnSpPr>
        <p:spPr>
          <a:xfrm>
            <a:off x="216222" y="6337627"/>
            <a:ext cx="1903506" cy="37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Таблица 3">
            <a:extLst>
              <a:ext uri="{FF2B5EF4-FFF2-40B4-BE49-F238E27FC236}">
                <a16:creationId xmlns:a16="http://schemas.microsoft.com/office/drawing/2014/main" id="{CA73CC7C-6947-4CA3-AFE2-7B834F83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82487"/>
              </p:ext>
            </p:extLst>
          </p:nvPr>
        </p:nvGraphicFramePr>
        <p:xfrm>
          <a:off x="6223708" y="2815791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73" name="Таблица 3">
            <a:extLst>
              <a:ext uri="{FF2B5EF4-FFF2-40B4-BE49-F238E27FC236}">
                <a16:creationId xmlns:a16="http://schemas.microsoft.com/office/drawing/2014/main" id="{0796AE75-7BEF-49D6-89FC-1B0327E8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16431"/>
              </p:ext>
            </p:extLst>
          </p:nvPr>
        </p:nvGraphicFramePr>
        <p:xfrm>
          <a:off x="5864573" y="3259948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76" name="Таблица 3">
            <a:extLst>
              <a:ext uri="{FF2B5EF4-FFF2-40B4-BE49-F238E27FC236}">
                <a16:creationId xmlns:a16="http://schemas.microsoft.com/office/drawing/2014/main" id="{B7954AF1-EDFA-4582-9E7E-205FC0B39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03136"/>
              </p:ext>
            </p:extLst>
          </p:nvPr>
        </p:nvGraphicFramePr>
        <p:xfrm>
          <a:off x="5499941" y="3710440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B7FE8E0-91AB-4A3E-90D2-B027B850B7D5}"/>
              </a:ext>
            </a:extLst>
          </p:cNvPr>
          <p:cNvCxnSpPr>
            <a:cxnSpLocks/>
          </p:cNvCxnSpPr>
          <p:nvPr/>
        </p:nvCxnSpPr>
        <p:spPr>
          <a:xfrm>
            <a:off x="1077075" y="2262337"/>
            <a:ext cx="0" cy="227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5CB6D19-0904-4A7D-902F-DAFE6A656141}"/>
              </a:ext>
            </a:extLst>
          </p:cNvPr>
          <p:cNvCxnSpPr>
            <a:cxnSpLocks/>
          </p:cNvCxnSpPr>
          <p:nvPr/>
        </p:nvCxnSpPr>
        <p:spPr>
          <a:xfrm flipH="1">
            <a:off x="2359873" y="2252202"/>
            <a:ext cx="33810" cy="2262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76CBD23E-FDAF-47AE-B783-A7492B7543E5}"/>
              </a:ext>
            </a:extLst>
          </p:cNvPr>
          <p:cNvCxnSpPr>
            <a:cxnSpLocks/>
          </p:cNvCxnSpPr>
          <p:nvPr/>
        </p:nvCxnSpPr>
        <p:spPr>
          <a:xfrm>
            <a:off x="8759508" y="2190863"/>
            <a:ext cx="14125" cy="224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Таблица 3">
            <a:extLst>
              <a:ext uri="{FF2B5EF4-FFF2-40B4-BE49-F238E27FC236}">
                <a16:creationId xmlns:a16="http://schemas.microsoft.com/office/drawing/2014/main" id="{DB8D30FA-E98C-483A-A651-83D4A5A1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94443"/>
              </p:ext>
            </p:extLst>
          </p:nvPr>
        </p:nvGraphicFramePr>
        <p:xfrm>
          <a:off x="10053935" y="2173990"/>
          <a:ext cx="398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16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25269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2" name="Таблица 3">
            <a:extLst>
              <a:ext uri="{FF2B5EF4-FFF2-40B4-BE49-F238E27FC236}">
                <a16:creationId xmlns:a16="http://schemas.microsoft.com/office/drawing/2014/main" id="{0EC47B6B-5E18-402B-AC83-7E5D3BFE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30757"/>
              </p:ext>
            </p:extLst>
          </p:nvPr>
        </p:nvGraphicFramePr>
        <p:xfrm>
          <a:off x="9688520" y="2577731"/>
          <a:ext cx="754363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8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0857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3" name="Таблица 3">
            <a:extLst>
              <a:ext uri="{FF2B5EF4-FFF2-40B4-BE49-F238E27FC236}">
                <a16:creationId xmlns:a16="http://schemas.microsoft.com/office/drawing/2014/main" id="{CA213486-7A8D-489E-88B2-F31BE4AC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74376"/>
              </p:ext>
            </p:extLst>
          </p:nvPr>
        </p:nvGraphicFramePr>
        <p:xfrm>
          <a:off x="9259421" y="3396309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4" name="Таблица 3">
            <a:extLst>
              <a:ext uri="{FF2B5EF4-FFF2-40B4-BE49-F238E27FC236}">
                <a16:creationId xmlns:a16="http://schemas.microsoft.com/office/drawing/2014/main" id="{C7A68085-37F1-4017-92B8-95F783EA6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73138"/>
              </p:ext>
            </p:extLst>
          </p:nvPr>
        </p:nvGraphicFramePr>
        <p:xfrm>
          <a:off x="8910809" y="3812943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5" name="Таблица 3">
            <a:extLst>
              <a:ext uri="{FF2B5EF4-FFF2-40B4-BE49-F238E27FC236}">
                <a16:creationId xmlns:a16="http://schemas.microsoft.com/office/drawing/2014/main" id="{5F33B770-7833-49D5-9C89-3936F880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33814"/>
              </p:ext>
            </p:extLst>
          </p:nvPr>
        </p:nvGraphicFramePr>
        <p:xfrm>
          <a:off x="9259421" y="3001295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CDFCC9DD-E765-409F-B773-5E6D0C8BE393}"/>
              </a:ext>
            </a:extLst>
          </p:cNvPr>
          <p:cNvCxnSpPr/>
          <p:nvPr/>
        </p:nvCxnSpPr>
        <p:spPr>
          <a:xfrm>
            <a:off x="8910809" y="3321595"/>
            <a:ext cx="169476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Таблица 3">
            <a:extLst>
              <a:ext uri="{FF2B5EF4-FFF2-40B4-BE49-F238E27FC236}">
                <a16:creationId xmlns:a16="http://schemas.microsoft.com/office/drawing/2014/main" id="{DD26655F-26F9-4520-B8F2-BAAC68480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2393"/>
              </p:ext>
            </p:extLst>
          </p:nvPr>
        </p:nvGraphicFramePr>
        <p:xfrm>
          <a:off x="3412613" y="5105459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0" name="Таблица 3">
            <a:extLst>
              <a:ext uri="{FF2B5EF4-FFF2-40B4-BE49-F238E27FC236}">
                <a16:creationId xmlns:a16="http://schemas.microsoft.com/office/drawing/2014/main" id="{2CA68F9C-56C7-4E36-95A6-5772124C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9689"/>
              </p:ext>
            </p:extLst>
          </p:nvPr>
        </p:nvGraphicFramePr>
        <p:xfrm>
          <a:off x="3058583" y="5525665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1" name="Таблица 3">
            <a:extLst>
              <a:ext uri="{FF2B5EF4-FFF2-40B4-BE49-F238E27FC236}">
                <a16:creationId xmlns:a16="http://schemas.microsoft.com/office/drawing/2014/main" id="{7309151E-4BB8-4FFF-AB84-CA96A629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61990"/>
              </p:ext>
            </p:extLst>
          </p:nvPr>
        </p:nvGraphicFramePr>
        <p:xfrm>
          <a:off x="2636678" y="5956446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2" name="Таблица 3">
            <a:extLst>
              <a:ext uri="{FF2B5EF4-FFF2-40B4-BE49-F238E27FC236}">
                <a16:creationId xmlns:a16="http://schemas.microsoft.com/office/drawing/2014/main" id="{74FB3B52-D9E7-4DDD-8BA1-06061FDF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56085"/>
              </p:ext>
            </p:extLst>
          </p:nvPr>
        </p:nvGraphicFramePr>
        <p:xfrm>
          <a:off x="2288066" y="6390906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4" name="Таблица 3">
            <a:extLst>
              <a:ext uri="{FF2B5EF4-FFF2-40B4-BE49-F238E27FC236}">
                <a16:creationId xmlns:a16="http://schemas.microsoft.com/office/drawing/2014/main" id="{B6E32017-2F2A-4FD7-AB60-4B508E94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24016"/>
              </p:ext>
            </p:extLst>
          </p:nvPr>
        </p:nvGraphicFramePr>
        <p:xfrm>
          <a:off x="9040254" y="4470268"/>
          <a:ext cx="40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24720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5" name="Таблица 3">
            <a:extLst>
              <a:ext uri="{FF2B5EF4-FFF2-40B4-BE49-F238E27FC236}">
                <a16:creationId xmlns:a16="http://schemas.microsoft.com/office/drawing/2014/main" id="{85735A0D-2D18-4307-A485-30E3DAA2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16223"/>
              </p:ext>
            </p:extLst>
          </p:nvPr>
        </p:nvGraphicFramePr>
        <p:xfrm>
          <a:off x="8251017" y="5284131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28">
                  <a:extLst>
                    <a:ext uri="{9D8B030D-6E8A-4147-A177-3AD203B41FA5}">
                      <a16:colId xmlns:a16="http://schemas.microsoft.com/office/drawing/2014/main" val="2103901729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46046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1228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6" name="Таблица 3">
            <a:extLst>
              <a:ext uri="{FF2B5EF4-FFF2-40B4-BE49-F238E27FC236}">
                <a16:creationId xmlns:a16="http://schemas.microsoft.com/office/drawing/2014/main" id="{477926B5-F830-4AC0-B0B4-9B3E6A31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375"/>
              </p:ext>
            </p:extLst>
          </p:nvPr>
        </p:nvGraphicFramePr>
        <p:xfrm>
          <a:off x="8251017" y="5689095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84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69948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7" name="Таблица 3">
            <a:extLst>
              <a:ext uri="{FF2B5EF4-FFF2-40B4-BE49-F238E27FC236}">
                <a16:creationId xmlns:a16="http://schemas.microsoft.com/office/drawing/2014/main" id="{E80239C7-7C1B-4A45-9440-1757841B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4051"/>
              </p:ext>
            </p:extLst>
          </p:nvPr>
        </p:nvGraphicFramePr>
        <p:xfrm>
          <a:off x="7902405" y="6111264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35759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66813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8" name="Таблица 3">
            <a:extLst>
              <a:ext uri="{FF2B5EF4-FFF2-40B4-BE49-F238E27FC236}">
                <a16:creationId xmlns:a16="http://schemas.microsoft.com/office/drawing/2014/main" id="{CEB8FB25-4642-4398-AAF7-59FFE5652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65934"/>
              </p:ext>
            </p:extLst>
          </p:nvPr>
        </p:nvGraphicFramePr>
        <p:xfrm>
          <a:off x="7427074" y="6505056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EFECBB-A57F-4850-A396-61C9A4A44C9E}"/>
              </a:ext>
            </a:extLst>
          </p:cNvPr>
          <p:cNvSpPr txBox="1"/>
          <p:nvPr/>
        </p:nvSpPr>
        <p:spPr>
          <a:xfrm>
            <a:off x="8666677" y="696339"/>
            <a:ext cx="346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среди под последовательностей</a:t>
            </a:r>
          </a:p>
          <a:p>
            <a:r>
              <a:rPr lang="ru-RU" sz="1600" dirty="0"/>
              <a:t>одинаковой длины оставляем одну – самую </a:t>
            </a:r>
            <a:r>
              <a:rPr lang="ru-RU" sz="1600" b="1" dirty="0"/>
              <a:t>перспективную из них</a:t>
            </a:r>
            <a:r>
              <a:rPr lang="ru-RU" sz="1600" dirty="0"/>
              <a:t>: </a:t>
            </a:r>
          </a:p>
          <a:p>
            <a:r>
              <a:rPr lang="ru-RU" sz="1600" dirty="0"/>
              <a:t>ту, к которой можно подсоединить больше элементов</a:t>
            </a:r>
            <a:r>
              <a:rPr lang="en-US" sz="1600" dirty="0"/>
              <a:t>;</a:t>
            </a:r>
            <a:endParaRPr lang="ru-RU" sz="1600" dirty="0"/>
          </a:p>
        </p:txBody>
      </p:sp>
      <p:graphicFrame>
        <p:nvGraphicFramePr>
          <p:cNvPr id="100" name="Таблица 3">
            <a:extLst>
              <a:ext uri="{FF2B5EF4-FFF2-40B4-BE49-F238E27FC236}">
                <a16:creationId xmlns:a16="http://schemas.microsoft.com/office/drawing/2014/main" id="{92A9356E-1139-4881-A6FE-425133759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57852"/>
              </p:ext>
            </p:extLst>
          </p:nvPr>
        </p:nvGraphicFramePr>
        <p:xfrm>
          <a:off x="8561683" y="4858849"/>
          <a:ext cx="884181" cy="39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76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350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9745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89A3E7C-9AE4-4788-936D-788A512C4DC5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027392" y="5647917"/>
            <a:ext cx="1527929" cy="433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9F6A1BF-2DED-4911-B9EB-D3A245650182}"/>
              </a:ext>
            </a:extLst>
          </p:cNvPr>
          <p:cNvCxnSpPr/>
          <p:nvPr/>
        </p:nvCxnSpPr>
        <p:spPr>
          <a:xfrm>
            <a:off x="11999267" y="4762063"/>
            <a:ext cx="0" cy="190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2" name="Таблица 3">
            <a:extLst>
              <a:ext uri="{FF2B5EF4-FFF2-40B4-BE49-F238E27FC236}">
                <a16:creationId xmlns:a16="http://schemas.microsoft.com/office/drawing/2014/main" id="{23D26112-092A-491A-9544-C9D01CFF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33678"/>
              </p:ext>
            </p:extLst>
          </p:nvPr>
        </p:nvGraphicFramePr>
        <p:xfrm>
          <a:off x="11284461" y="4787539"/>
          <a:ext cx="4095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3" name="Таблица 3">
            <a:extLst>
              <a:ext uri="{FF2B5EF4-FFF2-40B4-BE49-F238E27FC236}">
                <a16:creationId xmlns:a16="http://schemas.microsoft.com/office/drawing/2014/main" id="{C615A9F5-788C-4AE3-ABE1-97AEABC8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51479"/>
              </p:ext>
            </p:extLst>
          </p:nvPr>
        </p:nvGraphicFramePr>
        <p:xfrm>
          <a:off x="10872809" y="5191872"/>
          <a:ext cx="8406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3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1228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4" name="Таблица 3">
            <a:extLst>
              <a:ext uri="{FF2B5EF4-FFF2-40B4-BE49-F238E27FC236}">
                <a16:creationId xmlns:a16="http://schemas.microsoft.com/office/drawing/2014/main" id="{4A98EF54-570E-4094-A69E-4DBB8CDB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90888"/>
              </p:ext>
            </p:extLst>
          </p:nvPr>
        </p:nvGraphicFramePr>
        <p:xfrm>
          <a:off x="10518650" y="5601852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1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051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5" name="Таблица 3">
            <a:extLst>
              <a:ext uri="{FF2B5EF4-FFF2-40B4-BE49-F238E27FC236}">
                <a16:creationId xmlns:a16="http://schemas.microsoft.com/office/drawing/2014/main" id="{1CEA28BF-D2F9-434A-8A0F-8098E241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30651"/>
              </p:ext>
            </p:extLst>
          </p:nvPr>
        </p:nvGraphicFramePr>
        <p:xfrm>
          <a:off x="10184659" y="6037615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36478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5962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6" name="Таблица 3">
            <a:extLst>
              <a:ext uri="{FF2B5EF4-FFF2-40B4-BE49-F238E27FC236}">
                <a16:creationId xmlns:a16="http://schemas.microsoft.com/office/drawing/2014/main" id="{B7BDA84A-43D4-4F28-A83E-F6BA8EFB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97577"/>
              </p:ext>
            </p:extLst>
          </p:nvPr>
        </p:nvGraphicFramePr>
        <p:xfrm>
          <a:off x="9731634" y="6456822"/>
          <a:ext cx="199747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93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51358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372684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1151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369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EAABCE7-99BF-4D14-BE7C-0EC43187492B}"/>
              </a:ext>
            </a:extLst>
          </p:cNvPr>
          <p:cNvCxnSpPr/>
          <p:nvPr/>
        </p:nvCxnSpPr>
        <p:spPr>
          <a:xfrm flipV="1">
            <a:off x="0" y="4397185"/>
            <a:ext cx="12192000" cy="145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3AB57854-7DE2-458A-8859-3B05218B4C43}"/>
              </a:ext>
            </a:extLst>
          </p:cNvPr>
          <p:cNvCxnSpPr>
            <a:cxnSpLocks/>
          </p:cNvCxnSpPr>
          <p:nvPr/>
        </p:nvCxnSpPr>
        <p:spPr>
          <a:xfrm flipV="1">
            <a:off x="0" y="2157446"/>
            <a:ext cx="12192000" cy="10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F53C448E-8DA1-43E7-BC0D-FF4FE755BB48}"/>
              </a:ext>
            </a:extLst>
          </p:cNvPr>
          <p:cNvSpPr/>
          <p:nvPr/>
        </p:nvSpPr>
        <p:spPr>
          <a:xfrm>
            <a:off x="9130138" y="2901720"/>
            <a:ext cx="1467075" cy="902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92FC72D1-BF62-4804-8401-3557EE5049F3}"/>
              </a:ext>
            </a:extLst>
          </p:cNvPr>
          <p:cNvSpPr/>
          <p:nvPr/>
        </p:nvSpPr>
        <p:spPr>
          <a:xfrm>
            <a:off x="330352" y="5801059"/>
            <a:ext cx="1813713" cy="976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0D9207D1-D390-45AD-A56F-56F938D700F9}"/>
              </a:ext>
            </a:extLst>
          </p:cNvPr>
          <p:cNvSpPr/>
          <p:nvPr/>
        </p:nvSpPr>
        <p:spPr>
          <a:xfrm>
            <a:off x="8027392" y="5214805"/>
            <a:ext cx="1527930" cy="86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7561A386-401A-4EC0-A391-A5B6A06DA5BE}"/>
              </a:ext>
            </a:extLst>
          </p:cNvPr>
          <p:cNvCxnSpPr/>
          <p:nvPr/>
        </p:nvCxnSpPr>
        <p:spPr>
          <a:xfrm>
            <a:off x="6786139" y="2234753"/>
            <a:ext cx="0" cy="463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F6996880-2297-4F17-8174-663E37BC8429}"/>
              </a:ext>
            </a:extLst>
          </p:cNvPr>
          <p:cNvCxnSpPr/>
          <p:nvPr/>
        </p:nvCxnSpPr>
        <p:spPr>
          <a:xfrm>
            <a:off x="3935767" y="2252202"/>
            <a:ext cx="0" cy="461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0" grpId="0"/>
      <p:bldP spid="49" grpId="0"/>
      <p:bldP spid="54" grpId="0"/>
      <p:bldP spid="64" grpId="0"/>
      <p:bldP spid="65" grpId="0"/>
      <p:bldP spid="70" grpId="0"/>
      <p:bldP spid="75" grpId="0" animBg="1"/>
      <p:bldP spid="14" grpId="0"/>
      <p:bldP spid="111" grpId="0" animBg="1"/>
      <p:bldP spid="112" grpId="0" animBg="1"/>
      <p:bldP spid="1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AD0B62A-5A2E-4F4B-970A-F55B78DAB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02650"/>
              </p:ext>
            </p:extLst>
          </p:nvPr>
        </p:nvGraphicFramePr>
        <p:xfrm>
          <a:off x="2032000" y="719666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FC5D5FD-CB3E-4E2D-9E87-4E76D90BA022}"/>
              </a:ext>
            </a:extLst>
          </p:cNvPr>
          <p:cNvCxnSpPr/>
          <p:nvPr/>
        </p:nvCxnSpPr>
        <p:spPr>
          <a:xfrm>
            <a:off x="1710685" y="859143"/>
            <a:ext cx="0" cy="513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5F104-4FE7-41D3-9E00-E1AB5A574978}"/>
                  </a:ext>
                </a:extLst>
              </p:cNvPr>
              <p:cNvSpPr txBox="1"/>
              <p:nvPr/>
            </p:nvSpPr>
            <p:spPr>
              <a:xfrm>
                <a:off x="3006750" y="2466473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5F104-4FE7-41D3-9E00-E1AB5A57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50" y="2466473"/>
                <a:ext cx="9964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42D8C74-362D-4932-B93C-56DEA8B6E48E}"/>
              </a:ext>
            </a:extLst>
          </p:cNvPr>
          <p:cNvCxnSpPr>
            <a:cxnSpLocks/>
          </p:cNvCxnSpPr>
          <p:nvPr/>
        </p:nvCxnSpPr>
        <p:spPr>
          <a:xfrm flipH="1">
            <a:off x="2683042" y="2420579"/>
            <a:ext cx="323708" cy="27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48994F1-9F94-4FD2-BECC-0B06247A5472}"/>
              </a:ext>
            </a:extLst>
          </p:cNvPr>
          <p:cNvCxnSpPr>
            <a:cxnSpLocks/>
          </p:cNvCxnSpPr>
          <p:nvPr/>
        </p:nvCxnSpPr>
        <p:spPr>
          <a:xfrm>
            <a:off x="2683042" y="2697306"/>
            <a:ext cx="336884" cy="27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2D9403A-DAAD-4121-8626-D40F3C781EF4}"/>
              </a:ext>
            </a:extLst>
          </p:cNvPr>
          <p:cNvCxnSpPr>
            <a:cxnSpLocks/>
          </p:cNvCxnSpPr>
          <p:nvPr/>
        </p:nvCxnSpPr>
        <p:spPr>
          <a:xfrm>
            <a:off x="1034716" y="2697305"/>
            <a:ext cx="164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B4F99E-D00D-4A01-98E1-53DFB122EF4F}"/>
                  </a:ext>
                </a:extLst>
              </p:cNvPr>
              <p:cNvSpPr txBox="1"/>
              <p:nvPr/>
            </p:nvSpPr>
            <p:spPr>
              <a:xfrm>
                <a:off x="1710686" y="2746847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B4F99E-D00D-4A01-98E1-53DFB122E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86" y="2746847"/>
                <a:ext cx="318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Таблица 2">
            <a:extLst>
              <a:ext uri="{FF2B5EF4-FFF2-40B4-BE49-F238E27FC236}">
                <a16:creationId xmlns:a16="http://schemas.microsoft.com/office/drawing/2014/main" id="{59C8CCDD-B6E6-4785-848E-544C7AC7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88540"/>
              </p:ext>
            </p:extLst>
          </p:nvPr>
        </p:nvGraphicFramePr>
        <p:xfrm>
          <a:off x="5593625" y="705252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ru-BY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3323F-2A29-43C1-862C-F351AD11DDBC}"/>
                  </a:ext>
                </a:extLst>
              </p:cNvPr>
              <p:cNvSpPr txBox="1"/>
              <p:nvPr/>
            </p:nvSpPr>
            <p:spPr>
              <a:xfrm>
                <a:off x="2844896" y="3079838"/>
                <a:ext cx="23134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𝑈𝑝𝑝𝑒𝑟𝐵𝑜𝑢𝑛𝑑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если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dirty="0"/>
                        <m:t>, то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3323F-2A29-43C1-862C-F351AD11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96" y="3079838"/>
                <a:ext cx="2313454" cy="923330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/>
              <p:nvPr/>
            </p:nvSpPr>
            <p:spPr>
              <a:xfrm>
                <a:off x="8798827" y="6032569"/>
                <a:ext cx="14035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27" y="6032569"/>
                <a:ext cx="1403523" cy="369332"/>
              </a:xfrm>
              <a:prstGeom prst="rect">
                <a:avLst/>
              </a:prstGeom>
              <a:blipFill>
                <a:blip r:embed="rId5"/>
                <a:stretch>
                  <a:fillRect t="-10000" r="-866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D4F6FF-B029-4282-B3FD-F065EB4568A5}"/>
                  </a:ext>
                </a:extLst>
              </p:cNvPr>
              <p:cNvSpPr txBox="1"/>
              <p:nvPr/>
            </p:nvSpPr>
            <p:spPr>
              <a:xfrm>
                <a:off x="7187046" y="5571888"/>
                <a:ext cx="491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алгоритма построения Н</a:t>
                </a:r>
                <a:r>
                  <a:rPr lang="en-US" dirty="0"/>
                  <a:t>C</a:t>
                </a:r>
                <a:r>
                  <a:rPr lang="ru-RU" dirty="0"/>
                  <a:t>ВП(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):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D4F6FF-B029-4282-B3FD-F065EB456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46" y="5571888"/>
                <a:ext cx="4917052" cy="369332"/>
              </a:xfrm>
              <a:prstGeom prst="rect">
                <a:avLst/>
              </a:prstGeom>
              <a:blipFill>
                <a:blip r:embed="rId6"/>
                <a:stretch>
                  <a:fillRect l="-1115" t="-8197" r="-248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144FC67-1490-40C7-881C-FE67FBCBA764}"/>
              </a:ext>
            </a:extLst>
          </p:cNvPr>
          <p:cNvCxnSpPr/>
          <p:nvPr/>
        </p:nvCxnSpPr>
        <p:spPr>
          <a:xfrm>
            <a:off x="5638560" y="2746847"/>
            <a:ext cx="415819" cy="22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0C5EF3-5AC4-39DA-E4ED-4D5733A18CDA}"/>
              </a:ext>
            </a:extLst>
          </p:cNvPr>
          <p:cNvSpPr txBox="1"/>
          <p:nvPr/>
        </p:nvSpPr>
        <p:spPr>
          <a:xfrm>
            <a:off x="266096" y="220504"/>
            <a:ext cx="747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Наибольшая строго возрастающая подпоследовательность (продолжение)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701F04-F013-430F-6985-2C2D1F47B591}"/>
                  </a:ext>
                </a:extLst>
              </p:cNvPr>
              <p:cNvSpPr txBox="1"/>
              <p:nvPr/>
            </p:nvSpPr>
            <p:spPr>
              <a:xfrm>
                <a:off x="1179109" y="71966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701F04-F013-430F-6985-2C2D1F47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09" y="719666"/>
                <a:ext cx="3876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11EA1-0B6A-D54C-A7DC-A84FD241631A}"/>
                  </a:ext>
                </a:extLst>
              </p:cNvPr>
              <p:cNvSpPr txBox="1"/>
              <p:nvPr/>
            </p:nvSpPr>
            <p:spPr>
              <a:xfrm>
                <a:off x="5062469" y="640961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11EA1-0B6A-D54C-A7DC-A84FD2416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69" y="640961"/>
                <a:ext cx="3876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573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84297" y="1623882"/>
            <a:ext cx="10958493" cy="28963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строк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расстояния Левенштейна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редакционное расстояние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8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6966" y="640471"/>
            <a:ext cx="9485542" cy="7575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Заданы две строки, как сравнить их, чтобы определить насколько они похожи?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blipFill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B11421-97F7-4AA6-A340-E9BDAB8C5F8F}"/>
              </a:ext>
            </a:extLst>
          </p:cNvPr>
          <p:cNvSpPr txBox="1"/>
          <p:nvPr/>
        </p:nvSpPr>
        <p:spPr>
          <a:xfrm>
            <a:off x="1171362" y="3463412"/>
            <a:ext cx="90353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Приложения</a:t>
            </a:r>
            <a:r>
              <a:rPr lang="ru-RU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исправления ошибок при наборе слова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сравнения текстовых файлов («символы» – строки</a:t>
            </a:r>
            <a:r>
              <a:rPr lang="en-US" sz="2400" dirty="0"/>
              <a:t> </a:t>
            </a:r>
            <a:r>
              <a:rPr lang="ru-RU" sz="2400" dirty="0"/>
              <a:t>файла</a:t>
            </a:r>
            <a:r>
              <a:rPr lang="en-US" sz="2400" dirty="0"/>
              <a:t>; </a:t>
            </a:r>
            <a:r>
              <a:rPr lang="ru-RU" sz="2400" dirty="0"/>
              <a:t> «строки» - файлы)</a:t>
            </a:r>
            <a:r>
              <a:rPr lang="en-US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в биоинформатике при сравнении аминокислот.</a:t>
            </a:r>
            <a:endParaRPr lang="en-US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0045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92506" y="295834"/>
            <a:ext cx="6606988" cy="4988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6722" y="888621"/>
            <a:ext cx="10331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применяется к задачам, в которых нужно что-то подсчитать или к оптимизационным задачам.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7836" y="3496986"/>
            <a:ext cx="10336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оптимизации. В таких задачах существует много решений, каждому из которых поставлено в соответствие некоторое значение. Необходимо найти среди всех возможных решений одно с оптимальным (наибольшим или наименьшим) значением. Например, во взвешенном графе между заданной парой вершин существует несколько маршрутов, каждый маршрут характеризуется своей длиной, и нам необходимо найти маршрут кратчайшей длины.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в задаче требуется определить число различных способов подняться по ступенькам при заданном способе подъема, или вычислить число способов размещения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единиц в строке длины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или 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ое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Фибоначчи и т.п.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  <a:blipFill>
                <a:blip r:embed="rId3"/>
                <a:stretch>
                  <a:fillRect t="-3101" r="-966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5292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0636" y="2522245"/>
            <a:ext cx="6407212" cy="11177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позиций, в которых соответствующие символы двух строк одинаковой длины отличаются.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402566" y="352420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одинаковую длину,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402566" y="1691248"/>
            <a:ext cx="8126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Хэмминга</a:t>
            </a:r>
            <a:endParaRPr lang="ru-BY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Ричард Уэсли Хэмминг</a:t>
            </a:r>
          </a:p>
          <a:p>
            <a:pPr algn="ctr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Wesley Hamming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1915-1998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США, Чикаго</a:t>
            </a:r>
            <a:endParaRPr lang="ru-BY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3A56A5-CF0E-4DFD-A21E-3357B7A8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721" y="562068"/>
            <a:ext cx="2124410" cy="287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Х,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  <a:blipFill>
                <a:blip r:embed="rId4"/>
                <a:stretch>
                  <a:fillRect l="-1045" t="-23333" b="-5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3CB6F2-3303-45F3-BBA2-F538B732EECC}"/>
              </a:ext>
            </a:extLst>
          </p:cNvPr>
          <p:cNvSpPr txBox="1"/>
          <p:nvPr/>
        </p:nvSpPr>
        <p:spPr>
          <a:xfrm>
            <a:off x="651616" y="5166752"/>
            <a:ext cx="702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расстояние Хэмминга равно 1, то говорят, что строки являются «соседними».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18" t="-8197" r="-9945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о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18" t="-8197" r="-99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/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/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18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замена символа в строке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replace</m:t>
                    </m:r>
                    <m:r>
                      <m:rPr>
                        <m:nor/>
                      </m:rPr>
                      <a:rPr lang="ru-RU" sz="2000" b="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удаление символа из  строки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m:rPr>
                        <m:nor/>
                      </m:rPr>
                      <a:rPr lang="ru-RU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delete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ru-RU" sz="2400" b="0" dirty="0">
                    <a:latin typeface="Times New Roman" panose="02020603050405020304" pitchFamily="18" charset="0"/>
                  </a:rPr>
                  <a:t>3)  </a:t>
                </a:r>
                <a:r>
                  <a:rPr lang="ru-RU" sz="2400" dirty="0">
                    <a:latin typeface="Times New Roman" panose="02020603050405020304" pitchFamily="18" charset="0"/>
                  </a:rPr>
                  <a:t>вставка</a:t>
                </a:r>
                <a:r>
                  <a:rPr lang="ru-RU" sz="2400" b="0" dirty="0">
                    <a:latin typeface="Times New Roman" panose="02020603050405020304" pitchFamily="18" charset="0"/>
                  </a:rPr>
                  <a:t> символа в строку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insert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  <a:blipFill>
                <a:blip r:embed="rId2"/>
                <a:stretch>
                  <a:fillRect l="-1238" t="-7821" b="-11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329094" y="80154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разную длину: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379534" y="2283021"/>
            <a:ext cx="785174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Левенштейна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строк равно минимальному числу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односимвольных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«редакторских правок»: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Владимир Иосифович Левенштейн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1935-2017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СССР (Россия), Москва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доктор физ.-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мат.наук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/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которых строка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преобразуется с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blipFill>
                <a:blip r:embed="rId4"/>
                <a:stretch>
                  <a:fillRect l="-138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E13F6-4E5D-4390-8E49-EC5F64D33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7" y="918844"/>
            <a:ext cx="1914525" cy="2390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BED66C-A0B4-4C6E-9325-D0CE9C9D35D3}"/>
              </a:ext>
            </a:extLst>
          </p:cNvPr>
          <p:cNvSpPr txBox="1"/>
          <p:nvPr/>
        </p:nvSpPr>
        <p:spPr>
          <a:xfrm>
            <a:off x="352095" y="1277862"/>
            <a:ext cx="790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расстояние Левенштейна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(др. словами редакционное расстояние). </a:t>
            </a:r>
          </a:p>
        </p:txBody>
      </p:sp>
    </p:spTree>
    <p:extLst>
      <p:ext uri="{BB962C8B-B14F-4D97-AF65-F5344CB8AC3E}">
        <p14:creationId xmlns:p14="http://schemas.microsoft.com/office/powerpoint/2010/main" val="18427449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replace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delete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insert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/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blipFill>
                <a:blip r:embed="rId3"/>
                <a:stretch>
                  <a:fillRect l="-4252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/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Times New Roman" panose="02020603050405020304" pitchFamily="18" charset="0"/>
                  </a:rPr>
                  <a:t>Y</a:t>
                </a:r>
                <a:r>
                  <a:rPr lang="ru-RU" sz="32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blipFill>
                <a:blip r:embed="rId4"/>
                <a:stretch>
                  <a:fillRect l="-4587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683597-F9C5-4807-9C55-772895A4171F}"/>
              </a:ext>
            </a:extLst>
          </p:cNvPr>
          <p:cNvSpPr txBox="1"/>
          <p:nvPr/>
        </p:nvSpPr>
        <p:spPr>
          <a:xfrm>
            <a:off x="1518852" y="3852660"/>
            <a:ext cx="17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(</a:t>
            </a:r>
            <a:r>
              <a:rPr lang="ru-RU" sz="3200" dirty="0"/>
              <a:t>Х,</a:t>
            </a:r>
            <a:r>
              <a:rPr lang="en-US" sz="3200" dirty="0"/>
              <a:t>Y)=</a:t>
            </a:r>
            <a:r>
              <a:rPr lang="ru-RU" sz="3200" dirty="0"/>
              <a:t>4</a:t>
            </a:r>
            <a:endParaRPr lang="ru-BY" sz="32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9206EF6-7FE6-4A90-B1C0-4B17CA6B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77676"/>
              </p:ext>
            </p:extLst>
          </p:nvPr>
        </p:nvGraphicFramePr>
        <p:xfrm>
          <a:off x="1527435" y="2089241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/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/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A6A9AD93-5657-44C8-A597-501079C4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58909"/>
              </p:ext>
            </p:extLst>
          </p:nvPr>
        </p:nvGraphicFramePr>
        <p:xfrm>
          <a:off x="1518852" y="2498042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4F70A2B3-E59B-4176-BE1D-AFF02C575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864"/>
              </p:ext>
            </p:extLst>
          </p:nvPr>
        </p:nvGraphicFramePr>
        <p:xfrm>
          <a:off x="1518852" y="292885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64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156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0288"/>
              </p:ext>
            </p:extLst>
          </p:nvPr>
        </p:nvGraphicFramePr>
        <p:xfrm>
          <a:off x="8329773" y="830652"/>
          <a:ext cx="2934856" cy="231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можно решить динамическим программированием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/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lvl="1" algn="just"/>
                <a:r>
                  <a:rPr lang="ru-RU" sz="2400" dirty="0"/>
                  <a:t>расстояние Левенштейна для двух префиксов: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47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ru-BY" sz="4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5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5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45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45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4500" b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5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5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5409" y="18209"/>
                <a:ext cx="4026016" cy="876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09" y="18209"/>
                <a:ext cx="4026016" cy="876971"/>
              </a:xfrm>
              <a:prstGeom prst="rect">
                <a:avLst/>
              </a:prstGeom>
              <a:blipFill>
                <a:blip r:embed="rId2"/>
                <a:stretch>
                  <a:fillRect b="-34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/>
              <p:nvPr/>
            </p:nvSpPr>
            <p:spPr bwMode="auto">
              <a:xfrm>
                <a:off x="14621" y="4595818"/>
                <a:ext cx="11813440" cy="8309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1" y="4595818"/>
                <a:ext cx="11813440" cy="830998"/>
              </a:xfrm>
              <a:prstGeom prst="rect">
                <a:avLst/>
              </a:prstGeom>
              <a:blipFill>
                <a:blip r:embed="rId4"/>
                <a:stretch>
                  <a:fillRect b="-102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/>
              <p:nvPr/>
            </p:nvSpPr>
            <p:spPr>
              <a:xfrm>
                <a:off x="266653" y="1004136"/>
                <a:ext cx="2276487" cy="179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предположим,</m:t>
                    </m:r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latin typeface="Cambria Math" panose="02040503050406030204" pitchFamily="18" charset="0"/>
                  </a:rPr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b="1" u="sng" dirty="0">
                    <a:latin typeface="Cambria Math" panose="02040503050406030204" pitchFamily="18" charset="0"/>
                  </a:rPr>
                  <a:t> был удален</a:t>
                </a:r>
                <a:r>
                  <a:rPr lang="en-US" b="1" dirty="0">
                    <a:latin typeface="Cambria Math" panose="02040503050406030204" pitchFamily="18" charset="0"/>
                  </a:rPr>
                  <a:t>; </a:t>
                </a:r>
                <a:endParaRPr lang="ru-RU" b="1" dirty="0">
                  <a:latin typeface="Cambria Math" panose="02040503050406030204" pitchFamily="18" charset="0"/>
                </a:endParaRPr>
              </a:p>
              <a:p>
                <a:r>
                  <a:rPr lang="ru-RU" b="0" dirty="0">
                    <a:latin typeface="Cambria Math" panose="02040503050406030204" pitchFamily="18" charset="0"/>
                  </a:rPr>
                  <a:t>тогда, чтобы получить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>
                    <a:latin typeface="Cambria Math" panose="02040503050406030204" pitchFamily="18" charset="0"/>
                  </a:rPr>
                  <a:t>нужно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а потом удалить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3" y="1004136"/>
                <a:ext cx="2276487" cy="1798954"/>
              </a:xfrm>
              <a:prstGeom prst="rect">
                <a:avLst/>
              </a:prstGeom>
              <a:blipFill>
                <a:blip r:embed="rId5"/>
                <a:stretch>
                  <a:fillRect l="-2413" t="-2373" r="-15282" b="-47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01C994-FE84-4E4D-920D-6FCBB29537ED}"/>
              </a:ext>
            </a:extLst>
          </p:cNvPr>
          <p:cNvCxnSpPr>
            <a:cxnSpLocks/>
          </p:cNvCxnSpPr>
          <p:nvPr/>
        </p:nvCxnSpPr>
        <p:spPr>
          <a:xfrm>
            <a:off x="1899138" y="3173483"/>
            <a:ext cx="946252" cy="11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/>
              <p:nvPr/>
            </p:nvSpPr>
            <p:spPr>
              <a:xfrm>
                <a:off x="3359353" y="1004136"/>
                <a:ext cx="3211583" cy="1544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</a:rPr>
                        <m:t>что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b="1" i="0" u="sng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u="sng" dirty="0">
                    <a:latin typeface="Cambria Math" panose="02040503050406030204" pitchFamily="18" charset="0"/>
                  </a:rPr>
                  <a:t>был добавлен</a:t>
                </a:r>
                <a:r>
                  <a:rPr lang="en-US" b="1" dirty="0">
                    <a:latin typeface="Cambria Math" panose="02040503050406030204" pitchFamily="18" charset="0"/>
                  </a:rPr>
                  <a:t>;  </a:t>
                </a:r>
                <a:endParaRPr lang="ru-RU" b="1" dirty="0"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тогда нужно сначала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endParaRPr lang="ru-BY" dirty="0"/>
              </a:p>
              <a:p>
                <a:r>
                  <a:rPr lang="ru-RU" dirty="0"/>
                  <a:t>потом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1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53" y="1004136"/>
                <a:ext cx="3211583" cy="1544269"/>
              </a:xfrm>
              <a:prstGeom prst="rect">
                <a:avLst/>
              </a:prstGeom>
              <a:blipFill>
                <a:blip r:embed="rId6"/>
                <a:stretch>
                  <a:fillRect l="-1518" b="-47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FA57BF9-6FAA-4DB9-94A9-21750D5E2082}"/>
              </a:ext>
            </a:extLst>
          </p:cNvPr>
          <p:cNvCxnSpPr>
            <a:cxnSpLocks/>
          </p:cNvCxnSpPr>
          <p:nvPr/>
        </p:nvCxnSpPr>
        <p:spPr>
          <a:xfrm>
            <a:off x="4788417" y="2687925"/>
            <a:ext cx="509221" cy="14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/>
              <p:nvPr/>
            </p:nvSpPr>
            <p:spPr>
              <a:xfrm>
                <a:off x="6310995" y="967165"/>
                <a:ext cx="5588296" cy="3060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</a:rPr>
                        <m:t>что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не удаляли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а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не добавляли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u="sng" dirty="0"/>
                  <a:t>случай 1</a:t>
                </a:r>
                <a:r>
                  <a:rPr lang="ru-RU" dirty="0"/>
                  <a:t>: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b="0" dirty="0">
                    <a:latin typeface="Cambria Math" panose="02040503050406030204" pitchFamily="18" charset="0"/>
                  </a:rPr>
                  <a:t>то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удаляли, а на его</m:t>
                    </m:r>
                  </m:oMath>
                </a14:m>
                <a:r>
                  <a:rPr lang="ru-RU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месте надо получить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то преобразуем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, а элемент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уже стоит на своем месте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ru-RU" u="sng" dirty="0"/>
                  <a:t>случай </a:t>
                </a:r>
                <a:r>
                  <a:rPr lang="en-US" u="sng" dirty="0"/>
                  <a:t>2</a:t>
                </a:r>
                <a:r>
                  <a:rPr lang="ru-RU" dirty="0"/>
                  <a:t>: если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</a:rPr>
                  <a:t>то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не удаляли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а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добавляли, то </m:t>
                    </m:r>
                  </m:oMath>
                </a14:m>
                <a:endParaRPr lang="ru-RU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единственный</m:t>
                    </m:r>
                  </m:oMath>
                </a14:m>
                <a:r>
                  <a:rPr lang="ru-RU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способ - </a:t>
                </a:r>
                <a:r>
                  <a:rPr lang="ru-RU" dirty="0">
                    <a:latin typeface="Cambria Math" panose="02040503050406030204" pitchFamily="18" charset="0"/>
                  </a:rPr>
                  <a:t>преобразовать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и потом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заменить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</a:t>
                </a:r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95" y="967165"/>
                <a:ext cx="5588296" cy="3060710"/>
              </a:xfrm>
              <a:prstGeom prst="rect">
                <a:avLst/>
              </a:prstGeom>
              <a:blipFill>
                <a:blip r:embed="rId7"/>
                <a:stretch>
                  <a:fillRect l="-872" r="-218" b="-15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63967F9-B0CE-44FF-8A1B-D9318B2103CF}"/>
              </a:ext>
            </a:extLst>
          </p:cNvPr>
          <p:cNvCxnSpPr>
            <a:cxnSpLocks/>
          </p:cNvCxnSpPr>
          <p:nvPr/>
        </p:nvCxnSpPr>
        <p:spPr>
          <a:xfrm>
            <a:off x="9329441" y="3959505"/>
            <a:ext cx="228302" cy="3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авая фигурная скобка 50">
            <a:extLst>
              <a:ext uri="{FF2B5EF4-FFF2-40B4-BE49-F238E27FC236}">
                <a16:creationId xmlns:a16="http://schemas.microsoft.com/office/drawing/2014/main" id="{34A63165-CAC5-4A97-B98E-11FAF680E18C}"/>
              </a:ext>
            </a:extLst>
          </p:cNvPr>
          <p:cNvSpPr/>
          <p:nvPr/>
        </p:nvSpPr>
        <p:spPr>
          <a:xfrm rot="16200000">
            <a:off x="2704572" y="3720708"/>
            <a:ext cx="444231" cy="175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2C42408B-8790-4C71-BC05-7D3CD8B357FF}"/>
              </a:ext>
            </a:extLst>
          </p:cNvPr>
          <p:cNvSpPr/>
          <p:nvPr/>
        </p:nvSpPr>
        <p:spPr>
          <a:xfrm rot="16200000">
            <a:off x="8699899" y="2597833"/>
            <a:ext cx="444231" cy="3893251"/>
          </a:xfrm>
          <a:prstGeom prst="rightBrace">
            <a:avLst>
              <a:gd name="adj1" fmla="val 2175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818D982B-248E-4F80-9486-A3E2E77867CC}"/>
              </a:ext>
            </a:extLst>
          </p:cNvPr>
          <p:cNvSpPr/>
          <p:nvPr/>
        </p:nvSpPr>
        <p:spPr>
          <a:xfrm rot="16200000">
            <a:off x="5075523" y="3702913"/>
            <a:ext cx="444231" cy="175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B1ED316-DC21-4B20-A1BC-A3DEEAFFCAE1}"/>
              </a:ext>
            </a:extLst>
          </p:cNvPr>
          <p:cNvCxnSpPr/>
          <p:nvPr/>
        </p:nvCxnSpPr>
        <p:spPr>
          <a:xfrm>
            <a:off x="0" y="96716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74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B52E-6463-446D-AD38-42748ABB8F6B}"/>
                  </a:ext>
                </a:extLst>
              </p:cNvPr>
              <p:cNvSpPr txBox="1"/>
              <p:nvPr/>
            </p:nvSpPr>
            <p:spPr>
              <a:xfrm>
                <a:off x="2689548" y="2305259"/>
                <a:ext cx="69731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удаления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вставки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замены одного символа на другой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B52E-6463-446D-AD38-42748ABB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548" y="2305259"/>
                <a:ext cx="6973198" cy="1200329"/>
              </a:xfrm>
              <a:prstGeom prst="rect">
                <a:avLst/>
              </a:prstGeom>
              <a:blipFill>
                <a:blip r:embed="rId2"/>
                <a:stretch>
                  <a:fillRect l="-262" t="-4061" r="-699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42A2F0-6FD3-427E-B5FF-1FA479AA5970}"/>
              </a:ext>
            </a:extLst>
          </p:cNvPr>
          <p:cNvSpPr txBox="1"/>
          <p:nvPr/>
        </p:nvSpPr>
        <p:spPr>
          <a:xfrm>
            <a:off x="1352963" y="1046285"/>
            <a:ext cx="964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 одиночные операции вставки,  удаления и замены имеют разную стоимость: 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843625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352" y="67316"/>
                <a:ext cx="4016189" cy="87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2" y="67316"/>
                <a:ext cx="4016189" cy="876971"/>
              </a:xfrm>
              <a:prstGeom prst="rect">
                <a:avLst/>
              </a:prstGeom>
              <a:blipFill>
                <a:blip r:embed="rId2"/>
                <a:stretch>
                  <a:fillRect l="-303" b="-34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/>
              <p:nvPr/>
            </p:nvSpPr>
            <p:spPr bwMode="auto">
              <a:xfrm>
                <a:off x="0" y="4680087"/>
                <a:ext cx="11813440" cy="16718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680087"/>
                <a:ext cx="11813440" cy="1671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/>
              <p:nvPr/>
            </p:nvSpPr>
            <p:spPr>
              <a:xfrm>
                <a:off x="246966" y="1133419"/>
                <a:ext cx="2713939" cy="1855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предположим,</m:t>
                    </m:r>
                  </m:oMath>
                </a14:m>
                <a:r>
                  <a:rPr lang="ru-RU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latin typeface="Cambria Math" panose="02040503050406030204" pitchFamily="18" charset="0"/>
                  </a:rPr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600" b="1" u="sng" dirty="0">
                    <a:latin typeface="Cambria Math" panose="02040503050406030204" pitchFamily="18" charset="0"/>
                  </a:rPr>
                  <a:t> был удален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; </a:t>
                </a:r>
                <a:endParaRPr lang="ru-RU" sz="1600" b="1" dirty="0">
                  <a:latin typeface="Cambria Math" panose="02040503050406030204" pitchFamily="18" charset="0"/>
                </a:endParaRPr>
              </a:p>
              <a:p>
                <a:r>
                  <a:rPr lang="ru-RU" sz="1600" b="0" dirty="0">
                    <a:latin typeface="Cambria Math" panose="02040503050406030204" pitchFamily="18" charset="0"/>
                  </a:rPr>
                  <a:t>тогда, чтобы получить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b="0" dirty="0">
                    <a:latin typeface="Cambria Math" panose="02040503050406030204" pitchFamily="18" charset="0"/>
                  </a:rPr>
                  <a:t>нужно</a:t>
                </a:r>
              </a:p>
              <a:p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</a:t>
                </a:r>
              </a:p>
              <a:p>
                <a:r>
                  <a:rPr lang="ru-RU" sz="1600" dirty="0"/>
                  <a:t>а потом удалить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со штрафом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n-US" sz="16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6" y="1133419"/>
                <a:ext cx="2713939" cy="1855508"/>
              </a:xfrm>
              <a:prstGeom prst="rect">
                <a:avLst/>
              </a:prstGeom>
              <a:blipFill>
                <a:blip r:embed="rId5"/>
                <a:stretch>
                  <a:fillRect l="-1348" t="-1316" b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01C994-FE84-4E4D-920D-6FCBB29537ED}"/>
              </a:ext>
            </a:extLst>
          </p:cNvPr>
          <p:cNvCxnSpPr>
            <a:cxnSpLocks/>
          </p:cNvCxnSpPr>
          <p:nvPr/>
        </p:nvCxnSpPr>
        <p:spPr>
          <a:xfrm>
            <a:off x="2186610" y="2802916"/>
            <a:ext cx="354367" cy="144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/>
              <p:nvPr/>
            </p:nvSpPr>
            <p:spPr>
              <a:xfrm>
                <a:off x="3079593" y="1121162"/>
                <a:ext cx="2713939" cy="16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600" dirty="0">
                          <a:latin typeface="Cambria Math" panose="02040503050406030204" pitchFamily="18" charset="0"/>
                        </a:rPr>
                        <m:t>что</m:t>
                      </m:r>
                    </m:oMath>
                  </m:oMathPara>
                </a14:m>
                <a:endParaRPr lang="ru-RU" sz="1600" dirty="0">
                  <a:latin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600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600" b="1" i="0" u="sng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b="1" u="sng" dirty="0">
                    <a:latin typeface="Cambria Math" panose="02040503050406030204" pitchFamily="18" charset="0"/>
                  </a:rPr>
                  <a:t>был добавлен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;  </a:t>
                </a:r>
                <a:endParaRPr lang="ru-RU" sz="1600" b="1" dirty="0">
                  <a:latin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</a:rPr>
                  <a:t>тогда нужно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/>
                  <a:t>,</a:t>
                </a:r>
                <a:endParaRPr lang="ru-BY" sz="1600" dirty="0"/>
              </a:p>
              <a:p>
                <a:r>
                  <a:rPr lang="ru-RU" sz="1600" dirty="0"/>
                  <a:t>потом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</a:rPr>
                  <a:t>штрафом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sz="16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93" y="1121162"/>
                <a:ext cx="2713939" cy="1635769"/>
              </a:xfrm>
              <a:prstGeom prst="rect">
                <a:avLst/>
              </a:prstGeom>
              <a:blipFill>
                <a:blip r:embed="rId6"/>
                <a:stretch>
                  <a:fillRect l="-1124" r="-2921" b="-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FA57BF9-6FAA-4DB9-94A9-21750D5E2082}"/>
              </a:ext>
            </a:extLst>
          </p:cNvPr>
          <p:cNvCxnSpPr>
            <a:cxnSpLocks/>
          </p:cNvCxnSpPr>
          <p:nvPr/>
        </p:nvCxnSpPr>
        <p:spPr>
          <a:xfrm>
            <a:off x="4303059" y="2852338"/>
            <a:ext cx="267008" cy="13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/>
              <p:nvPr/>
            </p:nvSpPr>
            <p:spPr>
              <a:xfrm>
                <a:off x="5767452" y="976392"/>
                <a:ext cx="6424548" cy="300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600" dirty="0">
                          <a:latin typeface="Cambria Math" panose="02040503050406030204" pitchFamily="18" charset="0"/>
                        </a:rPr>
                        <m:t>что</m:t>
                      </m:r>
                      <m:r>
                        <a:rPr lang="ru-R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одиночные операции</m:t>
                      </m:r>
                    </m:oMath>
                  </m:oMathPara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удаления </m:t>
                          </m:r>
                          <m:r>
                            <a:rPr lang="ru-RU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ли добавления 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не выполнялись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/>
              </a:p>
              <a:p>
                <a:r>
                  <a:rPr lang="ru-RU" sz="1600" u="sng" dirty="0"/>
                  <a:t>случай 1</a:t>
                </a:r>
                <a:r>
                  <a:rPr lang="ru-RU" sz="1600" dirty="0"/>
                  <a:t>: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1600" b="0" dirty="0">
                    <a:latin typeface="Cambria Math" panose="02040503050406030204" pitchFamily="18" charset="0"/>
                  </a:rPr>
                  <a:t>то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удаляли, а на его</m:t>
                    </m:r>
                  </m:oMath>
                </a14:m>
                <a:r>
                  <a:rPr lang="ru-RU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месте надо получить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то преобразуем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/>
                  <a:t>, а элемент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dirty="0"/>
                  <a:t>(=</a:t>
                </a:r>
                <a:r>
                  <a:rPr lang="ru-RU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1600" dirty="0"/>
                  <a:t>уже стоит на своем месте</a:t>
                </a:r>
                <a:r>
                  <a:rPr lang="en-US" sz="1600" dirty="0"/>
                  <a:t>;</a:t>
                </a:r>
                <a:endParaRPr lang="ru-RU" sz="1600" dirty="0"/>
              </a:p>
              <a:p>
                <a:r>
                  <a:rPr lang="ru-RU" sz="1600" u="sng" dirty="0"/>
                  <a:t>случай </a:t>
                </a:r>
                <a:r>
                  <a:rPr lang="en-US" sz="1600" u="sng" dirty="0"/>
                  <a:t>2</a:t>
                </a:r>
                <a:r>
                  <a:rPr lang="ru-RU" sz="1600" dirty="0"/>
                  <a:t>: если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то 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нужно 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преобразовать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а потом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заменить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/>
                  <a:t> на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sz="1600" dirty="0" err="1"/>
                  <a:t>ыбирая</a:t>
                </a:r>
                <a:r>
                  <a:rPr lang="ru-RU" sz="1600" dirty="0"/>
                  <a:t> наилучший из двух способов: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1600" dirty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епосредственная за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мена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со штрафом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1600" dirty="0"/>
                  <a:t> </a:t>
                </a:r>
              </a:p>
              <a:p>
                <a:pPr lvl="1"/>
                <a:r>
                  <a:rPr lang="en-US" sz="1600" dirty="0"/>
                  <a:t>(2) </a:t>
                </a:r>
                <a:r>
                  <a:rPr lang="ru-RU" sz="1600" dirty="0"/>
                  <a:t>две операции: удаление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</m:t>
                    </m:r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ru-RU" sz="1600" dirty="0"/>
                  <a:t> и добавление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52" y="976392"/>
                <a:ext cx="6424548" cy="3007362"/>
              </a:xfrm>
              <a:prstGeom prst="rect">
                <a:avLst/>
              </a:prstGeom>
              <a:blipFill>
                <a:blip r:embed="rId7"/>
                <a:stretch>
                  <a:fillRect l="-474" b="-18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63967F9-B0CE-44FF-8A1B-D9318B2103CF}"/>
              </a:ext>
            </a:extLst>
          </p:cNvPr>
          <p:cNvCxnSpPr>
            <a:cxnSpLocks/>
          </p:cNvCxnSpPr>
          <p:nvPr/>
        </p:nvCxnSpPr>
        <p:spPr>
          <a:xfrm>
            <a:off x="7987553" y="4291072"/>
            <a:ext cx="86441" cy="23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авая фигурная скобка 50">
            <a:extLst>
              <a:ext uri="{FF2B5EF4-FFF2-40B4-BE49-F238E27FC236}">
                <a16:creationId xmlns:a16="http://schemas.microsoft.com/office/drawing/2014/main" id="{34A63165-CAC5-4A97-B98E-11FAF680E18C}"/>
              </a:ext>
            </a:extLst>
          </p:cNvPr>
          <p:cNvSpPr/>
          <p:nvPr/>
        </p:nvSpPr>
        <p:spPr>
          <a:xfrm rot="16200000">
            <a:off x="2356830" y="3681337"/>
            <a:ext cx="444231" cy="182320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2C42408B-8790-4C71-BC05-7D3CD8B357FF}"/>
              </a:ext>
            </a:extLst>
          </p:cNvPr>
          <p:cNvSpPr/>
          <p:nvPr/>
        </p:nvSpPr>
        <p:spPr>
          <a:xfrm rot="16200000">
            <a:off x="8317246" y="1597856"/>
            <a:ext cx="444231" cy="5913202"/>
          </a:xfrm>
          <a:prstGeom prst="rightBrace">
            <a:avLst>
              <a:gd name="adj1" fmla="val 2175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818D982B-248E-4F80-9486-A3E2E77867CC}"/>
              </a:ext>
            </a:extLst>
          </p:cNvPr>
          <p:cNvSpPr/>
          <p:nvPr/>
        </p:nvSpPr>
        <p:spPr>
          <a:xfrm rot="16200000">
            <a:off x="4347952" y="3730412"/>
            <a:ext cx="444231" cy="1639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FFBC4-8956-4279-B249-6F84C70917DE}"/>
                  </a:ext>
                </a:extLst>
              </p:cNvPr>
              <p:cNvSpPr txBox="1"/>
              <p:nvPr/>
            </p:nvSpPr>
            <p:spPr>
              <a:xfrm>
                <a:off x="4527141" y="80806"/>
                <a:ext cx="54576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удаления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вставки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замены одного символа на другой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FFBC4-8956-4279-B249-6F84C709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41" y="80806"/>
                <a:ext cx="5457608" cy="923330"/>
              </a:xfrm>
              <a:prstGeom prst="rect">
                <a:avLst/>
              </a:prstGeom>
              <a:blipFill>
                <a:blip r:embed="rId8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A7BA3A5-AAF5-49BF-B7F5-0BC766428584}"/>
              </a:ext>
            </a:extLst>
          </p:cNvPr>
          <p:cNvCxnSpPr/>
          <p:nvPr/>
        </p:nvCxnSpPr>
        <p:spPr>
          <a:xfrm flipV="1">
            <a:off x="0" y="944287"/>
            <a:ext cx="12192000" cy="32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30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9">
                <a:extLst>
                  <a:ext uri="{FF2B5EF4-FFF2-40B4-BE49-F238E27FC236}">
                    <a16:creationId xmlns:a16="http://schemas.microsoft.com/office/drawing/2014/main" id="{D7564FBA-6B55-4688-811B-04673EB3968D}"/>
                  </a:ext>
                </a:extLst>
              </p:cNvPr>
              <p:cNvSpPr txBox="1"/>
              <p:nvPr/>
            </p:nvSpPr>
            <p:spPr bwMode="auto">
              <a:xfrm>
                <a:off x="155153" y="2777299"/>
                <a:ext cx="6570961" cy="8658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func>
                  </m:oMath>
                </a14:m>
                <a:r>
                  <a:rPr lang="ru-RU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        </a:t>
                </a:r>
                <a:r>
                  <a:rPr lang="ru-RU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ru-RU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(2)</a:t>
                </a:r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sz="1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9">
                <a:extLst>
                  <a:ext uri="{FF2B5EF4-FFF2-40B4-BE49-F238E27FC236}">
                    <a16:creationId xmlns:a16="http://schemas.microsoft.com/office/drawing/2014/main" id="{D7564FBA-6B55-4688-811B-04673EB3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153" y="2777299"/>
                <a:ext cx="6570961" cy="865887"/>
              </a:xfrm>
              <a:prstGeom prst="rect">
                <a:avLst/>
              </a:prstGeom>
              <a:blipFill>
                <a:blip r:embed="rId3"/>
                <a:stretch>
                  <a:fillRect t="-4930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55E692-0F72-43D5-95FC-EE15D01ADA59}"/>
                  </a:ext>
                </a:extLst>
              </p:cNvPr>
              <p:cNvSpPr txBox="1"/>
              <p:nvPr/>
            </p:nvSpPr>
            <p:spPr>
              <a:xfrm>
                <a:off x="276958" y="367892"/>
                <a:ext cx="11780572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Проанализируем </a:t>
                </a:r>
                <a:r>
                  <a:rPr lang="ru-RU" u="sng" dirty="0"/>
                  <a:t>случай 2</a:t>
                </a:r>
                <a:r>
                  <a:rPr lang="ru-RU" dirty="0"/>
                  <a:t>, в котором рассматривались два способа замены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и покажем, что справедлива более упрощённая формула: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55E692-0F72-43D5-95FC-EE15D01AD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8" y="367892"/>
                <a:ext cx="11780572" cy="672620"/>
              </a:xfrm>
              <a:prstGeom prst="rect">
                <a:avLst/>
              </a:prstGeom>
              <a:blipFill>
                <a:blip r:embed="rId4"/>
                <a:stretch>
                  <a:fillRect l="-414" t="-3604" b="-12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2A7A21-8F54-4D41-8F7D-B707E96F7B7B}"/>
              </a:ext>
            </a:extLst>
          </p:cNvPr>
          <p:cNvSpPr txBox="1"/>
          <p:nvPr/>
        </p:nvSpPr>
        <p:spPr>
          <a:xfrm>
            <a:off x="293508" y="2268879"/>
            <a:ext cx="75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из приведенной выше формулы следуют два неравенства: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9">
                <a:extLst>
                  <a:ext uri="{FF2B5EF4-FFF2-40B4-BE49-F238E27FC236}">
                    <a16:creationId xmlns:a16="http://schemas.microsoft.com/office/drawing/2014/main" id="{4EB60A92-B5F9-4B2C-8CBF-1A645B61403F}"/>
                  </a:ext>
                </a:extLst>
              </p:cNvPr>
              <p:cNvSpPr txBox="1"/>
              <p:nvPr/>
            </p:nvSpPr>
            <p:spPr bwMode="auto">
              <a:xfrm>
                <a:off x="290399" y="1012744"/>
                <a:ext cx="11078055" cy="8658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22" name="Объект 9">
                <a:extLst>
                  <a:ext uri="{FF2B5EF4-FFF2-40B4-BE49-F238E27FC236}">
                    <a16:creationId xmlns:a16="http://schemas.microsoft.com/office/drawing/2014/main" id="{4EB60A92-B5F9-4B2C-8CBF-1A645B61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399" y="1012744"/>
                <a:ext cx="11078055" cy="865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E41F2-4845-4225-8B36-63B3BC0E7E12}"/>
                  </a:ext>
                </a:extLst>
              </p:cNvPr>
              <p:cNvSpPr txBox="1"/>
              <p:nvPr/>
            </p:nvSpPr>
            <p:spPr>
              <a:xfrm>
                <a:off x="209723" y="4200532"/>
                <a:ext cx="119150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:endParaRPr lang="ru-RU" sz="18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во 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во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BY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ru-RU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E41F2-4845-4225-8B36-63B3BC0E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3" y="4200532"/>
                <a:ext cx="11915042" cy="923330"/>
              </a:xfrm>
              <a:prstGeom prst="rect">
                <a:avLst/>
              </a:prstGeom>
              <a:blipFill>
                <a:blip r:embed="rId6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FE7B3-643A-4EEA-823F-BB1FE298839C}"/>
                  </a:ext>
                </a:extLst>
              </p:cNvPr>
              <p:cNvSpPr txBox="1"/>
              <p:nvPr/>
            </p:nvSpPr>
            <p:spPr>
              <a:xfrm>
                <a:off x="428601" y="5292657"/>
                <a:ext cx="11246396" cy="672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0" dirty="0">
                    <a:solidFill>
                      <a:schemeClr val="tx1"/>
                    </a:solidFill>
                  </a:rPr>
                  <a:t>Следовательно, случай замены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через</m:t>
                    </m:r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две операции: удаление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m:rPr>
                        <m:nor/>
                      </m:rPr>
                      <a:rPr lang="ru-RU" dirty="0"/>
                      <m:t> и добавление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за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b="0" dirty="0">
                    <a:solidFill>
                      <a:schemeClr val="tx1"/>
                    </a:solidFill>
                  </a:rPr>
                  <a:t> можно не рассматривать отдельно, так как он уже будет учтён.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endParaRPr lang="ru-RU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FE7B3-643A-4EEA-823F-BB1FE298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1" y="5292657"/>
                <a:ext cx="11246396" cy="672620"/>
              </a:xfrm>
              <a:prstGeom prst="rect">
                <a:avLst/>
              </a:prstGeom>
              <a:blipFill>
                <a:blip r:embed="rId7"/>
                <a:stretch>
                  <a:fillRect l="-434" t="-3604" b="-12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DD7B5B8-1457-4D3E-B641-88C494C57971}"/>
              </a:ext>
            </a:extLst>
          </p:cNvPr>
          <p:cNvSpPr txBox="1"/>
          <p:nvPr/>
        </p:nvSpPr>
        <p:spPr>
          <a:xfrm>
            <a:off x="419962" y="3854110"/>
            <a:ext cx="6411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</a:t>
            </a:r>
            <a:r>
              <a:rPr lang="ru-RU" dirty="0">
                <a:solidFill>
                  <a:schemeClr val="tx1"/>
                </a:solidFill>
              </a:rPr>
              <a:t>з (1) и (2) следует, что всегда будет выполняться неравенство:</a:t>
            </a:r>
            <a:endParaRPr lang="ru-BY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4A02332-C9C8-4671-9064-E8EC675DB5AF}"/>
              </a:ext>
            </a:extLst>
          </p:cNvPr>
          <p:cNvCxnSpPr/>
          <p:nvPr/>
        </p:nvCxnSpPr>
        <p:spPr>
          <a:xfrm>
            <a:off x="0" y="196068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43C628A-216B-4960-A73C-F357E63B353A}"/>
              </a:ext>
            </a:extLst>
          </p:cNvPr>
          <p:cNvCxnSpPr/>
          <p:nvPr/>
        </p:nvCxnSpPr>
        <p:spPr>
          <a:xfrm>
            <a:off x="509954" y="2777299"/>
            <a:ext cx="0" cy="101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0EF661-AF7C-48A2-8502-DCD4C773731F}"/>
              </a:ext>
            </a:extLst>
          </p:cNvPr>
          <p:cNvSpPr txBox="1"/>
          <p:nvPr/>
        </p:nvSpPr>
        <p:spPr>
          <a:xfrm>
            <a:off x="9144000" y="6054032"/>
            <a:ext cx="3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70C0"/>
                </a:solidFill>
              </a:rPr>
              <a:t>Обоснование корректности упрощенной формулы </a:t>
            </a:r>
            <a:r>
              <a:rPr lang="ru-RU" sz="1200" dirty="0" err="1">
                <a:solidFill>
                  <a:srgbClr val="0070C0"/>
                </a:solidFill>
              </a:rPr>
              <a:t>Кощенко</a:t>
            </a:r>
            <a:r>
              <a:rPr lang="ru-RU" sz="1200" dirty="0">
                <a:solidFill>
                  <a:srgbClr val="0070C0"/>
                </a:solidFill>
              </a:rPr>
              <a:t> Владиславом, 2022 год.</a:t>
            </a:r>
            <a:endParaRPr lang="ru-BY" sz="12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DD19E-EC4E-C972-184C-6A761F2DFBCA}"/>
              </a:ext>
            </a:extLst>
          </p:cNvPr>
          <p:cNvSpPr txBox="1"/>
          <p:nvPr/>
        </p:nvSpPr>
        <p:spPr>
          <a:xfrm>
            <a:off x="293508" y="1198485"/>
            <a:ext cx="10998888" cy="51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2155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22" grpId="0" animBg="1"/>
      <p:bldP spid="26" grpId="0"/>
      <p:bldP spid="30" grpId="0"/>
      <p:bldP spid="31" grpId="0"/>
      <p:bldP spid="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38718"/>
              </p:ext>
            </p:extLst>
          </p:nvPr>
        </p:nvGraphicFramePr>
        <p:xfrm>
          <a:off x="6005146" y="1813843"/>
          <a:ext cx="3877409" cy="33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024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8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200" dirty="0" err="1"/>
                        <a:t>·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1·p(D)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2·p(D)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3·p(D)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24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n·p</a:t>
                      </a:r>
                      <a:r>
                        <a:rPr lang="en-US" sz="1200" dirty="0"/>
                        <a:t>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04194"/>
              </p:ext>
            </p:extLst>
          </p:nvPr>
        </p:nvGraphicFramePr>
        <p:xfrm>
          <a:off x="2437091" y="2926743"/>
          <a:ext cx="1885820" cy="129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6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215F7FD-46DE-489D-978B-6BA1FA210B7F}"/>
              </a:ext>
            </a:extLst>
          </p:cNvPr>
          <p:cNvCxnSpPr>
            <a:cxnSpLocks/>
          </p:cNvCxnSpPr>
          <p:nvPr/>
        </p:nvCxnSpPr>
        <p:spPr>
          <a:xfrm flipH="1" flipV="1">
            <a:off x="3276307" y="3325869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401A58-A0F8-4B75-A5D1-F70E18BCA138}"/>
              </a:ext>
            </a:extLst>
          </p:cNvPr>
          <p:cNvCxnSpPr/>
          <p:nvPr/>
        </p:nvCxnSpPr>
        <p:spPr>
          <a:xfrm flipV="1">
            <a:off x="3666123" y="3322762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4D22068-F48E-4ADE-B91E-7B9E649A907A}"/>
              </a:ext>
            </a:extLst>
          </p:cNvPr>
          <p:cNvCxnSpPr/>
          <p:nvPr/>
        </p:nvCxnSpPr>
        <p:spPr>
          <a:xfrm flipH="1">
            <a:off x="3163184" y="3807716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A86FF0D-26D0-4A7B-A45E-366D629D73F3}"/>
              </a:ext>
            </a:extLst>
          </p:cNvPr>
          <p:cNvCxnSpPr>
            <a:cxnSpLocks/>
          </p:cNvCxnSpPr>
          <p:nvPr/>
        </p:nvCxnSpPr>
        <p:spPr>
          <a:xfrm>
            <a:off x="9798908" y="1470454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121F64-FE27-4E87-8AC5-E51216763D8A}"/>
              </a:ext>
            </a:extLst>
          </p:cNvPr>
          <p:cNvCxnSpPr>
            <a:cxnSpLocks/>
          </p:cNvCxnSpPr>
          <p:nvPr/>
        </p:nvCxnSpPr>
        <p:spPr>
          <a:xfrm flipV="1">
            <a:off x="7483796" y="3635444"/>
            <a:ext cx="1876089" cy="1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A7BE808-1180-4AB8-A3CB-A0AE8F7337A4}"/>
              </a:ext>
            </a:extLst>
          </p:cNvPr>
          <p:cNvCxnSpPr>
            <a:cxnSpLocks/>
          </p:cNvCxnSpPr>
          <p:nvPr/>
        </p:nvCxnSpPr>
        <p:spPr>
          <a:xfrm>
            <a:off x="7483796" y="4517500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22031E0-8CB0-4426-9B99-A8A72DAF1593}"/>
              </a:ext>
            </a:extLst>
          </p:cNvPr>
          <p:cNvCxnSpPr>
            <a:cxnSpLocks/>
          </p:cNvCxnSpPr>
          <p:nvPr/>
        </p:nvCxnSpPr>
        <p:spPr>
          <a:xfrm>
            <a:off x="7483796" y="3148976"/>
            <a:ext cx="185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0D1A5B-2ED5-4F8D-A65E-DB6AED90B65F}"/>
              </a:ext>
            </a:extLst>
          </p:cNvPr>
          <p:cNvSpPr txBox="1"/>
          <p:nvPr/>
        </p:nvSpPr>
        <p:spPr>
          <a:xfrm>
            <a:off x="827104" y="5464099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алгоритма: </a:t>
            </a:r>
            <a:endParaRPr lang="ru-BY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5FECE-B25F-45D4-93F8-037229DD60F6}"/>
              </a:ext>
            </a:extLst>
          </p:cNvPr>
          <p:cNvSpPr txBox="1"/>
          <p:nvPr/>
        </p:nvSpPr>
        <p:spPr>
          <a:xfrm>
            <a:off x="827104" y="597143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Требуемая память: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/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/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blipFill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9">
                <a:extLst>
                  <a:ext uri="{FF2B5EF4-FFF2-40B4-BE49-F238E27FC236}">
                    <a16:creationId xmlns:a16="http://schemas.microsoft.com/office/drawing/2014/main" id="{A65A64E0-3157-4756-983A-5C96415ED42A}"/>
                  </a:ext>
                </a:extLst>
              </p:cNvPr>
              <p:cNvSpPr txBox="1"/>
              <p:nvPr/>
            </p:nvSpPr>
            <p:spPr bwMode="auto">
              <a:xfrm>
                <a:off x="307731" y="60880"/>
                <a:ext cx="11813440" cy="16718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9" name="Объект 9">
                <a:extLst>
                  <a:ext uri="{FF2B5EF4-FFF2-40B4-BE49-F238E27FC236}">
                    <a16:creationId xmlns:a16="http://schemas.microsoft.com/office/drawing/2014/main" id="{A65A64E0-3157-4756-983A-5C96415E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731" y="60880"/>
                <a:ext cx="11813440" cy="1671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705E6E8-46DF-4573-8442-16129E8D5A0C}"/>
              </a:ext>
            </a:extLst>
          </p:cNvPr>
          <p:cNvCxnSpPr>
            <a:cxnSpLocks/>
          </p:cNvCxnSpPr>
          <p:nvPr/>
        </p:nvCxnSpPr>
        <p:spPr>
          <a:xfrm>
            <a:off x="7483796" y="4098399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99251FB-94EA-4198-946D-6A23FDD241FA}"/>
              </a:ext>
            </a:extLst>
          </p:cNvPr>
          <p:cNvCxnSpPr>
            <a:cxnSpLocks/>
          </p:cNvCxnSpPr>
          <p:nvPr/>
        </p:nvCxnSpPr>
        <p:spPr>
          <a:xfrm>
            <a:off x="7636197" y="2946607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ABFDD58-569E-49FE-AE08-E9B796D15709}"/>
              </a:ext>
            </a:extLst>
          </p:cNvPr>
          <p:cNvCxnSpPr>
            <a:cxnSpLocks/>
          </p:cNvCxnSpPr>
          <p:nvPr/>
        </p:nvCxnSpPr>
        <p:spPr>
          <a:xfrm>
            <a:off x="7483796" y="4930738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910317" y="375837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7" y="375837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1287159" y="1287350"/>
                <a:ext cx="25321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9" y="1287350"/>
                <a:ext cx="2532185" cy="400110"/>
              </a:xfrm>
              <a:prstGeom prst="rect">
                <a:avLst/>
              </a:prstGeom>
              <a:blipFill>
                <a:blip r:embed="rId4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1287159" y="1624468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9" y="1624468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2915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A56E87-487F-4745-9715-03CB4A2AB28C}"/>
              </a:ext>
            </a:extLst>
          </p:cNvPr>
          <p:cNvSpPr txBox="1"/>
          <p:nvPr/>
        </p:nvSpPr>
        <p:spPr>
          <a:xfrm>
            <a:off x="659423" y="870438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F571A-AA1B-408A-9C28-9D8841CB726E}"/>
                  </a:ext>
                </a:extLst>
              </p:cNvPr>
              <p:cNvSpPr txBox="1"/>
              <p:nvPr/>
            </p:nvSpPr>
            <p:spPr>
              <a:xfrm>
                <a:off x="4585757" y="1179628"/>
                <a:ext cx="286368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  <a:endParaRPr lang="ru-BY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F571A-AA1B-408A-9C28-9D8841CB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57" y="1179628"/>
                <a:ext cx="2863680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87F4E6-5D95-4572-9F60-989AEA4ED13B}"/>
              </a:ext>
            </a:extLst>
          </p:cNvPr>
          <p:cNvSpPr txBox="1"/>
          <p:nvPr/>
        </p:nvSpPr>
        <p:spPr>
          <a:xfrm>
            <a:off x="1072662" y="2831123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Рекуррентное соотношение:</a:t>
            </a:r>
            <a:endParaRPr lang="ru-BY" u="sng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BFCF1C-C8EE-43F9-A51B-7446D485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66112"/>
              </p:ext>
            </p:extLst>
          </p:nvPr>
        </p:nvGraphicFramePr>
        <p:xfrm>
          <a:off x="8076648" y="320045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405FA3-FD9F-4D5C-A8F9-AC9465484F4A}"/>
              </a:ext>
            </a:extLst>
          </p:cNvPr>
          <p:cNvCxnSpPr/>
          <p:nvPr/>
        </p:nvCxnSpPr>
        <p:spPr>
          <a:xfrm flipH="1" flipV="1">
            <a:off x="9079973" y="3793795"/>
            <a:ext cx="345989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B219DE3-D493-4ADC-B1A5-5145748FC15D}"/>
              </a:ext>
            </a:extLst>
          </p:cNvPr>
          <p:cNvCxnSpPr/>
          <p:nvPr/>
        </p:nvCxnSpPr>
        <p:spPr>
          <a:xfrm flipV="1">
            <a:off x="9832719" y="377071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91D6914-649A-481C-8DB0-BD5B3FAB6D29}"/>
              </a:ext>
            </a:extLst>
          </p:cNvPr>
          <p:cNvCxnSpPr/>
          <p:nvPr/>
        </p:nvCxnSpPr>
        <p:spPr>
          <a:xfrm flipH="1">
            <a:off x="9131000" y="4534219"/>
            <a:ext cx="29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10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8870</TotalTime>
  <Words>11477</Words>
  <Application>Microsoft Office PowerPoint</Application>
  <PresentationFormat>Широкоэкранный</PresentationFormat>
  <Paragraphs>4744</Paragraphs>
  <Slides>114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114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Consolas</vt:lpstr>
      <vt:lpstr>Courier New</vt:lpstr>
      <vt:lpstr>SFMono-Regular</vt:lpstr>
      <vt:lpstr>Symbol</vt:lpstr>
      <vt:lpstr>Times New Roman</vt:lpstr>
      <vt:lpstr>Wingdings</vt:lpstr>
      <vt:lpstr>Тема Office</vt:lpstr>
      <vt:lpstr>Equation</vt:lpstr>
      <vt:lpstr>MathType 7.0 Equation</vt:lpstr>
      <vt:lpstr>Методы разработки алгоритмов  Метод «разделяй и властвуй»  Динамическое программирование</vt:lpstr>
      <vt:lpstr>Метод «разделяй и властвуй»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 Лягушка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2. Задача расстановки  единиц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3.  Оптимального перемножения группы матриц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999</cp:revision>
  <dcterms:created xsi:type="dcterms:W3CDTF">2020-04-14T05:04:13Z</dcterms:created>
  <dcterms:modified xsi:type="dcterms:W3CDTF">2024-02-10T13:09:23Z</dcterms:modified>
</cp:coreProperties>
</file>