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62" r:id="rId3"/>
    <p:sldId id="270" r:id="rId4"/>
    <p:sldId id="307" r:id="rId5"/>
    <p:sldId id="309" r:id="rId6"/>
    <p:sldId id="326" r:id="rId7"/>
    <p:sldId id="310" r:id="rId8"/>
    <p:sldId id="311" r:id="rId9"/>
    <p:sldId id="312" r:id="rId10"/>
    <p:sldId id="313" r:id="rId11"/>
    <p:sldId id="308" r:id="rId12"/>
    <p:sldId id="314" r:id="rId13"/>
    <p:sldId id="328" r:id="rId14"/>
    <p:sldId id="315" r:id="rId15"/>
    <p:sldId id="316" r:id="rId16"/>
    <p:sldId id="321" r:id="rId17"/>
    <p:sldId id="317" r:id="rId18"/>
    <p:sldId id="318" r:id="rId19"/>
    <p:sldId id="320" r:id="rId20"/>
    <p:sldId id="322" r:id="rId21"/>
    <p:sldId id="331" r:id="rId22"/>
    <p:sldId id="323" r:id="rId23"/>
    <p:sldId id="324" r:id="rId24"/>
    <p:sldId id="329" r:id="rId25"/>
    <p:sldId id="325" r:id="rId26"/>
    <p:sldId id="332" r:id="rId27"/>
    <p:sldId id="333" r:id="rId28"/>
    <p:sldId id="342" r:id="rId29"/>
    <p:sldId id="334" r:id="rId30"/>
    <p:sldId id="346" r:id="rId31"/>
    <p:sldId id="343" r:id="rId32"/>
    <p:sldId id="344" r:id="rId33"/>
    <p:sldId id="345" r:id="rId34"/>
    <p:sldId id="330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42C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0300E-AF67-438B-9393-48BCA7EC2627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29062-1786-4531-8A29-3CB31AB69CB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29062-1786-4531-8A29-3CB31AB69CB4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2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7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4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5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6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48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13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7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7.png"/><Relationship Id="rId2" Type="http://schemas.openxmlformats.org/officeDocument/2006/relationships/image" Target="../media/image53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2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u.wikipedia.org/wiki/%D0%9D%D0%B5%D0%BC%D0%B5%D1%86%D0%BA%D0%B8%D0%B9_%D1%8F%D0%B7%D1%8B%D0%BA" TargetMode="External"/><Relationship Id="rId5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4382" y="1570598"/>
            <a:ext cx="9144000" cy="1346530"/>
          </a:xfrm>
        </p:spPr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2715"/>
          </a:xfrm>
        </p:spPr>
        <p:txBody>
          <a:bodyPr/>
          <a:lstStyle/>
          <a:p>
            <a:r>
              <a:rPr lang="ru-RU" dirty="0"/>
              <a:t>СБАЛАНСИРОВАННЫЕ ПОИСКОВЫЕ ДЕРЕВЬЯ</a:t>
            </a:r>
          </a:p>
          <a:p>
            <a:r>
              <a:rPr lang="ru-RU" sz="3200" b="1" dirty="0"/>
              <a:t>2-3 деревья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2024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3034097" y="74916"/>
                <a:ext cx="6123807" cy="64902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b="1" dirty="0"/>
                  <a:t>Поиск элемента с ключом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34097" y="74916"/>
                <a:ext cx="6123807" cy="649028"/>
              </a:xfrm>
              <a:blipFill>
                <a:blip r:embed="rId2"/>
                <a:stretch>
                  <a:fillRect l="-2888" t="-25234" b="-392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Объект 50"/>
              <p:cNvSpPr>
                <a:spLocks noGrp="1"/>
              </p:cNvSpPr>
              <p:nvPr>
                <p:ph idx="1"/>
              </p:nvPr>
            </p:nvSpPr>
            <p:spPr>
              <a:xfrm>
                <a:off x="722008" y="761632"/>
                <a:ext cx="10659353" cy="989721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ru-RU" sz="9600" dirty="0"/>
                  <a:t>Двигаемся от корня. </a:t>
                </a:r>
              </a:p>
              <a:p>
                <a:pPr marL="0" indent="0">
                  <a:buNone/>
                </a:pPr>
                <a:r>
                  <a:rPr lang="ru-RU" sz="9600" dirty="0"/>
                  <a:t>Пусть </a:t>
                </a:r>
                <a14:m>
                  <m:oMath xmlns:m="http://schemas.openxmlformats.org/officeDocument/2006/math">
                    <m:r>
                      <a:rPr lang="en-US" sz="96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9600" dirty="0">
                    <a:solidFill>
                      <a:srgbClr val="FF0000"/>
                    </a:solidFill>
                  </a:rPr>
                  <a:t> </a:t>
                </a:r>
                <a:r>
                  <a:rPr lang="en-US" sz="9600" dirty="0"/>
                  <a:t>– </a:t>
                </a:r>
                <a:r>
                  <a:rPr lang="ru-RU" sz="9600" dirty="0"/>
                  <a:t>текущая вершина.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                   </a:t>
                </a:r>
                <a:endParaRPr lang="ru-RU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1" name="Объект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008" y="761632"/>
                <a:ext cx="10659353" cy="989721"/>
              </a:xfrm>
              <a:blipFill>
                <a:blip r:embed="rId3"/>
                <a:stretch>
                  <a:fillRect l="-858" t="-141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656076" y="3727182"/>
            <a:ext cx="9960507" cy="2635929"/>
            <a:chOff x="1201840" y="1806251"/>
            <a:chExt cx="9960507" cy="2635929"/>
          </a:xfrm>
        </p:grpSpPr>
        <p:sp>
          <p:nvSpPr>
            <p:cNvPr id="55" name="Овал 54"/>
            <p:cNvSpPr/>
            <p:nvPr/>
          </p:nvSpPr>
          <p:spPr>
            <a:xfrm>
              <a:off x="5621109" y="1806251"/>
              <a:ext cx="868394" cy="4923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10:99</a:t>
              </a:r>
            </a:p>
          </p:txBody>
        </p:sp>
        <p:sp>
          <p:nvSpPr>
            <p:cNvPr id="56" name="Овал 55"/>
            <p:cNvSpPr/>
            <p:nvPr/>
          </p:nvSpPr>
          <p:spPr>
            <a:xfrm>
              <a:off x="7751087" y="4031410"/>
              <a:ext cx="468606" cy="4054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940203" y="4031410"/>
              <a:ext cx="505893" cy="4054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9" name="Овал 58"/>
            <p:cNvSpPr/>
            <p:nvPr/>
          </p:nvSpPr>
          <p:spPr>
            <a:xfrm>
              <a:off x="5939539" y="4040038"/>
              <a:ext cx="49458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0" name="Овал 59"/>
            <p:cNvSpPr/>
            <p:nvPr/>
          </p:nvSpPr>
          <p:spPr>
            <a:xfrm>
              <a:off x="5068272" y="4031410"/>
              <a:ext cx="487393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2" name="Овал 61"/>
            <p:cNvSpPr/>
            <p:nvPr/>
          </p:nvSpPr>
          <p:spPr>
            <a:xfrm>
              <a:off x="4102094" y="4045365"/>
              <a:ext cx="43132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3" name="Овал 62"/>
            <p:cNvSpPr/>
            <p:nvPr/>
          </p:nvSpPr>
          <p:spPr>
            <a:xfrm>
              <a:off x="2552651" y="4031409"/>
              <a:ext cx="43132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4" name="Овал 63"/>
            <p:cNvSpPr/>
            <p:nvPr/>
          </p:nvSpPr>
          <p:spPr>
            <a:xfrm>
              <a:off x="1961226" y="4019908"/>
              <a:ext cx="43132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1201840" y="4040038"/>
              <a:ext cx="43132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6388425" y="3148642"/>
              <a:ext cx="756403" cy="4173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11:17</a:t>
              </a: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4411390" y="3213341"/>
              <a:ext cx="793107" cy="3526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8:10</a:t>
              </a:r>
            </a:p>
          </p:txBody>
        </p:sp>
        <p:sp>
          <p:nvSpPr>
            <p:cNvPr id="68" name="Овал 67"/>
            <p:cNvSpPr/>
            <p:nvPr/>
          </p:nvSpPr>
          <p:spPr>
            <a:xfrm>
              <a:off x="1909312" y="3234907"/>
              <a:ext cx="831012" cy="3310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1:3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036370" y="3970514"/>
              <a:ext cx="460074" cy="4025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84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9403046" y="3985403"/>
              <a:ext cx="465829" cy="4428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71" name="Овал 70"/>
            <p:cNvSpPr/>
            <p:nvPr/>
          </p:nvSpPr>
          <p:spPr>
            <a:xfrm>
              <a:off x="8561971" y="3999780"/>
              <a:ext cx="465828" cy="437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456044" y="3082090"/>
              <a:ext cx="762718" cy="370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18:25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3181709" y="2284752"/>
              <a:ext cx="714555" cy="381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7:10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10219643" y="3222384"/>
              <a:ext cx="742874" cy="4025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84:99</a:t>
              </a:r>
            </a:p>
          </p:txBody>
        </p:sp>
        <p:sp>
          <p:nvSpPr>
            <p:cNvPr id="76" name="Овал 75"/>
            <p:cNvSpPr/>
            <p:nvPr/>
          </p:nvSpPr>
          <p:spPr>
            <a:xfrm>
              <a:off x="8304362" y="2269561"/>
              <a:ext cx="678614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17:70</a:t>
              </a: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:</a:t>
              </a:r>
            </a:p>
          </p:txBody>
        </p:sp>
        <p:cxnSp>
          <p:nvCxnSpPr>
            <p:cNvPr id="77" name="Прямая со стрелкой 76"/>
            <p:cNvCxnSpPr>
              <a:stCxn id="68" idx="3"/>
              <a:endCxn id="65" idx="7"/>
            </p:cNvCxnSpPr>
            <p:nvPr/>
          </p:nvCxnSpPr>
          <p:spPr>
            <a:xfrm flipH="1">
              <a:off x="1569996" y="3517504"/>
              <a:ext cx="461015" cy="5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68" idx="4"/>
              <a:endCxn id="64" idx="0"/>
            </p:cNvCxnSpPr>
            <p:nvPr/>
          </p:nvCxnSpPr>
          <p:spPr>
            <a:xfrm flipH="1">
              <a:off x="2176887" y="3565990"/>
              <a:ext cx="147931" cy="453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7" idx="3"/>
              <a:endCxn id="62" idx="0"/>
            </p:cNvCxnSpPr>
            <p:nvPr/>
          </p:nvCxnSpPr>
          <p:spPr>
            <a:xfrm flipH="1">
              <a:off x="4317755" y="3514346"/>
              <a:ext cx="209783" cy="531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7" idx="5"/>
              <a:endCxn id="60" idx="0"/>
            </p:cNvCxnSpPr>
            <p:nvPr/>
          </p:nvCxnSpPr>
          <p:spPr>
            <a:xfrm>
              <a:off x="5088349" y="3514346"/>
              <a:ext cx="223620" cy="517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>
              <a:stCxn id="66" idx="3"/>
              <a:endCxn id="59" idx="0"/>
            </p:cNvCxnSpPr>
            <p:nvPr/>
          </p:nvCxnSpPr>
          <p:spPr>
            <a:xfrm flipH="1">
              <a:off x="6186830" y="3504871"/>
              <a:ext cx="312368" cy="535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>
              <a:stCxn id="66" idx="5"/>
              <a:endCxn id="57" idx="0"/>
            </p:cNvCxnSpPr>
            <p:nvPr/>
          </p:nvCxnSpPr>
          <p:spPr>
            <a:xfrm>
              <a:off x="7034055" y="3504871"/>
              <a:ext cx="159095" cy="526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cxnSpLocks/>
              <a:stCxn id="73" idx="3"/>
              <a:endCxn id="56" idx="0"/>
            </p:cNvCxnSpPr>
            <p:nvPr/>
          </p:nvCxnSpPr>
          <p:spPr>
            <a:xfrm flipH="1">
              <a:off x="7985390" y="3398526"/>
              <a:ext cx="582351" cy="63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  <a:stCxn id="73" idx="4"/>
              <a:endCxn id="71" idx="0"/>
            </p:cNvCxnSpPr>
            <p:nvPr/>
          </p:nvCxnSpPr>
          <p:spPr>
            <a:xfrm flipH="1">
              <a:off x="8794885" y="3452818"/>
              <a:ext cx="42518" cy="5469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  <a:stCxn id="73" idx="5"/>
              <a:endCxn id="70" idx="0"/>
            </p:cNvCxnSpPr>
            <p:nvPr/>
          </p:nvCxnSpPr>
          <p:spPr>
            <a:xfrm>
              <a:off x="9107065" y="3398526"/>
              <a:ext cx="528896" cy="58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4" idx="5"/>
              <a:endCxn id="67" idx="0"/>
            </p:cNvCxnSpPr>
            <p:nvPr/>
          </p:nvCxnSpPr>
          <p:spPr>
            <a:xfrm>
              <a:off x="3791620" y="2610488"/>
              <a:ext cx="1016324" cy="602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>
              <a:stCxn id="76" idx="3"/>
              <a:endCxn id="66" idx="7"/>
            </p:cNvCxnSpPr>
            <p:nvPr/>
          </p:nvCxnSpPr>
          <p:spPr>
            <a:xfrm flipH="1">
              <a:off x="7034055" y="2608264"/>
              <a:ext cx="1369688" cy="60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76" idx="4"/>
              <a:endCxn id="73" idx="0"/>
            </p:cNvCxnSpPr>
            <p:nvPr/>
          </p:nvCxnSpPr>
          <p:spPr>
            <a:xfrm>
              <a:off x="8643669" y="2666376"/>
              <a:ext cx="193734" cy="415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>
              <a:stCxn id="55" idx="2"/>
              <a:endCxn id="74" idx="7"/>
            </p:cNvCxnSpPr>
            <p:nvPr/>
          </p:nvCxnSpPr>
          <p:spPr>
            <a:xfrm flipH="1">
              <a:off x="3791620" y="2052421"/>
              <a:ext cx="1829489" cy="2882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55" idx="6"/>
              <a:endCxn id="76" idx="1"/>
            </p:cNvCxnSpPr>
            <p:nvPr/>
          </p:nvCxnSpPr>
          <p:spPr>
            <a:xfrm>
              <a:off x="6489503" y="2052421"/>
              <a:ext cx="1914240" cy="275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Овал 91"/>
            <p:cNvSpPr/>
            <p:nvPr/>
          </p:nvSpPr>
          <p:spPr>
            <a:xfrm>
              <a:off x="10702273" y="3985403"/>
              <a:ext cx="460074" cy="4025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99</a:t>
              </a:r>
            </a:p>
          </p:txBody>
        </p:sp>
        <p:cxnSp>
          <p:nvCxnSpPr>
            <p:cNvPr id="93" name="Прямая со стрелкой 92"/>
            <p:cNvCxnSpPr>
              <a:stCxn id="75" idx="3"/>
              <a:endCxn id="69" idx="0"/>
            </p:cNvCxnSpPr>
            <p:nvPr/>
          </p:nvCxnSpPr>
          <p:spPr>
            <a:xfrm flipH="1">
              <a:off x="10266407" y="3565990"/>
              <a:ext cx="62027" cy="404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 стрелкой 93"/>
            <p:cNvCxnSpPr>
              <a:stCxn id="75" idx="5"/>
              <a:endCxn id="92" idx="0"/>
            </p:cNvCxnSpPr>
            <p:nvPr/>
          </p:nvCxnSpPr>
          <p:spPr>
            <a:xfrm>
              <a:off x="10853726" y="3565990"/>
              <a:ext cx="78584" cy="419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cxnSpLocks/>
              <a:stCxn id="76" idx="6"/>
              <a:endCxn id="75" idx="0"/>
            </p:cNvCxnSpPr>
            <p:nvPr/>
          </p:nvCxnSpPr>
          <p:spPr>
            <a:xfrm>
              <a:off x="8982976" y="2467969"/>
              <a:ext cx="1608104" cy="754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stCxn id="68" idx="5"/>
              <a:endCxn id="63" idx="0"/>
            </p:cNvCxnSpPr>
            <p:nvPr/>
          </p:nvCxnSpPr>
          <p:spPr>
            <a:xfrm>
              <a:off x="2618625" y="3517504"/>
              <a:ext cx="149687" cy="513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74" idx="3"/>
              <a:endCxn id="68" idx="0"/>
            </p:cNvCxnSpPr>
            <p:nvPr/>
          </p:nvCxnSpPr>
          <p:spPr>
            <a:xfrm flipH="1">
              <a:off x="2324818" y="2610488"/>
              <a:ext cx="961535" cy="624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03235"/>
              </p:ext>
            </p:extLst>
          </p:nvPr>
        </p:nvGraphicFramePr>
        <p:xfrm>
          <a:off x="3176588" y="1562100"/>
          <a:ext cx="53324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30440" imgH="1536480" progId="Equation.DSMT4">
                  <p:embed/>
                </p:oleObj>
              </mc:Choice>
              <mc:Fallback>
                <p:oleObj name="Equation" r:id="rId5" imgW="4330440" imgH="153648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562100"/>
                        <a:ext cx="5332412" cy="192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61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037824" y="2620548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050656" y="4859546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239772" y="4859546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239108" y="4868174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367841" y="4859546"/>
            <a:ext cx="487393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401663" y="4873501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2220" y="485954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260795" y="484804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501409" y="486817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5732817" y="397677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755782" y="404147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253704" y="406304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380762" y="4798650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702615" y="4813539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7889269" y="4876803"/>
            <a:ext cx="617953" cy="38818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7800436" y="391022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526101" y="311288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564035" y="405052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7648754" y="309769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869565" y="4345640"/>
            <a:ext cx="505838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476456" y="4394126"/>
            <a:ext cx="192754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3617324" y="4342482"/>
            <a:ext cx="25460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432741" y="4342482"/>
            <a:ext cx="178797" cy="517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486399" y="4333007"/>
            <a:ext cx="35719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378447" y="4333007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2" idx="3"/>
            <a:endCxn id="7" idx="0"/>
          </p:cNvCxnSpPr>
          <p:nvPr/>
        </p:nvCxnSpPr>
        <p:spPr>
          <a:xfrm flipH="1">
            <a:off x="7284959" y="4226662"/>
            <a:ext cx="627174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  <a:stCxn id="22" idx="5"/>
            <a:endCxn id="19" idx="0"/>
          </p:cNvCxnSpPr>
          <p:nvPr/>
        </p:nvCxnSpPr>
        <p:spPr>
          <a:xfrm>
            <a:off x="8451457" y="4226662"/>
            <a:ext cx="484073" cy="58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136012" y="3438624"/>
            <a:ext cx="1016324" cy="60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378447" y="3436400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7988061" y="3494512"/>
            <a:ext cx="193734" cy="41571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136012" y="2866718"/>
            <a:ext cx="1901812" cy="30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5906218" y="2866718"/>
            <a:ext cx="1841917" cy="28909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046665" y="4813539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9610799" y="439412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198118" y="439412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cxnSpLocks/>
            <a:stCxn id="26" idx="6"/>
            <a:endCxn id="24" idx="0"/>
          </p:cNvCxnSpPr>
          <p:nvPr/>
        </p:nvCxnSpPr>
        <p:spPr>
          <a:xfrm>
            <a:off x="8327368" y="3296105"/>
            <a:ext cx="1608104" cy="7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cxnSpLocks/>
            <a:stCxn id="17" idx="5"/>
            <a:endCxn id="12" idx="0"/>
          </p:cNvCxnSpPr>
          <p:nvPr/>
        </p:nvCxnSpPr>
        <p:spPr>
          <a:xfrm>
            <a:off x="1963017" y="4345640"/>
            <a:ext cx="10486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1669210" y="343862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2" idx="4"/>
            <a:endCxn id="20" idx="0"/>
          </p:cNvCxnSpPr>
          <p:nvPr/>
        </p:nvCxnSpPr>
        <p:spPr>
          <a:xfrm>
            <a:off x="8181795" y="4280954"/>
            <a:ext cx="16451" cy="595849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278002" y="7253324"/>
            <a:ext cx="259107" cy="386512"/>
          </a:xfrm>
          <a:prstGeom prst="rect">
            <a:avLst/>
          </a:prstGeom>
        </p:spPr>
      </p:pic>
      <p:sp>
        <p:nvSpPr>
          <p:cNvPr id="53" name="Прямоугольник 52"/>
          <p:cNvSpPr/>
          <p:nvPr/>
        </p:nvSpPr>
        <p:spPr>
          <a:xfrm>
            <a:off x="94784" y="113428"/>
            <a:ext cx="10995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 </a:t>
            </a:r>
            <a:r>
              <a:rPr lang="ru-RU" sz="2800" i="1" dirty="0"/>
              <a:t>? </a:t>
            </a:r>
            <a:r>
              <a:rPr lang="en-US" sz="2800" dirty="0"/>
              <a:t>25</a:t>
            </a:r>
          </a:p>
          <a:p>
            <a:r>
              <a:rPr lang="ru-RU" dirty="0">
                <a:solidFill>
                  <a:srgbClr val="FF0000"/>
                </a:solidFill>
              </a:rPr>
              <a:t>     </a:t>
            </a:r>
            <a:endParaRPr lang="ru-RU" b="1" dirty="0"/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15798"/>
              </p:ext>
            </p:extLst>
          </p:nvPr>
        </p:nvGraphicFramePr>
        <p:xfrm>
          <a:off x="6714556" y="338770"/>
          <a:ext cx="53324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30440" imgH="1536480" progId="Equation.DSMT4">
                  <p:embed/>
                </p:oleObj>
              </mc:Choice>
              <mc:Fallback>
                <p:oleObj name="Equation" r:id="rId3" imgW="4330440" imgH="1536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556" y="338770"/>
                        <a:ext cx="5332412" cy="192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56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037824" y="2620548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050656" y="4859546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239772" y="4859546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239108" y="4868174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367841" y="4859546"/>
            <a:ext cx="487393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401663" y="4873501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2220" y="485954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260795" y="484804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501409" y="486817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5732817" y="397677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755782" y="404147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253704" y="406304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380762" y="4798650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702615" y="4813539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7889269" y="4876803"/>
            <a:ext cx="617953" cy="38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7800436" y="391022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526101" y="311288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564035" y="405052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7648754" y="309769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869565" y="4345640"/>
            <a:ext cx="505838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476456" y="4394126"/>
            <a:ext cx="192754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3617324" y="4342482"/>
            <a:ext cx="25460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432741" y="4342482"/>
            <a:ext cx="178797" cy="51706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486399" y="4333007"/>
            <a:ext cx="35719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378447" y="4333007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2" idx="3"/>
            <a:endCxn id="7" idx="0"/>
          </p:cNvCxnSpPr>
          <p:nvPr/>
        </p:nvCxnSpPr>
        <p:spPr>
          <a:xfrm flipH="1">
            <a:off x="7284959" y="4226662"/>
            <a:ext cx="627174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  <a:stCxn id="22" idx="5"/>
            <a:endCxn id="19" idx="0"/>
          </p:cNvCxnSpPr>
          <p:nvPr/>
        </p:nvCxnSpPr>
        <p:spPr>
          <a:xfrm>
            <a:off x="8451457" y="4226662"/>
            <a:ext cx="484073" cy="58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136012" y="3438624"/>
            <a:ext cx="1016324" cy="602853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378447" y="3436400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7988061" y="3494512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136012" y="2866718"/>
            <a:ext cx="1901812" cy="302058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5906218" y="2866718"/>
            <a:ext cx="1841917" cy="289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046665" y="4813539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9610799" y="439412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198118" y="439412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cxnSpLocks/>
            <a:stCxn id="26" idx="6"/>
            <a:endCxn id="24" idx="0"/>
          </p:cNvCxnSpPr>
          <p:nvPr/>
        </p:nvCxnSpPr>
        <p:spPr>
          <a:xfrm>
            <a:off x="8327368" y="3296105"/>
            <a:ext cx="1608104" cy="7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stCxn id="17" idx="5"/>
            <a:endCxn id="12" idx="0"/>
          </p:cNvCxnSpPr>
          <p:nvPr/>
        </p:nvCxnSpPr>
        <p:spPr>
          <a:xfrm>
            <a:off x="1963017" y="4345640"/>
            <a:ext cx="10486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1669210" y="343862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2" idx="4"/>
            <a:endCxn id="20" idx="0"/>
          </p:cNvCxnSpPr>
          <p:nvPr/>
        </p:nvCxnSpPr>
        <p:spPr>
          <a:xfrm>
            <a:off x="8181795" y="4280954"/>
            <a:ext cx="16451" cy="595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278002" y="7253324"/>
            <a:ext cx="259107" cy="386512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4273143" y="5376610"/>
            <a:ext cx="736099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ru-RU" i="1" dirty="0"/>
              <a:t>   ?</a:t>
            </a:r>
            <a:r>
              <a:rPr lang="en-US" i="1" dirty="0"/>
              <a:t>=</a:t>
            </a:r>
            <a:r>
              <a:rPr lang="ru-RU" i="1" dirty="0"/>
              <a:t> </a:t>
            </a:r>
            <a:r>
              <a:rPr lang="ru-RU" dirty="0"/>
              <a:t>9</a:t>
            </a:r>
          </a:p>
          <a:p>
            <a:r>
              <a:rPr lang="ru-RU" dirty="0"/>
              <a:t>  </a:t>
            </a:r>
            <a:r>
              <a:rPr lang="ru-RU" b="1" dirty="0"/>
              <a:t>НЕТ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376897" y="386805"/>
            <a:ext cx="10995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sz="2800" i="1" dirty="0"/>
              <a:t>? </a:t>
            </a:r>
            <a:r>
              <a:rPr lang="ru-RU" sz="2800" dirty="0"/>
              <a:t>9</a:t>
            </a:r>
            <a:endParaRPr lang="en-US" sz="2800" dirty="0"/>
          </a:p>
          <a:p>
            <a:r>
              <a:rPr lang="ru-RU" dirty="0">
                <a:solidFill>
                  <a:srgbClr val="FF0000"/>
                </a:solidFill>
              </a:rPr>
              <a:t>     </a:t>
            </a:r>
            <a:endParaRPr lang="ru-RU" b="1" dirty="0"/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563483"/>
              </p:ext>
            </p:extLst>
          </p:nvPr>
        </p:nvGraphicFramePr>
        <p:xfrm>
          <a:off x="6827176" y="0"/>
          <a:ext cx="53324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30440" imgH="1536480" progId="Equation.DSMT4">
                  <p:embed/>
                </p:oleObj>
              </mc:Choice>
              <mc:Fallback>
                <p:oleObj name="Equation" r:id="rId3" imgW="4330440" imgH="1536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176" y="0"/>
                        <a:ext cx="5332412" cy="192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65" y="17134"/>
            <a:ext cx="5398210" cy="5237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Добавление элемента</a:t>
            </a:r>
            <a:endParaRPr lang="ru-RU" b="1" i="1" dirty="0"/>
          </a:p>
        </p:txBody>
      </p:sp>
      <p:sp>
        <p:nvSpPr>
          <p:cNvPr id="4" name="Овал 3"/>
          <p:cNvSpPr/>
          <p:nvPr/>
        </p:nvSpPr>
        <p:spPr>
          <a:xfrm>
            <a:off x="4675982" y="1810488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6688814" y="4049486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5996757" y="4077917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4773591" y="4090201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005999" y="4049486"/>
            <a:ext cx="487393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039821" y="4063441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1490378" y="404948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898953" y="403798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2411" y="401980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3393940" y="323141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891862" y="325298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018920" y="3988590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340773" y="4003479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7527427" y="4066743"/>
            <a:ext cx="617953" cy="38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7438594" y="310016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164259" y="230282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202193" y="324046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7286912" y="228763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480567" y="3535580"/>
            <a:ext cx="532994" cy="542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114614" y="3584066"/>
            <a:ext cx="192754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3255482" y="3532422"/>
            <a:ext cx="25460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070899" y="3532422"/>
            <a:ext cx="178797" cy="517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020882" y="3522947"/>
            <a:ext cx="460866" cy="567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016605" y="3522947"/>
            <a:ext cx="233099" cy="554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2" idx="3"/>
          </p:cNvCxnSpPr>
          <p:nvPr/>
        </p:nvCxnSpPr>
        <p:spPr>
          <a:xfrm flipH="1">
            <a:off x="6904475" y="3416602"/>
            <a:ext cx="645816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2" idx="5"/>
          </p:cNvCxnSpPr>
          <p:nvPr/>
        </p:nvCxnSpPr>
        <p:spPr>
          <a:xfrm>
            <a:off x="8089615" y="3416602"/>
            <a:ext cx="459834" cy="572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2774170" y="2628564"/>
            <a:ext cx="1016324" cy="60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cxnSpLocks/>
            <a:endCxn id="55" idx="0"/>
          </p:cNvCxnSpPr>
          <p:nvPr/>
        </p:nvCxnSpPr>
        <p:spPr>
          <a:xfrm flipH="1">
            <a:off x="5756291" y="2533494"/>
            <a:ext cx="1512650" cy="623535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7626219" y="2684452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2774170" y="2056658"/>
            <a:ext cx="1901812" cy="30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5544376" y="2056658"/>
            <a:ext cx="1841917" cy="28909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9684823" y="4003479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9248957" y="358406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9836276" y="358406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stCxn id="26" idx="6"/>
          </p:cNvCxnSpPr>
          <p:nvPr/>
        </p:nvCxnSpPr>
        <p:spPr>
          <a:xfrm>
            <a:off x="7965526" y="2486045"/>
            <a:ext cx="1608104" cy="745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stCxn id="17" idx="5"/>
            <a:endCxn id="12" idx="0"/>
          </p:cNvCxnSpPr>
          <p:nvPr/>
        </p:nvCxnSpPr>
        <p:spPr>
          <a:xfrm>
            <a:off x="1601175" y="3535580"/>
            <a:ext cx="10486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1307368" y="262856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2" idx="4"/>
          </p:cNvCxnSpPr>
          <p:nvPr/>
        </p:nvCxnSpPr>
        <p:spPr>
          <a:xfrm>
            <a:off x="7819953" y="3470894"/>
            <a:ext cx="0" cy="587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38005" y="5594"/>
            <a:ext cx="2726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Insert (13)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5307177" y="4024801"/>
            <a:ext cx="544578" cy="45856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>
            <a:stCxn id="15" idx="4"/>
            <a:endCxn id="29" idx="0"/>
          </p:cNvCxnSpPr>
          <p:nvPr/>
        </p:nvCxnSpPr>
        <p:spPr>
          <a:xfrm flipH="1">
            <a:off x="5579466" y="3584066"/>
            <a:ext cx="169711" cy="440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1" name="Рисунок 5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8010" y="2755291"/>
                <a:ext cx="25924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10" y="2755291"/>
                <a:ext cx="259248" cy="369332"/>
              </a:xfrm>
              <a:prstGeom prst="rect">
                <a:avLst/>
              </a:prstGeom>
              <a:blipFill>
                <a:blip r:embed="rId3"/>
                <a:stretch>
                  <a:fillRect l="-6977" r="-25581" b="-1147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05073" y="4425128"/>
                <a:ext cx="25924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73" y="4425128"/>
                <a:ext cx="259248" cy="369332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7064" y="5100566"/>
                <a:ext cx="85702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у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после добавления становится  3 сына, что допустимо</a:t>
                </a:r>
                <a:r>
                  <a:rPr lang="en-US" dirty="0"/>
                  <a:t>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корректируем метки  справочных вершин вдоль пути поиска</a:t>
                </a:r>
                <a:r>
                  <a:rPr lang="en-US" dirty="0"/>
                  <a:t>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завершаем процедуру добавления элемента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64" y="5100566"/>
                <a:ext cx="8570209" cy="923330"/>
              </a:xfrm>
              <a:prstGeom prst="rect">
                <a:avLst/>
              </a:prstGeom>
              <a:blipFill>
                <a:blip r:embed="rId5"/>
                <a:stretch>
                  <a:fillRect l="-498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328071" y="649661"/>
                <a:ext cx="66124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Сначала осуществляем поиск отца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для добавляемого элемента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ru-RU" dirty="0"/>
                  <a:t>(в качестве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берём отца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: </a:t>
                </a:r>
                <a:endParaRPr lang="en-US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1" y="649661"/>
                <a:ext cx="6612410" cy="646331"/>
              </a:xfrm>
              <a:prstGeom prst="rect">
                <a:avLst/>
              </a:prstGeom>
              <a:blipFill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/>
          <p:cNvCxnSpPr/>
          <p:nvPr/>
        </p:nvCxnSpPr>
        <p:spPr>
          <a:xfrm>
            <a:off x="4600743" y="4871275"/>
            <a:ext cx="19763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991816"/>
              </p:ext>
            </p:extLst>
          </p:nvPr>
        </p:nvGraphicFramePr>
        <p:xfrm>
          <a:off x="8240390" y="54839"/>
          <a:ext cx="3915669" cy="141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30440" imgH="1536480" progId="Equation.DSMT4">
                  <p:embed/>
                </p:oleObj>
              </mc:Choice>
              <mc:Fallback>
                <p:oleObj name="Equation" r:id="rId7" imgW="4330440" imgH="1536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390" y="54839"/>
                        <a:ext cx="3915669" cy="14116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вал 14"/>
          <p:cNvSpPr/>
          <p:nvPr/>
        </p:nvSpPr>
        <p:spPr>
          <a:xfrm>
            <a:off x="5370975" y="316671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5378089" y="3157029"/>
            <a:ext cx="756403" cy="41734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ru-RU" sz="1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  <a:highlight>
                  <a:srgbClr val="FFFF00"/>
                </a:highlight>
              </a:rPr>
              <a:t>11:13</a:t>
            </a:r>
          </a:p>
          <a:p>
            <a:pPr algn="ctr"/>
            <a:endParaRPr lang="ru-RU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1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  <p:bldP spid="53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630804" y="1745759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706264" y="4031410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895380" y="4031410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894716" y="4040038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5023449" y="4031410"/>
            <a:ext cx="487393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4057271" y="404536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063099" y="4008406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57017" y="4040038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88425" y="3148642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423061" y="3194769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8:9</a:t>
            </a:r>
          </a:p>
        </p:txBody>
      </p:sp>
      <p:sp>
        <p:nvSpPr>
          <p:cNvPr id="17" name="Овал 16"/>
          <p:cNvSpPr/>
          <p:nvPr/>
        </p:nvSpPr>
        <p:spPr>
          <a:xfrm>
            <a:off x="1909312" y="3234907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1:4</a:t>
            </a:r>
          </a:p>
        </p:txBody>
      </p:sp>
      <p:sp>
        <p:nvSpPr>
          <p:cNvPr id="18" name="Овал 17"/>
          <p:cNvSpPr/>
          <p:nvPr/>
        </p:nvSpPr>
        <p:spPr>
          <a:xfrm>
            <a:off x="10036370" y="3970514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358223" y="3985403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544877" y="4048667"/>
            <a:ext cx="617953" cy="38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456044" y="3082090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3164949" y="2266066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4:10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219643" y="3222384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304362" y="2269561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cxnSpLocks/>
            <a:stCxn id="17" idx="3"/>
            <a:endCxn id="14" idx="7"/>
          </p:cNvCxnSpPr>
          <p:nvPr/>
        </p:nvCxnSpPr>
        <p:spPr>
          <a:xfrm flipH="1">
            <a:off x="1525173" y="3517504"/>
            <a:ext cx="505838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4272932" y="3495774"/>
            <a:ext cx="266277" cy="549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5100020" y="3495774"/>
            <a:ext cx="167126" cy="535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6142007" y="3504871"/>
            <a:ext cx="35719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7034055" y="3504871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2" idx="3"/>
            <a:endCxn id="7" idx="0"/>
          </p:cNvCxnSpPr>
          <p:nvPr/>
        </p:nvCxnSpPr>
        <p:spPr>
          <a:xfrm flipH="1">
            <a:off x="7940567" y="3398526"/>
            <a:ext cx="627174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  <a:stCxn id="22" idx="5"/>
            <a:endCxn id="19" idx="0"/>
          </p:cNvCxnSpPr>
          <p:nvPr/>
        </p:nvCxnSpPr>
        <p:spPr>
          <a:xfrm>
            <a:off x="9107065" y="3398526"/>
            <a:ext cx="484073" cy="58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774860" y="2591802"/>
            <a:ext cx="1044755" cy="602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7034055" y="2608264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8643669" y="2666376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774860" y="1991929"/>
            <a:ext cx="1855944" cy="330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6499198" y="1991929"/>
            <a:ext cx="1904545" cy="335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702273" y="3985403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10266407" y="3565990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853726" y="3565990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cxnSpLocks/>
            <a:stCxn id="26" idx="6"/>
            <a:endCxn id="24" idx="0"/>
          </p:cNvCxnSpPr>
          <p:nvPr/>
        </p:nvCxnSpPr>
        <p:spPr>
          <a:xfrm>
            <a:off x="8982976" y="2467969"/>
            <a:ext cx="1608104" cy="7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2324818" y="2591802"/>
            <a:ext cx="944775" cy="643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2" idx="4"/>
            <a:endCxn id="20" idx="0"/>
          </p:cNvCxnSpPr>
          <p:nvPr/>
        </p:nvCxnSpPr>
        <p:spPr>
          <a:xfrm>
            <a:off x="8837403" y="3452818"/>
            <a:ext cx="16451" cy="595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542593" y="4035689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1" name="Прямая со стрелкой 20"/>
          <p:cNvCxnSpPr>
            <a:stCxn id="16" idx="4"/>
            <a:endCxn id="45" idx="0"/>
          </p:cNvCxnSpPr>
          <p:nvPr/>
        </p:nvCxnSpPr>
        <p:spPr>
          <a:xfrm flipH="1">
            <a:off x="4758254" y="3547418"/>
            <a:ext cx="61361" cy="488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177747" y="3011055"/>
            <a:ext cx="179344" cy="19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7" idx="4"/>
            <a:endCxn id="12" idx="0"/>
          </p:cNvCxnSpPr>
          <p:nvPr/>
        </p:nvCxnSpPr>
        <p:spPr>
          <a:xfrm flipH="1">
            <a:off x="2278760" y="3565990"/>
            <a:ext cx="46058" cy="442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3443209" y="4039868"/>
            <a:ext cx="431321" cy="4257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Прямая со стрелкой 40"/>
          <p:cNvCxnSpPr>
            <a:stCxn id="16" idx="2"/>
            <a:endCxn id="53" idx="0"/>
          </p:cNvCxnSpPr>
          <p:nvPr/>
        </p:nvCxnSpPr>
        <p:spPr>
          <a:xfrm flipH="1">
            <a:off x="3658870" y="3371094"/>
            <a:ext cx="764191" cy="66877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304751" y="3158237"/>
            <a:ext cx="627232" cy="46501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5:8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4334188" y="3624944"/>
            <a:ext cx="180370" cy="134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137891" y="3504871"/>
            <a:ext cx="135041" cy="118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2" idx="4"/>
            <a:endCxn id="53" idx="0"/>
          </p:cNvCxnSpPr>
          <p:nvPr/>
        </p:nvCxnSpPr>
        <p:spPr>
          <a:xfrm>
            <a:off x="3618367" y="3623254"/>
            <a:ext cx="40503" cy="416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cxnSpLocks/>
            <a:stCxn id="74" idx="4"/>
            <a:endCxn id="42" idx="0"/>
          </p:cNvCxnSpPr>
          <p:nvPr/>
        </p:nvCxnSpPr>
        <p:spPr>
          <a:xfrm>
            <a:off x="3522227" y="2647690"/>
            <a:ext cx="96140" cy="51054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42" idx="5"/>
            <a:endCxn id="11" idx="0"/>
          </p:cNvCxnSpPr>
          <p:nvPr/>
        </p:nvCxnSpPr>
        <p:spPr>
          <a:xfrm>
            <a:off x="3840127" y="3555154"/>
            <a:ext cx="432805" cy="490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24894" y="172122"/>
            <a:ext cx="272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 (5)</a:t>
            </a:r>
            <a:endParaRPr lang="ru-RU" sz="24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504366"/>
              </p:ext>
            </p:extLst>
          </p:nvPr>
        </p:nvGraphicFramePr>
        <p:xfrm>
          <a:off x="8125724" y="172122"/>
          <a:ext cx="3915669" cy="141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1536480" progId="Equation.DSMT4">
                  <p:embed/>
                </p:oleObj>
              </mc:Choice>
              <mc:Fallback>
                <p:oleObj name="Equation" r:id="rId4" imgW="4330440" imgH="1536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5724" y="172122"/>
                        <a:ext cx="3915669" cy="14116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Овал 73"/>
          <p:cNvSpPr/>
          <p:nvPr/>
        </p:nvSpPr>
        <p:spPr>
          <a:xfrm>
            <a:off x="3164949" y="2266066"/>
            <a:ext cx="714555" cy="38162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4:</a:t>
            </a:r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4417654" y="3154082"/>
            <a:ext cx="793107" cy="397693"/>
            <a:chOff x="10039567" y="1108953"/>
            <a:chExt cx="793107" cy="397693"/>
          </a:xfrm>
          <a:noFill/>
        </p:grpSpPr>
        <p:sp>
          <p:nvSpPr>
            <p:cNvPr id="66" name="Овал 65"/>
            <p:cNvSpPr/>
            <p:nvPr/>
          </p:nvSpPr>
          <p:spPr>
            <a:xfrm>
              <a:off x="10039567" y="1153997"/>
              <a:ext cx="793107" cy="35264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26494" y="1108953"/>
              <a:ext cx="1847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ru-RU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95060" y="1205807"/>
              <a:ext cx="59297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b="1" dirty="0"/>
                <a:t>9:10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677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2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Группа 87"/>
          <p:cNvGrpSpPr/>
          <p:nvPr/>
        </p:nvGrpSpPr>
        <p:grpSpPr>
          <a:xfrm>
            <a:off x="5335525" y="1147145"/>
            <a:ext cx="3821252" cy="1481487"/>
            <a:chOff x="435009" y="4492725"/>
            <a:chExt cx="3821252" cy="1481487"/>
          </a:xfrm>
        </p:grpSpPr>
        <p:sp>
          <p:nvSpPr>
            <p:cNvPr id="35" name="Овал 34"/>
            <p:cNvSpPr/>
            <p:nvPr/>
          </p:nvSpPr>
          <p:spPr>
            <a:xfrm>
              <a:off x="1705161" y="4492725"/>
              <a:ext cx="690169" cy="4481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6:7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772419" y="5483382"/>
              <a:ext cx="467363" cy="4481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1705161" y="5526077"/>
              <a:ext cx="589096" cy="4481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435009" y="5483383"/>
              <a:ext cx="547979" cy="4481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9" name="Прямая со стрелкой 38"/>
            <p:cNvCxnSpPr>
              <a:stCxn id="35" idx="2"/>
              <a:endCxn id="38" idx="7"/>
            </p:cNvCxnSpPr>
            <p:nvPr/>
          </p:nvCxnSpPr>
          <p:spPr>
            <a:xfrm flipH="1">
              <a:off x="902738" y="4716793"/>
              <a:ext cx="802423" cy="8322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5" idx="4"/>
              <a:endCxn id="37" idx="0"/>
            </p:cNvCxnSpPr>
            <p:nvPr/>
          </p:nvCxnSpPr>
          <p:spPr>
            <a:xfrm flipH="1">
              <a:off x="1999709" y="4940860"/>
              <a:ext cx="50537" cy="585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3717944" y="5526076"/>
              <a:ext cx="538317" cy="39852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554741" y="1181962"/>
            <a:ext cx="2923761" cy="1347170"/>
            <a:chOff x="662608" y="2089147"/>
            <a:chExt cx="2923761" cy="1347170"/>
          </a:xfrm>
        </p:grpSpPr>
        <p:sp>
          <p:nvSpPr>
            <p:cNvPr id="7" name="Овал 6"/>
            <p:cNvSpPr/>
            <p:nvPr/>
          </p:nvSpPr>
          <p:spPr>
            <a:xfrm>
              <a:off x="1938130" y="2089147"/>
              <a:ext cx="685800" cy="407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  <a:r>
                <a:rPr lang="en-US" b="1" dirty="0">
                  <a:solidFill>
                    <a:schemeClr val="tx1"/>
                  </a:solidFill>
                </a:rPr>
                <a:t>:7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3009900" y="2989987"/>
              <a:ext cx="576469" cy="407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938130" y="3028812"/>
              <a:ext cx="576469" cy="407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62608" y="2989988"/>
              <a:ext cx="576469" cy="407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2" name="Прямая со стрелкой 11"/>
            <p:cNvCxnSpPr>
              <a:stCxn id="7" idx="2"/>
              <a:endCxn id="10" idx="7"/>
            </p:cNvCxnSpPr>
            <p:nvPr/>
          </p:nvCxnSpPr>
          <p:spPr>
            <a:xfrm flipH="1">
              <a:off x="1154655" y="2292900"/>
              <a:ext cx="783475" cy="7567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7" idx="4"/>
              <a:endCxn id="9" idx="0"/>
            </p:cNvCxnSpPr>
            <p:nvPr/>
          </p:nvCxnSpPr>
          <p:spPr>
            <a:xfrm flipH="1">
              <a:off x="2226365" y="2496652"/>
              <a:ext cx="54665" cy="532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7" idx="5"/>
              <a:endCxn id="8" idx="0"/>
            </p:cNvCxnSpPr>
            <p:nvPr/>
          </p:nvCxnSpPr>
          <p:spPr>
            <a:xfrm>
              <a:off x="2523497" y="2436974"/>
              <a:ext cx="774638" cy="553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Прямая со стрелкой 77"/>
          <p:cNvCxnSpPr>
            <a:stCxn id="35" idx="5"/>
            <a:endCxn id="36" idx="0"/>
          </p:cNvCxnSpPr>
          <p:nvPr/>
        </p:nvCxnSpPr>
        <p:spPr>
          <a:xfrm>
            <a:off x="7194773" y="1529652"/>
            <a:ext cx="711844" cy="608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211786" y="1026471"/>
                <a:ext cx="367408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6" y="1026471"/>
                <a:ext cx="36740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9101765" y="2361869"/>
                <a:ext cx="37542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765" y="2361869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Группа 117"/>
          <p:cNvGrpSpPr/>
          <p:nvPr/>
        </p:nvGrpSpPr>
        <p:grpSpPr>
          <a:xfrm>
            <a:off x="2594910" y="3431135"/>
            <a:ext cx="3671888" cy="2532549"/>
            <a:chOff x="7007488" y="2496651"/>
            <a:chExt cx="3671888" cy="2532549"/>
          </a:xfrm>
        </p:grpSpPr>
        <p:sp>
          <p:nvSpPr>
            <p:cNvPr id="59" name="Овал 58"/>
            <p:cNvSpPr/>
            <p:nvPr/>
          </p:nvSpPr>
          <p:spPr>
            <a:xfrm>
              <a:off x="7653457" y="3478613"/>
              <a:ext cx="724709" cy="4690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6:7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8928044" y="4505158"/>
              <a:ext cx="492934" cy="4690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" name="Овал 60"/>
            <p:cNvSpPr/>
            <p:nvPr/>
          </p:nvSpPr>
          <p:spPr>
            <a:xfrm>
              <a:off x="8030350" y="4508235"/>
              <a:ext cx="534442" cy="4690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Овал 61"/>
            <p:cNvSpPr/>
            <p:nvPr/>
          </p:nvSpPr>
          <p:spPr>
            <a:xfrm>
              <a:off x="7007488" y="4560163"/>
              <a:ext cx="571478" cy="4690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5" name="Прямая со стрелкой 64"/>
            <p:cNvCxnSpPr>
              <a:stCxn id="59" idx="4"/>
              <a:endCxn id="61" idx="0"/>
            </p:cNvCxnSpPr>
            <p:nvPr/>
          </p:nvCxnSpPr>
          <p:spPr>
            <a:xfrm>
              <a:off x="8015813" y="3947650"/>
              <a:ext cx="281759" cy="560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/>
            <p:cNvSpPr/>
            <p:nvPr/>
          </p:nvSpPr>
          <p:spPr>
            <a:xfrm>
              <a:off x="9852718" y="4545101"/>
              <a:ext cx="493918" cy="43217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8" name="Овал 67"/>
            <p:cNvSpPr/>
            <p:nvPr/>
          </p:nvSpPr>
          <p:spPr>
            <a:xfrm>
              <a:off x="9304685" y="3512794"/>
              <a:ext cx="689390" cy="46903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  <a:r>
                <a:rPr lang="en-US" b="1" dirty="0">
                  <a:solidFill>
                    <a:schemeClr val="tx1"/>
                  </a:solidFill>
                </a:rPr>
                <a:t>:9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Прямая со стрелкой 97"/>
            <p:cNvCxnSpPr>
              <a:stCxn id="68" idx="3"/>
              <a:endCxn id="60" idx="0"/>
            </p:cNvCxnSpPr>
            <p:nvPr/>
          </p:nvCxnSpPr>
          <p:spPr>
            <a:xfrm flipH="1">
              <a:off x="9174511" y="3913142"/>
              <a:ext cx="231132" cy="592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68" idx="5"/>
              <a:endCxn id="66" idx="0"/>
            </p:cNvCxnSpPr>
            <p:nvPr/>
          </p:nvCxnSpPr>
          <p:spPr>
            <a:xfrm>
              <a:off x="9893117" y="3913142"/>
              <a:ext cx="206561" cy="6319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59" idx="3"/>
              <a:endCxn id="62" idx="0"/>
            </p:cNvCxnSpPr>
            <p:nvPr/>
          </p:nvCxnSpPr>
          <p:spPr>
            <a:xfrm flipH="1">
              <a:off x="7293227" y="3878961"/>
              <a:ext cx="466361" cy="6812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Овал 105"/>
            <p:cNvSpPr/>
            <p:nvPr/>
          </p:nvSpPr>
          <p:spPr>
            <a:xfrm>
              <a:off x="8612299" y="2529512"/>
              <a:ext cx="692386" cy="52258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7:9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Прямая со стрелкой 107"/>
            <p:cNvCxnSpPr>
              <a:stCxn id="106" idx="3"/>
              <a:endCxn id="59" idx="0"/>
            </p:cNvCxnSpPr>
            <p:nvPr/>
          </p:nvCxnSpPr>
          <p:spPr>
            <a:xfrm flipH="1">
              <a:off x="8015813" y="2975569"/>
              <a:ext cx="697885" cy="5030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106" idx="5"/>
              <a:endCxn id="68" idx="0"/>
            </p:cNvCxnSpPr>
            <p:nvPr/>
          </p:nvCxnSpPr>
          <p:spPr>
            <a:xfrm>
              <a:off x="9203287" y="2975569"/>
              <a:ext cx="446093" cy="537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360838" y="3370688"/>
                  <a:ext cx="251456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ru-RU" b="1" i="1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838" y="3370688"/>
                  <a:ext cx="25145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317" r="-31707" b="-1311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0057974" y="3397491"/>
                  <a:ext cx="338356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b="1" i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7974" y="3397491"/>
                  <a:ext cx="33835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r="-16071" b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396330" y="4509069"/>
                  <a:ext cx="283046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ru-RU" b="1" i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330" y="4509069"/>
                  <a:ext cx="28304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34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9456820" y="2496651"/>
                  <a:ext cx="259354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ru-RU" b="1" i="1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820" y="2496651"/>
                  <a:ext cx="25935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651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TextBox 118"/>
          <p:cNvSpPr txBox="1"/>
          <p:nvPr/>
        </p:nvSpPr>
        <p:spPr>
          <a:xfrm>
            <a:off x="200970" y="195967"/>
            <a:ext cx="655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 увеличения высоты дерева после добавления элемента.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00970" y="607400"/>
            <a:ext cx="192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Insert (9)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5913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082" y="98743"/>
            <a:ext cx="7139045" cy="6490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Удаление элемента</a:t>
            </a:r>
          </a:p>
        </p:txBody>
      </p:sp>
      <p:sp>
        <p:nvSpPr>
          <p:cNvPr id="4" name="Овал 3"/>
          <p:cNvSpPr/>
          <p:nvPr/>
        </p:nvSpPr>
        <p:spPr>
          <a:xfrm>
            <a:off x="5392372" y="906377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477527" y="3131536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666643" y="3131536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693619" y="3140164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822352" y="3131536"/>
            <a:ext cx="487393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856174" y="3145491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306731" y="313153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746304" y="312003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986918" y="314016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159688" y="224876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182653" y="231346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680575" y="233503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807633" y="3070640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129486" y="3085529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288411" y="3099906"/>
            <a:ext cx="465828" cy="43707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227307" y="218221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952972" y="138487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990906" y="232251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075625" y="136968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1355074" y="2617630"/>
            <a:ext cx="447200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961965" y="2666116"/>
            <a:ext cx="134116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4071835" y="2614472"/>
            <a:ext cx="22696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859612" y="2614472"/>
            <a:ext cx="206437" cy="517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940910" y="2604997"/>
            <a:ext cx="32955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805318" y="2604997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2" idx="3"/>
          </p:cNvCxnSpPr>
          <p:nvPr/>
        </p:nvCxnSpPr>
        <p:spPr>
          <a:xfrm flipH="1">
            <a:off x="7693188" y="2498652"/>
            <a:ext cx="645816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8540874" y="2552843"/>
            <a:ext cx="53839" cy="532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2" idx="5"/>
          </p:cNvCxnSpPr>
          <p:nvPr/>
        </p:nvCxnSpPr>
        <p:spPr>
          <a:xfrm>
            <a:off x="8878328" y="2498652"/>
            <a:ext cx="459834" cy="572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562883" y="1710614"/>
            <a:ext cx="1016324" cy="60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805318" y="1708390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8414932" y="1766502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562883" y="1152547"/>
            <a:ext cx="1829489" cy="288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6260766" y="1152547"/>
            <a:ext cx="1914240" cy="275252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Овал 71"/>
          <p:cNvSpPr/>
          <p:nvPr/>
        </p:nvSpPr>
        <p:spPr>
          <a:xfrm>
            <a:off x="10473536" y="3085529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10037670" y="266611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624989" y="266611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stCxn id="26" idx="6"/>
          </p:cNvCxnSpPr>
          <p:nvPr/>
        </p:nvCxnSpPr>
        <p:spPr>
          <a:xfrm>
            <a:off x="8754239" y="1568095"/>
            <a:ext cx="1608104" cy="745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stCxn id="17" idx="5"/>
            <a:endCxn id="12" idx="0"/>
          </p:cNvCxnSpPr>
          <p:nvPr/>
        </p:nvCxnSpPr>
        <p:spPr>
          <a:xfrm>
            <a:off x="2389888" y="2617630"/>
            <a:ext cx="13250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2096081" y="171061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409" y="4147524"/>
                <a:ext cx="8667886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Удаляем вершину. </a:t>
                </a:r>
                <a:endParaRPr lang="en-US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Если у отца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удаляемой вершины останется 2 сына, то это допустимо для 2-3-дерева. </a:t>
                </a:r>
                <a:endParaRPr lang="en-US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Корректируем метки справочных вершин</a:t>
                </a:r>
                <a:r>
                  <a:rPr lang="en-US" dirty="0"/>
                  <a:t> </a:t>
                </a:r>
                <a:r>
                  <a:rPr lang="ru-RU" dirty="0"/>
                  <a:t>вдоль пути поиска.</a:t>
                </a:r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Завершаем процедуру удаления.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9" y="4147524"/>
                <a:ext cx="8667886" cy="1508105"/>
              </a:xfrm>
              <a:prstGeom prst="rect">
                <a:avLst/>
              </a:prstGeom>
              <a:blipFill>
                <a:blip r:embed="rId2"/>
                <a:stretch>
                  <a:fillRect l="-563" t="-2016" r="-352" b="-524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941612" y="1983642"/>
                <a:ext cx="36740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612" y="1983642"/>
                <a:ext cx="36740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>
            <a:off x="8469874" y="2805876"/>
            <a:ext cx="236784" cy="16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1" name="Рисунок 5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7" name="Прямая соединительная линия 36"/>
          <p:cNvCxnSpPr/>
          <p:nvPr/>
        </p:nvCxnSpPr>
        <p:spPr>
          <a:xfrm flipH="1">
            <a:off x="8223021" y="3035000"/>
            <a:ext cx="505339" cy="487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3110" y="601330"/>
            <a:ext cx="272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Delete (25)</a:t>
            </a:r>
            <a:endParaRPr lang="ru-RU" sz="2400" b="1" dirty="0"/>
          </a:p>
        </p:txBody>
      </p:sp>
      <p:sp>
        <p:nvSpPr>
          <p:cNvPr id="59" name="Овал 58"/>
          <p:cNvSpPr/>
          <p:nvPr/>
        </p:nvSpPr>
        <p:spPr>
          <a:xfrm>
            <a:off x="8227307" y="2189326"/>
            <a:ext cx="762718" cy="37072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18:70</a:t>
            </a:r>
          </a:p>
        </p:txBody>
      </p:sp>
    </p:spTree>
    <p:extLst>
      <p:ext uri="{BB962C8B-B14F-4D97-AF65-F5344CB8AC3E}">
        <p14:creationId xmlns:p14="http://schemas.microsoft.com/office/powerpoint/2010/main" val="33613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0" grpId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Овал 74"/>
          <p:cNvSpPr/>
          <p:nvPr/>
        </p:nvSpPr>
        <p:spPr>
          <a:xfrm>
            <a:off x="2172032" y="3164101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2179516" y="3841245"/>
            <a:ext cx="284405" cy="3263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732377" y="4375062"/>
            <a:ext cx="284405" cy="32639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702162" y="3841245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172967" y="4410947"/>
            <a:ext cx="284405" cy="32639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1346991" y="4504768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70485" y="4515328"/>
            <a:ext cx="284405" cy="32639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335834" y="4408846"/>
            <a:ext cx="284405" cy="32639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906765" y="3912067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stCxn id="75" idx="2"/>
            <a:endCxn id="85" idx="0"/>
          </p:cNvCxnSpPr>
          <p:nvPr/>
        </p:nvCxnSpPr>
        <p:spPr>
          <a:xfrm flipH="1">
            <a:off x="1048967" y="3327299"/>
            <a:ext cx="1123065" cy="584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75" idx="4"/>
            <a:endCxn id="76" idx="0"/>
          </p:cNvCxnSpPr>
          <p:nvPr/>
        </p:nvCxnSpPr>
        <p:spPr>
          <a:xfrm>
            <a:off x="2314235" y="3490497"/>
            <a:ext cx="7484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75" idx="6"/>
            <a:endCxn id="78" idx="1"/>
          </p:cNvCxnSpPr>
          <p:nvPr/>
        </p:nvCxnSpPr>
        <p:spPr>
          <a:xfrm>
            <a:off x="2456437" y="3327299"/>
            <a:ext cx="1287375" cy="561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78" idx="3"/>
            <a:endCxn id="79" idx="7"/>
          </p:cNvCxnSpPr>
          <p:nvPr/>
        </p:nvCxnSpPr>
        <p:spPr>
          <a:xfrm flipH="1">
            <a:off x="3415722" y="4119841"/>
            <a:ext cx="328090" cy="338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8" idx="4"/>
            <a:endCxn id="77" idx="0"/>
          </p:cNvCxnSpPr>
          <p:nvPr/>
        </p:nvCxnSpPr>
        <p:spPr>
          <a:xfrm>
            <a:off x="3844365" y="4167641"/>
            <a:ext cx="30215" cy="207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78" idx="5"/>
            <a:endCxn id="84" idx="0"/>
          </p:cNvCxnSpPr>
          <p:nvPr/>
        </p:nvCxnSpPr>
        <p:spPr>
          <a:xfrm>
            <a:off x="3944916" y="4119841"/>
            <a:ext cx="533120" cy="289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2471404" y="3795880"/>
                <a:ext cx="80631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04" y="3795880"/>
                <a:ext cx="80631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24812" y="5146999"/>
                <a:ext cx="3693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рекурсивно продолжаем удаление: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12" y="5146999"/>
                <a:ext cx="3693939" cy="923330"/>
              </a:xfrm>
              <a:prstGeom prst="rect">
                <a:avLst/>
              </a:prstGeom>
              <a:blipFill>
                <a:blip r:embed="rId3"/>
                <a:stretch>
                  <a:fillRect l="-1320" t="-3289" r="-660" b="-4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00274" y="3830584"/>
                <a:ext cx="424914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74" y="3830584"/>
                <a:ext cx="42491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0" name="Рисунок 5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37095" y="976176"/>
                <a:ext cx="351793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случай, когда у отца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 </a:t>
                </a:r>
                <a:r>
                  <a:rPr lang="ru-RU" dirty="0"/>
                  <a:t>удаляемой вершины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останется только один сын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95" y="976176"/>
                <a:ext cx="3517938" cy="923330"/>
              </a:xfrm>
              <a:prstGeom prst="rect">
                <a:avLst/>
              </a:prstGeom>
              <a:blipFill>
                <a:blip r:embed="rId6"/>
                <a:stretch>
                  <a:fillRect l="-1560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Группа 28"/>
          <p:cNvGrpSpPr/>
          <p:nvPr/>
        </p:nvGrpSpPr>
        <p:grpSpPr>
          <a:xfrm>
            <a:off x="4399953" y="119056"/>
            <a:ext cx="4753378" cy="2104412"/>
            <a:chOff x="2187067" y="528493"/>
            <a:chExt cx="7118231" cy="2877310"/>
          </a:xfrm>
        </p:grpSpPr>
        <p:sp>
          <p:nvSpPr>
            <p:cNvPr id="11" name="Овал 10"/>
            <p:cNvSpPr/>
            <p:nvPr/>
          </p:nvSpPr>
          <p:spPr>
            <a:xfrm>
              <a:off x="5072603" y="756326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085542" y="170483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726544" y="2505657"/>
              <a:ext cx="491706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718038" y="170483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665615" y="2505657"/>
              <a:ext cx="491706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5597376" y="2494155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4580897" y="2494155"/>
              <a:ext cx="491706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3449399" y="2505657"/>
              <a:ext cx="491706" cy="4572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FFFF00"/>
                </a:highlight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2187067" y="2505657"/>
              <a:ext cx="491706" cy="4572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FFFF00"/>
                </a:highlight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8813592" y="2499907"/>
              <a:ext cx="491706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885087" y="1804042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" name="Прямая со стрелкой 52"/>
            <p:cNvCxnSpPr>
              <a:stCxn id="11" idx="2"/>
              <a:endCxn id="26" idx="0"/>
            </p:cNvCxnSpPr>
            <p:nvPr/>
          </p:nvCxnSpPr>
          <p:spPr>
            <a:xfrm flipH="1">
              <a:off x="3130940" y="984926"/>
              <a:ext cx="1941663" cy="819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11" idx="4"/>
              <a:endCxn id="16" idx="0"/>
            </p:cNvCxnSpPr>
            <p:nvPr/>
          </p:nvCxnSpPr>
          <p:spPr>
            <a:xfrm>
              <a:off x="5318456" y="1213526"/>
              <a:ext cx="12939" cy="491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11" idx="6"/>
              <a:endCxn id="18" idx="1"/>
            </p:cNvCxnSpPr>
            <p:nvPr/>
          </p:nvCxnSpPr>
          <p:spPr>
            <a:xfrm>
              <a:off x="5564309" y="984926"/>
              <a:ext cx="2225738" cy="786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26" idx="3"/>
              <a:endCxn id="23" idx="0"/>
            </p:cNvCxnSpPr>
            <p:nvPr/>
          </p:nvCxnSpPr>
          <p:spPr>
            <a:xfrm flipH="1">
              <a:off x="2432920" y="2194287"/>
              <a:ext cx="524176" cy="311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26" idx="5"/>
              <a:endCxn id="22" idx="0"/>
            </p:cNvCxnSpPr>
            <p:nvPr/>
          </p:nvCxnSpPr>
          <p:spPr>
            <a:xfrm>
              <a:off x="3304784" y="2194287"/>
              <a:ext cx="390468" cy="311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>
              <a:stCxn id="16" idx="3"/>
              <a:endCxn id="21" idx="0"/>
            </p:cNvCxnSpPr>
            <p:nvPr/>
          </p:nvCxnSpPr>
          <p:spPr>
            <a:xfrm flipH="1">
              <a:off x="4826750" y="2095083"/>
              <a:ext cx="330801" cy="399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16" idx="5"/>
              <a:endCxn id="20" idx="0"/>
            </p:cNvCxnSpPr>
            <p:nvPr/>
          </p:nvCxnSpPr>
          <p:spPr>
            <a:xfrm>
              <a:off x="5505239" y="2095083"/>
              <a:ext cx="337990" cy="399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18" idx="3"/>
              <a:endCxn id="19" idx="7"/>
            </p:cNvCxnSpPr>
            <p:nvPr/>
          </p:nvCxnSpPr>
          <p:spPr>
            <a:xfrm flipH="1">
              <a:off x="7085312" y="2095083"/>
              <a:ext cx="704735" cy="4775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18" idx="4"/>
              <a:endCxn id="17" idx="0"/>
            </p:cNvCxnSpPr>
            <p:nvPr/>
          </p:nvCxnSpPr>
          <p:spPr>
            <a:xfrm>
              <a:off x="7963891" y="2162038"/>
              <a:ext cx="8506" cy="343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18" idx="5"/>
              <a:endCxn id="25" idx="0"/>
            </p:cNvCxnSpPr>
            <p:nvPr/>
          </p:nvCxnSpPr>
          <p:spPr>
            <a:xfrm>
              <a:off x="8137735" y="2095083"/>
              <a:ext cx="921710" cy="404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4673212" y="2900825"/>
                  <a:ext cx="553078" cy="50497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212" y="2900825"/>
                  <a:ext cx="553078" cy="5049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4690043" y="1671658"/>
                  <a:ext cx="555479" cy="50497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043" y="1671658"/>
                  <a:ext cx="555479" cy="504978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2236028" y="1608028"/>
                  <a:ext cx="667824" cy="4962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028" y="1608028"/>
                  <a:ext cx="667824" cy="496299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5473122" y="528493"/>
                  <a:ext cx="634216" cy="50497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22" y="528493"/>
                  <a:ext cx="634216" cy="504978"/>
                </a:xfrm>
                <a:prstGeom prst="rect">
                  <a:avLst/>
                </a:prstGeom>
                <a:blipFill>
                  <a:blip r:embed="rId10"/>
                  <a:stretch>
                    <a:fillRect r="-1449" b="-15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7157321" y="1645010"/>
                  <a:ext cx="667824" cy="4962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321" y="1645010"/>
                  <a:ext cx="667824" cy="496299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Прямая соединительная линия 101"/>
            <p:cNvCxnSpPr/>
            <p:nvPr/>
          </p:nvCxnSpPr>
          <p:spPr>
            <a:xfrm>
              <a:off x="4478576" y="2490198"/>
              <a:ext cx="704612" cy="5662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 flipH="1">
              <a:off x="4529948" y="2420791"/>
              <a:ext cx="580844" cy="646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Овал 69"/>
          <p:cNvSpPr/>
          <p:nvPr/>
        </p:nvSpPr>
        <p:spPr>
          <a:xfrm>
            <a:off x="923678" y="4506687"/>
            <a:ext cx="284405" cy="32639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85" idx="4"/>
            <a:endCxn id="70" idx="0"/>
          </p:cNvCxnSpPr>
          <p:nvPr/>
        </p:nvCxnSpPr>
        <p:spPr>
          <a:xfrm>
            <a:off x="1048968" y="4238463"/>
            <a:ext cx="16913" cy="268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5" idx="4"/>
            <a:endCxn id="80" idx="0"/>
          </p:cNvCxnSpPr>
          <p:nvPr/>
        </p:nvCxnSpPr>
        <p:spPr>
          <a:xfrm>
            <a:off x="1048968" y="4238463"/>
            <a:ext cx="440226" cy="266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5" idx="4"/>
            <a:endCxn id="83" idx="0"/>
          </p:cNvCxnSpPr>
          <p:nvPr/>
        </p:nvCxnSpPr>
        <p:spPr>
          <a:xfrm flipH="1">
            <a:off x="612688" y="4238463"/>
            <a:ext cx="436280" cy="276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8077768" y="3033813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8085252" y="3667387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9318757" y="4257155"/>
            <a:ext cx="284405" cy="32639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9607897" y="3667387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8353628" y="4267932"/>
            <a:ext cx="284405" cy="32639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7837694" y="4257155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6408763" y="4282662"/>
            <a:ext cx="284405" cy="32639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0133445" y="4280267"/>
            <a:ext cx="284405" cy="32639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6812500" y="3738209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 стрелкой 105"/>
          <p:cNvCxnSpPr>
            <a:stCxn id="91" idx="2"/>
            <a:endCxn id="105" idx="0"/>
          </p:cNvCxnSpPr>
          <p:nvPr/>
        </p:nvCxnSpPr>
        <p:spPr>
          <a:xfrm flipH="1">
            <a:off x="6954703" y="3197011"/>
            <a:ext cx="1123065" cy="541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1" idx="4"/>
            <a:endCxn id="92" idx="0"/>
          </p:cNvCxnSpPr>
          <p:nvPr/>
        </p:nvCxnSpPr>
        <p:spPr>
          <a:xfrm>
            <a:off x="8219971" y="3360208"/>
            <a:ext cx="7484" cy="307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1" idx="6"/>
            <a:endCxn id="97" idx="1"/>
          </p:cNvCxnSpPr>
          <p:nvPr/>
        </p:nvCxnSpPr>
        <p:spPr>
          <a:xfrm>
            <a:off x="8362173" y="3197011"/>
            <a:ext cx="1287374" cy="518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97" idx="4"/>
            <a:endCxn id="96" idx="0"/>
          </p:cNvCxnSpPr>
          <p:nvPr/>
        </p:nvCxnSpPr>
        <p:spPr>
          <a:xfrm flipH="1">
            <a:off x="9460960" y="3993782"/>
            <a:ext cx="289140" cy="263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97" idx="5"/>
            <a:endCxn id="103" idx="0"/>
          </p:cNvCxnSpPr>
          <p:nvPr/>
        </p:nvCxnSpPr>
        <p:spPr>
          <a:xfrm>
            <a:off x="9850652" y="3945983"/>
            <a:ext cx="424996" cy="334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Овал 117"/>
          <p:cNvSpPr/>
          <p:nvPr/>
        </p:nvSpPr>
        <p:spPr>
          <a:xfrm>
            <a:off x="7114055" y="4278556"/>
            <a:ext cx="284405" cy="32639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9" name="Прямая со стрелкой 118"/>
          <p:cNvCxnSpPr>
            <a:stCxn id="105" idx="4"/>
            <a:endCxn id="118" idx="0"/>
          </p:cNvCxnSpPr>
          <p:nvPr/>
        </p:nvCxnSpPr>
        <p:spPr>
          <a:xfrm>
            <a:off x="6954703" y="4064604"/>
            <a:ext cx="301555" cy="21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05" idx="4"/>
            <a:endCxn id="101" idx="0"/>
          </p:cNvCxnSpPr>
          <p:nvPr/>
        </p:nvCxnSpPr>
        <p:spPr>
          <a:xfrm flipH="1">
            <a:off x="6550966" y="4064604"/>
            <a:ext cx="403737" cy="218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9261490" y="3632030"/>
                <a:ext cx="445956" cy="3629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490" y="3632030"/>
                <a:ext cx="445956" cy="362984"/>
              </a:xfrm>
              <a:prstGeom prst="rect">
                <a:avLst/>
              </a:prstGeom>
              <a:blipFill>
                <a:blip r:embed="rId12"/>
                <a:stretch>
                  <a:fillRect b="-1016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156710" y="267785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  <p:cxnSp>
        <p:nvCxnSpPr>
          <p:cNvPr id="40" name="Прямая со стрелкой 39"/>
          <p:cNvCxnSpPr>
            <a:stCxn id="92" idx="4"/>
            <a:endCxn id="100" idx="0"/>
          </p:cNvCxnSpPr>
          <p:nvPr/>
        </p:nvCxnSpPr>
        <p:spPr>
          <a:xfrm flipH="1">
            <a:off x="7979897" y="3993782"/>
            <a:ext cx="247558" cy="263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92" idx="4"/>
            <a:endCxn id="99" idx="0"/>
          </p:cNvCxnSpPr>
          <p:nvPr/>
        </p:nvCxnSpPr>
        <p:spPr>
          <a:xfrm>
            <a:off x="8227455" y="3993782"/>
            <a:ext cx="268376" cy="27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8362011" y="3630536"/>
                <a:ext cx="37093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011" y="3630536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319480" y="4975832"/>
                <a:ext cx="49051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корректируем метки на пути от корня до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r>
                  <a:rPr lang="ru-RU" dirty="0"/>
                  <a:t>удаление завершено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80" y="4975832"/>
                <a:ext cx="4905155" cy="646331"/>
              </a:xfrm>
              <a:prstGeom prst="rect">
                <a:avLst/>
              </a:prstGeom>
              <a:blipFill>
                <a:blip r:embed="rId14"/>
                <a:stretch>
                  <a:fillRect l="-1119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443738" y="2915297"/>
                <a:ext cx="893519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38" y="2915297"/>
                <a:ext cx="893519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583880" y="1833669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80" y="1833669"/>
                <a:ext cx="44435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326447" y="476329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7" y="4763297"/>
                <a:ext cx="3679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7845030" y="4488476"/>
                <a:ext cx="36798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030" y="4488476"/>
                <a:ext cx="3679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Прямая со стрелкой 53"/>
          <p:cNvCxnSpPr/>
          <p:nvPr/>
        </p:nvCxnSpPr>
        <p:spPr>
          <a:xfrm flipH="1">
            <a:off x="4564127" y="3092317"/>
            <a:ext cx="582210" cy="57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780162" y="3092317"/>
            <a:ext cx="478154" cy="645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157" grpId="0"/>
      <p:bldP spid="159" grpId="0"/>
      <p:bldP spid="161" grpId="0"/>
      <p:bldP spid="70" grpId="0" animBg="1"/>
      <p:bldP spid="91" grpId="0" animBg="1"/>
      <p:bldP spid="92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3" grpId="0" animBg="1"/>
      <p:bldP spid="105" grpId="0" animBg="1"/>
      <p:bldP spid="118" grpId="0" animBg="1"/>
      <p:bldP spid="122" grpId="0"/>
      <p:bldP spid="38" grpId="0"/>
      <p:bldP spid="123" grpId="0"/>
      <p:bldP spid="124" grpId="0"/>
      <p:bldP spid="125" grpId="0"/>
      <p:bldP spid="128" grpId="0"/>
      <p:bldP spid="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69843" y="234752"/>
                <a:ext cx="9177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После удаления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высота дерева может уменьшиться на 1: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3" y="234752"/>
                <a:ext cx="9177256" cy="461665"/>
              </a:xfrm>
              <a:prstGeom prst="rect">
                <a:avLst/>
              </a:prstGeom>
              <a:blipFill>
                <a:blip r:embed="rId2"/>
                <a:stretch>
                  <a:fillRect l="-996" t="-10667" r="-465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8" name="Группа 257"/>
          <p:cNvGrpSpPr/>
          <p:nvPr/>
        </p:nvGrpSpPr>
        <p:grpSpPr>
          <a:xfrm>
            <a:off x="6009142" y="4464585"/>
            <a:ext cx="1733012" cy="1622357"/>
            <a:chOff x="3807419" y="5148931"/>
            <a:chExt cx="1733012" cy="1622357"/>
          </a:xfrm>
        </p:grpSpPr>
        <p:sp>
          <p:nvSpPr>
            <p:cNvPr id="199" name="Овал 198"/>
            <p:cNvSpPr/>
            <p:nvPr/>
          </p:nvSpPr>
          <p:spPr>
            <a:xfrm>
              <a:off x="5044135" y="6304929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3807419" y="626483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4340791" y="5567219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202" name="Прямая со стрелкой 201"/>
            <p:cNvCxnSpPr>
              <a:stCxn id="201" idx="3"/>
              <a:endCxn id="200" idx="0"/>
            </p:cNvCxnSpPr>
            <p:nvPr/>
          </p:nvCxnSpPr>
          <p:spPr>
            <a:xfrm flipH="1">
              <a:off x="4055567" y="5965281"/>
              <a:ext cx="357905" cy="299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Овал 202"/>
            <p:cNvSpPr/>
            <p:nvPr/>
          </p:nvSpPr>
          <p:spPr>
            <a:xfrm>
              <a:off x="4418845" y="6304929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206" name="Прямая со стрелкой 205"/>
            <p:cNvCxnSpPr>
              <a:stCxn id="201" idx="4"/>
              <a:endCxn id="203" idx="0"/>
            </p:cNvCxnSpPr>
            <p:nvPr/>
          </p:nvCxnSpPr>
          <p:spPr>
            <a:xfrm>
              <a:off x="4588939" y="6033578"/>
              <a:ext cx="75759" cy="2713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/>
            <p:cNvCxnSpPr>
              <a:stCxn id="201" idx="5"/>
              <a:endCxn id="199" idx="0"/>
            </p:cNvCxnSpPr>
            <p:nvPr/>
          </p:nvCxnSpPr>
          <p:spPr>
            <a:xfrm>
              <a:off x="4764406" y="5965281"/>
              <a:ext cx="527877" cy="339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391050" y="5148931"/>
                  <a:ext cx="838948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050" y="5148931"/>
                  <a:ext cx="83894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Группа 232"/>
          <p:cNvGrpSpPr/>
          <p:nvPr/>
        </p:nvGrpSpPr>
        <p:grpSpPr>
          <a:xfrm>
            <a:off x="523108" y="609196"/>
            <a:ext cx="2763954" cy="2978573"/>
            <a:chOff x="663845" y="1588048"/>
            <a:chExt cx="2763954" cy="2978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2192830" y="4197289"/>
                  <a:ext cx="369332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830" y="4197289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/>
            <p:cNvSpPr txBox="1"/>
            <p:nvPr/>
          </p:nvSpPr>
          <p:spPr>
            <a:xfrm>
              <a:off x="1117069" y="3154504"/>
              <a:ext cx="18473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endParaRPr lang="ru-RU" i="1" dirty="0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1857109" y="1971745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9" name="Овал 98"/>
            <p:cNvSpPr/>
            <p:nvPr/>
          </p:nvSpPr>
          <p:spPr>
            <a:xfrm>
              <a:off x="2445783" y="298351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0" name="Овал 99"/>
            <p:cNvSpPr/>
            <p:nvPr/>
          </p:nvSpPr>
          <p:spPr>
            <a:xfrm>
              <a:off x="2931503" y="3738186"/>
              <a:ext cx="496296" cy="4663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2081847" y="3756374"/>
              <a:ext cx="496296" cy="46635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3" name="Овал 102"/>
            <p:cNvSpPr/>
            <p:nvPr/>
          </p:nvSpPr>
          <p:spPr>
            <a:xfrm>
              <a:off x="663845" y="373579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5" name="Овал 104"/>
            <p:cNvSpPr/>
            <p:nvPr/>
          </p:nvSpPr>
          <p:spPr>
            <a:xfrm>
              <a:off x="1211732" y="2999545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06" name="Прямая со стрелкой 105"/>
            <p:cNvCxnSpPr>
              <a:stCxn id="105" idx="3"/>
              <a:endCxn id="103" idx="0"/>
            </p:cNvCxnSpPr>
            <p:nvPr/>
          </p:nvCxnSpPr>
          <p:spPr>
            <a:xfrm flipH="1">
              <a:off x="911993" y="3397607"/>
              <a:ext cx="372420" cy="3381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Овал 106"/>
            <p:cNvSpPr/>
            <p:nvPr/>
          </p:nvSpPr>
          <p:spPr>
            <a:xfrm>
              <a:off x="1502447" y="382040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09" name="Прямая со стрелкой 108"/>
            <p:cNvCxnSpPr>
              <a:stCxn id="105" idx="5"/>
              <a:endCxn id="107" idx="0"/>
            </p:cNvCxnSpPr>
            <p:nvPr/>
          </p:nvCxnSpPr>
          <p:spPr>
            <a:xfrm>
              <a:off x="1635347" y="3397607"/>
              <a:ext cx="112953" cy="4228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/>
            <p:nvPr/>
          </p:nvCxnSpPr>
          <p:spPr>
            <a:xfrm flipH="1">
              <a:off x="2338782" y="3448431"/>
              <a:ext cx="346457" cy="314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>
              <a:stCxn id="99" idx="4"/>
              <a:endCxn id="100" idx="0"/>
            </p:cNvCxnSpPr>
            <p:nvPr/>
          </p:nvCxnSpPr>
          <p:spPr>
            <a:xfrm>
              <a:off x="2693931" y="3449873"/>
              <a:ext cx="485720" cy="288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97" idx="3"/>
              <a:endCxn id="105" idx="0"/>
            </p:cNvCxnSpPr>
            <p:nvPr/>
          </p:nvCxnSpPr>
          <p:spPr>
            <a:xfrm flipH="1">
              <a:off x="1459880" y="2369807"/>
              <a:ext cx="469910" cy="629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989947" y="3023349"/>
                  <a:ext cx="3709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947" y="3023349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1950240" y="1588048"/>
                  <a:ext cx="3516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240" y="1588048"/>
                  <a:ext cx="35163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Прямая со стрелкой 213"/>
            <p:cNvCxnSpPr>
              <a:stCxn id="97" idx="5"/>
              <a:endCxn id="99" idx="0"/>
            </p:cNvCxnSpPr>
            <p:nvPr/>
          </p:nvCxnSpPr>
          <p:spPr>
            <a:xfrm>
              <a:off x="2280724" y="2369807"/>
              <a:ext cx="413207" cy="613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916918" y="2989886"/>
                  <a:ext cx="423514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918" y="2989886"/>
                  <a:ext cx="42351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Группа 243"/>
          <p:cNvGrpSpPr/>
          <p:nvPr/>
        </p:nvGrpSpPr>
        <p:grpSpPr>
          <a:xfrm>
            <a:off x="3768316" y="816459"/>
            <a:ext cx="2730600" cy="2471938"/>
            <a:chOff x="3887707" y="1730215"/>
            <a:chExt cx="2730600" cy="2471938"/>
          </a:xfrm>
        </p:grpSpPr>
        <p:sp>
          <p:nvSpPr>
            <p:cNvPr id="120" name="Овал 119"/>
            <p:cNvSpPr/>
            <p:nvPr/>
          </p:nvSpPr>
          <p:spPr>
            <a:xfrm>
              <a:off x="5133468" y="212262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5711566" y="300454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6090408" y="3691278"/>
              <a:ext cx="496296" cy="4663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3887707" y="373579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4420296" y="307427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25" name="Прямая со стрелкой 124"/>
            <p:cNvCxnSpPr>
              <a:stCxn id="124" idx="3"/>
              <a:endCxn id="123" idx="0"/>
            </p:cNvCxnSpPr>
            <p:nvPr/>
          </p:nvCxnSpPr>
          <p:spPr>
            <a:xfrm flipH="1">
              <a:off x="4135855" y="3472336"/>
              <a:ext cx="357122" cy="263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779283" y="3703954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27" name="Прямая со стрелкой 126"/>
            <p:cNvCxnSpPr>
              <a:stCxn id="124" idx="5"/>
              <a:endCxn id="126" idx="0"/>
            </p:cNvCxnSpPr>
            <p:nvPr/>
          </p:nvCxnSpPr>
          <p:spPr>
            <a:xfrm>
              <a:off x="4843911" y="3472336"/>
              <a:ext cx="181225" cy="2316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/>
            <p:cNvCxnSpPr>
              <a:stCxn id="121" idx="4"/>
              <a:endCxn id="122" idx="0"/>
            </p:cNvCxnSpPr>
            <p:nvPr/>
          </p:nvCxnSpPr>
          <p:spPr>
            <a:xfrm>
              <a:off x="5959714" y="3470900"/>
              <a:ext cx="378842" cy="2203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/>
            <p:cNvCxnSpPr>
              <a:stCxn id="120" idx="3"/>
              <a:endCxn id="124" idx="0"/>
            </p:cNvCxnSpPr>
            <p:nvPr/>
          </p:nvCxnSpPr>
          <p:spPr>
            <a:xfrm flipH="1">
              <a:off x="4668444" y="2520683"/>
              <a:ext cx="537705" cy="553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/>
            <p:cNvCxnSpPr>
              <a:stCxn id="120" idx="5"/>
              <a:endCxn id="121" idx="0"/>
            </p:cNvCxnSpPr>
            <p:nvPr/>
          </p:nvCxnSpPr>
          <p:spPr>
            <a:xfrm>
              <a:off x="5557083" y="2520683"/>
              <a:ext cx="402631" cy="4838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6247372" y="3053054"/>
                  <a:ext cx="3709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372" y="3053054"/>
                  <a:ext cx="37093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5240964" y="1730215"/>
                  <a:ext cx="3516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964" y="1730215"/>
                  <a:ext cx="3516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4126519" y="3087346"/>
                  <a:ext cx="423513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519" y="3087346"/>
                  <a:ext cx="42351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5" name="Группа 254"/>
          <p:cNvGrpSpPr/>
          <p:nvPr/>
        </p:nvGrpSpPr>
        <p:grpSpPr>
          <a:xfrm>
            <a:off x="7217449" y="762751"/>
            <a:ext cx="3716161" cy="2489226"/>
            <a:chOff x="7336840" y="1676507"/>
            <a:chExt cx="3716161" cy="2489226"/>
          </a:xfrm>
        </p:grpSpPr>
        <p:sp>
          <p:nvSpPr>
            <p:cNvPr id="75" name="Овал 74"/>
            <p:cNvSpPr/>
            <p:nvPr/>
          </p:nvSpPr>
          <p:spPr>
            <a:xfrm>
              <a:off x="8744437" y="203393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Овал 75"/>
            <p:cNvSpPr/>
            <p:nvPr/>
          </p:nvSpPr>
          <p:spPr>
            <a:xfrm>
              <a:off x="9408045" y="2970254"/>
              <a:ext cx="496296" cy="46635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Овал 79"/>
            <p:cNvSpPr/>
            <p:nvPr/>
          </p:nvSpPr>
          <p:spPr>
            <a:xfrm>
              <a:off x="8728191" y="3697817"/>
              <a:ext cx="496296" cy="4663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7336840" y="369937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5" name="Овал 84"/>
            <p:cNvSpPr/>
            <p:nvPr/>
          </p:nvSpPr>
          <p:spPr>
            <a:xfrm>
              <a:off x="8071193" y="2958253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89" name="Прямая со стрелкой 88"/>
            <p:cNvCxnSpPr>
              <a:stCxn id="85" idx="3"/>
              <a:endCxn id="83" idx="0"/>
            </p:cNvCxnSpPr>
            <p:nvPr/>
          </p:nvCxnSpPr>
          <p:spPr>
            <a:xfrm flipH="1">
              <a:off x="7584988" y="3356315"/>
              <a:ext cx="558886" cy="343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/>
            <p:cNvSpPr/>
            <p:nvPr/>
          </p:nvSpPr>
          <p:spPr>
            <a:xfrm>
              <a:off x="8044315" y="368992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40" name="Прямая со стрелкой 39"/>
            <p:cNvCxnSpPr>
              <a:stCxn id="75" idx="3"/>
              <a:endCxn id="85" idx="0"/>
            </p:cNvCxnSpPr>
            <p:nvPr/>
          </p:nvCxnSpPr>
          <p:spPr>
            <a:xfrm flipH="1">
              <a:off x="8319341" y="2431996"/>
              <a:ext cx="497777" cy="526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75" idx="5"/>
              <a:endCxn id="76" idx="0"/>
            </p:cNvCxnSpPr>
            <p:nvPr/>
          </p:nvCxnSpPr>
          <p:spPr>
            <a:xfrm>
              <a:off x="9168052" y="2431996"/>
              <a:ext cx="488141" cy="538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85" idx="4"/>
              <a:endCxn id="56" idx="0"/>
            </p:cNvCxnSpPr>
            <p:nvPr/>
          </p:nvCxnSpPr>
          <p:spPr>
            <a:xfrm flipH="1">
              <a:off x="8290168" y="3424612"/>
              <a:ext cx="29173" cy="2653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85" idx="5"/>
              <a:endCxn id="80" idx="0"/>
            </p:cNvCxnSpPr>
            <p:nvPr/>
          </p:nvCxnSpPr>
          <p:spPr>
            <a:xfrm>
              <a:off x="8494808" y="3356315"/>
              <a:ext cx="481531" cy="341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H="1">
              <a:off x="9871534" y="2567154"/>
              <a:ext cx="248739" cy="317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10093379" y="2267114"/>
              <a:ext cx="95962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удалить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880533" y="1676507"/>
                  <a:ext cx="3516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33" y="1676507"/>
                  <a:ext cx="3516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7778462" y="2961602"/>
                  <a:ext cx="423513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462" y="2961602"/>
                  <a:ext cx="42351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47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7" name="Группа 256"/>
          <p:cNvGrpSpPr/>
          <p:nvPr/>
        </p:nvGrpSpPr>
        <p:grpSpPr>
          <a:xfrm>
            <a:off x="2780586" y="3766780"/>
            <a:ext cx="1733012" cy="2329321"/>
            <a:chOff x="642499" y="4439104"/>
            <a:chExt cx="1733012" cy="2329321"/>
          </a:xfrm>
        </p:grpSpPr>
        <p:sp>
          <p:nvSpPr>
            <p:cNvPr id="180" name="Овал 179"/>
            <p:cNvSpPr/>
            <p:nvPr/>
          </p:nvSpPr>
          <p:spPr>
            <a:xfrm>
              <a:off x="1729167" y="475356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1879215" y="6302066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642499" y="626197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1175871" y="5564356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85" name="Прямая со стрелкой 184"/>
            <p:cNvCxnSpPr>
              <a:stCxn id="184" idx="3"/>
              <a:endCxn id="183" idx="0"/>
            </p:cNvCxnSpPr>
            <p:nvPr/>
          </p:nvCxnSpPr>
          <p:spPr>
            <a:xfrm flipH="1">
              <a:off x="890647" y="5962418"/>
              <a:ext cx="357905" cy="299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Овал 185"/>
            <p:cNvSpPr/>
            <p:nvPr/>
          </p:nvSpPr>
          <p:spPr>
            <a:xfrm>
              <a:off x="1253925" y="6302066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0" idx="3"/>
              <a:endCxn id="184" idx="0"/>
            </p:cNvCxnSpPr>
            <p:nvPr/>
          </p:nvCxnSpPr>
          <p:spPr>
            <a:xfrm flipH="1">
              <a:off x="1424019" y="5151623"/>
              <a:ext cx="377829" cy="412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4" idx="4"/>
              <a:endCxn id="186" idx="0"/>
            </p:cNvCxnSpPr>
            <p:nvPr/>
          </p:nvCxnSpPr>
          <p:spPr>
            <a:xfrm>
              <a:off x="1424019" y="6030715"/>
              <a:ext cx="75759" cy="2713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4" idx="5"/>
              <a:endCxn id="182" idx="0"/>
            </p:cNvCxnSpPr>
            <p:nvPr/>
          </p:nvCxnSpPr>
          <p:spPr>
            <a:xfrm>
              <a:off x="1599486" y="5962418"/>
              <a:ext cx="527877" cy="339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1891618" y="4439104"/>
                  <a:ext cx="3516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618" y="4439104"/>
                  <a:ext cx="3516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875739" y="5506241"/>
                  <a:ext cx="423514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739" y="5506241"/>
                  <a:ext cx="42351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147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6" name="Рисунок 85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682070" y="3241038"/>
                <a:ext cx="36933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070" y="3241038"/>
                <a:ext cx="369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9024356" y="2069206"/>
                <a:ext cx="37093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356" y="2069206"/>
                <a:ext cx="37093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452545C-B16E-4E14-8D45-13CBE7DDA979}"/>
              </a:ext>
            </a:extLst>
          </p:cNvPr>
          <p:cNvCxnSpPr/>
          <p:nvPr/>
        </p:nvCxnSpPr>
        <p:spPr>
          <a:xfrm>
            <a:off x="1905675" y="2756942"/>
            <a:ext cx="534157" cy="541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7262" y="66811"/>
            <a:ext cx="2352040" cy="647887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Оценки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2652" y="1988781"/>
            <a:ext cx="474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/>
              <a:t>Поиск элемента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Добавление элемента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Удаление элемента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авая фигурная скобка 4"/>
          <p:cNvSpPr/>
          <p:nvPr/>
        </p:nvSpPr>
        <p:spPr>
          <a:xfrm>
            <a:off x="6866627" y="1922396"/>
            <a:ext cx="370935" cy="164031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740638" y="2557886"/>
                <a:ext cx="18433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ru-RU" sz="3200" b="1" i="1" dirty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38" y="2557886"/>
                <a:ext cx="18433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9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8124" y="159739"/>
                <a:ext cx="11513341" cy="2535522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ru-RU" sz="9600" dirty="0"/>
                  <a:t>Поисковое дерево называется </a:t>
                </a:r>
                <a:r>
                  <a:rPr lang="ru-RU" sz="9600" b="1" dirty="0"/>
                  <a:t>2-3-деревом</a:t>
                </a:r>
                <a:r>
                  <a:rPr lang="ru-RU" sz="9600" dirty="0"/>
                  <a:t>, если оно обладает следующими свойствами:</a:t>
                </a:r>
              </a:p>
              <a:p>
                <a:pPr marL="1200150" lvl="1" indent="-742950">
                  <a:spcBef>
                    <a:spcPts val="1200"/>
                  </a:spcBef>
                  <a:buFont typeface="+mj-lt"/>
                  <a:buAutoNum type="arabicParenR"/>
                </a:pPr>
                <a:r>
                  <a:rPr lang="ru-RU" sz="9600" dirty="0"/>
                  <a:t>каждая вершина </a:t>
                </a:r>
                <a:r>
                  <a:rPr lang="en-US" sz="9600" i="1" dirty="0"/>
                  <a:t>x</a:t>
                </a:r>
                <a:r>
                  <a:rPr lang="ru-RU" sz="9600" dirty="0"/>
                  <a:t>, не являющаяся листом, содержит два или три сына (левый </a:t>
                </a:r>
                <a14:m>
                  <m:oMath xmlns:m="http://schemas.openxmlformats.org/officeDocument/2006/math">
                    <m:r>
                      <a:rPr lang="en-US" sz="96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9600" dirty="0"/>
                  <a:t>, средний </a:t>
                </a:r>
                <a14:m>
                  <m:oMath xmlns:m="http://schemas.openxmlformats.org/officeDocument/2006/math">
                    <m:r>
                      <a:rPr lang="en-US" sz="9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9600" dirty="0"/>
                  <a:t> и (возможно) правый сын </a:t>
                </a:r>
                <a14:m>
                  <m:oMath xmlns:m="http://schemas.openxmlformats.org/officeDocument/2006/math">
                    <m:r>
                      <a:rPr lang="en-US" sz="9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9600" dirty="0"/>
                  <a:t>;</a:t>
                </a:r>
              </a:p>
              <a:p>
                <a:pPr marL="1200150" lvl="1" indent="-742950">
                  <a:spcBef>
                    <a:spcPts val="1200"/>
                  </a:spcBef>
                  <a:buFont typeface="+mj-lt"/>
                  <a:buAutoNum type="arabicParenR"/>
                </a:pPr>
                <a:r>
                  <a:rPr lang="ru-RU" sz="9600" dirty="0"/>
                  <a:t>все висячие вершины находятся на одной глубине</a:t>
                </a:r>
                <a:r>
                  <a:rPr lang="en-US" sz="9600" dirty="0"/>
                  <a:t> </a:t>
                </a:r>
                <a:r>
                  <a:rPr lang="ru-RU" sz="9600" dirty="0"/>
                  <a:t>и содержат сами элементы</a:t>
                </a:r>
                <a:r>
                  <a:rPr lang="en-US" sz="9600" dirty="0"/>
                  <a:t>;     </a:t>
                </a:r>
              </a:p>
              <a:p>
                <a:pPr marL="1200150" lvl="1" indent="-742950">
                  <a:spcBef>
                    <a:spcPts val="1200"/>
                  </a:spcBef>
                  <a:buFont typeface="+mj-lt"/>
                  <a:buAutoNum type="arabicParenR"/>
                </a:pPr>
                <a:r>
                  <a:rPr lang="ru-RU" sz="9600" dirty="0"/>
                  <a:t>внутренние вершины )</a:t>
                </a:r>
                <a:r>
                  <a:rPr lang="en-US" sz="9600" dirty="0"/>
                  <a:t> </a:t>
                </a:r>
                <a:r>
                  <a:rPr lang="ru-RU" sz="9600" dirty="0"/>
                  <a:t>– справочные(внутренние – это все вершины дерева за исключением листьев.</a:t>
                </a:r>
              </a:p>
              <a:p>
                <a:pPr marL="742950" lvl="0" indent="-742950">
                  <a:spcBef>
                    <a:spcPts val="1200"/>
                  </a:spcBef>
                  <a:buFont typeface="+mj-lt"/>
                  <a:buAutoNum type="arabicParenR"/>
                </a:pPr>
                <a:endParaRPr lang="ru-RU" sz="3600" dirty="0"/>
              </a:p>
              <a:p>
                <a:pPr marL="0" lvl="0" indent="0">
                  <a:buNone/>
                </a:pPr>
                <a:endParaRPr lang="ru-RU" sz="3600" dirty="0"/>
              </a:p>
              <a:p>
                <a:pPr marL="742950" lvl="0" indent="-742950">
                  <a:buFont typeface="+mj-lt"/>
                  <a:buAutoNum type="arabicParenR"/>
                </a:pPr>
                <a:endParaRPr lang="ru-RU" sz="3600" dirty="0"/>
              </a:p>
              <a:p>
                <a:pPr marL="0" lvl="0" indent="0">
                  <a:buNone/>
                </a:pPr>
                <a:endParaRPr lang="ru-RU" sz="3600" dirty="0"/>
              </a:p>
              <a:p>
                <a:pPr marL="0" indent="0">
                  <a:buNone/>
                </a:pPr>
                <a:r>
                  <a:rPr lang="ru-RU" sz="3500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4" y="159739"/>
                <a:ext cx="11513341" cy="2535522"/>
              </a:xfrm>
              <a:blipFill>
                <a:blip r:embed="rId2"/>
                <a:stretch>
                  <a:fillRect l="-847" t="-5529" r="-847" b="-86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5221145" y="2734599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809958" y="5273935"/>
            <a:ext cx="468606" cy="40544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804423" y="5273935"/>
            <a:ext cx="505893" cy="40544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803759" y="5282563"/>
            <a:ext cx="49458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958860" y="5282563"/>
            <a:ext cx="487393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58196" y="5282563"/>
            <a:ext cx="43132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443239" y="5282563"/>
            <a:ext cx="43132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851814" y="5282563"/>
            <a:ext cx="43132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44439" y="5282563"/>
            <a:ext cx="43132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06565" y="4273273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329530" y="4337972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621622" y="4305856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860628" y="5276813"/>
            <a:ext cx="460074" cy="4025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182481" y="5236556"/>
            <a:ext cx="465829" cy="44282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486616" y="5242305"/>
            <a:ext cx="465828" cy="43707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280302" y="4206721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3099849" y="3427102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043901" y="4347015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222502" y="3394192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10526531" y="5276813"/>
            <a:ext cx="460074" cy="4025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 flipV="1">
            <a:off x="1851814" y="5937279"/>
            <a:ext cx="8468888" cy="50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57051" y="6433778"/>
            <a:ext cx="259107" cy="386512"/>
          </a:xfrm>
          <a:prstGeom prst="rect">
            <a:avLst/>
          </a:prstGeom>
        </p:spPr>
      </p:pic>
      <p:cxnSp>
        <p:nvCxnSpPr>
          <p:cNvPr id="87" name="Прямая со стрелкой 86"/>
          <p:cNvCxnSpPr>
            <a:stCxn id="17" idx="4"/>
            <a:endCxn id="14" idx="0"/>
          </p:cNvCxnSpPr>
          <p:nvPr/>
        </p:nvCxnSpPr>
        <p:spPr>
          <a:xfrm flipH="1">
            <a:off x="1360100" y="4636939"/>
            <a:ext cx="677028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7" idx="4"/>
            <a:endCxn id="13" idx="0"/>
          </p:cNvCxnSpPr>
          <p:nvPr/>
        </p:nvCxnSpPr>
        <p:spPr>
          <a:xfrm>
            <a:off x="2037128" y="4636939"/>
            <a:ext cx="30347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7" idx="4"/>
            <a:endCxn id="12" idx="0"/>
          </p:cNvCxnSpPr>
          <p:nvPr/>
        </p:nvCxnSpPr>
        <p:spPr>
          <a:xfrm>
            <a:off x="2037128" y="4636939"/>
            <a:ext cx="621772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16" idx="4"/>
            <a:endCxn id="11" idx="0"/>
          </p:cNvCxnSpPr>
          <p:nvPr/>
        </p:nvCxnSpPr>
        <p:spPr>
          <a:xfrm flipH="1">
            <a:off x="4173857" y="4690621"/>
            <a:ext cx="55222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6" idx="4"/>
            <a:endCxn id="10" idx="0"/>
          </p:cNvCxnSpPr>
          <p:nvPr/>
        </p:nvCxnSpPr>
        <p:spPr>
          <a:xfrm>
            <a:off x="4726084" y="4690621"/>
            <a:ext cx="476473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15" idx="4"/>
            <a:endCxn id="9" idx="0"/>
          </p:cNvCxnSpPr>
          <p:nvPr/>
        </p:nvCxnSpPr>
        <p:spPr>
          <a:xfrm flipH="1">
            <a:off x="6051050" y="4690621"/>
            <a:ext cx="63371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15" idx="4"/>
            <a:endCxn id="8" idx="0"/>
          </p:cNvCxnSpPr>
          <p:nvPr/>
        </p:nvCxnSpPr>
        <p:spPr>
          <a:xfrm>
            <a:off x="6684767" y="4690621"/>
            <a:ext cx="372603" cy="583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7998418" y="4593552"/>
            <a:ext cx="667362" cy="696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8672381" y="4593264"/>
            <a:ext cx="57869" cy="66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24" idx="4"/>
            <a:endCxn id="18" idx="0"/>
          </p:cNvCxnSpPr>
          <p:nvPr/>
        </p:nvCxnSpPr>
        <p:spPr>
          <a:xfrm flipH="1">
            <a:off x="10090665" y="4749575"/>
            <a:ext cx="324673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24" idx="4"/>
            <a:endCxn id="72" idx="0"/>
          </p:cNvCxnSpPr>
          <p:nvPr/>
        </p:nvCxnSpPr>
        <p:spPr>
          <a:xfrm>
            <a:off x="10415338" y="4749575"/>
            <a:ext cx="341230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19" idx="0"/>
          </p:cNvCxnSpPr>
          <p:nvPr/>
        </p:nvCxnSpPr>
        <p:spPr>
          <a:xfrm>
            <a:off x="8672381" y="4577449"/>
            <a:ext cx="743015" cy="65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23" idx="4"/>
            <a:endCxn id="17" idx="0"/>
          </p:cNvCxnSpPr>
          <p:nvPr/>
        </p:nvCxnSpPr>
        <p:spPr>
          <a:xfrm flipH="1">
            <a:off x="2037128" y="3808726"/>
            <a:ext cx="1419999" cy="497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23" idx="4"/>
            <a:endCxn id="16" idx="0"/>
          </p:cNvCxnSpPr>
          <p:nvPr/>
        </p:nvCxnSpPr>
        <p:spPr>
          <a:xfrm>
            <a:off x="3457127" y="3808726"/>
            <a:ext cx="1268957" cy="529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26" idx="4"/>
            <a:endCxn id="15" idx="0"/>
          </p:cNvCxnSpPr>
          <p:nvPr/>
        </p:nvCxnSpPr>
        <p:spPr>
          <a:xfrm flipH="1">
            <a:off x="6684767" y="3791007"/>
            <a:ext cx="1877042" cy="482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26" idx="4"/>
          </p:cNvCxnSpPr>
          <p:nvPr/>
        </p:nvCxnSpPr>
        <p:spPr>
          <a:xfrm>
            <a:off x="8561809" y="3791007"/>
            <a:ext cx="110572" cy="44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26" idx="4"/>
            <a:endCxn id="24" idx="0"/>
          </p:cNvCxnSpPr>
          <p:nvPr/>
        </p:nvCxnSpPr>
        <p:spPr>
          <a:xfrm>
            <a:off x="8561809" y="3791007"/>
            <a:ext cx="1853529" cy="55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Прямая со стрелкой 4098"/>
          <p:cNvCxnSpPr>
            <a:stCxn id="4" idx="2"/>
            <a:endCxn id="23" idx="0"/>
          </p:cNvCxnSpPr>
          <p:nvPr/>
        </p:nvCxnSpPr>
        <p:spPr>
          <a:xfrm flipH="1">
            <a:off x="3457127" y="2980769"/>
            <a:ext cx="1764018" cy="44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Прямая со стрелкой 4108"/>
          <p:cNvCxnSpPr>
            <a:endCxn id="26" idx="0"/>
          </p:cNvCxnSpPr>
          <p:nvPr/>
        </p:nvCxnSpPr>
        <p:spPr>
          <a:xfrm>
            <a:off x="6089539" y="2963050"/>
            <a:ext cx="2472270" cy="431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98124" y="6046004"/>
            <a:ext cx="11680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1200"/>
              </a:spcBef>
            </a:pPr>
            <a:r>
              <a:rPr lang="ru-RU" sz="2000" dirty="0"/>
              <a:t>так как дерево поисковое, то ключи всех листьев идут слева направо по возрастанию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6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4027" y="817224"/>
            <a:ext cx="9770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Важными дополнительными операциями, которые можно эффективно выполнять для 2-3-дерева являются: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027" y="2157597"/>
                <a:ext cx="8209065" cy="241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 algn="just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Join (T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,T</a:t>
                </a:r>
                <a:r>
                  <a:rPr lang="ru-RU" sz="2400" b="1" baseline="-25000" dirty="0"/>
                  <a:t>2</a:t>
                </a:r>
                <a:r>
                  <a:rPr lang="en-US" sz="2400" b="1" dirty="0"/>
                  <a:t>) </a:t>
                </a:r>
                <a:r>
                  <a:rPr lang="en-US" sz="2400" dirty="0"/>
                  <a:t>– </a:t>
                </a:r>
                <a:r>
                  <a:rPr lang="ru-RU" sz="2400" dirty="0"/>
                  <a:t>объединение двух 2-3-деревьев,  при условии,  все ключи в дереве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dirty="0"/>
                  <a:t>  меньше, чем ключи в дереве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endParaRPr lang="ru-RU" sz="2400" dirty="0"/>
              </a:p>
              <a:p>
                <a:pPr marL="742950" lvl="1" indent="-285750" algn="just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Split </a:t>
                </a:r>
                <a:r>
                  <a:rPr lang="ru-RU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b="1" dirty="0"/>
                  <a:t>)</a:t>
                </a:r>
                <a:r>
                  <a:rPr lang="en-US" sz="2400" dirty="0"/>
                  <a:t>– </a:t>
                </a:r>
                <a:r>
                  <a:rPr lang="ru-RU" sz="2400" dirty="0"/>
                  <a:t>разделение дерева Т по ключу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на два дерева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baseline="-25000" dirty="0"/>
                  <a:t> </a:t>
                </a:r>
                <a:r>
                  <a:rPr lang="ru-RU" sz="2400" dirty="0"/>
                  <a:t>и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, при этом ключи всех вершин в дереве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baseline="-25000" dirty="0"/>
                  <a:t>  </a:t>
                </a:r>
                <a:r>
                  <a:rPr lang="ru-RU" sz="2400" dirty="0"/>
                  <a:t>меньше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, а в дереве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– больше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7" y="2157597"/>
                <a:ext cx="8209065" cy="2410916"/>
              </a:xfrm>
              <a:prstGeom prst="rect">
                <a:avLst/>
              </a:prstGeom>
              <a:blipFill>
                <a:blip r:embed="rId2"/>
                <a:stretch>
                  <a:fillRect t="-2025" r="-1114" b="-50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4497" y="178290"/>
            <a:ext cx="984083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3200" b="1" dirty="0"/>
              <a:t>Join (T1,T2) </a:t>
            </a:r>
            <a:r>
              <a:rPr lang="en-US" sz="2400" dirty="0"/>
              <a:t>– </a:t>
            </a:r>
            <a:r>
              <a:rPr lang="ru-RU" sz="2400" dirty="0"/>
              <a:t>объединение двух 2-3-деревьев,  при условии,  что все ключи в дереве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ru-RU" sz="2400" dirty="0"/>
              <a:t>  меньше, чем ключи в дереве </a:t>
            </a:r>
            <a:r>
              <a:rPr lang="en-US" sz="2400" dirty="0"/>
              <a:t>T</a:t>
            </a:r>
            <a:r>
              <a:rPr lang="ru-RU" sz="2400" baseline="-25000" dirty="0"/>
              <a:t>2</a:t>
            </a:r>
          </a:p>
        </p:txBody>
      </p:sp>
      <p:cxnSp>
        <p:nvCxnSpPr>
          <p:cNvPr id="69" name="Прямая со стрелкой 68"/>
          <p:cNvCxnSpPr>
            <a:stCxn id="10" idx="4"/>
          </p:cNvCxnSpPr>
          <p:nvPr/>
        </p:nvCxnSpPr>
        <p:spPr>
          <a:xfrm flipH="1">
            <a:off x="835381" y="4169358"/>
            <a:ext cx="266942" cy="51169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694222" y="2745042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446733" y="3345864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95082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429825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808116" y="3983413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694222" y="3319300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309092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648520" y="3956843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038389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512745" y="3354719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404970" y="3946677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962649" y="3930614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8" idx="2"/>
            <a:endCxn id="9" idx="7"/>
          </p:cNvCxnSpPr>
          <p:nvPr/>
        </p:nvCxnSpPr>
        <p:spPr>
          <a:xfrm flipH="1">
            <a:off x="1629806" y="2851301"/>
            <a:ext cx="1064417" cy="52568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2801464" y="2957560"/>
            <a:ext cx="0" cy="36174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2908704" y="2851301"/>
            <a:ext cx="711283" cy="50341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2"/>
            <a:endCxn id="10" idx="0"/>
          </p:cNvCxnSpPr>
          <p:nvPr/>
        </p:nvCxnSpPr>
        <p:spPr>
          <a:xfrm flipH="1">
            <a:off x="1102324" y="3452123"/>
            <a:ext cx="344410" cy="50471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4"/>
            <a:endCxn id="11" idx="0"/>
          </p:cNvCxnSpPr>
          <p:nvPr/>
        </p:nvCxnSpPr>
        <p:spPr>
          <a:xfrm flipH="1">
            <a:off x="1537066" y="3558381"/>
            <a:ext cx="16909" cy="39846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5"/>
            <a:endCxn id="12" idx="0"/>
          </p:cNvCxnSpPr>
          <p:nvPr/>
        </p:nvCxnSpPr>
        <p:spPr>
          <a:xfrm>
            <a:off x="1629806" y="3527259"/>
            <a:ext cx="285552" cy="45615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3"/>
            <a:endCxn id="14" idx="0"/>
          </p:cNvCxnSpPr>
          <p:nvPr/>
        </p:nvCxnSpPr>
        <p:spPr>
          <a:xfrm flipH="1">
            <a:off x="2416334" y="3500696"/>
            <a:ext cx="309299" cy="45614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3" idx="4"/>
            <a:endCxn id="15" idx="0"/>
          </p:cNvCxnSpPr>
          <p:nvPr/>
        </p:nvCxnSpPr>
        <p:spPr>
          <a:xfrm flipH="1">
            <a:off x="2755761" y="3531818"/>
            <a:ext cx="45703" cy="42502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5"/>
            <a:endCxn id="16" idx="1"/>
          </p:cNvCxnSpPr>
          <p:nvPr/>
        </p:nvCxnSpPr>
        <p:spPr>
          <a:xfrm>
            <a:off x="2877294" y="3500696"/>
            <a:ext cx="192504" cy="48726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3512211" y="3567236"/>
            <a:ext cx="107776" cy="37944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7" idx="5"/>
          </p:cNvCxnSpPr>
          <p:nvPr/>
        </p:nvCxnSpPr>
        <p:spPr>
          <a:xfrm>
            <a:off x="3695818" y="3536114"/>
            <a:ext cx="366046" cy="40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1" idx="3"/>
          </p:cNvCxnSpPr>
          <p:nvPr/>
        </p:nvCxnSpPr>
        <p:spPr>
          <a:xfrm flipH="1">
            <a:off x="3728910" y="4112009"/>
            <a:ext cx="265149" cy="49141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1" idx="4"/>
          </p:cNvCxnSpPr>
          <p:nvPr/>
        </p:nvCxnSpPr>
        <p:spPr>
          <a:xfrm flipH="1">
            <a:off x="4069889" y="4143131"/>
            <a:ext cx="1" cy="51080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4162866" y="4127653"/>
            <a:ext cx="340979" cy="38548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61863" y="3704482"/>
                <a:ext cx="59285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RU" sz="1200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863" y="3704482"/>
                <a:ext cx="5928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461736" y="3024429"/>
                <a:ext cx="59285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RU" sz="12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36" y="3024429"/>
                <a:ext cx="5928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592845" y="2453986"/>
                <a:ext cx="445543" cy="27360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baseline="-25000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RU" sz="1200" b="1" baseline="-25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45" y="2453986"/>
                <a:ext cx="445543" cy="273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2613751" y="2031525"/>
            <a:ext cx="37542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b="1" dirty="0"/>
              <a:t>Т</a:t>
            </a:r>
            <a:r>
              <a:rPr lang="ru-RU" b="1" baseline="-25000" dirty="0"/>
              <a:t>1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1093960" y="4195166"/>
            <a:ext cx="185482" cy="484409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6159241" y="4134764"/>
            <a:ext cx="219637" cy="21515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502023" y="4774685"/>
            <a:ext cx="219637" cy="2151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133370" y="4817364"/>
            <a:ext cx="219637" cy="2151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772130" y="4817364"/>
            <a:ext cx="219637" cy="2151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/>
          <p:nvPr/>
        </p:nvCxnSpPr>
        <p:spPr>
          <a:xfrm flipH="1">
            <a:off x="5384914" y="4949690"/>
            <a:ext cx="185194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5985725" y="5032517"/>
            <a:ext cx="185194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6278026" y="5032517"/>
            <a:ext cx="189940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5683880" y="4949689"/>
            <a:ext cx="189940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5" idx="4"/>
          </p:cNvCxnSpPr>
          <p:nvPr/>
        </p:nvCxnSpPr>
        <p:spPr>
          <a:xfrm flipH="1">
            <a:off x="5611841" y="4989838"/>
            <a:ext cx="1" cy="51099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492099" y="4063145"/>
                <a:ext cx="59285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RU" sz="1200" b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099" y="4063145"/>
                <a:ext cx="5928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Прямая со стрелкой 96"/>
          <p:cNvCxnSpPr>
            <a:stCxn id="64" idx="3"/>
            <a:endCxn id="65" idx="7"/>
          </p:cNvCxnSpPr>
          <p:nvPr/>
        </p:nvCxnSpPr>
        <p:spPr>
          <a:xfrm flipH="1">
            <a:off x="5689495" y="4318409"/>
            <a:ext cx="501911" cy="48778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64" idx="4"/>
            <a:endCxn id="66" idx="0"/>
          </p:cNvCxnSpPr>
          <p:nvPr/>
        </p:nvCxnSpPr>
        <p:spPr>
          <a:xfrm flipH="1">
            <a:off x="6243189" y="4349917"/>
            <a:ext cx="25871" cy="46744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64" idx="5"/>
            <a:endCxn id="67" idx="0"/>
          </p:cNvCxnSpPr>
          <p:nvPr/>
        </p:nvCxnSpPr>
        <p:spPr>
          <a:xfrm>
            <a:off x="6346713" y="4318409"/>
            <a:ext cx="535236" cy="498955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67" idx="3"/>
          </p:cNvCxnSpPr>
          <p:nvPr/>
        </p:nvCxnSpPr>
        <p:spPr>
          <a:xfrm flipH="1">
            <a:off x="6687024" y="5001009"/>
            <a:ext cx="117271" cy="47924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67" idx="4"/>
          </p:cNvCxnSpPr>
          <p:nvPr/>
        </p:nvCxnSpPr>
        <p:spPr>
          <a:xfrm flipH="1">
            <a:off x="6881948" y="5032517"/>
            <a:ext cx="1" cy="44773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67" idx="5"/>
          </p:cNvCxnSpPr>
          <p:nvPr/>
        </p:nvCxnSpPr>
        <p:spPr>
          <a:xfrm>
            <a:off x="6959602" y="5001009"/>
            <a:ext cx="117271" cy="47924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24754" y="3440309"/>
            <a:ext cx="37542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b="1" dirty="0"/>
              <a:t>Т</a:t>
            </a:r>
            <a:r>
              <a:rPr lang="ru-RU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 flipH="1">
                <a:off x="6075021" y="3858620"/>
                <a:ext cx="32941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ru-RU" sz="1200" b="1" i="1" baseline="-25000" dirty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RU" sz="1200" b="1" baseline="-250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75021" y="3858620"/>
                <a:ext cx="3294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739522" y="2502845"/>
                <a:ext cx="44184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Время работы пропорционально модулю разности высот объединяемых деревьев:</a:t>
                </a:r>
              </a:p>
              <a:p>
                <a:pPr algn="just"/>
                <a:endParaRPr lang="ru-RU" dirty="0"/>
              </a:p>
              <a:p>
                <a:pPr algn="ctr"/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522" y="2502845"/>
                <a:ext cx="4418473" cy="1200329"/>
              </a:xfrm>
              <a:prstGeom prst="rect">
                <a:avLst/>
              </a:prstGeom>
              <a:blipFill>
                <a:blip r:embed="rId7"/>
                <a:stretch>
                  <a:fillRect l="-1243" t="-3061" r="-1243" b="-35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8" name="Рисунок 67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0" name="Прямая со стрелкой 19"/>
          <p:cNvCxnSpPr>
            <a:stCxn id="17" idx="6"/>
            <a:endCxn id="64" idx="1"/>
          </p:cNvCxnSpPr>
          <p:nvPr/>
        </p:nvCxnSpPr>
        <p:spPr>
          <a:xfrm>
            <a:off x="3727227" y="3460978"/>
            <a:ext cx="2464179" cy="7052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C64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95" grpId="0"/>
      <p:bldP spid="118" grpId="0"/>
      <p:bldP spid="121" grpId="0"/>
      <p:bldP spid="1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5218" y="419130"/>
                <a:ext cx="10506589" cy="101566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Split </a:t>
                </a:r>
                <a:r>
                  <a:rPr lang="ru-RU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b="1" dirty="0"/>
                  <a:t>)</a:t>
                </a:r>
                <a:r>
                  <a:rPr lang="en-US" sz="2400" dirty="0"/>
                  <a:t>– </a:t>
                </a:r>
                <a:r>
                  <a:rPr lang="ru-RU" sz="2400" dirty="0"/>
                  <a:t>разделение дерева Т по ключу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 на два дерева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dirty="0"/>
                  <a:t> и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, при этом ключи всех вершин в дереве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dirty="0"/>
                  <a:t>  меньше ключа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, а в дереве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 – больше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ru-RU" sz="2400" b="1" dirty="0"/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endParaRPr lang="ru-RU" baseline="-25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8" y="419130"/>
                <a:ext cx="10506589" cy="1015663"/>
              </a:xfrm>
              <a:prstGeom prst="rect">
                <a:avLst/>
              </a:prstGeom>
              <a:blipFill>
                <a:blip r:embed="rId2"/>
                <a:stretch>
                  <a:fillRect l="-813" t="-4819" r="-8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5482633" y="1402980"/>
            <a:ext cx="726141" cy="1980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8:15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428485" y="2020390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077456" y="2974737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51916" y="3010667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573442" y="3020539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482633" y="1981389"/>
            <a:ext cx="726141" cy="238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822192" y="2983901"/>
            <a:ext cx="560677" cy="224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9:10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926080" y="3005797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811349" y="2002406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339769" y="3034931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658211" y="3034931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endCxn id="9" idx="7"/>
          </p:cNvCxnSpPr>
          <p:nvPr/>
        </p:nvCxnSpPr>
        <p:spPr>
          <a:xfrm flipH="1">
            <a:off x="3732889" y="1532170"/>
            <a:ext cx="1727632" cy="522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5845704" y="1601058"/>
            <a:ext cx="0" cy="380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6208774" y="1502019"/>
            <a:ext cx="1780891" cy="50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7518085" y="2236414"/>
            <a:ext cx="471580" cy="79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270557" y="3723365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2661123" y="3719796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3066324" y="3719796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3457701" y="3683297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3861538" y="3688034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804438" y="3723365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336102" y="3723365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4394499" y="3716143"/>
            <a:ext cx="435759" cy="207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4854702" y="3723364"/>
            <a:ext cx="459797" cy="20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5353796" y="3740922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852686" y="372336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6344515" y="373233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6828649" y="372336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7335234" y="372815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866156" y="3740922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8911683" y="3740922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10" idx="4"/>
            <a:endCxn id="73" idx="0"/>
          </p:cNvCxnSpPr>
          <p:nvPr/>
        </p:nvCxnSpPr>
        <p:spPr>
          <a:xfrm flipH="1">
            <a:off x="1967968" y="3208745"/>
            <a:ext cx="287804" cy="51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4"/>
            <a:endCxn id="58" idx="0"/>
          </p:cNvCxnSpPr>
          <p:nvPr/>
        </p:nvCxnSpPr>
        <p:spPr>
          <a:xfrm>
            <a:off x="2255772" y="3208745"/>
            <a:ext cx="178315" cy="51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0" idx="4"/>
            <a:endCxn id="74" idx="0"/>
          </p:cNvCxnSpPr>
          <p:nvPr/>
        </p:nvCxnSpPr>
        <p:spPr>
          <a:xfrm flipH="1">
            <a:off x="1499632" y="3208745"/>
            <a:ext cx="756140" cy="51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1" idx="4"/>
            <a:endCxn id="68" idx="0"/>
          </p:cNvCxnSpPr>
          <p:nvPr/>
        </p:nvCxnSpPr>
        <p:spPr>
          <a:xfrm flipH="1">
            <a:off x="2824653" y="3244675"/>
            <a:ext cx="205579" cy="47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" idx="4"/>
            <a:endCxn id="70" idx="0"/>
          </p:cNvCxnSpPr>
          <p:nvPr/>
        </p:nvCxnSpPr>
        <p:spPr>
          <a:xfrm>
            <a:off x="3030232" y="3244675"/>
            <a:ext cx="199622" cy="47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9" idx="3"/>
            <a:endCxn id="10" idx="7"/>
          </p:cNvCxnSpPr>
          <p:nvPr/>
        </p:nvCxnSpPr>
        <p:spPr>
          <a:xfrm flipH="1">
            <a:off x="2381860" y="2220128"/>
            <a:ext cx="1098852" cy="78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9" idx="3"/>
            <a:endCxn id="11" idx="0"/>
          </p:cNvCxnSpPr>
          <p:nvPr/>
        </p:nvCxnSpPr>
        <p:spPr>
          <a:xfrm flipH="1">
            <a:off x="3030232" y="2220128"/>
            <a:ext cx="450480" cy="790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9" idx="3"/>
            <a:endCxn id="12" idx="0"/>
          </p:cNvCxnSpPr>
          <p:nvPr/>
        </p:nvCxnSpPr>
        <p:spPr>
          <a:xfrm>
            <a:off x="3480712" y="2220128"/>
            <a:ext cx="271046" cy="80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" idx="4"/>
            <a:endCxn id="71" idx="0"/>
          </p:cNvCxnSpPr>
          <p:nvPr/>
        </p:nvCxnSpPr>
        <p:spPr>
          <a:xfrm flipH="1">
            <a:off x="3621231" y="3254547"/>
            <a:ext cx="130527" cy="42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4"/>
            <a:endCxn id="72" idx="0"/>
          </p:cNvCxnSpPr>
          <p:nvPr/>
        </p:nvCxnSpPr>
        <p:spPr>
          <a:xfrm>
            <a:off x="3751758" y="3254547"/>
            <a:ext cx="273310" cy="433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4" idx="4"/>
            <a:endCxn id="75" idx="0"/>
          </p:cNvCxnSpPr>
          <p:nvPr/>
        </p:nvCxnSpPr>
        <p:spPr>
          <a:xfrm flipH="1">
            <a:off x="4612379" y="3208745"/>
            <a:ext cx="490152" cy="50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4" idx="4"/>
            <a:endCxn id="78" idx="0"/>
          </p:cNvCxnSpPr>
          <p:nvPr/>
        </p:nvCxnSpPr>
        <p:spPr>
          <a:xfrm flipH="1">
            <a:off x="5084601" y="3208745"/>
            <a:ext cx="17930" cy="51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5" idx="4"/>
            <a:endCxn id="91" idx="0"/>
          </p:cNvCxnSpPr>
          <p:nvPr/>
        </p:nvCxnSpPr>
        <p:spPr>
          <a:xfrm flipH="1">
            <a:off x="5583695" y="3239805"/>
            <a:ext cx="520701" cy="50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5" idx="4"/>
            <a:endCxn id="92" idx="0"/>
          </p:cNvCxnSpPr>
          <p:nvPr/>
        </p:nvCxnSpPr>
        <p:spPr>
          <a:xfrm flipH="1">
            <a:off x="6082585" y="3239805"/>
            <a:ext cx="21811" cy="48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8386586" y="372336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9523118" y="3704847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>
            <a:stCxn id="18" idx="4"/>
            <a:endCxn id="96" idx="0"/>
          </p:cNvCxnSpPr>
          <p:nvPr/>
        </p:nvCxnSpPr>
        <p:spPr>
          <a:xfrm flipH="1">
            <a:off x="7058548" y="3268939"/>
            <a:ext cx="459537" cy="45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8" idx="4"/>
            <a:endCxn id="98" idx="0"/>
          </p:cNvCxnSpPr>
          <p:nvPr/>
        </p:nvCxnSpPr>
        <p:spPr>
          <a:xfrm>
            <a:off x="7518085" y="3268939"/>
            <a:ext cx="47048" cy="45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21" idx="4"/>
            <a:endCxn id="149" idx="0"/>
          </p:cNvCxnSpPr>
          <p:nvPr/>
        </p:nvCxnSpPr>
        <p:spPr>
          <a:xfrm flipH="1">
            <a:off x="8616485" y="3268939"/>
            <a:ext cx="220042" cy="45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8" idx="4"/>
            <a:endCxn id="99" idx="0"/>
          </p:cNvCxnSpPr>
          <p:nvPr/>
        </p:nvCxnSpPr>
        <p:spPr>
          <a:xfrm>
            <a:off x="7518085" y="3268939"/>
            <a:ext cx="577970" cy="47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1" idx="4"/>
            <a:endCxn id="100" idx="0"/>
          </p:cNvCxnSpPr>
          <p:nvPr/>
        </p:nvCxnSpPr>
        <p:spPr>
          <a:xfrm>
            <a:off x="8836527" y="3268939"/>
            <a:ext cx="305055" cy="47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1" idx="4"/>
            <a:endCxn id="150" idx="0"/>
          </p:cNvCxnSpPr>
          <p:nvPr/>
        </p:nvCxnSpPr>
        <p:spPr>
          <a:xfrm>
            <a:off x="8836527" y="3268939"/>
            <a:ext cx="916490" cy="43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7" idx="4"/>
            <a:endCxn id="21" idx="0"/>
          </p:cNvCxnSpPr>
          <p:nvPr/>
        </p:nvCxnSpPr>
        <p:spPr>
          <a:xfrm>
            <a:off x="7989665" y="2236414"/>
            <a:ext cx="846862" cy="79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" idx="4"/>
            <a:endCxn id="94" idx="0"/>
          </p:cNvCxnSpPr>
          <p:nvPr/>
        </p:nvCxnSpPr>
        <p:spPr>
          <a:xfrm>
            <a:off x="6104396" y="3239805"/>
            <a:ext cx="470018" cy="492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3" idx="4"/>
            <a:endCxn id="14" idx="0"/>
          </p:cNvCxnSpPr>
          <p:nvPr/>
        </p:nvCxnSpPr>
        <p:spPr>
          <a:xfrm flipH="1">
            <a:off x="5102531" y="2220128"/>
            <a:ext cx="743173" cy="763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" idx="4"/>
            <a:endCxn id="15" idx="0"/>
          </p:cNvCxnSpPr>
          <p:nvPr/>
        </p:nvCxnSpPr>
        <p:spPr>
          <a:xfrm>
            <a:off x="5845704" y="2220128"/>
            <a:ext cx="258692" cy="785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505640" y="4367324"/>
                <a:ext cx="5598756" cy="181588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ru-RU" sz="1600" dirty="0"/>
                  <a:t>количество деревьев в каждой из полученных частей не превосходит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16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ru-RU" sz="1600" b="1" dirty="0"/>
              </a:p>
              <a:p>
                <a:pPr algn="just"/>
                <a:r>
                  <a:rPr lang="en-US" sz="1600" dirty="0"/>
                  <a:t>                                                                                              </a:t>
                </a:r>
                <a:endParaRPr lang="ru-RU" sz="1600" dirty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ru-RU" sz="1600" dirty="0"/>
                  <a:t>при слиянии деревьев в левой (правой) частях будем всегда выполнять процедуру </a:t>
                </a:r>
                <a:r>
                  <a:rPr lang="en-US" sz="1600" b="1" dirty="0"/>
                  <a:t>Join</a:t>
                </a:r>
                <a:r>
                  <a:rPr lang="en-US" sz="1600" i="1" dirty="0"/>
                  <a:t> </a:t>
                </a:r>
                <a:r>
                  <a:rPr lang="ru-RU" sz="1600" dirty="0"/>
                  <a:t>над деревьями меньшей высоты, тогда время, затраченное на построение каждого из деревьев Т</a:t>
                </a:r>
                <a:r>
                  <a:rPr lang="ru-RU" sz="1600" baseline="-25000" dirty="0"/>
                  <a:t>1</a:t>
                </a:r>
                <a:r>
                  <a:rPr lang="ru-RU" sz="1600" dirty="0"/>
                  <a:t> и Т</a:t>
                </a:r>
                <a:r>
                  <a:rPr lang="ru-RU" sz="1600" baseline="-25000" dirty="0"/>
                  <a:t>2</a:t>
                </a:r>
                <a:r>
                  <a:rPr lang="ru-RU" sz="1600" dirty="0"/>
                  <a:t>  -  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                          </m:t>
                    </m:r>
                  </m:oMath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0" y="4367324"/>
                <a:ext cx="5598756" cy="1815882"/>
              </a:xfrm>
              <a:prstGeom prst="rect">
                <a:avLst/>
              </a:prstGeom>
              <a:blipFill>
                <a:blip r:embed="rId3"/>
                <a:stretch>
                  <a:fillRect l="-436" t="-1007" r="-545" b="-33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301" y="142551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Split(10)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794494" y="4889486"/>
                <a:ext cx="40212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/>
                  <a:t>Время выполнения </a:t>
                </a:r>
                <a:r>
                  <a:rPr lang="en-US" sz="2400" b="1" dirty="0"/>
                  <a:t>Split </a:t>
                </a:r>
                <a:r>
                  <a:rPr lang="ru-RU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b="1" dirty="0"/>
                  <a:t>)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4" y="4889486"/>
                <a:ext cx="4021212" cy="830997"/>
              </a:xfrm>
              <a:prstGeom prst="rect">
                <a:avLst/>
              </a:prstGeom>
              <a:blipFill>
                <a:blip r:embed="rId5"/>
                <a:stretch>
                  <a:fillRect t="-5882" r="-2276" b="-9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авая фигурная скобка 1"/>
          <p:cNvSpPr/>
          <p:nvPr/>
        </p:nvSpPr>
        <p:spPr>
          <a:xfrm>
            <a:off x="6235027" y="4366002"/>
            <a:ext cx="235008" cy="18172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384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384D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384D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5424537" y="164003"/>
            <a:ext cx="726141" cy="1980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8:15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370389" y="781413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019360" y="173576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793820" y="177169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515346" y="1781562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424537" y="742412"/>
            <a:ext cx="726141" cy="2387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764096" y="1744924"/>
            <a:ext cx="560677" cy="224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9:10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867984" y="176682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53253" y="763429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81673" y="1795954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600115" y="1795954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endCxn id="9" idx="7"/>
          </p:cNvCxnSpPr>
          <p:nvPr/>
        </p:nvCxnSpPr>
        <p:spPr>
          <a:xfrm flipH="1">
            <a:off x="3674793" y="293193"/>
            <a:ext cx="1727632" cy="522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5787608" y="362081"/>
            <a:ext cx="0" cy="380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6150678" y="263042"/>
            <a:ext cx="1780891" cy="500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7459989" y="997437"/>
            <a:ext cx="471580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212461" y="2484388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2603027" y="2480819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3008228" y="2480819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3399605" y="244432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3803442" y="244905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746342" y="2484388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278006" y="2484388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4336403" y="2477166"/>
            <a:ext cx="435759" cy="2075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4796606" y="2484387"/>
            <a:ext cx="459797" cy="2097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5295700" y="250194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794590" y="248438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6286419" y="249335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6770553" y="248438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7277138" y="248917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808060" y="250194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8869904" y="248005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10" idx="4"/>
            <a:endCxn id="73" idx="0"/>
          </p:cNvCxnSpPr>
          <p:nvPr/>
        </p:nvCxnSpPr>
        <p:spPr>
          <a:xfrm flipH="1">
            <a:off x="1909872" y="1969768"/>
            <a:ext cx="287804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4"/>
            <a:endCxn id="58" idx="0"/>
          </p:cNvCxnSpPr>
          <p:nvPr/>
        </p:nvCxnSpPr>
        <p:spPr>
          <a:xfrm>
            <a:off x="2197676" y="1969768"/>
            <a:ext cx="178315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0" idx="4"/>
            <a:endCxn id="74" idx="0"/>
          </p:cNvCxnSpPr>
          <p:nvPr/>
        </p:nvCxnSpPr>
        <p:spPr>
          <a:xfrm flipH="1">
            <a:off x="1441536" y="1969768"/>
            <a:ext cx="756140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1" idx="4"/>
            <a:endCxn id="68" idx="0"/>
          </p:cNvCxnSpPr>
          <p:nvPr/>
        </p:nvCxnSpPr>
        <p:spPr>
          <a:xfrm flipH="1">
            <a:off x="2766557" y="2005698"/>
            <a:ext cx="205579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" idx="4"/>
            <a:endCxn id="70" idx="0"/>
          </p:cNvCxnSpPr>
          <p:nvPr/>
        </p:nvCxnSpPr>
        <p:spPr>
          <a:xfrm>
            <a:off x="2972136" y="2005698"/>
            <a:ext cx="199622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9" idx="3"/>
            <a:endCxn id="10" idx="7"/>
          </p:cNvCxnSpPr>
          <p:nvPr/>
        </p:nvCxnSpPr>
        <p:spPr>
          <a:xfrm flipH="1">
            <a:off x="2323764" y="981151"/>
            <a:ext cx="1098852" cy="788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9" idx="3"/>
            <a:endCxn id="11" idx="0"/>
          </p:cNvCxnSpPr>
          <p:nvPr/>
        </p:nvCxnSpPr>
        <p:spPr>
          <a:xfrm flipH="1">
            <a:off x="2972136" y="981151"/>
            <a:ext cx="450480" cy="790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9" idx="3"/>
            <a:endCxn id="12" idx="0"/>
          </p:cNvCxnSpPr>
          <p:nvPr/>
        </p:nvCxnSpPr>
        <p:spPr>
          <a:xfrm>
            <a:off x="3422616" y="981151"/>
            <a:ext cx="271046" cy="8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" idx="4"/>
            <a:endCxn id="71" idx="0"/>
          </p:cNvCxnSpPr>
          <p:nvPr/>
        </p:nvCxnSpPr>
        <p:spPr>
          <a:xfrm flipH="1">
            <a:off x="3563135" y="2015570"/>
            <a:ext cx="130527" cy="428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4"/>
            <a:endCxn id="72" idx="0"/>
          </p:cNvCxnSpPr>
          <p:nvPr/>
        </p:nvCxnSpPr>
        <p:spPr>
          <a:xfrm>
            <a:off x="3693662" y="2015570"/>
            <a:ext cx="273310" cy="433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4" idx="4"/>
            <a:endCxn id="75" idx="0"/>
          </p:cNvCxnSpPr>
          <p:nvPr/>
        </p:nvCxnSpPr>
        <p:spPr>
          <a:xfrm flipH="1">
            <a:off x="4554283" y="1969768"/>
            <a:ext cx="490152" cy="50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4" idx="4"/>
            <a:endCxn id="78" idx="0"/>
          </p:cNvCxnSpPr>
          <p:nvPr/>
        </p:nvCxnSpPr>
        <p:spPr>
          <a:xfrm flipH="1">
            <a:off x="5026505" y="1969768"/>
            <a:ext cx="17930" cy="514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5" idx="4"/>
            <a:endCxn id="91" idx="0"/>
          </p:cNvCxnSpPr>
          <p:nvPr/>
        </p:nvCxnSpPr>
        <p:spPr>
          <a:xfrm flipH="1">
            <a:off x="5525599" y="2000828"/>
            <a:ext cx="520701" cy="501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5" idx="4"/>
            <a:endCxn id="92" idx="0"/>
          </p:cNvCxnSpPr>
          <p:nvPr/>
        </p:nvCxnSpPr>
        <p:spPr>
          <a:xfrm flipH="1">
            <a:off x="6024489" y="2000828"/>
            <a:ext cx="21811" cy="483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8328490" y="248438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9465022" y="2465870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>
            <a:stCxn id="18" idx="4"/>
            <a:endCxn id="96" idx="0"/>
          </p:cNvCxnSpPr>
          <p:nvPr/>
        </p:nvCxnSpPr>
        <p:spPr>
          <a:xfrm flipH="1">
            <a:off x="7000452" y="2029962"/>
            <a:ext cx="459537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8" idx="4"/>
            <a:endCxn id="98" idx="0"/>
          </p:cNvCxnSpPr>
          <p:nvPr/>
        </p:nvCxnSpPr>
        <p:spPr>
          <a:xfrm>
            <a:off x="7459989" y="2029962"/>
            <a:ext cx="47048" cy="459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21" idx="4"/>
            <a:endCxn id="149" idx="0"/>
          </p:cNvCxnSpPr>
          <p:nvPr/>
        </p:nvCxnSpPr>
        <p:spPr>
          <a:xfrm flipH="1">
            <a:off x="8558389" y="2029962"/>
            <a:ext cx="220042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8" idx="4"/>
            <a:endCxn id="99" idx="0"/>
          </p:cNvCxnSpPr>
          <p:nvPr/>
        </p:nvCxnSpPr>
        <p:spPr>
          <a:xfrm>
            <a:off x="7459989" y="2029962"/>
            <a:ext cx="577970" cy="471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1" idx="4"/>
            <a:endCxn id="100" idx="0"/>
          </p:cNvCxnSpPr>
          <p:nvPr/>
        </p:nvCxnSpPr>
        <p:spPr>
          <a:xfrm>
            <a:off x="8778431" y="2029962"/>
            <a:ext cx="321372" cy="450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1" idx="4"/>
            <a:endCxn id="150" idx="0"/>
          </p:cNvCxnSpPr>
          <p:nvPr/>
        </p:nvCxnSpPr>
        <p:spPr>
          <a:xfrm>
            <a:off x="8778431" y="2029962"/>
            <a:ext cx="916490" cy="43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7" idx="4"/>
            <a:endCxn id="21" idx="0"/>
          </p:cNvCxnSpPr>
          <p:nvPr/>
        </p:nvCxnSpPr>
        <p:spPr>
          <a:xfrm>
            <a:off x="7931569" y="997437"/>
            <a:ext cx="846862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" idx="4"/>
            <a:endCxn id="94" idx="0"/>
          </p:cNvCxnSpPr>
          <p:nvPr/>
        </p:nvCxnSpPr>
        <p:spPr>
          <a:xfrm>
            <a:off x="6046300" y="2000828"/>
            <a:ext cx="470018" cy="49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3" idx="4"/>
            <a:endCxn id="14" idx="0"/>
          </p:cNvCxnSpPr>
          <p:nvPr/>
        </p:nvCxnSpPr>
        <p:spPr>
          <a:xfrm flipH="1">
            <a:off x="5044435" y="981151"/>
            <a:ext cx="743173" cy="763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" idx="4"/>
            <a:endCxn id="15" idx="0"/>
          </p:cNvCxnSpPr>
          <p:nvPr/>
        </p:nvCxnSpPr>
        <p:spPr>
          <a:xfrm>
            <a:off x="5787608" y="981151"/>
            <a:ext cx="258692" cy="785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Овал 66"/>
          <p:cNvSpPr/>
          <p:nvPr/>
        </p:nvSpPr>
        <p:spPr>
          <a:xfrm>
            <a:off x="2952426" y="3831611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993129" y="4784708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2767589" y="4820638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6736290" y="4808219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8591787" y="3813785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8120207" y="484631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9438649" y="484631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88" name="Прямая со стрелкой 87"/>
          <p:cNvCxnSpPr>
            <a:stCxn id="82" idx="4"/>
            <a:endCxn id="83" idx="0"/>
          </p:cNvCxnSpPr>
          <p:nvPr/>
        </p:nvCxnSpPr>
        <p:spPr>
          <a:xfrm flipH="1">
            <a:off x="8298523" y="4047793"/>
            <a:ext cx="471580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2186230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2576796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2981997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3373374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7" name="Овал 96"/>
          <p:cNvSpPr/>
          <p:nvPr/>
        </p:nvSpPr>
        <p:spPr>
          <a:xfrm>
            <a:off x="3823755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1" name="Овал 100"/>
          <p:cNvSpPr/>
          <p:nvPr/>
        </p:nvSpPr>
        <p:spPr>
          <a:xfrm>
            <a:off x="1720111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3" name="Овал 102"/>
          <p:cNvSpPr/>
          <p:nvPr/>
        </p:nvSpPr>
        <p:spPr>
          <a:xfrm>
            <a:off x="1224788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4" name="Овал 103"/>
          <p:cNvSpPr/>
          <p:nvPr/>
        </p:nvSpPr>
        <p:spPr>
          <a:xfrm>
            <a:off x="4297962" y="5562612"/>
            <a:ext cx="435759" cy="2075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6134234" y="5552301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6633124" y="553474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7124953" y="554371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7609087" y="553474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8115672" y="553953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8646594" y="5552301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6" name="Овал 115"/>
          <p:cNvSpPr/>
          <p:nvPr/>
        </p:nvSpPr>
        <p:spPr>
          <a:xfrm>
            <a:off x="9708438" y="553041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17" name="Прямая со стрелкой 116"/>
          <p:cNvCxnSpPr>
            <a:stCxn id="69" idx="4"/>
            <a:endCxn id="101" idx="0"/>
          </p:cNvCxnSpPr>
          <p:nvPr/>
        </p:nvCxnSpPr>
        <p:spPr>
          <a:xfrm flipH="1">
            <a:off x="1883641" y="5018716"/>
            <a:ext cx="287804" cy="51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69" idx="4"/>
            <a:endCxn id="89" idx="0"/>
          </p:cNvCxnSpPr>
          <p:nvPr/>
        </p:nvCxnSpPr>
        <p:spPr>
          <a:xfrm>
            <a:off x="2171445" y="5018716"/>
            <a:ext cx="178315" cy="51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69" idx="4"/>
          </p:cNvCxnSpPr>
          <p:nvPr/>
        </p:nvCxnSpPr>
        <p:spPr>
          <a:xfrm flipH="1">
            <a:off x="1415305" y="5018716"/>
            <a:ext cx="756140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76" idx="4"/>
            <a:endCxn id="90" idx="0"/>
          </p:cNvCxnSpPr>
          <p:nvPr/>
        </p:nvCxnSpPr>
        <p:spPr>
          <a:xfrm flipH="1">
            <a:off x="2740326" y="5054646"/>
            <a:ext cx="205579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76" idx="4"/>
            <a:endCxn id="93" idx="0"/>
          </p:cNvCxnSpPr>
          <p:nvPr/>
        </p:nvCxnSpPr>
        <p:spPr>
          <a:xfrm>
            <a:off x="2945905" y="5054646"/>
            <a:ext cx="199622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7" idx="4"/>
            <a:endCxn id="95" idx="0"/>
          </p:cNvCxnSpPr>
          <p:nvPr/>
        </p:nvCxnSpPr>
        <p:spPr>
          <a:xfrm flipH="1">
            <a:off x="3536904" y="5064518"/>
            <a:ext cx="204547" cy="46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cxnSpLocks/>
            <a:stCxn id="77" idx="4"/>
            <a:endCxn id="97" idx="0"/>
          </p:cNvCxnSpPr>
          <p:nvPr/>
        </p:nvCxnSpPr>
        <p:spPr>
          <a:xfrm>
            <a:off x="3741451" y="5064518"/>
            <a:ext cx="245834" cy="46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81" idx="4"/>
            <a:endCxn id="108" idx="0"/>
          </p:cNvCxnSpPr>
          <p:nvPr/>
        </p:nvCxnSpPr>
        <p:spPr>
          <a:xfrm flipH="1">
            <a:off x="6364133" y="5042227"/>
            <a:ext cx="550473" cy="51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81" idx="4"/>
            <a:endCxn id="109" idx="0"/>
          </p:cNvCxnSpPr>
          <p:nvPr/>
        </p:nvCxnSpPr>
        <p:spPr>
          <a:xfrm flipH="1">
            <a:off x="6863023" y="5042227"/>
            <a:ext cx="51583" cy="49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9167024" y="553474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33" name="Овал 132"/>
          <p:cNvSpPr/>
          <p:nvPr/>
        </p:nvSpPr>
        <p:spPr>
          <a:xfrm>
            <a:off x="10303556" y="5516226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35" name="Прямая со стрелкой 134"/>
          <p:cNvCxnSpPr>
            <a:stCxn id="83" idx="4"/>
            <a:endCxn id="112" idx="0"/>
          </p:cNvCxnSpPr>
          <p:nvPr/>
        </p:nvCxnSpPr>
        <p:spPr>
          <a:xfrm flipH="1">
            <a:off x="7838986" y="5080318"/>
            <a:ext cx="459537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83" idx="4"/>
            <a:endCxn id="113" idx="0"/>
          </p:cNvCxnSpPr>
          <p:nvPr/>
        </p:nvCxnSpPr>
        <p:spPr>
          <a:xfrm>
            <a:off x="8298523" y="5080318"/>
            <a:ext cx="47048" cy="459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84" idx="4"/>
            <a:endCxn id="132" idx="0"/>
          </p:cNvCxnSpPr>
          <p:nvPr/>
        </p:nvCxnSpPr>
        <p:spPr>
          <a:xfrm flipH="1">
            <a:off x="9396923" y="5080318"/>
            <a:ext cx="220042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83" idx="4"/>
            <a:endCxn id="115" idx="0"/>
          </p:cNvCxnSpPr>
          <p:nvPr/>
        </p:nvCxnSpPr>
        <p:spPr>
          <a:xfrm>
            <a:off x="8298523" y="5080318"/>
            <a:ext cx="577970" cy="471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4" idx="4"/>
            <a:endCxn id="116" idx="0"/>
          </p:cNvCxnSpPr>
          <p:nvPr/>
        </p:nvCxnSpPr>
        <p:spPr>
          <a:xfrm>
            <a:off x="9616965" y="5080318"/>
            <a:ext cx="321372" cy="450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stCxn id="84" idx="4"/>
            <a:endCxn id="133" idx="0"/>
          </p:cNvCxnSpPr>
          <p:nvPr/>
        </p:nvCxnSpPr>
        <p:spPr>
          <a:xfrm>
            <a:off x="9616965" y="5080318"/>
            <a:ext cx="916490" cy="43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82" idx="4"/>
            <a:endCxn id="84" idx="0"/>
          </p:cNvCxnSpPr>
          <p:nvPr/>
        </p:nvCxnSpPr>
        <p:spPr>
          <a:xfrm>
            <a:off x="8770103" y="4047793"/>
            <a:ext cx="846862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81" idx="4"/>
            <a:endCxn id="111" idx="0"/>
          </p:cNvCxnSpPr>
          <p:nvPr/>
        </p:nvCxnSpPr>
        <p:spPr>
          <a:xfrm>
            <a:off x="6914606" y="5042227"/>
            <a:ext cx="440246" cy="50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cxnSpLocks/>
            <a:stCxn id="77" idx="4"/>
            <a:endCxn id="104" idx="0"/>
          </p:cNvCxnSpPr>
          <p:nvPr/>
        </p:nvCxnSpPr>
        <p:spPr>
          <a:xfrm>
            <a:off x="3741451" y="5064518"/>
            <a:ext cx="774391" cy="498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7" idx="4"/>
            <a:endCxn id="69" idx="0"/>
          </p:cNvCxnSpPr>
          <p:nvPr/>
        </p:nvCxnSpPr>
        <p:spPr>
          <a:xfrm flipH="1">
            <a:off x="2171445" y="4065619"/>
            <a:ext cx="959297" cy="719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7" idx="4"/>
            <a:endCxn id="76" idx="0"/>
          </p:cNvCxnSpPr>
          <p:nvPr/>
        </p:nvCxnSpPr>
        <p:spPr>
          <a:xfrm flipH="1">
            <a:off x="2945905" y="4065619"/>
            <a:ext cx="184837" cy="755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7" idx="4"/>
            <a:endCxn id="77" idx="0"/>
          </p:cNvCxnSpPr>
          <p:nvPr/>
        </p:nvCxnSpPr>
        <p:spPr>
          <a:xfrm>
            <a:off x="3130742" y="4065619"/>
            <a:ext cx="610709" cy="764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82" idx="4"/>
          </p:cNvCxnSpPr>
          <p:nvPr/>
        </p:nvCxnSpPr>
        <p:spPr>
          <a:xfrm flipH="1">
            <a:off x="6884833" y="4047793"/>
            <a:ext cx="1885270" cy="7383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2148474" y="3677053"/>
            <a:ext cx="375424" cy="36933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b="1" dirty="0"/>
              <a:t>T</a:t>
            </a:r>
            <a:r>
              <a:rPr lang="en-US" b="1" baseline="-25000" dirty="0"/>
              <a:t>1</a:t>
            </a:r>
            <a:endParaRPr lang="ru-RU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9135020" y="3518911"/>
            <a:ext cx="428322" cy="36933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b="1" dirty="0"/>
              <a:t>T</a:t>
            </a:r>
            <a:r>
              <a:rPr lang="ru-RU" b="1" baseline="-25000" dirty="0"/>
              <a:t>2</a:t>
            </a:r>
            <a:r>
              <a:rPr lang="ru-RU" b="1" dirty="0"/>
              <a:t> 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78095" y="557746"/>
            <a:ext cx="1040670" cy="369332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b="1" dirty="0"/>
              <a:t>Split </a:t>
            </a:r>
            <a:r>
              <a:rPr lang="ru-RU" b="1" dirty="0"/>
              <a:t>(10)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81" y="108527"/>
            <a:ext cx="153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продолжение</a:t>
            </a:r>
          </a:p>
        </p:txBody>
      </p:sp>
      <p:sp>
        <p:nvSpPr>
          <p:cNvPr id="77" name="Овал 76"/>
          <p:cNvSpPr/>
          <p:nvPr/>
        </p:nvSpPr>
        <p:spPr>
          <a:xfrm>
            <a:off x="3563135" y="483051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086928" y="907472"/>
                <a:ext cx="9765101" cy="413898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4000" dirty="0">
                    <a:latin typeface="+mn-lt"/>
                  </a:rPr>
                  <a:t>Удаление из дерева</a:t>
                </a:r>
                <a:r>
                  <a:rPr lang="en-US" sz="4000" dirty="0">
                    <a:latin typeface="+mn-lt"/>
                  </a:rPr>
                  <a:t> </a:t>
                </a:r>
                <a:r>
                  <a:rPr lang="ru-RU" sz="4000" dirty="0">
                    <a:latin typeface="+mn-lt"/>
                  </a:rPr>
                  <a:t>непрерывного участка </a:t>
                </a:r>
                <a:r>
                  <a:rPr lang="ru-RU" sz="4000" dirty="0">
                    <a:latin typeface="+mn-lt"/>
                    <a:ea typeface="+mn-ea"/>
                    <a:cs typeface="+mn-cs"/>
                  </a:rPr>
                  <a:t>ключей</a:t>
                </a:r>
                <a:r>
                  <a:rPr lang="ru-RU" sz="4000" dirty="0">
                    <a:latin typeface="+mn-lt"/>
                  </a:rPr>
                  <a:t>, лежащих в интервале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sz="4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6928" y="907472"/>
                <a:ext cx="9765101" cy="4138980"/>
              </a:xfrm>
              <a:blipFill>
                <a:blip r:embed="rId2"/>
                <a:stretch>
                  <a:fillRect l="-624" r="-17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</p:spTree>
    <p:extLst>
      <p:ext uri="{BB962C8B-B14F-4D97-AF65-F5344CB8AC3E}">
        <p14:creationId xmlns:p14="http://schemas.microsoft.com/office/powerpoint/2010/main" val="222609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5280570" y="554446"/>
            <a:ext cx="726141" cy="1980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8:15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910575" y="1162864"/>
            <a:ext cx="576569" cy="2160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875393" y="2126203"/>
            <a:ext cx="488505" cy="265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</a:rPr>
              <a:t>1</a:t>
            </a:r>
            <a:r>
              <a:rPr lang="en-US" sz="900" b="1" dirty="0">
                <a:solidFill>
                  <a:schemeClr val="tx1"/>
                </a:solidFill>
              </a:rPr>
              <a:t>:2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649853" y="2162133"/>
            <a:ext cx="521444" cy="2291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344127" y="2165021"/>
            <a:ext cx="507213" cy="2262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7:8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280570" y="1132855"/>
            <a:ext cx="726141" cy="2387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620129" y="2135367"/>
            <a:ext cx="560677" cy="224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9:10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724017" y="2126203"/>
            <a:ext cx="666179" cy="265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11:13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609286" y="1153872"/>
            <a:ext cx="727894" cy="2250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56:76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52646" y="2180566"/>
            <a:ext cx="650428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17:40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829347" y="2224369"/>
            <a:ext cx="661430" cy="2048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60:70</a:t>
            </a:r>
            <a:endParaRPr lang="ru-RU" sz="900" b="1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8" idx="2"/>
            <a:endCxn id="9" idx="7"/>
          </p:cNvCxnSpPr>
          <p:nvPr/>
        </p:nvCxnSpPr>
        <p:spPr>
          <a:xfrm flipH="1">
            <a:off x="3402707" y="653485"/>
            <a:ext cx="1877863" cy="54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5643641" y="752524"/>
            <a:ext cx="0" cy="380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6006711" y="653485"/>
            <a:ext cx="1966522" cy="500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7177860" y="1378888"/>
            <a:ext cx="795373" cy="8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068494" y="287483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2459060" y="2871262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864261" y="2871262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3255638" y="2834763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3659475" y="283950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602375" y="287483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134039" y="287483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4192436" y="2867609"/>
            <a:ext cx="435759" cy="2075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4652639" y="2874830"/>
            <a:ext cx="459797" cy="2097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5151733" y="2892388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650623" y="2874830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6142452" y="2883800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6965849" y="2892388"/>
            <a:ext cx="459797" cy="2097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7484765" y="289974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932359" y="289974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9029552" y="2869942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10" idx="4"/>
            <a:endCxn id="73" idx="0"/>
          </p:cNvCxnSpPr>
          <p:nvPr/>
        </p:nvCxnSpPr>
        <p:spPr>
          <a:xfrm flipH="1">
            <a:off x="1765905" y="2391271"/>
            <a:ext cx="353741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4"/>
            <a:endCxn id="58" idx="0"/>
          </p:cNvCxnSpPr>
          <p:nvPr/>
        </p:nvCxnSpPr>
        <p:spPr>
          <a:xfrm>
            <a:off x="2119646" y="2391271"/>
            <a:ext cx="112378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0" idx="4"/>
            <a:endCxn id="74" idx="0"/>
          </p:cNvCxnSpPr>
          <p:nvPr/>
        </p:nvCxnSpPr>
        <p:spPr>
          <a:xfrm flipH="1">
            <a:off x="1297569" y="2391271"/>
            <a:ext cx="822077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1" idx="4"/>
            <a:endCxn id="68" idx="0"/>
          </p:cNvCxnSpPr>
          <p:nvPr/>
        </p:nvCxnSpPr>
        <p:spPr>
          <a:xfrm flipH="1">
            <a:off x="2622590" y="2391271"/>
            <a:ext cx="287985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" idx="4"/>
            <a:endCxn id="70" idx="0"/>
          </p:cNvCxnSpPr>
          <p:nvPr/>
        </p:nvCxnSpPr>
        <p:spPr>
          <a:xfrm>
            <a:off x="2910575" y="2391271"/>
            <a:ext cx="117216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" idx="4"/>
            <a:endCxn id="71" idx="0"/>
          </p:cNvCxnSpPr>
          <p:nvPr/>
        </p:nvCxnSpPr>
        <p:spPr>
          <a:xfrm flipH="1">
            <a:off x="3419168" y="2391271"/>
            <a:ext cx="178566" cy="443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4"/>
            <a:endCxn id="72" idx="0"/>
          </p:cNvCxnSpPr>
          <p:nvPr/>
        </p:nvCxnSpPr>
        <p:spPr>
          <a:xfrm>
            <a:off x="3597734" y="2391271"/>
            <a:ext cx="225271" cy="44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4" idx="4"/>
            <a:endCxn id="75" idx="0"/>
          </p:cNvCxnSpPr>
          <p:nvPr/>
        </p:nvCxnSpPr>
        <p:spPr>
          <a:xfrm flipH="1">
            <a:off x="4410316" y="2360211"/>
            <a:ext cx="490152" cy="50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4" idx="4"/>
            <a:endCxn id="78" idx="0"/>
          </p:cNvCxnSpPr>
          <p:nvPr/>
        </p:nvCxnSpPr>
        <p:spPr>
          <a:xfrm flipH="1">
            <a:off x="4882538" y="2360211"/>
            <a:ext cx="17930" cy="514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5" idx="4"/>
            <a:endCxn id="91" idx="0"/>
          </p:cNvCxnSpPr>
          <p:nvPr/>
        </p:nvCxnSpPr>
        <p:spPr>
          <a:xfrm flipH="1">
            <a:off x="5381632" y="2391271"/>
            <a:ext cx="675475" cy="501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5" idx="4"/>
            <a:endCxn id="92" idx="0"/>
          </p:cNvCxnSpPr>
          <p:nvPr/>
        </p:nvCxnSpPr>
        <p:spPr>
          <a:xfrm flipH="1">
            <a:off x="5880522" y="2391271"/>
            <a:ext cx="176585" cy="483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8510394" y="2881676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9581031" y="2861428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>
            <a:stCxn id="18" idx="4"/>
            <a:endCxn id="96" idx="0"/>
          </p:cNvCxnSpPr>
          <p:nvPr/>
        </p:nvCxnSpPr>
        <p:spPr>
          <a:xfrm>
            <a:off x="7177860" y="2414574"/>
            <a:ext cx="17888" cy="477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8" idx="4"/>
            <a:endCxn id="98" idx="0"/>
          </p:cNvCxnSpPr>
          <p:nvPr/>
        </p:nvCxnSpPr>
        <p:spPr>
          <a:xfrm>
            <a:off x="7177860" y="2414574"/>
            <a:ext cx="536804" cy="485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21" idx="4"/>
            <a:endCxn id="149" idx="0"/>
          </p:cNvCxnSpPr>
          <p:nvPr/>
        </p:nvCxnSpPr>
        <p:spPr>
          <a:xfrm flipH="1">
            <a:off x="8740293" y="2429243"/>
            <a:ext cx="419769" cy="452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8" idx="4"/>
            <a:endCxn id="99" idx="0"/>
          </p:cNvCxnSpPr>
          <p:nvPr/>
        </p:nvCxnSpPr>
        <p:spPr>
          <a:xfrm>
            <a:off x="7177860" y="2414574"/>
            <a:ext cx="984398" cy="485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1" idx="4"/>
            <a:endCxn id="100" idx="0"/>
          </p:cNvCxnSpPr>
          <p:nvPr/>
        </p:nvCxnSpPr>
        <p:spPr>
          <a:xfrm>
            <a:off x="9160062" y="2429243"/>
            <a:ext cx="99389" cy="440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1" idx="4"/>
            <a:endCxn id="150" idx="0"/>
          </p:cNvCxnSpPr>
          <p:nvPr/>
        </p:nvCxnSpPr>
        <p:spPr>
          <a:xfrm>
            <a:off x="9160062" y="2429243"/>
            <a:ext cx="650868" cy="432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7" idx="4"/>
            <a:endCxn id="21" idx="0"/>
          </p:cNvCxnSpPr>
          <p:nvPr/>
        </p:nvCxnSpPr>
        <p:spPr>
          <a:xfrm>
            <a:off x="7973233" y="1378888"/>
            <a:ext cx="1186829" cy="845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" idx="4"/>
            <a:endCxn id="94" idx="0"/>
          </p:cNvCxnSpPr>
          <p:nvPr/>
        </p:nvCxnSpPr>
        <p:spPr>
          <a:xfrm>
            <a:off x="6057107" y="2391271"/>
            <a:ext cx="315244" cy="49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3" idx="4"/>
            <a:endCxn id="14" idx="0"/>
          </p:cNvCxnSpPr>
          <p:nvPr/>
        </p:nvCxnSpPr>
        <p:spPr>
          <a:xfrm flipH="1">
            <a:off x="4900468" y="1371594"/>
            <a:ext cx="743173" cy="763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" idx="4"/>
            <a:endCxn id="15" idx="0"/>
          </p:cNvCxnSpPr>
          <p:nvPr/>
        </p:nvCxnSpPr>
        <p:spPr>
          <a:xfrm>
            <a:off x="5643641" y="1371594"/>
            <a:ext cx="413466" cy="754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" idx="4"/>
            <a:endCxn id="10" idx="0"/>
          </p:cNvCxnSpPr>
          <p:nvPr/>
        </p:nvCxnSpPr>
        <p:spPr>
          <a:xfrm flipH="1">
            <a:off x="2119646" y="1378888"/>
            <a:ext cx="1079214" cy="747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9" idx="4"/>
            <a:endCxn id="11" idx="0"/>
          </p:cNvCxnSpPr>
          <p:nvPr/>
        </p:nvCxnSpPr>
        <p:spPr>
          <a:xfrm flipH="1">
            <a:off x="2910575" y="1378888"/>
            <a:ext cx="288285" cy="783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" idx="4"/>
            <a:endCxn id="12" idx="0"/>
          </p:cNvCxnSpPr>
          <p:nvPr/>
        </p:nvCxnSpPr>
        <p:spPr>
          <a:xfrm>
            <a:off x="3198860" y="1378888"/>
            <a:ext cx="398874" cy="786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856133" y="969311"/>
            <a:ext cx="3763995" cy="25011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7503074" y="2126203"/>
            <a:ext cx="2686556" cy="1281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67" name="Овал 166"/>
          <p:cNvSpPr/>
          <p:nvPr/>
        </p:nvSpPr>
        <p:spPr>
          <a:xfrm>
            <a:off x="2045684" y="4634694"/>
            <a:ext cx="576569" cy="2160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68" name="Овал 167"/>
          <p:cNvSpPr/>
          <p:nvPr/>
        </p:nvSpPr>
        <p:spPr>
          <a:xfrm>
            <a:off x="1298487" y="5191612"/>
            <a:ext cx="488505" cy="265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</a:rPr>
              <a:t>1</a:t>
            </a:r>
            <a:r>
              <a:rPr lang="en-US" sz="900" b="1" dirty="0">
                <a:solidFill>
                  <a:schemeClr val="tx1"/>
                </a:solidFill>
              </a:rPr>
              <a:t>:2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0" name="Овал 169"/>
          <p:cNvSpPr/>
          <p:nvPr/>
        </p:nvSpPr>
        <p:spPr>
          <a:xfrm>
            <a:off x="2072947" y="5227542"/>
            <a:ext cx="521444" cy="2291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1" name="Овал 170"/>
          <p:cNvSpPr/>
          <p:nvPr/>
        </p:nvSpPr>
        <p:spPr>
          <a:xfrm>
            <a:off x="2767221" y="5230430"/>
            <a:ext cx="507213" cy="2262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7:8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7" name="Овал 176"/>
          <p:cNvSpPr/>
          <p:nvPr/>
        </p:nvSpPr>
        <p:spPr>
          <a:xfrm>
            <a:off x="5864793" y="5315501"/>
            <a:ext cx="661430" cy="2048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60:70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84" name="Овал 183"/>
          <p:cNvSpPr/>
          <p:nvPr/>
        </p:nvSpPr>
        <p:spPr>
          <a:xfrm>
            <a:off x="1491588" y="594024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5" name="Овал 184"/>
          <p:cNvSpPr/>
          <p:nvPr/>
        </p:nvSpPr>
        <p:spPr>
          <a:xfrm>
            <a:off x="1882154" y="593667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6" name="Овал 185"/>
          <p:cNvSpPr/>
          <p:nvPr/>
        </p:nvSpPr>
        <p:spPr>
          <a:xfrm>
            <a:off x="2287355" y="593667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7" name="Овал 186"/>
          <p:cNvSpPr/>
          <p:nvPr/>
        </p:nvSpPr>
        <p:spPr>
          <a:xfrm>
            <a:off x="2678732" y="5900172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8" name="Овал 187"/>
          <p:cNvSpPr/>
          <p:nvPr/>
        </p:nvSpPr>
        <p:spPr>
          <a:xfrm>
            <a:off x="3082569" y="5904909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9" name="Овал 188"/>
          <p:cNvSpPr/>
          <p:nvPr/>
        </p:nvSpPr>
        <p:spPr>
          <a:xfrm>
            <a:off x="1025469" y="594024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90" name="Овал 189"/>
          <p:cNvSpPr/>
          <p:nvPr/>
        </p:nvSpPr>
        <p:spPr>
          <a:xfrm>
            <a:off x="557133" y="594024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98" name="Овал 197"/>
          <p:cNvSpPr/>
          <p:nvPr/>
        </p:nvSpPr>
        <p:spPr>
          <a:xfrm>
            <a:off x="4051289" y="5935850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4660372" y="593887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974744" y="5915329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201" name="Прямая со стрелкой 200"/>
          <p:cNvCxnSpPr>
            <a:stCxn id="168" idx="4"/>
            <a:endCxn id="189" idx="0"/>
          </p:cNvCxnSpPr>
          <p:nvPr/>
        </p:nvCxnSpPr>
        <p:spPr>
          <a:xfrm flipH="1">
            <a:off x="1188999" y="5456680"/>
            <a:ext cx="353741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68" idx="4"/>
            <a:endCxn id="184" idx="0"/>
          </p:cNvCxnSpPr>
          <p:nvPr/>
        </p:nvCxnSpPr>
        <p:spPr>
          <a:xfrm>
            <a:off x="1542740" y="5456680"/>
            <a:ext cx="112378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>
            <a:stCxn id="168" idx="4"/>
            <a:endCxn id="190" idx="0"/>
          </p:cNvCxnSpPr>
          <p:nvPr/>
        </p:nvCxnSpPr>
        <p:spPr>
          <a:xfrm flipH="1">
            <a:off x="720663" y="5456680"/>
            <a:ext cx="822077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0" idx="4"/>
            <a:endCxn id="185" idx="0"/>
          </p:cNvCxnSpPr>
          <p:nvPr/>
        </p:nvCxnSpPr>
        <p:spPr>
          <a:xfrm flipH="1">
            <a:off x="2045684" y="5456680"/>
            <a:ext cx="287985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70" idx="4"/>
            <a:endCxn id="186" idx="0"/>
          </p:cNvCxnSpPr>
          <p:nvPr/>
        </p:nvCxnSpPr>
        <p:spPr>
          <a:xfrm>
            <a:off x="2333669" y="5456680"/>
            <a:ext cx="117216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171" idx="4"/>
            <a:endCxn id="187" idx="0"/>
          </p:cNvCxnSpPr>
          <p:nvPr/>
        </p:nvCxnSpPr>
        <p:spPr>
          <a:xfrm flipH="1">
            <a:off x="2842262" y="5456680"/>
            <a:ext cx="178566" cy="443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71" idx="4"/>
            <a:endCxn id="188" idx="0"/>
          </p:cNvCxnSpPr>
          <p:nvPr/>
        </p:nvCxnSpPr>
        <p:spPr>
          <a:xfrm>
            <a:off x="3020828" y="5456680"/>
            <a:ext cx="225271" cy="44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Овал 211"/>
          <p:cNvSpPr/>
          <p:nvPr/>
        </p:nvSpPr>
        <p:spPr>
          <a:xfrm>
            <a:off x="5455586" y="592706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213" name="Овал 212"/>
          <p:cNvSpPr/>
          <p:nvPr/>
        </p:nvSpPr>
        <p:spPr>
          <a:xfrm>
            <a:off x="6526223" y="590681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216" name="Прямая со стрелкой 215"/>
          <p:cNvCxnSpPr>
            <a:stCxn id="177" idx="4"/>
            <a:endCxn id="212" idx="0"/>
          </p:cNvCxnSpPr>
          <p:nvPr/>
        </p:nvCxnSpPr>
        <p:spPr>
          <a:xfrm flipH="1">
            <a:off x="5685485" y="5520375"/>
            <a:ext cx="510023" cy="40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177" idx="4"/>
            <a:endCxn id="200" idx="0"/>
          </p:cNvCxnSpPr>
          <p:nvPr/>
        </p:nvCxnSpPr>
        <p:spPr>
          <a:xfrm>
            <a:off x="6195508" y="5520375"/>
            <a:ext cx="9135" cy="394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7" idx="4"/>
            <a:endCxn id="213" idx="0"/>
          </p:cNvCxnSpPr>
          <p:nvPr/>
        </p:nvCxnSpPr>
        <p:spPr>
          <a:xfrm>
            <a:off x="6195508" y="5520375"/>
            <a:ext cx="560614" cy="386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67" idx="4"/>
            <a:endCxn id="168" idx="0"/>
          </p:cNvCxnSpPr>
          <p:nvPr/>
        </p:nvCxnSpPr>
        <p:spPr>
          <a:xfrm flipH="1">
            <a:off x="1542740" y="4850718"/>
            <a:ext cx="791229" cy="340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/>
          <p:cNvCxnSpPr>
            <a:stCxn id="167" idx="4"/>
            <a:endCxn id="170" idx="0"/>
          </p:cNvCxnSpPr>
          <p:nvPr/>
        </p:nvCxnSpPr>
        <p:spPr>
          <a:xfrm flipH="1">
            <a:off x="2333669" y="4850718"/>
            <a:ext cx="300" cy="376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 стрелкой 225"/>
          <p:cNvCxnSpPr>
            <a:stCxn id="167" idx="4"/>
            <a:endCxn id="171" idx="0"/>
          </p:cNvCxnSpPr>
          <p:nvPr/>
        </p:nvCxnSpPr>
        <p:spPr>
          <a:xfrm>
            <a:off x="2333969" y="4850718"/>
            <a:ext cx="686859" cy="379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Овал 287"/>
          <p:cNvSpPr/>
          <p:nvPr/>
        </p:nvSpPr>
        <p:spPr>
          <a:xfrm>
            <a:off x="3530163" y="5896214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61" name="Прямая со стрелкой 160"/>
          <p:cNvCxnSpPr>
            <a:stCxn id="171" idx="4"/>
            <a:endCxn id="288" idx="0"/>
          </p:cNvCxnSpPr>
          <p:nvPr/>
        </p:nvCxnSpPr>
        <p:spPr>
          <a:xfrm>
            <a:off x="3020828" y="5456680"/>
            <a:ext cx="672865" cy="439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Овал 288"/>
          <p:cNvSpPr/>
          <p:nvPr/>
        </p:nvSpPr>
        <p:spPr>
          <a:xfrm>
            <a:off x="4261919" y="5303832"/>
            <a:ext cx="729502" cy="216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40:56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292" name="Прямая со стрелкой 291"/>
          <p:cNvCxnSpPr>
            <a:stCxn id="289" idx="4"/>
            <a:endCxn id="198" idx="0"/>
          </p:cNvCxnSpPr>
          <p:nvPr/>
        </p:nvCxnSpPr>
        <p:spPr>
          <a:xfrm flipH="1">
            <a:off x="4281188" y="5520375"/>
            <a:ext cx="345482" cy="41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 стрелкой 293"/>
          <p:cNvCxnSpPr>
            <a:stCxn id="289" idx="4"/>
            <a:endCxn id="199" idx="0"/>
          </p:cNvCxnSpPr>
          <p:nvPr/>
        </p:nvCxnSpPr>
        <p:spPr>
          <a:xfrm>
            <a:off x="4626670" y="5520375"/>
            <a:ext cx="263601" cy="418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Овал 294"/>
          <p:cNvSpPr/>
          <p:nvPr/>
        </p:nvSpPr>
        <p:spPr>
          <a:xfrm>
            <a:off x="5066734" y="4634694"/>
            <a:ext cx="702247" cy="2682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56:76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300" name="Прямая со стрелкой 299"/>
          <p:cNvCxnSpPr>
            <a:stCxn id="295" idx="4"/>
            <a:endCxn id="289" idx="0"/>
          </p:cNvCxnSpPr>
          <p:nvPr/>
        </p:nvCxnSpPr>
        <p:spPr>
          <a:xfrm flipH="1">
            <a:off x="4626670" y="4902950"/>
            <a:ext cx="791188" cy="400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5" idx="4"/>
            <a:endCxn id="177" idx="0"/>
          </p:cNvCxnSpPr>
          <p:nvPr/>
        </p:nvCxnSpPr>
        <p:spPr>
          <a:xfrm>
            <a:off x="5417858" y="4902950"/>
            <a:ext cx="777650" cy="41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Овал 307"/>
          <p:cNvSpPr/>
          <p:nvPr/>
        </p:nvSpPr>
        <p:spPr>
          <a:xfrm>
            <a:off x="3684681" y="3944810"/>
            <a:ext cx="702247" cy="2682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9:76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310" name="Прямая со стрелкой 309"/>
          <p:cNvCxnSpPr>
            <a:stCxn id="308" idx="4"/>
            <a:endCxn id="167" idx="0"/>
          </p:cNvCxnSpPr>
          <p:nvPr/>
        </p:nvCxnSpPr>
        <p:spPr>
          <a:xfrm flipH="1">
            <a:off x="2333969" y="4213066"/>
            <a:ext cx="1701836" cy="42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 стрелкой 311"/>
          <p:cNvCxnSpPr>
            <a:stCxn id="308" idx="4"/>
            <a:endCxn id="295" idx="0"/>
          </p:cNvCxnSpPr>
          <p:nvPr/>
        </p:nvCxnSpPr>
        <p:spPr>
          <a:xfrm>
            <a:off x="4035805" y="4213066"/>
            <a:ext cx="1382053" cy="42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264177" y="4065018"/>
            <a:ext cx="231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Время работы: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9437938" y="4065018"/>
                <a:ext cx="1359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m:rPr>
                          <m:sty m:val="p"/>
                        </m:rPr>
                        <a:rPr lang="en-US" sz="2400" b="1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38" y="4065018"/>
                <a:ext cx="1359668" cy="461665"/>
              </a:xfrm>
              <a:prstGeom prst="rect">
                <a:avLst/>
              </a:prstGeom>
              <a:blipFill>
                <a:blip r:embed="rId2"/>
                <a:stretch>
                  <a:fillRect r="-897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0" name="Рисунок 10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425646" y="4634694"/>
            <a:ext cx="3726963" cy="64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 зависит от размера удаляемого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2579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67" grpId="0" animBg="1"/>
      <p:bldP spid="168" grpId="0" animBg="1"/>
      <p:bldP spid="170" grpId="0" animBg="1"/>
      <p:bldP spid="171" grpId="0" animBg="1"/>
      <p:bldP spid="177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8" grpId="0" animBg="1"/>
      <p:bldP spid="199" grpId="0" animBg="1"/>
      <p:bldP spid="200" grpId="0" animBg="1"/>
      <p:bldP spid="212" grpId="0" animBg="1"/>
      <p:bldP spid="213" grpId="0" animBg="1"/>
      <p:bldP spid="288" grpId="0" animBg="1"/>
      <p:bldP spid="289" grpId="0" animBg="1"/>
      <p:bldP spid="295" grpId="0" animBg="1"/>
      <p:bldP spid="308" grpId="0" animBg="1"/>
      <p:bldP spid="316" grpId="0"/>
      <p:bldP spid="317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19BD5-2E8D-6A6B-F3DA-966DA550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5" y="2337858"/>
            <a:ext cx="10898828" cy="2294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B-</a:t>
            </a:r>
            <a:r>
              <a:rPr lang="ru-RU" sz="4000" b="1" dirty="0">
                <a:latin typeface="+mn-lt"/>
              </a:rPr>
              <a:t>дерево </a:t>
            </a:r>
            <a:br>
              <a:rPr lang="ru-RU" sz="4000" dirty="0">
                <a:latin typeface="+mn-lt"/>
              </a:rPr>
            </a:br>
            <a:r>
              <a:rPr lang="ru-RU" sz="3200" dirty="0">
                <a:latin typeface="+mn-lt"/>
              </a:rPr>
              <a:t>произносится: «би»-дерев)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англ. </a:t>
            </a:r>
            <a:r>
              <a:rPr lang="en-US" sz="3200" b="0" dirty="0">
                <a:solidFill>
                  <a:srgbClr val="222222"/>
                </a:solidFill>
                <a:effectLst/>
                <a:latin typeface="+mn-lt"/>
              </a:rPr>
              <a:t>B-tree</a:t>
            </a:r>
            <a:r>
              <a:rPr lang="ru-RU" sz="3200" dirty="0">
                <a:solidFill>
                  <a:srgbClr val="222222"/>
                </a:solidFill>
                <a:effectLst/>
                <a:latin typeface="+mn-lt"/>
              </a:rPr>
              <a:t>)</a:t>
            </a:r>
            <a:endParaRPr lang="ru-BY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164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313A2A-120F-45A0-B335-540394178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47" y="233101"/>
            <a:ext cx="2092691" cy="19945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48FC3E-F9DF-6AE4-1CFC-F8F49B5F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02" y="2838928"/>
            <a:ext cx="1785034" cy="27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87448-9F60-B02D-6B32-2B31BE98540B}"/>
              </a:ext>
            </a:extLst>
          </p:cNvPr>
          <p:cNvSpPr txBox="1"/>
          <p:nvPr/>
        </p:nvSpPr>
        <p:spPr>
          <a:xfrm>
            <a:off x="10608236" y="3291013"/>
            <a:ext cx="1583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rgbClr val="202122"/>
                </a:solidFill>
                <a:effectLst/>
              </a:rPr>
              <a:t>Эдвард </a:t>
            </a:r>
            <a:r>
              <a:rPr lang="ru-RU" sz="1600" b="1" i="0" dirty="0" err="1">
                <a:solidFill>
                  <a:srgbClr val="202122"/>
                </a:solidFill>
                <a:effectLst/>
              </a:rPr>
              <a:t>Маккрейт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</a:p>
          <a:p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5" tooltip="Английский язык"/>
              </a:rPr>
              <a:t>англ.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sz="1600" b="0" i="1" dirty="0" err="1">
                <a:solidFill>
                  <a:srgbClr val="202122"/>
                </a:solidFill>
                <a:effectLst/>
              </a:rPr>
              <a:t>Edward</a:t>
            </a:r>
            <a:r>
              <a:rPr lang="ru-RU" sz="1600" b="0" i="1" dirty="0">
                <a:solidFill>
                  <a:srgbClr val="202122"/>
                </a:solidFill>
                <a:effectLst/>
              </a:rPr>
              <a:t> M. </a:t>
            </a:r>
            <a:r>
              <a:rPr lang="ru-RU" sz="1600" b="0" i="1" dirty="0" err="1">
                <a:solidFill>
                  <a:srgbClr val="202122"/>
                </a:solidFill>
                <a:effectLst/>
              </a:rPr>
              <a:t>McCreight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; родился в 1941 </a:t>
            </a:r>
            <a:endParaRPr lang="ru-RU" sz="1600" dirty="0">
              <a:solidFill>
                <a:srgbClr val="202122"/>
              </a:solidFill>
            </a:endParaRP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 американский учёный</a:t>
            </a:r>
            <a:endParaRPr lang="ru-BY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5A896-58CE-684C-7239-F00622EF3D53}"/>
              </a:ext>
            </a:extLst>
          </p:cNvPr>
          <p:cNvSpPr txBox="1"/>
          <p:nvPr/>
        </p:nvSpPr>
        <p:spPr>
          <a:xfrm>
            <a:off x="10563856" y="556267"/>
            <a:ext cx="15837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rgbClr val="202122"/>
                </a:solidFill>
                <a:effectLst/>
              </a:rPr>
              <a:t>Рудольф Байер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</a:p>
          <a:p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6" tooltip="Немецкий язык"/>
              </a:rPr>
              <a:t>нем.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sz="1600" b="0" i="1" dirty="0" err="1">
                <a:solidFill>
                  <a:srgbClr val="202122"/>
                </a:solidFill>
                <a:effectLst/>
              </a:rPr>
              <a:t>Rudolf</a:t>
            </a:r>
            <a:r>
              <a:rPr lang="ru-RU" sz="1600" b="0" i="1" dirty="0">
                <a:solidFill>
                  <a:srgbClr val="202122"/>
                </a:solidFill>
                <a:effectLst/>
              </a:rPr>
              <a:t> Bayer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 </a:t>
            </a: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родился в </a:t>
            </a:r>
            <a:r>
              <a:rPr lang="ru-RU" sz="1600" dirty="0">
                <a:solidFill>
                  <a:srgbClr val="0645AD"/>
                </a:solidFill>
              </a:rPr>
              <a:t>1939 </a:t>
            </a:r>
            <a:endParaRPr lang="ru-RU" sz="1600" b="0" i="0" dirty="0">
              <a:solidFill>
                <a:srgbClr val="202122"/>
              </a:solidFill>
              <a:effectLst/>
            </a:endParaRP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 немецкий учёный</a:t>
            </a:r>
            <a:endParaRPr lang="ru-BY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2D23C-40F3-80EE-70FC-84381018DA8B}"/>
              </a:ext>
            </a:extLst>
          </p:cNvPr>
          <p:cNvSpPr txBox="1"/>
          <p:nvPr/>
        </p:nvSpPr>
        <p:spPr>
          <a:xfrm>
            <a:off x="89989" y="0"/>
            <a:ext cx="835362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	В</a:t>
            </a:r>
            <a:r>
              <a:rPr lang="ru-RU" sz="2800" b="1" dirty="0"/>
              <a:t> 1970 году </a:t>
            </a:r>
            <a:r>
              <a:rPr lang="ru-RU" sz="2800" dirty="0" err="1"/>
              <a:t>Р.Байером</a:t>
            </a:r>
            <a:r>
              <a:rPr lang="ru-RU" sz="2800" dirty="0"/>
              <a:t> и </a:t>
            </a:r>
            <a:r>
              <a:rPr lang="ru-RU" sz="2800" dirty="0" err="1"/>
              <a:t>Э.Маккрейтом</a:t>
            </a:r>
            <a:r>
              <a:rPr lang="ru-RU" sz="2800" dirty="0"/>
              <a:t> разработана структура данных </a:t>
            </a:r>
            <a:r>
              <a:rPr lang="ru-RU" sz="2800" b="1" dirty="0"/>
              <a:t>сбалансированного по высоте сильно ветвящегося поискового дерева </a:t>
            </a:r>
            <a:r>
              <a:rPr lang="ru-RU" sz="2400" dirty="0"/>
              <a:t>(степень ветвления – количество сыновей у вершины на практике, как правило, от 50 до 2000)</a:t>
            </a:r>
            <a:r>
              <a:rPr lang="ru-RU" sz="2400" i="1" dirty="0"/>
              <a:t>, </a:t>
            </a:r>
            <a:r>
              <a:rPr lang="ru-RU" sz="2800" dirty="0"/>
              <a:t>которое в последствии получило название </a:t>
            </a:r>
            <a:r>
              <a:rPr lang="en-US" sz="2800" b="1" dirty="0"/>
              <a:t>B</a:t>
            </a:r>
            <a:r>
              <a:rPr lang="ru-RU" sz="2800" b="1" dirty="0"/>
              <a:t>-дерева</a:t>
            </a:r>
            <a:r>
              <a:rPr lang="en-US" sz="2800" dirty="0"/>
              <a:t>.</a:t>
            </a:r>
            <a:endParaRPr lang="ru-RU" sz="2800" dirty="0"/>
          </a:p>
          <a:p>
            <a:pPr algn="just"/>
            <a:endParaRPr lang="en-US" sz="2800" dirty="0"/>
          </a:p>
          <a:p>
            <a:pPr algn="just"/>
            <a:r>
              <a:rPr lang="ru-RU" sz="2800" dirty="0"/>
              <a:t>	На практике структура данных используется при обработке больших данных, хранящихся во внешней памяти. Размер вершины </a:t>
            </a:r>
            <a:r>
              <a:rPr lang="en-US" sz="2800" dirty="0"/>
              <a:t>B-</a:t>
            </a:r>
            <a:r>
              <a:rPr lang="ru-RU" sz="2800" dirty="0"/>
              <a:t>дерева обычно соответствует размеру дисковой страницы</a:t>
            </a:r>
            <a:r>
              <a:rPr lang="en-US" sz="2800" dirty="0"/>
              <a:t>. </a:t>
            </a:r>
            <a:r>
              <a:rPr lang="ru-RU" sz="2800" dirty="0"/>
              <a:t>Большая степень ветвления снижает высоту дерева, что в свою очередь снижает число обращении к внешней памяти, которое необходимо для выполнения операций с </a:t>
            </a:r>
            <a:r>
              <a:rPr lang="en-US" sz="2800" dirty="0"/>
              <a:t>B-</a:t>
            </a:r>
            <a:r>
              <a:rPr lang="ru-RU" sz="2800" dirty="0"/>
              <a:t>деревом.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8448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FF3C-71E7-7CC2-D6EA-504F3D6D82B7}"/>
              </a:ext>
            </a:extLst>
          </p:cNvPr>
          <p:cNvSpPr txBox="1"/>
          <p:nvPr/>
        </p:nvSpPr>
        <p:spPr>
          <a:xfrm>
            <a:off x="5627851" y="2896276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BY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C52F022-C0C4-0BB5-5F32-11D506051A97}"/>
                  </a:ext>
                </a:extLst>
              </p:cNvPr>
              <p:cNvSpPr txBox="1"/>
              <p:nvPr/>
            </p:nvSpPr>
            <p:spPr>
              <a:xfrm>
                <a:off x="170695" y="3097551"/>
                <a:ext cx="12009273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корень дерева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содержит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от 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 до 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 ключе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й, </m:t>
                    </m:r>
                  </m:oMath>
                </a14:m>
                <a:r>
                  <a:rPr lang="ru-RU" sz="2400" dirty="0"/>
                  <a:t>которые располагаются в порядке возрастания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/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каждая некорневая внутренняя вершина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дерева</a:t>
                </a:r>
                <a:r>
                  <a:rPr lang="ru-RU" sz="2400" b="1" dirty="0"/>
                  <a:t> </a:t>
                </a:r>
                <a:r>
                  <a:rPr lang="ru-RU" sz="2400" dirty="0"/>
                  <a:t>порядка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имеет</a:t>
                </a:r>
                <a:r>
                  <a:rPr lang="en-US" sz="2400" dirty="0"/>
                  <a:t> </a:t>
                </a:r>
                <a:r>
                  <a:rPr lang="ru-RU" sz="2400" dirty="0"/>
                  <a:t>от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ru-RU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400" dirty="0"/>
                  <a:t>до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1" dirty="0"/>
                  <a:t> ключей</a:t>
                </a:r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sz="2400" dirty="0"/>
                  <a:t>которые располагаются в порядке </a:t>
                </a:r>
                <a:r>
                  <a:rPr lang="ru-RU" sz="2400" b="1" dirty="0"/>
                  <a:t>возрастания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ru-RU" sz="2400" i="0" dirty="0"/>
                  <a:t>если внутренняя вершина содержит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/>
                  <a:t>ключей, то она имеет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400" i="0" dirty="0"/>
                  <a:t>потомка (у листьев потомков нет)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все листья  имеют одинаковую глубину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если 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400" i="0" dirty="0"/>
                  <a:t>последовательность ключей</a:t>
                </a:r>
                <a:r>
                  <a:rPr lang="ru-RU" sz="2400" dirty="0"/>
                  <a:t>, хранящихся в </a:t>
                </a:r>
                <a:r>
                  <a:rPr lang="ru-RU" sz="2400" i="0" dirty="0"/>
                  <a:t> некоторой вершине, то все ключи первого поддерева потомков лежат в диапазоне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/>
                  <a:t>второго поддерева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 третьего −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C52F022-C0C4-0BB5-5F32-11D50605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5" y="3097551"/>
                <a:ext cx="12009273" cy="3785652"/>
              </a:xfrm>
              <a:prstGeom prst="rect">
                <a:avLst/>
              </a:prstGeom>
              <a:blipFill>
                <a:blip r:embed="rId2"/>
                <a:stretch>
                  <a:fillRect l="-660" t="-1288" r="-1218" b="-27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EC7AE176-7FDD-472D-C0F5-B84B58314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27579"/>
              </p:ext>
            </p:extLst>
          </p:nvPr>
        </p:nvGraphicFramePr>
        <p:xfrm>
          <a:off x="5721222" y="264345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76371EE-4A4B-3BBB-F7D1-A8DF4BC2D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29949"/>
              </p:ext>
            </p:extLst>
          </p:nvPr>
        </p:nvGraphicFramePr>
        <p:xfrm>
          <a:off x="2183347" y="157571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529D09-6D7C-D8A1-9E89-A430B04A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87129"/>
              </p:ext>
            </p:extLst>
          </p:nvPr>
        </p:nvGraphicFramePr>
        <p:xfrm>
          <a:off x="5708311" y="1600873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4C969F10-8278-A8AE-B559-50B9FE80A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06170"/>
              </p:ext>
            </p:extLst>
          </p:nvPr>
        </p:nvGraphicFramePr>
        <p:xfrm>
          <a:off x="9111249" y="161695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546995FA-689B-54EA-DF8E-2D29A182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98880"/>
              </p:ext>
            </p:extLst>
          </p:nvPr>
        </p:nvGraphicFramePr>
        <p:xfrm>
          <a:off x="1477225" y="2636837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669777F1-5DDC-D829-931A-C6FE457A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72608"/>
              </p:ext>
            </p:extLst>
          </p:nvPr>
        </p:nvGraphicFramePr>
        <p:xfrm>
          <a:off x="2793567" y="2646998"/>
          <a:ext cx="1338915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0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DBFF63FB-300A-BF99-7E06-5409B9E5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14312"/>
              </p:ext>
            </p:extLst>
          </p:nvPr>
        </p:nvGraphicFramePr>
        <p:xfrm>
          <a:off x="4225102" y="2669012"/>
          <a:ext cx="1334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1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6" name="Таблица 4">
            <a:extLst>
              <a:ext uri="{FF2B5EF4-FFF2-40B4-BE49-F238E27FC236}">
                <a16:creationId xmlns:a16="http://schemas.microsoft.com/office/drawing/2014/main" id="{99EC0670-BFB2-DFEA-9EA0-8F5B6BCA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79863"/>
              </p:ext>
            </p:extLst>
          </p:nvPr>
        </p:nvGraphicFramePr>
        <p:xfrm>
          <a:off x="5627851" y="2699492"/>
          <a:ext cx="122887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2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8A4D221F-CE52-F0CF-A945-97125E58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15993"/>
              </p:ext>
            </p:extLst>
          </p:nvPr>
        </p:nvGraphicFramePr>
        <p:xfrm>
          <a:off x="6914838" y="2699492"/>
          <a:ext cx="121063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6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8" name="Таблица 4">
            <a:extLst>
              <a:ext uri="{FF2B5EF4-FFF2-40B4-BE49-F238E27FC236}">
                <a16:creationId xmlns:a16="http://schemas.microsoft.com/office/drawing/2014/main" id="{6E93931B-DF1E-540A-CC19-FD1053370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19227"/>
              </p:ext>
            </p:extLst>
          </p:nvPr>
        </p:nvGraphicFramePr>
        <p:xfrm>
          <a:off x="8203891" y="2699492"/>
          <a:ext cx="124820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6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9" name="Таблица 4">
            <a:extLst>
              <a:ext uri="{FF2B5EF4-FFF2-40B4-BE49-F238E27FC236}">
                <a16:creationId xmlns:a16="http://schemas.microsoft.com/office/drawing/2014/main" id="{6BB79ACC-2E93-8DAA-9723-A8FF25CCD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72635"/>
              </p:ext>
            </p:extLst>
          </p:nvPr>
        </p:nvGraphicFramePr>
        <p:xfrm>
          <a:off x="9519715" y="2699492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27658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0" name="Таблица 4">
            <a:extLst>
              <a:ext uri="{FF2B5EF4-FFF2-40B4-BE49-F238E27FC236}">
                <a16:creationId xmlns:a16="http://schemas.microsoft.com/office/drawing/2014/main" id="{63966AC1-1612-019D-B4A7-179DC3BDD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44867"/>
              </p:ext>
            </p:extLst>
          </p:nvPr>
        </p:nvGraphicFramePr>
        <p:xfrm>
          <a:off x="10871782" y="2699492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44F30518-0D3A-296C-ADCF-B8E16B228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06574"/>
              </p:ext>
            </p:extLst>
          </p:nvPr>
        </p:nvGraphicFramePr>
        <p:xfrm>
          <a:off x="0" y="2646998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F0456B-C318-5A7B-77FA-30B20B0DAB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983423" y="662280"/>
            <a:ext cx="2720032" cy="91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2CF0EB9-92DC-F48D-98E5-DAC0F05A775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42288" y="662280"/>
            <a:ext cx="266099" cy="93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572BEE-E66B-BB3E-769D-3052A73376E6}"/>
              </a:ext>
            </a:extLst>
          </p:cNvPr>
          <p:cNvCxnSpPr>
            <a:cxnSpLocks/>
          </p:cNvCxnSpPr>
          <p:nvPr/>
        </p:nvCxnSpPr>
        <p:spPr>
          <a:xfrm>
            <a:off x="6791642" y="662280"/>
            <a:ext cx="3036137" cy="9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A2E4057-B49A-A954-6826-5B10C44BB84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4214" y="1973654"/>
            <a:ext cx="1469133" cy="67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D7FE6B1-1CBF-EEDA-B3D8-2E8BDF96FF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96321" y="1998807"/>
            <a:ext cx="585584" cy="63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B480F47-2894-C7EE-47E7-4AC2F84FAD5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268775" y="2010872"/>
            <a:ext cx="194249" cy="63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3F82C87-77DE-5505-D1D2-DFB19DA9BBF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892167" y="1998807"/>
            <a:ext cx="81128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3C2A509-9C85-8618-6B63-207B7B1F67D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26297" y="1983990"/>
            <a:ext cx="15991" cy="7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9A7752B-46F9-C993-C4B1-72A4DBBEC9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74879" y="2014895"/>
            <a:ext cx="745278" cy="6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780EB8D-BA3D-954C-8AD9-66CE23238DD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827994" y="2014894"/>
            <a:ext cx="283255" cy="6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187D955-31AF-7ED2-6CF7-CAC7543992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31400" y="2010872"/>
            <a:ext cx="530540" cy="6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7B364F-7FD7-8EFB-AF3D-5DDDAB3286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177424" y="2010872"/>
            <a:ext cx="1336583" cy="6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6F2912-6E9C-020D-AD37-45AC0C456A88}"/>
                  </a:ext>
                </a:extLst>
              </p:cNvPr>
              <p:cNvSpPr txBox="1"/>
              <p:nvPr/>
            </p:nvSpPr>
            <p:spPr>
              <a:xfrm>
                <a:off x="182728" y="98625"/>
                <a:ext cx="53567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B-</a:t>
                </a:r>
                <a:r>
                  <a:rPr lang="ru-RU" sz="2400" b="1" dirty="0"/>
                  <a:t>дерево </a:t>
                </a:r>
                <a:r>
                  <a:rPr lang="ru-RU" sz="2400" dirty="0"/>
                  <a:t>(параметр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sz="2400" dirty="0" err="1"/>
                  <a:t>требуется,чтобы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6F2912-6E9C-020D-AD37-45AC0C45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8" y="98625"/>
                <a:ext cx="5356768" cy="830997"/>
              </a:xfrm>
              <a:prstGeom prst="rect">
                <a:avLst/>
              </a:prstGeom>
              <a:blipFill>
                <a:blip r:embed="rId3"/>
                <a:stretch>
                  <a:fillRect l="-1820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432707-C321-ECB0-C05C-6B540C597301}"/>
                  </a:ext>
                </a:extLst>
              </p:cNvPr>
              <p:cNvSpPr txBox="1"/>
              <p:nvPr/>
            </p:nvSpPr>
            <p:spPr>
              <a:xfrm>
                <a:off x="3613323" y="735065"/>
                <a:ext cx="969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;40)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432707-C321-ECB0-C05C-6B540C597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23" y="735065"/>
                <a:ext cx="969817" cy="276999"/>
              </a:xfrm>
              <a:prstGeom prst="rect">
                <a:avLst/>
              </a:prstGeom>
              <a:blipFill>
                <a:blip r:embed="rId4"/>
                <a:stretch>
                  <a:fillRect l="-8176" t="-4444" r="-8805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2FA8414-E367-5DC8-542B-374AD31AA65F}"/>
                  </a:ext>
                </a:extLst>
              </p:cNvPr>
              <p:cNvSpPr txBox="1"/>
              <p:nvPr/>
            </p:nvSpPr>
            <p:spPr>
              <a:xfrm>
                <a:off x="6427922" y="991587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40;60)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2FA8414-E367-5DC8-542B-374AD31A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22" y="991587"/>
                <a:ext cx="857607" cy="276999"/>
              </a:xfrm>
              <a:prstGeom prst="rect">
                <a:avLst/>
              </a:prstGeom>
              <a:blipFill>
                <a:blip r:embed="rId5"/>
                <a:stretch>
                  <a:fillRect l="-9220" t="-4444" r="-9220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3F9919-EC50-0759-E34B-E714572DA56E}"/>
                  </a:ext>
                </a:extLst>
              </p:cNvPr>
              <p:cNvSpPr txBox="1"/>
              <p:nvPr/>
            </p:nvSpPr>
            <p:spPr>
              <a:xfrm>
                <a:off x="8155170" y="782751"/>
                <a:ext cx="969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60;+∞]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3F9919-EC50-0759-E34B-E714572DA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70" y="782751"/>
                <a:ext cx="969817" cy="276999"/>
              </a:xfrm>
              <a:prstGeom prst="rect">
                <a:avLst/>
              </a:prstGeom>
              <a:blipFill>
                <a:blip r:embed="rId6"/>
                <a:stretch>
                  <a:fillRect l="-7547" t="-2174" r="-7547" b="-369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D31BFE-E5AB-557E-712A-A4E458826761}"/>
                  </a:ext>
                </a:extLst>
              </p:cNvPr>
              <p:cNvSpPr txBox="1"/>
              <p:nvPr/>
            </p:nvSpPr>
            <p:spPr>
              <a:xfrm>
                <a:off x="397053" y="2166745"/>
                <a:ext cx="841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;8)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D31BFE-E5AB-557E-712A-A4E458826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3" y="2166745"/>
                <a:ext cx="841577" cy="276999"/>
              </a:xfrm>
              <a:prstGeom prst="rect">
                <a:avLst/>
              </a:prstGeom>
              <a:blipFill>
                <a:blip r:embed="rId7"/>
                <a:stretch>
                  <a:fillRect l="-9420" t="-2174" r="-10145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F9C6C2-C7B5-3588-F1A8-C19B42D3C6A8}"/>
                  </a:ext>
                </a:extLst>
              </p:cNvPr>
              <p:cNvSpPr txBox="1"/>
              <p:nvPr/>
            </p:nvSpPr>
            <p:spPr>
              <a:xfrm>
                <a:off x="1643114" y="2166746"/>
                <a:ext cx="729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8;35)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F9C6C2-C7B5-3588-F1A8-C19B42D3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14" y="2166746"/>
                <a:ext cx="729367" cy="276999"/>
              </a:xfrm>
              <a:prstGeom prst="rect">
                <a:avLst/>
              </a:prstGeom>
              <a:blipFill>
                <a:blip r:embed="rId8"/>
                <a:stretch>
                  <a:fillRect l="-10924" t="-2174" r="-11765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3B3C421-2F09-A338-25C5-D313A5E987AD}"/>
                  </a:ext>
                </a:extLst>
              </p:cNvPr>
              <p:cNvSpPr txBox="1"/>
              <p:nvPr/>
            </p:nvSpPr>
            <p:spPr>
              <a:xfrm>
                <a:off x="3403088" y="2196180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35;40)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3B3C421-2F09-A338-25C5-D313A5E98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88" y="2196180"/>
                <a:ext cx="857607" cy="276999"/>
              </a:xfrm>
              <a:prstGeom prst="rect">
                <a:avLst/>
              </a:prstGeom>
              <a:blipFill>
                <a:blip r:embed="rId9"/>
                <a:stretch>
                  <a:fillRect l="-9220" t="-2174" r="-9220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F09D612-0E1B-46FA-263C-EA15A016EB3D}"/>
                  </a:ext>
                </a:extLst>
              </p:cNvPr>
              <p:cNvSpPr txBox="1"/>
              <p:nvPr/>
            </p:nvSpPr>
            <p:spPr>
              <a:xfrm>
                <a:off x="4398250" y="2201924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F09D612-0E1B-46FA-263C-EA15A016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50" y="2201924"/>
                <a:ext cx="857607" cy="276999"/>
              </a:xfrm>
              <a:prstGeom prst="rect">
                <a:avLst/>
              </a:prstGeom>
              <a:blipFill>
                <a:blip r:embed="rId10"/>
                <a:stretch>
                  <a:fillRect l="-9220" t="-2174" r="-9220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C76975-1B46-F9C2-886E-29C0639F3630}"/>
                  </a:ext>
                </a:extLst>
              </p:cNvPr>
              <p:cNvSpPr txBox="1"/>
              <p:nvPr/>
            </p:nvSpPr>
            <p:spPr>
              <a:xfrm>
                <a:off x="5770339" y="2179321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C76975-1B46-F9C2-886E-29C0639F3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39" y="2179321"/>
                <a:ext cx="857607" cy="276999"/>
              </a:xfrm>
              <a:prstGeom prst="rect">
                <a:avLst/>
              </a:prstGeom>
              <a:blipFill>
                <a:blip r:embed="rId11"/>
                <a:stretch>
                  <a:fillRect l="-9286" t="-4444" r="-10000" b="-3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CE8A606-F847-5549-C349-FFAF23F0315C}"/>
                  </a:ext>
                </a:extLst>
              </p:cNvPr>
              <p:cNvSpPr txBox="1"/>
              <p:nvPr/>
            </p:nvSpPr>
            <p:spPr>
              <a:xfrm>
                <a:off x="7234064" y="2218693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CE8A606-F847-5549-C349-FFAF23F03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64" y="2218693"/>
                <a:ext cx="857607" cy="276999"/>
              </a:xfrm>
              <a:prstGeom prst="rect">
                <a:avLst/>
              </a:prstGeom>
              <a:blipFill>
                <a:blip r:embed="rId12"/>
                <a:stretch>
                  <a:fillRect l="-9286" t="-2222" r="-10000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8DA9517-F4F6-1235-C022-AF02D9CB157E}"/>
                  </a:ext>
                </a:extLst>
              </p:cNvPr>
              <p:cNvSpPr txBox="1"/>
              <p:nvPr/>
            </p:nvSpPr>
            <p:spPr>
              <a:xfrm>
                <a:off x="8145951" y="2179442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8DA9517-F4F6-1235-C022-AF02D9CB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51" y="2179442"/>
                <a:ext cx="857607" cy="276999"/>
              </a:xfrm>
              <a:prstGeom prst="rect">
                <a:avLst/>
              </a:prstGeom>
              <a:blipFill>
                <a:blip r:embed="rId13"/>
                <a:stretch>
                  <a:fillRect l="-9220" t="-4444" r="-9220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F3C8E55-EDBA-A53C-1837-F69CC38D4966}"/>
                  </a:ext>
                </a:extLst>
              </p:cNvPr>
              <p:cNvSpPr txBox="1"/>
              <p:nvPr/>
            </p:nvSpPr>
            <p:spPr>
              <a:xfrm>
                <a:off x="9059416" y="2218692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F3C8E55-EDBA-A53C-1837-F69CC38D4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416" y="2218692"/>
                <a:ext cx="857607" cy="276999"/>
              </a:xfrm>
              <a:prstGeom prst="rect">
                <a:avLst/>
              </a:prstGeom>
              <a:blipFill>
                <a:blip r:embed="rId14"/>
                <a:stretch>
                  <a:fillRect l="-9220" t="-2222" r="-9220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ADE7154-6A11-9997-F3CE-357F2B47E54F}"/>
                  </a:ext>
                </a:extLst>
              </p:cNvPr>
              <p:cNvSpPr txBox="1"/>
              <p:nvPr/>
            </p:nvSpPr>
            <p:spPr>
              <a:xfrm>
                <a:off x="11029098" y="2166745"/>
                <a:ext cx="969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0;+∞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ADE7154-6A11-9997-F3CE-357F2B47E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098" y="2166745"/>
                <a:ext cx="969817" cy="276999"/>
              </a:xfrm>
              <a:prstGeom prst="rect">
                <a:avLst/>
              </a:prstGeom>
              <a:blipFill>
                <a:blip r:embed="rId15"/>
                <a:stretch>
                  <a:fillRect l="-8176" t="-2174" r="-8805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88FFD3B-1CF7-EDCD-A039-DCD9C5DB4B0F}"/>
                  </a:ext>
                </a:extLst>
              </p:cNvPr>
              <p:cNvSpPr txBox="1"/>
              <p:nvPr/>
            </p:nvSpPr>
            <p:spPr>
              <a:xfrm>
                <a:off x="5796503" y="-86464"/>
                <a:ext cx="4026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88FFD3B-1CF7-EDCD-A039-DCD9C5DB4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503" y="-86464"/>
                <a:ext cx="40263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F3504D-4298-2DE6-96A1-9C1F1A6440C6}"/>
                  </a:ext>
                </a:extLst>
              </p:cNvPr>
              <p:cNvSpPr txBox="1"/>
              <p:nvPr/>
            </p:nvSpPr>
            <p:spPr>
              <a:xfrm>
                <a:off x="6307067" y="-57394"/>
                <a:ext cx="4026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F3504D-4298-2DE6-96A1-9C1F1A644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67" y="-57394"/>
                <a:ext cx="40263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82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/>
      <p:bldP spid="119" grpId="0"/>
      <p:bldP spid="120" grpId="0"/>
      <p:bldP spid="125" grpId="0"/>
      <p:bldP spid="127" grpId="0"/>
      <p:bldP spid="128" grpId="0"/>
      <p:bldP spid="129" grpId="0"/>
      <p:bldP spid="130" grpId="0"/>
      <p:bldP spid="131" grpId="0"/>
      <p:bldP spid="132" grpId="0"/>
      <p:bldP spid="139" grpId="0"/>
      <p:bldP spid="1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52C15-C661-B273-375C-56F208106C86}"/>
                  </a:ext>
                </a:extLst>
              </p:cNvPr>
              <p:cNvSpPr txBox="1"/>
              <p:nvPr/>
            </p:nvSpPr>
            <p:spPr>
              <a:xfrm>
                <a:off x="4030576" y="2528721"/>
                <a:ext cx="3753855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52C15-C661-B273-375C-56F20810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76" y="2528721"/>
                <a:ext cx="3753855" cy="921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63EE9-891D-6EA4-8D63-3E68A3F4E6CE}"/>
                  </a:ext>
                </a:extLst>
              </p:cNvPr>
              <p:cNvSpPr txBox="1"/>
              <p:nvPr/>
            </p:nvSpPr>
            <p:spPr>
              <a:xfrm>
                <a:off x="1203158" y="866274"/>
                <a:ext cx="101546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Пусть </a:t>
                </a:r>
                <a:r>
                  <a:rPr lang="en-US" sz="2400" dirty="0"/>
                  <a:t>B-</a:t>
                </a:r>
                <a:r>
                  <a:rPr lang="ru-RU" sz="2400" dirty="0"/>
                  <a:t>дерево</a:t>
                </a:r>
                <a:r>
                  <a:rPr lang="en-US" sz="2400" dirty="0"/>
                  <a:t> c </a:t>
                </a:r>
                <a:r>
                  <a:rPr lang="ru-RU" sz="2400" dirty="0"/>
                  <a:t>параметром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ru-RU" sz="2400" dirty="0"/>
                  <a:t> содержит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вершин, тогда для его высоты справедливо следующее неравенство: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63EE9-891D-6EA4-8D63-3E68A3F4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58" y="866274"/>
                <a:ext cx="10154653" cy="830997"/>
              </a:xfrm>
              <a:prstGeom prst="rect">
                <a:avLst/>
              </a:prstGeom>
              <a:blipFill>
                <a:blip r:embed="rId3"/>
                <a:stretch>
                  <a:fillRect l="-900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13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3379" y="179551"/>
                <a:ext cx="11645353" cy="26059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600" dirty="0"/>
                  <a:t>Каждая внутренняя вершина </a:t>
                </a:r>
                <a:r>
                  <a:rPr lang="en-US" sz="2600" dirty="0"/>
                  <a:t>2-3 –</a:t>
                </a:r>
                <a:r>
                  <a:rPr lang="ru-RU" sz="2600" dirty="0"/>
                  <a:t>дерева является справочной и содержит две метки:</a:t>
                </a:r>
              </a:p>
              <a:p>
                <a:pPr marL="971550" lvl="1" indent="-51435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а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максимальное  значение ключа в поддереве, корень которого – левый сын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/>
                  <a:t>;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𝑚𝑖𝑑𝑙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максимальное  значение ключа в поддереве, корень которого – средний сын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;</a:t>
                </a:r>
                <a:r>
                  <a:rPr lang="en-US" sz="2200" b="1" dirty="0"/>
                  <a:t>          </a:t>
                </a:r>
                <a:r>
                  <a:rPr lang="en-US" sz="1400" b="1" dirty="0"/>
                  <a:t>     </a:t>
                </a:r>
                <a:r>
                  <a:rPr lang="en-US" sz="1400" dirty="0"/>
                  <a:t>         </a:t>
                </a:r>
                <a:r>
                  <a:rPr lang="en-US" sz="1400" b="1" dirty="0"/>
                  <a:t>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ru-RU" sz="1400" b="1" dirty="0">
                  <a:latin typeface="Consolas" panose="020B0609020204030204" pitchFamily="49" charset="0"/>
                </a:endParaRPr>
              </a:p>
              <a:p>
                <a:pPr marL="0" lvl="0" indent="0">
                  <a:buNone/>
                </a:pP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379" y="179551"/>
                <a:ext cx="11645353" cy="2605982"/>
              </a:xfrm>
              <a:blipFill>
                <a:blip r:embed="rId2"/>
                <a:stretch>
                  <a:fillRect l="-942" t="-35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5176465" y="3344138"/>
            <a:ext cx="992038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  :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044302" y="437994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Равнобедренный треугольник 46"/>
          <p:cNvSpPr/>
          <p:nvPr/>
        </p:nvSpPr>
        <p:spPr>
          <a:xfrm>
            <a:off x="7202234" y="4371314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Равнобедренный треугольник 48"/>
          <p:cNvSpPr/>
          <p:nvPr/>
        </p:nvSpPr>
        <p:spPr>
          <a:xfrm>
            <a:off x="5176465" y="428630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4" idx="2"/>
          </p:cNvCxnSpPr>
          <p:nvPr/>
        </p:nvCxnSpPr>
        <p:spPr>
          <a:xfrm flipH="1">
            <a:off x="3540321" y="3590308"/>
            <a:ext cx="1636144" cy="781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49" idx="0"/>
          </p:cNvCxnSpPr>
          <p:nvPr/>
        </p:nvCxnSpPr>
        <p:spPr>
          <a:xfrm>
            <a:off x="5672484" y="3898113"/>
            <a:ext cx="0" cy="388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47" idx="0"/>
          </p:cNvCxnSpPr>
          <p:nvPr/>
        </p:nvCxnSpPr>
        <p:spPr>
          <a:xfrm>
            <a:off x="6168503" y="3602895"/>
            <a:ext cx="1529750" cy="768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68503" y="5668965"/>
            <a:ext cx="379562" cy="3376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978831" y="5803300"/>
            <a:ext cx="379562" cy="3376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8168394" y="5777420"/>
            <a:ext cx="379562" cy="3376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FF3C-71E7-7CC2-D6EA-504F3D6D82B7}"/>
              </a:ext>
            </a:extLst>
          </p:cNvPr>
          <p:cNvSpPr txBox="1"/>
          <p:nvPr/>
        </p:nvSpPr>
        <p:spPr>
          <a:xfrm>
            <a:off x="5655733" y="302260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BY" sz="16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EC7AE176-7FDD-472D-C0F5-B84B5831478C}"/>
              </a:ext>
            </a:extLst>
          </p:cNvPr>
          <p:cNvGraphicFramePr>
            <a:graphicFrameLocks noGrp="1"/>
          </p:cNvGraphicFramePr>
          <p:nvPr/>
        </p:nvGraphicFramePr>
        <p:xfrm>
          <a:off x="5749104" y="39066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76371EE-4A4B-3BBB-F7D1-A8DF4BC2D5B0}"/>
              </a:ext>
            </a:extLst>
          </p:cNvPr>
          <p:cNvGraphicFramePr>
            <a:graphicFrameLocks noGrp="1"/>
          </p:cNvGraphicFramePr>
          <p:nvPr/>
        </p:nvGraphicFramePr>
        <p:xfrm>
          <a:off x="2743298" y="1727196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529D09-6D7C-D8A1-9E89-A430B04A193D}"/>
              </a:ext>
            </a:extLst>
          </p:cNvPr>
          <p:cNvGraphicFramePr>
            <a:graphicFrameLocks noGrp="1"/>
          </p:cNvGraphicFramePr>
          <p:nvPr/>
        </p:nvGraphicFramePr>
        <p:xfrm>
          <a:off x="5736193" y="1727197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4C969F10-8278-A8AE-B559-50B9FE80ABB5}"/>
              </a:ext>
            </a:extLst>
          </p:cNvPr>
          <p:cNvGraphicFramePr>
            <a:graphicFrameLocks noGrp="1"/>
          </p:cNvGraphicFramePr>
          <p:nvPr/>
        </p:nvGraphicFramePr>
        <p:xfrm>
          <a:off x="9139131" y="1743283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546995FA-689B-54EA-DF8E-2D29A1825D45}"/>
              </a:ext>
            </a:extLst>
          </p:cNvPr>
          <p:cNvGraphicFramePr>
            <a:graphicFrameLocks noGrp="1"/>
          </p:cNvGraphicFramePr>
          <p:nvPr/>
        </p:nvGraphicFramePr>
        <p:xfrm>
          <a:off x="1505107" y="2763161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669777F1-5DDC-D829-931A-C6FE457A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89116"/>
              </p:ext>
            </p:extLst>
          </p:nvPr>
        </p:nvGraphicFramePr>
        <p:xfrm>
          <a:off x="2821449" y="2773322"/>
          <a:ext cx="1338915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0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DBFF63FB-300A-BF99-7E06-5409B9E58732}"/>
              </a:ext>
            </a:extLst>
          </p:cNvPr>
          <p:cNvGraphicFramePr>
            <a:graphicFrameLocks noGrp="1"/>
          </p:cNvGraphicFramePr>
          <p:nvPr/>
        </p:nvGraphicFramePr>
        <p:xfrm>
          <a:off x="4252984" y="2795336"/>
          <a:ext cx="1334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1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6" name="Таблица 4">
            <a:extLst>
              <a:ext uri="{FF2B5EF4-FFF2-40B4-BE49-F238E27FC236}">
                <a16:creationId xmlns:a16="http://schemas.microsoft.com/office/drawing/2014/main" id="{99EC0670-BFB2-DFEA-9EA0-8F5B6BCA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30873"/>
              </p:ext>
            </p:extLst>
          </p:nvPr>
        </p:nvGraphicFramePr>
        <p:xfrm>
          <a:off x="5655733" y="2811424"/>
          <a:ext cx="122887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2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8A4D221F-CE52-F0CF-A945-97125E58379D}"/>
              </a:ext>
            </a:extLst>
          </p:cNvPr>
          <p:cNvGraphicFramePr>
            <a:graphicFrameLocks noGrp="1"/>
          </p:cNvGraphicFramePr>
          <p:nvPr/>
        </p:nvGraphicFramePr>
        <p:xfrm>
          <a:off x="6942720" y="2811424"/>
          <a:ext cx="121063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6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8" name="Таблица 4">
            <a:extLst>
              <a:ext uri="{FF2B5EF4-FFF2-40B4-BE49-F238E27FC236}">
                <a16:creationId xmlns:a16="http://schemas.microsoft.com/office/drawing/2014/main" id="{6E93931B-DF1E-540A-CC19-FD1053370779}"/>
              </a:ext>
            </a:extLst>
          </p:cNvPr>
          <p:cNvGraphicFramePr>
            <a:graphicFrameLocks noGrp="1"/>
          </p:cNvGraphicFramePr>
          <p:nvPr/>
        </p:nvGraphicFramePr>
        <p:xfrm>
          <a:off x="8231773" y="2825816"/>
          <a:ext cx="124820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6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9" name="Таблица 4">
            <a:extLst>
              <a:ext uri="{FF2B5EF4-FFF2-40B4-BE49-F238E27FC236}">
                <a16:creationId xmlns:a16="http://schemas.microsoft.com/office/drawing/2014/main" id="{6BB79ACC-2E93-8DAA-9723-A8FF25CCDC6D}"/>
              </a:ext>
            </a:extLst>
          </p:cNvPr>
          <p:cNvGraphicFramePr>
            <a:graphicFrameLocks noGrp="1"/>
          </p:cNvGraphicFramePr>
          <p:nvPr/>
        </p:nvGraphicFramePr>
        <p:xfrm>
          <a:off x="9547597" y="2795336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27658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0" name="Таблица 4">
            <a:extLst>
              <a:ext uri="{FF2B5EF4-FFF2-40B4-BE49-F238E27FC236}">
                <a16:creationId xmlns:a16="http://schemas.microsoft.com/office/drawing/2014/main" id="{63966AC1-1612-019D-B4A7-179DC3BDD07A}"/>
              </a:ext>
            </a:extLst>
          </p:cNvPr>
          <p:cNvGraphicFramePr>
            <a:graphicFrameLocks noGrp="1"/>
          </p:cNvGraphicFramePr>
          <p:nvPr/>
        </p:nvGraphicFramePr>
        <p:xfrm>
          <a:off x="10899664" y="2780944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44F30518-0D3A-296C-ADCF-B8E16B22824B}"/>
              </a:ext>
            </a:extLst>
          </p:cNvPr>
          <p:cNvGraphicFramePr>
            <a:graphicFrameLocks noGrp="1"/>
          </p:cNvGraphicFramePr>
          <p:nvPr/>
        </p:nvGraphicFramePr>
        <p:xfrm>
          <a:off x="27882" y="2773322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F0456B-C318-5A7B-77FA-30B20B0DAB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43374" y="788604"/>
            <a:ext cx="2205730" cy="9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2CF0EB9-92DC-F48D-98E5-DAC0F05A775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70170" y="788604"/>
            <a:ext cx="266099" cy="93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572BEE-E66B-BB3E-769D-3052A73376E6}"/>
              </a:ext>
            </a:extLst>
          </p:cNvPr>
          <p:cNvCxnSpPr>
            <a:cxnSpLocks/>
          </p:cNvCxnSpPr>
          <p:nvPr/>
        </p:nvCxnSpPr>
        <p:spPr>
          <a:xfrm>
            <a:off x="6819524" y="788604"/>
            <a:ext cx="3036137" cy="9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A2E4057-B49A-A954-6826-5B10C44BB84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096" y="2110314"/>
            <a:ext cx="2001202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D7FE6B1-1CBF-EEDA-B3D8-2E8BDF96FF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124203" y="2110314"/>
            <a:ext cx="1133200" cy="6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B480F47-2894-C7EE-47E7-4AC2F84FAD5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90906" y="2110314"/>
            <a:ext cx="306056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3F82C87-77DE-5505-D1D2-DFB19DA9BBF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920049" y="2125131"/>
            <a:ext cx="81128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3C2A509-9C85-8618-6B63-207B7B1F67D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54179" y="2110314"/>
            <a:ext cx="15991" cy="70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9A7752B-46F9-C993-C4B1-72A4DBBEC9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802761" y="2141219"/>
            <a:ext cx="74527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780EB8D-BA3D-954C-8AD9-66CE23238DD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855876" y="2141218"/>
            <a:ext cx="283255" cy="6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187D955-31AF-7ED2-6CF7-CAC7543992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59282" y="2137196"/>
            <a:ext cx="530540" cy="6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7B364F-7FD7-8EFB-AF3D-5DDDAB3286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200283" y="2094650"/>
            <a:ext cx="1341606" cy="68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C958AC-95F3-5AE8-A48F-45BC556E7E1F}"/>
              </a:ext>
            </a:extLst>
          </p:cNvPr>
          <p:cNvSpPr txBox="1"/>
          <p:nvPr/>
        </p:nvSpPr>
        <p:spPr>
          <a:xfrm>
            <a:off x="254826" y="159836"/>
            <a:ext cx="232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Поиск элемента</a:t>
            </a:r>
            <a:endParaRPr lang="ru-BY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0E358-7C33-94E9-1560-B6871D6890FF}"/>
              </a:ext>
            </a:extLst>
          </p:cNvPr>
          <p:cNvSpPr txBox="1"/>
          <p:nvPr/>
        </p:nvSpPr>
        <p:spPr>
          <a:xfrm>
            <a:off x="5683169" y="2312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55F2-B984-5590-FED8-1EBFA6ADEBFB}"/>
              </a:ext>
            </a:extLst>
          </p:cNvPr>
          <p:cNvSpPr txBox="1"/>
          <p:nvPr/>
        </p:nvSpPr>
        <p:spPr>
          <a:xfrm>
            <a:off x="5629469" y="125646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E1090-E89B-D380-DCD7-771728A18FA1}"/>
              </a:ext>
            </a:extLst>
          </p:cNvPr>
          <p:cNvSpPr txBox="1"/>
          <p:nvPr/>
        </p:nvSpPr>
        <p:spPr>
          <a:xfrm>
            <a:off x="5569837" y="239327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090E9C-D9C2-70C7-9A02-28BDF2408D8D}"/>
              </a:ext>
            </a:extLst>
          </p:cNvPr>
          <p:cNvCxnSpPr/>
          <p:nvPr/>
        </p:nvCxnSpPr>
        <p:spPr>
          <a:xfrm>
            <a:off x="5839040" y="3429000"/>
            <a:ext cx="96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A01F63-7196-8F64-F135-1F541B8BEA1C}"/>
              </a:ext>
            </a:extLst>
          </p:cNvPr>
          <p:cNvSpPr txBox="1"/>
          <p:nvPr/>
        </p:nvSpPr>
        <p:spPr>
          <a:xfrm>
            <a:off x="6029764" y="24096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6AA2D-AA17-8F9D-AE6C-6C98F8519A30}"/>
              </a:ext>
            </a:extLst>
          </p:cNvPr>
          <p:cNvSpPr txBox="1"/>
          <p:nvPr/>
        </p:nvSpPr>
        <p:spPr>
          <a:xfrm>
            <a:off x="6289203" y="2490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5AB72-28CF-6F49-040E-E9598AEFB094}"/>
              </a:ext>
            </a:extLst>
          </p:cNvPr>
          <p:cNvSpPr txBox="1"/>
          <p:nvPr/>
        </p:nvSpPr>
        <p:spPr>
          <a:xfrm>
            <a:off x="6219156" y="12799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881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1" grpId="0"/>
      <p:bldP spid="11" grpId="1"/>
      <p:bldP spid="25" grpId="0"/>
      <p:bldP spid="27" grpId="0"/>
      <p:bldP spid="27" grpId="1"/>
      <p:bldP spid="28" grpId="0"/>
      <p:bldP spid="2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FF3C-71E7-7CC2-D6EA-504F3D6D82B7}"/>
              </a:ext>
            </a:extLst>
          </p:cNvPr>
          <p:cNvSpPr txBox="1"/>
          <p:nvPr/>
        </p:nvSpPr>
        <p:spPr>
          <a:xfrm>
            <a:off x="5655733" y="302260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BY" sz="16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EC7AE176-7FDD-472D-C0F5-B84B5831478C}"/>
              </a:ext>
            </a:extLst>
          </p:cNvPr>
          <p:cNvGraphicFramePr>
            <a:graphicFrameLocks noGrp="1"/>
          </p:cNvGraphicFramePr>
          <p:nvPr/>
        </p:nvGraphicFramePr>
        <p:xfrm>
          <a:off x="5749104" y="39066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76371EE-4A4B-3BBB-F7D1-A8DF4BC2D5B0}"/>
              </a:ext>
            </a:extLst>
          </p:cNvPr>
          <p:cNvGraphicFramePr>
            <a:graphicFrameLocks noGrp="1"/>
          </p:cNvGraphicFramePr>
          <p:nvPr/>
        </p:nvGraphicFramePr>
        <p:xfrm>
          <a:off x="2743298" y="1727196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529D09-6D7C-D8A1-9E89-A430B04A193D}"/>
              </a:ext>
            </a:extLst>
          </p:cNvPr>
          <p:cNvGraphicFramePr>
            <a:graphicFrameLocks noGrp="1"/>
          </p:cNvGraphicFramePr>
          <p:nvPr/>
        </p:nvGraphicFramePr>
        <p:xfrm>
          <a:off x="5736193" y="1727197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4C969F10-8278-A8AE-B559-50B9FE80ABB5}"/>
              </a:ext>
            </a:extLst>
          </p:cNvPr>
          <p:cNvGraphicFramePr>
            <a:graphicFrameLocks noGrp="1"/>
          </p:cNvGraphicFramePr>
          <p:nvPr/>
        </p:nvGraphicFramePr>
        <p:xfrm>
          <a:off x="9139131" y="1743283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546995FA-689B-54EA-DF8E-2D29A1825D45}"/>
              </a:ext>
            </a:extLst>
          </p:cNvPr>
          <p:cNvGraphicFramePr>
            <a:graphicFrameLocks noGrp="1"/>
          </p:cNvGraphicFramePr>
          <p:nvPr/>
        </p:nvGraphicFramePr>
        <p:xfrm>
          <a:off x="1505107" y="2763161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669777F1-5DDC-D829-931A-C6FE457A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80718"/>
              </p:ext>
            </p:extLst>
          </p:nvPr>
        </p:nvGraphicFramePr>
        <p:xfrm>
          <a:off x="2821449" y="2773322"/>
          <a:ext cx="1338915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0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DBFF63FB-300A-BF99-7E06-5409B9E58732}"/>
              </a:ext>
            </a:extLst>
          </p:cNvPr>
          <p:cNvGraphicFramePr>
            <a:graphicFrameLocks noGrp="1"/>
          </p:cNvGraphicFramePr>
          <p:nvPr/>
        </p:nvGraphicFramePr>
        <p:xfrm>
          <a:off x="4252984" y="2795336"/>
          <a:ext cx="1334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1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6" name="Таблица 4">
            <a:extLst>
              <a:ext uri="{FF2B5EF4-FFF2-40B4-BE49-F238E27FC236}">
                <a16:creationId xmlns:a16="http://schemas.microsoft.com/office/drawing/2014/main" id="{99EC0670-BFB2-DFEA-9EA0-8F5B6BCA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32133"/>
              </p:ext>
            </p:extLst>
          </p:nvPr>
        </p:nvGraphicFramePr>
        <p:xfrm>
          <a:off x="5655733" y="2811424"/>
          <a:ext cx="122887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2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8A4D221F-CE52-F0CF-A945-97125E58379D}"/>
              </a:ext>
            </a:extLst>
          </p:cNvPr>
          <p:cNvGraphicFramePr>
            <a:graphicFrameLocks noGrp="1"/>
          </p:cNvGraphicFramePr>
          <p:nvPr/>
        </p:nvGraphicFramePr>
        <p:xfrm>
          <a:off x="6942720" y="2811424"/>
          <a:ext cx="121063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6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8" name="Таблица 4">
            <a:extLst>
              <a:ext uri="{FF2B5EF4-FFF2-40B4-BE49-F238E27FC236}">
                <a16:creationId xmlns:a16="http://schemas.microsoft.com/office/drawing/2014/main" id="{6E93931B-DF1E-540A-CC19-FD1053370779}"/>
              </a:ext>
            </a:extLst>
          </p:cNvPr>
          <p:cNvGraphicFramePr>
            <a:graphicFrameLocks noGrp="1"/>
          </p:cNvGraphicFramePr>
          <p:nvPr/>
        </p:nvGraphicFramePr>
        <p:xfrm>
          <a:off x="8231773" y="2825816"/>
          <a:ext cx="124820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6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9" name="Таблица 4">
            <a:extLst>
              <a:ext uri="{FF2B5EF4-FFF2-40B4-BE49-F238E27FC236}">
                <a16:creationId xmlns:a16="http://schemas.microsoft.com/office/drawing/2014/main" id="{6BB79ACC-2E93-8DAA-9723-A8FF25CCDC6D}"/>
              </a:ext>
            </a:extLst>
          </p:cNvPr>
          <p:cNvGraphicFramePr>
            <a:graphicFrameLocks noGrp="1"/>
          </p:cNvGraphicFramePr>
          <p:nvPr/>
        </p:nvGraphicFramePr>
        <p:xfrm>
          <a:off x="9547597" y="2795336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27658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0" name="Таблица 4">
            <a:extLst>
              <a:ext uri="{FF2B5EF4-FFF2-40B4-BE49-F238E27FC236}">
                <a16:creationId xmlns:a16="http://schemas.microsoft.com/office/drawing/2014/main" id="{63966AC1-1612-019D-B4A7-179DC3BDD07A}"/>
              </a:ext>
            </a:extLst>
          </p:cNvPr>
          <p:cNvGraphicFramePr>
            <a:graphicFrameLocks noGrp="1"/>
          </p:cNvGraphicFramePr>
          <p:nvPr/>
        </p:nvGraphicFramePr>
        <p:xfrm>
          <a:off x="10899664" y="2780944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44F30518-0D3A-296C-ADCF-B8E16B22824B}"/>
              </a:ext>
            </a:extLst>
          </p:cNvPr>
          <p:cNvGraphicFramePr>
            <a:graphicFrameLocks noGrp="1"/>
          </p:cNvGraphicFramePr>
          <p:nvPr/>
        </p:nvGraphicFramePr>
        <p:xfrm>
          <a:off x="27882" y="2773322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F0456B-C318-5A7B-77FA-30B20B0DAB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43374" y="788604"/>
            <a:ext cx="2205730" cy="9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2CF0EB9-92DC-F48D-98E5-DAC0F05A775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70170" y="788604"/>
            <a:ext cx="266099" cy="93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572BEE-E66B-BB3E-769D-3052A73376E6}"/>
              </a:ext>
            </a:extLst>
          </p:cNvPr>
          <p:cNvCxnSpPr>
            <a:cxnSpLocks/>
          </p:cNvCxnSpPr>
          <p:nvPr/>
        </p:nvCxnSpPr>
        <p:spPr>
          <a:xfrm>
            <a:off x="6819524" y="788604"/>
            <a:ext cx="3036137" cy="9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A2E4057-B49A-A954-6826-5B10C44BB84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096" y="2110314"/>
            <a:ext cx="2001202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D7FE6B1-1CBF-EEDA-B3D8-2E8BDF96FF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124203" y="2110314"/>
            <a:ext cx="1133200" cy="6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B480F47-2894-C7EE-47E7-4AC2F84FAD5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90906" y="2110314"/>
            <a:ext cx="306056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3F82C87-77DE-5505-D1D2-DFB19DA9BBF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920049" y="2125131"/>
            <a:ext cx="81128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3C2A509-9C85-8618-6B63-207B7B1F67D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54179" y="2110314"/>
            <a:ext cx="15991" cy="70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9A7752B-46F9-C993-C4B1-72A4DBBEC9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802761" y="2141219"/>
            <a:ext cx="74527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780EB8D-BA3D-954C-8AD9-66CE23238DD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855876" y="2141218"/>
            <a:ext cx="283255" cy="6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187D955-31AF-7ED2-6CF7-CAC7543992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59282" y="2137196"/>
            <a:ext cx="530540" cy="6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7B364F-7FD7-8EFB-AF3D-5DDDAB3286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200283" y="2094650"/>
            <a:ext cx="1341606" cy="68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C958AC-95F3-5AE8-A48F-45BC556E7E1F}"/>
              </a:ext>
            </a:extLst>
          </p:cNvPr>
          <p:cNvSpPr txBox="1"/>
          <p:nvPr/>
        </p:nvSpPr>
        <p:spPr>
          <a:xfrm>
            <a:off x="254825" y="159836"/>
            <a:ext cx="449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элемента </a:t>
            </a:r>
            <a:r>
              <a:rPr lang="ru-RU" sz="2400" dirty="0"/>
              <a:t>(осуществляется в узел-лист)</a:t>
            </a:r>
            <a:endParaRPr lang="ru-BY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0E358-7C33-94E9-1560-B6871D6890FF}"/>
              </a:ext>
            </a:extLst>
          </p:cNvPr>
          <p:cNvSpPr txBox="1"/>
          <p:nvPr/>
        </p:nvSpPr>
        <p:spPr>
          <a:xfrm>
            <a:off x="5683169" y="231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 51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55F2-B984-5590-FED8-1EBFA6ADEBFB}"/>
              </a:ext>
            </a:extLst>
          </p:cNvPr>
          <p:cNvSpPr txBox="1"/>
          <p:nvPr/>
        </p:nvSpPr>
        <p:spPr>
          <a:xfrm>
            <a:off x="5629469" y="1256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51</a:t>
            </a:r>
            <a:endParaRPr lang="ru-BY" b="1" dirty="0">
              <a:highlight>
                <a:srgbClr val="FFFF00"/>
              </a:highlight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090E9C-D9C2-70C7-9A02-28BDF2408D8D}"/>
              </a:ext>
            </a:extLst>
          </p:cNvPr>
          <p:cNvCxnSpPr/>
          <p:nvPr/>
        </p:nvCxnSpPr>
        <p:spPr>
          <a:xfrm>
            <a:off x="5839040" y="3429000"/>
            <a:ext cx="96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16AA2D-AA17-8F9D-AE6C-6C98F8519A30}"/>
              </a:ext>
            </a:extLst>
          </p:cNvPr>
          <p:cNvSpPr txBox="1"/>
          <p:nvPr/>
        </p:nvSpPr>
        <p:spPr>
          <a:xfrm>
            <a:off x="6289203" y="2490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 51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5AB72-28CF-6F49-040E-E9598AEFB094}"/>
              </a:ext>
            </a:extLst>
          </p:cNvPr>
          <p:cNvSpPr txBox="1"/>
          <p:nvPr/>
        </p:nvSpPr>
        <p:spPr>
          <a:xfrm>
            <a:off x="6219156" y="1279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51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1F97C-FC09-C8D0-AEF5-267FCB05BE8D}"/>
              </a:ext>
            </a:extLst>
          </p:cNvPr>
          <p:cNvSpPr txBox="1"/>
          <p:nvPr/>
        </p:nvSpPr>
        <p:spPr>
          <a:xfrm>
            <a:off x="6422545" y="28023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51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AC168D-80FF-4FC6-471D-827594319361}"/>
              </a:ext>
            </a:extLst>
          </p:cNvPr>
          <p:cNvSpPr txBox="1"/>
          <p:nvPr/>
        </p:nvSpPr>
        <p:spPr>
          <a:xfrm>
            <a:off x="175690" y="4262497"/>
            <a:ext cx="11863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Если в листе, в который мы пришли в результате поиска (поиск осуществляем, двигаясь от корня дерева),  есть свободная ячейка, то добавляем новый ключ в эту ячейку так, чтобы все ключи листа шли в возрастающем порядке.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873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27" grpId="0"/>
      <p:bldP spid="27" grpId="1"/>
      <p:bldP spid="28" grpId="0"/>
      <p:bldP spid="28" grpId="1"/>
      <p:bldP spid="12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FF3C-71E7-7CC2-D6EA-504F3D6D82B7}"/>
              </a:ext>
            </a:extLst>
          </p:cNvPr>
          <p:cNvSpPr txBox="1"/>
          <p:nvPr/>
        </p:nvSpPr>
        <p:spPr>
          <a:xfrm>
            <a:off x="5655733" y="302260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BY" sz="16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EC7AE176-7FDD-472D-C0F5-B84B58314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11294"/>
              </p:ext>
            </p:extLst>
          </p:nvPr>
        </p:nvGraphicFramePr>
        <p:xfrm>
          <a:off x="5749104" y="39066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76371EE-4A4B-3BBB-F7D1-A8DF4BC2D5B0}"/>
              </a:ext>
            </a:extLst>
          </p:cNvPr>
          <p:cNvGraphicFramePr>
            <a:graphicFrameLocks noGrp="1"/>
          </p:cNvGraphicFramePr>
          <p:nvPr/>
        </p:nvGraphicFramePr>
        <p:xfrm>
          <a:off x="2743298" y="1727196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529D09-6D7C-D8A1-9E89-A430B04A193D}"/>
              </a:ext>
            </a:extLst>
          </p:cNvPr>
          <p:cNvGraphicFramePr>
            <a:graphicFrameLocks noGrp="1"/>
          </p:cNvGraphicFramePr>
          <p:nvPr/>
        </p:nvGraphicFramePr>
        <p:xfrm>
          <a:off x="5736193" y="1727197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4C969F10-8278-A8AE-B559-50B9FE80ABB5}"/>
              </a:ext>
            </a:extLst>
          </p:cNvPr>
          <p:cNvGraphicFramePr>
            <a:graphicFrameLocks noGrp="1"/>
          </p:cNvGraphicFramePr>
          <p:nvPr/>
        </p:nvGraphicFramePr>
        <p:xfrm>
          <a:off x="9139131" y="1743283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546995FA-689B-54EA-DF8E-2D29A1825D45}"/>
              </a:ext>
            </a:extLst>
          </p:cNvPr>
          <p:cNvGraphicFramePr>
            <a:graphicFrameLocks noGrp="1"/>
          </p:cNvGraphicFramePr>
          <p:nvPr/>
        </p:nvGraphicFramePr>
        <p:xfrm>
          <a:off x="1505107" y="2763161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669777F1-5DDC-D829-931A-C6FE457A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00273"/>
              </p:ext>
            </p:extLst>
          </p:nvPr>
        </p:nvGraphicFramePr>
        <p:xfrm>
          <a:off x="2762061" y="2773322"/>
          <a:ext cx="1338915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0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DBFF63FB-300A-BF99-7E06-5409B9E58732}"/>
              </a:ext>
            </a:extLst>
          </p:cNvPr>
          <p:cNvGraphicFramePr>
            <a:graphicFrameLocks noGrp="1"/>
          </p:cNvGraphicFramePr>
          <p:nvPr/>
        </p:nvGraphicFramePr>
        <p:xfrm>
          <a:off x="4252984" y="2795336"/>
          <a:ext cx="1334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1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6" name="Таблица 4">
            <a:extLst>
              <a:ext uri="{FF2B5EF4-FFF2-40B4-BE49-F238E27FC236}">
                <a16:creationId xmlns:a16="http://schemas.microsoft.com/office/drawing/2014/main" id="{99EC0670-BFB2-DFEA-9EA0-8F5B6BCAB8BD}"/>
              </a:ext>
            </a:extLst>
          </p:cNvPr>
          <p:cNvGraphicFramePr>
            <a:graphicFrameLocks noGrp="1"/>
          </p:cNvGraphicFramePr>
          <p:nvPr/>
        </p:nvGraphicFramePr>
        <p:xfrm>
          <a:off x="5655733" y="2811424"/>
          <a:ext cx="122887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2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8A4D221F-CE52-F0CF-A945-97125E58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61740"/>
              </p:ext>
            </p:extLst>
          </p:nvPr>
        </p:nvGraphicFramePr>
        <p:xfrm>
          <a:off x="6942720" y="2811424"/>
          <a:ext cx="121063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6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8" name="Таблица 4">
            <a:extLst>
              <a:ext uri="{FF2B5EF4-FFF2-40B4-BE49-F238E27FC236}">
                <a16:creationId xmlns:a16="http://schemas.microsoft.com/office/drawing/2014/main" id="{6E93931B-DF1E-540A-CC19-FD1053370779}"/>
              </a:ext>
            </a:extLst>
          </p:cNvPr>
          <p:cNvGraphicFramePr>
            <a:graphicFrameLocks noGrp="1"/>
          </p:cNvGraphicFramePr>
          <p:nvPr/>
        </p:nvGraphicFramePr>
        <p:xfrm>
          <a:off x="8231773" y="2825816"/>
          <a:ext cx="124820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6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9" name="Таблица 4">
            <a:extLst>
              <a:ext uri="{FF2B5EF4-FFF2-40B4-BE49-F238E27FC236}">
                <a16:creationId xmlns:a16="http://schemas.microsoft.com/office/drawing/2014/main" id="{6BB79ACC-2E93-8DAA-9723-A8FF25CCDC6D}"/>
              </a:ext>
            </a:extLst>
          </p:cNvPr>
          <p:cNvGraphicFramePr>
            <a:graphicFrameLocks noGrp="1"/>
          </p:cNvGraphicFramePr>
          <p:nvPr/>
        </p:nvGraphicFramePr>
        <p:xfrm>
          <a:off x="9547597" y="2795336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27658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0" name="Таблица 4">
            <a:extLst>
              <a:ext uri="{FF2B5EF4-FFF2-40B4-BE49-F238E27FC236}">
                <a16:creationId xmlns:a16="http://schemas.microsoft.com/office/drawing/2014/main" id="{63966AC1-1612-019D-B4A7-179DC3BDD07A}"/>
              </a:ext>
            </a:extLst>
          </p:cNvPr>
          <p:cNvGraphicFramePr>
            <a:graphicFrameLocks noGrp="1"/>
          </p:cNvGraphicFramePr>
          <p:nvPr/>
        </p:nvGraphicFramePr>
        <p:xfrm>
          <a:off x="10899664" y="2780944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44F30518-0D3A-296C-ADCF-B8E16B22824B}"/>
              </a:ext>
            </a:extLst>
          </p:cNvPr>
          <p:cNvGraphicFramePr>
            <a:graphicFrameLocks noGrp="1"/>
          </p:cNvGraphicFramePr>
          <p:nvPr/>
        </p:nvGraphicFramePr>
        <p:xfrm>
          <a:off x="27882" y="2773322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F0456B-C318-5A7B-77FA-30B20B0DAB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43374" y="788604"/>
            <a:ext cx="2205730" cy="9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2CF0EB9-92DC-F48D-98E5-DAC0F05A775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70170" y="788604"/>
            <a:ext cx="266099" cy="93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572BEE-E66B-BB3E-769D-3052A73376E6}"/>
              </a:ext>
            </a:extLst>
          </p:cNvPr>
          <p:cNvCxnSpPr>
            <a:cxnSpLocks/>
          </p:cNvCxnSpPr>
          <p:nvPr/>
        </p:nvCxnSpPr>
        <p:spPr>
          <a:xfrm>
            <a:off x="6819524" y="788604"/>
            <a:ext cx="3036137" cy="9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A2E4057-B49A-A954-6826-5B10C44BB84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096" y="2110314"/>
            <a:ext cx="2001202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D7FE6B1-1CBF-EEDA-B3D8-2E8BDF96FF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124203" y="2110314"/>
            <a:ext cx="1151686" cy="6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B480F47-2894-C7EE-47E7-4AC2F84FAD5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1518" y="2110314"/>
            <a:ext cx="306056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3F82C87-77DE-5505-D1D2-DFB19DA9BBF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920049" y="2125131"/>
            <a:ext cx="81128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3C2A509-9C85-8618-6B63-207B7B1F67D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54179" y="2110314"/>
            <a:ext cx="15991" cy="70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9A7752B-46F9-C993-C4B1-72A4DBBEC9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802761" y="2141219"/>
            <a:ext cx="74527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780EB8D-BA3D-954C-8AD9-66CE23238DD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855876" y="2141218"/>
            <a:ext cx="283255" cy="6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187D955-31AF-7ED2-6CF7-CAC7543992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59282" y="2137196"/>
            <a:ext cx="530540" cy="6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7B364F-7FD7-8EFB-AF3D-5DDDAB3286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200283" y="2094650"/>
            <a:ext cx="1341606" cy="68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C958AC-95F3-5AE8-A48F-45BC556E7E1F}"/>
              </a:ext>
            </a:extLst>
          </p:cNvPr>
          <p:cNvSpPr txBox="1"/>
          <p:nvPr/>
        </p:nvSpPr>
        <p:spPr>
          <a:xfrm>
            <a:off x="254825" y="159836"/>
            <a:ext cx="449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элемента </a:t>
            </a:r>
            <a:r>
              <a:rPr lang="ru-RU" sz="2400" dirty="0"/>
              <a:t>(осуществляется в узел-лист)</a:t>
            </a:r>
            <a:endParaRPr lang="ru-BY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0E358-7C33-94E9-1560-B6871D6890FF}"/>
              </a:ext>
            </a:extLst>
          </p:cNvPr>
          <p:cNvSpPr txBox="1"/>
          <p:nvPr/>
        </p:nvSpPr>
        <p:spPr>
          <a:xfrm>
            <a:off x="5683169" y="231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 37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55F2-B984-5590-FED8-1EBFA6ADEBFB}"/>
              </a:ext>
            </a:extLst>
          </p:cNvPr>
          <p:cNvSpPr txBox="1"/>
          <p:nvPr/>
        </p:nvSpPr>
        <p:spPr>
          <a:xfrm>
            <a:off x="2757752" y="13360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37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5AB72-28CF-6F49-040E-E9598AEFB094}"/>
              </a:ext>
            </a:extLst>
          </p:cNvPr>
          <p:cNvSpPr txBox="1"/>
          <p:nvPr/>
        </p:nvSpPr>
        <p:spPr>
          <a:xfrm>
            <a:off x="3288074" y="1344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37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AD98F-9FB3-5335-1ABB-B7836439B41B}"/>
              </a:ext>
            </a:extLst>
          </p:cNvPr>
          <p:cNvSpPr txBox="1"/>
          <p:nvPr/>
        </p:nvSpPr>
        <p:spPr>
          <a:xfrm>
            <a:off x="3048051" y="2945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37</a:t>
            </a:r>
            <a:endParaRPr lang="ru-BY" b="1" dirty="0">
              <a:highlight>
                <a:srgbClr val="FFFF00"/>
              </a:highlight>
            </a:endParaRPr>
          </a:p>
        </p:txBody>
      </p:sp>
      <p:graphicFrame>
        <p:nvGraphicFramePr>
          <p:cNvPr id="25" name="Таблица 28">
            <a:extLst>
              <a:ext uri="{FF2B5EF4-FFF2-40B4-BE49-F238E27FC236}">
                <a16:creationId xmlns:a16="http://schemas.microsoft.com/office/drawing/2014/main" id="{5A652989-1F13-DC86-2DB3-D497036D9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09224"/>
              </p:ext>
            </p:extLst>
          </p:nvPr>
        </p:nvGraphicFramePr>
        <p:xfrm>
          <a:off x="294099" y="5076644"/>
          <a:ext cx="1372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736081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39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9808B89E-435E-E430-F56D-8AACA7F27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4023"/>
              </p:ext>
            </p:extLst>
          </p:nvPr>
        </p:nvGraphicFramePr>
        <p:xfrm>
          <a:off x="4404531" y="5066233"/>
          <a:ext cx="1372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39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graphicFrame>
        <p:nvGraphicFramePr>
          <p:cNvPr id="30" name="Таблица 28">
            <a:extLst>
              <a:ext uri="{FF2B5EF4-FFF2-40B4-BE49-F238E27FC236}">
                <a16:creationId xmlns:a16="http://schemas.microsoft.com/office/drawing/2014/main" id="{B19EC0A1-3692-005F-053B-47F533D3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63709"/>
              </p:ext>
            </p:extLst>
          </p:nvPr>
        </p:nvGraphicFramePr>
        <p:xfrm>
          <a:off x="2259724" y="5066233"/>
          <a:ext cx="1372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F62E7A4B-2B7C-3735-BE2F-C690C7CC3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46544"/>
              </p:ext>
            </p:extLst>
          </p:nvPr>
        </p:nvGraphicFramePr>
        <p:xfrm>
          <a:off x="3885948" y="4213149"/>
          <a:ext cx="4575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13A00C0-CD1D-6F74-7DDA-FAC9A6CCAC8B}"/>
              </a:ext>
            </a:extLst>
          </p:cNvPr>
          <p:cNvCxnSpPr>
            <a:endCxn id="30" idx="0"/>
          </p:cNvCxnSpPr>
          <p:nvPr/>
        </p:nvCxnSpPr>
        <p:spPr>
          <a:xfrm flipH="1">
            <a:off x="2945977" y="4578909"/>
            <a:ext cx="939971" cy="48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6836318-DF98-1CDA-EDBC-13488B5BB349}"/>
              </a:ext>
            </a:extLst>
          </p:cNvPr>
          <p:cNvCxnSpPr>
            <a:endCxn id="29" idx="0"/>
          </p:cNvCxnSpPr>
          <p:nvPr/>
        </p:nvCxnSpPr>
        <p:spPr>
          <a:xfrm>
            <a:off x="4343450" y="4578909"/>
            <a:ext cx="747334" cy="48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Таблица 36">
            <a:extLst>
              <a:ext uri="{FF2B5EF4-FFF2-40B4-BE49-F238E27FC236}">
                <a16:creationId xmlns:a16="http://schemas.microsoft.com/office/drawing/2014/main" id="{B9BF918B-AB6B-6734-FB54-FB7952AC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04793"/>
              </p:ext>
            </p:extLst>
          </p:nvPr>
        </p:nvGraphicFramePr>
        <p:xfrm>
          <a:off x="10605886" y="5783628"/>
          <a:ext cx="137250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graphicFrame>
        <p:nvGraphicFramePr>
          <p:cNvPr id="39" name="Таблица 28">
            <a:extLst>
              <a:ext uri="{FF2B5EF4-FFF2-40B4-BE49-F238E27FC236}">
                <a16:creationId xmlns:a16="http://schemas.microsoft.com/office/drawing/2014/main" id="{88555534-875D-5F33-D1EB-A90B9011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78155"/>
              </p:ext>
            </p:extLst>
          </p:nvPr>
        </p:nvGraphicFramePr>
        <p:xfrm>
          <a:off x="8644961" y="5783628"/>
          <a:ext cx="137250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3F38558-C48D-57A5-0A46-2D37552937E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557566" y="4889078"/>
            <a:ext cx="773648" cy="89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BFD5F95-6E66-4778-889E-421B5B1070D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067810" y="4889078"/>
            <a:ext cx="2224329" cy="89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Таблица 45">
            <a:extLst>
              <a:ext uri="{FF2B5EF4-FFF2-40B4-BE49-F238E27FC236}">
                <a16:creationId xmlns:a16="http://schemas.microsoft.com/office/drawing/2014/main" id="{21006F85-5C6D-D836-9CDE-A47172AA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73156"/>
              </p:ext>
            </p:extLst>
          </p:nvPr>
        </p:nvGraphicFramePr>
        <p:xfrm>
          <a:off x="7467658" y="4499187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48" name="Таблица 4">
            <a:extLst>
              <a:ext uri="{FF2B5EF4-FFF2-40B4-BE49-F238E27FC236}">
                <a16:creationId xmlns:a16="http://schemas.microsoft.com/office/drawing/2014/main" id="{85262765-9049-5A9C-C34E-E1A34C0E0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9886"/>
              </p:ext>
            </p:extLst>
          </p:nvPr>
        </p:nvGraphicFramePr>
        <p:xfrm>
          <a:off x="7213836" y="5742094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0" name="Таблица 4">
            <a:extLst>
              <a:ext uri="{FF2B5EF4-FFF2-40B4-BE49-F238E27FC236}">
                <a16:creationId xmlns:a16="http://schemas.microsoft.com/office/drawing/2014/main" id="{61063220-5F75-A50E-8F9A-E7C220F7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26003"/>
              </p:ext>
            </p:extLst>
          </p:nvPr>
        </p:nvGraphicFramePr>
        <p:xfrm>
          <a:off x="5543677" y="5752255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679383-450A-BD16-E0DB-8F948CF9026F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257891" y="4889078"/>
            <a:ext cx="1222438" cy="86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DF1C08E0-E0B4-3741-9683-4EB7EC9D3306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7832932" y="4889078"/>
            <a:ext cx="174477" cy="85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Стрелка: вверх 58">
            <a:extLst>
              <a:ext uri="{FF2B5EF4-FFF2-40B4-BE49-F238E27FC236}">
                <a16:creationId xmlns:a16="http://schemas.microsoft.com/office/drawing/2014/main" id="{E529D7DF-83DB-EEF7-DA68-BB39C0B3B76A}"/>
              </a:ext>
            </a:extLst>
          </p:cNvPr>
          <p:cNvSpPr/>
          <p:nvPr/>
        </p:nvSpPr>
        <p:spPr>
          <a:xfrm>
            <a:off x="940269" y="4555811"/>
            <a:ext cx="121504" cy="365760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680FCF-9AC9-FC72-02D6-7F2C0CA23F60}"/>
              </a:ext>
            </a:extLst>
          </p:cNvPr>
          <p:cNvSpPr txBox="1"/>
          <p:nvPr/>
        </p:nvSpPr>
        <p:spPr>
          <a:xfrm>
            <a:off x="2706085" y="5071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37</a:t>
            </a:r>
            <a:endParaRPr lang="ru-BY" b="1" dirty="0">
              <a:highlight>
                <a:srgbClr val="FFFF00"/>
              </a:highlight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93076D6-E562-9F7E-51E4-F0B646D5E8CF}"/>
              </a:ext>
            </a:extLst>
          </p:cNvPr>
          <p:cNvCxnSpPr/>
          <p:nvPr/>
        </p:nvCxnSpPr>
        <p:spPr>
          <a:xfrm>
            <a:off x="0" y="3700329"/>
            <a:ext cx="12184114" cy="6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5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28" grpId="0"/>
      <p:bldP spid="28" grpId="1"/>
      <p:bldP spid="13" grpId="0"/>
      <p:bldP spid="59" grpId="0" animBg="1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346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969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488" y="433296"/>
            <a:ext cx="11627987" cy="801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Если в 2-3-дереве только один лист, (например, 4), то это дерево имеет следующий вид:</a:t>
            </a:r>
          </a:p>
        </p:txBody>
      </p:sp>
      <p:sp>
        <p:nvSpPr>
          <p:cNvPr id="25" name="Овал 24"/>
          <p:cNvSpPr/>
          <p:nvPr/>
        </p:nvSpPr>
        <p:spPr>
          <a:xfrm>
            <a:off x="5403350" y="1407561"/>
            <a:ext cx="701615" cy="61768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Овал 26"/>
          <p:cNvSpPr/>
          <p:nvPr/>
        </p:nvSpPr>
        <p:spPr>
          <a:xfrm>
            <a:off x="5393116" y="3421012"/>
            <a:ext cx="707366" cy="655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3:4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6246116" y="4493245"/>
            <a:ext cx="707366" cy="65560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Овал 50"/>
          <p:cNvSpPr/>
          <p:nvPr/>
        </p:nvSpPr>
        <p:spPr>
          <a:xfrm>
            <a:off x="4549588" y="4493245"/>
            <a:ext cx="707366" cy="65560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Прямая со стрелкой 29"/>
          <p:cNvCxnSpPr>
            <a:stCxn id="27" idx="3"/>
            <a:endCxn id="51" idx="0"/>
          </p:cNvCxnSpPr>
          <p:nvPr/>
        </p:nvCxnSpPr>
        <p:spPr>
          <a:xfrm flipH="1">
            <a:off x="4903271" y="3980608"/>
            <a:ext cx="593436" cy="512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7" idx="5"/>
            <a:endCxn id="49" idx="0"/>
          </p:cNvCxnSpPr>
          <p:nvPr/>
        </p:nvCxnSpPr>
        <p:spPr>
          <a:xfrm>
            <a:off x="5996891" y="3980608"/>
            <a:ext cx="602908" cy="512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6528" y="2215152"/>
            <a:ext cx="11707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в 2-3-дереве только два листа (например, 3 и 4) , то это дерево имеет следующий вид:</a:t>
            </a:r>
          </a:p>
        </p:txBody>
      </p:sp>
    </p:spTree>
    <p:extLst>
      <p:ext uri="{BB962C8B-B14F-4D97-AF65-F5344CB8AC3E}">
        <p14:creationId xmlns:p14="http://schemas.microsoft.com/office/powerpoint/2010/main" val="75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49" grpId="0" animBg="1"/>
      <p:bldP spid="51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83023" y="1825539"/>
            <a:ext cx="9960507" cy="2635929"/>
            <a:chOff x="1201840" y="1806251"/>
            <a:chExt cx="9960507" cy="2635929"/>
          </a:xfrm>
        </p:grpSpPr>
        <p:sp>
          <p:nvSpPr>
            <p:cNvPr id="5" name="Овал 4"/>
            <p:cNvSpPr/>
            <p:nvPr/>
          </p:nvSpPr>
          <p:spPr>
            <a:xfrm>
              <a:off x="5621109" y="1806251"/>
              <a:ext cx="868394" cy="4923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10:99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751087" y="4031410"/>
              <a:ext cx="468606" cy="40544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6940203" y="4031410"/>
              <a:ext cx="505893" cy="40544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939539" y="4040038"/>
              <a:ext cx="49458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5068272" y="4031410"/>
              <a:ext cx="487393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4102094" y="4045365"/>
              <a:ext cx="43132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552651" y="4031409"/>
              <a:ext cx="43132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961226" y="4019908"/>
              <a:ext cx="43132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201840" y="4040038"/>
              <a:ext cx="43132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6388425" y="3148642"/>
              <a:ext cx="756403" cy="4173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11:17</a:t>
              </a:r>
            </a:p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11390" y="3213341"/>
              <a:ext cx="793107" cy="3526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8:10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909312" y="3234907"/>
              <a:ext cx="831012" cy="3310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1:3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0036370" y="3970514"/>
              <a:ext cx="460074" cy="40256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84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9403046" y="3985403"/>
              <a:ext cx="465829" cy="44282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642866" y="4003574"/>
              <a:ext cx="465828" cy="43707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456044" y="3082090"/>
              <a:ext cx="762718" cy="370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18:25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3181709" y="2284752"/>
              <a:ext cx="714555" cy="381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7:10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10219643" y="3222384"/>
              <a:ext cx="742874" cy="4025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84:99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304362" y="2269561"/>
              <a:ext cx="678614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17:70</a:t>
              </a: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 стрелкой 23"/>
            <p:cNvCxnSpPr>
              <a:stCxn id="16" idx="3"/>
              <a:endCxn id="13" idx="7"/>
            </p:cNvCxnSpPr>
            <p:nvPr/>
          </p:nvCxnSpPr>
          <p:spPr>
            <a:xfrm flipH="1">
              <a:off x="1569996" y="3517504"/>
              <a:ext cx="461015" cy="5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6" idx="4"/>
              <a:endCxn id="12" idx="0"/>
            </p:cNvCxnSpPr>
            <p:nvPr/>
          </p:nvCxnSpPr>
          <p:spPr>
            <a:xfrm flipH="1">
              <a:off x="2176887" y="3565990"/>
              <a:ext cx="147931" cy="453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5" idx="3"/>
              <a:endCxn id="10" idx="0"/>
            </p:cNvCxnSpPr>
            <p:nvPr/>
          </p:nvCxnSpPr>
          <p:spPr>
            <a:xfrm flipH="1">
              <a:off x="4317755" y="3514346"/>
              <a:ext cx="209783" cy="531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5" idx="5"/>
              <a:endCxn id="9" idx="0"/>
            </p:cNvCxnSpPr>
            <p:nvPr/>
          </p:nvCxnSpPr>
          <p:spPr>
            <a:xfrm>
              <a:off x="5088349" y="3514346"/>
              <a:ext cx="223620" cy="517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4" idx="3"/>
              <a:endCxn id="8" idx="0"/>
            </p:cNvCxnSpPr>
            <p:nvPr/>
          </p:nvCxnSpPr>
          <p:spPr>
            <a:xfrm flipH="1">
              <a:off x="6186830" y="3504871"/>
              <a:ext cx="312368" cy="535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4" idx="5"/>
              <a:endCxn id="7" idx="0"/>
            </p:cNvCxnSpPr>
            <p:nvPr/>
          </p:nvCxnSpPr>
          <p:spPr>
            <a:xfrm>
              <a:off x="7034055" y="3504871"/>
              <a:ext cx="159095" cy="526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0" idx="3"/>
            </p:cNvCxnSpPr>
            <p:nvPr/>
          </p:nvCxnSpPr>
          <p:spPr>
            <a:xfrm flipH="1">
              <a:off x="7921925" y="3398526"/>
              <a:ext cx="645816" cy="63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  <a:stCxn id="20" idx="4"/>
              <a:endCxn id="19" idx="0"/>
            </p:cNvCxnSpPr>
            <p:nvPr/>
          </p:nvCxnSpPr>
          <p:spPr>
            <a:xfrm>
              <a:off x="8837403" y="3452818"/>
              <a:ext cx="38377" cy="550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</p:cNvCxnSpPr>
            <p:nvPr/>
          </p:nvCxnSpPr>
          <p:spPr>
            <a:xfrm>
              <a:off x="9107065" y="3398526"/>
              <a:ext cx="459834" cy="572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1" idx="5"/>
              <a:endCxn id="15" idx="0"/>
            </p:cNvCxnSpPr>
            <p:nvPr/>
          </p:nvCxnSpPr>
          <p:spPr>
            <a:xfrm>
              <a:off x="3791620" y="2610488"/>
              <a:ext cx="1016324" cy="602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3" idx="3"/>
              <a:endCxn id="14" idx="7"/>
            </p:cNvCxnSpPr>
            <p:nvPr/>
          </p:nvCxnSpPr>
          <p:spPr>
            <a:xfrm flipH="1">
              <a:off x="7034055" y="2608264"/>
              <a:ext cx="1369688" cy="60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23" idx="4"/>
              <a:endCxn id="20" idx="0"/>
            </p:cNvCxnSpPr>
            <p:nvPr/>
          </p:nvCxnSpPr>
          <p:spPr>
            <a:xfrm>
              <a:off x="8643669" y="2666376"/>
              <a:ext cx="193734" cy="415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5" idx="2"/>
              <a:endCxn id="21" idx="7"/>
            </p:cNvCxnSpPr>
            <p:nvPr/>
          </p:nvCxnSpPr>
          <p:spPr>
            <a:xfrm flipH="1">
              <a:off x="3791620" y="2052421"/>
              <a:ext cx="1829489" cy="2882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5" idx="6"/>
              <a:endCxn id="23" idx="1"/>
            </p:cNvCxnSpPr>
            <p:nvPr/>
          </p:nvCxnSpPr>
          <p:spPr>
            <a:xfrm>
              <a:off x="6489503" y="2052421"/>
              <a:ext cx="1914240" cy="275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10702273" y="3985403"/>
              <a:ext cx="460074" cy="40256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99</a:t>
              </a:r>
            </a:p>
          </p:txBody>
        </p:sp>
        <p:cxnSp>
          <p:nvCxnSpPr>
            <p:cNvPr id="39" name="Прямая со стрелкой 38"/>
            <p:cNvCxnSpPr>
              <a:stCxn id="22" idx="3"/>
              <a:endCxn id="17" idx="0"/>
            </p:cNvCxnSpPr>
            <p:nvPr/>
          </p:nvCxnSpPr>
          <p:spPr>
            <a:xfrm flipH="1">
              <a:off x="10266407" y="3565990"/>
              <a:ext cx="62027" cy="404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2" idx="5"/>
              <a:endCxn id="38" idx="0"/>
            </p:cNvCxnSpPr>
            <p:nvPr/>
          </p:nvCxnSpPr>
          <p:spPr>
            <a:xfrm>
              <a:off x="10853726" y="3565990"/>
              <a:ext cx="78584" cy="419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8887365" y="2467968"/>
              <a:ext cx="1703715" cy="745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16" idx="5"/>
              <a:endCxn id="11" idx="0"/>
            </p:cNvCxnSpPr>
            <p:nvPr/>
          </p:nvCxnSpPr>
          <p:spPr>
            <a:xfrm>
              <a:off x="2618625" y="3517504"/>
              <a:ext cx="149687" cy="513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21" idx="3"/>
              <a:endCxn id="16" idx="0"/>
            </p:cNvCxnSpPr>
            <p:nvPr/>
          </p:nvCxnSpPr>
          <p:spPr>
            <a:xfrm flipH="1">
              <a:off x="2324818" y="2610488"/>
              <a:ext cx="961535" cy="624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Объект 2"/>
          <p:cNvSpPr>
            <a:spLocks noGrp="1"/>
          </p:cNvSpPr>
          <p:nvPr>
            <p:ph idx="1"/>
          </p:nvPr>
        </p:nvSpPr>
        <p:spPr>
          <a:xfrm>
            <a:off x="268941" y="605971"/>
            <a:ext cx="11663083" cy="3849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Пример </a:t>
            </a:r>
          </a:p>
        </p:txBody>
      </p:sp>
    </p:spTree>
    <p:extLst>
      <p:ext uri="{BB962C8B-B14F-4D97-AF65-F5344CB8AC3E}">
        <p14:creationId xmlns:p14="http://schemas.microsoft.com/office/powerpoint/2010/main" val="57068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171898" y="5426101"/>
            <a:ext cx="276045" cy="2415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895853" y="5923556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439759" y="5923555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864182" y="5461474"/>
            <a:ext cx="276045" cy="2415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423889" y="5923557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75754" y="5923555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312409" y="5923557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5" idx="3"/>
            <a:endCxn id="6" idx="0"/>
          </p:cNvCxnSpPr>
          <p:nvPr/>
        </p:nvCxnSpPr>
        <p:spPr>
          <a:xfrm flipH="1">
            <a:off x="4033876" y="5632267"/>
            <a:ext cx="178448" cy="29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5"/>
            <a:endCxn id="7" idx="0"/>
          </p:cNvCxnSpPr>
          <p:nvPr/>
        </p:nvCxnSpPr>
        <p:spPr>
          <a:xfrm>
            <a:off x="4407517" y="5632267"/>
            <a:ext cx="170265" cy="291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3"/>
            <a:endCxn id="9" idx="0"/>
          </p:cNvCxnSpPr>
          <p:nvPr/>
        </p:nvCxnSpPr>
        <p:spPr>
          <a:xfrm flipH="1">
            <a:off x="5561912" y="5667640"/>
            <a:ext cx="342696" cy="2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8" idx="4"/>
            <a:endCxn id="10" idx="0"/>
          </p:cNvCxnSpPr>
          <p:nvPr/>
        </p:nvCxnSpPr>
        <p:spPr>
          <a:xfrm>
            <a:off x="6002205" y="5703013"/>
            <a:ext cx="11572" cy="220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5"/>
            <a:endCxn id="11" idx="0"/>
          </p:cNvCxnSpPr>
          <p:nvPr/>
        </p:nvCxnSpPr>
        <p:spPr>
          <a:xfrm>
            <a:off x="6099801" y="5667640"/>
            <a:ext cx="350631" cy="2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30543" y="69714"/>
                <a:ext cx="10520182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altLang="ru-RU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ТЕОРЕМА</a:t>
                </a:r>
                <a:endParaRPr lang="en-US" altLang="ru-RU" sz="2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altLang="ru-RU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/>
                  <a:t>Пусть 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i="1" dirty="0"/>
                  <a:t> –</a:t>
                </a:r>
                <a:r>
                  <a:rPr lang="ru-RU" sz="2400" dirty="0"/>
                  <a:t> общее количество вершин в 2</a:t>
                </a:r>
                <a:r>
                  <a:rPr lang="ru-RU" sz="2400" b="1" dirty="0"/>
                  <a:t>-</a:t>
                </a:r>
                <a:r>
                  <a:rPr lang="ru-RU" sz="2400" dirty="0"/>
                  <a:t>3</a:t>
                </a:r>
                <a:r>
                  <a:rPr lang="ru-RU" sz="2400" b="1" dirty="0"/>
                  <a:t>-</a:t>
                </a:r>
                <a:r>
                  <a:rPr lang="ru-RU" sz="2400" dirty="0"/>
                  <a:t>дереве (включая корень и листья);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ru-RU" sz="2400" i="1" dirty="0"/>
                  <a:t> –</a:t>
                </a:r>
                <a:r>
                  <a:rPr lang="ru-RU" sz="2400" dirty="0"/>
                  <a:t> количество листьев;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ru-RU" sz="2400" i="1" dirty="0"/>
                  <a:t> –</a:t>
                </a:r>
                <a:r>
                  <a:rPr lang="ru-RU" sz="2400" dirty="0"/>
                  <a:t> высота дерева. </a:t>
                </a:r>
              </a:p>
              <a:p>
                <a:pPr lvl="1"/>
                <a:r>
                  <a:rPr lang="ru-RU" sz="2400" dirty="0"/>
                  <a:t>Тогда справедливы следующие неравенства: </a:t>
                </a:r>
                <a:endParaRPr lang="ru-RU" alt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3" y="69714"/>
                <a:ext cx="10520182" cy="2308324"/>
              </a:xfrm>
              <a:prstGeom prst="rect">
                <a:avLst/>
              </a:prstGeom>
              <a:blipFill>
                <a:blip r:embed="rId2"/>
                <a:stretch>
                  <a:fillRect l="-927" t="-2111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653440" y="3935757"/>
                <a:ext cx="865872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215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Доказательство</a:t>
                </a:r>
                <a:r>
                  <a:rPr lang="ru-RU" alt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проводится, используя метод математической индукции. </a:t>
                </a:r>
              </a:p>
              <a:p>
                <a:pPr lvl="0" indent="215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indent="215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База индукции: </a:t>
                </a:r>
                <a14:m>
                  <m:oMath xmlns:m="http://schemas.openxmlformats.org/officeDocument/2006/math">
                    <m:r>
                      <a:rPr lang="en-US" altLang="ru-RU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ru-RU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ru-RU" alt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Утверждение верно.</a:t>
                </a:r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40" y="3935757"/>
                <a:ext cx="8658725" cy="1015663"/>
              </a:xfrm>
              <a:prstGeom prst="rect">
                <a:avLst/>
              </a:prstGeom>
              <a:blipFill>
                <a:blip r:embed="rId3"/>
                <a:stretch>
                  <a:fillRect t="-3614" b="-96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>
            <a:cxnSpLocks/>
          </p:cNvCxnSpPr>
          <p:nvPr/>
        </p:nvCxnSpPr>
        <p:spPr>
          <a:xfrm>
            <a:off x="1038687" y="568171"/>
            <a:ext cx="0" cy="311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8A21FE-B9B9-FD61-87B1-3BAE8C2B326C}"/>
                  </a:ext>
                </a:extLst>
              </p:cNvPr>
              <p:cNvSpPr txBox="1"/>
              <p:nvPr/>
            </p:nvSpPr>
            <p:spPr>
              <a:xfrm>
                <a:off x="5482178" y="2464099"/>
                <a:ext cx="1665841" cy="383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8A21FE-B9B9-FD61-87B1-3BAE8C2B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78" y="2464099"/>
                <a:ext cx="1665841" cy="383246"/>
              </a:xfrm>
              <a:prstGeom prst="rect">
                <a:avLst/>
              </a:prstGeom>
              <a:blipFill>
                <a:blip r:embed="rId5"/>
                <a:stretch>
                  <a:fillRect l="-3650" t="-4762" r="-1460" b="-111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32F95-DC0B-2649-15BB-35AFB3A79BDF}"/>
                  </a:ext>
                </a:extLst>
              </p:cNvPr>
              <p:cNvSpPr txBox="1"/>
              <p:nvPr/>
            </p:nvSpPr>
            <p:spPr>
              <a:xfrm>
                <a:off x="4829820" y="2929365"/>
                <a:ext cx="3447932" cy="75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32F95-DC0B-2649-15BB-35AFB3A7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820" y="2929365"/>
                <a:ext cx="3447932" cy="753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7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759" y="5589191"/>
            <a:ext cx="4287411" cy="542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Первое неравенство доказано.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19215" y="252794"/>
                <a:ext cx="11355782" cy="4941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теорема верна для деревьев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 докажем  её для деревьев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Сначала </a:t>
                </a:r>
                <a:r>
                  <a:rPr lang="ru-RU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докажем первое неравенство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увеличении высоты дерева на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минимальное число листьев в дереве получаем, когда в дереве высоты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 минимальным числом листьев к каждому листу добавлено по 2 сына, а максимальное, когда в дереве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 максимальным   числом листьев к каждому листу добавлено 3 сына: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𝒎𝒂𝒙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</m:oMath>
                  </m:oMathPara>
                </a14:m>
                <a:endParaRPr lang="ru-BY" sz="2400" b="1" dirty="0"/>
              </a:p>
              <a:p>
                <a:pPr lvl="1" algn="just"/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5" y="252794"/>
                <a:ext cx="11355782" cy="4941546"/>
              </a:xfrm>
              <a:prstGeom prst="rect">
                <a:avLst/>
              </a:prstGeom>
              <a:blipFill>
                <a:blip r:embed="rId3"/>
                <a:stretch>
                  <a:fillRect l="-805" t="-986" r="-8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95A2D8-87FE-A6F4-EA4E-E32C0E66E80E}"/>
              </a:ext>
            </a:extLst>
          </p:cNvPr>
          <p:cNvGrpSpPr/>
          <p:nvPr/>
        </p:nvGrpSpPr>
        <p:grpSpPr>
          <a:xfrm>
            <a:off x="7874000" y="115844"/>
            <a:ext cx="4318000" cy="1538918"/>
            <a:chOff x="7874000" y="115844"/>
            <a:chExt cx="4318000" cy="153891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E5375B9-2346-A2C2-A72B-0F34174AAAD6}"/>
                </a:ext>
              </a:extLst>
            </p:cNvPr>
            <p:cNvSpPr/>
            <p:nvPr/>
          </p:nvSpPr>
          <p:spPr>
            <a:xfrm>
              <a:off x="7874000" y="115844"/>
              <a:ext cx="4318000" cy="1538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ECEDABE-5BFF-BAC2-9B9C-8F19142CD112}"/>
                    </a:ext>
                  </a:extLst>
                </p:cNvPr>
                <p:cNvSpPr txBox="1"/>
                <p:nvPr/>
              </p:nvSpPr>
              <p:spPr>
                <a:xfrm>
                  <a:off x="7980835" y="243328"/>
                  <a:ext cx="2240293" cy="383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BY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ECEDABE-5BFF-BAC2-9B9C-8F19142CD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35" y="243328"/>
                  <a:ext cx="2240293" cy="383246"/>
                </a:xfrm>
                <a:prstGeom prst="rect">
                  <a:avLst/>
                </a:prstGeom>
                <a:blipFill>
                  <a:blip r:embed="rId4"/>
                  <a:stretch>
                    <a:fillRect t="-4762" r="-1087" b="-952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9511FAA-105B-484A-B9C8-6856CBE316D5}"/>
                    </a:ext>
                  </a:extLst>
                </p:cNvPr>
                <p:cNvSpPr txBox="1"/>
                <p:nvPr/>
              </p:nvSpPr>
              <p:spPr>
                <a:xfrm>
                  <a:off x="8021808" y="853983"/>
                  <a:ext cx="4022383" cy="753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BY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9511FAA-105B-484A-B9C8-6856CBE316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808" y="853983"/>
                  <a:ext cx="4022383" cy="7537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160321-A04E-E4E6-BEDD-57B58F67D490}"/>
              </a:ext>
            </a:extLst>
          </p:cNvPr>
          <p:cNvSpPr txBox="1"/>
          <p:nvPr/>
        </p:nvSpPr>
        <p:spPr bwMode="auto">
          <a:xfrm>
            <a:off x="4129537" y="4597189"/>
            <a:ext cx="3397330" cy="55901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161837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47809" y="401297"/>
                <a:ext cx="10951723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Докажем </a:t>
                </a:r>
                <a:r>
                  <a:rPr lang="ru-RU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второе неравенство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неравенство (2) выполняется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деревьев 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 докажем  его для деревьев высоты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общее число вершин в дереве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09" y="401297"/>
                <a:ext cx="10951723" cy="2616101"/>
              </a:xfrm>
              <a:prstGeom prst="rect">
                <a:avLst/>
              </a:prstGeom>
              <a:blipFill>
                <a:blip r:embed="rId3"/>
                <a:stretch>
                  <a:fillRect l="-835" t="-1865" b="-44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81975" y="5920412"/>
            <a:ext cx="338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Неравенство (2) также доказано.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60DDF56-3F15-BD7D-3641-EBB60AE88C9A}"/>
              </a:ext>
            </a:extLst>
          </p:cNvPr>
          <p:cNvGrpSpPr/>
          <p:nvPr/>
        </p:nvGrpSpPr>
        <p:grpSpPr>
          <a:xfrm>
            <a:off x="7874000" y="56725"/>
            <a:ext cx="4318000" cy="1538918"/>
            <a:chOff x="7874000" y="115844"/>
            <a:chExt cx="4318000" cy="1538918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C82C692C-57B1-E72A-D324-D5A546D4249A}"/>
                </a:ext>
              </a:extLst>
            </p:cNvPr>
            <p:cNvSpPr/>
            <p:nvPr/>
          </p:nvSpPr>
          <p:spPr>
            <a:xfrm>
              <a:off x="7874000" y="115844"/>
              <a:ext cx="4318000" cy="1538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90E8926-43A8-D60C-A029-ABC4DD6F68F6}"/>
                    </a:ext>
                  </a:extLst>
                </p:cNvPr>
                <p:cNvSpPr txBox="1"/>
                <p:nvPr/>
              </p:nvSpPr>
              <p:spPr>
                <a:xfrm>
                  <a:off x="7980835" y="243328"/>
                  <a:ext cx="2240293" cy="383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BY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90E8926-43A8-D60C-A029-ABC4DD6F6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35" y="243328"/>
                  <a:ext cx="2240293" cy="383246"/>
                </a:xfrm>
                <a:prstGeom prst="rect">
                  <a:avLst/>
                </a:prstGeom>
                <a:blipFill>
                  <a:blip r:embed="rId4"/>
                  <a:stretch>
                    <a:fillRect t="-4762" r="-1087" b="-111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39AB5-47F4-A142-DB0E-0FA5299E21E7}"/>
                    </a:ext>
                  </a:extLst>
                </p:cNvPr>
                <p:cNvSpPr txBox="1"/>
                <p:nvPr/>
              </p:nvSpPr>
              <p:spPr>
                <a:xfrm>
                  <a:off x="8021808" y="853983"/>
                  <a:ext cx="4022383" cy="753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BY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39AB5-47F4-A142-DB0E-0FA5299E2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808" y="853983"/>
                  <a:ext cx="4022383" cy="7537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70107D-17F5-A7B8-1223-C358997856E5}"/>
                  </a:ext>
                </a:extLst>
              </p:cNvPr>
              <p:cNvSpPr txBox="1"/>
              <p:nvPr/>
            </p:nvSpPr>
            <p:spPr>
              <a:xfrm>
                <a:off x="2937933" y="3112049"/>
                <a:ext cx="5654609" cy="772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𝒎𝒊𝒏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b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70107D-17F5-A7B8-1223-C3589978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33" y="3112049"/>
                <a:ext cx="5654609" cy="772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E63A3-D644-E08A-754B-251933277073}"/>
                  </a:ext>
                </a:extLst>
              </p:cNvPr>
              <p:cNvSpPr txBox="1"/>
              <p:nvPr/>
            </p:nvSpPr>
            <p:spPr>
              <a:xfrm>
                <a:off x="3013569" y="3745951"/>
                <a:ext cx="4927602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ru-BY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E63A3-D644-E08A-754B-25193327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69" y="3745951"/>
                <a:ext cx="4927602" cy="475579"/>
              </a:xfrm>
              <a:prstGeom prst="rect">
                <a:avLst/>
              </a:prstGeom>
              <a:blipFill>
                <a:blip r:embed="rId7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FA0D41-DF2C-2104-8210-FF77EC871053}"/>
                  </a:ext>
                </a:extLst>
              </p:cNvPr>
              <p:cNvSpPr txBox="1"/>
              <p:nvPr/>
            </p:nvSpPr>
            <p:spPr>
              <a:xfrm>
                <a:off x="3530600" y="4379340"/>
                <a:ext cx="6129866" cy="68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/>
                  <a:t> +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FA0D41-DF2C-2104-8210-FF77EC87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4379340"/>
                <a:ext cx="6129866" cy="683905"/>
              </a:xfrm>
              <a:prstGeom prst="rect">
                <a:avLst/>
              </a:prstGeom>
              <a:blipFill>
                <a:blip r:embed="rId8"/>
                <a:stretch>
                  <a:fillRect b="-79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0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484" y="301217"/>
            <a:ext cx="8948315" cy="396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Из левой части неравенства: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 txBox="1"/>
              <p:nvPr/>
            </p:nvSpPr>
            <p:spPr bwMode="auto">
              <a:xfrm>
                <a:off x="3859477" y="3346255"/>
                <a:ext cx="4473045" cy="76200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BY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ru-BY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32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ru-BY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ru-BY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3200" b="1" dirty="0"/>
              </a:p>
            </p:txBody>
          </p:sp>
        </mc:Choice>
        <mc:Fallback xmlns=""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9477" y="3346255"/>
                <a:ext cx="4473045" cy="762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0DBDA5-6140-3E5A-EC05-B55C5BC45F40}"/>
                  </a:ext>
                </a:extLst>
              </p:cNvPr>
              <p:cNvSpPr txBox="1"/>
              <p:nvPr/>
            </p:nvSpPr>
            <p:spPr>
              <a:xfrm>
                <a:off x="3048000" y="771859"/>
                <a:ext cx="6096000" cy="1097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0DBDA5-6140-3E5A-EC05-B55C5BC45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771859"/>
                <a:ext cx="6096000" cy="1097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93D79F-C189-0F68-0043-F13F0D7A6746}"/>
                  </a:ext>
                </a:extLst>
              </p:cNvPr>
              <p:cNvSpPr txBox="1"/>
              <p:nvPr/>
            </p:nvSpPr>
            <p:spPr>
              <a:xfrm>
                <a:off x="609600" y="2286000"/>
                <a:ext cx="8305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/>
                  <a:t>получаем, что высота 2-3-дерева из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200" dirty="0"/>
                  <a:t> вершин </a:t>
                </a:r>
                <a:endParaRPr lang="ru-BY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93D79F-C189-0F68-0043-F13F0D7A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0"/>
                <a:ext cx="8305415" cy="584775"/>
              </a:xfrm>
              <a:prstGeom prst="rect">
                <a:avLst/>
              </a:prstGeom>
              <a:blipFill>
                <a:blip r:embed="rId4"/>
                <a:stretch>
                  <a:fillRect l="-1836" t="-12500" r="-881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890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4125</TotalTime>
  <Words>1967</Words>
  <Application>Microsoft Office PowerPoint</Application>
  <PresentationFormat>Широкоэкранный</PresentationFormat>
  <Paragraphs>839</Paragraphs>
  <Slides>33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Тема Office</vt:lpstr>
      <vt:lpstr>1_Тема Office</vt:lpstr>
      <vt:lpstr>Equation</vt:lpstr>
      <vt:lpstr>ОРГАНИЗАЦИЯ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элемента с ключом x</vt:lpstr>
      <vt:lpstr>Презентация PowerPoint</vt:lpstr>
      <vt:lpstr>Презентация PowerPoint</vt:lpstr>
      <vt:lpstr>Добавление элемента</vt:lpstr>
      <vt:lpstr>Презентация PowerPoint</vt:lpstr>
      <vt:lpstr>Презентация PowerPoint</vt:lpstr>
      <vt:lpstr>Удаление элемента</vt:lpstr>
      <vt:lpstr>Презентация PowerPoint</vt:lpstr>
      <vt:lpstr>Презентация PowerPoint</vt:lpstr>
      <vt:lpstr>Оценки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 из дерева непрерывного участка ключей, лежащих в интервале [a,b]</vt:lpstr>
      <vt:lpstr>Презентация PowerPoint</vt:lpstr>
      <vt:lpstr>B-дерево  произносится: «би»-дерев) (англ. B-tree)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395</cp:revision>
  <dcterms:created xsi:type="dcterms:W3CDTF">2020-04-14T05:04:13Z</dcterms:created>
  <dcterms:modified xsi:type="dcterms:W3CDTF">2024-03-20T12:07:06Z</dcterms:modified>
</cp:coreProperties>
</file>