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35" r:id="rId2"/>
  </p:sldMasterIdLst>
  <p:notesMasterIdLst>
    <p:notesMasterId r:id="rId44"/>
  </p:notesMasterIdLst>
  <p:handoutMasterIdLst>
    <p:handoutMasterId r:id="rId45"/>
  </p:handoutMasterIdLst>
  <p:sldIdLst>
    <p:sldId id="536" r:id="rId3"/>
    <p:sldId id="485" r:id="rId4"/>
    <p:sldId id="487" r:id="rId5"/>
    <p:sldId id="492" r:id="rId6"/>
    <p:sldId id="491" r:id="rId7"/>
    <p:sldId id="486" r:id="rId8"/>
    <p:sldId id="488" r:id="rId9"/>
    <p:sldId id="489" r:id="rId10"/>
    <p:sldId id="490" r:id="rId11"/>
    <p:sldId id="493" r:id="rId12"/>
    <p:sldId id="494" r:id="rId13"/>
    <p:sldId id="537" r:id="rId14"/>
    <p:sldId id="495" r:id="rId15"/>
    <p:sldId id="497" r:id="rId16"/>
    <p:sldId id="499" r:id="rId17"/>
    <p:sldId id="505" r:id="rId18"/>
    <p:sldId id="506" r:id="rId19"/>
    <p:sldId id="538" r:id="rId20"/>
    <p:sldId id="523" r:id="rId21"/>
    <p:sldId id="500" r:id="rId22"/>
    <p:sldId id="529" r:id="rId23"/>
    <p:sldId id="530" r:id="rId24"/>
    <p:sldId id="531" r:id="rId25"/>
    <p:sldId id="535" r:id="rId26"/>
    <p:sldId id="532" r:id="rId27"/>
    <p:sldId id="501" r:id="rId28"/>
    <p:sldId id="507" r:id="rId29"/>
    <p:sldId id="513" r:id="rId30"/>
    <p:sldId id="515" r:id="rId31"/>
    <p:sldId id="517" r:id="rId32"/>
    <p:sldId id="514" r:id="rId33"/>
    <p:sldId id="516" r:id="rId34"/>
    <p:sldId id="518" r:id="rId35"/>
    <p:sldId id="520" r:id="rId36"/>
    <p:sldId id="522" r:id="rId37"/>
    <p:sldId id="519" r:id="rId38"/>
    <p:sldId id="542" r:id="rId39"/>
    <p:sldId id="524" r:id="rId40"/>
    <p:sldId id="525" r:id="rId41"/>
    <p:sldId id="526" r:id="rId42"/>
    <p:sldId id="521" r:id="rId43"/>
  </p:sldIdLst>
  <p:sldSz cx="9906000" cy="6858000" type="A4"/>
  <p:notesSz cx="9940925" cy="68087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10" autoAdjust="0"/>
  </p:normalViewPr>
  <p:slideViewPr>
    <p:cSldViewPr>
      <p:cViewPr varScale="1">
        <p:scale>
          <a:sx n="76" d="100"/>
          <a:sy n="76" d="100"/>
        </p:scale>
        <p:origin x="31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7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15938"/>
            <a:ext cx="3675062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326" y="3253335"/>
            <a:ext cx="7294274" cy="302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6" tIns="44715" rIns="91026" bIns="44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50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67 is the difference of </a:t>
            </a:r>
            <a:r>
              <a:rPr lang="en-US" dirty="0" err="1"/>
              <a:t>loglik</a:t>
            </a:r>
            <a:r>
              <a:rPr lang="en-US" dirty="0"/>
              <a:t>*2 !!!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82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will change the interpret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199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with every week the </a:t>
            </a:r>
            <a:r>
              <a:rPr lang="en-US" dirty="0" err="1"/>
              <a:t>depr</a:t>
            </a:r>
            <a:r>
              <a:rPr lang="en-US" dirty="0"/>
              <a:t> will </a:t>
            </a:r>
            <a:r>
              <a:rPr lang="en-US" dirty="0" err="1"/>
              <a:t>decr</a:t>
            </a:r>
            <a:r>
              <a:rPr lang="en-US" dirty="0"/>
              <a:t> 2.4 ,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16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6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4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628800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57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18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9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51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700808"/>
            <a:ext cx="9073008" cy="15841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356992"/>
            <a:ext cx="9049006" cy="259228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125339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37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7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9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56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194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980728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40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19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14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137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861048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2817085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284984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87137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12776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058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07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2" hasCustomPrompt="1"/>
          </p:nvPr>
        </p:nvSpPr>
        <p:spPr>
          <a:xfrm>
            <a:off x="416496" y="2852936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725144"/>
            <a:ext cx="8352928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6898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233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83377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632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3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98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4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410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264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684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6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47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9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9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0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8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iley.com/en-nl/Longitudinal+Data+Analysis-p-978047142027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Epidemiology and Big Data</a:t>
            </a:r>
            <a:br>
              <a:rPr lang="en-US" altLang="en-US" dirty="0"/>
            </a:br>
            <a:r>
              <a:rPr lang="en-US" altLang="en-US" sz="3200" dirty="0"/>
              <a:t>Mixed Models part 3: Technical issues in multilevel/longitudinal modelling</a:t>
            </a:r>
            <a:endParaRPr lang="nl-NL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Rebecca Stellato</a:t>
            </a:r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027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graphicFrame>
        <p:nvGraphicFramePr>
          <p:cNvPr id="8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3122"/>
              </p:ext>
            </p:extLst>
          </p:nvPr>
        </p:nvGraphicFramePr>
        <p:xfrm>
          <a:off x="428625" y="3573463"/>
          <a:ext cx="8700839" cy="3024190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# </a:t>
                      </a:r>
                      <a:r>
                        <a:rPr kumimoji="0" lang="nl-NL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cov</a:t>
                      </a: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par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-2*logLike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Identity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2388.027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2414.027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 Symm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2277.381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2305.381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2183.227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homogen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2221.847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heterogen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2207.462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en-US" dirty="0"/>
              <a:t>Four models with the same fixed structure (endo*week, 12 degrees of freedom) and different random parts. </a:t>
            </a:r>
          </a:p>
          <a:p>
            <a:r>
              <a:rPr lang="en-US" altLang="en-US" dirty="0"/>
              <a:t>Compare these using ML-based methods (LRT and / or AIC):</a:t>
            </a:r>
          </a:p>
          <a:p>
            <a:endParaRPr lang="nl-NL" altLang="en-US" dirty="0"/>
          </a:p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the comparison of the AIC’s</a:t>
            </a:r>
          </a:p>
          <a:p>
            <a:pPr lvl="1"/>
            <a:r>
              <a:rPr lang="en-US" altLang="en-US" dirty="0"/>
              <a:t>Taking dependence into account greatly improves the model fit</a:t>
            </a:r>
          </a:p>
          <a:p>
            <a:pPr lvl="1"/>
            <a:r>
              <a:rPr lang="en-US" altLang="en-US" dirty="0"/>
              <a:t>Assuming equal variances and equal correlations is not a good option for these data</a:t>
            </a:r>
          </a:p>
          <a:p>
            <a:pPr lvl="1"/>
            <a:r>
              <a:rPr lang="en-US" altLang="en-US" dirty="0"/>
              <a:t>The parsimonious </a:t>
            </a:r>
            <a:r>
              <a:rPr lang="en-US" altLang="en-US" dirty="0" err="1"/>
              <a:t>homog</a:t>
            </a:r>
            <a:r>
              <a:rPr lang="en-US" altLang="en-US" dirty="0"/>
              <a:t>. AR(1) not worse than unstructured</a:t>
            </a:r>
          </a:p>
          <a:p>
            <a:pPr lvl="1"/>
            <a:r>
              <a:rPr lang="en-US" altLang="en-US" dirty="0"/>
              <a:t>The AR(1) with heterogeneous variances is best</a:t>
            </a:r>
          </a:p>
          <a:p>
            <a:endParaRPr lang="en-US" altLang="en-US" dirty="0"/>
          </a:p>
          <a:p>
            <a:r>
              <a:rPr lang="en-US" altLang="en-US" dirty="0"/>
              <a:t>We could also have used LRTs (for nested models only), with corrected p-values:</a:t>
            </a:r>
          </a:p>
          <a:p>
            <a:pPr lvl="1"/>
            <a:r>
              <a:rPr lang="en-US" altLang="en-US" dirty="0"/>
              <a:t>Homogeneous vs heterogeneous AR(1) (for instance):</a:t>
            </a:r>
          </a:p>
          <a:p>
            <a:pPr lvl="2"/>
            <a:r>
              <a:rPr lang="en-US" altLang="en-US" dirty="0"/>
              <a:t>LRT = </a:t>
            </a:r>
            <a:r>
              <a:rPr lang="nl-NL" dirty="0">
                <a:latin typeface="Calibri" pitchFamily="34" charset="0"/>
              </a:rPr>
              <a:t>2221.847 -</a:t>
            </a:r>
            <a:r>
              <a:rPr lang="nl-NL" altLang="en-US" dirty="0"/>
              <a:t>2207.462 = 14.385 </a:t>
            </a:r>
            <a:r>
              <a:rPr lang="nl-NL" altLang="en-US" dirty="0" err="1"/>
              <a:t>with</a:t>
            </a:r>
            <a:r>
              <a:rPr lang="nl-NL" altLang="en-US" dirty="0"/>
              <a:t> 7-2= 5 </a:t>
            </a:r>
            <a:r>
              <a:rPr lang="nl-NL" altLang="en-US" dirty="0" err="1"/>
              <a:t>df</a:t>
            </a:r>
            <a:r>
              <a:rPr lang="nl-NL" altLang="en-US" dirty="0"/>
              <a:t>; p =  0.0133/2 =  0.0067</a:t>
            </a:r>
          </a:p>
          <a:p>
            <a:pPr lvl="2"/>
            <a:r>
              <a:rPr lang="nl-NL" altLang="en-US" dirty="0" err="1"/>
              <a:t>heterogeneous</a:t>
            </a:r>
            <a:r>
              <a:rPr lang="nl-NL" altLang="en-US" dirty="0"/>
              <a:t> is </a:t>
            </a:r>
            <a:r>
              <a:rPr lang="nl-NL" altLang="en-US" dirty="0" err="1"/>
              <a:t>significantly</a:t>
            </a:r>
            <a:r>
              <a:rPr lang="nl-NL" altLang="en-US" dirty="0"/>
              <a:t>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also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*</a:t>
            </a:r>
            <a:r>
              <a:rPr lang="nl-NL" altLang="en-US" dirty="0" err="1"/>
              <a:t>linear</a:t>
            </a:r>
            <a:r>
              <a:rPr lang="nl-NL" altLang="en-US" dirty="0"/>
              <a:t>* time trend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one</a:t>
            </a:r>
            <a:r>
              <a:rPr lang="nl-NL" altLang="en-US" dirty="0"/>
              <a:t> </a:t>
            </a:r>
            <a:r>
              <a:rPr lang="nl-NL" altLang="en-US" dirty="0" err="1"/>
              <a:t>another</a:t>
            </a:r>
            <a:r>
              <a:rPr lang="nl-NL" altLang="en-US" dirty="0"/>
              <a:t>:</a:t>
            </a:r>
          </a:p>
          <a:p>
            <a:pPr lvl="1" eaLnBrk="1" hangingPunct="1"/>
            <a:r>
              <a:rPr lang="nl-NL" altLang="en-US" dirty="0" err="1"/>
              <a:t>fixed</a:t>
            </a:r>
            <a:r>
              <a:rPr lang="nl-NL" altLang="en-US" dirty="0"/>
              <a:t>: time, </a:t>
            </a:r>
            <a:r>
              <a:rPr lang="nl-NL" altLang="en-US" dirty="0" err="1"/>
              <a:t>endo</a:t>
            </a:r>
            <a:r>
              <a:rPr lang="nl-NL" altLang="en-US" dirty="0"/>
              <a:t>, time*</a:t>
            </a:r>
            <a:r>
              <a:rPr lang="nl-NL" altLang="en-US" dirty="0" err="1"/>
              <a:t>endo</a:t>
            </a:r>
            <a:endParaRPr lang="nl-NL" altLang="en-US" dirty="0"/>
          </a:p>
          <a:p>
            <a:pPr lvl="1" eaLnBrk="1" hangingPunct="1"/>
            <a:r>
              <a:rPr lang="nl-NL" altLang="en-US" dirty="0"/>
              <a:t>random: </a:t>
            </a:r>
            <a:r>
              <a:rPr lang="nl-NL" altLang="en-US" dirty="0" err="1"/>
              <a:t>intercept</a:t>
            </a:r>
            <a:r>
              <a:rPr lang="nl-NL" altLang="en-US" dirty="0"/>
              <a:t> vs. </a:t>
            </a:r>
            <a:r>
              <a:rPr lang="nl-NL" altLang="en-US" dirty="0" err="1"/>
              <a:t>int+slope</a:t>
            </a:r>
            <a:endParaRPr lang="nl-NL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3050" y="4076700"/>
            <a:ext cx="93599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&gt; </a:t>
            </a:r>
            <a:r>
              <a:rPr lang="nl-NL" altLang="en-US" sz="1600" dirty="0" err="1">
                <a:latin typeface="Courier New" pitchFamily="49" charset="0"/>
              </a:rPr>
              <a:t>anova</a:t>
            </a:r>
            <a:r>
              <a:rPr lang="nl-NL" altLang="en-US" sz="1600" dirty="0">
                <a:latin typeface="Courier New" pitchFamily="49" charset="0"/>
              </a:rPr>
              <a:t>(</a:t>
            </a: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, </a:t>
            </a: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        Model </a:t>
            </a:r>
            <a:r>
              <a:rPr lang="nl-NL" altLang="en-US" sz="1600" dirty="0" err="1">
                <a:latin typeface="Courier New" pitchFamily="49" charset="0"/>
              </a:rPr>
              <a:t>df</a:t>
            </a:r>
            <a:r>
              <a:rPr lang="nl-NL" altLang="en-US" sz="1600" dirty="0">
                <a:latin typeface="Courier New" pitchFamily="49" charset="0"/>
              </a:rPr>
              <a:t>      AIC      BIC    </a:t>
            </a:r>
            <a:r>
              <a:rPr lang="nl-NL" altLang="en-US" sz="1600" dirty="0" err="1">
                <a:latin typeface="Courier New" pitchFamily="49" charset="0"/>
              </a:rPr>
              <a:t>logLik</a:t>
            </a:r>
            <a:r>
              <a:rPr lang="nl-NL" altLang="en-US" sz="1600" dirty="0">
                <a:latin typeface="Courier New" pitchFamily="49" charset="0"/>
              </a:rPr>
              <a:t>   Test  </a:t>
            </a:r>
            <a:r>
              <a:rPr lang="nl-NL" altLang="en-US" sz="1600" dirty="0" err="1">
                <a:latin typeface="Courier New" pitchFamily="49" charset="0"/>
              </a:rPr>
              <a:t>L.Ratio</a:t>
            </a:r>
            <a:r>
              <a:rPr lang="nl-NL" altLang="en-US" sz="1600" dirty="0">
                <a:latin typeface="Courier New" pitchFamily="49" charset="0"/>
              </a:rPr>
              <a:t> p-</a:t>
            </a:r>
            <a:r>
              <a:rPr lang="nl-NL" altLang="en-US" sz="1600" dirty="0" err="1">
                <a:latin typeface="Courier New" pitchFamily="49" charset="0"/>
              </a:rPr>
              <a:t>value</a:t>
            </a:r>
            <a:endParaRPr lang="nl-NL" altLang="en-US" sz="16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     1  8 2230.929 2262.345 -1107.465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     2  6 2294.137 2317.699 -1141.069 1 </a:t>
            </a:r>
            <a:r>
              <a:rPr lang="nl-NL" altLang="en-US" sz="1600" dirty="0" err="1">
                <a:latin typeface="Courier New" pitchFamily="49" charset="0"/>
              </a:rPr>
              <a:t>vs</a:t>
            </a:r>
            <a:r>
              <a:rPr lang="nl-NL" altLang="en-US" sz="1600" dirty="0">
                <a:latin typeface="Courier New" pitchFamily="49" charset="0"/>
              </a:rPr>
              <a:t> 2 </a:t>
            </a:r>
            <a:r>
              <a:rPr lang="nl-NL" altLang="en-US" sz="1600" dirty="0">
                <a:highlight>
                  <a:srgbClr val="FFFF00"/>
                </a:highlight>
                <a:latin typeface="Courier New" pitchFamily="49" charset="0"/>
              </a:rPr>
              <a:t>67.20798</a:t>
            </a:r>
            <a:r>
              <a:rPr lang="nl-NL" altLang="en-US" sz="1600" dirty="0">
                <a:latin typeface="Courier New" pitchFamily="49" charset="0"/>
              </a:rPr>
              <a:t>  &lt;.0001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rand int </a:t>
            </a:r>
            <a:r>
              <a:rPr lang="nl-NL" altLang="en-US" dirty="0" err="1"/>
              <a:t>only</a:t>
            </a:r>
            <a:r>
              <a:rPr lang="nl-NL" altLang="en-US" dirty="0"/>
              <a:t> (LRT or AIC)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20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No LRT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i="1" dirty="0" err="1"/>
              <a:t>linear</a:t>
            </a:r>
            <a:r>
              <a:rPr lang="nl-NL" altLang="en-US" dirty="0"/>
              <a:t> time trend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CPM</a:t>
            </a:r>
          </a:p>
          <a:p>
            <a:r>
              <a:rPr lang="nl-NL" altLang="en-US" dirty="0"/>
              <a:t>But 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use</a:t>
            </a:r>
            <a:r>
              <a:rPr lang="nl-NL" altLang="en-US" dirty="0"/>
              <a:t> AIC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these non-</a:t>
            </a:r>
            <a:r>
              <a:rPr lang="nl-NL" altLang="en-US" dirty="0" err="1"/>
              <a:t>nested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pPr eaLnBrk="1" hangingPunct="1"/>
            <a:endParaRPr lang="nl-NL" alt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best </a:t>
            </a:r>
            <a:r>
              <a:rPr lang="nl-NL" altLang="en-US" dirty="0" err="1"/>
              <a:t>according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AIC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06048"/>
              </p:ext>
            </p:extLst>
          </p:nvPr>
        </p:nvGraphicFramePr>
        <p:xfrm>
          <a:off x="428624" y="2277018"/>
          <a:ext cx="5748511" cy="1924052"/>
        </p:xfrm>
        <a:graphic>
          <a:graphicData uri="http://schemas.openxmlformats.org/drawingml/2006/table">
            <a:tbl>
              <a:tblPr/>
              <a:tblGrid>
                <a:gridCol w="373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AR(1)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heterogen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LME rand int +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slope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2230.929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19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fixed part of the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we have the random structure, we’ll look at the fixed part of the model</a:t>
            </a:r>
          </a:p>
          <a:p>
            <a:pPr eaLnBrk="1" hangingPunct="1"/>
            <a:r>
              <a:rPr lang="en-US" altLang="en-US" dirty="0"/>
              <a:t>Three possibilities:</a:t>
            </a:r>
          </a:p>
          <a:p>
            <a:pPr lvl="1" eaLnBrk="1" hangingPunct="1"/>
            <a:r>
              <a:rPr lang="en-US" altLang="en-US" dirty="0"/>
              <a:t>only time</a:t>
            </a:r>
          </a:p>
          <a:p>
            <a:pPr lvl="1" eaLnBrk="1" hangingPunct="1"/>
            <a:r>
              <a:rPr lang="en-US" altLang="en-US" dirty="0"/>
              <a:t>endo + time</a:t>
            </a:r>
          </a:p>
          <a:p>
            <a:pPr lvl="1" eaLnBrk="1" hangingPunct="1"/>
            <a:r>
              <a:rPr lang="en-US" altLang="en-US" dirty="0"/>
              <a:t>endo*time (both main effects + interaction)</a:t>
            </a:r>
          </a:p>
          <a:p>
            <a:pPr eaLnBrk="1" hangingPunct="1"/>
            <a:r>
              <a:rPr lang="en-US" altLang="en-US" dirty="0"/>
              <a:t>We use ML estimation for testing the fixed part of the model</a:t>
            </a:r>
          </a:p>
          <a:p>
            <a:pPr eaLnBrk="1" hangingPunct="1"/>
            <a:endParaRPr lang="nl-NL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fixed part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&gt; lme2.ris&lt;-update(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</a:t>
            </a:r>
            <a:r>
              <a:rPr lang="nl-NL" altLang="en-US" dirty="0" err="1"/>
              <a:t>time+endo</a:t>
            </a:r>
            <a:r>
              <a:rPr lang="nl-NL" altLang="en-US" dirty="0"/>
              <a:t>)</a:t>
            </a:r>
          </a:p>
          <a:p>
            <a:r>
              <a:rPr lang="nl-NL" altLang="en-US" dirty="0"/>
              <a:t>&gt; lme3.ris&lt;-update(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time)</a:t>
            </a:r>
          </a:p>
          <a:p>
            <a:r>
              <a:rPr lang="nl-NL" altLang="en-US" dirty="0"/>
              <a:t>&gt; </a:t>
            </a:r>
            <a:r>
              <a:rPr lang="nl-NL" altLang="en-US" dirty="0" err="1"/>
              <a:t>anova</a:t>
            </a:r>
            <a:r>
              <a:rPr lang="nl-NL" altLang="en-US" dirty="0"/>
              <a:t>(</a:t>
            </a:r>
            <a:r>
              <a:rPr lang="nl-NL" altLang="en-US" dirty="0" err="1"/>
              <a:t>lme.ris</a:t>
            </a:r>
            <a:r>
              <a:rPr lang="nl-NL" altLang="en-US" dirty="0"/>
              <a:t>, lme2.ris, lme3.ris)</a:t>
            </a:r>
          </a:p>
          <a:p>
            <a:endParaRPr lang="nl-NL" altLang="en-US" dirty="0"/>
          </a:p>
          <a:p>
            <a:r>
              <a:rPr lang="nl-NL" altLang="en-US" dirty="0"/>
              <a:t>         Model </a:t>
            </a:r>
            <a:r>
              <a:rPr lang="nl-NL" altLang="en-US" dirty="0" err="1"/>
              <a:t>df</a:t>
            </a:r>
            <a:r>
              <a:rPr lang="nl-NL" altLang="en-US" dirty="0"/>
              <a:t>      AIC      BIC    </a:t>
            </a:r>
            <a:r>
              <a:rPr lang="nl-NL" altLang="en-US" dirty="0" err="1"/>
              <a:t>logLik</a:t>
            </a:r>
            <a:r>
              <a:rPr lang="nl-NL" altLang="en-US" dirty="0"/>
              <a:t>   Test  </a:t>
            </a:r>
            <a:r>
              <a:rPr lang="nl-NL" altLang="en-US" dirty="0" err="1"/>
              <a:t>L.Ratio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r>
              <a:rPr lang="nl-NL" altLang="en-US" dirty="0" err="1"/>
              <a:t>lme.ris</a:t>
            </a:r>
            <a:r>
              <a:rPr lang="nl-NL" altLang="en-US" dirty="0"/>
              <a:t>      1  8 2230.929 2262.345 -1107.465                        </a:t>
            </a:r>
          </a:p>
          <a:p>
            <a:r>
              <a:rPr lang="nl-NL" altLang="en-US" dirty="0"/>
              <a:t>lme2.ris     2  7 2228.933 2256.422 -1107.467 1 </a:t>
            </a:r>
            <a:r>
              <a:rPr lang="nl-NL" altLang="en-US" dirty="0" err="1"/>
              <a:t>vs</a:t>
            </a:r>
            <a:r>
              <a:rPr lang="nl-NL" altLang="en-US" dirty="0"/>
              <a:t> 2 0.004160  0.9486</a:t>
            </a:r>
          </a:p>
          <a:p>
            <a:r>
              <a:rPr lang="nl-NL" altLang="en-US" dirty="0"/>
              <a:t>lme3.ris     3  6 2231.037 2254.599 -1109.519 2 </a:t>
            </a:r>
            <a:r>
              <a:rPr lang="nl-NL" altLang="en-US" dirty="0" err="1"/>
              <a:t>vs</a:t>
            </a:r>
            <a:r>
              <a:rPr lang="nl-NL" altLang="en-US" dirty="0"/>
              <a:t> 3 4.104108  0.0428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 err="1"/>
              <a:t>interaction</a:t>
            </a:r>
            <a:r>
              <a:rPr lang="nl-NL" altLang="en-US" dirty="0"/>
              <a:t> </a:t>
            </a:r>
            <a:r>
              <a:rPr lang="nl-NL" altLang="en-US" dirty="0" err="1"/>
              <a:t>not</a:t>
            </a:r>
            <a:r>
              <a:rPr lang="nl-NL" altLang="en-US" dirty="0"/>
              <a:t> significant: no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that</a:t>
            </a:r>
            <a:r>
              <a:rPr lang="nl-NL" altLang="en-US" dirty="0"/>
              <a:t> time effect </a:t>
            </a:r>
            <a:r>
              <a:rPr lang="nl-NL" altLang="en-US" dirty="0" err="1"/>
              <a:t>differs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the </a:t>
            </a:r>
            <a:r>
              <a:rPr lang="nl-NL" altLang="en-US" dirty="0" err="1"/>
              <a:t>groups</a:t>
            </a:r>
            <a:endParaRPr lang="nl-NL" altLang="en-US" dirty="0"/>
          </a:p>
          <a:p>
            <a:r>
              <a:rPr lang="nl-NL" altLang="en-US" dirty="0"/>
              <a:t>effect of </a:t>
            </a:r>
            <a:r>
              <a:rPr lang="nl-NL" altLang="en-US" dirty="0" err="1"/>
              <a:t>endo</a:t>
            </a:r>
            <a:r>
              <a:rPr lang="nl-NL" altLang="en-US" dirty="0"/>
              <a:t> (</a:t>
            </a:r>
            <a:r>
              <a:rPr lang="nl-NL" altLang="en-US" dirty="0" err="1"/>
              <a:t>just</a:t>
            </a:r>
            <a:r>
              <a:rPr lang="nl-NL" altLang="en-US" dirty="0"/>
              <a:t>) significant: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(small) </a:t>
            </a:r>
            <a:r>
              <a:rPr lang="nl-NL" altLang="en-US" dirty="0" err="1"/>
              <a:t>difference</a:t>
            </a:r>
            <a:r>
              <a:rPr lang="nl-NL" altLang="en-US" dirty="0"/>
              <a:t> </a:t>
            </a:r>
            <a:r>
              <a:rPr lang="nl-NL" altLang="en-US" dirty="0" err="1"/>
              <a:t>between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r>
              <a:rPr lang="nl-NL" altLang="en-US" dirty="0"/>
              <a:t> scores of </a:t>
            </a:r>
            <a:r>
              <a:rPr lang="nl-NL" altLang="en-US" dirty="0" err="1"/>
              <a:t>people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without </a:t>
            </a:r>
            <a:r>
              <a:rPr lang="nl-NL" altLang="en-US" dirty="0" err="1"/>
              <a:t>endogenous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final model with REML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lme3.ris.reml &lt;- update(lme2.ris.CAR1, </a:t>
            </a:r>
            <a:r>
              <a:rPr lang="nl-NL" altLang="en-US" b="1" dirty="0" err="1"/>
              <a:t>method</a:t>
            </a:r>
            <a:r>
              <a:rPr lang="nl-NL" altLang="en-US" b="1" dirty="0"/>
              <a:t>="REML")</a:t>
            </a:r>
          </a:p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summary(lme2.ris.reml)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Linear</a:t>
            </a:r>
            <a:r>
              <a:rPr lang="nl-NL" altLang="en-US" dirty="0"/>
              <a:t> mixed-</a:t>
            </a:r>
            <a:r>
              <a:rPr lang="nl-NL" altLang="en-US" dirty="0" err="1"/>
              <a:t>effects</a:t>
            </a:r>
            <a:r>
              <a:rPr lang="nl-NL" altLang="en-US" dirty="0"/>
              <a:t> model fit </a:t>
            </a:r>
            <a:r>
              <a:rPr lang="nl-NL" altLang="en-US" dirty="0" err="1"/>
              <a:t>by</a:t>
            </a:r>
            <a:r>
              <a:rPr lang="nl-NL" altLang="en-US" dirty="0"/>
              <a:t> REML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Data: </a:t>
            </a:r>
            <a:r>
              <a:rPr lang="nl-NL" altLang="en-US" dirty="0" err="1"/>
              <a:t>reisby.long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AIC      BIC    </a:t>
            </a:r>
            <a:r>
              <a:rPr lang="nl-NL" altLang="en-US" dirty="0" err="1"/>
              <a:t>logLik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2228.116 2255.548 -1107.058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Random </a:t>
            </a:r>
            <a:r>
              <a:rPr lang="nl-NL" altLang="en-US" dirty="0" err="1"/>
              <a:t>effects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Formula</a:t>
            </a:r>
            <a:r>
              <a:rPr lang="nl-NL" altLang="en-US" dirty="0"/>
              <a:t>: ~time | </a:t>
            </a:r>
            <a:r>
              <a:rPr lang="nl-NL" altLang="en-US" dirty="0" err="1"/>
              <a:t>id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: General </a:t>
            </a:r>
            <a:r>
              <a:rPr lang="nl-NL" altLang="en-US" dirty="0" err="1"/>
              <a:t>positive-definite</a:t>
            </a:r>
            <a:r>
              <a:rPr lang="nl-NL" altLang="en-US" dirty="0"/>
              <a:t>, Log-</a:t>
            </a:r>
            <a:r>
              <a:rPr lang="nl-NL" altLang="en-US" dirty="0" err="1"/>
              <a:t>Cholesky</a:t>
            </a:r>
            <a:r>
              <a:rPr lang="nl-NL" altLang="en-US" dirty="0"/>
              <a:t> </a:t>
            </a:r>
            <a:r>
              <a:rPr lang="nl-NL" altLang="en-US" dirty="0" err="1"/>
              <a:t>parametrization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          </a:t>
            </a:r>
            <a:r>
              <a:rPr lang="nl-NL" altLang="en-US" dirty="0" err="1"/>
              <a:t>StdDev</a:t>
            </a:r>
            <a:r>
              <a:rPr lang="nl-NL" altLang="en-US" dirty="0"/>
              <a:t>   </a:t>
            </a:r>
            <a:r>
              <a:rPr lang="nl-NL" altLang="en-US" dirty="0" err="1"/>
              <a:t>Corr</a:t>
            </a:r>
            <a:r>
              <a:rPr lang="nl-NL" altLang="en-US" dirty="0"/>
              <a:t>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3.490342 (</a:t>
            </a:r>
            <a:r>
              <a:rPr lang="nl-NL" altLang="en-US" dirty="0" err="1"/>
              <a:t>Intr</a:t>
            </a:r>
            <a:r>
              <a:rPr lang="nl-NL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1.457808 -0.287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Residual</a:t>
            </a:r>
            <a:r>
              <a:rPr lang="nl-NL" altLang="en-US" dirty="0"/>
              <a:t>    3.494719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effects</a:t>
            </a:r>
            <a:r>
              <a:rPr lang="nl-NL" altLang="en-US" dirty="0"/>
              <a:t>: </a:t>
            </a:r>
            <a:r>
              <a:rPr lang="nl-NL" altLang="en-US" dirty="0" err="1"/>
              <a:t>hdrs</a:t>
            </a:r>
            <a:r>
              <a:rPr lang="nl-NL" altLang="en-US" dirty="0"/>
              <a:t> ~ time + </a:t>
            </a:r>
            <a:r>
              <a:rPr lang="nl-NL" altLang="en-US" dirty="0" err="1"/>
              <a:t>endo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        Value </a:t>
            </a:r>
            <a:r>
              <a:rPr lang="nl-NL" altLang="en-US" dirty="0" err="1"/>
              <a:t>Std.Error</a:t>
            </a:r>
            <a:r>
              <a:rPr lang="nl-NL" altLang="en-US" dirty="0"/>
              <a:t>  DF    t-</a:t>
            </a:r>
            <a:r>
              <a:rPr lang="nl-NL" altLang="en-US" dirty="0" err="1"/>
              <a:t>value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22.492881 0.7598098 308  29.603306  0.0000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-2.380472 0.2103154 308 -11.318581  0.0000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        1.956867 0.9658720  64   2.026011  0.0469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: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(</a:t>
            </a:r>
            <a:r>
              <a:rPr lang="nl-NL" altLang="en-US" dirty="0" err="1"/>
              <a:t>Intr</a:t>
            </a:r>
            <a:r>
              <a:rPr lang="nl-NL" altLang="en-US" dirty="0"/>
              <a:t>) time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-0.318       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-0.704 -0.008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Standardized</a:t>
            </a:r>
            <a:r>
              <a:rPr lang="nl-NL" altLang="en-US" dirty="0"/>
              <a:t> </a:t>
            </a:r>
            <a:r>
              <a:rPr lang="nl-NL" altLang="en-US" dirty="0" err="1"/>
              <a:t>Within</a:t>
            </a:r>
            <a:r>
              <a:rPr lang="nl-NL" altLang="en-US" dirty="0"/>
              <a:t>-Group </a:t>
            </a:r>
            <a:r>
              <a:rPr lang="nl-NL" altLang="en-US" dirty="0" err="1"/>
              <a:t>Residuals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Min          Q1         </a:t>
            </a:r>
            <a:r>
              <a:rPr lang="nl-NL" altLang="en-US" dirty="0" err="1"/>
              <a:t>Med</a:t>
            </a:r>
            <a:r>
              <a:rPr lang="nl-NL" altLang="en-US" dirty="0"/>
              <a:t>          Q3         Max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-2.73520482 -0.49503123  0.03559898  0.49317021  3.62063687 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Observations</a:t>
            </a:r>
            <a:r>
              <a:rPr lang="nl-NL" altLang="en-US" dirty="0"/>
              <a:t>: 375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Groups</a:t>
            </a:r>
            <a:r>
              <a:rPr lang="nl-NL" altLang="en-US" dirty="0"/>
              <a:t>: 66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nl-NL" dirty="0" err="1"/>
              <a:t>intervals</a:t>
            </a:r>
            <a:r>
              <a:rPr lang="nl-NL" dirty="0"/>
              <a:t>(lme2.ris.reml)</a:t>
            </a:r>
          </a:p>
          <a:p>
            <a:r>
              <a:rPr lang="nl-NL" dirty="0" err="1"/>
              <a:t>Approximate</a:t>
            </a:r>
            <a:r>
              <a:rPr lang="nl-NL" dirty="0"/>
              <a:t> 95% </a:t>
            </a:r>
            <a:r>
              <a:rPr lang="nl-NL" dirty="0" err="1"/>
              <a:t>confidence</a:t>
            </a:r>
            <a:r>
              <a:rPr lang="nl-NL" dirty="0"/>
              <a:t> </a:t>
            </a:r>
            <a:r>
              <a:rPr lang="nl-NL" dirty="0" err="1"/>
              <a:t>intervals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                </a:t>
            </a:r>
            <a:r>
              <a:rPr lang="nl-NL" dirty="0" err="1"/>
              <a:t>lower</a:t>
            </a:r>
            <a:r>
              <a:rPr lang="nl-NL" dirty="0"/>
              <a:t>      </a:t>
            </a:r>
            <a:r>
              <a:rPr lang="nl-NL" dirty="0" err="1"/>
              <a:t>est.</a:t>
            </a:r>
            <a:r>
              <a:rPr lang="nl-NL" dirty="0"/>
              <a:t>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/>
              <a:t>(</a:t>
            </a:r>
            <a:r>
              <a:rPr lang="nl-NL" dirty="0" err="1"/>
              <a:t>Intercept</a:t>
            </a:r>
            <a:r>
              <a:rPr lang="nl-NL" dirty="0"/>
              <a:t>) 20.99780674 22.492881 23.987956</a:t>
            </a:r>
          </a:p>
          <a:p>
            <a:r>
              <a:rPr lang="nl-NL" dirty="0"/>
              <a:t>time        -2.79430883 -2.380472 -1.966635</a:t>
            </a:r>
          </a:p>
          <a:p>
            <a:r>
              <a:rPr lang="nl-NL" dirty="0" err="1"/>
              <a:t>endo</a:t>
            </a:r>
            <a:r>
              <a:rPr lang="nl-NL" dirty="0"/>
              <a:t>         0.02731607  1.956867  3.886418</a:t>
            </a:r>
          </a:p>
          <a:p>
            <a:r>
              <a:rPr lang="nl-NL" dirty="0" err="1"/>
              <a:t>attr</a:t>
            </a:r>
            <a:r>
              <a:rPr lang="nl-NL" dirty="0"/>
              <a:t>(,"label")</a:t>
            </a:r>
          </a:p>
          <a:p>
            <a:r>
              <a:rPr lang="nl-NL" dirty="0"/>
              <a:t>[1] "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:"</a:t>
            </a:r>
          </a:p>
          <a:p>
            <a:endParaRPr lang="nl-NL" dirty="0"/>
          </a:p>
          <a:p>
            <a:r>
              <a:rPr lang="nl-NL" dirty="0"/>
              <a:t> Random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Level: </a:t>
            </a:r>
            <a:r>
              <a:rPr lang="nl-NL" dirty="0" err="1"/>
              <a:t>id</a:t>
            </a:r>
            <a:r>
              <a:rPr lang="nl-NL" dirty="0"/>
              <a:t> </a:t>
            </a:r>
          </a:p>
          <a:p>
            <a:r>
              <a:rPr lang="nl-NL" dirty="0"/>
              <a:t>                           </a:t>
            </a:r>
            <a:r>
              <a:rPr lang="nl-NL" dirty="0" err="1"/>
              <a:t>lower</a:t>
            </a:r>
            <a:r>
              <a:rPr lang="nl-NL" dirty="0"/>
              <a:t>       </a:t>
            </a:r>
            <a:r>
              <a:rPr lang="nl-NL" dirty="0" err="1"/>
              <a:t>est.</a:t>
            </a:r>
            <a:r>
              <a:rPr lang="nl-NL" dirty="0"/>
              <a:t> 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 err="1"/>
              <a:t>sd</a:t>
            </a:r>
            <a:r>
              <a:rPr lang="nl-NL" dirty="0"/>
              <a:t>((</a:t>
            </a:r>
            <a:r>
              <a:rPr lang="nl-NL" dirty="0" err="1"/>
              <a:t>Intercept</a:t>
            </a:r>
            <a:r>
              <a:rPr lang="nl-NL" dirty="0"/>
              <a:t>))        2.6340279  3.4903416 4.62503996</a:t>
            </a:r>
          </a:p>
          <a:p>
            <a:r>
              <a:rPr lang="nl-NL" dirty="0" err="1"/>
              <a:t>sd</a:t>
            </a:r>
            <a:r>
              <a:rPr lang="nl-NL" dirty="0"/>
              <a:t>(time)               1.1419605  1.4578084 1.86101482</a:t>
            </a:r>
          </a:p>
          <a:p>
            <a:r>
              <a:rPr lang="nl-NL" dirty="0"/>
              <a:t>cor((</a:t>
            </a:r>
            <a:r>
              <a:rPr lang="nl-NL" dirty="0" err="1"/>
              <a:t>Intercept</a:t>
            </a:r>
            <a:r>
              <a:rPr lang="nl-NL" dirty="0"/>
              <a:t>),time) -0.5695496 -0.2870567 0.05608577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Within-group</a:t>
            </a:r>
            <a:r>
              <a:rPr lang="nl-NL" dirty="0"/>
              <a:t> standard error:</a:t>
            </a:r>
          </a:p>
          <a:p>
            <a:r>
              <a:rPr lang="nl-NL" dirty="0"/>
              <a:t>   </a:t>
            </a:r>
            <a:r>
              <a:rPr lang="nl-NL" dirty="0" err="1"/>
              <a:t>lower</a:t>
            </a:r>
            <a:r>
              <a:rPr lang="nl-NL" dirty="0"/>
              <a:t>     </a:t>
            </a:r>
            <a:r>
              <a:rPr lang="nl-NL" dirty="0" err="1"/>
              <a:t>est.</a:t>
            </a:r>
            <a:r>
              <a:rPr lang="nl-NL" dirty="0"/>
              <a:t>    </a:t>
            </a:r>
            <a:r>
              <a:rPr lang="nl-NL" dirty="0" err="1"/>
              <a:t>upper</a:t>
            </a:r>
            <a:r>
              <a:rPr lang="nl-NL" dirty="0"/>
              <a:t> </a:t>
            </a:r>
          </a:p>
          <a:p>
            <a:r>
              <a:rPr lang="nl-NL" dirty="0"/>
              <a:t>3.194723 3.494719 3.822884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40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“</a:t>
            </a:r>
            <a:r>
              <a:rPr lang="nl-NL" altLang="en-US" dirty="0" err="1"/>
              <a:t>Clinical</a:t>
            </a:r>
            <a:r>
              <a:rPr lang="nl-NL" altLang="en-US" dirty="0"/>
              <a:t>” </a:t>
            </a:r>
            <a:r>
              <a:rPr lang="nl-NL" altLang="en-US" dirty="0" err="1"/>
              <a:t>conclusions</a:t>
            </a:r>
            <a:r>
              <a:rPr lang="nl-NL" altLang="en-US" dirty="0"/>
              <a:t> </a:t>
            </a:r>
            <a:r>
              <a:rPr lang="nl-NL" altLang="en-US" dirty="0" err="1"/>
              <a:t>imipramine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was no significant interaction between time and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time trends same for patients with endogenous and exogenous depression: the lines run parallel</a:t>
            </a:r>
          </a:p>
          <a:p>
            <a:r>
              <a:rPr lang="en-US" altLang="en-US" dirty="0"/>
              <a:t>There was a significant main effect for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at any given point in time, patients with endogenous depression have HDRS scores on average 1.96 (95% CI: 0.03 – 3.89) points higher than those without</a:t>
            </a:r>
          </a:p>
          <a:p>
            <a:r>
              <a:rPr lang="en-US" altLang="en-US" dirty="0"/>
              <a:t>The effect of time is statistically significant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For patients with both endogenous and exogenous depression, HDRS scores decrease, on average, by 2.4 (95% CI: 2.0 - 2.8) points per week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On average 5*2.33 = 11.9 points in the course of the study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Am &amp; </a:t>
            </a:r>
            <a:r>
              <a:rPr lang="en-US" altLang="en-US" dirty="0" err="1"/>
              <a:t>Eur</a:t>
            </a:r>
            <a:r>
              <a:rPr lang="en-US" altLang="en-US" dirty="0"/>
              <a:t> guidelines suggest that a 3-point change is clinically relevant</a:t>
            </a:r>
          </a:p>
          <a:p>
            <a:pPr lvl="1">
              <a:buFont typeface="Wingdings" pitchFamily="2" charset="2"/>
              <a:buChar char="Ø"/>
            </a:pPr>
            <a:endParaRPr lang="en-US" altLang="en-US" dirty="0"/>
          </a:p>
          <a:p>
            <a:r>
              <a:rPr lang="en-US" altLang="en-US" dirty="0"/>
              <a:t>Before presenting these results, we need to check our model assumptions!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Overview</a:t>
            </a:r>
            <a:r>
              <a:rPr lang="nl-NL" altLang="en-US" dirty="0"/>
              <a:t> Part 3: </a:t>
            </a:r>
            <a:r>
              <a:rPr lang="en-US" altLang="en-US" dirty="0"/>
              <a:t>technical issues in mixed models</a:t>
            </a:r>
            <a:endParaRPr lang="nl-NL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Choosing a model</a:t>
            </a:r>
          </a:p>
          <a:p>
            <a:pPr lvl="1"/>
            <a:r>
              <a:rPr lang="en-US" altLang="en-US" dirty="0"/>
              <a:t>LRT/AIC</a:t>
            </a:r>
          </a:p>
          <a:p>
            <a:pPr lvl="1"/>
            <a:r>
              <a:rPr lang="en-US" altLang="en-US" dirty="0"/>
              <a:t>REML vs ML estimation in mixed models</a:t>
            </a:r>
          </a:p>
          <a:p>
            <a:pPr lvl="1"/>
            <a:r>
              <a:rPr lang="en-US" altLang="en-US" dirty="0"/>
              <a:t>A model building strategy for MM</a:t>
            </a:r>
          </a:p>
          <a:p>
            <a:pPr lvl="1"/>
            <a:r>
              <a:rPr lang="en-US" altLang="en-US" dirty="0"/>
              <a:t>Testing random effects (variances)</a:t>
            </a:r>
          </a:p>
          <a:p>
            <a:pPr lvl="1"/>
            <a:r>
              <a:rPr lang="en-US" altLang="en-US" dirty="0"/>
              <a:t>Testing fixed effects</a:t>
            </a:r>
          </a:p>
          <a:p>
            <a:r>
              <a:rPr lang="en-US" altLang="en-US" dirty="0"/>
              <a:t>Checking assumptions of the model</a:t>
            </a:r>
          </a:p>
          <a:p>
            <a:r>
              <a:rPr lang="en-US" altLang="en-US" dirty="0"/>
              <a:t>Effect of centering explanatory variables</a:t>
            </a:r>
          </a:p>
          <a:p>
            <a:r>
              <a:rPr lang="nl-NL" altLang="en-US" dirty="0" err="1"/>
              <a:t>Polynomials</a:t>
            </a:r>
            <a:r>
              <a:rPr lang="nl-NL" altLang="en-US" dirty="0"/>
              <a:t> in </a:t>
            </a:r>
            <a:r>
              <a:rPr lang="nl-NL" altLang="en-US" dirty="0" err="1"/>
              <a:t>linear</a:t>
            </a:r>
            <a:r>
              <a:rPr lang="nl-NL" altLang="en-US" dirty="0"/>
              <a:t> mixed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r>
              <a:rPr lang="nl-NL" altLang="en-US" dirty="0"/>
              <a:t>More </a:t>
            </a:r>
            <a:r>
              <a:rPr lang="nl-NL" altLang="en-US" dirty="0" err="1"/>
              <a:t>than</a:t>
            </a:r>
            <a:r>
              <a:rPr lang="nl-NL" altLang="en-US" dirty="0"/>
              <a:t> 2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assumptions of the model</a:t>
            </a:r>
            <a:endParaRPr lang="nl-NL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assumptions:</a:t>
            </a:r>
          </a:p>
          <a:p>
            <a:pPr lvl="1"/>
            <a:r>
              <a:rPr lang="en-US" altLang="en-US" dirty="0"/>
              <a:t>linearity (if we use time – or other covariates – as linear)</a:t>
            </a:r>
          </a:p>
          <a:p>
            <a:pPr lvl="2"/>
            <a:r>
              <a:rPr lang="en-US" altLang="en-US" dirty="0"/>
              <a:t>check with individual plots, spaghetti plots, residual plots</a:t>
            </a:r>
          </a:p>
          <a:p>
            <a:pPr lvl="1"/>
            <a:r>
              <a:rPr lang="en-US" altLang="en-US" dirty="0"/>
              <a:t>normality of residuals</a:t>
            </a:r>
          </a:p>
          <a:p>
            <a:pPr lvl="1"/>
            <a:r>
              <a:rPr lang="en-US" altLang="en-US" dirty="0"/>
              <a:t>normality of random intercepts (&amp; slopes, if used)</a:t>
            </a:r>
          </a:p>
          <a:p>
            <a:pPr lvl="2"/>
            <a:r>
              <a:rPr lang="en-US" altLang="en-US" dirty="0"/>
              <a:t>these three can be saved and checked using Q-Q plots, boxplots, histograms</a:t>
            </a:r>
          </a:p>
          <a:p>
            <a:pPr lvl="2"/>
            <a:r>
              <a:rPr lang="en-US" altLang="en-US" dirty="0"/>
              <a:t>but: generally not helpful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because deviations from normality probably not a big problem for inference on fixed effects (if your interest is in inference on random effects, there could be a problem)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model ‘inflicts’ normality on the random effects, so normality of the estimated random effects may partly reflect model assumptions </a:t>
            </a:r>
          </a:p>
          <a:p>
            <a:pPr lvl="1"/>
            <a:r>
              <a:rPr lang="en-US" altLang="en-US" dirty="0"/>
              <a:t>independence of residuals (once fixed and random effects are taken into account)</a:t>
            </a:r>
          </a:p>
          <a:p>
            <a:pPr lvl="2"/>
            <a:r>
              <a:rPr lang="en-US" altLang="en-US" dirty="0"/>
              <a:t>as in linear models: keep your fingers crossed!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Q-Q plot of residuals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Aside from three outliers, no departures from normality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057018"/>
            <a:ext cx="5156352" cy="41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Checking assumptions of the model in R</a:t>
            </a:r>
            <a:endParaRPr lang="nl-NL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(We’re hoping for a graph with no patterns)</a:t>
            </a:r>
          </a:p>
          <a:p>
            <a:r>
              <a:rPr lang="en-US" dirty="0"/>
              <a:t>This looks a bit problematic: a slight trend towards higher residuals with higher fitted values</a:t>
            </a:r>
          </a:p>
          <a:p>
            <a:r>
              <a:rPr lang="en-US" dirty="0"/>
              <a:t>Problems with linearity and/or missing covariates?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57018"/>
            <a:ext cx="4812407" cy="38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8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endo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problems</a:t>
            </a:r>
            <a:r>
              <a:rPr lang="nl-NL" dirty="0"/>
              <a:t> we </a:t>
            </a:r>
            <a:r>
              <a:rPr lang="nl-NL" dirty="0" err="1"/>
              <a:t>saw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sample are present in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3" y="1628800"/>
            <a:ext cx="6133879" cy="386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2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906" y="1484784"/>
            <a:ext cx="49707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Boxplots residuals per subject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large </a:t>
            </a:r>
            <a:r>
              <a:rPr lang="nl-NL" dirty="0" err="1"/>
              <a:t>outliers</a:t>
            </a:r>
            <a:r>
              <a:rPr lang="nl-NL" dirty="0"/>
              <a:t> in </a:t>
            </a:r>
            <a:r>
              <a:rPr lang="nl-NL" dirty="0" err="1"/>
              <a:t>residuals</a:t>
            </a:r>
            <a:r>
              <a:rPr lang="nl-NL" dirty="0"/>
              <a:t> per person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5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2680" y="1184704"/>
            <a:ext cx="5832648" cy="464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/>
              <a:t>Observed</a:t>
            </a:r>
            <a:r>
              <a:rPr lang="nl-NL" dirty="0"/>
              <a:t> vs. </a:t>
            </a:r>
            <a:r>
              <a:rPr lang="nl-NL" dirty="0" err="1"/>
              <a:t>fitted</a:t>
            </a:r>
            <a:r>
              <a:rPr lang="nl-NL" dirty="0"/>
              <a:t> per subject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16496" y="5733851"/>
            <a:ext cx="9074150" cy="503461"/>
          </a:xfrm>
        </p:spPr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individuals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poor</a:t>
            </a:r>
            <a:r>
              <a:rPr lang="nl-NL" dirty="0"/>
              <a:t> agreement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fitted</a:t>
            </a:r>
            <a:r>
              <a:rPr lang="nl-NL" dirty="0"/>
              <a:t> HDRS scores.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2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nl-NL" altLang="en-US" dirty="0"/>
              <a:t>Quick plot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slopes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time</a:t>
            </a:r>
            <a:endParaRPr lang="en-US" altLang="en-US" dirty="0"/>
          </a:p>
          <a:p>
            <a:r>
              <a:rPr lang="en-US" altLang="en-US" dirty="0"/>
              <a:t>(We’re not looking for patterns here, just for large outliers)</a:t>
            </a:r>
          </a:p>
          <a:p>
            <a:r>
              <a:rPr lang="en-US" altLang="en-US" dirty="0"/>
              <a:t>No obvious outliers, though a few high-</a:t>
            </a:r>
            <a:r>
              <a:rPr lang="en-US" altLang="en-US" dirty="0" err="1"/>
              <a:t>ish</a:t>
            </a:r>
            <a:r>
              <a:rPr lang="en-US" altLang="en-US" dirty="0"/>
              <a:t> slopes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485900"/>
            <a:ext cx="50387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Statistical conclusions imipramine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model with fixed linear time effect and a fixed effect for group, random intercept and random slope for time for the within subject residuals seems to provide the “best” fit for these data</a:t>
            </a:r>
          </a:p>
          <a:p>
            <a:r>
              <a:rPr lang="en-US" altLang="en-US" dirty="0"/>
              <a:t>The assumptions of normality for the level-1 and level-2 random effects seem reasonable</a:t>
            </a:r>
          </a:p>
          <a:p>
            <a:r>
              <a:rPr lang="en-US" altLang="en-US" dirty="0"/>
              <a:t>The assumption of constant variance of residuals (given the random effects) might be violated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Now we may present our results (with caution)</a:t>
            </a:r>
          </a:p>
          <a:p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Centering explanatory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In the London schools dataset, </a:t>
            </a:r>
            <a:r>
              <a:rPr lang="nl-NL" altLang="en-US" dirty="0" err="1"/>
              <a:t>both</a:t>
            </a:r>
            <a:r>
              <a:rPr lang="nl-NL" altLang="en-US" dirty="0"/>
              <a:t> the </a:t>
            </a:r>
            <a:r>
              <a:rPr lang="nl-NL" altLang="en-US" dirty="0" err="1"/>
              <a:t>outcome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the intake test had been “</a:t>
            </a:r>
            <a:r>
              <a:rPr lang="nl-NL" altLang="en-US" dirty="0" err="1"/>
              <a:t>centered</a:t>
            </a:r>
            <a:r>
              <a:rPr lang="nl-NL" altLang="en-US" dirty="0"/>
              <a:t>” (</a:t>
            </a:r>
            <a:r>
              <a:rPr lang="nl-NL" altLang="en-US" dirty="0" err="1"/>
              <a:t>actually</a:t>
            </a:r>
            <a:r>
              <a:rPr lang="nl-NL" altLang="en-US" dirty="0"/>
              <a:t>, </a:t>
            </a:r>
            <a:r>
              <a:rPr lang="nl-NL" altLang="en-US" dirty="0" err="1"/>
              <a:t>both</a:t>
            </a:r>
            <a:r>
              <a:rPr lang="nl-NL" altLang="en-US" dirty="0"/>
              <a:t> </a:t>
            </a:r>
            <a:r>
              <a:rPr lang="nl-NL" altLang="en-US" dirty="0" err="1"/>
              <a:t>were</a:t>
            </a:r>
            <a:r>
              <a:rPr lang="nl-NL" altLang="en-US" dirty="0"/>
              <a:t> </a:t>
            </a:r>
            <a:r>
              <a:rPr lang="nl-NL" altLang="en-US" dirty="0" err="1"/>
              <a:t>standardized</a:t>
            </a:r>
            <a:r>
              <a:rPr lang="nl-NL" altLang="en-US" dirty="0"/>
              <a:t>)</a:t>
            </a:r>
          </a:p>
          <a:p>
            <a:r>
              <a:rPr lang="nl-NL" altLang="en-US" dirty="0" err="1"/>
              <a:t>What</a:t>
            </a:r>
            <a:r>
              <a:rPr lang="nl-NL" altLang="en-US" dirty="0"/>
              <a:t> is the effect of </a:t>
            </a:r>
            <a:r>
              <a:rPr lang="nl-NL" altLang="en-US" dirty="0" err="1"/>
              <a:t>centering</a:t>
            </a:r>
            <a:r>
              <a:rPr lang="nl-NL" altLang="en-US" dirty="0"/>
              <a:t> </a:t>
            </a:r>
            <a:r>
              <a:rPr lang="nl-NL" altLang="en-US" dirty="0" err="1"/>
              <a:t>an</a:t>
            </a:r>
            <a:r>
              <a:rPr lang="nl-NL" altLang="en-US" dirty="0"/>
              <a:t> </a:t>
            </a:r>
            <a:r>
              <a:rPr lang="nl-NL" altLang="en-US" dirty="0" err="1"/>
              <a:t>explanatory</a:t>
            </a:r>
            <a:r>
              <a:rPr lang="nl-NL" altLang="en-US" dirty="0"/>
              <a:t> </a:t>
            </a:r>
            <a:r>
              <a:rPr lang="nl-NL" altLang="en-US" dirty="0" err="1"/>
              <a:t>variable</a:t>
            </a:r>
            <a:r>
              <a:rPr lang="nl-NL" altLang="en-US" dirty="0"/>
              <a:t>?</a:t>
            </a:r>
          </a:p>
          <a:p>
            <a:pPr lvl="1"/>
            <a:r>
              <a:rPr lang="nl-NL" altLang="en-US" dirty="0"/>
              <a:t>changes the </a:t>
            </a:r>
            <a:r>
              <a:rPr lang="nl-NL" altLang="en-US" dirty="0" err="1"/>
              <a:t>interpretation</a:t>
            </a:r>
            <a:r>
              <a:rPr lang="nl-NL" altLang="en-US" dirty="0"/>
              <a:t> of the </a:t>
            </a: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 err="1"/>
              <a:t>can</a:t>
            </a:r>
            <a:r>
              <a:rPr lang="nl-NL" altLang="en-US" dirty="0"/>
              <a:t> change the </a:t>
            </a:r>
            <a:r>
              <a:rPr lang="nl-NL" altLang="en-US" dirty="0" err="1"/>
              <a:t>variance</a:t>
            </a:r>
            <a:r>
              <a:rPr lang="nl-NL" altLang="en-US" dirty="0"/>
              <a:t> of the random </a:t>
            </a:r>
            <a:r>
              <a:rPr lang="nl-NL" altLang="en-US" dirty="0" err="1"/>
              <a:t>intercepts</a:t>
            </a:r>
            <a:r>
              <a:rPr lang="nl-NL" altLang="en-US" dirty="0"/>
              <a:t>, </a:t>
            </a:r>
            <a:r>
              <a:rPr lang="nl-NL" altLang="en-US" dirty="0" err="1"/>
              <a:t>and</a:t>
            </a:r>
            <a:r>
              <a:rPr lang="nl-NL" altLang="en-US" dirty="0"/>
              <a:t> the </a:t>
            </a:r>
            <a:r>
              <a:rPr lang="nl-NL" altLang="en-US" dirty="0" err="1"/>
              <a:t>correlation</a:t>
            </a:r>
            <a:r>
              <a:rPr lang="nl-NL" altLang="en-US" dirty="0"/>
              <a:t>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slopes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38915" name="Group 6"/>
          <p:cNvGrpSpPr>
            <a:grpSpLocks noChangeAspect="1"/>
          </p:cNvGrpSpPr>
          <p:nvPr/>
        </p:nvGrpSpPr>
        <p:grpSpPr bwMode="auto">
          <a:xfrm rot="-60000">
            <a:off x="1418884" y="1037817"/>
            <a:ext cx="6618281" cy="5354148"/>
            <a:chOff x="1714" y="1480"/>
            <a:chExt cx="2699" cy="2279"/>
          </a:xfrm>
        </p:grpSpPr>
        <p:sp>
          <p:nvSpPr>
            <p:cNvPr id="389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14" y="1480"/>
              <a:ext cx="2693" cy="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pic>
          <p:nvPicPr>
            <p:cNvPr id="3891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" y="1480"/>
              <a:ext cx="2699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16496" y="6104909"/>
            <a:ext cx="6840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Source: </a:t>
            </a:r>
            <a:r>
              <a:rPr lang="nl-NL" sz="1400" dirty="0" err="1"/>
              <a:t>Hedeker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Gibbons, </a:t>
            </a:r>
            <a:r>
              <a:rPr lang="nl-NL" sz="1400" dirty="0" err="1"/>
              <a:t>Longitudinal</a:t>
            </a:r>
            <a:r>
              <a:rPr lang="nl-NL" sz="1400" dirty="0"/>
              <a:t> Data Analysis. </a:t>
            </a:r>
            <a:r>
              <a:rPr lang="nl-NL" sz="1400" dirty="0" err="1"/>
              <a:t>Wiley</a:t>
            </a:r>
            <a:r>
              <a:rPr lang="nl-NL" sz="1400" dirty="0"/>
              <a:t> &amp; </a:t>
            </a:r>
            <a:r>
              <a:rPr lang="nl-NL" sz="1400" dirty="0" err="1"/>
              <a:t>Sons</a:t>
            </a:r>
            <a:r>
              <a:rPr lang="nl-NL" sz="1400" dirty="0"/>
              <a:t> 2006, p. 60</a:t>
            </a:r>
          </a:p>
          <a:p>
            <a:r>
              <a:rPr lang="nl-NL" sz="1200" dirty="0">
                <a:hlinkClick r:id="rId4"/>
              </a:rPr>
              <a:t>https://www.wiley.com/en-nl/Longitudinal+Data+Analysis-p-9780471420279</a:t>
            </a:r>
            <a:endParaRPr lang="nl-NL" sz="1200" dirty="0"/>
          </a:p>
          <a:p>
            <a:r>
              <a:rPr lang="en-US" sz="1200" dirty="0"/>
              <a:t>Inclusion is </a:t>
            </a:r>
            <a:r>
              <a:rPr lang="en-US" sz="1200"/>
              <a:t>permitted according </a:t>
            </a:r>
            <a:r>
              <a:rPr lang="en-US" sz="1200" dirty="0"/>
              <a:t>to the agreement with the publisher.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en-US" dirty="0"/>
          </a:p>
          <a:p>
            <a:endParaRPr lang="nl-NL" altLang="en-US" dirty="0"/>
          </a:p>
          <a:p>
            <a:r>
              <a:rPr lang="nl-NL" altLang="en-US" dirty="0"/>
              <a:t>		hdrs.0 hdrs.1 hdrs.2 hdrs.3 hdrs.4 hdrs.5</a:t>
            </a:r>
          </a:p>
          <a:p>
            <a:r>
              <a:rPr lang="nl-NL" altLang="en-US" dirty="0"/>
              <a:t>hdrs.0  1.000  0.493  0.410  0.333  0.227  0.184</a:t>
            </a:r>
          </a:p>
          <a:p>
            <a:r>
              <a:rPr lang="nl-NL" altLang="en-US" dirty="0"/>
              <a:t>hdrs.1  0.493  1.000  0.494  0.412  0.308  0.218</a:t>
            </a:r>
          </a:p>
          <a:p>
            <a:r>
              <a:rPr lang="nl-NL" altLang="en-US" dirty="0"/>
              <a:t>hdrs.2  0.410  0.494  1.000  0.738  0.669  0.461</a:t>
            </a:r>
          </a:p>
          <a:p>
            <a:r>
              <a:rPr lang="nl-NL" altLang="en-US" dirty="0"/>
              <a:t>hdrs.3  0.333  0.412  0.738  1.000  0.817  0.568</a:t>
            </a:r>
          </a:p>
          <a:p>
            <a:r>
              <a:rPr lang="nl-NL" altLang="en-US" dirty="0"/>
              <a:t>hdrs.4  0.227  0.308  0.669  0.817  1.000  0.654</a:t>
            </a:r>
          </a:p>
          <a:p>
            <a:r>
              <a:rPr lang="nl-NL" altLang="en-US" dirty="0"/>
              <a:t>hdrs.5  0.184  0.218  0.461  0.568  0.654  1.000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Hamilton Depression Rating Score on 66 patients measured at 6 time points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649" y="2420888"/>
            <a:ext cx="5568655" cy="44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/>
              <a:t>Take </a:t>
            </a:r>
            <a:r>
              <a:rPr lang="nl-NL" altLang="en-US" dirty="0" err="1"/>
              <a:t>Reisby</a:t>
            </a:r>
            <a:r>
              <a:rPr lang="nl-NL" altLang="en-US" dirty="0"/>
              <a:t> data, center time (week 2.5 </a:t>
            </a:r>
            <a:r>
              <a:rPr lang="nl-NL" altLang="en-US" dirty="0" err="1"/>
              <a:t>becomes</a:t>
            </a:r>
            <a:r>
              <a:rPr lang="nl-NL" altLang="en-US" dirty="0"/>
              <a:t> 0 point)</a:t>
            </a:r>
          </a:p>
          <a:p>
            <a:pPr lvl="1"/>
            <a:r>
              <a:rPr lang="nl-NL" altLang="en-US" dirty="0" err="1"/>
              <a:t>for</a:t>
            </a:r>
            <a:r>
              <a:rPr lang="nl-NL" altLang="en-US" dirty="0"/>
              <a:t> sake of </a:t>
            </a:r>
            <a:r>
              <a:rPr lang="nl-NL" altLang="en-US" dirty="0" err="1"/>
              <a:t>simplicity</a:t>
            </a:r>
            <a:r>
              <a:rPr lang="nl-NL" altLang="en-US" dirty="0"/>
              <a:t>, </a:t>
            </a:r>
            <a:r>
              <a:rPr lang="nl-NL" altLang="en-US" dirty="0" err="1"/>
              <a:t>using</a:t>
            </a:r>
            <a:r>
              <a:rPr lang="nl-NL" altLang="en-US" dirty="0"/>
              <a:t> model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just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effect of time, random </a:t>
            </a:r>
            <a:r>
              <a:rPr lang="nl-NL" altLang="en-US" dirty="0" err="1"/>
              <a:t>effects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time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graphicFrame>
        <p:nvGraphicFramePr>
          <p:cNvPr id="1059893" name="Group 53"/>
          <p:cNvGraphicFramePr>
            <a:graphicFrameLocks noGrp="1"/>
          </p:cNvGraphicFramePr>
          <p:nvPr>
            <p:ph idx="1"/>
          </p:nvPr>
        </p:nvGraphicFramePr>
        <p:xfrm>
          <a:off x="428625" y="1125538"/>
          <a:ext cx="9048750" cy="3873502"/>
        </p:xfrm>
        <a:graphic>
          <a:graphicData uri="http://schemas.openxmlformats.org/drawingml/2006/table">
            <a:tbl>
              <a:tblPr/>
              <a:tblGrid>
                <a:gridCol w="356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Parameter estimate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1 (time not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2 (time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intercept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25.95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20.01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time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intercept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4.25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3.65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slope of time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corr (int-slope)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-0.582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0.322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Residual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5" name="Text Box 54"/>
          <p:cNvSpPr txBox="1">
            <a:spLocks noChangeArrowheads="1"/>
          </p:cNvSpPr>
          <p:nvPr/>
        </p:nvSpPr>
        <p:spPr bwMode="auto">
          <a:xfrm>
            <a:off x="920750" y="587692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/>
              <a:t>Estimates of intercept, variation of random intercepts and correlation rand int-slope all changed!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Linear mixed effects models with polynomial terms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linear trends over time, it is quite possible to observe non-linear trends (think of children’s growth, for instance)</a:t>
            </a:r>
          </a:p>
          <a:p>
            <a:r>
              <a:rPr lang="en-US" altLang="en-US" dirty="0"/>
              <a:t>There are many non-linear models that can be used within mixed models (beyond the scope of this course)</a:t>
            </a:r>
          </a:p>
          <a:p>
            <a:r>
              <a:rPr lang="en-US" altLang="en-US" dirty="0"/>
              <a:t>It is possible to fit polynomials as part of a “linear” mixed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Example: Herpes Antibody Levels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45 children suffering from</a:t>
            </a:r>
          </a:p>
          <a:p>
            <a:pPr lvl="1"/>
            <a:r>
              <a:rPr lang="nl-NL" altLang="en-US"/>
              <a:t>solid lump tumour (N=18)</a:t>
            </a:r>
          </a:p>
          <a:p>
            <a:pPr lvl="1"/>
            <a:r>
              <a:rPr lang="nl-NL" altLang="en-US"/>
              <a:t>leukemia (N=27)</a:t>
            </a:r>
          </a:p>
          <a:p>
            <a:r>
              <a:rPr lang="nl-NL" altLang="en-US"/>
              <a:t>Measurements of antibody levels to a herpes virus taken during hospital visits for courses of chemotherapy</a:t>
            </a:r>
          </a:p>
          <a:p>
            <a:r>
              <a:rPr lang="nl-NL" altLang="en-US"/>
              <a:t>Duration: 1 mo - 3 yrs (median 12 mo)</a:t>
            </a:r>
          </a:p>
          <a:p>
            <a:r>
              <a:rPr lang="nl-NL" altLang="en-US"/>
              <a:t>Intervals between measurements differed per child</a:t>
            </a:r>
          </a:p>
          <a:p>
            <a:r>
              <a:rPr lang="nl-NL" altLang="en-US"/>
              <a:t>Questions:</a:t>
            </a:r>
          </a:p>
          <a:p>
            <a:pPr lvl="1"/>
            <a:r>
              <a:rPr lang="nl-NL" altLang="en-US"/>
              <a:t>are antibody levels affected by chemo?</a:t>
            </a:r>
          </a:p>
          <a:p>
            <a:pPr lvl="1"/>
            <a:r>
              <a:rPr lang="nl-NL" altLang="en-US"/>
              <a:t>if so, is change related to cancer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8"/>
            <a:ext cx="7632848" cy="55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7"/>
            <a:ext cx="7560840" cy="557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946" y="1125538"/>
            <a:ext cx="7040668" cy="46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5925" y="5877272"/>
            <a:ext cx="9074150" cy="432048"/>
          </a:xfrm>
        </p:spPr>
        <p:txBody>
          <a:bodyPr/>
          <a:lstStyle/>
          <a:p>
            <a:r>
              <a:rPr lang="nl-NL" sz="1600" dirty="0"/>
              <a:t>Source: Brown &amp; </a:t>
            </a:r>
            <a:r>
              <a:rPr lang="nl-NL" sz="1600" dirty="0" err="1"/>
              <a:t>Prescott</a:t>
            </a:r>
            <a:r>
              <a:rPr lang="nl-NL" sz="1600" dirty="0"/>
              <a:t>, </a:t>
            </a:r>
            <a:r>
              <a:rPr lang="en-US" sz="1600" dirty="0"/>
              <a:t>Applied Mixed Models in Medicine, 3nd Edition. Wiley, 2015, p. 272</a:t>
            </a:r>
            <a:endParaRPr lang="nl-NL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nonlinear</a:t>
            </a:r>
            <a:r>
              <a:rPr lang="nl-NL" dirty="0"/>
              <a:t>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Orthogonal</a:t>
            </a:r>
            <a:r>
              <a:rPr lang="nl-NL" dirty="0"/>
              <a:t> </a:t>
            </a:r>
            <a:r>
              <a:rPr lang="nl-NL" dirty="0" err="1"/>
              <a:t>polynomials</a:t>
            </a:r>
            <a:endParaRPr lang="nl-NL" dirty="0"/>
          </a:p>
          <a:p>
            <a:r>
              <a:rPr lang="nl-NL" dirty="0"/>
              <a:t>Natural </a:t>
            </a:r>
            <a:r>
              <a:rPr lang="nl-NL" dirty="0" err="1"/>
              <a:t>cubic</a:t>
            </a:r>
            <a:r>
              <a:rPr lang="nl-NL" dirty="0"/>
              <a:t> </a:t>
            </a:r>
            <a:r>
              <a:rPr lang="nl-NL" dirty="0" err="1"/>
              <a:t>splines</a:t>
            </a:r>
            <a:endParaRPr lang="nl-NL" dirty="0"/>
          </a:p>
          <a:p>
            <a:r>
              <a:rPr lang="nl-NL" dirty="0" err="1"/>
              <a:t>Nonlinear</a:t>
            </a:r>
            <a:r>
              <a:rPr lang="nl-NL" dirty="0"/>
              <a:t> mixed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7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Three-level models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 far: two levels</a:t>
            </a:r>
          </a:p>
          <a:p>
            <a:pPr lvl="1"/>
            <a:r>
              <a:rPr lang="en-US" altLang="en-US"/>
              <a:t>children within schools,  patients within hospitals</a:t>
            </a:r>
          </a:p>
          <a:p>
            <a:pPr lvl="1"/>
            <a:r>
              <a:rPr lang="en-US" altLang="en-US"/>
              <a:t>measurements within individuals over time</a:t>
            </a:r>
          </a:p>
          <a:p>
            <a:r>
              <a:rPr lang="en-US" altLang="en-US"/>
              <a:t>What about three levels?</a:t>
            </a:r>
          </a:p>
          <a:p>
            <a:pPr lvl="1"/>
            <a:r>
              <a:rPr lang="en-US" altLang="en-US"/>
              <a:t>children within classrooms within schools</a:t>
            </a:r>
          </a:p>
          <a:p>
            <a:pPr lvl="1"/>
            <a:r>
              <a:rPr lang="en-US" altLang="en-US"/>
              <a:t>longitudinal measurements within patients within hospitals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three-level models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Variance at 3 levels</a:t>
            </a:r>
          </a:p>
          <a:p>
            <a:pPr lvl="1"/>
            <a:r>
              <a:rPr lang="en-US" altLang="en-US" dirty="0"/>
              <a:t>random effects (which??) at 2 levels</a:t>
            </a:r>
          </a:p>
          <a:p>
            <a:r>
              <a:rPr lang="en-US" altLang="en-US" dirty="0"/>
              <a:t>Variables measured at 3 levels?</a:t>
            </a:r>
          </a:p>
          <a:p>
            <a:pPr lvl="1"/>
            <a:r>
              <a:rPr lang="en-US" altLang="en-US" dirty="0"/>
              <a:t>main effects</a:t>
            </a:r>
          </a:p>
          <a:p>
            <a:pPr lvl="1"/>
            <a:r>
              <a:rPr lang="en-US" altLang="en-US" dirty="0"/>
              <a:t>“cross-level” interactions (SES of school * SES of child, gender of teacher * gender of child)</a:t>
            </a:r>
          </a:p>
          <a:p>
            <a:r>
              <a:rPr lang="en-US" altLang="en-US" dirty="0"/>
              <a:t>Think carefully about design</a:t>
            </a:r>
          </a:p>
          <a:p>
            <a:pPr lvl="1"/>
            <a:r>
              <a:rPr lang="en-US" altLang="en-US" dirty="0"/>
              <a:t>possible sources of variation</a:t>
            </a:r>
          </a:p>
          <a:p>
            <a:pPr lvl="1"/>
            <a:r>
              <a:rPr lang="en-US" altLang="en-US" dirty="0"/>
              <a:t>effects at lower level that could possibly differ at higher level</a:t>
            </a:r>
          </a:p>
          <a:p>
            <a:pPr lvl="2"/>
            <a:r>
              <a:rPr lang="en-US" altLang="en-US" dirty="0"/>
              <a:t> teacher-level variables (gender, experience) could have different effects at different schools</a:t>
            </a:r>
          </a:p>
          <a:p>
            <a:pPr lvl="2"/>
            <a:r>
              <a:rPr lang="en-US" altLang="en-US" dirty="0"/>
              <a:t>child-level variables (gender, entrance exam score) could have different effects in different classrooms or at different schools</a:t>
            </a:r>
          </a:p>
          <a:p>
            <a:r>
              <a:rPr lang="en-US" altLang="en-US" dirty="0"/>
              <a:t>Think about research question: simplicity vs generalizability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revisited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2" y="1125538"/>
            <a:ext cx="7654544" cy="5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three-level data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Monday lab: multi-center hypertension trial: 27 centers, 193 patients, 4 post-randomization DBP</a:t>
            </a:r>
          </a:p>
          <a:p>
            <a:r>
              <a:rPr lang="en-US" altLang="en-US" dirty="0"/>
              <a:t>Sources of variation:</a:t>
            </a:r>
          </a:p>
          <a:p>
            <a:pPr lvl="1"/>
            <a:r>
              <a:rPr lang="en-US" altLang="en-US" dirty="0"/>
              <a:t>centers:</a:t>
            </a:r>
          </a:p>
          <a:p>
            <a:pPr lvl="2"/>
            <a:r>
              <a:rPr lang="en-US" altLang="en-US" dirty="0"/>
              <a:t>may serve different populations, with (on average) higher or lower BP</a:t>
            </a:r>
          </a:p>
          <a:p>
            <a:pPr lvl="1"/>
            <a:r>
              <a:rPr lang="en-US" altLang="en-US" dirty="0"/>
              <a:t>patients:</a:t>
            </a:r>
          </a:p>
          <a:p>
            <a:pPr lvl="2"/>
            <a:r>
              <a:rPr lang="en-US" altLang="en-US" dirty="0"/>
              <a:t>patients vary greatly in their blood pressure levels</a:t>
            </a:r>
          </a:p>
          <a:p>
            <a:pPr lvl="3"/>
            <a:r>
              <a:rPr lang="en-US" altLang="en-US" dirty="0"/>
              <a:t>age, gender, baseline BMI, treatment</a:t>
            </a:r>
          </a:p>
          <a:p>
            <a:pPr lvl="2"/>
            <a:r>
              <a:rPr lang="en-US" altLang="en-US" dirty="0"/>
              <a:t>patients may vary (greatly?) in trend over time</a:t>
            </a:r>
          </a:p>
          <a:p>
            <a:pPr lvl="1"/>
            <a:r>
              <a:rPr lang="en-US" altLang="en-US" dirty="0"/>
              <a:t>measurements in time:</a:t>
            </a:r>
          </a:p>
          <a:p>
            <a:pPr lvl="2"/>
            <a:r>
              <a:rPr lang="en-US" altLang="en-US" dirty="0"/>
              <a:t>BP varies considerably from moment to moment, day to day within individuals</a:t>
            </a:r>
          </a:p>
          <a:p>
            <a:pPr lvl="3"/>
            <a:r>
              <a:rPr lang="en-US" altLang="en-US" dirty="0"/>
              <a:t>stress level, </a:t>
            </a:r>
            <a:r>
              <a:rPr lang="en-US" altLang="en-US" dirty="0" err="1"/>
              <a:t>tx</a:t>
            </a:r>
            <a:r>
              <a:rPr lang="en-US" altLang="en-US" dirty="0"/>
              <a:t> adherence, BMI at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Summary technical issues MM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building better done </a:t>
            </a:r>
            <a:r>
              <a:rPr lang="en-US" altLang="en-US"/>
              <a:t>in protocol</a:t>
            </a:r>
            <a:endParaRPr lang="en-US" altLang="en-US" dirty="0"/>
          </a:p>
          <a:p>
            <a:r>
              <a:rPr lang="en-US" altLang="en-US" dirty="0"/>
              <a:t>Otherwise: use LRT or AIC to build random part of model, then to simplify fixed part of model</a:t>
            </a:r>
          </a:p>
          <a:p>
            <a:r>
              <a:rPr lang="en-US" altLang="en-US" dirty="0"/>
              <a:t>Use ML estimation for likelihood-based tests</a:t>
            </a:r>
          </a:p>
          <a:p>
            <a:r>
              <a:rPr lang="en-US" altLang="en-US" dirty="0"/>
              <a:t>Use REML estimation for presenting results</a:t>
            </a:r>
          </a:p>
          <a:p>
            <a:r>
              <a:rPr lang="en-US" altLang="en-US" dirty="0"/>
              <a:t>Some model assumptions (linearity, normality of res) can be checked</a:t>
            </a:r>
          </a:p>
          <a:p>
            <a:r>
              <a:rPr lang="en-US" altLang="en-US" dirty="0"/>
              <a:t>Centering explanatory variables has effect on interpretation of several parameters</a:t>
            </a:r>
          </a:p>
          <a:p>
            <a:r>
              <a:rPr lang="en-US" altLang="en-US" dirty="0"/>
              <a:t>“Linear” mixed models may also include polynomials</a:t>
            </a:r>
          </a:p>
          <a:p>
            <a:r>
              <a:rPr lang="en-US" altLang="en-US" dirty="0"/>
              <a:t>3+ levels also possible (complicated, but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We </a:t>
            </a:r>
            <a:r>
              <a:rPr lang="nl-NL" altLang="en-US" dirty="0" err="1"/>
              <a:t>talked</a:t>
            </a:r>
            <a:r>
              <a:rPr lang="nl-NL" altLang="en-US" dirty="0"/>
              <a:t> </a:t>
            </a:r>
            <a:r>
              <a:rPr lang="nl-NL" altLang="en-US" dirty="0" err="1"/>
              <a:t>about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fit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variance-covariance</a:t>
            </a:r>
            <a:r>
              <a:rPr lang="nl-NL" altLang="en-US" dirty="0"/>
              <a:t> matrix of </a:t>
            </a:r>
            <a:r>
              <a:rPr lang="nl-NL" altLang="en-US" dirty="0" err="1"/>
              <a:t>the</a:t>
            </a:r>
            <a:r>
              <a:rPr lang="nl-NL" altLang="en-US" dirty="0"/>
              <a:t> HDRS scores over time...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heteregeneous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unstructured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r>
              <a:rPr lang="nl-NL" altLang="en-US" dirty="0"/>
              <a:t> + </a:t>
            </a:r>
            <a:r>
              <a:rPr lang="nl-NL" altLang="en-US" dirty="0" err="1"/>
              <a:t>slope</a:t>
            </a:r>
            <a:r>
              <a:rPr lang="nl-NL" altLang="en-US" dirty="0"/>
              <a:t> (</a:t>
            </a:r>
            <a:r>
              <a:rPr lang="nl-NL" altLang="en-US" dirty="0" err="1"/>
              <a:t>for</a:t>
            </a:r>
            <a:r>
              <a:rPr lang="nl-NL" altLang="en-US" dirty="0"/>
              <a:t> time)</a:t>
            </a:r>
          </a:p>
          <a:p>
            <a:r>
              <a:rPr lang="nl-NL" altLang="en-US" dirty="0"/>
              <a:t>...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less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: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identity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compound </a:t>
            </a:r>
            <a:r>
              <a:rPr lang="nl-NL" altLang="en-US" dirty="0" err="1"/>
              <a:t>symmetry</a:t>
            </a:r>
            <a:r>
              <a:rPr lang="nl-NL" altLang="en-US" dirty="0"/>
              <a:t>/LME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in Linear Mixed Models</a:t>
            </a:r>
            <a:endParaRPr lang="nl-NL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decide which LMM fits the data best  we can use likelihood- based methods:</a:t>
            </a:r>
          </a:p>
          <a:p>
            <a:pPr lvl="1"/>
            <a:r>
              <a:rPr lang="nl-NL" altLang="en-US"/>
              <a:t>Likelihood Ratio Test (LRT)</a:t>
            </a:r>
          </a:p>
          <a:p>
            <a:pPr lvl="2"/>
            <a:r>
              <a:rPr lang="en-US" altLang="en-US"/>
              <a:t>LRT can be used to test nested models (one is a special case of the other) </a:t>
            </a:r>
          </a:p>
          <a:p>
            <a:pPr lvl="2"/>
            <a:r>
              <a:rPr lang="en-US" altLang="en-US"/>
              <a:t>based on the χ²-distribution</a:t>
            </a:r>
            <a:endParaRPr lang="nl-NL" altLang="en-US"/>
          </a:p>
          <a:p>
            <a:pPr lvl="1"/>
            <a:r>
              <a:rPr lang="nl-NL" altLang="en-US"/>
              <a:t>Akaikes Information Criterium (AIC)</a:t>
            </a:r>
          </a:p>
          <a:p>
            <a:pPr lvl="2"/>
            <a:r>
              <a:rPr lang="en-US" altLang="en-US"/>
              <a:t>combination of likelihood and # parameters used in the model (d.f.)</a:t>
            </a:r>
          </a:p>
          <a:p>
            <a:pPr lvl="2"/>
            <a:r>
              <a:rPr lang="en-US" altLang="en-US"/>
              <a:t>model with the lowest AIC (high likelihood with few parameters) is deemed best</a:t>
            </a:r>
          </a:p>
          <a:p>
            <a:pPr lvl="2"/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(Restricted) Maximum Likelihood Estimation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Mixed models: maximum likelihood used to estimate fixed regression coefficients and variances of random effects</a:t>
            </a:r>
          </a:p>
          <a:p>
            <a:pPr lvl="1"/>
            <a:r>
              <a:rPr lang="nl-NL" altLang="en-US"/>
              <a:t>likelihood quite complex, solved by iteration until convergence</a:t>
            </a:r>
          </a:p>
          <a:p>
            <a:r>
              <a:rPr lang="nl-NL" altLang="en-US"/>
              <a:t>(Empirical Bayes methods used to estimate individual random effects)</a:t>
            </a:r>
          </a:p>
          <a:p>
            <a:r>
              <a:rPr lang="nl-NL" altLang="en-US"/>
              <a:t>Problem with ML estimation:</a:t>
            </a:r>
          </a:p>
          <a:p>
            <a:pPr lvl="1"/>
            <a:r>
              <a:rPr lang="nl-NL" altLang="en-US"/>
              <a:t>variance parameters (residual variance, variance(s) of random effect(s)) biased downwards</a:t>
            </a:r>
          </a:p>
          <a:p>
            <a:r>
              <a:rPr lang="nl-NL" altLang="en-US"/>
              <a:t>Solution: REstricted (or: REsidual) Maximum Likelihood (REML)</a:t>
            </a:r>
          </a:p>
          <a:p>
            <a:pPr lvl="1"/>
            <a:r>
              <a:rPr lang="nl-NL" altLang="en-US"/>
              <a:t>gives unbiased estimates of variance parameters</a:t>
            </a:r>
          </a:p>
          <a:p>
            <a:pPr lvl="1"/>
            <a:r>
              <a:rPr lang="nl-NL" altLang="en-US"/>
              <a:t>BUT: adjusts likelihood for number of covariates in model, so cannot be used to compare models that differ w.r.t. fixed parts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When to use ML, REML?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Testing models that differ in variance components:</a:t>
            </a:r>
          </a:p>
          <a:p>
            <a:pPr lvl="1"/>
            <a:r>
              <a:rPr lang="nl-NL" altLang="en-US"/>
              <a:t>REML will give interpretable LRT, AIC</a:t>
            </a:r>
          </a:p>
          <a:p>
            <a:pPr lvl="1"/>
            <a:r>
              <a:rPr lang="nl-NL" altLang="en-US"/>
              <a:t>so will ML</a:t>
            </a:r>
          </a:p>
          <a:p>
            <a:r>
              <a:rPr lang="nl-NL" altLang="en-US"/>
              <a:t>Testing models that differ in fixed effects:</a:t>
            </a:r>
          </a:p>
          <a:p>
            <a:pPr lvl="1"/>
            <a:r>
              <a:rPr lang="nl-NL" altLang="en-US"/>
              <a:t>only ML will give interpretable LRT, AIC</a:t>
            </a:r>
          </a:p>
          <a:p>
            <a:r>
              <a:rPr lang="nl-NL" altLang="en-US"/>
              <a:t>Reporting results (esp if you include the random components):</a:t>
            </a:r>
          </a:p>
          <a:p>
            <a:pPr lvl="1"/>
            <a:r>
              <a:rPr lang="nl-NL" altLang="en-US"/>
              <a:t>use REML!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When to use ML, REML?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nl-NL" altLang="en-US" dirty="0" err="1"/>
              <a:t>Leading</a:t>
            </a:r>
            <a:r>
              <a:rPr lang="nl-NL" altLang="en-US" dirty="0"/>
              <a:t> me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suggest</a:t>
            </a:r>
            <a:r>
              <a:rPr lang="nl-NL" altLang="en-US" dirty="0"/>
              <a:t> the </a:t>
            </a:r>
            <a:r>
              <a:rPr lang="nl-NL" altLang="en-US" dirty="0" err="1"/>
              <a:t>following</a:t>
            </a:r>
            <a:r>
              <a:rPr lang="nl-NL" altLang="en-US" dirty="0"/>
              <a:t> model-building </a:t>
            </a:r>
            <a:r>
              <a:rPr lang="nl-NL" altLang="en-US" dirty="0" err="1"/>
              <a:t>strategy</a:t>
            </a:r>
            <a:r>
              <a:rPr lang="nl-NL" altLang="en-US" dirty="0"/>
              <a:t>: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/>
              <a:t>Start </a:t>
            </a:r>
            <a:r>
              <a:rPr lang="nl-NL" altLang="en-US" dirty="0" err="1"/>
              <a:t>with</a:t>
            </a:r>
            <a:r>
              <a:rPr lang="nl-NL" altLang="en-US" dirty="0"/>
              <a:t> full </a:t>
            </a:r>
            <a:r>
              <a:rPr lang="nl-NL" altLang="en-US" dirty="0" err="1"/>
              <a:t>fixed</a:t>
            </a:r>
            <a:r>
              <a:rPr lang="nl-NL" altLang="en-US" dirty="0"/>
              <a:t> model </a:t>
            </a:r>
            <a:r>
              <a:rPr lang="nl-NL" altLang="en-US" dirty="0" err="1"/>
              <a:t>and</a:t>
            </a:r>
            <a:r>
              <a:rPr lang="nl-NL" altLang="en-US" dirty="0"/>
              <a:t>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), select </a:t>
            </a:r>
            <a:r>
              <a:rPr lang="nl-NL" altLang="en-US" dirty="0" err="1"/>
              <a:t>appropriate</a:t>
            </a:r>
            <a:r>
              <a:rPr lang="nl-NL" altLang="en-US" dirty="0"/>
              <a:t> random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With</a:t>
            </a:r>
            <a:r>
              <a:rPr lang="nl-NL" altLang="en-US" dirty="0"/>
              <a:t> the random part </a:t>
            </a:r>
            <a:r>
              <a:rPr lang="nl-NL" altLang="en-US" dirty="0" err="1"/>
              <a:t>chosen</a:t>
            </a:r>
            <a:r>
              <a:rPr lang="nl-NL" altLang="en-US" dirty="0"/>
              <a:t>,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 </a:t>
            </a:r>
            <a:r>
              <a:rPr lang="nl-NL" altLang="en-US" dirty="0" err="1"/>
              <a:t>try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reduce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Once</a:t>
            </a:r>
            <a:r>
              <a:rPr lang="nl-NL" altLang="en-US" dirty="0"/>
              <a:t> </a:t>
            </a:r>
            <a:r>
              <a:rPr lang="nl-NL" altLang="en-US" dirty="0" err="1"/>
              <a:t>you</a:t>
            </a:r>
            <a:r>
              <a:rPr lang="nl-NL" altLang="en-US" dirty="0"/>
              <a:t> have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final</a:t>
            </a:r>
            <a:r>
              <a:rPr lang="nl-NL" altLang="en-US" dirty="0"/>
              <a:t> model: run </a:t>
            </a:r>
            <a:r>
              <a:rPr lang="nl-NL" altLang="en-US" dirty="0" err="1"/>
              <a:t>that</a:t>
            </a:r>
            <a:r>
              <a:rPr lang="nl-NL" altLang="en-US" dirty="0"/>
              <a:t> model </a:t>
            </a:r>
            <a:r>
              <a:rPr lang="nl-NL" altLang="en-US" dirty="0" err="1"/>
              <a:t>once</a:t>
            </a:r>
            <a:r>
              <a:rPr lang="nl-NL" altLang="en-US" dirty="0"/>
              <a:t> more </a:t>
            </a:r>
            <a:r>
              <a:rPr lang="nl-NL" altLang="en-US" dirty="0" err="1"/>
              <a:t>using</a:t>
            </a:r>
            <a:r>
              <a:rPr lang="nl-NL" altLang="en-US" dirty="0"/>
              <a:t> REML; </a:t>
            </a:r>
            <a:r>
              <a:rPr lang="nl-NL" altLang="en-US" dirty="0" err="1"/>
              <a:t>this</a:t>
            </a:r>
            <a:r>
              <a:rPr lang="nl-NL" altLang="en-US" dirty="0"/>
              <a:t> is the model </a:t>
            </a:r>
            <a:r>
              <a:rPr lang="nl-NL" altLang="en-US" dirty="0" err="1"/>
              <a:t>you</a:t>
            </a:r>
            <a:r>
              <a:rPr lang="nl-NL" altLang="en-US" dirty="0"/>
              <a:t> present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audience</a:t>
            </a:r>
            <a:endParaRPr lang="nl-NL" altLang="en-US" dirty="0"/>
          </a:p>
          <a:p>
            <a:pPr marL="457200" indent="-457200" eaLnBrk="1" hangingPunct="1"/>
            <a:r>
              <a:rPr lang="nl-NL" altLang="en-US" dirty="0" err="1"/>
              <a:t>Testing</a:t>
            </a:r>
            <a:r>
              <a:rPr lang="nl-NL" altLang="en-US" dirty="0"/>
              <a:t> random effect(s):</a:t>
            </a:r>
          </a:p>
          <a:p>
            <a:pPr marL="838200" lvl="1" indent="-381000" eaLnBrk="1" hangingPunct="1"/>
            <a:r>
              <a:rPr lang="nl-NL" altLang="en-US" dirty="0" err="1"/>
              <a:t>variance</a:t>
            </a:r>
            <a:r>
              <a:rPr lang="nl-NL" altLang="en-US" dirty="0"/>
              <a:t> parameters are never &lt;0</a:t>
            </a:r>
          </a:p>
          <a:p>
            <a:pPr marL="838200" lvl="1" indent="-381000" eaLnBrk="1" hangingPunct="1"/>
            <a:r>
              <a:rPr lang="en-US" altLang="en-US" dirty="0"/>
              <a:t>LRT (REML/ML) for random effects: chi-square test, but divide p-value by 2</a:t>
            </a:r>
          </a:p>
          <a:p>
            <a:pPr marL="838200" lvl="1" indent="-381000" eaLnBrk="1" hangingPunct="1"/>
            <a:r>
              <a:rPr lang="en-US" altLang="en-US" dirty="0"/>
              <a:t>AIC also okay </a:t>
            </a:r>
          </a:p>
          <a:p>
            <a:pPr marL="457200" indent="-457200" eaLnBrk="1" hangingPunct="1"/>
            <a:r>
              <a:rPr lang="nl-NL" altLang="en-US" dirty="0"/>
              <a:t>Testing fixed effect(s):</a:t>
            </a:r>
          </a:p>
          <a:p>
            <a:pPr marL="838200" lvl="1" indent="-381000" eaLnBrk="1" hangingPunct="1"/>
            <a:r>
              <a:rPr lang="en-GB" altLang="en-US" dirty="0"/>
              <a:t>LRT (ML only!) for fixed effects: chi-square test, usual p-value</a:t>
            </a:r>
            <a:endParaRPr lang="nl-NL" altLang="en-US" dirty="0"/>
          </a:p>
          <a:p>
            <a:pPr marL="838200" lvl="1" indent="-381000" eaLnBrk="1" hangingPunct="1"/>
            <a:r>
              <a:rPr lang="en-US" altLang="en-US" dirty="0"/>
              <a:t>AIC okay (only under 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21487</TotalTime>
  <Words>2859</Words>
  <Application>Microsoft Office PowerPoint</Application>
  <PresentationFormat>Χαρτί Α4 (210x297 χιλ.)</PresentationFormat>
  <Paragraphs>392</Paragraphs>
  <Slides>41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Myriad Pro</vt:lpstr>
      <vt:lpstr>Segoe UI</vt:lpstr>
      <vt:lpstr>Times New Roman</vt:lpstr>
      <vt:lpstr>Wingdings</vt:lpstr>
      <vt:lpstr>9_UMCU_PPT_V1</vt:lpstr>
      <vt:lpstr>17_Standaardthema</vt:lpstr>
      <vt:lpstr>Epidemiology and Big Data Mixed Models part 3: Technical issues in multilevel/longitudinal modelling</vt:lpstr>
      <vt:lpstr>Overview Part 3: technical issues in mixed models</vt:lpstr>
      <vt:lpstr>Reisby example, revisited</vt:lpstr>
      <vt:lpstr>Reisby example, revisited</vt:lpstr>
      <vt:lpstr>Reisby example, revisited</vt:lpstr>
      <vt:lpstr>Testing in Linear Mixed Models</vt:lpstr>
      <vt:lpstr>(Restricted) Maximum Likelihood Estimation</vt:lpstr>
      <vt:lpstr>When to use ML, REML?</vt:lpstr>
      <vt:lpstr>When to use ML, REML?</vt:lpstr>
      <vt:lpstr>Reisby example, comparing correlation structures</vt:lpstr>
      <vt:lpstr>Reisby example, comparing correlation structures</vt:lpstr>
      <vt:lpstr>Reisby example, comparing correlation structures</vt:lpstr>
      <vt:lpstr>Reisby example, comparing correlation structures</vt:lpstr>
      <vt:lpstr>Reisby example, fixed part of the model</vt:lpstr>
      <vt:lpstr>Reisby example, fixed part of the model</vt:lpstr>
      <vt:lpstr>Reisby example, final model with REML</vt:lpstr>
      <vt:lpstr>Reisby example, final model (cont.)</vt:lpstr>
      <vt:lpstr>Reisby example, final model (cont.)</vt:lpstr>
      <vt:lpstr>“Clinical” conclusions imipramine example</vt:lpstr>
      <vt:lpstr>Checking assumptions of the model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Statistical conclusions imipramine example</vt:lpstr>
      <vt:lpstr>Centering explanatory variables</vt:lpstr>
      <vt:lpstr>Centering explanatory variables</vt:lpstr>
      <vt:lpstr>Centering explanatory variables</vt:lpstr>
      <vt:lpstr>Centering explanatory variables</vt:lpstr>
      <vt:lpstr>Linear mixed effects models with polynomial terms </vt:lpstr>
      <vt:lpstr>Example: Herpes Antibody Levels</vt:lpstr>
      <vt:lpstr>Linear mixed effects models with polynomial terms</vt:lpstr>
      <vt:lpstr>Linear mixed effects models with polynomial terms</vt:lpstr>
      <vt:lpstr>Linear mixed effects models with polynomial terms</vt:lpstr>
      <vt:lpstr>Other possibilities for nonlinear trends</vt:lpstr>
      <vt:lpstr>Three-level models</vt:lpstr>
      <vt:lpstr>Analyzing three-level models</vt:lpstr>
      <vt:lpstr>Example three-level data</vt:lpstr>
      <vt:lpstr>Summary technical issues MM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KONSTANTAKOPOULOS, I. (IOANNIS)</cp:lastModifiedBy>
  <cp:revision>740</cp:revision>
  <cp:lastPrinted>2016-05-11T07:05:13Z</cp:lastPrinted>
  <dcterms:created xsi:type="dcterms:W3CDTF">2003-02-04T11:47:10Z</dcterms:created>
  <dcterms:modified xsi:type="dcterms:W3CDTF">2020-12-10T19:35:00Z</dcterms:modified>
</cp:coreProperties>
</file>