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24" r:id="rId1"/>
    <p:sldMasterId id="2147483735" r:id="rId2"/>
  </p:sldMasterIdLst>
  <p:notesMasterIdLst>
    <p:notesMasterId r:id="rId45"/>
  </p:notesMasterIdLst>
  <p:handoutMasterIdLst>
    <p:handoutMasterId r:id="rId46"/>
  </p:handoutMasterIdLst>
  <p:sldIdLst>
    <p:sldId id="536" r:id="rId3"/>
    <p:sldId id="485" r:id="rId4"/>
    <p:sldId id="487" r:id="rId5"/>
    <p:sldId id="492" r:id="rId6"/>
    <p:sldId id="491" r:id="rId7"/>
    <p:sldId id="486" r:id="rId8"/>
    <p:sldId id="488" r:id="rId9"/>
    <p:sldId id="489" r:id="rId10"/>
    <p:sldId id="490" r:id="rId11"/>
    <p:sldId id="493" r:id="rId12"/>
    <p:sldId id="494" r:id="rId13"/>
    <p:sldId id="537" r:id="rId14"/>
    <p:sldId id="495" r:id="rId15"/>
    <p:sldId id="497" r:id="rId16"/>
    <p:sldId id="499" r:id="rId17"/>
    <p:sldId id="505" r:id="rId18"/>
    <p:sldId id="506" r:id="rId19"/>
    <p:sldId id="538" r:id="rId20"/>
    <p:sldId id="523" r:id="rId21"/>
    <p:sldId id="500" r:id="rId22"/>
    <p:sldId id="529" r:id="rId23"/>
    <p:sldId id="530" r:id="rId24"/>
    <p:sldId id="531" r:id="rId25"/>
    <p:sldId id="535" r:id="rId26"/>
    <p:sldId id="532" r:id="rId27"/>
    <p:sldId id="501" r:id="rId28"/>
    <p:sldId id="507" r:id="rId29"/>
    <p:sldId id="513" r:id="rId30"/>
    <p:sldId id="515" r:id="rId31"/>
    <p:sldId id="517" r:id="rId32"/>
    <p:sldId id="514" r:id="rId33"/>
    <p:sldId id="516" r:id="rId34"/>
    <p:sldId id="518" r:id="rId35"/>
    <p:sldId id="520" r:id="rId36"/>
    <p:sldId id="522" r:id="rId37"/>
    <p:sldId id="519" r:id="rId38"/>
    <p:sldId id="542" r:id="rId39"/>
    <p:sldId id="524" r:id="rId40"/>
    <p:sldId id="525" r:id="rId41"/>
    <p:sldId id="526" r:id="rId42"/>
    <p:sldId id="527" r:id="rId43"/>
    <p:sldId id="521" r:id="rId44"/>
  </p:sldIdLst>
  <p:sldSz cx="9906000" cy="6858000" type="A4"/>
  <p:notesSz cx="9940925" cy="680878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26900"/>
    <a:srgbClr val="F0C200"/>
    <a:srgbClr val="FFFFCC"/>
    <a:srgbClr val="FFEEA7"/>
    <a:srgbClr val="FFCC00"/>
    <a:srgbClr val="FF0066"/>
    <a:srgbClr val="CC330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10" autoAdjust="0"/>
  </p:normalViewPr>
  <p:slideViewPr>
    <p:cSldViewPr>
      <p:cViewPr varScale="1">
        <p:scale>
          <a:sx n="72" d="100"/>
          <a:sy n="72" d="100"/>
        </p:scale>
        <p:origin x="1080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0376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35313" y="515938"/>
            <a:ext cx="3675062" cy="25431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326" y="3253335"/>
            <a:ext cx="7294274" cy="3025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6" tIns="44715" rIns="91026" bIns="44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75072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990599" y="2451218"/>
            <a:ext cx="8019644" cy="1625855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3700" b="1" i="0" cap="none">
                <a:solidFill>
                  <a:schemeClr val="bg1"/>
                </a:solidFill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7" name="Subtitel 2"/>
          <p:cNvSpPr>
            <a:spLocks noGrp="1"/>
          </p:cNvSpPr>
          <p:nvPr>
            <p:ph type="subTitle" idx="1"/>
          </p:nvPr>
        </p:nvSpPr>
        <p:spPr>
          <a:xfrm>
            <a:off x="990601" y="4077073"/>
            <a:ext cx="8019645" cy="909089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 algn="l">
              <a:buNone/>
              <a:defRPr sz="2100" b="0" i="0" baseline="0">
                <a:solidFill>
                  <a:schemeClr val="bg1"/>
                </a:solidFill>
                <a:latin typeface="Segoe UI"/>
                <a:cs typeface="Segoe UI"/>
              </a:defRPr>
            </a:lvl1pPr>
            <a:lvl2pPr marL="478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5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>
          <a:xfrm>
            <a:off x="990602" y="6356352"/>
            <a:ext cx="3136900" cy="365125"/>
          </a:xfrm>
          <a:prstGeom prst="rect">
            <a:avLst/>
          </a:prstGeom>
        </p:spPr>
        <p:txBody>
          <a:bodyPr lIns="95788" tIns="47894" rIns="95788" bIns="47894"/>
          <a:lstStyle>
            <a:lvl1pPr fontAlgn="auto">
              <a:spcBef>
                <a:spcPts val="0"/>
              </a:spcBef>
              <a:spcAft>
                <a:spcPts val="0"/>
              </a:spcAft>
              <a:defRPr sz="15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7602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836613"/>
            <a:ext cx="89154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28775"/>
            <a:ext cx="8915400" cy="2371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4152900"/>
            <a:ext cx="8915400" cy="2371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6474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28497" y="1124744"/>
            <a:ext cx="9049006" cy="4680520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300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300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300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6059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onder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8497" y="1628800"/>
            <a:ext cx="9049006" cy="4248472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15925" y="980728"/>
            <a:ext cx="9074150" cy="503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5572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 and fo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8497" y="1124744"/>
            <a:ext cx="9049006" cy="4032448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15925" y="5301208"/>
            <a:ext cx="9074150" cy="503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1188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bject and fo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8497" y="1772816"/>
            <a:ext cx="9049006" cy="3528392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15925" y="1124744"/>
            <a:ext cx="9074150" cy="503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2"/>
          </p:nvPr>
        </p:nvSpPr>
        <p:spPr>
          <a:xfrm>
            <a:off x="416496" y="5445224"/>
            <a:ext cx="9074150" cy="503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4498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16496" y="1124744"/>
            <a:ext cx="9217024" cy="4680520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5252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 output und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16496" y="3573016"/>
            <a:ext cx="9073008" cy="2232248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 hasCustomPrompt="1"/>
          </p:nvPr>
        </p:nvSpPr>
        <p:spPr>
          <a:xfrm>
            <a:off x="416496" y="1052736"/>
            <a:ext cx="9049006" cy="2376264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617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 output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16496" y="1124744"/>
            <a:ext cx="9073008" cy="2232248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 hasCustomPrompt="1"/>
          </p:nvPr>
        </p:nvSpPr>
        <p:spPr>
          <a:xfrm>
            <a:off x="416496" y="3573016"/>
            <a:ext cx="9049006" cy="2376264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48510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er, R output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16496" y="1700808"/>
            <a:ext cx="9073008" cy="1584176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 hasCustomPrompt="1"/>
          </p:nvPr>
        </p:nvSpPr>
        <p:spPr>
          <a:xfrm>
            <a:off x="416496" y="3356992"/>
            <a:ext cx="9049006" cy="2592288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15925" y="1125339"/>
            <a:ext cx="9074150" cy="503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653706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 output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28497" y="1772816"/>
            <a:ext cx="9049006" cy="4032448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415925" y="1124744"/>
            <a:ext cx="9074150" cy="503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173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12912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 output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465022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28497" y="1556792"/>
            <a:ext cx="9049006" cy="4248472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415925" y="980728"/>
            <a:ext cx="9074150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75666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 output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465022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28497" y="1556792"/>
            <a:ext cx="9049006" cy="4248472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415925" y="980728"/>
            <a:ext cx="9074150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31947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 output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465022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28497" y="980728"/>
            <a:ext cx="9049006" cy="4320480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16496" y="5445224"/>
            <a:ext cx="9074150" cy="50405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4192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 output with header and foot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28497" y="1556792"/>
            <a:ext cx="9049006" cy="4176464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415925" y="1052736"/>
            <a:ext cx="9074150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16496" y="5877271"/>
            <a:ext cx="8208912" cy="86409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201472" y="6448251"/>
            <a:ext cx="648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74147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bjects hor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28497" y="3573016"/>
            <a:ext cx="9049006" cy="2376264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 hasCustomPrompt="1"/>
          </p:nvPr>
        </p:nvSpPr>
        <p:spPr>
          <a:xfrm>
            <a:off x="416496" y="1052736"/>
            <a:ext cx="9049006" cy="2376264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41371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bjects horiz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465022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 hasCustomPrompt="1"/>
          </p:nvPr>
        </p:nvSpPr>
        <p:spPr>
          <a:xfrm>
            <a:off x="416496" y="1556792"/>
            <a:ext cx="9049006" cy="2160240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2"/>
          </p:nvPr>
        </p:nvSpPr>
        <p:spPr>
          <a:xfrm>
            <a:off x="415925" y="980728"/>
            <a:ext cx="9074150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idx="13" hasCustomPrompt="1"/>
          </p:nvPr>
        </p:nvSpPr>
        <p:spPr>
          <a:xfrm>
            <a:off x="416496" y="3861048"/>
            <a:ext cx="9049006" cy="2016224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</p:spTree>
    <p:extLst>
      <p:ext uri="{BB962C8B-B14F-4D97-AF65-F5344CB8AC3E}">
        <p14:creationId xmlns:p14="http://schemas.microsoft.com/office/powerpoint/2010/main" val="28170858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objects horiz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465022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 hasCustomPrompt="1"/>
          </p:nvPr>
        </p:nvSpPr>
        <p:spPr>
          <a:xfrm>
            <a:off x="416496" y="980728"/>
            <a:ext cx="9049006" cy="2160240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2"/>
          </p:nvPr>
        </p:nvSpPr>
        <p:spPr>
          <a:xfrm>
            <a:off x="415925" y="5445224"/>
            <a:ext cx="9074150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idx="13" hasCustomPrompt="1"/>
          </p:nvPr>
        </p:nvSpPr>
        <p:spPr>
          <a:xfrm>
            <a:off x="416496" y="3284984"/>
            <a:ext cx="9049006" cy="2016224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</p:spTree>
    <p:extLst>
      <p:ext uri="{BB962C8B-B14F-4D97-AF65-F5344CB8AC3E}">
        <p14:creationId xmlns:p14="http://schemas.microsoft.com/office/powerpoint/2010/main" val="38713740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objects horiz with header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465022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 hasCustomPrompt="1"/>
          </p:nvPr>
        </p:nvSpPr>
        <p:spPr>
          <a:xfrm>
            <a:off x="416496" y="1412776"/>
            <a:ext cx="9049006" cy="1944216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2"/>
          </p:nvPr>
        </p:nvSpPr>
        <p:spPr>
          <a:xfrm>
            <a:off x="415925" y="5445224"/>
            <a:ext cx="9074150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idx="13" hasCustomPrompt="1"/>
          </p:nvPr>
        </p:nvSpPr>
        <p:spPr>
          <a:xfrm>
            <a:off x="416496" y="3429000"/>
            <a:ext cx="9049006" cy="1944216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4"/>
          </p:nvPr>
        </p:nvSpPr>
        <p:spPr>
          <a:xfrm>
            <a:off x="416496" y="908720"/>
            <a:ext cx="9074150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830586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bjects horiz both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 hasCustomPrompt="1"/>
          </p:nvPr>
        </p:nvSpPr>
        <p:spPr>
          <a:xfrm>
            <a:off x="416496" y="1556792"/>
            <a:ext cx="9049006" cy="2016224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2"/>
          </p:nvPr>
        </p:nvSpPr>
        <p:spPr>
          <a:xfrm>
            <a:off x="415925" y="1052736"/>
            <a:ext cx="9074150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idx="13" hasCustomPrompt="1"/>
          </p:nvPr>
        </p:nvSpPr>
        <p:spPr>
          <a:xfrm>
            <a:off x="416496" y="4221088"/>
            <a:ext cx="9049006" cy="1800200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4"/>
          </p:nvPr>
        </p:nvSpPr>
        <p:spPr>
          <a:xfrm>
            <a:off x="416496" y="3717032"/>
            <a:ext cx="9074150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090777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objects hor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465022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 hasCustomPrompt="1"/>
          </p:nvPr>
        </p:nvSpPr>
        <p:spPr>
          <a:xfrm>
            <a:off x="416496" y="980728"/>
            <a:ext cx="9049006" cy="1728192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14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300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300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300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841432" y="6448251"/>
            <a:ext cx="10081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3" name="Tijdelijke aanduiding voor inhoud 2"/>
          <p:cNvSpPr>
            <a:spLocks noGrp="1"/>
          </p:cNvSpPr>
          <p:nvPr>
            <p:ph idx="12" hasCustomPrompt="1"/>
          </p:nvPr>
        </p:nvSpPr>
        <p:spPr>
          <a:xfrm>
            <a:off x="416496" y="2852936"/>
            <a:ext cx="9049006" cy="1728192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14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300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300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300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14" name="Tijdelijke aanduiding voor inhoud 2"/>
          <p:cNvSpPr>
            <a:spLocks noGrp="1"/>
          </p:cNvSpPr>
          <p:nvPr>
            <p:ph idx="13" hasCustomPrompt="1"/>
          </p:nvPr>
        </p:nvSpPr>
        <p:spPr>
          <a:xfrm>
            <a:off x="416496" y="4725144"/>
            <a:ext cx="8352928" cy="1728192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14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300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300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300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</p:spTree>
    <p:extLst>
      <p:ext uri="{BB962C8B-B14F-4D97-AF65-F5344CB8AC3E}">
        <p14:creationId xmlns:p14="http://schemas.microsoft.com/office/powerpoint/2010/main" val="68982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817022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8497" y="1291082"/>
            <a:ext cx="9049006" cy="4236396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2300">
                <a:latin typeface="Segoe UI"/>
              </a:defRPr>
            </a:lvl1pPr>
            <a:lvl2pPr>
              <a:defRPr sz="2100">
                <a:latin typeface="Segoe UI"/>
              </a:defRPr>
            </a:lvl2pPr>
            <a:lvl3pPr>
              <a:defRPr sz="1800">
                <a:latin typeface="Segoe UI"/>
              </a:defRPr>
            </a:lvl3pPr>
            <a:lvl4pPr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>
          <a:xfrm>
            <a:off x="506509" y="6173790"/>
            <a:ext cx="936104" cy="365125"/>
          </a:xfrm>
          <a:prstGeom prst="rect">
            <a:avLst/>
          </a:prstGeom>
        </p:spPr>
        <p:txBody>
          <a:bodyPr lIns="95788" tIns="47894" rIns="95788" bIns="47894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Segoe UI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912333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objects horiz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465022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 hasCustomPrompt="1"/>
          </p:nvPr>
        </p:nvSpPr>
        <p:spPr>
          <a:xfrm>
            <a:off x="416496" y="1484784"/>
            <a:ext cx="9049006" cy="1800200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841432" y="6448251"/>
            <a:ext cx="10081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2"/>
          </p:nvPr>
        </p:nvSpPr>
        <p:spPr>
          <a:xfrm>
            <a:off x="415925" y="980728"/>
            <a:ext cx="9074150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idx="13" hasCustomPrompt="1"/>
          </p:nvPr>
        </p:nvSpPr>
        <p:spPr>
          <a:xfrm>
            <a:off x="416496" y="3429000"/>
            <a:ext cx="9049006" cy="1656184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4" hasCustomPrompt="1"/>
          </p:nvPr>
        </p:nvSpPr>
        <p:spPr>
          <a:xfrm>
            <a:off x="416496" y="5157192"/>
            <a:ext cx="8280920" cy="1656184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34833777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3"/>
          <p:cNvSpPr>
            <a:spLocks noGrp="1"/>
          </p:cNvSpPr>
          <p:nvPr>
            <p:ph sz="half" idx="13"/>
          </p:nvPr>
        </p:nvSpPr>
        <p:spPr>
          <a:xfrm>
            <a:off x="416496" y="1124744"/>
            <a:ext cx="4340405" cy="468052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2300">
                <a:latin typeface="Segoe UI"/>
              </a:defRPr>
            </a:lvl1pPr>
            <a:lvl2pPr>
              <a:lnSpc>
                <a:spcPct val="100000"/>
              </a:lnSpc>
              <a:defRPr sz="2100">
                <a:latin typeface="Segoe UI"/>
              </a:defRPr>
            </a:lvl2pPr>
            <a:lvl3pPr>
              <a:lnSpc>
                <a:spcPct val="100000"/>
              </a:lnSpc>
              <a:defRPr sz="1800">
                <a:latin typeface="Segoe UI"/>
              </a:defRPr>
            </a:lvl3pPr>
            <a:lvl4pPr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5003966" y="1124744"/>
            <a:ext cx="4473537" cy="468052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2300">
                <a:latin typeface="Segoe UI"/>
              </a:defRPr>
            </a:lvl1pPr>
            <a:lvl2pPr>
              <a:lnSpc>
                <a:spcPct val="100000"/>
              </a:lnSpc>
              <a:defRPr sz="2100">
                <a:latin typeface="Segoe UI"/>
              </a:defRPr>
            </a:lvl2pPr>
            <a:lvl3pPr>
              <a:lnSpc>
                <a:spcPct val="100000"/>
              </a:lnSpc>
              <a:defRPr sz="1800">
                <a:latin typeface="Segoe UI"/>
              </a:defRPr>
            </a:lvl3pPr>
            <a:lvl4pPr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76323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28498" y="1052736"/>
            <a:ext cx="4346868" cy="639762"/>
          </a:xfrm>
          <a:prstGeom prst="rect">
            <a:avLst/>
          </a:prstGeom>
        </p:spPr>
        <p:txBody>
          <a:bodyPr lIns="95788" tIns="47894" rIns="95788" bIns="47894" anchor="b"/>
          <a:lstStyle>
            <a:lvl1pPr marL="0" indent="0">
              <a:buNone/>
              <a:defRPr sz="2200" b="0" i="0">
                <a:latin typeface="Segoe UI"/>
              </a:defRPr>
            </a:lvl1pPr>
            <a:lvl2pPr marL="478940" indent="0">
              <a:buNone/>
              <a:defRPr sz="2100" b="1"/>
            </a:lvl2pPr>
            <a:lvl3pPr marL="957879" indent="0">
              <a:buNone/>
              <a:defRPr sz="1800" b="1"/>
            </a:lvl3pPr>
            <a:lvl4pPr marL="1436820" indent="0">
              <a:buNone/>
              <a:defRPr sz="1700" b="1"/>
            </a:lvl4pPr>
            <a:lvl5pPr marL="1915758" indent="0">
              <a:buNone/>
              <a:defRPr sz="1700" b="1"/>
            </a:lvl5pPr>
            <a:lvl6pPr marL="2394697" indent="0">
              <a:buNone/>
              <a:defRPr sz="1700" b="1"/>
            </a:lvl6pPr>
            <a:lvl7pPr marL="2873637" indent="0">
              <a:buNone/>
              <a:defRPr sz="1700" b="1"/>
            </a:lvl7pPr>
            <a:lvl8pPr marL="3352578" indent="0">
              <a:buNone/>
              <a:defRPr sz="1700" b="1"/>
            </a:lvl8pPr>
            <a:lvl9pPr marL="3831517" indent="0">
              <a:buNone/>
              <a:defRPr sz="1700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28498" y="1844824"/>
            <a:ext cx="4346868" cy="396044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2000">
                <a:latin typeface="Segoe UI"/>
              </a:defRPr>
            </a:lvl1pPr>
            <a:lvl2pPr>
              <a:defRPr sz="1800">
                <a:latin typeface="Segoe UI"/>
              </a:defRPr>
            </a:lvl2pPr>
            <a:lvl3pPr>
              <a:defRPr sz="18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3"/>
          </p:nvPr>
        </p:nvSpPr>
        <p:spPr>
          <a:xfrm>
            <a:off x="5004865" y="1052736"/>
            <a:ext cx="4472638" cy="639762"/>
          </a:xfrm>
          <a:prstGeom prst="rect">
            <a:avLst/>
          </a:prstGeom>
        </p:spPr>
        <p:txBody>
          <a:bodyPr lIns="95788" tIns="47894" rIns="95788" bIns="47894" anchor="b"/>
          <a:lstStyle>
            <a:lvl1pPr marL="0" indent="0">
              <a:buNone/>
              <a:defRPr sz="2200" b="0" i="0">
                <a:latin typeface="Segoe UI"/>
              </a:defRPr>
            </a:lvl1pPr>
            <a:lvl2pPr marL="478940" indent="0">
              <a:buNone/>
              <a:defRPr sz="2100" b="1"/>
            </a:lvl2pPr>
            <a:lvl3pPr marL="957879" indent="0">
              <a:buNone/>
              <a:defRPr sz="1800" b="1"/>
            </a:lvl3pPr>
            <a:lvl4pPr marL="1436820" indent="0">
              <a:buNone/>
              <a:defRPr sz="1700" b="1"/>
            </a:lvl4pPr>
            <a:lvl5pPr marL="1915758" indent="0">
              <a:buNone/>
              <a:defRPr sz="1700" b="1"/>
            </a:lvl5pPr>
            <a:lvl6pPr marL="2394697" indent="0">
              <a:buNone/>
              <a:defRPr sz="1700" b="1"/>
            </a:lvl6pPr>
            <a:lvl7pPr marL="2873637" indent="0">
              <a:buNone/>
              <a:defRPr sz="1700" b="1"/>
            </a:lvl7pPr>
            <a:lvl8pPr marL="3352578" indent="0">
              <a:buNone/>
              <a:defRPr sz="1700" b="1"/>
            </a:lvl8pPr>
            <a:lvl9pPr marL="3831517" indent="0">
              <a:buNone/>
              <a:defRPr sz="1700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13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998620" y="1844824"/>
            <a:ext cx="4490884" cy="396044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2000">
                <a:latin typeface="Segoe UI"/>
              </a:defRPr>
            </a:lvl1pPr>
            <a:lvl2pPr>
              <a:defRPr sz="1800">
                <a:latin typeface="Segoe UI"/>
              </a:defRPr>
            </a:lvl2pPr>
            <a:lvl3pPr>
              <a:defRPr sz="18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78335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 with singl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28498" y="1052736"/>
            <a:ext cx="9061006" cy="432048"/>
          </a:xfrm>
          <a:prstGeom prst="rect">
            <a:avLst/>
          </a:prstGeom>
        </p:spPr>
        <p:txBody>
          <a:bodyPr lIns="95788" tIns="47894" rIns="95788" bIns="47894" anchor="b"/>
          <a:lstStyle>
            <a:lvl1pPr marL="0" indent="0">
              <a:buNone/>
              <a:defRPr sz="2200" b="0" i="0">
                <a:latin typeface="Segoe UI"/>
              </a:defRPr>
            </a:lvl1pPr>
            <a:lvl2pPr marL="478940" indent="0">
              <a:buNone/>
              <a:defRPr sz="2100" b="1"/>
            </a:lvl2pPr>
            <a:lvl3pPr marL="957879" indent="0">
              <a:buNone/>
              <a:defRPr sz="1800" b="1"/>
            </a:lvl3pPr>
            <a:lvl4pPr marL="1436820" indent="0">
              <a:buNone/>
              <a:defRPr sz="1700" b="1"/>
            </a:lvl4pPr>
            <a:lvl5pPr marL="1915758" indent="0">
              <a:buNone/>
              <a:defRPr sz="1700" b="1"/>
            </a:lvl5pPr>
            <a:lvl6pPr marL="2394697" indent="0">
              <a:buNone/>
              <a:defRPr sz="1700" b="1"/>
            </a:lvl6pPr>
            <a:lvl7pPr marL="2873637" indent="0">
              <a:buNone/>
              <a:defRPr sz="1700" b="1"/>
            </a:lvl7pPr>
            <a:lvl8pPr marL="3352578" indent="0">
              <a:buNone/>
              <a:defRPr sz="1700" b="1"/>
            </a:lvl8pPr>
            <a:lvl9pPr marL="3831517" indent="0">
              <a:buNone/>
              <a:defRPr sz="1700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28498" y="1700808"/>
            <a:ext cx="4346868" cy="41764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2000">
                <a:latin typeface="Segoe UI"/>
              </a:defRPr>
            </a:lvl1pPr>
            <a:lvl2pPr>
              <a:defRPr sz="1800">
                <a:latin typeface="Segoe UI"/>
              </a:defRPr>
            </a:lvl2pPr>
            <a:lvl3pPr>
              <a:defRPr sz="18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13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998620" y="1700808"/>
            <a:ext cx="4490884" cy="41764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2000">
                <a:latin typeface="Segoe UI"/>
              </a:defRPr>
            </a:lvl1pPr>
            <a:lvl2pPr>
              <a:defRPr sz="1800">
                <a:latin typeface="Segoe UI"/>
              </a:defRPr>
            </a:lvl2pPr>
            <a:lvl3pPr>
              <a:defRPr sz="18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19806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inhoud 3"/>
          <p:cNvSpPr>
            <a:spLocks noGrp="1"/>
          </p:cNvSpPr>
          <p:nvPr>
            <p:ph sz="half" idx="17"/>
          </p:nvPr>
        </p:nvSpPr>
        <p:spPr>
          <a:xfrm>
            <a:off x="5017601" y="3501008"/>
            <a:ext cx="4459903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300">
                <a:latin typeface="Segoe UI"/>
              </a:defRPr>
            </a:lvl1pPr>
            <a:lvl2pPr>
              <a:defRPr sz="2100">
                <a:latin typeface="Segoe UI"/>
              </a:defRPr>
            </a:lvl2pPr>
            <a:lvl3pPr>
              <a:defRPr sz="1800">
                <a:latin typeface="Segoe UI"/>
              </a:defRPr>
            </a:lvl3pPr>
            <a:lvl4pPr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3" name="Tijdelijke aanduiding voor afbeelding 3"/>
          <p:cNvSpPr>
            <a:spLocks noGrp="1"/>
          </p:cNvSpPr>
          <p:nvPr>
            <p:ph type="pic" sz="quarter" idx="19"/>
          </p:nvPr>
        </p:nvSpPr>
        <p:spPr>
          <a:xfrm>
            <a:off x="506508" y="3501008"/>
            <a:ext cx="4374484" cy="2376264"/>
          </a:xfrm>
          <a:prstGeom prst="rect">
            <a:avLst/>
          </a:prstGeom>
        </p:spPr>
        <p:txBody>
          <a:bodyPr vert="horz" lIns="95788" tIns="47894" rIns="95788" bIns="47894"/>
          <a:lstStyle>
            <a:lvl1pPr marL="0" indent="0">
              <a:buNone/>
              <a:defRPr sz="2100">
                <a:latin typeface="Segoe UI"/>
              </a:defRPr>
            </a:lvl1pPr>
          </a:lstStyle>
          <a:p>
            <a:pPr lvl="0"/>
            <a:r>
              <a:rPr lang="nl-NL" noProof="0" dirty="0"/>
              <a:t>Klik op het pictogram als u een afbeelding wilt toevoegen</a:t>
            </a:r>
          </a:p>
        </p:txBody>
      </p:sp>
      <p:sp>
        <p:nvSpPr>
          <p:cNvPr id="14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416496" y="1052736"/>
            <a:ext cx="4464496" cy="2304256"/>
          </a:xfrm>
          <a:prstGeom prst="rect">
            <a:avLst/>
          </a:prstGeom>
        </p:spPr>
        <p:txBody>
          <a:bodyPr vert="horz" lIns="95788" tIns="47894" rIns="95788" bIns="47894"/>
          <a:lstStyle>
            <a:lvl1pPr marL="0" indent="0">
              <a:buNone/>
              <a:defRPr sz="2100">
                <a:latin typeface="Segoe UI"/>
              </a:defRPr>
            </a:lvl1pPr>
          </a:lstStyle>
          <a:p>
            <a:pPr lvl="0"/>
            <a:r>
              <a:rPr lang="nl-NL" noProof="0" dirty="0"/>
              <a:t>Klik op het pictogram als u een afbeelding wilt toevoegen</a:t>
            </a:r>
          </a:p>
        </p:txBody>
      </p:sp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17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5025008" y="1052736"/>
            <a:ext cx="4459903" cy="2304256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300">
                <a:latin typeface="Segoe UI"/>
              </a:defRPr>
            </a:lvl1pPr>
            <a:lvl2pPr>
              <a:defRPr sz="2100">
                <a:latin typeface="Segoe UI"/>
              </a:defRPr>
            </a:lvl2pPr>
            <a:lvl3pPr>
              <a:defRPr sz="1800">
                <a:latin typeface="Segoe UI"/>
              </a:defRPr>
            </a:lvl3pPr>
            <a:lvl4pPr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21467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3"/>
          <p:cNvSpPr>
            <a:spLocks noGrp="1"/>
          </p:cNvSpPr>
          <p:nvPr>
            <p:ph type="pic" sz="quarter" idx="19"/>
          </p:nvPr>
        </p:nvSpPr>
        <p:spPr>
          <a:xfrm>
            <a:off x="5018917" y="1124744"/>
            <a:ext cx="4458586" cy="2304256"/>
          </a:xfrm>
          <a:prstGeom prst="rect">
            <a:avLst/>
          </a:prstGeom>
        </p:spPr>
        <p:txBody>
          <a:bodyPr vert="horz" lIns="95788" tIns="47894" rIns="95788" bIns="47894"/>
          <a:lstStyle>
            <a:lvl1pPr marL="0" indent="0">
              <a:buNone/>
              <a:defRPr sz="2100">
                <a:latin typeface="Segoe UI"/>
              </a:defRPr>
            </a:lvl1pPr>
          </a:lstStyle>
          <a:p>
            <a:pPr lvl="0"/>
            <a:r>
              <a:rPr lang="nl-NL" noProof="0" dirty="0"/>
              <a:t>Klik op het pictogram als u een afbeelding wilt toevoegen</a:t>
            </a:r>
          </a:p>
        </p:txBody>
      </p:sp>
      <p:sp>
        <p:nvSpPr>
          <p:cNvPr id="14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416496" y="1124744"/>
            <a:ext cx="4464496" cy="2304256"/>
          </a:xfrm>
          <a:prstGeom prst="rect">
            <a:avLst/>
          </a:prstGeom>
        </p:spPr>
        <p:txBody>
          <a:bodyPr vert="horz" lIns="95788" tIns="47894" rIns="95788" bIns="47894"/>
          <a:lstStyle>
            <a:lvl1pPr marL="0" indent="0">
              <a:buNone/>
              <a:defRPr sz="2100">
                <a:latin typeface="Segoe UI"/>
              </a:defRPr>
            </a:lvl1pPr>
          </a:lstStyle>
          <a:p>
            <a:pPr lvl="0"/>
            <a:r>
              <a:rPr lang="nl-NL" noProof="0" dirty="0"/>
              <a:t>Klik op het pictogram als u een afbeelding wilt toevoegen</a:t>
            </a:r>
          </a:p>
        </p:txBody>
      </p:sp>
      <p:sp>
        <p:nvSpPr>
          <p:cNvPr id="15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416497" y="3573016"/>
            <a:ext cx="4464496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300">
                <a:latin typeface="Segoe UI"/>
              </a:defRPr>
            </a:lvl1pPr>
            <a:lvl2pPr>
              <a:defRPr sz="2100">
                <a:latin typeface="Segoe UI"/>
              </a:defRPr>
            </a:lvl2pPr>
            <a:lvl3pPr>
              <a:defRPr sz="1800">
                <a:latin typeface="Segoe UI"/>
              </a:defRPr>
            </a:lvl3pPr>
            <a:lvl4pPr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6" name="Tijdelijke aanduiding voor inhoud 3"/>
          <p:cNvSpPr>
            <a:spLocks noGrp="1"/>
          </p:cNvSpPr>
          <p:nvPr>
            <p:ph sz="half" idx="22"/>
          </p:nvPr>
        </p:nvSpPr>
        <p:spPr>
          <a:xfrm>
            <a:off x="5025008" y="3573016"/>
            <a:ext cx="4459903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300">
                <a:latin typeface="Segoe UI"/>
              </a:defRPr>
            </a:lvl1pPr>
            <a:lvl2pPr>
              <a:defRPr sz="2100">
                <a:latin typeface="Segoe UI"/>
              </a:defRPr>
            </a:lvl2pPr>
            <a:lvl3pPr>
              <a:defRPr sz="1800">
                <a:latin typeface="Segoe UI"/>
              </a:defRPr>
            </a:lvl3pPr>
            <a:lvl4pPr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04107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abo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416497" y="3573016"/>
            <a:ext cx="4464496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300">
                <a:latin typeface="Segoe UI"/>
              </a:defRPr>
            </a:lvl1pPr>
            <a:lvl2pPr>
              <a:defRPr sz="2100">
                <a:latin typeface="Segoe UI"/>
              </a:defRPr>
            </a:lvl2pPr>
            <a:lvl3pPr>
              <a:defRPr sz="1800">
                <a:latin typeface="Segoe UI"/>
              </a:defRPr>
            </a:lvl3pPr>
            <a:lvl4pPr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6" name="Tijdelijke aanduiding voor inhoud 3"/>
          <p:cNvSpPr>
            <a:spLocks noGrp="1"/>
          </p:cNvSpPr>
          <p:nvPr>
            <p:ph sz="half" idx="22"/>
          </p:nvPr>
        </p:nvSpPr>
        <p:spPr>
          <a:xfrm>
            <a:off x="5025008" y="3573016"/>
            <a:ext cx="4459903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300">
                <a:latin typeface="Segoe UI"/>
              </a:defRPr>
            </a:lvl1pPr>
            <a:lvl2pPr>
              <a:defRPr sz="2100">
                <a:latin typeface="Segoe UI"/>
              </a:defRPr>
            </a:lvl2pPr>
            <a:lvl3pPr>
              <a:defRPr sz="1800">
                <a:latin typeface="Segoe UI"/>
              </a:defRPr>
            </a:lvl3pPr>
            <a:lvl4pPr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8" name="Tijdelijke aanduiding voor inhoud 3"/>
          <p:cNvSpPr>
            <a:spLocks noGrp="1"/>
          </p:cNvSpPr>
          <p:nvPr>
            <p:ph sz="half" idx="23"/>
          </p:nvPr>
        </p:nvSpPr>
        <p:spPr>
          <a:xfrm>
            <a:off x="416496" y="1124744"/>
            <a:ext cx="9073008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300">
                <a:latin typeface="Segoe UI"/>
              </a:defRPr>
            </a:lvl1pPr>
            <a:lvl2pPr>
              <a:defRPr sz="2100">
                <a:latin typeface="Segoe UI"/>
              </a:defRPr>
            </a:lvl2pPr>
            <a:lvl3pPr>
              <a:defRPr sz="1800">
                <a:latin typeface="Segoe UI"/>
              </a:defRPr>
            </a:lvl3pPr>
            <a:lvl4pPr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526456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906000" cy="6858000"/>
          </a:xfrm>
          <a:prstGeom prst="rect">
            <a:avLst/>
          </a:prstGeom>
        </p:spPr>
        <p:txBody>
          <a:bodyPr vert="horz" lIns="95788" tIns="47894" rIns="95788" bIns="47894"/>
          <a:lstStyle>
            <a:lvl1pPr>
              <a:defRPr sz="2500">
                <a:latin typeface="Segoe UI"/>
              </a:defRPr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26847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53622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44471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65175"/>
            <a:ext cx="89154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484313"/>
            <a:ext cx="4381500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484313"/>
            <a:ext cx="4381500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5822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65175"/>
            <a:ext cx="89154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484313"/>
            <a:ext cx="8915400" cy="2443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4079875"/>
            <a:ext cx="8915400" cy="2444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87939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65175"/>
            <a:ext cx="89154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092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65175"/>
            <a:ext cx="89154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95300" y="1484313"/>
            <a:ext cx="8915400" cy="5040312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00613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65175"/>
            <a:ext cx="89154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484313"/>
            <a:ext cx="4381500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29200" y="1484313"/>
            <a:ext cx="4381500" cy="2443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29200" y="4079875"/>
            <a:ext cx="4381500" cy="2444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29403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836613"/>
            <a:ext cx="89154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28775"/>
            <a:ext cx="4381500" cy="48958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28775"/>
            <a:ext cx="4381500" cy="48958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773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8.xml"/><Relationship Id="rId26" Type="http://schemas.openxmlformats.org/officeDocument/2006/relationships/slideLayout" Target="../slideLayouts/slideLayout36.xml"/><Relationship Id="rId3" Type="http://schemas.openxmlformats.org/officeDocument/2006/relationships/slideLayout" Target="../slideLayouts/slideLayout13.xml"/><Relationship Id="rId21" Type="http://schemas.openxmlformats.org/officeDocument/2006/relationships/slideLayout" Target="../slideLayouts/slideLayout31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7.xml"/><Relationship Id="rId25" Type="http://schemas.openxmlformats.org/officeDocument/2006/relationships/slideLayout" Target="../slideLayouts/slideLayout35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20" Type="http://schemas.openxmlformats.org/officeDocument/2006/relationships/slideLayout" Target="../slideLayouts/slideLayout30.xml"/><Relationship Id="rId29" Type="http://schemas.openxmlformats.org/officeDocument/2006/relationships/slideLayout" Target="../slideLayouts/slideLayout39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34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23" Type="http://schemas.openxmlformats.org/officeDocument/2006/relationships/slideLayout" Target="../slideLayouts/slideLayout33.xml"/><Relationship Id="rId28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20.xml"/><Relationship Id="rId19" Type="http://schemas.openxmlformats.org/officeDocument/2006/relationships/slideLayout" Target="../slideLayouts/slideLayout29.xm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Relationship Id="rId22" Type="http://schemas.openxmlformats.org/officeDocument/2006/relationships/slideLayout" Target="../slideLayouts/slideLayout32.xml"/><Relationship Id="rId27" Type="http://schemas.openxmlformats.org/officeDocument/2006/relationships/slideLayout" Target="../slideLayouts/slideLayout37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Afbeelding 1" descr="41556_UMCU_PPT_intro-28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4573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</p:sldLayoutIdLst>
  <p:hf hdr="0" ftr="0" dt="0"/>
  <p:txStyles>
    <p:titleStyle>
      <a:lvl1pPr algn="l" defTabSz="478958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Myriad Pro"/>
          <a:ea typeface="ＭＳ Ｐゴシック" charset="0"/>
          <a:cs typeface="ＭＳ Ｐゴシック" charset="0"/>
        </a:defRPr>
      </a:lvl1pPr>
      <a:lvl2pPr algn="l" defTabSz="478958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2pPr>
      <a:lvl3pPr algn="l" defTabSz="478958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3pPr>
      <a:lvl4pPr algn="l" defTabSz="478958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4pPr>
      <a:lvl5pPr algn="l" defTabSz="478958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5pPr>
      <a:lvl6pPr marL="478958" algn="l" defTabSz="478958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6pPr>
      <a:lvl7pPr marL="957915" algn="l" defTabSz="478958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7pPr>
      <a:lvl8pPr marL="1436873" algn="l" defTabSz="478958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8pPr>
      <a:lvl9pPr marL="1915830" algn="l" defTabSz="478958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9pPr>
    </p:titleStyle>
    <p:bodyStyle>
      <a:lvl1pPr marL="359218" indent="-359218" algn="l" defTabSz="478958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3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78306" indent="-299349" algn="l" defTabSz="478958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9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97394" indent="-239479" algn="l" defTabSz="478958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5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76351" indent="-239479" algn="l" defTabSz="478958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155309" indent="-239479" algn="l" defTabSz="478958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1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634266" indent="-239479" algn="l" defTabSz="478958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24" indent="-239479" algn="l" defTabSz="478958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182" indent="-239479" algn="l" defTabSz="478958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39" indent="-239479" algn="l" defTabSz="478958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58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15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73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30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787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45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03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660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Afbeelding 2" descr="41556_UMCU_PPT_vervolg-14.png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785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753" r:id="rId18"/>
    <p:sldLayoutId id="2147483754" r:id="rId19"/>
    <p:sldLayoutId id="2147483755" r:id="rId20"/>
    <p:sldLayoutId id="2147483756" r:id="rId21"/>
    <p:sldLayoutId id="2147483757" r:id="rId22"/>
    <p:sldLayoutId id="2147483758" r:id="rId23"/>
    <p:sldLayoutId id="2147483759" r:id="rId24"/>
    <p:sldLayoutId id="2147483760" r:id="rId25"/>
    <p:sldLayoutId id="2147483761" r:id="rId26"/>
    <p:sldLayoutId id="2147483762" r:id="rId27"/>
    <p:sldLayoutId id="2147483763" r:id="rId28"/>
    <p:sldLayoutId id="2147483764" r:id="rId29"/>
  </p:sldLayoutIdLst>
  <p:hf hdr="0" ftr="0" dt="0"/>
  <p:txStyles>
    <p:titleStyle>
      <a:lvl1pPr algn="l" defTabSz="478958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Myriad Pro"/>
          <a:ea typeface="ＭＳ Ｐゴシック" charset="0"/>
          <a:cs typeface="ＭＳ Ｐゴシック" charset="0"/>
        </a:defRPr>
      </a:lvl1pPr>
      <a:lvl2pPr algn="l" defTabSz="478958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2pPr>
      <a:lvl3pPr algn="l" defTabSz="478958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3pPr>
      <a:lvl4pPr algn="l" defTabSz="478958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4pPr>
      <a:lvl5pPr algn="l" defTabSz="478958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5pPr>
      <a:lvl6pPr marL="478958" algn="l" defTabSz="478958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6pPr>
      <a:lvl7pPr marL="957915" algn="l" defTabSz="478958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7pPr>
      <a:lvl8pPr marL="1436873" algn="l" defTabSz="478958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8pPr>
      <a:lvl9pPr marL="1915830" algn="l" defTabSz="478958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9pPr>
    </p:titleStyle>
    <p:bodyStyle>
      <a:lvl1pPr marL="359218" indent="-359218" algn="l" defTabSz="478958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3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78306" indent="-299349" algn="l" defTabSz="478958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9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97394" indent="-239479" algn="l" defTabSz="478958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5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76351" indent="-239479" algn="l" defTabSz="478958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155309" indent="-239479" algn="l" defTabSz="478958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1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634266" indent="-239479" algn="l" defTabSz="478958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24" indent="-239479" algn="l" defTabSz="478958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182" indent="-239479" algn="l" defTabSz="478958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39" indent="-239479" algn="l" defTabSz="478958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58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15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73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30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787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45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03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660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3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ley.com/en-nl/Longitudinal+Data+Analysis-p-9780471420279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Epidemiology and Big Data</a:t>
            </a:r>
            <a:br>
              <a:rPr lang="en-US" altLang="en-US" dirty="0"/>
            </a:br>
            <a:r>
              <a:rPr lang="en-US" altLang="en-US" sz="3200" dirty="0"/>
              <a:t>Mixed Models part 3: Technical issues in multilevel/longitudinal modelling</a:t>
            </a:r>
            <a:endParaRPr lang="nl-NL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/>
              <a:t>Rebecca Stellato</a:t>
            </a:r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490272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/>
              <a:t>Reisby example, comparing correlation structures</a:t>
            </a:r>
          </a:p>
        </p:txBody>
      </p:sp>
      <p:graphicFrame>
        <p:nvGraphicFramePr>
          <p:cNvPr id="8" name="Group 9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9453122"/>
              </p:ext>
            </p:extLst>
          </p:nvPr>
        </p:nvGraphicFramePr>
        <p:xfrm>
          <a:off x="428625" y="3573463"/>
          <a:ext cx="8700839" cy="3024190"/>
        </p:xfrm>
        <a:graphic>
          <a:graphicData uri="http://schemas.openxmlformats.org/drawingml/2006/table">
            <a:tbl>
              <a:tblPr/>
              <a:tblGrid>
                <a:gridCol w="2262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4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Model</a:t>
                      </a:r>
                    </a:p>
                  </a:txBody>
                  <a:tcPr marL="92808" marR="9280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# </a:t>
                      </a:r>
                      <a:r>
                        <a:rPr kumimoji="0" lang="nl-NL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cov</a:t>
                      </a:r>
                      <a:r>
                        <a:rPr kumimoji="0" lang="nl-NL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par</a:t>
                      </a:r>
                    </a:p>
                  </a:txBody>
                  <a:tcPr marL="92808" marR="92808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-2*logLike</a:t>
                      </a:r>
                    </a:p>
                  </a:txBody>
                  <a:tcPr marL="92808" marR="92808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AIC</a:t>
                      </a:r>
                    </a:p>
                  </a:txBody>
                  <a:tcPr marL="92808" marR="9280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Identity</a:t>
                      </a:r>
                    </a:p>
                  </a:txBody>
                  <a:tcPr marL="92808" marR="9280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2808" marR="928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2388.027</a:t>
                      </a:r>
                    </a:p>
                  </a:txBody>
                  <a:tcPr marL="92808" marR="928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2414.027</a:t>
                      </a:r>
                    </a:p>
                  </a:txBody>
                  <a:tcPr marL="92808" marR="9280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Comp Symm</a:t>
                      </a:r>
                    </a:p>
                  </a:txBody>
                  <a:tcPr marL="92808" marR="9280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2808" marR="928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2277.381</a:t>
                      </a:r>
                    </a:p>
                  </a:txBody>
                  <a:tcPr marL="92808" marR="928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2305.381</a:t>
                      </a:r>
                    </a:p>
                  </a:txBody>
                  <a:tcPr marL="92808" marR="9280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Unstructured</a:t>
                      </a:r>
                      <a:endParaRPr kumimoji="0" lang="nl-NL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2808" marR="9280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21</a:t>
                      </a:r>
                    </a:p>
                  </a:txBody>
                  <a:tcPr marL="92808" marR="928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2183.227</a:t>
                      </a:r>
                    </a:p>
                  </a:txBody>
                  <a:tcPr marL="92808" marR="928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2249.227</a:t>
                      </a:r>
                    </a:p>
                  </a:txBody>
                  <a:tcPr marL="92808" marR="9280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AR(1) homogen</a:t>
                      </a:r>
                    </a:p>
                  </a:txBody>
                  <a:tcPr marL="92808" marR="9280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2808" marR="928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2221.847</a:t>
                      </a:r>
                    </a:p>
                  </a:txBody>
                  <a:tcPr marL="92808" marR="928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2249.847</a:t>
                      </a:r>
                    </a:p>
                  </a:txBody>
                  <a:tcPr marL="92808" marR="9280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AR(1) heterogen</a:t>
                      </a:r>
                    </a:p>
                  </a:txBody>
                  <a:tcPr marL="92808" marR="9280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7</a:t>
                      </a:r>
                    </a:p>
                  </a:txBody>
                  <a:tcPr marL="92808" marR="928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2207.462</a:t>
                      </a:r>
                    </a:p>
                  </a:txBody>
                  <a:tcPr marL="92808" marR="928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2245.462</a:t>
                      </a:r>
                    </a:p>
                  </a:txBody>
                  <a:tcPr marL="92808" marR="9280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en-US" dirty="0"/>
              <a:t>Four models with the same fixed structure (endo*week, 12 degrees of freedom) and different random parts. </a:t>
            </a:r>
          </a:p>
          <a:p>
            <a:r>
              <a:rPr lang="en-US" altLang="en-US" dirty="0"/>
              <a:t>Compare these using ML-based methods (LRT and / or AIC):</a:t>
            </a:r>
          </a:p>
          <a:p>
            <a:endParaRPr lang="nl-NL" altLang="en-US" dirty="0"/>
          </a:p>
          <a:p>
            <a:endParaRPr lang="nl-N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10</a:t>
            </a:fld>
            <a:endParaRPr lang="nl-NL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/>
              <a:t>Reisby example, comparing correlation structures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From the comparison of the AIC’s</a:t>
            </a:r>
          </a:p>
          <a:p>
            <a:pPr lvl="1"/>
            <a:r>
              <a:rPr lang="en-US" altLang="en-US" dirty="0"/>
              <a:t>Taking dependence into account greatly improves the model fit</a:t>
            </a:r>
          </a:p>
          <a:p>
            <a:pPr lvl="1"/>
            <a:r>
              <a:rPr lang="en-US" altLang="en-US" dirty="0"/>
              <a:t>Assuming equal variances and equal correlations is not a good option for these data</a:t>
            </a:r>
          </a:p>
          <a:p>
            <a:pPr lvl="1"/>
            <a:r>
              <a:rPr lang="en-US" altLang="en-US" dirty="0"/>
              <a:t>The parsimonious </a:t>
            </a:r>
            <a:r>
              <a:rPr lang="en-US" altLang="en-US" dirty="0" err="1"/>
              <a:t>homog</a:t>
            </a:r>
            <a:r>
              <a:rPr lang="en-US" altLang="en-US" dirty="0"/>
              <a:t>. AR(1) not worse than unstructured</a:t>
            </a:r>
          </a:p>
          <a:p>
            <a:pPr lvl="1"/>
            <a:r>
              <a:rPr lang="en-US" altLang="en-US" dirty="0"/>
              <a:t>The AR(1) with heterogeneous variances is best</a:t>
            </a:r>
          </a:p>
          <a:p>
            <a:endParaRPr lang="en-US" altLang="en-US" dirty="0"/>
          </a:p>
          <a:p>
            <a:r>
              <a:rPr lang="en-US" altLang="en-US" dirty="0"/>
              <a:t>We could also have used LRTs (for nested models only), with corrected p-values:</a:t>
            </a:r>
          </a:p>
          <a:p>
            <a:pPr lvl="1"/>
            <a:r>
              <a:rPr lang="en-US" altLang="en-US" dirty="0"/>
              <a:t>Homogeneous vs heterogeneous AR(1) (for instance):</a:t>
            </a:r>
          </a:p>
          <a:p>
            <a:pPr lvl="2"/>
            <a:r>
              <a:rPr lang="en-US" altLang="en-US" dirty="0"/>
              <a:t>LRT = </a:t>
            </a:r>
            <a:r>
              <a:rPr lang="nl-NL" dirty="0">
                <a:latin typeface="Calibri" pitchFamily="34" charset="0"/>
              </a:rPr>
              <a:t>2221.847 -</a:t>
            </a:r>
            <a:r>
              <a:rPr lang="nl-NL" altLang="en-US" dirty="0"/>
              <a:t>2207.462 = 14.385 </a:t>
            </a:r>
            <a:r>
              <a:rPr lang="nl-NL" altLang="en-US" dirty="0" err="1"/>
              <a:t>with</a:t>
            </a:r>
            <a:r>
              <a:rPr lang="nl-NL" altLang="en-US" dirty="0"/>
              <a:t> 7-2= 5 </a:t>
            </a:r>
            <a:r>
              <a:rPr lang="nl-NL" altLang="en-US" dirty="0" err="1"/>
              <a:t>df</a:t>
            </a:r>
            <a:r>
              <a:rPr lang="nl-NL" altLang="en-US" dirty="0"/>
              <a:t>; p =  0.0133/2 =  0.0067</a:t>
            </a:r>
          </a:p>
          <a:p>
            <a:pPr lvl="2"/>
            <a:r>
              <a:rPr lang="nl-NL" altLang="en-US" dirty="0" err="1"/>
              <a:t>heterogeneous</a:t>
            </a:r>
            <a:r>
              <a:rPr lang="nl-NL" altLang="en-US" dirty="0"/>
              <a:t> is </a:t>
            </a:r>
            <a:r>
              <a:rPr lang="nl-NL" altLang="en-US" dirty="0" err="1"/>
              <a:t>significantly</a:t>
            </a:r>
            <a:r>
              <a:rPr lang="nl-NL" altLang="en-US" dirty="0"/>
              <a:t> </a:t>
            </a:r>
            <a:r>
              <a:rPr lang="nl-NL" altLang="en-US" dirty="0" err="1"/>
              <a:t>better</a:t>
            </a:r>
            <a:r>
              <a:rPr lang="nl-NL" altLang="en-US" dirty="0"/>
              <a:t> </a:t>
            </a:r>
            <a:r>
              <a:rPr lang="nl-NL" altLang="en-US" dirty="0" err="1"/>
              <a:t>than</a:t>
            </a:r>
            <a:r>
              <a:rPr lang="nl-NL" altLang="en-US" dirty="0"/>
              <a:t> </a:t>
            </a:r>
            <a:r>
              <a:rPr lang="nl-NL" altLang="en-US" dirty="0" err="1"/>
              <a:t>homogeneous</a:t>
            </a:r>
            <a:r>
              <a:rPr lang="nl-NL" altLang="en-US" dirty="0"/>
              <a:t> AR(1)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11</a:t>
            </a:fld>
            <a:endParaRPr lang="nl-NL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en-US"/>
              <a:t>Reisby example, comparing correlation structures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nl-NL" altLang="en-US" dirty="0"/>
              <a:t>We </a:t>
            </a:r>
            <a:r>
              <a:rPr lang="nl-NL" altLang="en-US" dirty="0" err="1"/>
              <a:t>can</a:t>
            </a:r>
            <a:r>
              <a:rPr lang="nl-NL" altLang="en-US" dirty="0"/>
              <a:t> </a:t>
            </a:r>
            <a:r>
              <a:rPr lang="nl-NL" altLang="en-US" dirty="0" err="1"/>
              <a:t>also</a:t>
            </a:r>
            <a:r>
              <a:rPr lang="nl-NL" altLang="en-US" dirty="0"/>
              <a:t> </a:t>
            </a:r>
            <a:r>
              <a:rPr lang="nl-NL" altLang="en-US" dirty="0" err="1"/>
              <a:t>compare</a:t>
            </a:r>
            <a:r>
              <a:rPr lang="nl-NL" altLang="en-US" dirty="0"/>
              <a:t> </a:t>
            </a:r>
            <a:r>
              <a:rPr lang="nl-NL" altLang="en-US" dirty="0" err="1"/>
              <a:t>LMEs</a:t>
            </a:r>
            <a:r>
              <a:rPr lang="nl-NL" altLang="en-US" dirty="0"/>
              <a:t> </a:t>
            </a:r>
            <a:r>
              <a:rPr lang="nl-NL" altLang="en-US" dirty="0" err="1"/>
              <a:t>with</a:t>
            </a:r>
            <a:r>
              <a:rPr lang="nl-NL" altLang="en-US" dirty="0"/>
              <a:t> *</a:t>
            </a:r>
            <a:r>
              <a:rPr lang="nl-NL" altLang="en-US" dirty="0" err="1"/>
              <a:t>linear</a:t>
            </a:r>
            <a:r>
              <a:rPr lang="nl-NL" altLang="en-US" dirty="0"/>
              <a:t>* time trend </a:t>
            </a:r>
            <a:r>
              <a:rPr lang="nl-NL" altLang="en-US" dirty="0" err="1"/>
              <a:t>with</a:t>
            </a:r>
            <a:r>
              <a:rPr lang="nl-NL" altLang="en-US" dirty="0"/>
              <a:t> </a:t>
            </a:r>
            <a:r>
              <a:rPr lang="nl-NL" altLang="en-US" dirty="0" err="1"/>
              <a:t>one</a:t>
            </a:r>
            <a:r>
              <a:rPr lang="nl-NL" altLang="en-US" dirty="0"/>
              <a:t> </a:t>
            </a:r>
            <a:r>
              <a:rPr lang="nl-NL" altLang="en-US" dirty="0" err="1"/>
              <a:t>another</a:t>
            </a:r>
            <a:r>
              <a:rPr lang="nl-NL" altLang="en-US" dirty="0"/>
              <a:t>:</a:t>
            </a:r>
          </a:p>
          <a:p>
            <a:pPr lvl="1" eaLnBrk="1" hangingPunct="1"/>
            <a:r>
              <a:rPr lang="nl-NL" altLang="en-US" dirty="0" err="1"/>
              <a:t>fixed</a:t>
            </a:r>
            <a:r>
              <a:rPr lang="nl-NL" altLang="en-US" dirty="0"/>
              <a:t>: time, </a:t>
            </a:r>
            <a:r>
              <a:rPr lang="nl-NL" altLang="en-US" dirty="0" err="1"/>
              <a:t>endo</a:t>
            </a:r>
            <a:r>
              <a:rPr lang="nl-NL" altLang="en-US" dirty="0"/>
              <a:t>, time*</a:t>
            </a:r>
            <a:r>
              <a:rPr lang="nl-NL" altLang="en-US" dirty="0" err="1"/>
              <a:t>endo</a:t>
            </a:r>
            <a:endParaRPr lang="nl-NL" altLang="en-US" dirty="0"/>
          </a:p>
          <a:p>
            <a:pPr lvl="1" eaLnBrk="1" hangingPunct="1"/>
            <a:r>
              <a:rPr lang="nl-NL" altLang="en-US" dirty="0"/>
              <a:t>random: </a:t>
            </a:r>
            <a:r>
              <a:rPr lang="nl-NL" altLang="en-US" dirty="0" err="1"/>
              <a:t>intercept</a:t>
            </a:r>
            <a:r>
              <a:rPr lang="nl-NL" altLang="en-US" dirty="0"/>
              <a:t> vs. </a:t>
            </a:r>
            <a:r>
              <a:rPr lang="nl-NL" altLang="en-US" dirty="0" err="1"/>
              <a:t>int+slope</a:t>
            </a:r>
            <a:endParaRPr lang="nl-NL" altLang="en-US" dirty="0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273050" y="4076700"/>
            <a:ext cx="93599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4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altLang="en-US" sz="1600" dirty="0">
                <a:latin typeface="Courier New" pitchFamily="49" charset="0"/>
              </a:rPr>
              <a:t>&gt; </a:t>
            </a:r>
            <a:r>
              <a:rPr lang="nl-NL" altLang="en-US" sz="1600" dirty="0" err="1">
                <a:latin typeface="Courier New" pitchFamily="49" charset="0"/>
              </a:rPr>
              <a:t>anova</a:t>
            </a:r>
            <a:r>
              <a:rPr lang="nl-NL" altLang="en-US" sz="1600" dirty="0">
                <a:latin typeface="Courier New" pitchFamily="49" charset="0"/>
              </a:rPr>
              <a:t>(</a:t>
            </a:r>
            <a:r>
              <a:rPr lang="nl-NL" altLang="en-US" sz="1600" dirty="0" err="1">
                <a:latin typeface="Courier New" pitchFamily="49" charset="0"/>
              </a:rPr>
              <a:t>lme.ris</a:t>
            </a:r>
            <a:r>
              <a:rPr lang="nl-NL" altLang="en-US" sz="1600" dirty="0">
                <a:latin typeface="Courier New" pitchFamily="49" charset="0"/>
              </a:rPr>
              <a:t>, </a:t>
            </a:r>
            <a:r>
              <a:rPr lang="nl-NL" altLang="en-US" sz="1600" dirty="0" err="1">
                <a:latin typeface="Courier New" pitchFamily="49" charset="0"/>
              </a:rPr>
              <a:t>lme.ril</a:t>
            </a:r>
            <a:r>
              <a:rPr lang="nl-NL" altLang="en-US" sz="1600" dirty="0"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altLang="en-US" sz="1600" dirty="0">
                <a:latin typeface="Courier New" pitchFamily="49" charset="0"/>
              </a:rPr>
              <a:t>        Model </a:t>
            </a:r>
            <a:r>
              <a:rPr lang="nl-NL" altLang="en-US" sz="1600" dirty="0" err="1">
                <a:latin typeface="Courier New" pitchFamily="49" charset="0"/>
              </a:rPr>
              <a:t>df</a:t>
            </a:r>
            <a:r>
              <a:rPr lang="nl-NL" altLang="en-US" sz="1600" dirty="0">
                <a:latin typeface="Courier New" pitchFamily="49" charset="0"/>
              </a:rPr>
              <a:t>      AIC      BIC    </a:t>
            </a:r>
            <a:r>
              <a:rPr lang="nl-NL" altLang="en-US" sz="1600" dirty="0" err="1">
                <a:latin typeface="Courier New" pitchFamily="49" charset="0"/>
              </a:rPr>
              <a:t>logLik</a:t>
            </a:r>
            <a:r>
              <a:rPr lang="nl-NL" altLang="en-US" sz="1600" dirty="0">
                <a:latin typeface="Courier New" pitchFamily="49" charset="0"/>
              </a:rPr>
              <a:t>   Test  </a:t>
            </a:r>
            <a:r>
              <a:rPr lang="nl-NL" altLang="en-US" sz="1600" dirty="0" err="1">
                <a:latin typeface="Courier New" pitchFamily="49" charset="0"/>
              </a:rPr>
              <a:t>L.Ratio</a:t>
            </a:r>
            <a:r>
              <a:rPr lang="nl-NL" altLang="en-US" sz="1600" dirty="0">
                <a:latin typeface="Courier New" pitchFamily="49" charset="0"/>
              </a:rPr>
              <a:t> p-</a:t>
            </a:r>
            <a:r>
              <a:rPr lang="nl-NL" altLang="en-US" sz="1600" dirty="0" err="1">
                <a:latin typeface="Courier New" pitchFamily="49" charset="0"/>
              </a:rPr>
              <a:t>value</a:t>
            </a:r>
            <a:endParaRPr lang="nl-NL" altLang="en-US" sz="1600" dirty="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altLang="en-US" sz="1600" dirty="0" err="1">
                <a:latin typeface="Courier New" pitchFamily="49" charset="0"/>
              </a:rPr>
              <a:t>lme.ris</a:t>
            </a:r>
            <a:r>
              <a:rPr lang="nl-NL" altLang="en-US" sz="1600" dirty="0">
                <a:latin typeface="Courier New" pitchFamily="49" charset="0"/>
              </a:rPr>
              <a:t>     1  8 2230.929 2262.345 -1107.465                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altLang="en-US" sz="1600" dirty="0" err="1">
                <a:latin typeface="Courier New" pitchFamily="49" charset="0"/>
              </a:rPr>
              <a:t>lme.ril</a:t>
            </a:r>
            <a:r>
              <a:rPr lang="nl-NL" altLang="en-US" sz="1600" dirty="0">
                <a:latin typeface="Courier New" pitchFamily="49" charset="0"/>
              </a:rPr>
              <a:t>     2  6 2294.137 2317.699 -1141.069 1 </a:t>
            </a:r>
            <a:r>
              <a:rPr lang="nl-NL" altLang="en-US" sz="1600" dirty="0" err="1">
                <a:latin typeface="Courier New" pitchFamily="49" charset="0"/>
              </a:rPr>
              <a:t>vs</a:t>
            </a:r>
            <a:r>
              <a:rPr lang="nl-NL" altLang="en-US" sz="1600" dirty="0">
                <a:latin typeface="Courier New" pitchFamily="49" charset="0"/>
              </a:rPr>
              <a:t> 2 67.20798  &lt;.0001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631825" y="5516563"/>
            <a:ext cx="8353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4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NL" altLang="en-US" dirty="0"/>
              <a:t>Model </a:t>
            </a:r>
            <a:r>
              <a:rPr lang="nl-NL" altLang="en-US" dirty="0" err="1"/>
              <a:t>with</a:t>
            </a:r>
            <a:r>
              <a:rPr lang="nl-NL" altLang="en-US" dirty="0"/>
              <a:t> rand </a:t>
            </a:r>
            <a:r>
              <a:rPr lang="nl-NL" altLang="en-US" dirty="0" err="1"/>
              <a:t>int+slope</a:t>
            </a:r>
            <a:r>
              <a:rPr lang="nl-NL" altLang="en-US" dirty="0"/>
              <a:t> is </a:t>
            </a:r>
            <a:r>
              <a:rPr lang="nl-NL" altLang="en-US" dirty="0" err="1"/>
              <a:t>better</a:t>
            </a:r>
            <a:r>
              <a:rPr lang="nl-NL" altLang="en-US" dirty="0"/>
              <a:t> </a:t>
            </a:r>
            <a:r>
              <a:rPr lang="nl-NL" altLang="en-US" dirty="0" err="1"/>
              <a:t>than</a:t>
            </a:r>
            <a:r>
              <a:rPr lang="nl-NL" altLang="en-US" dirty="0"/>
              <a:t> rand int </a:t>
            </a:r>
            <a:r>
              <a:rPr lang="nl-NL" altLang="en-US" dirty="0" err="1"/>
              <a:t>only</a:t>
            </a:r>
            <a:r>
              <a:rPr lang="nl-NL" altLang="en-US" dirty="0"/>
              <a:t> (LRT or AIC)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9204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en-US"/>
              <a:t>Reisby example, comparing correlation structures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nl-NL" altLang="en-US" dirty="0"/>
              <a:t>No LRT </a:t>
            </a:r>
            <a:r>
              <a:rPr lang="nl-NL" altLang="en-US" dirty="0" err="1"/>
              <a:t>to</a:t>
            </a:r>
            <a:r>
              <a:rPr lang="nl-NL" altLang="en-US" dirty="0"/>
              <a:t> </a:t>
            </a:r>
            <a:r>
              <a:rPr lang="nl-NL" altLang="en-US" dirty="0" err="1"/>
              <a:t>compare</a:t>
            </a:r>
            <a:r>
              <a:rPr lang="nl-NL" altLang="en-US" dirty="0"/>
              <a:t> </a:t>
            </a:r>
            <a:r>
              <a:rPr lang="nl-NL" altLang="en-US" dirty="0" err="1"/>
              <a:t>LMEs</a:t>
            </a:r>
            <a:r>
              <a:rPr lang="nl-NL" altLang="en-US" dirty="0"/>
              <a:t> </a:t>
            </a:r>
            <a:r>
              <a:rPr lang="nl-NL" altLang="en-US" dirty="0" err="1"/>
              <a:t>with</a:t>
            </a:r>
            <a:r>
              <a:rPr lang="nl-NL" altLang="en-US" dirty="0"/>
              <a:t> </a:t>
            </a:r>
            <a:r>
              <a:rPr lang="nl-NL" altLang="en-US" i="1" dirty="0" err="1"/>
              <a:t>linear</a:t>
            </a:r>
            <a:r>
              <a:rPr lang="nl-NL" altLang="en-US" dirty="0"/>
              <a:t> time trend </a:t>
            </a:r>
            <a:r>
              <a:rPr lang="nl-NL" altLang="en-US" dirty="0" err="1"/>
              <a:t>to</a:t>
            </a:r>
            <a:r>
              <a:rPr lang="nl-NL" altLang="en-US" dirty="0"/>
              <a:t> </a:t>
            </a:r>
            <a:r>
              <a:rPr lang="nl-NL" altLang="en-US" dirty="0" err="1"/>
              <a:t>models</a:t>
            </a:r>
            <a:r>
              <a:rPr lang="nl-NL" altLang="en-US" dirty="0"/>
              <a:t> </a:t>
            </a:r>
            <a:r>
              <a:rPr lang="nl-NL" altLang="en-US" dirty="0" err="1"/>
              <a:t>with</a:t>
            </a:r>
            <a:r>
              <a:rPr lang="nl-NL" altLang="en-US" dirty="0"/>
              <a:t> CPM</a:t>
            </a:r>
          </a:p>
          <a:p>
            <a:r>
              <a:rPr lang="nl-NL" altLang="en-US" dirty="0"/>
              <a:t>But we </a:t>
            </a:r>
            <a:r>
              <a:rPr lang="nl-NL" altLang="en-US" dirty="0" err="1"/>
              <a:t>can</a:t>
            </a:r>
            <a:r>
              <a:rPr lang="nl-NL" altLang="en-US" dirty="0"/>
              <a:t> </a:t>
            </a:r>
            <a:r>
              <a:rPr lang="nl-NL" altLang="en-US" dirty="0" err="1"/>
              <a:t>use</a:t>
            </a:r>
            <a:r>
              <a:rPr lang="nl-NL" altLang="en-US" dirty="0"/>
              <a:t> AIC </a:t>
            </a:r>
            <a:r>
              <a:rPr lang="nl-NL" altLang="en-US" dirty="0" err="1"/>
              <a:t>to</a:t>
            </a:r>
            <a:r>
              <a:rPr lang="nl-NL" altLang="en-US" dirty="0"/>
              <a:t> </a:t>
            </a:r>
            <a:r>
              <a:rPr lang="nl-NL" altLang="en-US" dirty="0" err="1"/>
              <a:t>compare</a:t>
            </a:r>
            <a:r>
              <a:rPr lang="nl-NL" altLang="en-US" dirty="0"/>
              <a:t> these non-</a:t>
            </a:r>
            <a:r>
              <a:rPr lang="nl-NL" altLang="en-US" dirty="0" err="1"/>
              <a:t>nested</a:t>
            </a:r>
            <a:r>
              <a:rPr lang="nl-NL" altLang="en-US" dirty="0"/>
              <a:t> </a:t>
            </a:r>
            <a:r>
              <a:rPr lang="nl-NL" altLang="en-US" dirty="0" err="1"/>
              <a:t>models</a:t>
            </a:r>
            <a:endParaRPr lang="nl-NL" altLang="en-US" dirty="0"/>
          </a:p>
          <a:p>
            <a:pPr eaLnBrk="1" hangingPunct="1"/>
            <a:endParaRPr lang="nl-NL" altLang="en-US" dirty="0"/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631825" y="5516563"/>
            <a:ext cx="8353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4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NL" altLang="en-US" dirty="0"/>
              <a:t>Model </a:t>
            </a:r>
            <a:r>
              <a:rPr lang="nl-NL" altLang="en-US" dirty="0" err="1"/>
              <a:t>with</a:t>
            </a:r>
            <a:r>
              <a:rPr lang="nl-NL" altLang="en-US" dirty="0"/>
              <a:t> rand </a:t>
            </a:r>
            <a:r>
              <a:rPr lang="nl-NL" altLang="en-US" dirty="0" err="1"/>
              <a:t>int+slope</a:t>
            </a:r>
            <a:r>
              <a:rPr lang="nl-NL" altLang="en-US" dirty="0"/>
              <a:t> is best </a:t>
            </a:r>
            <a:r>
              <a:rPr lang="nl-NL" altLang="en-US" dirty="0" err="1"/>
              <a:t>according</a:t>
            </a:r>
            <a:r>
              <a:rPr lang="nl-NL" altLang="en-US" dirty="0"/>
              <a:t> </a:t>
            </a:r>
            <a:r>
              <a:rPr lang="nl-NL" altLang="en-US" dirty="0" err="1"/>
              <a:t>to</a:t>
            </a:r>
            <a:r>
              <a:rPr lang="nl-NL" altLang="en-US" dirty="0"/>
              <a:t> AIC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13</a:t>
            </a:fld>
            <a:endParaRPr lang="nl-NL"/>
          </a:p>
        </p:txBody>
      </p:sp>
      <p:graphicFrame>
        <p:nvGraphicFramePr>
          <p:cNvPr id="7" name="Group 9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706048"/>
              </p:ext>
            </p:extLst>
          </p:nvPr>
        </p:nvGraphicFramePr>
        <p:xfrm>
          <a:off x="428624" y="2277018"/>
          <a:ext cx="5748511" cy="1924052"/>
        </p:xfrm>
        <a:graphic>
          <a:graphicData uri="http://schemas.openxmlformats.org/drawingml/2006/table">
            <a:tbl>
              <a:tblPr/>
              <a:tblGrid>
                <a:gridCol w="3732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Model</a:t>
                      </a:r>
                    </a:p>
                  </a:txBody>
                  <a:tcPr marL="92808" marR="9280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AIC</a:t>
                      </a:r>
                    </a:p>
                  </a:txBody>
                  <a:tcPr marL="92808" marR="9280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CPM </a:t>
                      </a:r>
                      <a:r>
                        <a:rPr kumimoji="0" lang="nl-NL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Unstructured</a:t>
                      </a:r>
                      <a:endParaRPr kumimoji="0" lang="nl-NL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2808" marR="9280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2249.227</a:t>
                      </a:r>
                    </a:p>
                  </a:txBody>
                  <a:tcPr marL="92808" marR="9280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CPM AR(1) </a:t>
                      </a:r>
                      <a:r>
                        <a:rPr kumimoji="0" lang="nl-NL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heterogen</a:t>
                      </a:r>
                      <a:endParaRPr kumimoji="0" lang="nl-NL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2808" marR="9280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2245.462</a:t>
                      </a:r>
                    </a:p>
                  </a:txBody>
                  <a:tcPr marL="92808" marR="9280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LME rand int + </a:t>
                      </a:r>
                      <a:r>
                        <a:rPr kumimoji="0" lang="nl-NL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slope</a:t>
                      </a:r>
                      <a:endParaRPr kumimoji="0" lang="nl-NL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2808" marR="9280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2230.929</a:t>
                      </a:r>
                    </a:p>
                  </a:txBody>
                  <a:tcPr marL="92808" marR="9280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301933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en-US"/>
              <a:t>Reisby example, fixed part of the model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Now we have the random structure, we’ll look at the fixed part of the model</a:t>
            </a:r>
          </a:p>
          <a:p>
            <a:pPr eaLnBrk="1" hangingPunct="1"/>
            <a:r>
              <a:rPr lang="en-US" altLang="en-US" dirty="0"/>
              <a:t>Three possibilities:</a:t>
            </a:r>
          </a:p>
          <a:p>
            <a:pPr lvl="1" eaLnBrk="1" hangingPunct="1"/>
            <a:r>
              <a:rPr lang="en-US" altLang="en-US" dirty="0"/>
              <a:t>only time</a:t>
            </a:r>
          </a:p>
          <a:p>
            <a:pPr lvl="1" eaLnBrk="1" hangingPunct="1"/>
            <a:r>
              <a:rPr lang="en-US" altLang="en-US" dirty="0"/>
              <a:t>endo + time</a:t>
            </a:r>
          </a:p>
          <a:p>
            <a:pPr lvl="1" eaLnBrk="1" hangingPunct="1"/>
            <a:r>
              <a:rPr lang="en-US" altLang="en-US" dirty="0"/>
              <a:t>endo*time (both main effects + interaction)</a:t>
            </a:r>
          </a:p>
          <a:p>
            <a:pPr eaLnBrk="1" hangingPunct="1"/>
            <a:r>
              <a:rPr lang="en-US" altLang="en-US" dirty="0"/>
              <a:t>We use ML estimation for testing the fixed part of the model</a:t>
            </a:r>
          </a:p>
          <a:p>
            <a:pPr eaLnBrk="1" hangingPunct="1"/>
            <a:endParaRPr lang="nl-NL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14</a:t>
            </a:fld>
            <a:endParaRPr lang="nl-NL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/>
              <a:t>Reisby example, fixed part of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altLang="en-US" dirty="0"/>
              <a:t>&gt; lme2.ris&lt;-update(</a:t>
            </a:r>
            <a:r>
              <a:rPr lang="nl-NL" altLang="en-US" dirty="0" err="1"/>
              <a:t>lme.ris</a:t>
            </a:r>
            <a:r>
              <a:rPr lang="nl-NL" altLang="en-US" dirty="0"/>
              <a:t>, </a:t>
            </a:r>
            <a:r>
              <a:rPr lang="nl-NL" altLang="en-US" dirty="0" err="1"/>
              <a:t>fixed</a:t>
            </a:r>
            <a:r>
              <a:rPr lang="nl-NL" altLang="en-US" dirty="0"/>
              <a:t>=</a:t>
            </a:r>
            <a:r>
              <a:rPr lang="nl-NL" altLang="en-US" dirty="0" err="1"/>
              <a:t>hdrs</a:t>
            </a:r>
            <a:r>
              <a:rPr lang="nl-NL" altLang="en-US" dirty="0"/>
              <a:t> ~ </a:t>
            </a:r>
            <a:r>
              <a:rPr lang="nl-NL" altLang="en-US" dirty="0" err="1"/>
              <a:t>time+endo</a:t>
            </a:r>
            <a:r>
              <a:rPr lang="nl-NL" altLang="en-US" dirty="0"/>
              <a:t>)</a:t>
            </a:r>
          </a:p>
          <a:p>
            <a:r>
              <a:rPr lang="nl-NL" altLang="en-US" dirty="0"/>
              <a:t>&gt; lme3.ris&lt;-update(</a:t>
            </a:r>
            <a:r>
              <a:rPr lang="nl-NL" altLang="en-US" dirty="0" err="1"/>
              <a:t>lme.ris</a:t>
            </a:r>
            <a:r>
              <a:rPr lang="nl-NL" altLang="en-US" dirty="0"/>
              <a:t>, </a:t>
            </a:r>
            <a:r>
              <a:rPr lang="nl-NL" altLang="en-US" dirty="0" err="1"/>
              <a:t>fixed</a:t>
            </a:r>
            <a:r>
              <a:rPr lang="nl-NL" altLang="en-US" dirty="0"/>
              <a:t>=</a:t>
            </a:r>
            <a:r>
              <a:rPr lang="nl-NL" altLang="en-US" dirty="0" err="1"/>
              <a:t>hdrs</a:t>
            </a:r>
            <a:r>
              <a:rPr lang="nl-NL" altLang="en-US" dirty="0"/>
              <a:t> ~ time)</a:t>
            </a:r>
          </a:p>
          <a:p>
            <a:r>
              <a:rPr lang="nl-NL" altLang="en-US" dirty="0"/>
              <a:t>&gt; </a:t>
            </a:r>
            <a:r>
              <a:rPr lang="nl-NL" altLang="en-US" dirty="0" err="1"/>
              <a:t>anova</a:t>
            </a:r>
            <a:r>
              <a:rPr lang="nl-NL" altLang="en-US" dirty="0"/>
              <a:t>(</a:t>
            </a:r>
            <a:r>
              <a:rPr lang="nl-NL" altLang="en-US" dirty="0" err="1"/>
              <a:t>lme.ris</a:t>
            </a:r>
            <a:r>
              <a:rPr lang="nl-NL" altLang="en-US" dirty="0"/>
              <a:t>, lme2.ris, lme3.ris)</a:t>
            </a:r>
          </a:p>
          <a:p>
            <a:endParaRPr lang="nl-NL" altLang="en-US" dirty="0"/>
          </a:p>
          <a:p>
            <a:r>
              <a:rPr lang="nl-NL" altLang="en-US" dirty="0"/>
              <a:t>         Model </a:t>
            </a:r>
            <a:r>
              <a:rPr lang="nl-NL" altLang="en-US" dirty="0" err="1"/>
              <a:t>df</a:t>
            </a:r>
            <a:r>
              <a:rPr lang="nl-NL" altLang="en-US" dirty="0"/>
              <a:t>      AIC      BIC    </a:t>
            </a:r>
            <a:r>
              <a:rPr lang="nl-NL" altLang="en-US" dirty="0" err="1"/>
              <a:t>logLik</a:t>
            </a:r>
            <a:r>
              <a:rPr lang="nl-NL" altLang="en-US" dirty="0"/>
              <a:t>   Test  </a:t>
            </a:r>
            <a:r>
              <a:rPr lang="nl-NL" altLang="en-US" dirty="0" err="1"/>
              <a:t>L.Ratio</a:t>
            </a:r>
            <a:r>
              <a:rPr lang="nl-NL" altLang="en-US" dirty="0"/>
              <a:t> p-</a:t>
            </a:r>
            <a:r>
              <a:rPr lang="nl-NL" altLang="en-US" dirty="0" err="1"/>
              <a:t>value</a:t>
            </a:r>
            <a:endParaRPr lang="nl-NL" altLang="en-US" dirty="0"/>
          </a:p>
          <a:p>
            <a:r>
              <a:rPr lang="nl-NL" altLang="en-US" dirty="0" err="1"/>
              <a:t>lme.ris</a:t>
            </a:r>
            <a:r>
              <a:rPr lang="nl-NL" altLang="en-US" dirty="0"/>
              <a:t>      1  8 2230.929 2262.345 -1107.465                        </a:t>
            </a:r>
          </a:p>
          <a:p>
            <a:r>
              <a:rPr lang="nl-NL" altLang="en-US" dirty="0"/>
              <a:t>lme2.ris     2  7 2228.933 2256.422 -1107.467 1 </a:t>
            </a:r>
            <a:r>
              <a:rPr lang="nl-NL" altLang="en-US" dirty="0" err="1"/>
              <a:t>vs</a:t>
            </a:r>
            <a:r>
              <a:rPr lang="nl-NL" altLang="en-US" dirty="0"/>
              <a:t> 2 0.004160  0.9486</a:t>
            </a:r>
          </a:p>
          <a:p>
            <a:r>
              <a:rPr lang="nl-NL" altLang="en-US" dirty="0"/>
              <a:t>lme3.ris     3  6 2231.037 2254.599 -1109.519 2 </a:t>
            </a:r>
            <a:r>
              <a:rPr lang="nl-NL" altLang="en-US" dirty="0" err="1"/>
              <a:t>vs</a:t>
            </a:r>
            <a:r>
              <a:rPr lang="nl-NL" altLang="en-US" dirty="0"/>
              <a:t> 3 4.104108  0.0428</a:t>
            </a:r>
          </a:p>
          <a:p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nl-NL" altLang="en-US" dirty="0" err="1"/>
              <a:t>interaction</a:t>
            </a:r>
            <a:r>
              <a:rPr lang="nl-NL" altLang="en-US" dirty="0"/>
              <a:t> </a:t>
            </a:r>
            <a:r>
              <a:rPr lang="nl-NL" altLang="en-US" dirty="0" err="1"/>
              <a:t>not</a:t>
            </a:r>
            <a:r>
              <a:rPr lang="nl-NL" altLang="en-US" dirty="0"/>
              <a:t> significant: no </a:t>
            </a:r>
            <a:r>
              <a:rPr lang="nl-NL" altLang="en-US" dirty="0" err="1"/>
              <a:t>evidence</a:t>
            </a:r>
            <a:r>
              <a:rPr lang="nl-NL" altLang="en-US" dirty="0"/>
              <a:t> </a:t>
            </a:r>
            <a:r>
              <a:rPr lang="nl-NL" altLang="en-US" dirty="0" err="1"/>
              <a:t>that</a:t>
            </a:r>
            <a:r>
              <a:rPr lang="nl-NL" altLang="en-US" dirty="0"/>
              <a:t> time effect </a:t>
            </a:r>
            <a:r>
              <a:rPr lang="nl-NL" altLang="en-US" dirty="0" err="1"/>
              <a:t>differs</a:t>
            </a:r>
            <a:r>
              <a:rPr lang="nl-NL" altLang="en-US" dirty="0"/>
              <a:t> </a:t>
            </a:r>
            <a:r>
              <a:rPr lang="nl-NL" altLang="en-US" dirty="0" err="1"/>
              <a:t>for</a:t>
            </a:r>
            <a:r>
              <a:rPr lang="nl-NL" altLang="en-US" dirty="0"/>
              <a:t> the </a:t>
            </a:r>
            <a:r>
              <a:rPr lang="nl-NL" altLang="en-US" dirty="0" err="1"/>
              <a:t>groups</a:t>
            </a:r>
            <a:endParaRPr lang="nl-NL" altLang="en-US" dirty="0"/>
          </a:p>
          <a:p>
            <a:r>
              <a:rPr lang="nl-NL" altLang="en-US" dirty="0"/>
              <a:t>effect of </a:t>
            </a:r>
            <a:r>
              <a:rPr lang="nl-NL" altLang="en-US" dirty="0" err="1"/>
              <a:t>endo</a:t>
            </a:r>
            <a:r>
              <a:rPr lang="nl-NL" altLang="en-US" dirty="0"/>
              <a:t> (</a:t>
            </a:r>
            <a:r>
              <a:rPr lang="nl-NL" altLang="en-US" dirty="0" err="1"/>
              <a:t>just</a:t>
            </a:r>
            <a:r>
              <a:rPr lang="nl-NL" altLang="en-US" dirty="0"/>
              <a:t>) significant: </a:t>
            </a:r>
            <a:r>
              <a:rPr lang="nl-NL" altLang="en-US" dirty="0" err="1"/>
              <a:t>evidence</a:t>
            </a:r>
            <a:r>
              <a:rPr lang="nl-NL" altLang="en-US" dirty="0"/>
              <a:t> </a:t>
            </a:r>
            <a:r>
              <a:rPr lang="nl-NL" altLang="en-US" dirty="0" err="1"/>
              <a:t>for</a:t>
            </a:r>
            <a:r>
              <a:rPr lang="nl-NL" altLang="en-US" dirty="0"/>
              <a:t> (small) </a:t>
            </a:r>
            <a:r>
              <a:rPr lang="nl-NL" altLang="en-US" dirty="0" err="1"/>
              <a:t>difference</a:t>
            </a:r>
            <a:r>
              <a:rPr lang="nl-NL" altLang="en-US" dirty="0"/>
              <a:t> </a:t>
            </a:r>
            <a:r>
              <a:rPr lang="nl-NL" altLang="en-US" dirty="0" err="1"/>
              <a:t>between</a:t>
            </a:r>
            <a:r>
              <a:rPr lang="nl-NL" altLang="en-US" dirty="0"/>
              <a:t> </a:t>
            </a:r>
            <a:r>
              <a:rPr lang="nl-NL" altLang="en-US" dirty="0" err="1"/>
              <a:t>depression</a:t>
            </a:r>
            <a:r>
              <a:rPr lang="nl-NL" altLang="en-US" dirty="0"/>
              <a:t> scores of </a:t>
            </a:r>
            <a:r>
              <a:rPr lang="nl-NL" altLang="en-US" dirty="0" err="1"/>
              <a:t>people</a:t>
            </a:r>
            <a:r>
              <a:rPr lang="nl-NL" altLang="en-US" dirty="0"/>
              <a:t> </a:t>
            </a:r>
            <a:r>
              <a:rPr lang="nl-NL" altLang="en-US" dirty="0" err="1"/>
              <a:t>with</a:t>
            </a:r>
            <a:r>
              <a:rPr lang="nl-NL" altLang="en-US" dirty="0"/>
              <a:t> </a:t>
            </a:r>
            <a:r>
              <a:rPr lang="nl-NL" altLang="en-US" dirty="0" err="1"/>
              <a:t>and</a:t>
            </a:r>
            <a:r>
              <a:rPr lang="nl-NL" altLang="en-US" dirty="0"/>
              <a:t> without </a:t>
            </a:r>
            <a:r>
              <a:rPr lang="nl-NL" altLang="en-US" dirty="0" err="1"/>
              <a:t>endogenous</a:t>
            </a:r>
            <a:r>
              <a:rPr lang="nl-NL" altLang="en-US" dirty="0"/>
              <a:t> </a:t>
            </a:r>
            <a:r>
              <a:rPr lang="nl-NL" altLang="en-US" dirty="0" err="1"/>
              <a:t>depression</a:t>
            </a:r>
            <a:endParaRPr lang="nl-NL" altLang="en-US" dirty="0"/>
          </a:p>
          <a:p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15</a:t>
            </a:fld>
            <a:endParaRPr lang="nl-NL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en-US"/>
              <a:t>Reisby example, final model with REML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nl-NL" altLang="en-US" b="1" dirty="0"/>
              <a:t>&gt; lme3.ris.reml &lt;- update(lme2.ris.CAR1, </a:t>
            </a:r>
            <a:r>
              <a:rPr lang="nl-NL" altLang="en-US" b="1" dirty="0" err="1"/>
              <a:t>method</a:t>
            </a:r>
            <a:r>
              <a:rPr lang="nl-NL" altLang="en-US" b="1" dirty="0"/>
              <a:t>="REML")</a:t>
            </a:r>
          </a:p>
          <a:p>
            <a:pPr eaLnBrk="1" hangingPunct="1">
              <a:spcBef>
                <a:spcPct val="0"/>
              </a:spcBef>
            </a:pPr>
            <a:r>
              <a:rPr lang="nl-NL" altLang="en-US" b="1" dirty="0"/>
              <a:t>&gt; summary(lme2.ris.reml)</a:t>
            </a:r>
          </a:p>
          <a:p>
            <a:pPr>
              <a:spcBef>
                <a:spcPct val="0"/>
              </a:spcBef>
            </a:pPr>
            <a:r>
              <a:rPr lang="nl-NL" altLang="en-US" dirty="0" err="1"/>
              <a:t>Linear</a:t>
            </a:r>
            <a:r>
              <a:rPr lang="nl-NL" altLang="en-US" dirty="0"/>
              <a:t> mixed-</a:t>
            </a:r>
            <a:r>
              <a:rPr lang="nl-NL" altLang="en-US" dirty="0" err="1"/>
              <a:t>effects</a:t>
            </a:r>
            <a:r>
              <a:rPr lang="nl-NL" altLang="en-US" dirty="0"/>
              <a:t> model fit </a:t>
            </a:r>
            <a:r>
              <a:rPr lang="nl-NL" altLang="en-US" dirty="0" err="1"/>
              <a:t>by</a:t>
            </a:r>
            <a:r>
              <a:rPr lang="nl-NL" altLang="en-US" dirty="0"/>
              <a:t> REML</a:t>
            </a:r>
          </a:p>
          <a:p>
            <a:pPr>
              <a:spcBef>
                <a:spcPct val="0"/>
              </a:spcBef>
            </a:pPr>
            <a:r>
              <a:rPr lang="nl-NL" altLang="en-US" dirty="0"/>
              <a:t> Data: </a:t>
            </a:r>
            <a:r>
              <a:rPr lang="nl-NL" altLang="en-US" dirty="0" err="1"/>
              <a:t>reisby.long</a:t>
            </a:r>
            <a:r>
              <a:rPr lang="nl-NL" altLang="en-US" dirty="0"/>
              <a:t> </a:t>
            </a:r>
          </a:p>
          <a:p>
            <a:pPr>
              <a:spcBef>
                <a:spcPct val="0"/>
              </a:spcBef>
            </a:pPr>
            <a:r>
              <a:rPr lang="nl-NL" altLang="en-US" dirty="0"/>
              <a:t>       AIC      BIC    </a:t>
            </a:r>
            <a:r>
              <a:rPr lang="nl-NL" altLang="en-US" dirty="0" err="1"/>
              <a:t>logLik</a:t>
            </a:r>
            <a:endParaRPr lang="nl-NL" altLang="en-US" dirty="0"/>
          </a:p>
          <a:p>
            <a:pPr>
              <a:spcBef>
                <a:spcPct val="0"/>
              </a:spcBef>
            </a:pPr>
            <a:r>
              <a:rPr lang="nl-NL" altLang="en-US" dirty="0"/>
              <a:t>  2228.116 2255.548 -1107.058</a:t>
            </a:r>
          </a:p>
          <a:p>
            <a:pPr>
              <a:spcBef>
                <a:spcPct val="0"/>
              </a:spcBef>
            </a:pPr>
            <a:endParaRPr lang="nl-NL" altLang="en-US" dirty="0"/>
          </a:p>
          <a:p>
            <a:pPr>
              <a:spcBef>
                <a:spcPct val="0"/>
              </a:spcBef>
            </a:pPr>
            <a:r>
              <a:rPr lang="nl-NL" altLang="en-US" dirty="0"/>
              <a:t>Random </a:t>
            </a:r>
            <a:r>
              <a:rPr lang="nl-NL" altLang="en-US" dirty="0" err="1"/>
              <a:t>effects</a:t>
            </a:r>
            <a:r>
              <a:rPr lang="nl-NL" altLang="en-US" dirty="0"/>
              <a:t>:</a:t>
            </a:r>
          </a:p>
          <a:p>
            <a:pPr>
              <a:spcBef>
                <a:spcPct val="0"/>
              </a:spcBef>
            </a:pPr>
            <a:r>
              <a:rPr lang="nl-NL" altLang="en-US" dirty="0"/>
              <a:t> </a:t>
            </a:r>
            <a:r>
              <a:rPr lang="nl-NL" altLang="en-US" dirty="0" err="1"/>
              <a:t>Formula</a:t>
            </a:r>
            <a:r>
              <a:rPr lang="nl-NL" altLang="en-US" dirty="0"/>
              <a:t>: ~time | </a:t>
            </a:r>
            <a:r>
              <a:rPr lang="nl-NL" altLang="en-US" dirty="0" err="1"/>
              <a:t>id</a:t>
            </a:r>
            <a:endParaRPr lang="nl-NL" altLang="en-US" dirty="0"/>
          </a:p>
          <a:p>
            <a:pPr>
              <a:spcBef>
                <a:spcPct val="0"/>
              </a:spcBef>
            </a:pPr>
            <a:r>
              <a:rPr lang="nl-NL" altLang="en-US" dirty="0"/>
              <a:t> </a:t>
            </a:r>
            <a:r>
              <a:rPr lang="nl-NL" altLang="en-US" dirty="0" err="1"/>
              <a:t>Structure</a:t>
            </a:r>
            <a:r>
              <a:rPr lang="nl-NL" altLang="en-US" dirty="0"/>
              <a:t>: General </a:t>
            </a:r>
            <a:r>
              <a:rPr lang="nl-NL" altLang="en-US" dirty="0" err="1"/>
              <a:t>positive-definite</a:t>
            </a:r>
            <a:r>
              <a:rPr lang="nl-NL" altLang="en-US" dirty="0"/>
              <a:t>, Log-</a:t>
            </a:r>
            <a:r>
              <a:rPr lang="nl-NL" altLang="en-US" dirty="0" err="1"/>
              <a:t>Cholesky</a:t>
            </a:r>
            <a:r>
              <a:rPr lang="nl-NL" altLang="en-US" dirty="0"/>
              <a:t> </a:t>
            </a:r>
            <a:r>
              <a:rPr lang="nl-NL" altLang="en-US" dirty="0" err="1"/>
              <a:t>parametrization</a:t>
            </a:r>
            <a:endParaRPr lang="nl-NL" altLang="en-US" dirty="0"/>
          </a:p>
          <a:p>
            <a:pPr>
              <a:spcBef>
                <a:spcPct val="0"/>
              </a:spcBef>
            </a:pPr>
            <a:r>
              <a:rPr lang="nl-NL" altLang="en-US" dirty="0"/>
              <a:t>            </a:t>
            </a:r>
            <a:r>
              <a:rPr lang="nl-NL" altLang="en-US" dirty="0" err="1"/>
              <a:t>StdDev</a:t>
            </a:r>
            <a:r>
              <a:rPr lang="nl-NL" altLang="en-US" dirty="0"/>
              <a:t>   </a:t>
            </a:r>
            <a:r>
              <a:rPr lang="nl-NL" altLang="en-US" dirty="0" err="1"/>
              <a:t>Corr</a:t>
            </a:r>
            <a:r>
              <a:rPr lang="nl-NL" altLang="en-US" dirty="0"/>
              <a:t>  </a:t>
            </a:r>
          </a:p>
          <a:p>
            <a:pPr>
              <a:spcBef>
                <a:spcPct val="0"/>
              </a:spcBef>
            </a:pPr>
            <a:r>
              <a:rPr lang="nl-NL" altLang="en-US" dirty="0"/>
              <a:t>(</a:t>
            </a:r>
            <a:r>
              <a:rPr lang="nl-NL" altLang="en-US" dirty="0" err="1"/>
              <a:t>Intercept</a:t>
            </a:r>
            <a:r>
              <a:rPr lang="nl-NL" altLang="en-US" dirty="0"/>
              <a:t>) 3.490342 (</a:t>
            </a:r>
            <a:r>
              <a:rPr lang="nl-NL" altLang="en-US" dirty="0" err="1"/>
              <a:t>Intr</a:t>
            </a:r>
            <a:r>
              <a:rPr lang="nl-NL" altLang="en-US" dirty="0"/>
              <a:t>)</a:t>
            </a:r>
          </a:p>
          <a:p>
            <a:pPr>
              <a:spcBef>
                <a:spcPct val="0"/>
              </a:spcBef>
            </a:pPr>
            <a:r>
              <a:rPr lang="nl-NL" altLang="en-US" dirty="0"/>
              <a:t>time        1.457808 -0.287</a:t>
            </a:r>
          </a:p>
          <a:p>
            <a:pPr>
              <a:spcBef>
                <a:spcPct val="0"/>
              </a:spcBef>
            </a:pPr>
            <a:r>
              <a:rPr lang="nl-NL" altLang="en-US" dirty="0" err="1"/>
              <a:t>Residual</a:t>
            </a:r>
            <a:r>
              <a:rPr lang="nl-NL" altLang="en-US" dirty="0"/>
              <a:t>    3.494719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16</a:t>
            </a:fld>
            <a:endParaRPr lang="nl-NL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en-US" dirty="0" err="1"/>
              <a:t>Reisby</a:t>
            </a:r>
            <a:r>
              <a:rPr lang="nl-NL" altLang="en-US" dirty="0"/>
              <a:t> </a:t>
            </a:r>
            <a:r>
              <a:rPr lang="nl-NL" altLang="en-US" dirty="0" err="1"/>
              <a:t>example</a:t>
            </a:r>
            <a:r>
              <a:rPr lang="nl-NL" altLang="en-US" dirty="0"/>
              <a:t>, </a:t>
            </a:r>
            <a:r>
              <a:rPr lang="nl-NL" altLang="en-US" dirty="0" err="1"/>
              <a:t>final</a:t>
            </a:r>
            <a:r>
              <a:rPr lang="nl-NL" altLang="en-US" dirty="0"/>
              <a:t> model (</a:t>
            </a:r>
            <a:r>
              <a:rPr lang="nl-NL" altLang="en-US" dirty="0" err="1"/>
              <a:t>cont</a:t>
            </a:r>
            <a:r>
              <a:rPr lang="nl-NL" altLang="en-US" dirty="0"/>
              <a:t>.)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nl-NL" altLang="en-US" dirty="0" err="1"/>
              <a:t>Fixed</a:t>
            </a:r>
            <a:r>
              <a:rPr lang="nl-NL" altLang="en-US" dirty="0"/>
              <a:t> </a:t>
            </a:r>
            <a:r>
              <a:rPr lang="nl-NL" altLang="en-US" dirty="0" err="1"/>
              <a:t>effects</a:t>
            </a:r>
            <a:r>
              <a:rPr lang="nl-NL" altLang="en-US" dirty="0"/>
              <a:t>: </a:t>
            </a:r>
            <a:r>
              <a:rPr lang="nl-NL" altLang="en-US" dirty="0" err="1"/>
              <a:t>hdrs</a:t>
            </a:r>
            <a:r>
              <a:rPr lang="nl-NL" altLang="en-US" dirty="0"/>
              <a:t> ~ time + </a:t>
            </a:r>
            <a:r>
              <a:rPr lang="nl-NL" altLang="en-US" dirty="0" err="1"/>
              <a:t>endo</a:t>
            </a:r>
            <a:r>
              <a:rPr lang="nl-NL" altLang="en-US" dirty="0"/>
              <a:t> </a:t>
            </a:r>
          </a:p>
          <a:p>
            <a:pPr>
              <a:spcBef>
                <a:spcPct val="0"/>
              </a:spcBef>
            </a:pPr>
            <a:r>
              <a:rPr lang="nl-NL" altLang="en-US" dirty="0"/>
              <a:t>                Value </a:t>
            </a:r>
            <a:r>
              <a:rPr lang="nl-NL" altLang="en-US" dirty="0" err="1"/>
              <a:t>Std.Error</a:t>
            </a:r>
            <a:r>
              <a:rPr lang="nl-NL" altLang="en-US" dirty="0"/>
              <a:t>  DF    t-</a:t>
            </a:r>
            <a:r>
              <a:rPr lang="nl-NL" altLang="en-US" dirty="0" err="1"/>
              <a:t>value</a:t>
            </a:r>
            <a:r>
              <a:rPr lang="nl-NL" altLang="en-US" dirty="0"/>
              <a:t> p-</a:t>
            </a:r>
            <a:r>
              <a:rPr lang="nl-NL" altLang="en-US" dirty="0" err="1"/>
              <a:t>value</a:t>
            </a:r>
            <a:endParaRPr lang="nl-NL" altLang="en-US" dirty="0"/>
          </a:p>
          <a:p>
            <a:pPr>
              <a:spcBef>
                <a:spcPct val="0"/>
              </a:spcBef>
            </a:pPr>
            <a:r>
              <a:rPr lang="nl-NL" altLang="en-US" dirty="0"/>
              <a:t>(</a:t>
            </a:r>
            <a:r>
              <a:rPr lang="nl-NL" altLang="en-US" dirty="0" err="1"/>
              <a:t>Intercept</a:t>
            </a:r>
            <a:r>
              <a:rPr lang="nl-NL" altLang="en-US" dirty="0"/>
              <a:t>) 22.492881 0.7598098 308  29.603306  0.0000</a:t>
            </a:r>
          </a:p>
          <a:p>
            <a:pPr>
              <a:spcBef>
                <a:spcPct val="0"/>
              </a:spcBef>
            </a:pPr>
            <a:r>
              <a:rPr lang="nl-NL" altLang="en-US" dirty="0"/>
              <a:t>time        -2.380472 0.2103154 308 -11.318581  0.0000</a:t>
            </a:r>
          </a:p>
          <a:p>
            <a:pPr>
              <a:spcBef>
                <a:spcPct val="0"/>
              </a:spcBef>
            </a:pPr>
            <a:r>
              <a:rPr lang="nl-NL" altLang="en-US" dirty="0" err="1"/>
              <a:t>endo</a:t>
            </a:r>
            <a:r>
              <a:rPr lang="nl-NL" altLang="en-US" dirty="0"/>
              <a:t>         1.956867 0.9658720  64   2.026011  0.0469</a:t>
            </a:r>
          </a:p>
          <a:p>
            <a:pPr>
              <a:spcBef>
                <a:spcPct val="0"/>
              </a:spcBef>
            </a:pPr>
            <a:r>
              <a:rPr lang="nl-NL" altLang="en-US" dirty="0"/>
              <a:t> </a:t>
            </a:r>
            <a:r>
              <a:rPr lang="nl-NL" altLang="en-US" dirty="0" err="1"/>
              <a:t>Correlation</a:t>
            </a:r>
            <a:r>
              <a:rPr lang="nl-NL" altLang="en-US" dirty="0"/>
              <a:t>: </a:t>
            </a:r>
          </a:p>
          <a:p>
            <a:pPr>
              <a:spcBef>
                <a:spcPct val="0"/>
              </a:spcBef>
            </a:pPr>
            <a:r>
              <a:rPr lang="nl-NL" altLang="en-US" dirty="0"/>
              <a:t>     (</a:t>
            </a:r>
            <a:r>
              <a:rPr lang="nl-NL" altLang="en-US" dirty="0" err="1"/>
              <a:t>Intr</a:t>
            </a:r>
            <a:r>
              <a:rPr lang="nl-NL" altLang="en-US" dirty="0"/>
              <a:t>) time  </a:t>
            </a:r>
          </a:p>
          <a:p>
            <a:pPr>
              <a:spcBef>
                <a:spcPct val="0"/>
              </a:spcBef>
            </a:pPr>
            <a:r>
              <a:rPr lang="nl-NL" altLang="en-US" dirty="0"/>
              <a:t>time -0.318       </a:t>
            </a:r>
          </a:p>
          <a:p>
            <a:pPr>
              <a:spcBef>
                <a:spcPct val="0"/>
              </a:spcBef>
            </a:pPr>
            <a:r>
              <a:rPr lang="nl-NL" altLang="en-US" dirty="0" err="1"/>
              <a:t>endo</a:t>
            </a:r>
            <a:r>
              <a:rPr lang="nl-NL" altLang="en-US" dirty="0"/>
              <a:t> -0.704 -0.008</a:t>
            </a:r>
          </a:p>
          <a:p>
            <a:pPr>
              <a:spcBef>
                <a:spcPct val="0"/>
              </a:spcBef>
            </a:pPr>
            <a:endParaRPr lang="nl-NL" altLang="en-US" dirty="0"/>
          </a:p>
          <a:p>
            <a:pPr>
              <a:spcBef>
                <a:spcPct val="0"/>
              </a:spcBef>
            </a:pPr>
            <a:r>
              <a:rPr lang="nl-NL" altLang="en-US" dirty="0" err="1"/>
              <a:t>Standardized</a:t>
            </a:r>
            <a:r>
              <a:rPr lang="nl-NL" altLang="en-US" dirty="0"/>
              <a:t> </a:t>
            </a:r>
            <a:r>
              <a:rPr lang="nl-NL" altLang="en-US" dirty="0" err="1"/>
              <a:t>Within</a:t>
            </a:r>
            <a:r>
              <a:rPr lang="nl-NL" altLang="en-US" dirty="0"/>
              <a:t>-Group </a:t>
            </a:r>
            <a:r>
              <a:rPr lang="nl-NL" altLang="en-US" dirty="0" err="1"/>
              <a:t>Residuals</a:t>
            </a:r>
            <a:r>
              <a:rPr lang="nl-NL" altLang="en-US" dirty="0"/>
              <a:t>:</a:t>
            </a:r>
          </a:p>
          <a:p>
            <a:pPr>
              <a:spcBef>
                <a:spcPct val="0"/>
              </a:spcBef>
            </a:pPr>
            <a:r>
              <a:rPr lang="nl-NL" altLang="en-US" dirty="0"/>
              <a:t>        Min          Q1         </a:t>
            </a:r>
            <a:r>
              <a:rPr lang="nl-NL" altLang="en-US" dirty="0" err="1"/>
              <a:t>Med</a:t>
            </a:r>
            <a:r>
              <a:rPr lang="nl-NL" altLang="en-US" dirty="0"/>
              <a:t>          Q3         Max </a:t>
            </a:r>
          </a:p>
          <a:p>
            <a:pPr>
              <a:spcBef>
                <a:spcPct val="0"/>
              </a:spcBef>
            </a:pPr>
            <a:r>
              <a:rPr lang="nl-NL" altLang="en-US" dirty="0"/>
              <a:t>-2.73520482 -0.49503123  0.03559898  0.49317021  3.62063687 </a:t>
            </a:r>
          </a:p>
          <a:p>
            <a:pPr>
              <a:spcBef>
                <a:spcPct val="0"/>
              </a:spcBef>
            </a:pPr>
            <a:endParaRPr lang="nl-NL" altLang="en-US" dirty="0"/>
          </a:p>
          <a:p>
            <a:pPr>
              <a:spcBef>
                <a:spcPct val="0"/>
              </a:spcBef>
            </a:pPr>
            <a:r>
              <a:rPr lang="nl-NL" altLang="en-US" dirty="0" err="1"/>
              <a:t>Number</a:t>
            </a:r>
            <a:r>
              <a:rPr lang="nl-NL" altLang="en-US" dirty="0"/>
              <a:t> of </a:t>
            </a:r>
            <a:r>
              <a:rPr lang="nl-NL" altLang="en-US" dirty="0" err="1"/>
              <a:t>Observations</a:t>
            </a:r>
            <a:r>
              <a:rPr lang="nl-NL" altLang="en-US" dirty="0"/>
              <a:t>: 375</a:t>
            </a:r>
          </a:p>
          <a:p>
            <a:pPr>
              <a:spcBef>
                <a:spcPct val="0"/>
              </a:spcBef>
            </a:pPr>
            <a:r>
              <a:rPr lang="nl-NL" altLang="en-US" dirty="0" err="1"/>
              <a:t>Number</a:t>
            </a:r>
            <a:r>
              <a:rPr lang="nl-NL" altLang="en-US" dirty="0"/>
              <a:t> of </a:t>
            </a:r>
            <a:r>
              <a:rPr lang="nl-NL" altLang="en-US" dirty="0" err="1"/>
              <a:t>Groups</a:t>
            </a:r>
            <a:r>
              <a:rPr lang="nl-NL" altLang="en-US" dirty="0"/>
              <a:t>: 66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17</a:t>
            </a:fld>
            <a:endParaRPr lang="nl-NL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 dirty="0" err="1"/>
              <a:t>Reisby</a:t>
            </a:r>
            <a:r>
              <a:rPr lang="nl-NL" altLang="en-US" dirty="0"/>
              <a:t> </a:t>
            </a:r>
            <a:r>
              <a:rPr lang="nl-NL" altLang="en-US" dirty="0" err="1"/>
              <a:t>example</a:t>
            </a:r>
            <a:r>
              <a:rPr lang="nl-NL" altLang="en-US" dirty="0"/>
              <a:t>, </a:t>
            </a:r>
            <a:r>
              <a:rPr lang="nl-NL" altLang="en-US" dirty="0" err="1"/>
              <a:t>final</a:t>
            </a:r>
            <a:r>
              <a:rPr lang="nl-NL" altLang="en-US" dirty="0"/>
              <a:t> model (</a:t>
            </a:r>
            <a:r>
              <a:rPr lang="nl-NL" altLang="en-US" dirty="0" err="1"/>
              <a:t>cont</a:t>
            </a:r>
            <a:r>
              <a:rPr lang="nl-NL" altLang="en-US" dirty="0"/>
              <a:t>.)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&gt; </a:t>
            </a:r>
            <a:r>
              <a:rPr lang="nl-NL" dirty="0" err="1"/>
              <a:t>intervals</a:t>
            </a:r>
            <a:r>
              <a:rPr lang="nl-NL" dirty="0"/>
              <a:t>(lme2.ris.reml)</a:t>
            </a:r>
          </a:p>
          <a:p>
            <a:r>
              <a:rPr lang="nl-NL" dirty="0" err="1"/>
              <a:t>Approximate</a:t>
            </a:r>
            <a:r>
              <a:rPr lang="nl-NL" dirty="0"/>
              <a:t> 95% </a:t>
            </a:r>
            <a:r>
              <a:rPr lang="nl-NL" dirty="0" err="1"/>
              <a:t>confidence</a:t>
            </a:r>
            <a:r>
              <a:rPr lang="nl-NL" dirty="0"/>
              <a:t> </a:t>
            </a:r>
            <a:r>
              <a:rPr lang="nl-NL" dirty="0" err="1"/>
              <a:t>intervals</a:t>
            </a:r>
            <a:endParaRPr lang="nl-NL" dirty="0"/>
          </a:p>
          <a:p>
            <a:endParaRPr lang="nl-NL" dirty="0"/>
          </a:p>
          <a:p>
            <a:r>
              <a:rPr lang="nl-NL" dirty="0"/>
              <a:t> </a:t>
            </a:r>
            <a:r>
              <a:rPr lang="nl-NL" dirty="0" err="1"/>
              <a:t>Fixed</a:t>
            </a:r>
            <a:r>
              <a:rPr lang="nl-NL" dirty="0"/>
              <a:t> </a:t>
            </a:r>
            <a:r>
              <a:rPr lang="nl-NL" dirty="0" err="1"/>
              <a:t>effects</a:t>
            </a:r>
            <a:r>
              <a:rPr lang="nl-NL" dirty="0"/>
              <a:t>:</a:t>
            </a:r>
          </a:p>
          <a:p>
            <a:r>
              <a:rPr lang="nl-NL" dirty="0"/>
              <a:t>                  </a:t>
            </a:r>
            <a:r>
              <a:rPr lang="nl-NL" dirty="0" err="1"/>
              <a:t>lower</a:t>
            </a:r>
            <a:r>
              <a:rPr lang="nl-NL" dirty="0"/>
              <a:t>      </a:t>
            </a:r>
            <a:r>
              <a:rPr lang="nl-NL" dirty="0" err="1"/>
              <a:t>est.</a:t>
            </a:r>
            <a:r>
              <a:rPr lang="nl-NL" dirty="0"/>
              <a:t>     </a:t>
            </a:r>
            <a:r>
              <a:rPr lang="nl-NL" dirty="0" err="1"/>
              <a:t>upper</a:t>
            </a:r>
            <a:endParaRPr lang="nl-NL" dirty="0"/>
          </a:p>
          <a:p>
            <a:r>
              <a:rPr lang="nl-NL" dirty="0"/>
              <a:t>(</a:t>
            </a:r>
            <a:r>
              <a:rPr lang="nl-NL" dirty="0" err="1"/>
              <a:t>Intercept</a:t>
            </a:r>
            <a:r>
              <a:rPr lang="nl-NL" dirty="0"/>
              <a:t>) 20.99780674 22.492881 23.987956</a:t>
            </a:r>
          </a:p>
          <a:p>
            <a:r>
              <a:rPr lang="nl-NL" dirty="0"/>
              <a:t>time        -2.79430883 -2.380472 -1.966635</a:t>
            </a:r>
          </a:p>
          <a:p>
            <a:r>
              <a:rPr lang="nl-NL" dirty="0" err="1"/>
              <a:t>endo</a:t>
            </a:r>
            <a:r>
              <a:rPr lang="nl-NL" dirty="0"/>
              <a:t>         0.02731607  1.956867  3.886418</a:t>
            </a:r>
          </a:p>
          <a:p>
            <a:r>
              <a:rPr lang="nl-NL" dirty="0" err="1"/>
              <a:t>attr</a:t>
            </a:r>
            <a:r>
              <a:rPr lang="nl-NL" dirty="0"/>
              <a:t>(,"label")</a:t>
            </a:r>
          </a:p>
          <a:p>
            <a:r>
              <a:rPr lang="nl-NL" dirty="0"/>
              <a:t>[1] "</a:t>
            </a:r>
            <a:r>
              <a:rPr lang="nl-NL" dirty="0" err="1"/>
              <a:t>Fixed</a:t>
            </a:r>
            <a:r>
              <a:rPr lang="nl-NL" dirty="0"/>
              <a:t> </a:t>
            </a:r>
            <a:r>
              <a:rPr lang="nl-NL" dirty="0" err="1"/>
              <a:t>effects</a:t>
            </a:r>
            <a:r>
              <a:rPr lang="nl-NL" dirty="0"/>
              <a:t>:"</a:t>
            </a:r>
          </a:p>
          <a:p>
            <a:endParaRPr lang="nl-NL" dirty="0"/>
          </a:p>
          <a:p>
            <a:r>
              <a:rPr lang="nl-NL" dirty="0"/>
              <a:t> Random </a:t>
            </a:r>
            <a:r>
              <a:rPr lang="nl-NL" dirty="0" err="1"/>
              <a:t>Effects</a:t>
            </a:r>
            <a:r>
              <a:rPr lang="nl-NL" dirty="0"/>
              <a:t>:</a:t>
            </a:r>
          </a:p>
          <a:p>
            <a:r>
              <a:rPr lang="nl-NL" dirty="0"/>
              <a:t>  Level: </a:t>
            </a:r>
            <a:r>
              <a:rPr lang="nl-NL" dirty="0" err="1"/>
              <a:t>id</a:t>
            </a:r>
            <a:r>
              <a:rPr lang="nl-NL" dirty="0"/>
              <a:t> </a:t>
            </a:r>
          </a:p>
          <a:p>
            <a:r>
              <a:rPr lang="nl-NL" dirty="0"/>
              <a:t>                           </a:t>
            </a:r>
            <a:r>
              <a:rPr lang="nl-NL" dirty="0" err="1"/>
              <a:t>lower</a:t>
            </a:r>
            <a:r>
              <a:rPr lang="nl-NL" dirty="0"/>
              <a:t>       </a:t>
            </a:r>
            <a:r>
              <a:rPr lang="nl-NL" dirty="0" err="1"/>
              <a:t>est.</a:t>
            </a:r>
            <a:r>
              <a:rPr lang="nl-NL" dirty="0"/>
              <a:t>      </a:t>
            </a:r>
            <a:r>
              <a:rPr lang="nl-NL" dirty="0" err="1"/>
              <a:t>upper</a:t>
            </a:r>
            <a:endParaRPr lang="nl-NL" dirty="0"/>
          </a:p>
          <a:p>
            <a:r>
              <a:rPr lang="nl-NL" dirty="0" err="1"/>
              <a:t>sd</a:t>
            </a:r>
            <a:r>
              <a:rPr lang="nl-NL" dirty="0"/>
              <a:t>((</a:t>
            </a:r>
            <a:r>
              <a:rPr lang="nl-NL" dirty="0" err="1"/>
              <a:t>Intercept</a:t>
            </a:r>
            <a:r>
              <a:rPr lang="nl-NL" dirty="0"/>
              <a:t>))        2.6340279  3.4903416 4.62503996</a:t>
            </a:r>
          </a:p>
          <a:p>
            <a:r>
              <a:rPr lang="nl-NL" dirty="0" err="1"/>
              <a:t>sd</a:t>
            </a:r>
            <a:r>
              <a:rPr lang="nl-NL" dirty="0"/>
              <a:t>(time)               1.1419605  1.4578084 1.86101482</a:t>
            </a:r>
          </a:p>
          <a:p>
            <a:r>
              <a:rPr lang="nl-NL" dirty="0"/>
              <a:t>cor((</a:t>
            </a:r>
            <a:r>
              <a:rPr lang="nl-NL" dirty="0" err="1"/>
              <a:t>Intercept</a:t>
            </a:r>
            <a:r>
              <a:rPr lang="nl-NL" dirty="0"/>
              <a:t>),time) -0.5695496 -0.2870567 0.05608577</a:t>
            </a:r>
          </a:p>
          <a:p>
            <a:endParaRPr lang="nl-NL" dirty="0"/>
          </a:p>
          <a:p>
            <a:r>
              <a:rPr lang="nl-NL" dirty="0"/>
              <a:t> </a:t>
            </a:r>
            <a:r>
              <a:rPr lang="nl-NL" dirty="0" err="1"/>
              <a:t>Within-group</a:t>
            </a:r>
            <a:r>
              <a:rPr lang="nl-NL" dirty="0"/>
              <a:t> standard error:</a:t>
            </a:r>
          </a:p>
          <a:p>
            <a:r>
              <a:rPr lang="nl-NL" dirty="0"/>
              <a:t>   </a:t>
            </a:r>
            <a:r>
              <a:rPr lang="nl-NL" dirty="0" err="1"/>
              <a:t>lower</a:t>
            </a:r>
            <a:r>
              <a:rPr lang="nl-NL" dirty="0"/>
              <a:t>     </a:t>
            </a:r>
            <a:r>
              <a:rPr lang="nl-NL" dirty="0" err="1"/>
              <a:t>est.</a:t>
            </a:r>
            <a:r>
              <a:rPr lang="nl-NL" dirty="0"/>
              <a:t>    </a:t>
            </a:r>
            <a:r>
              <a:rPr lang="nl-NL" dirty="0" err="1"/>
              <a:t>upper</a:t>
            </a:r>
            <a:r>
              <a:rPr lang="nl-NL" dirty="0"/>
              <a:t> </a:t>
            </a:r>
          </a:p>
          <a:p>
            <a:r>
              <a:rPr lang="nl-NL" dirty="0"/>
              <a:t>3.194723 3.494719 3.822884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1402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 dirty="0"/>
              <a:t>“</a:t>
            </a:r>
            <a:r>
              <a:rPr lang="nl-NL" altLang="en-US" dirty="0" err="1"/>
              <a:t>Clinical</a:t>
            </a:r>
            <a:r>
              <a:rPr lang="nl-NL" altLang="en-US" dirty="0"/>
              <a:t>” </a:t>
            </a:r>
            <a:r>
              <a:rPr lang="nl-NL" altLang="en-US" dirty="0" err="1"/>
              <a:t>conclusions</a:t>
            </a:r>
            <a:r>
              <a:rPr lang="nl-NL" altLang="en-US" dirty="0"/>
              <a:t> </a:t>
            </a:r>
            <a:r>
              <a:rPr lang="nl-NL" altLang="en-US" dirty="0" err="1"/>
              <a:t>imipramine</a:t>
            </a:r>
            <a:r>
              <a:rPr lang="nl-NL" altLang="en-US" dirty="0"/>
              <a:t> </a:t>
            </a:r>
            <a:r>
              <a:rPr lang="nl-NL" altLang="en-US" dirty="0" err="1"/>
              <a:t>example</a:t>
            </a:r>
            <a:endParaRPr lang="en-US" altLang="en-US" dirty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There was no significant interaction between time and group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en-US" dirty="0"/>
              <a:t>time trends same for patients with endogenous and exogenous depression: the lines run parallel</a:t>
            </a:r>
          </a:p>
          <a:p>
            <a:r>
              <a:rPr lang="en-US" altLang="en-US" dirty="0"/>
              <a:t>There was a significant main effect for group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en-US" dirty="0"/>
              <a:t>at any given point in time, patients with endogenous depression have HDRS scores on average 1.96 (95% CI: 0.03 – 3.89) points higher than those without</a:t>
            </a:r>
          </a:p>
          <a:p>
            <a:r>
              <a:rPr lang="en-US" altLang="en-US" dirty="0"/>
              <a:t>The effect of time is statistically significant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en-US" dirty="0"/>
              <a:t>For patients with both endogenous and exogenous depression, HDRS scores decrease, on average, by 2.4 (95% CI: 2.0 - 2.8) points per week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en-US" dirty="0"/>
              <a:t>On average 5*2.33 = 11.9 points in the course of the study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en-US" dirty="0"/>
              <a:t>Am &amp; </a:t>
            </a:r>
            <a:r>
              <a:rPr lang="en-US" altLang="en-US" dirty="0" err="1"/>
              <a:t>Eur</a:t>
            </a:r>
            <a:r>
              <a:rPr lang="en-US" altLang="en-US" dirty="0"/>
              <a:t> guidelines suggest that a 3-point change is clinically relevant</a:t>
            </a:r>
          </a:p>
          <a:p>
            <a:pPr lvl="1">
              <a:buFont typeface="Wingdings" pitchFamily="2" charset="2"/>
              <a:buChar char="Ø"/>
            </a:pPr>
            <a:endParaRPr lang="en-US" altLang="en-US" dirty="0"/>
          </a:p>
          <a:p>
            <a:r>
              <a:rPr lang="en-US" altLang="en-US" dirty="0"/>
              <a:t>Before presenting these results, we need to check our model assumptions!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19</a:t>
            </a:fld>
            <a:endParaRPr lang="nl-N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 dirty="0" err="1"/>
              <a:t>Overview</a:t>
            </a:r>
            <a:r>
              <a:rPr lang="nl-NL" altLang="en-US" dirty="0"/>
              <a:t> Part 3: </a:t>
            </a:r>
            <a:r>
              <a:rPr lang="en-US" altLang="en-US" dirty="0"/>
              <a:t>technical issues in mixed models</a:t>
            </a:r>
            <a:endParaRPr lang="nl-NL" alt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Choosing a model</a:t>
            </a:r>
          </a:p>
          <a:p>
            <a:pPr lvl="1"/>
            <a:r>
              <a:rPr lang="en-US" altLang="en-US" dirty="0"/>
              <a:t>LRT/AIC</a:t>
            </a:r>
          </a:p>
          <a:p>
            <a:pPr lvl="1"/>
            <a:r>
              <a:rPr lang="en-US" altLang="en-US" dirty="0"/>
              <a:t>REML vs ML estimation in mixed models</a:t>
            </a:r>
          </a:p>
          <a:p>
            <a:pPr lvl="1"/>
            <a:r>
              <a:rPr lang="en-US" altLang="en-US" dirty="0"/>
              <a:t>A model building strategy for MM</a:t>
            </a:r>
          </a:p>
          <a:p>
            <a:pPr lvl="1"/>
            <a:r>
              <a:rPr lang="en-US" altLang="en-US" dirty="0"/>
              <a:t>Testing random effects (variances)</a:t>
            </a:r>
          </a:p>
          <a:p>
            <a:pPr lvl="1"/>
            <a:r>
              <a:rPr lang="en-US" altLang="en-US" dirty="0"/>
              <a:t>Testing fixed effects</a:t>
            </a:r>
          </a:p>
          <a:p>
            <a:r>
              <a:rPr lang="en-US" altLang="en-US" dirty="0"/>
              <a:t>Checking assumptions of the model</a:t>
            </a:r>
          </a:p>
          <a:p>
            <a:r>
              <a:rPr lang="en-US" altLang="en-US" dirty="0"/>
              <a:t>Effect of centering explanatory variables</a:t>
            </a:r>
          </a:p>
          <a:p>
            <a:r>
              <a:rPr lang="nl-NL" altLang="en-US" dirty="0" err="1"/>
              <a:t>Polynomials</a:t>
            </a:r>
            <a:r>
              <a:rPr lang="nl-NL" altLang="en-US" dirty="0"/>
              <a:t> in </a:t>
            </a:r>
            <a:r>
              <a:rPr lang="nl-NL" altLang="en-US" dirty="0" err="1"/>
              <a:t>linear</a:t>
            </a:r>
            <a:r>
              <a:rPr lang="nl-NL" altLang="en-US" dirty="0"/>
              <a:t> mixed </a:t>
            </a:r>
            <a:r>
              <a:rPr lang="nl-NL" altLang="en-US" dirty="0" err="1"/>
              <a:t>models</a:t>
            </a:r>
            <a:endParaRPr lang="nl-NL" altLang="en-US" dirty="0"/>
          </a:p>
          <a:p>
            <a:r>
              <a:rPr lang="nl-NL" altLang="en-US" dirty="0"/>
              <a:t>More </a:t>
            </a:r>
            <a:r>
              <a:rPr lang="nl-NL" altLang="en-US" dirty="0" err="1"/>
              <a:t>than</a:t>
            </a:r>
            <a:r>
              <a:rPr lang="nl-NL" altLang="en-US" dirty="0"/>
              <a:t> 2 levels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2</a:t>
            </a:fld>
            <a:endParaRPr lang="nl-NL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Checking assumptions of the model</a:t>
            </a:r>
            <a:endParaRPr lang="nl-NL" alt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Model assumptions:</a:t>
            </a:r>
          </a:p>
          <a:p>
            <a:pPr lvl="1"/>
            <a:r>
              <a:rPr lang="en-US" altLang="en-US" dirty="0"/>
              <a:t>linearity (if we use time – or other covariates – as linear)</a:t>
            </a:r>
          </a:p>
          <a:p>
            <a:pPr lvl="2"/>
            <a:r>
              <a:rPr lang="en-US" altLang="en-US" dirty="0"/>
              <a:t>check with individual plots, spaghetti plots, residual plots</a:t>
            </a:r>
          </a:p>
          <a:p>
            <a:pPr lvl="1"/>
            <a:r>
              <a:rPr lang="en-US" altLang="en-US" dirty="0"/>
              <a:t>normality of residuals</a:t>
            </a:r>
          </a:p>
          <a:p>
            <a:pPr lvl="1"/>
            <a:r>
              <a:rPr lang="en-US" altLang="en-US" dirty="0"/>
              <a:t>normality of random intercepts (&amp; slopes, if used)</a:t>
            </a:r>
          </a:p>
          <a:p>
            <a:pPr lvl="2"/>
            <a:r>
              <a:rPr lang="en-US" altLang="en-US" dirty="0"/>
              <a:t>these three can be saved and checked using Q-Q plots, boxplots, histograms</a:t>
            </a:r>
          </a:p>
          <a:p>
            <a:pPr lvl="2"/>
            <a:r>
              <a:rPr lang="en-US" altLang="en-US" dirty="0"/>
              <a:t>but: generally not helpful</a:t>
            </a:r>
          </a:p>
          <a:p>
            <a:pPr marL="1779772" lvl="3" indent="-342900">
              <a:buFont typeface="+mj-lt"/>
              <a:buAutoNum type="arabicPeriod"/>
            </a:pPr>
            <a:r>
              <a:rPr lang="en-US" altLang="en-US" dirty="0"/>
              <a:t>because deviations from normality probably not a big problem for inference on fixed effects (if your interest is in inference on random effects, there could be a problem)</a:t>
            </a:r>
          </a:p>
          <a:p>
            <a:pPr marL="1779772" lvl="3" indent="-342900">
              <a:buFont typeface="+mj-lt"/>
              <a:buAutoNum type="arabicPeriod"/>
            </a:pPr>
            <a:r>
              <a:rPr lang="en-US" altLang="en-US" dirty="0"/>
              <a:t>model ‘inflicts’ normality on the random effects, so normality of the estimated random effects may partly reflect model assumptions </a:t>
            </a:r>
          </a:p>
          <a:p>
            <a:pPr lvl="1"/>
            <a:r>
              <a:rPr lang="en-US" altLang="en-US" dirty="0"/>
              <a:t>independence of residuals (once fixed and random effects are taken into account)</a:t>
            </a:r>
          </a:p>
          <a:p>
            <a:pPr lvl="2"/>
            <a:r>
              <a:rPr lang="en-US" altLang="en-US" dirty="0"/>
              <a:t>as in linear models: keep your fingers crossed!</a:t>
            </a:r>
          </a:p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20</a:t>
            </a:fld>
            <a:endParaRPr lang="nl-NL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Diagnostic plots for (level-1) residuals: Q-Q plot of residuals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Checking assumptions of the model in R</a:t>
            </a:r>
            <a:endParaRPr lang="nl-NL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dirty="0"/>
              <a:t>Aside from three outliers, no departures from normality</a:t>
            </a:r>
          </a:p>
          <a:p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21</a:t>
            </a:fld>
            <a:endParaRPr lang="nl-NL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2057018"/>
            <a:ext cx="5156352" cy="4108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3441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Diagnostic plots for (level-1) residuals: residuals vs. fitted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Checking assumptions of the model in R</a:t>
            </a:r>
            <a:endParaRPr lang="nl-NL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dirty="0"/>
              <a:t>(We’re hoping for a graph with no patterns)</a:t>
            </a:r>
          </a:p>
          <a:p>
            <a:r>
              <a:rPr lang="en-US" dirty="0"/>
              <a:t>This looks a bit problematic: a slight trend towards higher residuals with higher fitted values</a:t>
            </a:r>
          </a:p>
          <a:p>
            <a:r>
              <a:rPr lang="en-US" dirty="0"/>
              <a:t>Problems with linearity and/or missing covariates?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22</a:t>
            </a:fld>
            <a:endParaRPr lang="nl-NL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2057018"/>
            <a:ext cx="4812407" cy="383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4986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Checking assumptions of the model in R</a:t>
            </a:r>
            <a:endParaRPr lang="nl-NL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Diagnostic plots for (level-1) residuals: residuals vs. fitted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endo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nl-NL" dirty="0"/>
              <a:t>The </a:t>
            </a:r>
            <a:r>
              <a:rPr lang="nl-NL" dirty="0" err="1"/>
              <a:t>problems</a:t>
            </a:r>
            <a:r>
              <a:rPr lang="nl-NL" dirty="0"/>
              <a:t> we </a:t>
            </a:r>
            <a:r>
              <a:rPr lang="nl-NL" dirty="0" err="1"/>
              <a:t>saw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whole</a:t>
            </a:r>
            <a:r>
              <a:rPr lang="nl-NL" dirty="0"/>
              <a:t> sample are present in </a:t>
            </a:r>
            <a:r>
              <a:rPr lang="nl-NL" dirty="0" err="1"/>
              <a:t>both</a:t>
            </a:r>
            <a:r>
              <a:rPr lang="nl-NL" dirty="0"/>
              <a:t> </a:t>
            </a:r>
            <a:r>
              <a:rPr lang="nl-NL" dirty="0" err="1"/>
              <a:t>groups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23</a:t>
            </a:fld>
            <a:endParaRPr lang="nl-NL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623" y="1628800"/>
            <a:ext cx="6133879" cy="386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1295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Checking assumptions of the model in R</a:t>
            </a:r>
            <a:endParaRPr lang="nl-NL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57906" y="1484784"/>
            <a:ext cx="4970787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Placeholder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Boxplots residuals per subject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nl-NL" dirty="0"/>
              <a:t>We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plot </a:t>
            </a:r>
            <a:r>
              <a:rPr lang="nl-NL" dirty="0" err="1"/>
              <a:t>to</a:t>
            </a:r>
            <a:r>
              <a:rPr lang="nl-NL" dirty="0"/>
              <a:t> check </a:t>
            </a:r>
            <a:r>
              <a:rPr lang="nl-NL" dirty="0" err="1"/>
              <a:t>for</a:t>
            </a:r>
            <a:r>
              <a:rPr lang="nl-NL" dirty="0"/>
              <a:t> large </a:t>
            </a:r>
            <a:r>
              <a:rPr lang="nl-NL" dirty="0" err="1"/>
              <a:t>outliers</a:t>
            </a:r>
            <a:r>
              <a:rPr lang="nl-NL" dirty="0"/>
              <a:t> in </a:t>
            </a:r>
            <a:r>
              <a:rPr lang="nl-NL" dirty="0" err="1"/>
              <a:t>residuals</a:t>
            </a:r>
            <a:r>
              <a:rPr lang="nl-NL" dirty="0"/>
              <a:t> per person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6521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Checking assumptions of the model in R</a:t>
            </a:r>
            <a:endParaRPr lang="nl-NL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72680" y="1184704"/>
            <a:ext cx="5832648" cy="4647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 Placeholder 1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nl-NL" dirty="0" err="1"/>
              <a:t>Observed</a:t>
            </a:r>
            <a:r>
              <a:rPr lang="nl-NL" dirty="0"/>
              <a:t> vs. </a:t>
            </a:r>
            <a:r>
              <a:rPr lang="nl-NL" dirty="0" err="1"/>
              <a:t>fitted</a:t>
            </a:r>
            <a:r>
              <a:rPr lang="nl-NL" dirty="0"/>
              <a:t> per subject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416496" y="5733851"/>
            <a:ext cx="9074150" cy="503461"/>
          </a:xfrm>
        </p:spPr>
        <p:txBody>
          <a:bodyPr/>
          <a:lstStyle/>
          <a:p>
            <a:r>
              <a:rPr lang="nl-NL" dirty="0" err="1"/>
              <a:t>This</a:t>
            </a:r>
            <a:r>
              <a:rPr lang="nl-NL" dirty="0"/>
              <a:t> plot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check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individuals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poor</a:t>
            </a:r>
            <a:r>
              <a:rPr lang="nl-NL" dirty="0"/>
              <a:t> agreement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observed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fitted</a:t>
            </a:r>
            <a:r>
              <a:rPr lang="nl-NL" dirty="0"/>
              <a:t> HDRS scores.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4220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nl-NL" altLang="en-US" dirty="0"/>
              <a:t>Quick plot of random </a:t>
            </a:r>
            <a:r>
              <a:rPr lang="nl-NL" altLang="en-US" dirty="0" err="1"/>
              <a:t>intercepts</a:t>
            </a:r>
            <a:r>
              <a:rPr lang="nl-NL" altLang="en-US" dirty="0"/>
              <a:t> </a:t>
            </a:r>
            <a:r>
              <a:rPr lang="nl-NL" altLang="en-US" dirty="0" err="1"/>
              <a:t>and</a:t>
            </a:r>
            <a:r>
              <a:rPr lang="nl-NL" altLang="en-US" dirty="0"/>
              <a:t> </a:t>
            </a:r>
            <a:r>
              <a:rPr lang="nl-NL" altLang="en-US" dirty="0" err="1"/>
              <a:t>slopes</a:t>
            </a:r>
            <a:r>
              <a:rPr lang="nl-NL" altLang="en-US" dirty="0"/>
              <a:t> </a:t>
            </a:r>
            <a:r>
              <a:rPr lang="nl-NL" altLang="en-US" dirty="0" err="1"/>
              <a:t>for</a:t>
            </a:r>
            <a:r>
              <a:rPr lang="nl-NL" altLang="en-US" dirty="0"/>
              <a:t> time</a:t>
            </a:r>
            <a:endParaRPr lang="en-US" altLang="en-US" dirty="0"/>
          </a:p>
          <a:p>
            <a:r>
              <a:rPr lang="en-US" altLang="en-US" dirty="0"/>
              <a:t>(We’re not looking for patterns here, just for large outliers)</a:t>
            </a:r>
          </a:p>
          <a:p>
            <a:r>
              <a:rPr lang="en-US" altLang="en-US" dirty="0"/>
              <a:t>No obvious outliers, though a few high-</a:t>
            </a:r>
            <a:r>
              <a:rPr lang="en-US" altLang="en-US" dirty="0" err="1"/>
              <a:t>ish</a:t>
            </a:r>
            <a:r>
              <a:rPr lang="en-US" altLang="en-US" dirty="0"/>
              <a:t> slopes</a:t>
            </a:r>
            <a:endParaRPr lang="nl-NL" altLang="en-US" dirty="0"/>
          </a:p>
          <a:p>
            <a:endParaRPr lang="nl-NL" dirty="0"/>
          </a:p>
        </p:txBody>
      </p:sp>
      <p:sp>
        <p:nvSpPr>
          <p:cNvPr id="2457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Checking assumptions of the model in R</a:t>
            </a:r>
            <a:endParaRPr lang="nl-NL" altLang="en-US"/>
          </a:p>
        </p:txBody>
      </p:sp>
      <p:pic>
        <p:nvPicPr>
          <p:cNvPr id="2458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" y="1485900"/>
            <a:ext cx="5038725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26</a:t>
            </a:fld>
            <a:endParaRPr lang="nl-NL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/>
              <a:t>Statistical conclusions imipramine example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model with fixed linear time effect and a fixed effect for group, random intercept and random slope for time for the within subject residuals seems to provide the “best” fit for these data</a:t>
            </a:r>
          </a:p>
          <a:p>
            <a:r>
              <a:rPr lang="en-US" altLang="en-US" dirty="0"/>
              <a:t>The assumptions of normality for the level-1 and level-2 random effects seem reasonable</a:t>
            </a:r>
          </a:p>
          <a:p>
            <a:r>
              <a:rPr lang="en-US" altLang="en-US" dirty="0"/>
              <a:t>The assumption of constant variance of residuals (given the random effects) might be violated</a:t>
            </a:r>
          </a:p>
          <a:p>
            <a:endParaRPr lang="en-US" alt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/>
              <a:t>Now we may present our results (with caution)</a:t>
            </a:r>
          </a:p>
          <a:p>
            <a:endParaRPr lang="nl-NL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27</a:t>
            </a:fld>
            <a:endParaRPr lang="nl-NL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/>
              <a:t>Centering explanatory variables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nl-NL" altLang="en-US" dirty="0"/>
              <a:t>In the London schools dataset, </a:t>
            </a:r>
            <a:r>
              <a:rPr lang="nl-NL" altLang="en-US" dirty="0" err="1"/>
              <a:t>both</a:t>
            </a:r>
            <a:r>
              <a:rPr lang="nl-NL" altLang="en-US" dirty="0"/>
              <a:t> the </a:t>
            </a:r>
            <a:r>
              <a:rPr lang="nl-NL" altLang="en-US" dirty="0" err="1"/>
              <a:t>outcome</a:t>
            </a:r>
            <a:r>
              <a:rPr lang="nl-NL" altLang="en-US" dirty="0"/>
              <a:t> </a:t>
            </a:r>
            <a:r>
              <a:rPr lang="nl-NL" altLang="en-US" dirty="0" err="1"/>
              <a:t>and</a:t>
            </a:r>
            <a:r>
              <a:rPr lang="nl-NL" altLang="en-US" dirty="0"/>
              <a:t> the intake test had been “</a:t>
            </a:r>
            <a:r>
              <a:rPr lang="nl-NL" altLang="en-US" dirty="0" err="1"/>
              <a:t>centered</a:t>
            </a:r>
            <a:r>
              <a:rPr lang="nl-NL" altLang="en-US" dirty="0"/>
              <a:t>” (</a:t>
            </a:r>
            <a:r>
              <a:rPr lang="nl-NL" altLang="en-US" dirty="0" err="1"/>
              <a:t>actually</a:t>
            </a:r>
            <a:r>
              <a:rPr lang="nl-NL" altLang="en-US" dirty="0"/>
              <a:t>, </a:t>
            </a:r>
            <a:r>
              <a:rPr lang="nl-NL" altLang="en-US" dirty="0" err="1"/>
              <a:t>both</a:t>
            </a:r>
            <a:r>
              <a:rPr lang="nl-NL" altLang="en-US" dirty="0"/>
              <a:t> </a:t>
            </a:r>
            <a:r>
              <a:rPr lang="nl-NL" altLang="en-US" dirty="0" err="1"/>
              <a:t>were</a:t>
            </a:r>
            <a:r>
              <a:rPr lang="nl-NL" altLang="en-US" dirty="0"/>
              <a:t> </a:t>
            </a:r>
            <a:r>
              <a:rPr lang="nl-NL" altLang="en-US" dirty="0" err="1"/>
              <a:t>standardized</a:t>
            </a:r>
            <a:r>
              <a:rPr lang="nl-NL" altLang="en-US" dirty="0"/>
              <a:t>)</a:t>
            </a:r>
          </a:p>
          <a:p>
            <a:r>
              <a:rPr lang="nl-NL" altLang="en-US" dirty="0" err="1"/>
              <a:t>What</a:t>
            </a:r>
            <a:r>
              <a:rPr lang="nl-NL" altLang="en-US" dirty="0"/>
              <a:t> is the effect of </a:t>
            </a:r>
            <a:r>
              <a:rPr lang="nl-NL" altLang="en-US" dirty="0" err="1"/>
              <a:t>centering</a:t>
            </a:r>
            <a:r>
              <a:rPr lang="nl-NL" altLang="en-US" dirty="0"/>
              <a:t> </a:t>
            </a:r>
            <a:r>
              <a:rPr lang="nl-NL" altLang="en-US" dirty="0" err="1"/>
              <a:t>an</a:t>
            </a:r>
            <a:r>
              <a:rPr lang="nl-NL" altLang="en-US" dirty="0"/>
              <a:t> </a:t>
            </a:r>
            <a:r>
              <a:rPr lang="nl-NL" altLang="en-US" dirty="0" err="1"/>
              <a:t>explanatory</a:t>
            </a:r>
            <a:r>
              <a:rPr lang="nl-NL" altLang="en-US" dirty="0"/>
              <a:t> </a:t>
            </a:r>
            <a:r>
              <a:rPr lang="nl-NL" altLang="en-US" dirty="0" err="1"/>
              <a:t>variable</a:t>
            </a:r>
            <a:r>
              <a:rPr lang="nl-NL" altLang="en-US" dirty="0"/>
              <a:t>?</a:t>
            </a:r>
          </a:p>
          <a:p>
            <a:pPr lvl="1"/>
            <a:r>
              <a:rPr lang="nl-NL" altLang="en-US" dirty="0"/>
              <a:t>changes the </a:t>
            </a:r>
            <a:r>
              <a:rPr lang="nl-NL" altLang="en-US" dirty="0" err="1"/>
              <a:t>interpretation</a:t>
            </a:r>
            <a:r>
              <a:rPr lang="nl-NL" altLang="en-US" dirty="0"/>
              <a:t> of the </a:t>
            </a:r>
            <a:r>
              <a:rPr lang="nl-NL" altLang="en-US" dirty="0" err="1"/>
              <a:t>fixed</a:t>
            </a:r>
            <a:r>
              <a:rPr lang="nl-NL" altLang="en-US" dirty="0"/>
              <a:t> </a:t>
            </a:r>
            <a:r>
              <a:rPr lang="nl-NL" altLang="en-US" dirty="0" err="1"/>
              <a:t>intercept</a:t>
            </a:r>
            <a:endParaRPr lang="nl-NL" altLang="en-US" dirty="0"/>
          </a:p>
          <a:p>
            <a:pPr lvl="1"/>
            <a:r>
              <a:rPr lang="nl-NL" altLang="en-US" dirty="0" err="1"/>
              <a:t>can</a:t>
            </a:r>
            <a:r>
              <a:rPr lang="nl-NL" altLang="en-US" dirty="0"/>
              <a:t> change the </a:t>
            </a:r>
            <a:r>
              <a:rPr lang="nl-NL" altLang="en-US" dirty="0" err="1"/>
              <a:t>variance</a:t>
            </a:r>
            <a:r>
              <a:rPr lang="nl-NL" altLang="en-US" dirty="0"/>
              <a:t> of the random </a:t>
            </a:r>
            <a:r>
              <a:rPr lang="nl-NL" altLang="en-US" dirty="0" err="1"/>
              <a:t>intercepts</a:t>
            </a:r>
            <a:r>
              <a:rPr lang="nl-NL" altLang="en-US" dirty="0"/>
              <a:t>, </a:t>
            </a:r>
            <a:r>
              <a:rPr lang="nl-NL" altLang="en-US" dirty="0" err="1"/>
              <a:t>and</a:t>
            </a:r>
            <a:r>
              <a:rPr lang="nl-NL" altLang="en-US" dirty="0"/>
              <a:t> the </a:t>
            </a:r>
            <a:r>
              <a:rPr lang="nl-NL" altLang="en-US" dirty="0" err="1"/>
              <a:t>correlation</a:t>
            </a:r>
            <a:r>
              <a:rPr lang="nl-NL" altLang="en-US" dirty="0"/>
              <a:t> of random </a:t>
            </a:r>
            <a:r>
              <a:rPr lang="nl-NL" altLang="en-US" dirty="0" err="1"/>
              <a:t>intercepts</a:t>
            </a:r>
            <a:r>
              <a:rPr lang="nl-NL" altLang="en-US" dirty="0"/>
              <a:t> </a:t>
            </a:r>
            <a:r>
              <a:rPr lang="nl-NL" altLang="en-US" dirty="0" err="1"/>
              <a:t>with</a:t>
            </a:r>
            <a:r>
              <a:rPr lang="nl-NL" altLang="en-US" dirty="0"/>
              <a:t> random </a:t>
            </a:r>
            <a:r>
              <a:rPr lang="nl-NL" altLang="en-US" dirty="0" err="1"/>
              <a:t>slopes</a:t>
            </a:r>
            <a:endParaRPr lang="nl-NL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28</a:t>
            </a:fld>
            <a:endParaRPr lang="nl-NL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en-US"/>
              <a:t>Centering explanatory variables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grpSp>
        <p:nvGrpSpPr>
          <p:cNvPr id="38915" name="Group 6"/>
          <p:cNvGrpSpPr>
            <a:grpSpLocks noChangeAspect="1"/>
          </p:cNvGrpSpPr>
          <p:nvPr/>
        </p:nvGrpSpPr>
        <p:grpSpPr bwMode="auto">
          <a:xfrm rot="-60000">
            <a:off x="1418884" y="1037817"/>
            <a:ext cx="6618281" cy="5354148"/>
            <a:chOff x="1714" y="1480"/>
            <a:chExt cx="2699" cy="2279"/>
          </a:xfrm>
        </p:grpSpPr>
        <p:sp>
          <p:nvSpPr>
            <p:cNvPr id="38916" name="AutoShape 5"/>
            <p:cNvSpPr>
              <a:spLocks noChangeAspect="1" noChangeArrowheads="1" noTextEdit="1"/>
            </p:cNvSpPr>
            <p:nvPr/>
          </p:nvSpPr>
          <p:spPr bwMode="auto">
            <a:xfrm>
              <a:off x="1714" y="1480"/>
              <a:ext cx="2693" cy="2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pic>
          <p:nvPicPr>
            <p:cNvPr id="38917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" y="1480"/>
              <a:ext cx="2699" cy="2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29</a:t>
            </a:fld>
            <a:endParaRPr lang="nl-NL"/>
          </a:p>
        </p:txBody>
      </p:sp>
      <p:sp>
        <p:nvSpPr>
          <p:cNvPr id="8" name="TextBox 7"/>
          <p:cNvSpPr txBox="1"/>
          <p:nvPr/>
        </p:nvSpPr>
        <p:spPr>
          <a:xfrm>
            <a:off x="416496" y="6104909"/>
            <a:ext cx="68407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Source: </a:t>
            </a:r>
            <a:r>
              <a:rPr lang="nl-NL" sz="1400" dirty="0" err="1"/>
              <a:t>Hedeker</a:t>
            </a:r>
            <a:r>
              <a:rPr lang="nl-NL" sz="1400" dirty="0"/>
              <a:t> </a:t>
            </a:r>
            <a:r>
              <a:rPr lang="nl-NL" sz="1400" dirty="0" err="1"/>
              <a:t>and</a:t>
            </a:r>
            <a:r>
              <a:rPr lang="nl-NL" sz="1400" dirty="0"/>
              <a:t> Gibbons, </a:t>
            </a:r>
            <a:r>
              <a:rPr lang="nl-NL" sz="1400" dirty="0" err="1"/>
              <a:t>Longitudinal</a:t>
            </a:r>
            <a:r>
              <a:rPr lang="nl-NL" sz="1400" dirty="0"/>
              <a:t> Data Analysis. </a:t>
            </a:r>
            <a:r>
              <a:rPr lang="nl-NL" sz="1400" dirty="0" err="1"/>
              <a:t>Wiley</a:t>
            </a:r>
            <a:r>
              <a:rPr lang="nl-NL" sz="1400" dirty="0"/>
              <a:t> &amp; </a:t>
            </a:r>
            <a:r>
              <a:rPr lang="nl-NL" sz="1400" dirty="0" err="1"/>
              <a:t>Sons</a:t>
            </a:r>
            <a:r>
              <a:rPr lang="nl-NL" sz="1400" dirty="0"/>
              <a:t> 2006, p. 60</a:t>
            </a:r>
          </a:p>
          <a:p>
            <a:r>
              <a:rPr lang="nl-NL" sz="1200" dirty="0">
                <a:hlinkClick r:id="rId3"/>
              </a:rPr>
              <a:t>https://www.wiley.com/en-nl/Longitudinal+Data+Analysis-p-9780471420279</a:t>
            </a:r>
            <a:endParaRPr lang="nl-NL" sz="1200" dirty="0"/>
          </a:p>
          <a:p>
            <a:r>
              <a:rPr lang="en-US" sz="1200" dirty="0"/>
              <a:t>Inclusion is </a:t>
            </a:r>
            <a:r>
              <a:rPr lang="en-US" sz="1200"/>
              <a:t>permitted according </a:t>
            </a:r>
            <a:r>
              <a:rPr lang="en-US" sz="1200" dirty="0"/>
              <a:t>to the agreement with the publisher.</a:t>
            </a:r>
            <a:endParaRPr lang="nl-NL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/>
              <a:t>Reisby example, revisited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altLang="en-US" dirty="0"/>
          </a:p>
          <a:p>
            <a:endParaRPr lang="nl-NL" altLang="en-US" dirty="0"/>
          </a:p>
          <a:p>
            <a:r>
              <a:rPr lang="nl-NL" altLang="en-US" dirty="0"/>
              <a:t>		hdrs.0 hdrs.1 hdrs.2 hdrs.3 hdrs.4 hdrs.5</a:t>
            </a:r>
          </a:p>
          <a:p>
            <a:r>
              <a:rPr lang="nl-NL" altLang="en-US" dirty="0"/>
              <a:t>hdrs.0  1.000  0.493  0.410  0.333  0.227  0.184</a:t>
            </a:r>
          </a:p>
          <a:p>
            <a:r>
              <a:rPr lang="nl-NL" altLang="en-US" dirty="0"/>
              <a:t>hdrs.1  0.493  1.000  0.494  0.412  0.308  0.218</a:t>
            </a:r>
          </a:p>
          <a:p>
            <a:r>
              <a:rPr lang="nl-NL" altLang="en-US" dirty="0"/>
              <a:t>hdrs.2  0.410  0.494  1.000  0.738  0.669  0.461</a:t>
            </a:r>
          </a:p>
          <a:p>
            <a:r>
              <a:rPr lang="nl-NL" altLang="en-US" dirty="0"/>
              <a:t>hdrs.3  0.333  0.412  0.738  1.000  0.817  0.568</a:t>
            </a:r>
          </a:p>
          <a:p>
            <a:r>
              <a:rPr lang="nl-NL" altLang="en-US" dirty="0"/>
              <a:t>hdrs.4  0.227  0.308  0.669  0.817  1.000  0.654</a:t>
            </a:r>
          </a:p>
          <a:p>
            <a:r>
              <a:rPr lang="nl-NL" altLang="en-US" dirty="0"/>
              <a:t>hdrs.5  0.184  0.218  0.461  0.568  0.654  1.000</a:t>
            </a:r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en-US" dirty="0"/>
              <a:t>Hamilton Depression Rating Score on 66 patients measured at 6 time points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3</a:t>
            </a:fld>
            <a:endParaRPr lang="nl-NL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en-US"/>
              <a:t>Centering explanatory variables</a:t>
            </a:r>
          </a:p>
        </p:txBody>
      </p:sp>
      <p:pic>
        <p:nvPicPr>
          <p:cNvPr id="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20649" y="2420888"/>
            <a:ext cx="5568655" cy="4460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nl-NL" altLang="en-US" dirty="0"/>
              <a:t>Take </a:t>
            </a:r>
            <a:r>
              <a:rPr lang="nl-NL" altLang="en-US" dirty="0" err="1"/>
              <a:t>Reisby</a:t>
            </a:r>
            <a:r>
              <a:rPr lang="nl-NL" altLang="en-US" dirty="0"/>
              <a:t> data, center time (week 2.5 </a:t>
            </a:r>
            <a:r>
              <a:rPr lang="nl-NL" altLang="en-US" dirty="0" err="1"/>
              <a:t>becomes</a:t>
            </a:r>
            <a:r>
              <a:rPr lang="nl-NL" altLang="en-US" dirty="0"/>
              <a:t> 0 point)</a:t>
            </a:r>
          </a:p>
          <a:p>
            <a:pPr lvl="1"/>
            <a:r>
              <a:rPr lang="nl-NL" altLang="en-US" dirty="0" err="1"/>
              <a:t>for</a:t>
            </a:r>
            <a:r>
              <a:rPr lang="nl-NL" altLang="en-US" dirty="0"/>
              <a:t> sake of </a:t>
            </a:r>
            <a:r>
              <a:rPr lang="nl-NL" altLang="en-US" dirty="0" err="1"/>
              <a:t>simplicity</a:t>
            </a:r>
            <a:r>
              <a:rPr lang="nl-NL" altLang="en-US" dirty="0"/>
              <a:t>, </a:t>
            </a:r>
            <a:r>
              <a:rPr lang="nl-NL" altLang="en-US" dirty="0" err="1"/>
              <a:t>using</a:t>
            </a:r>
            <a:r>
              <a:rPr lang="nl-NL" altLang="en-US" dirty="0"/>
              <a:t> model </a:t>
            </a:r>
            <a:r>
              <a:rPr lang="nl-NL" altLang="en-US" dirty="0" err="1"/>
              <a:t>with</a:t>
            </a:r>
            <a:r>
              <a:rPr lang="nl-NL" altLang="en-US" dirty="0"/>
              <a:t> </a:t>
            </a:r>
            <a:r>
              <a:rPr lang="nl-NL" altLang="en-US" dirty="0" err="1"/>
              <a:t>just</a:t>
            </a:r>
            <a:r>
              <a:rPr lang="nl-NL" altLang="en-US" dirty="0"/>
              <a:t> </a:t>
            </a:r>
            <a:r>
              <a:rPr lang="nl-NL" altLang="en-US" dirty="0" err="1"/>
              <a:t>fixed</a:t>
            </a:r>
            <a:r>
              <a:rPr lang="nl-NL" altLang="en-US" dirty="0"/>
              <a:t> effect of time, random </a:t>
            </a:r>
            <a:r>
              <a:rPr lang="nl-NL" altLang="en-US" dirty="0" err="1"/>
              <a:t>effects</a:t>
            </a:r>
            <a:r>
              <a:rPr lang="nl-NL" altLang="en-US" dirty="0"/>
              <a:t> </a:t>
            </a:r>
            <a:r>
              <a:rPr lang="nl-NL" altLang="en-US" dirty="0" err="1"/>
              <a:t>for</a:t>
            </a:r>
            <a:r>
              <a:rPr lang="nl-NL" altLang="en-US" dirty="0"/>
              <a:t> </a:t>
            </a:r>
            <a:r>
              <a:rPr lang="nl-NL" altLang="en-US" dirty="0" err="1"/>
              <a:t>intercept</a:t>
            </a:r>
            <a:r>
              <a:rPr lang="nl-NL" altLang="en-US" dirty="0"/>
              <a:t> </a:t>
            </a:r>
            <a:r>
              <a:rPr lang="nl-NL" altLang="en-US" dirty="0" err="1"/>
              <a:t>and</a:t>
            </a:r>
            <a:r>
              <a:rPr lang="nl-NL" altLang="en-US" dirty="0"/>
              <a:t> time</a:t>
            </a:r>
          </a:p>
          <a:p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30</a:t>
            </a:fld>
            <a:endParaRPr lang="nl-NL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en-US"/>
              <a:t>Centering explanatory variables</a:t>
            </a:r>
          </a:p>
        </p:txBody>
      </p:sp>
      <p:graphicFrame>
        <p:nvGraphicFramePr>
          <p:cNvPr id="1059893" name="Group 53"/>
          <p:cNvGraphicFramePr>
            <a:graphicFrameLocks noGrp="1"/>
          </p:cNvGraphicFramePr>
          <p:nvPr>
            <p:ph idx="1"/>
          </p:nvPr>
        </p:nvGraphicFramePr>
        <p:xfrm>
          <a:off x="428625" y="1125538"/>
          <a:ext cx="9048750" cy="3873502"/>
        </p:xfrm>
        <a:graphic>
          <a:graphicData uri="http://schemas.openxmlformats.org/drawingml/2006/table">
            <a:tbl>
              <a:tblPr/>
              <a:tblGrid>
                <a:gridCol w="3560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4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1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Parameter estimate</a:t>
                      </a:r>
                    </a:p>
                  </a:txBody>
                  <a:tcPr marL="109544" marR="109544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Model 1 (time not centered)</a:t>
                      </a:r>
                    </a:p>
                  </a:txBody>
                  <a:tcPr marL="109544" marR="1095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Model 2 (time centered)</a:t>
                      </a:r>
                    </a:p>
                  </a:txBody>
                  <a:tcPr marL="109544" marR="1095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Fixed: intercept</a:t>
                      </a:r>
                    </a:p>
                  </a:txBody>
                  <a:tcPr marL="109544" marR="109544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25.95</a:t>
                      </a:r>
                    </a:p>
                  </a:txBody>
                  <a:tcPr marL="109544" marR="1095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20.01</a:t>
                      </a:r>
                    </a:p>
                  </a:txBody>
                  <a:tcPr marL="109544" marR="1095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Fixed: time</a:t>
                      </a:r>
                    </a:p>
                  </a:txBody>
                  <a:tcPr marL="109544" marR="109544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-2.38</a:t>
                      </a:r>
                    </a:p>
                  </a:txBody>
                  <a:tcPr marL="109544" marR="1095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-2.38</a:t>
                      </a:r>
                    </a:p>
                  </a:txBody>
                  <a:tcPr marL="109544" marR="1095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Random: intercept (s.d.)</a:t>
                      </a:r>
                    </a:p>
                  </a:txBody>
                  <a:tcPr marL="109544" marR="109544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4.25</a:t>
                      </a:r>
                    </a:p>
                  </a:txBody>
                  <a:tcPr marL="109544" marR="1095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3.65</a:t>
                      </a:r>
                    </a:p>
                  </a:txBody>
                  <a:tcPr marL="109544" marR="1095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Random: slope of time (s.d.)</a:t>
                      </a:r>
                    </a:p>
                  </a:txBody>
                  <a:tcPr marL="109544" marR="109544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1.46</a:t>
                      </a:r>
                    </a:p>
                  </a:txBody>
                  <a:tcPr marL="109544" marR="1095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1.46</a:t>
                      </a:r>
                    </a:p>
                  </a:txBody>
                  <a:tcPr marL="109544" marR="1095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Random: corr (int-slope)</a:t>
                      </a:r>
                    </a:p>
                  </a:txBody>
                  <a:tcPr marL="109544" marR="109544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-0.582</a:t>
                      </a:r>
                    </a:p>
                  </a:txBody>
                  <a:tcPr marL="109544" marR="1095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0.322</a:t>
                      </a:r>
                    </a:p>
                  </a:txBody>
                  <a:tcPr marL="109544" marR="1095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3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Residual (s.d.)</a:t>
                      </a:r>
                    </a:p>
                  </a:txBody>
                  <a:tcPr marL="109544" marR="109544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3.49</a:t>
                      </a:r>
                    </a:p>
                  </a:txBody>
                  <a:tcPr marL="109544" marR="1095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l-N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3.49</a:t>
                      </a:r>
                    </a:p>
                  </a:txBody>
                  <a:tcPr marL="109544" marR="1095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7925" name="Text Box 54"/>
          <p:cNvSpPr txBox="1">
            <a:spLocks noChangeArrowheads="1"/>
          </p:cNvSpPr>
          <p:nvPr/>
        </p:nvSpPr>
        <p:spPr bwMode="auto">
          <a:xfrm>
            <a:off x="920750" y="5876925"/>
            <a:ext cx="84963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4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NL" altLang="en-US"/>
              <a:t>Estimates of intercept, variation of random intercepts and correlation rand int-slope all changed!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31</a:t>
            </a:fld>
            <a:endParaRPr lang="nl-NL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Linear mixed effects models with polynomial terms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Instead of linear trends over time, it is quite possible to observe non-linear trends (think of children’s growth, for instance)</a:t>
            </a:r>
          </a:p>
          <a:p>
            <a:r>
              <a:rPr lang="en-US" altLang="en-US" dirty="0"/>
              <a:t>There are many non-linear models that can be used within mixed models (beyond the scope of this course)</a:t>
            </a:r>
          </a:p>
          <a:p>
            <a:r>
              <a:rPr lang="en-US" altLang="en-US" dirty="0"/>
              <a:t>It is possible to fit polynomials as part of a “linear” mixed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32</a:t>
            </a:fld>
            <a:endParaRPr lang="nl-NL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/>
              <a:t>Example: Herpes Antibody Levels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nl-NL" altLang="en-US"/>
              <a:t>45 children suffering from</a:t>
            </a:r>
          </a:p>
          <a:p>
            <a:pPr lvl="1"/>
            <a:r>
              <a:rPr lang="nl-NL" altLang="en-US"/>
              <a:t>solid lump tumour (N=18)</a:t>
            </a:r>
          </a:p>
          <a:p>
            <a:pPr lvl="1"/>
            <a:r>
              <a:rPr lang="nl-NL" altLang="en-US"/>
              <a:t>leukemia (N=27)</a:t>
            </a:r>
          </a:p>
          <a:p>
            <a:r>
              <a:rPr lang="nl-NL" altLang="en-US"/>
              <a:t>Measurements of antibody levels to a herpes virus taken during hospital visits for courses of chemotherapy</a:t>
            </a:r>
          </a:p>
          <a:p>
            <a:r>
              <a:rPr lang="nl-NL" altLang="en-US"/>
              <a:t>Duration: 1 mo - 3 yrs (median 12 mo)</a:t>
            </a:r>
          </a:p>
          <a:p>
            <a:r>
              <a:rPr lang="nl-NL" altLang="en-US"/>
              <a:t>Intervals between measurements differed per child</a:t>
            </a:r>
          </a:p>
          <a:p>
            <a:r>
              <a:rPr lang="nl-NL" altLang="en-US"/>
              <a:t>Questions:</a:t>
            </a:r>
          </a:p>
          <a:p>
            <a:pPr lvl="1"/>
            <a:r>
              <a:rPr lang="nl-NL" altLang="en-US"/>
              <a:t>are antibody levels affected by chemo?</a:t>
            </a:r>
          </a:p>
          <a:p>
            <a:pPr lvl="1"/>
            <a:r>
              <a:rPr lang="nl-NL" altLang="en-US"/>
              <a:t>if so, is change related to cancer type?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33</a:t>
            </a:fld>
            <a:endParaRPr lang="nl-NL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en-US" sz="2800" dirty="0"/>
              <a:t>Linear mixed </a:t>
            </a:r>
            <a:r>
              <a:rPr lang="nl-NL" altLang="en-US" sz="2800" dirty="0" err="1"/>
              <a:t>effects</a:t>
            </a:r>
            <a:r>
              <a:rPr lang="nl-NL" altLang="en-US" sz="2800" dirty="0"/>
              <a:t> </a:t>
            </a:r>
            <a:r>
              <a:rPr lang="nl-NL" altLang="en-US" sz="2800" dirty="0" err="1"/>
              <a:t>models</a:t>
            </a:r>
            <a:r>
              <a:rPr lang="nl-NL" altLang="en-US" sz="2800" dirty="0"/>
              <a:t> </a:t>
            </a:r>
            <a:r>
              <a:rPr lang="nl-NL" altLang="en-US" sz="2800" dirty="0" err="1"/>
              <a:t>with</a:t>
            </a:r>
            <a:r>
              <a:rPr lang="nl-NL" altLang="en-US" sz="2800" dirty="0"/>
              <a:t> </a:t>
            </a:r>
            <a:r>
              <a:rPr lang="nl-NL" altLang="en-US" sz="2800" dirty="0" err="1"/>
              <a:t>polynomial</a:t>
            </a:r>
            <a:r>
              <a:rPr lang="nl-NL" altLang="en-US" sz="2800" dirty="0"/>
              <a:t> </a:t>
            </a:r>
            <a:r>
              <a:rPr lang="nl-NL" altLang="en-US" sz="2800" dirty="0" err="1"/>
              <a:t>terms</a:t>
            </a:r>
            <a:endParaRPr lang="nl-NL" altLang="en-US" sz="2800" dirty="0"/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576" y="1125538"/>
            <a:ext cx="7632848" cy="5575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34</a:t>
            </a:fld>
            <a:endParaRPr lang="nl-NL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en-US" sz="2800" dirty="0"/>
              <a:t>Linear mixed </a:t>
            </a:r>
            <a:r>
              <a:rPr lang="nl-NL" altLang="en-US" sz="2800" dirty="0" err="1"/>
              <a:t>effects</a:t>
            </a:r>
            <a:r>
              <a:rPr lang="nl-NL" altLang="en-US" sz="2800" dirty="0"/>
              <a:t> </a:t>
            </a:r>
            <a:r>
              <a:rPr lang="nl-NL" altLang="en-US" sz="2800" dirty="0" err="1"/>
              <a:t>models</a:t>
            </a:r>
            <a:r>
              <a:rPr lang="nl-NL" altLang="en-US" sz="2800" dirty="0"/>
              <a:t> </a:t>
            </a:r>
            <a:r>
              <a:rPr lang="nl-NL" altLang="en-US" sz="2800" dirty="0" err="1"/>
              <a:t>with</a:t>
            </a:r>
            <a:r>
              <a:rPr lang="nl-NL" altLang="en-US" sz="2800" dirty="0"/>
              <a:t> </a:t>
            </a:r>
            <a:r>
              <a:rPr lang="nl-NL" altLang="en-US" sz="2800" dirty="0" err="1"/>
              <a:t>polynomial</a:t>
            </a:r>
            <a:r>
              <a:rPr lang="nl-NL" altLang="en-US" sz="2800" dirty="0"/>
              <a:t> </a:t>
            </a:r>
            <a:r>
              <a:rPr lang="nl-NL" altLang="en-US" sz="2800" dirty="0" err="1"/>
              <a:t>terms</a:t>
            </a:r>
            <a:endParaRPr lang="nl-NL" altLang="en-US" sz="2800" dirty="0"/>
          </a:p>
        </p:txBody>
      </p:sp>
      <p:pic>
        <p:nvPicPr>
          <p:cNvPr id="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576" y="1125537"/>
            <a:ext cx="7560840" cy="557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35</a:t>
            </a:fld>
            <a:endParaRPr lang="nl-NL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en-US" sz="2800" dirty="0"/>
              <a:t>Linear mixed </a:t>
            </a:r>
            <a:r>
              <a:rPr lang="nl-NL" altLang="en-US" sz="2800" dirty="0" err="1"/>
              <a:t>effects</a:t>
            </a:r>
            <a:r>
              <a:rPr lang="nl-NL" altLang="en-US" sz="2800" dirty="0"/>
              <a:t> </a:t>
            </a:r>
            <a:r>
              <a:rPr lang="nl-NL" altLang="en-US" sz="2800" dirty="0" err="1"/>
              <a:t>models</a:t>
            </a:r>
            <a:r>
              <a:rPr lang="nl-NL" altLang="en-US" sz="2800" dirty="0"/>
              <a:t> </a:t>
            </a:r>
            <a:r>
              <a:rPr lang="nl-NL" altLang="en-US" sz="2800" dirty="0" err="1"/>
              <a:t>with</a:t>
            </a:r>
            <a:r>
              <a:rPr lang="nl-NL" altLang="en-US" sz="2800" dirty="0"/>
              <a:t> </a:t>
            </a:r>
            <a:r>
              <a:rPr lang="nl-NL" altLang="en-US" sz="2800" dirty="0" err="1"/>
              <a:t>polynomial</a:t>
            </a:r>
            <a:r>
              <a:rPr lang="nl-NL" altLang="en-US" sz="2800" dirty="0"/>
              <a:t> </a:t>
            </a:r>
            <a:r>
              <a:rPr lang="nl-NL" altLang="en-US" sz="2800" dirty="0" err="1"/>
              <a:t>terms</a:t>
            </a:r>
            <a:endParaRPr lang="nl-NL" altLang="en-US" sz="2800" dirty="0"/>
          </a:p>
        </p:txBody>
      </p:sp>
      <p:pic>
        <p:nvPicPr>
          <p:cNvPr id="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8946" y="1125538"/>
            <a:ext cx="7040668" cy="4679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5925" y="5877272"/>
            <a:ext cx="9074150" cy="432048"/>
          </a:xfrm>
        </p:spPr>
        <p:txBody>
          <a:bodyPr/>
          <a:lstStyle/>
          <a:p>
            <a:r>
              <a:rPr lang="nl-NL" sz="1600" dirty="0"/>
              <a:t>Source: Brown &amp; </a:t>
            </a:r>
            <a:r>
              <a:rPr lang="nl-NL" sz="1600" dirty="0" err="1"/>
              <a:t>Prescott</a:t>
            </a:r>
            <a:r>
              <a:rPr lang="nl-NL" sz="1600" dirty="0"/>
              <a:t>, </a:t>
            </a:r>
            <a:r>
              <a:rPr lang="en-US" sz="1600" dirty="0"/>
              <a:t>Applied Mixed Models in Medicine, 3nd Edition. Wiley, 2015, p. 272</a:t>
            </a:r>
            <a:endParaRPr lang="nl-NL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36</a:t>
            </a:fld>
            <a:endParaRPr lang="nl-NL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possibilities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nonlinear</a:t>
            </a:r>
            <a:r>
              <a:rPr lang="nl-NL" dirty="0"/>
              <a:t>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Orthogonal</a:t>
            </a:r>
            <a:r>
              <a:rPr lang="nl-NL" dirty="0"/>
              <a:t> </a:t>
            </a:r>
            <a:r>
              <a:rPr lang="nl-NL" dirty="0" err="1"/>
              <a:t>polynomials</a:t>
            </a:r>
            <a:endParaRPr lang="nl-NL" dirty="0"/>
          </a:p>
          <a:p>
            <a:r>
              <a:rPr lang="nl-NL" dirty="0"/>
              <a:t>Natural </a:t>
            </a:r>
            <a:r>
              <a:rPr lang="nl-NL" dirty="0" err="1"/>
              <a:t>cubic</a:t>
            </a:r>
            <a:r>
              <a:rPr lang="nl-NL" dirty="0"/>
              <a:t> </a:t>
            </a:r>
            <a:r>
              <a:rPr lang="nl-NL" dirty="0" err="1"/>
              <a:t>splines</a:t>
            </a:r>
            <a:endParaRPr lang="nl-NL" dirty="0"/>
          </a:p>
          <a:p>
            <a:r>
              <a:rPr lang="nl-NL" dirty="0" err="1"/>
              <a:t>Nonlinear</a:t>
            </a:r>
            <a:r>
              <a:rPr lang="nl-NL" dirty="0"/>
              <a:t> mixed </a:t>
            </a:r>
            <a:r>
              <a:rPr lang="nl-NL" dirty="0" err="1"/>
              <a:t>models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37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3788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Three-level models</a:t>
            </a:r>
          </a:p>
        </p:txBody>
      </p:sp>
      <p:sp>
        <p:nvSpPr>
          <p:cNvPr id="4608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So far: two levels</a:t>
            </a:r>
          </a:p>
          <a:p>
            <a:pPr lvl="1"/>
            <a:r>
              <a:rPr lang="en-US" altLang="en-US"/>
              <a:t>children within schools,  patients within hospitals</a:t>
            </a:r>
          </a:p>
          <a:p>
            <a:pPr lvl="1"/>
            <a:r>
              <a:rPr lang="en-US" altLang="en-US"/>
              <a:t>measurements within individuals over time</a:t>
            </a:r>
          </a:p>
          <a:p>
            <a:r>
              <a:rPr lang="en-US" altLang="en-US"/>
              <a:t>What about three levels?</a:t>
            </a:r>
          </a:p>
          <a:p>
            <a:pPr lvl="1"/>
            <a:r>
              <a:rPr lang="en-US" altLang="en-US"/>
              <a:t>children within classrooms within schools</a:t>
            </a:r>
          </a:p>
          <a:p>
            <a:pPr lvl="1"/>
            <a:r>
              <a:rPr lang="en-US" altLang="en-US"/>
              <a:t>longitudinal measurements within patients within hospitals</a:t>
            </a:r>
          </a:p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38</a:t>
            </a:fld>
            <a:endParaRPr lang="nl-NL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Analyzing three-level models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Variance at 3 levels</a:t>
            </a:r>
          </a:p>
          <a:p>
            <a:pPr lvl="1"/>
            <a:r>
              <a:rPr lang="en-US" altLang="en-US" dirty="0"/>
              <a:t>random effects (which??) at 2 levels</a:t>
            </a:r>
          </a:p>
          <a:p>
            <a:r>
              <a:rPr lang="en-US" altLang="en-US" dirty="0"/>
              <a:t>Variables measured at 3 levels?</a:t>
            </a:r>
          </a:p>
          <a:p>
            <a:pPr lvl="1"/>
            <a:r>
              <a:rPr lang="en-US" altLang="en-US" dirty="0"/>
              <a:t>main effects</a:t>
            </a:r>
          </a:p>
          <a:p>
            <a:pPr lvl="1"/>
            <a:r>
              <a:rPr lang="en-US" altLang="en-US" dirty="0"/>
              <a:t>“cross-level” interactions (SES of school * SES of child, gender of teacher * gender of child)</a:t>
            </a:r>
          </a:p>
          <a:p>
            <a:r>
              <a:rPr lang="en-US" altLang="en-US" dirty="0"/>
              <a:t>Think carefully about design</a:t>
            </a:r>
          </a:p>
          <a:p>
            <a:pPr lvl="1"/>
            <a:r>
              <a:rPr lang="en-US" altLang="en-US" dirty="0"/>
              <a:t>possible sources of variation</a:t>
            </a:r>
          </a:p>
          <a:p>
            <a:pPr lvl="1"/>
            <a:r>
              <a:rPr lang="en-US" altLang="en-US" dirty="0"/>
              <a:t>effects at lower level that could possibly differ at higher level</a:t>
            </a:r>
          </a:p>
          <a:p>
            <a:pPr lvl="2"/>
            <a:r>
              <a:rPr lang="en-US" altLang="en-US" dirty="0"/>
              <a:t> teacher-level variables (gender, experience) could have different effects at different schools</a:t>
            </a:r>
          </a:p>
          <a:p>
            <a:pPr lvl="2"/>
            <a:r>
              <a:rPr lang="en-US" altLang="en-US" dirty="0"/>
              <a:t>child-level variables (gender, entrance exam score) could have different effects in different classrooms or at different schools</a:t>
            </a:r>
          </a:p>
          <a:p>
            <a:r>
              <a:rPr lang="en-US" altLang="en-US" dirty="0"/>
              <a:t>Think about research question: simplicity vs generalizability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39</a:t>
            </a:fld>
            <a:endParaRPr lang="nl-NL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en-US"/>
              <a:t>Reisby example, revisited</a:t>
            </a:r>
          </a:p>
        </p:txBody>
      </p:sp>
      <p:pic>
        <p:nvPicPr>
          <p:cNvPr id="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872" y="1125538"/>
            <a:ext cx="7654544" cy="5471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4</a:t>
            </a:fld>
            <a:endParaRPr lang="nl-NL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three-level data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Monday lab: multi-center hypertension trial: 27 centers, 193 patients, 4 post-randomization DBP</a:t>
            </a:r>
          </a:p>
          <a:p>
            <a:r>
              <a:rPr lang="en-US" altLang="en-US" dirty="0"/>
              <a:t>Sources of variation:</a:t>
            </a:r>
          </a:p>
          <a:p>
            <a:pPr lvl="1"/>
            <a:r>
              <a:rPr lang="en-US" altLang="en-US" dirty="0"/>
              <a:t>centers:</a:t>
            </a:r>
          </a:p>
          <a:p>
            <a:pPr lvl="2"/>
            <a:r>
              <a:rPr lang="en-US" altLang="en-US" dirty="0"/>
              <a:t>may serve different populations, with (on average) higher or lower BP</a:t>
            </a:r>
          </a:p>
          <a:p>
            <a:pPr lvl="1"/>
            <a:r>
              <a:rPr lang="en-US" altLang="en-US" dirty="0"/>
              <a:t>patients:</a:t>
            </a:r>
          </a:p>
          <a:p>
            <a:pPr lvl="2"/>
            <a:r>
              <a:rPr lang="en-US" altLang="en-US" dirty="0"/>
              <a:t>patients vary greatly in their blood pressure levels</a:t>
            </a:r>
          </a:p>
          <a:p>
            <a:pPr lvl="3"/>
            <a:r>
              <a:rPr lang="en-US" altLang="en-US" dirty="0"/>
              <a:t>age, gender, baseline BMI, treatment</a:t>
            </a:r>
          </a:p>
          <a:p>
            <a:pPr lvl="2"/>
            <a:r>
              <a:rPr lang="en-US" altLang="en-US" dirty="0"/>
              <a:t>patients may vary (greatly?) in trend over time</a:t>
            </a:r>
          </a:p>
          <a:p>
            <a:pPr lvl="1"/>
            <a:r>
              <a:rPr lang="en-US" altLang="en-US" dirty="0"/>
              <a:t>measurements in time:</a:t>
            </a:r>
          </a:p>
          <a:p>
            <a:pPr lvl="2"/>
            <a:r>
              <a:rPr lang="en-US" altLang="en-US" dirty="0"/>
              <a:t>BP varies considerably from moment to moment, day to day within individuals</a:t>
            </a:r>
          </a:p>
          <a:p>
            <a:pPr lvl="3"/>
            <a:r>
              <a:rPr lang="en-US" altLang="en-US" dirty="0"/>
              <a:t>stress level, </a:t>
            </a:r>
            <a:r>
              <a:rPr lang="en-US" altLang="en-US" dirty="0" err="1"/>
              <a:t>tx</a:t>
            </a:r>
            <a:r>
              <a:rPr lang="en-US" altLang="en-US" dirty="0"/>
              <a:t> adherence, BMI at the moment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40</a:t>
            </a:fld>
            <a:endParaRPr lang="nl-NL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three-level data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Design:</a:t>
            </a:r>
          </a:p>
          <a:p>
            <a:pPr lvl="1"/>
            <a:r>
              <a:rPr lang="en-US" altLang="en-US" dirty="0"/>
              <a:t>randomized trial, so interest in </a:t>
            </a:r>
            <a:r>
              <a:rPr lang="en-US" altLang="en-US" dirty="0" err="1"/>
              <a:t>tx</a:t>
            </a:r>
            <a:r>
              <a:rPr lang="en-US" altLang="en-US" dirty="0"/>
              <a:t> &amp; </a:t>
            </a:r>
            <a:r>
              <a:rPr lang="en-US" altLang="en-US" dirty="0" err="1"/>
              <a:t>tx</a:t>
            </a:r>
            <a:r>
              <a:rPr lang="en-US" altLang="en-US" dirty="0"/>
              <a:t>*time</a:t>
            </a:r>
          </a:p>
          <a:p>
            <a:pPr lvl="1"/>
            <a:r>
              <a:rPr lang="en-US" altLang="en-US" dirty="0"/>
              <a:t>hospital-level variables: none provided</a:t>
            </a:r>
          </a:p>
          <a:p>
            <a:pPr lvl="1"/>
            <a:r>
              <a:rPr lang="en-US" altLang="en-US" dirty="0"/>
              <a:t>patient-level variables: treatment</a:t>
            </a:r>
          </a:p>
          <a:p>
            <a:pPr lvl="1"/>
            <a:r>
              <a:rPr lang="en-US" altLang="en-US" dirty="0"/>
              <a:t>measurement (time)-level variables: none provided</a:t>
            </a:r>
          </a:p>
          <a:p>
            <a:r>
              <a:rPr lang="en-US" altLang="en-US" dirty="0"/>
              <a:t>Fixed effects:</a:t>
            </a:r>
          </a:p>
          <a:p>
            <a:pPr lvl="1"/>
            <a:r>
              <a:rPr lang="en-US" altLang="en-US" dirty="0"/>
              <a:t>(intercept,) time (linear or categorical?), </a:t>
            </a:r>
            <a:r>
              <a:rPr lang="en-US" altLang="en-US" dirty="0" err="1"/>
              <a:t>tx</a:t>
            </a:r>
            <a:r>
              <a:rPr lang="en-US" altLang="en-US" dirty="0"/>
              <a:t>, </a:t>
            </a:r>
            <a:r>
              <a:rPr lang="en-US" altLang="en-US" dirty="0" err="1"/>
              <a:t>tx</a:t>
            </a:r>
            <a:r>
              <a:rPr lang="en-US" altLang="en-US" dirty="0"/>
              <a:t>*time</a:t>
            </a:r>
          </a:p>
          <a:p>
            <a:pPr lvl="1"/>
            <a:r>
              <a:rPr lang="en-US" altLang="en-US" dirty="0"/>
              <a:t>baseline DBP (why?)</a:t>
            </a:r>
          </a:p>
          <a:p>
            <a:r>
              <a:rPr lang="en-US" altLang="en-US" dirty="0"/>
              <a:t>Random effects?</a:t>
            </a:r>
          </a:p>
          <a:p>
            <a:pPr lvl="1"/>
            <a:r>
              <a:rPr lang="en-US" altLang="en-US" dirty="0"/>
              <a:t>differences in </a:t>
            </a:r>
            <a:r>
              <a:rPr lang="en-US" altLang="en-US" dirty="0" err="1"/>
              <a:t>avg</a:t>
            </a:r>
            <a:r>
              <a:rPr lang="en-US" altLang="en-US" dirty="0"/>
              <a:t> DBP among centers → random intercept per center</a:t>
            </a:r>
          </a:p>
          <a:p>
            <a:pPr lvl="1"/>
            <a:r>
              <a:rPr lang="en-US" altLang="en-US" dirty="0"/>
              <a:t>difference in </a:t>
            </a:r>
            <a:r>
              <a:rPr lang="en-US" altLang="en-US" dirty="0" err="1"/>
              <a:t>tx</a:t>
            </a:r>
            <a:r>
              <a:rPr lang="en-US" altLang="en-US" dirty="0"/>
              <a:t> effect per center? → random </a:t>
            </a:r>
            <a:r>
              <a:rPr lang="en-US" altLang="en-US" dirty="0" err="1"/>
              <a:t>tx</a:t>
            </a:r>
            <a:r>
              <a:rPr lang="en-US" altLang="en-US" dirty="0"/>
              <a:t> per center (tricky!!)</a:t>
            </a:r>
          </a:p>
          <a:p>
            <a:pPr lvl="1"/>
            <a:r>
              <a:rPr lang="en-US" altLang="en-US" dirty="0"/>
              <a:t>difference in time trend per center? → random time trend per center</a:t>
            </a:r>
          </a:p>
          <a:p>
            <a:pPr lvl="1"/>
            <a:r>
              <a:rPr lang="en-US" altLang="en-US" dirty="0"/>
              <a:t>differences among patients → random intercept (&amp; time trend) per patient</a:t>
            </a:r>
          </a:p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41</a:t>
            </a:fld>
            <a:endParaRPr lang="nl-NL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/>
              <a:t>Summary technical issues MM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Model building better done </a:t>
            </a:r>
            <a:r>
              <a:rPr lang="en-US" altLang="en-US"/>
              <a:t>in protocol</a:t>
            </a:r>
            <a:endParaRPr lang="en-US" altLang="en-US" dirty="0"/>
          </a:p>
          <a:p>
            <a:r>
              <a:rPr lang="en-US" altLang="en-US" dirty="0"/>
              <a:t>Otherwise: use LRT or AIC to build random part of model, then to simplify fixed part of model</a:t>
            </a:r>
          </a:p>
          <a:p>
            <a:r>
              <a:rPr lang="en-US" altLang="en-US" dirty="0"/>
              <a:t>Use ML estimation for likelihood-based tests</a:t>
            </a:r>
          </a:p>
          <a:p>
            <a:r>
              <a:rPr lang="en-US" altLang="en-US" dirty="0"/>
              <a:t>Use REML estimation for presenting results</a:t>
            </a:r>
          </a:p>
          <a:p>
            <a:r>
              <a:rPr lang="en-US" altLang="en-US" dirty="0"/>
              <a:t>Some model assumptions (linearity, normality of res) can be checked</a:t>
            </a:r>
          </a:p>
          <a:p>
            <a:r>
              <a:rPr lang="en-US" altLang="en-US" dirty="0"/>
              <a:t>Centering explanatory variables has effect on interpretation of several parameters</a:t>
            </a:r>
          </a:p>
          <a:p>
            <a:r>
              <a:rPr lang="en-US" altLang="en-US" dirty="0"/>
              <a:t>“Linear” mixed models may also include polynomials</a:t>
            </a:r>
          </a:p>
          <a:p>
            <a:r>
              <a:rPr lang="en-US" altLang="en-US" dirty="0"/>
              <a:t>3+ levels also possible (complicated, but possible)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42</a:t>
            </a:fld>
            <a:endParaRPr lang="nl-NL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/>
              <a:t>Reisby example, revisited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nl-NL" altLang="en-US" dirty="0"/>
              <a:t>We </a:t>
            </a:r>
            <a:r>
              <a:rPr lang="nl-NL" altLang="en-US" dirty="0" err="1"/>
              <a:t>talked</a:t>
            </a:r>
            <a:r>
              <a:rPr lang="nl-NL" altLang="en-US" dirty="0"/>
              <a:t> </a:t>
            </a:r>
            <a:r>
              <a:rPr lang="nl-NL" altLang="en-US" dirty="0" err="1"/>
              <a:t>about</a:t>
            </a:r>
            <a:r>
              <a:rPr lang="nl-NL" altLang="en-US" dirty="0"/>
              <a:t> </a:t>
            </a:r>
            <a:r>
              <a:rPr lang="nl-NL" altLang="en-US" dirty="0" err="1"/>
              <a:t>several</a:t>
            </a:r>
            <a:r>
              <a:rPr lang="nl-NL" altLang="en-US" dirty="0"/>
              <a:t> </a:t>
            </a:r>
            <a:r>
              <a:rPr lang="nl-NL" altLang="en-US" dirty="0" err="1"/>
              <a:t>logical</a:t>
            </a:r>
            <a:r>
              <a:rPr lang="nl-NL" altLang="en-US" dirty="0"/>
              <a:t> </a:t>
            </a:r>
            <a:r>
              <a:rPr lang="nl-NL" altLang="en-US" dirty="0" err="1"/>
              <a:t>models</a:t>
            </a:r>
            <a:r>
              <a:rPr lang="nl-NL" altLang="en-US" dirty="0"/>
              <a:t> </a:t>
            </a:r>
            <a:r>
              <a:rPr lang="nl-NL" altLang="en-US" dirty="0" err="1"/>
              <a:t>to</a:t>
            </a:r>
            <a:r>
              <a:rPr lang="nl-NL" altLang="en-US" dirty="0"/>
              <a:t> fit </a:t>
            </a:r>
            <a:r>
              <a:rPr lang="nl-NL" altLang="en-US" dirty="0" err="1"/>
              <a:t>the</a:t>
            </a:r>
            <a:r>
              <a:rPr lang="nl-NL" altLang="en-US" dirty="0"/>
              <a:t> </a:t>
            </a:r>
            <a:r>
              <a:rPr lang="nl-NL" altLang="en-US" dirty="0" err="1"/>
              <a:t>variance-covariance</a:t>
            </a:r>
            <a:r>
              <a:rPr lang="nl-NL" altLang="en-US" dirty="0"/>
              <a:t> matrix of </a:t>
            </a:r>
            <a:r>
              <a:rPr lang="nl-NL" altLang="en-US" dirty="0" err="1"/>
              <a:t>the</a:t>
            </a:r>
            <a:r>
              <a:rPr lang="nl-NL" altLang="en-US" dirty="0"/>
              <a:t> HDRS scores over time...</a:t>
            </a:r>
          </a:p>
          <a:p>
            <a:pPr lvl="1"/>
            <a:r>
              <a:rPr lang="nl-NL" altLang="en-US" dirty="0"/>
              <a:t>CPM </a:t>
            </a:r>
            <a:r>
              <a:rPr lang="nl-NL" altLang="en-US" dirty="0" err="1"/>
              <a:t>with</a:t>
            </a:r>
            <a:r>
              <a:rPr lang="nl-NL" altLang="en-US" dirty="0"/>
              <a:t> </a:t>
            </a:r>
            <a:r>
              <a:rPr lang="nl-NL" altLang="en-US" dirty="0" err="1"/>
              <a:t>heteregeneous</a:t>
            </a:r>
            <a:r>
              <a:rPr lang="nl-NL" altLang="en-US" dirty="0"/>
              <a:t> AR(1) </a:t>
            </a:r>
            <a:r>
              <a:rPr lang="nl-NL" altLang="en-US" dirty="0" err="1"/>
              <a:t>correlation</a:t>
            </a:r>
            <a:r>
              <a:rPr lang="nl-NL" altLang="en-US" dirty="0"/>
              <a:t> </a:t>
            </a:r>
            <a:r>
              <a:rPr lang="nl-NL" altLang="en-US" dirty="0" err="1"/>
              <a:t>structure</a:t>
            </a:r>
            <a:endParaRPr lang="nl-NL" altLang="en-US" dirty="0"/>
          </a:p>
          <a:p>
            <a:pPr lvl="1"/>
            <a:r>
              <a:rPr lang="nl-NL" altLang="en-US" dirty="0"/>
              <a:t>CPM </a:t>
            </a:r>
            <a:r>
              <a:rPr lang="nl-NL" altLang="en-US" dirty="0" err="1"/>
              <a:t>with</a:t>
            </a:r>
            <a:r>
              <a:rPr lang="nl-NL" altLang="en-US" dirty="0"/>
              <a:t> </a:t>
            </a:r>
            <a:r>
              <a:rPr lang="nl-NL" altLang="en-US" dirty="0" err="1"/>
              <a:t>unstructured</a:t>
            </a:r>
            <a:r>
              <a:rPr lang="nl-NL" altLang="en-US" dirty="0"/>
              <a:t> </a:t>
            </a:r>
            <a:r>
              <a:rPr lang="nl-NL" altLang="en-US" dirty="0" err="1"/>
              <a:t>correlation</a:t>
            </a:r>
            <a:r>
              <a:rPr lang="nl-NL" altLang="en-US" dirty="0"/>
              <a:t> </a:t>
            </a:r>
            <a:r>
              <a:rPr lang="nl-NL" altLang="en-US" dirty="0" err="1"/>
              <a:t>structure</a:t>
            </a:r>
            <a:endParaRPr lang="nl-NL" altLang="en-US" dirty="0"/>
          </a:p>
          <a:p>
            <a:pPr lvl="1"/>
            <a:r>
              <a:rPr lang="nl-NL" altLang="en-US" dirty="0"/>
              <a:t>LME </a:t>
            </a:r>
            <a:r>
              <a:rPr lang="nl-NL" altLang="en-US" dirty="0" err="1"/>
              <a:t>with</a:t>
            </a:r>
            <a:r>
              <a:rPr lang="nl-NL" altLang="en-US" dirty="0"/>
              <a:t> random </a:t>
            </a:r>
            <a:r>
              <a:rPr lang="nl-NL" altLang="en-US" dirty="0" err="1"/>
              <a:t>intercept</a:t>
            </a:r>
            <a:r>
              <a:rPr lang="nl-NL" altLang="en-US" dirty="0"/>
              <a:t> + </a:t>
            </a:r>
            <a:r>
              <a:rPr lang="nl-NL" altLang="en-US" dirty="0" err="1"/>
              <a:t>slope</a:t>
            </a:r>
            <a:r>
              <a:rPr lang="nl-NL" altLang="en-US" dirty="0"/>
              <a:t> (</a:t>
            </a:r>
            <a:r>
              <a:rPr lang="nl-NL" altLang="en-US" dirty="0" err="1"/>
              <a:t>for</a:t>
            </a:r>
            <a:r>
              <a:rPr lang="nl-NL" altLang="en-US" dirty="0"/>
              <a:t> time)</a:t>
            </a:r>
          </a:p>
          <a:p>
            <a:r>
              <a:rPr lang="nl-NL" altLang="en-US" dirty="0"/>
              <a:t>...</a:t>
            </a:r>
            <a:r>
              <a:rPr lang="nl-NL" altLang="en-US" dirty="0" err="1"/>
              <a:t>and</a:t>
            </a:r>
            <a:r>
              <a:rPr lang="nl-NL" altLang="en-US" dirty="0"/>
              <a:t> </a:t>
            </a:r>
            <a:r>
              <a:rPr lang="nl-NL" altLang="en-US" dirty="0" err="1"/>
              <a:t>several</a:t>
            </a:r>
            <a:r>
              <a:rPr lang="nl-NL" altLang="en-US" dirty="0"/>
              <a:t> </a:t>
            </a:r>
            <a:r>
              <a:rPr lang="nl-NL" altLang="en-US" dirty="0" err="1"/>
              <a:t>less</a:t>
            </a:r>
            <a:r>
              <a:rPr lang="nl-NL" altLang="en-US" dirty="0"/>
              <a:t> </a:t>
            </a:r>
            <a:r>
              <a:rPr lang="nl-NL" altLang="en-US" dirty="0" err="1"/>
              <a:t>logical</a:t>
            </a:r>
            <a:r>
              <a:rPr lang="nl-NL" altLang="en-US" dirty="0"/>
              <a:t> </a:t>
            </a:r>
            <a:r>
              <a:rPr lang="nl-NL" altLang="en-US" dirty="0" err="1"/>
              <a:t>models</a:t>
            </a:r>
            <a:r>
              <a:rPr lang="nl-NL" altLang="en-US" dirty="0"/>
              <a:t>:</a:t>
            </a:r>
          </a:p>
          <a:p>
            <a:pPr lvl="1"/>
            <a:r>
              <a:rPr lang="nl-NL" altLang="en-US" dirty="0"/>
              <a:t>CPM </a:t>
            </a:r>
            <a:r>
              <a:rPr lang="nl-NL" altLang="en-US" dirty="0" err="1"/>
              <a:t>with</a:t>
            </a:r>
            <a:r>
              <a:rPr lang="nl-NL" altLang="en-US" dirty="0"/>
              <a:t> </a:t>
            </a:r>
            <a:r>
              <a:rPr lang="nl-NL" altLang="en-US" dirty="0" err="1"/>
              <a:t>identity</a:t>
            </a:r>
            <a:r>
              <a:rPr lang="nl-NL" altLang="en-US" dirty="0"/>
              <a:t> </a:t>
            </a:r>
            <a:r>
              <a:rPr lang="nl-NL" altLang="en-US" dirty="0" err="1"/>
              <a:t>correlation</a:t>
            </a:r>
            <a:r>
              <a:rPr lang="nl-NL" altLang="en-US" dirty="0"/>
              <a:t> </a:t>
            </a:r>
            <a:r>
              <a:rPr lang="nl-NL" altLang="en-US" dirty="0" err="1"/>
              <a:t>structure</a:t>
            </a:r>
            <a:endParaRPr lang="nl-NL" altLang="en-US" dirty="0"/>
          </a:p>
          <a:p>
            <a:pPr lvl="1"/>
            <a:r>
              <a:rPr lang="nl-NL" altLang="en-US" dirty="0"/>
              <a:t>CPM </a:t>
            </a:r>
            <a:r>
              <a:rPr lang="nl-NL" altLang="en-US" dirty="0" err="1"/>
              <a:t>with</a:t>
            </a:r>
            <a:r>
              <a:rPr lang="nl-NL" altLang="en-US" dirty="0"/>
              <a:t> compound </a:t>
            </a:r>
            <a:r>
              <a:rPr lang="nl-NL" altLang="en-US" dirty="0" err="1"/>
              <a:t>symmetry</a:t>
            </a:r>
            <a:r>
              <a:rPr lang="nl-NL" altLang="en-US" dirty="0"/>
              <a:t>/LME </a:t>
            </a:r>
            <a:r>
              <a:rPr lang="nl-NL" altLang="en-US" dirty="0" err="1"/>
              <a:t>with</a:t>
            </a:r>
            <a:r>
              <a:rPr lang="nl-NL" altLang="en-US" dirty="0"/>
              <a:t> random </a:t>
            </a:r>
            <a:r>
              <a:rPr lang="nl-NL" altLang="en-US" dirty="0" err="1"/>
              <a:t>intercept</a:t>
            </a:r>
            <a:endParaRPr lang="nl-NL" altLang="en-US" dirty="0"/>
          </a:p>
          <a:p>
            <a:pPr lvl="1"/>
            <a:r>
              <a:rPr lang="nl-NL" altLang="en-US" dirty="0"/>
              <a:t>CPM </a:t>
            </a:r>
            <a:r>
              <a:rPr lang="nl-NL" altLang="en-US" dirty="0" err="1"/>
              <a:t>with</a:t>
            </a:r>
            <a:r>
              <a:rPr lang="nl-NL" altLang="en-US" dirty="0"/>
              <a:t> </a:t>
            </a:r>
            <a:r>
              <a:rPr lang="nl-NL" altLang="en-US" dirty="0" err="1"/>
              <a:t>homogeneous</a:t>
            </a:r>
            <a:r>
              <a:rPr lang="nl-NL" altLang="en-US" dirty="0"/>
              <a:t> AR(1) </a:t>
            </a:r>
            <a:r>
              <a:rPr lang="nl-NL" altLang="en-US" dirty="0" err="1"/>
              <a:t>correlation</a:t>
            </a:r>
            <a:r>
              <a:rPr lang="nl-NL" altLang="en-US" dirty="0"/>
              <a:t> </a:t>
            </a:r>
            <a:r>
              <a:rPr lang="nl-NL" altLang="en-US" dirty="0" err="1"/>
              <a:t>structure</a:t>
            </a:r>
            <a:endParaRPr lang="nl-NL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5</a:t>
            </a:fld>
            <a:endParaRPr lang="nl-NL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Testing in Linear Mixed Models</a:t>
            </a:r>
            <a:endParaRPr lang="nl-NL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To decide which LMM fits the data best  we can use likelihood- based methods:</a:t>
            </a:r>
          </a:p>
          <a:p>
            <a:pPr lvl="1"/>
            <a:r>
              <a:rPr lang="nl-NL" altLang="en-US"/>
              <a:t>Likelihood Ratio Test (LRT)</a:t>
            </a:r>
          </a:p>
          <a:p>
            <a:pPr lvl="2"/>
            <a:r>
              <a:rPr lang="en-US" altLang="en-US"/>
              <a:t>LRT can be used to test nested models (one is a special case of the other) </a:t>
            </a:r>
          </a:p>
          <a:p>
            <a:pPr lvl="2"/>
            <a:r>
              <a:rPr lang="en-US" altLang="en-US"/>
              <a:t>based on the χ²-distribution</a:t>
            </a:r>
            <a:endParaRPr lang="nl-NL" altLang="en-US"/>
          </a:p>
          <a:p>
            <a:pPr lvl="1"/>
            <a:r>
              <a:rPr lang="nl-NL" altLang="en-US"/>
              <a:t>Akaikes Information Criterium (AIC)</a:t>
            </a:r>
          </a:p>
          <a:p>
            <a:pPr lvl="2"/>
            <a:r>
              <a:rPr lang="en-US" altLang="en-US"/>
              <a:t>combination of likelihood and # parameters used in the model (d.f.)</a:t>
            </a:r>
          </a:p>
          <a:p>
            <a:pPr lvl="2"/>
            <a:r>
              <a:rPr lang="en-US" altLang="en-US"/>
              <a:t>model with the lowest AIC (high likelihood with few parameters) is deemed best</a:t>
            </a:r>
          </a:p>
          <a:p>
            <a:pPr lvl="2"/>
            <a:endParaRPr lang="nl-NL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6</a:t>
            </a:fld>
            <a:endParaRPr lang="nl-NL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/>
              <a:t>(Restricted) Maximum Likelihood Estimation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nl-NL" altLang="en-US"/>
              <a:t>Mixed models: maximum likelihood used to estimate fixed regression coefficients and variances of random effects</a:t>
            </a:r>
          </a:p>
          <a:p>
            <a:pPr lvl="1"/>
            <a:r>
              <a:rPr lang="nl-NL" altLang="en-US"/>
              <a:t>likelihood quite complex, solved by iteration until convergence</a:t>
            </a:r>
          </a:p>
          <a:p>
            <a:r>
              <a:rPr lang="nl-NL" altLang="en-US"/>
              <a:t>(Empirical Bayes methods used to estimate individual random effects)</a:t>
            </a:r>
          </a:p>
          <a:p>
            <a:r>
              <a:rPr lang="nl-NL" altLang="en-US"/>
              <a:t>Problem with ML estimation:</a:t>
            </a:r>
          </a:p>
          <a:p>
            <a:pPr lvl="1"/>
            <a:r>
              <a:rPr lang="nl-NL" altLang="en-US"/>
              <a:t>variance parameters (residual variance, variance(s) of random effect(s)) biased downwards</a:t>
            </a:r>
          </a:p>
          <a:p>
            <a:r>
              <a:rPr lang="nl-NL" altLang="en-US"/>
              <a:t>Solution: REstricted (or: REsidual) Maximum Likelihood (REML)</a:t>
            </a:r>
          </a:p>
          <a:p>
            <a:pPr lvl="1"/>
            <a:r>
              <a:rPr lang="nl-NL" altLang="en-US"/>
              <a:t>gives unbiased estimates of variance parameters</a:t>
            </a:r>
          </a:p>
          <a:p>
            <a:pPr lvl="1"/>
            <a:r>
              <a:rPr lang="nl-NL" altLang="en-US"/>
              <a:t>BUT: adjusts likelihood for number of covariates in model, so cannot be used to compare models that differ w.r.t. fixed parts of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7</a:t>
            </a:fld>
            <a:endParaRPr lang="nl-NL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/>
              <a:t>When to use ML, REML?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nl-NL" altLang="en-US"/>
              <a:t>Testing models that differ in variance components:</a:t>
            </a:r>
          </a:p>
          <a:p>
            <a:pPr lvl="1"/>
            <a:r>
              <a:rPr lang="nl-NL" altLang="en-US"/>
              <a:t>REML will give interpretable LRT, AIC</a:t>
            </a:r>
          </a:p>
          <a:p>
            <a:pPr lvl="1"/>
            <a:r>
              <a:rPr lang="nl-NL" altLang="en-US"/>
              <a:t>so will ML</a:t>
            </a:r>
          </a:p>
          <a:p>
            <a:r>
              <a:rPr lang="nl-NL" altLang="en-US"/>
              <a:t>Testing models that differ in fixed effects:</a:t>
            </a:r>
          </a:p>
          <a:p>
            <a:pPr lvl="1"/>
            <a:r>
              <a:rPr lang="nl-NL" altLang="en-US"/>
              <a:t>only ML will give interpretable LRT, AIC</a:t>
            </a:r>
          </a:p>
          <a:p>
            <a:r>
              <a:rPr lang="nl-NL" altLang="en-US"/>
              <a:t>Reporting results (esp if you include the random components):</a:t>
            </a:r>
          </a:p>
          <a:p>
            <a:pPr lvl="1"/>
            <a:r>
              <a:rPr lang="nl-NL" altLang="en-US"/>
              <a:t>use REML!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8</a:t>
            </a:fld>
            <a:endParaRPr lang="nl-NL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en-US"/>
              <a:t>When to use ML, REML?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/>
            <a:r>
              <a:rPr lang="nl-NL" altLang="en-US" dirty="0" err="1"/>
              <a:t>Leading</a:t>
            </a:r>
            <a:r>
              <a:rPr lang="nl-NL" altLang="en-US" dirty="0"/>
              <a:t> me </a:t>
            </a:r>
            <a:r>
              <a:rPr lang="nl-NL" altLang="en-US" dirty="0" err="1"/>
              <a:t>to</a:t>
            </a:r>
            <a:r>
              <a:rPr lang="nl-NL" altLang="en-US" dirty="0"/>
              <a:t> </a:t>
            </a:r>
            <a:r>
              <a:rPr lang="nl-NL" altLang="en-US" dirty="0" err="1"/>
              <a:t>suggest</a:t>
            </a:r>
            <a:r>
              <a:rPr lang="nl-NL" altLang="en-US" dirty="0"/>
              <a:t> the </a:t>
            </a:r>
            <a:r>
              <a:rPr lang="nl-NL" altLang="en-US" dirty="0" err="1"/>
              <a:t>following</a:t>
            </a:r>
            <a:r>
              <a:rPr lang="nl-NL" altLang="en-US" dirty="0"/>
              <a:t> model-building </a:t>
            </a:r>
            <a:r>
              <a:rPr lang="nl-NL" altLang="en-US" dirty="0" err="1"/>
              <a:t>strategy</a:t>
            </a:r>
            <a:r>
              <a:rPr lang="nl-NL" altLang="en-US" dirty="0"/>
              <a:t>:</a:t>
            </a:r>
          </a:p>
          <a:p>
            <a:pPr marL="838200" lvl="1" indent="-381000" eaLnBrk="1" hangingPunct="1">
              <a:buFont typeface="Arial" charset="0"/>
              <a:buAutoNum type="arabicPeriod"/>
            </a:pPr>
            <a:r>
              <a:rPr lang="nl-NL" altLang="en-US" dirty="0"/>
              <a:t>Start </a:t>
            </a:r>
            <a:r>
              <a:rPr lang="nl-NL" altLang="en-US" dirty="0" err="1"/>
              <a:t>with</a:t>
            </a:r>
            <a:r>
              <a:rPr lang="nl-NL" altLang="en-US" dirty="0"/>
              <a:t> full </a:t>
            </a:r>
            <a:r>
              <a:rPr lang="nl-NL" altLang="en-US" dirty="0" err="1"/>
              <a:t>fixed</a:t>
            </a:r>
            <a:r>
              <a:rPr lang="nl-NL" altLang="en-US" dirty="0"/>
              <a:t> model </a:t>
            </a:r>
            <a:r>
              <a:rPr lang="nl-NL" altLang="en-US" dirty="0" err="1"/>
              <a:t>and</a:t>
            </a:r>
            <a:r>
              <a:rPr lang="nl-NL" altLang="en-US" dirty="0"/>
              <a:t> (</a:t>
            </a:r>
            <a:r>
              <a:rPr lang="nl-NL" altLang="en-US" dirty="0" err="1"/>
              <a:t>using</a:t>
            </a:r>
            <a:r>
              <a:rPr lang="nl-NL" altLang="en-US" dirty="0"/>
              <a:t> ML </a:t>
            </a:r>
            <a:r>
              <a:rPr lang="nl-NL" altLang="en-US" dirty="0" err="1"/>
              <a:t>estimation</a:t>
            </a:r>
            <a:r>
              <a:rPr lang="nl-NL" altLang="en-US" dirty="0"/>
              <a:t>), select </a:t>
            </a:r>
            <a:r>
              <a:rPr lang="nl-NL" altLang="en-US" dirty="0" err="1"/>
              <a:t>appropriate</a:t>
            </a:r>
            <a:r>
              <a:rPr lang="nl-NL" altLang="en-US" dirty="0"/>
              <a:t> random part of model</a:t>
            </a:r>
          </a:p>
          <a:p>
            <a:pPr marL="838200" lvl="1" indent="-381000" eaLnBrk="1" hangingPunct="1">
              <a:buFont typeface="Arial" charset="0"/>
              <a:buAutoNum type="arabicPeriod"/>
            </a:pPr>
            <a:r>
              <a:rPr lang="nl-NL" altLang="en-US" dirty="0" err="1"/>
              <a:t>With</a:t>
            </a:r>
            <a:r>
              <a:rPr lang="nl-NL" altLang="en-US" dirty="0"/>
              <a:t> the random part </a:t>
            </a:r>
            <a:r>
              <a:rPr lang="nl-NL" altLang="en-US" dirty="0" err="1"/>
              <a:t>chosen</a:t>
            </a:r>
            <a:r>
              <a:rPr lang="nl-NL" altLang="en-US" dirty="0"/>
              <a:t>, (</a:t>
            </a:r>
            <a:r>
              <a:rPr lang="nl-NL" altLang="en-US" dirty="0" err="1"/>
              <a:t>using</a:t>
            </a:r>
            <a:r>
              <a:rPr lang="nl-NL" altLang="en-US" dirty="0"/>
              <a:t> ML </a:t>
            </a:r>
            <a:r>
              <a:rPr lang="nl-NL" altLang="en-US" dirty="0" err="1"/>
              <a:t>estimation</a:t>
            </a:r>
            <a:r>
              <a:rPr lang="nl-NL" altLang="en-US" dirty="0"/>
              <a:t>) </a:t>
            </a:r>
            <a:r>
              <a:rPr lang="nl-NL" altLang="en-US" dirty="0" err="1"/>
              <a:t>try</a:t>
            </a:r>
            <a:r>
              <a:rPr lang="nl-NL" altLang="en-US" dirty="0"/>
              <a:t> </a:t>
            </a:r>
            <a:r>
              <a:rPr lang="nl-NL" altLang="en-US" dirty="0" err="1"/>
              <a:t>to</a:t>
            </a:r>
            <a:r>
              <a:rPr lang="nl-NL" altLang="en-US" dirty="0"/>
              <a:t> </a:t>
            </a:r>
            <a:r>
              <a:rPr lang="nl-NL" altLang="en-US" dirty="0" err="1"/>
              <a:t>reduce</a:t>
            </a:r>
            <a:r>
              <a:rPr lang="nl-NL" altLang="en-US" dirty="0"/>
              <a:t> </a:t>
            </a:r>
            <a:r>
              <a:rPr lang="nl-NL" altLang="en-US" dirty="0" err="1"/>
              <a:t>fixed</a:t>
            </a:r>
            <a:r>
              <a:rPr lang="nl-NL" altLang="en-US" dirty="0"/>
              <a:t> part of model</a:t>
            </a:r>
          </a:p>
          <a:p>
            <a:pPr marL="838200" lvl="1" indent="-381000" eaLnBrk="1" hangingPunct="1">
              <a:buFont typeface="Arial" charset="0"/>
              <a:buAutoNum type="arabicPeriod"/>
            </a:pPr>
            <a:r>
              <a:rPr lang="nl-NL" altLang="en-US" dirty="0" err="1"/>
              <a:t>Once</a:t>
            </a:r>
            <a:r>
              <a:rPr lang="nl-NL" altLang="en-US" dirty="0"/>
              <a:t> </a:t>
            </a:r>
            <a:r>
              <a:rPr lang="nl-NL" altLang="en-US" dirty="0" err="1"/>
              <a:t>you</a:t>
            </a:r>
            <a:r>
              <a:rPr lang="nl-NL" altLang="en-US" dirty="0"/>
              <a:t> have </a:t>
            </a:r>
            <a:r>
              <a:rPr lang="nl-NL" altLang="en-US" dirty="0" err="1"/>
              <a:t>your</a:t>
            </a:r>
            <a:r>
              <a:rPr lang="nl-NL" altLang="en-US" dirty="0"/>
              <a:t> </a:t>
            </a:r>
            <a:r>
              <a:rPr lang="nl-NL" altLang="en-US" dirty="0" err="1"/>
              <a:t>final</a:t>
            </a:r>
            <a:r>
              <a:rPr lang="nl-NL" altLang="en-US" dirty="0"/>
              <a:t> model: run </a:t>
            </a:r>
            <a:r>
              <a:rPr lang="nl-NL" altLang="en-US" dirty="0" err="1"/>
              <a:t>that</a:t>
            </a:r>
            <a:r>
              <a:rPr lang="nl-NL" altLang="en-US" dirty="0"/>
              <a:t> model </a:t>
            </a:r>
            <a:r>
              <a:rPr lang="nl-NL" altLang="en-US" dirty="0" err="1"/>
              <a:t>once</a:t>
            </a:r>
            <a:r>
              <a:rPr lang="nl-NL" altLang="en-US" dirty="0"/>
              <a:t> more </a:t>
            </a:r>
            <a:r>
              <a:rPr lang="nl-NL" altLang="en-US" dirty="0" err="1"/>
              <a:t>using</a:t>
            </a:r>
            <a:r>
              <a:rPr lang="nl-NL" altLang="en-US" dirty="0"/>
              <a:t> REML; </a:t>
            </a:r>
            <a:r>
              <a:rPr lang="nl-NL" altLang="en-US" dirty="0" err="1"/>
              <a:t>this</a:t>
            </a:r>
            <a:r>
              <a:rPr lang="nl-NL" altLang="en-US" dirty="0"/>
              <a:t> is the model </a:t>
            </a:r>
            <a:r>
              <a:rPr lang="nl-NL" altLang="en-US" dirty="0" err="1"/>
              <a:t>you</a:t>
            </a:r>
            <a:r>
              <a:rPr lang="nl-NL" altLang="en-US" dirty="0"/>
              <a:t> present </a:t>
            </a:r>
            <a:r>
              <a:rPr lang="nl-NL" altLang="en-US" dirty="0" err="1"/>
              <a:t>to</a:t>
            </a:r>
            <a:r>
              <a:rPr lang="nl-NL" altLang="en-US" dirty="0"/>
              <a:t> </a:t>
            </a:r>
            <a:r>
              <a:rPr lang="nl-NL" altLang="en-US" dirty="0" err="1"/>
              <a:t>your</a:t>
            </a:r>
            <a:r>
              <a:rPr lang="nl-NL" altLang="en-US" dirty="0"/>
              <a:t> </a:t>
            </a:r>
            <a:r>
              <a:rPr lang="nl-NL" altLang="en-US" dirty="0" err="1"/>
              <a:t>audience</a:t>
            </a:r>
            <a:endParaRPr lang="nl-NL" altLang="en-US" dirty="0"/>
          </a:p>
          <a:p>
            <a:pPr marL="457200" indent="-457200" eaLnBrk="1" hangingPunct="1"/>
            <a:r>
              <a:rPr lang="nl-NL" altLang="en-US" dirty="0" err="1"/>
              <a:t>Testing</a:t>
            </a:r>
            <a:r>
              <a:rPr lang="nl-NL" altLang="en-US" dirty="0"/>
              <a:t> random effect(s):</a:t>
            </a:r>
          </a:p>
          <a:p>
            <a:pPr marL="838200" lvl="1" indent="-381000" eaLnBrk="1" hangingPunct="1"/>
            <a:r>
              <a:rPr lang="nl-NL" altLang="en-US" dirty="0" err="1"/>
              <a:t>variance</a:t>
            </a:r>
            <a:r>
              <a:rPr lang="nl-NL" altLang="en-US" dirty="0"/>
              <a:t> parameters are never &lt;0</a:t>
            </a:r>
          </a:p>
          <a:p>
            <a:pPr marL="838200" lvl="1" indent="-381000" eaLnBrk="1" hangingPunct="1"/>
            <a:r>
              <a:rPr lang="en-US" altLang="en-US" dirty="0"/>
              <a:t>LRT (REML/ML) for random effects: chi-square test, but divide p-value by 2</a:t>
            </a:r>
          </a:p>
          <a:p>
            <a:pPr marL="838200" lvl="1" indent="-381000" eaLnBrk="1" hangingPunct="1"/>
            <a:r>
              <a:rPr lang="en-US" altLang="en-US" dirty="0"/>
              <a:t>AIC also </a:t>
            </a:r>
            <a:r>
              <a:rPr lang="en-US" altLang="en-US"/>
              <a:t>okay </a:t>
            </a:r>
            <a:endParaRPr lang="en-US" altLang="en-US" dirty="0"/>
          </a:p>
          <a:p>
            <a:pPr marL="457200" indent="-457200" eaLnBrk="1" hangingPunct="1"/>
            <a:r>
              <a:rPr lang="nl-NL" altLang="en-US" dirty="0"/>
              <a:t>Testing fixed effect(s):</a:t>
            </a:r>
          </a:p>
          <a:p>
            <a:pPr marL="838200" lvl="1" indent="-381000" eaLnBrk="1" hangingPunct="1"/>
            <a:r>
              <a:rPr lang="en-GB" altLang="en-US" dirty="0"/>
              <a:t>LRT (ML only!) for fixed effects: chi-square test, usual p-value</a:t>
            </a:r>
            <a:endParaRPr lang="nl-NL" altLang="en-US" dirty="0"/>
          </a:p>
          <a:p>
            <a:pPr marL="838200" lvl="1" indent="-381000" eaLnBrk="1" hangingPunct="1"/>
            <a:r>
              <a:rPr lang="en-US" altLang="en-US" dirty="0"/>
              <a:t>AIC okay (only under ML)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9</a:t>
            </a:fld>
            <a:endParaRPr lang="nl-NL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9_UMCU_PPT_V1">
  <a:themeElements>
    <a:clrScheme name="Aangepast 2">
      <a:dk1>
        <a:srgbClr val="1C1C1C"/>
      </a:dk1>
      <a:lt1>
        <a:sysClr val="window" lastClr="FFFFFF"/>
      </a:lt1>
      <a:dk2>
        <a:srgbClr val="1961AB"/>
      </a:dk2>
      <a:lt2>
        <a:srgbClr val="EEECE1"/>
      </a:lt2>
      <a:accent1>
        <a:srgbClr val="2526A9"/>
      </a:accent1>
      <a:accent2>
        <a:srgbClr val="D0103A"/>
      </a:accent2>
      <a:accent3>
        <a:srgbClr val="79B829"/>
      </a:accent3>
      <a:accent4>
        <a:srgbClr val="0F84C9"/>
      </a:accent4>
      <a:accent5>
        <a:srgbClr val="FF6319"/>
      </a:accent5>
      <a:accent6>
        <a:srgbClr val="B7B1A9"/>
      </a:accent6>
      <a:hlink>
        <a:srgbClr val="2526A9"/>
      </a:hlink>
      <a:folHlink>
        <a:srgbClr val="B7B1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7_Standaardthema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21228</TotalTime>
  <Words>2944</Words>
  <Application>Microsoft Office PowerPoint</Application>
  <PresentationFormat>Χαρτί Α4 (210x297 χιλ.)</PresentationFormat>
  <Paragraphs>404</Paragraphs>
  <Slides>42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7</vt:i4>
      </vt:variant>
      <vt:variant>
        <vt:lpstr>Θέμα</vt:lpstr>
      </vt:variant>
      <vt:variant>
        <vt:i4>2</vt:i4>
      </vt:variant>
      <vt:variant>
        <vt:lpstr>Τίτλοι διαφανειών</vt:lpstr>
      </vt:variant>
      <vt:variant>
        <vt:i4>42</vt:i4>
      </vt:variant>
    </vt:vector>
  </HeadingPairs>
  <TitlesOfParts>
    <vt:vector size="51" baseType="lpstr">
      <vt:lpstr>Arial</vt:lpstr>
      <vt:lpstr>Calibri</vt:lpstr>
      <vt:lpstr>Courier New</vt:lpstr>
      <vt:lpstr>Myriad Pro</vt:lpstr>
      <vt:lpstr>Segoe UI</vt:lpstr>
      <vt:lpstr>Times New Roman</vt:lpstr>
      <vt:lpstr>Wingdings</vt:lpstr>
      <vt:lpstr>9_UMCU_PPT_V1</vt:lpstr>
      <vt:lpstr>17_Standaardthema</vt:lpstr>
      <vt:lpstr>Epidemiology and Big Data Mixed Models part 3: Technical issues in multilevel/longitudinal modelling</vt:lpstr>
      <vt:lpstr>Overview Part 3: technical issues in mixed models</vt:lpstr>
      <vt:lpstr>Reisby example, revisited</vt:lpstr>
      <vt:lpstr>Reisby example, revisited</vt:lpstr>
      <vt:lpstr>Reisby example, revisited</vt:lpstr>
      <vt:lpstr>Testing in Linear Mixed Models</vt:lpstr>
      <vt:lpstr>(Restricted) Maximum Likelihood Estimation</vt:lpstr>
      <vt:lpstr>When to use ML, REML?</vt:lpstr>
      <vt:lpstr>When to use ML, REML?</vt:lpstr>
      <vt:lpstr>Reisby example, comparing correlation structures</vt:lpstr>
      <vt:lpstr>Reisby example, comparing correlation structures</vt:lpstr>
      <vt:lpstr>Reisby example, comparing correlation structures</vt:lpstr>
      <vt:lpstr>Reisby example, comparing correlation structures</vt:lpstr>
      <vt:lpstr>Reisby example, fixed part of the model</vt:lpstr>
      <vt:lpstr>Reisby example, fixed part of the model</vt:lpstr>
      <vt:lpstr>Reisby example, final model with REML</vt:lpstr>
      <vt:lpstr>Reisby example, final model (cont.)</vt:lpstr>
      <vt:lpstr>Reisby example, final model (cont.)</vt:lpstr>
      <vt:lpstr>“Clinical” conclusions imipramine example</vt:lpstr>
      <vt:lpstr>Checking assumptions of the model</vt:lpstr>
      <vt:lpstr>Checking assumptions of the model in R</vt:lpstr>
      <vt:lpstr>Checking assumptions of the model in R</vt:lpstr>
      <vt:lpstr>Checking assumptions of the model in R</vt:lpstr>
      <vt:lpstr>Checking assumptions of the model in R</vt:lpstr>
      <vt:lpstr>Checking assumptions of the model in R</vt:lpstr>
      <vt:lpstr>Checking assumptions of the model in R</vt:lpstr>
      <vt:lpstr>Statistical conclusions imipramine example</vt:lpstr>
      <vt:lpstr>Centering explanatory variables</vt:lpstr>
      <vt:lpstr>Centering explanatory variables</vt:lpstr>
      <vt:lpstr>Centering explanatory variables</vt:lpstr>
      <vt:lpstr>Centering explanatory variables</vt:lpstr>
      <vt:lpstr>Linear mixed effects models with polynomial terms </vt:lpstr>
      <vt:lpstr>Example: Herpes Antibody Levels</vt:lpstr>
      <vt:lpstr>Linear mixed effects models with polynomial terms</vt:lpstr>
      <vt:lpstr>Linear mixed effects models with polynomial terms</vt:lpstr>
      <vt:lpstr>Linear mixed effects models with polynomial terms</vt:lpstr>
      <vt:lpstr>Other possibilities for nonlinear trends</vt:lpstr>
      <vt:lpstr>Three-level models</vt:lpstr>
      <vt:lpstr>Analyzing three-level models</vt:lpstr>
      <vt:lpstr>Example three-level data</vt:lpstr>
      <vt:lpstr>Example three-level data</vt:lpstr>
      <vt:lpstr>Summary technical issues MM</vt:lpstr>
    </vt:vector>
  </TitlesOfParts>
  <Company>FenF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Systeembeheer</dc:creator>
  <cp:lastModifiedBy>KONSTANTAKOPOULOS, I. (IOANNIS)</cp:lastModifiedBy>
  <cp:revision>733</cp:revision>
  <cp:lastPrinted>2016-05-11T07:05:13Z</cp:lastPrinted>
  <dcterms:created xsi:type="dcterms:W3CDTF">2003-02-04T11:47:10Z</dcterms:created>
  <dcterms:modified xsi:type="dcterms:W3CDTF">2020-12-09T14:34:08Z</dcterms:modified>
</cp:coreProperties>
</file>