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7" r:id="rId4"/>
    <p:sldId id="259" r:id="rId5"/>
    <p:sldId id="264" r:id="rId6"/>
    <p:sldId id="265" r:id="rId7"/>
    <p:sldId id="266" r:id="rId8"/>
    <p:sldId id="261"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6E312-EE4F-412C-B20A-8880655B219E}" type="datetimeFigureOut">
              <a:rPr lang="el-GR" smtClean="0"/>
              <a:t>1/5/2021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4F0A9-0A33-4B56-BC1F-EDF43102C314}" type="slidenum">
              <a:rPr lang="el-GR" smtClean="0"/>
              <a:t>‹#›</a:t>
            </a:fld>
            <a:endParaRPr lang="el-GR"/>
          </a:p>
        </p:txBody>
      </p:sp>
    </p:spTree>
    <p:extLst>
      <p:ext uri="{BB962C8B-B14F-4D97-AF65-F5344CB8AC3E}">
        <p14:creationId xmlns:p14="http://schemas.microsoft.com/office/powerpoint/2010/main" val="63859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my research question is: </a:t>
            </a:r>
            <a:r>
              <a:rPr lang="en-US" sz="1800" dirty="0">
                <a:effectLst/>
                <a:latin typeface="Verdana" panose="020B0604030504040204" pitchFamily="34" charset="0"/>
                <a:ea typeface="Calibri" panose="020F0502020204030204" pitchFamily="34" charset="0"/>
                <a:cs typeface="Times New Roman" panose="02020603050405020304" pitchFamily="18" charset="0"/>
              </a:rPr>
              <a:t>Are there any niche taste communities within ZDF?</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2</a:t>
            </a:fld>
            <a:endParaRPr lang="el-GR"/>
          </a:p>
        </p:txBody>
      </p:sp>
    </p:spTree>
    <p:extLst>
      <p:ext uri="{BB962C8B-B14F-4D97-AF65-F5344CB8AC3E}">
        <p14:creationId xmlns:p14="http://schemas.microsoft.com/office/powerpoint/2010/main" val="123163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 In a site like ZDF where are news from all over Germany the is a lot of content  2)A way to narrow it down is to …  3) But it still too broad, </a:t>
            </a:r>
            <a:r>
              <a:rPr lang="en-US" dirty="0" err="1"/>
              <a:t>bcs</a:t>
            </a:r>
            <a:r>
              <a:rPr lang="en-US" dirty="0"/>
              <a:t> taste communities are still too vague  4) That’s why I am going to find if any niche communities </a:t>
            </a:r>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3</a:t>
            </a:fld>
            <a:endParaRPr lang="el-GR"/>
          </a:p>
        </p:txBody>
      </p:sp>
    </p:spTree>
    <p:extLst>
      <p:ext uri="{BB962C8B-B14F-4D97-AF65-F5344CB8AC3E}">
        <p14:creationId xmlns:p14="http://schemas.microsoft.com/office/powerpoint/2010/main" val="425002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 will define what a niche taste community is , and answer the question are there any niche communities ? And are there any different niche communities in the dataset? I will try to extract some features that define my niche communities on the given dataset.</a:t>
            </a:r>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5</a:t>
            </a:fld>
            <a:endParaRPr lang="el-GR"/>
          </a:p>
        </p:txBody>
      </p:sp>
    </p:spTree>
    <p:extLst>
      <p:ext uri="{BB962C8B-B14F-4D97-AF65-F5344CB8AC3E}">
        <p14:creationId xmlns:p14="http://schemas.microsoft.com/office/powerpoint/2010/main" val="115867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K means is an iterative clustering algorithm that aims to find local maxima in each iteration</a:t>
            </a:r>
            <a:endParaRPr lang="en-US" b="1" dirty="0"/>
          </a:p>
          <a:p>
            <a:r>
              <a:rPr lang="en-US" b="1" dirty="0"/>
              <a:t>Intuitive parameters</a:t>
            </a:r>
            <a:r>
              <a:rPr lang="en-US" dirty="0"/>
              <a:t>: If you have a good intuition for how many clusters the dataset your exploring has then great, otherwise you might have a problem. - </a:t>
            </a:r>
            <a:r>
              <a:rPr lang="en-US" b="1" dirty="0"/>
              <a:t>Stability</a:t>
            </a:r>
            <a:r>
              <a:rPr lang="en-US" dirty="0"/>
              <a:t>: Hopefully the clustering is stable for your data. Best to have many runs and check though. - </a:t>
            </a:r>
            <a:r>
              <a:rPr lang="en-US" b="1" dirty="0"/>
              <a:t>Performance</a:t>
            </a:r>
            <a:r>
              <a:rPr lang="en-US" dirty="0"/>
              <a:t>: This is K-Means big win. It’s a simple algorithm and with the right tricks and optimizations can be made exceptionally efficient. There are few algorithms that can compete with K-Means for performance. If you have truly huge data then K-Means might be your only option.</a:t>
            </a:r>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6</a:t>
            </a:fld>
            <a:endParaRPr lang="el-GR"/>
          </a:p>
        </p:txBody>
      </p:sp>
    </p:spTree>
    <p:extLst>
      <p:ext uri="{BB962C8B-B14F-4D97-AF65-F5344CB8AC3E}">
        <p14:creationId xmlns:p14="http://schemas.microsoft.com/office/powerpoint/2010/main" val="42942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is an approach for maximum likelihood estimation in the presence of latent variables. Latent variables are the hidden variables which are not directly observed but they can be found through other observed variables </a:t>
            </a:r>
          </a:p>
          <a:p>
            <a:r>
              <a:rPr lang="en-US" dirty="0"/>
              <a:t>2 steps The first mode attempts to estimate the missing or latent variables, called the estimation-step or E-step. The second mode attempts to optimize the parameters of the model to best explain the data, called the maximization-step or M-step.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be used as the basis of unsupervised learning of clusters</a:t>
            </a:r>
          </a:p>
          <a:p>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7</a:t>
            </a:fld>
            <a:endParaRPr lang="el-GR"/>
          </a:p>
        </p:txBody>
      </p:sp>
    </p:spTree>
    <p:extLst>
      <p:ext uri="{BB962C8B-B14F-4D97-AF65-F5344CB8AC3E}">
        <p14:creationId xmlns:p14="http://schemas.microsoft.com/office/powerpoint/2010/main" val="373458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Hierarchical clustering, as the name suggests is an algorithm that builds hierarchy of clusters. This algorithm starts with all the data points assigned to a cluster of their own. Then two nearest clusters are merged into the same cluster. In the end, this algorithm terminates when there is only a single cluster left or can stop at whatever number of clusters you find appropriate in hierarchical clustering by interpreting the dendrogram</a:t>
            </a:r>
          </a:p>
          <a:p>
            <a:r>
              <a:rPr lang="en-US" dirty="0"/>
              <a:t>because the time complexity of K Means is linear i.e. O(n) while that of hierarchical clustering is quadratic i.e. O(n</a:t>
            </a:r>
            <a:r>
              <a:rPr lang="en-US" baseline="30000" dirty="0"/>
              <a:t>2</a:t>
            </a:r>
            <a:r>
              <a:rPr lang="en-US" dirty="0"/>
              <a:t>).</a:t>
            </a:r>
            <a:endParaRPr lang="el-GR" dirty="0"/>
          </a:p>
        </p:txBody>
      </p:sp>
      <p:sp>
        <p:nvSpPr>
          <p:cNvPr id="4" name="Θέση αριθμού διαφάνειας 3"/>
          <p:cNvSpPr>
            <a:spLocks noGrp="1"/>
          </p:cNvSpPr>
          <p:nvPr>
            <p:ph type="sldNum" sz="quarter" idx="5"/>
          </p:nvPr>
        </p:nvSpPr>
        <p:spPr/>
        <p:txBody>
          <a:bodyPr/>
          <a:lstStyle/>
          <a:p>
            <a:fld id="{9AA4F0A9-0A33-4B56-BC1F-EDF43102C314}" type="slidenum">
              <a:rPr lang="el-GR" smtClean="0"/>
              <a:t>8</a:t>
            </a:fld>
            <a:endParaRPr lang="el-GR"/>
          </a:p>
        </p:txBody>
      </p:sp>
    </p:spTree>
    <p:extLst>
      <p:ext uri="{BB962C8B-B14F-4D97-AF65-F5344CB8AC3E}">
        <p14:creationId xmlns:p14="http://schemas.microsoft.com/office/powerpoint/2010/main" val="261758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B05A8B-F142-4F8A-B549-6CF62F1AA93D}"/>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31BB4D82-5896-4215-A2E5-D9AB1EC7C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ED81BD3B-9227-4DA6-9E4E-A995203A54FA}"/>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4D47AF73-A134-4D4D-BAB3-913D1A85AA0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A7761BB-FD7F-4B60-8D1F-4FF051541A06}"/>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289404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03A8760-99C8-48E9-AA53-AF46DDD0624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AA62F2AA-9889-4FE9-947E-B975C6F43A18}"/>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1070AA5-6CB3-4E80-AC4E-01A74DB149FA}"/>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80A62115-8BE6-4B8C-8AF6-56BD7AB05FE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AB151BC-3EFF-4D0B-890D-1E98656F2890}"/>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110731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3B86858-648C-4F91-A2E8-2FB3119C2AE3}"/>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7214E9A-0632-42A1-8FFD-655EA4126A7E}"/>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8F8AE29-1121-4356-8F07-46CF62531405}"/>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5063A19D-A6D5-479E-9C8E-1A8A758AA09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DF331D9-402E-4100-B749-97DF69ADA0C1}"/>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60885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9D1DD2-90C8-4AA1-813B-A7D80CFB762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FA86855-4E0C-4651-80C9-30055AD51B7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C7F7B9C-E23F-4C8B-8881-46BEAFBA98A0}"/>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50751ABB-BB7F-4AAE-9150-06A7E47BD10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47B6BF1-21BF-4DC3-90F7-08C8EC3EDBE6}"/>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42964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FAC652-EE5F-4038-80CA-B7496C29C61D}"/>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B39B97C-0061-4864-BD3D-1435FB5D8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52FFE838-A565-4A8B-9986-6F4492CF7F9C}"/>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C57A5319-F355-4C05-A951-D74DFEB3B9F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EDFF30F-C8B1-41DE-BDEC-36DC64B07E0A}"/>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232443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90A25A6-5D78-4750-B997-296EDA6BE77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3D7C415-53ED-44AD-A0DE-78FF1A407595}"/>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45F47DB8-99B0-4DD8-90DA-17DEF16C4E44}"/>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78A9C6D9-FF21-4628-BC99-54157FE00AF9}"/>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6" name="Θέση υποσέλιδου 5">
            <a:extLst>
              <a:ext uri="{FF2B5EF4-FFF2-40B4-BE49-F238E27FC236}">
                <a16:creationId xmlns:a16="http://schemas.microsoft.com/office/drawing/2014/main" id="{16E17759-682A-4308-82B0-FAF7F7779B5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4FBF328C-1C20-44E7-9828-39AFFA096D49}"/>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29588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7414B55-7184-420D-B949-417294506F9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10C9BE97-1129-4907-942D-D92856762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33F1B764-16E5-4152-84D4-E82318615F43}"/>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7CA96C3-717C-4FD8-9F98-24080131C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57CFE9D9-CE79-41A0-A7CE-C55A8B9F3986}"/>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9DB86B53-B689-4168-AA4A-6C8268242A16}"/>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8" name="Θέση υποσέλιδου 7">
            <a:extLst>
              <a:ext uri="{FF2B5EF4-FFF2-40B4-BE49-F238E27FC236}">
                <a16:creationId xmlns:a16="http://schemas.microsoft.com/office/drawing/2014/main" id="{D96844C0-71B9-4899-B036-0FFEF62B0E11}"/>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77B33E4-FE25-4818-BD85-8732E85EBBD6}"/>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312290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1CBA7B8-AACF-4827-B8D9-2B2C58A21FF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229A3F53-2A89-4C49-83F9-3A24F142BA3B}"/>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4" name="Θέση υποσέλιδου 3">
            <a:extLst>
              <a:ext uri="{FF2B5EF4-FFF2-40B4-BE49-F238E27FC236}">
                <a16:creationId xmlns:a16="http://schemas.microsoft.com/office/drawing/2014/main" id="{D57FA4D6-5EA2-4E58-8387-AD9F14AEAF5A}"/>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0F7B64F2-EA4C-4654-8361-310A61E821E6}"/>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53263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75DB0221-66C3-4C30-AD16-F4F1C4CC3F64}"/>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3" name="Θέση υποσέλιδου 2">
            <a:extLst>
              <a:ext uri="{FF2B5EF4-FFF2-40B4-BE49-F238E27FC236}">
                <a16:creationId xmlns:a16="http://schemas.microsoft.com/office/drawing/2014/main" id="{765B6180-36F7-4463-87F6-9AC816370967}"/>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9D1D2B73-BFB7-4BA0-992E-D000CA8AFC08}"/>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137496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225BCA-1323-45D0-B42B-BDDCEAE070F3}"/>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53A7C302-19BE-486B-896D-308F66AB6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FF26348D-7723-4509-98EA-8F422F660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D23D47E-F64E-4FCC-BA08-CD5D3C420F3F}"/>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6" name="Θέση υποσέλιδου 5">
            <a:extLst>
              <a:ext uri="{FF2B5EF4-FFF2-40B4-BE49-F238E27FC236}">
                <a16:creationId xmlns:a16="http://schemas.microsoft.com/office/drawing/2014/main" id="{D6DA923C-3C93-4AE7-B184-ACD272FFEF5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C3A30E1F-3D73-4E86-A06A-F2330CF8E70A}"/>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405113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77D50E-C0C0-4D55-9B21-5011355FA512}"/>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E0F4C689-802E-47B8-ABBF-5D5BA65FB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B45992F0-A474-48EB-8CFB-134FF0111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4CB633AE-38FD-43F7-8D21-237E8D01B642}"/>
              </a:ext>
            </a:extLst>
          </p:cNvPr>
          <p:cNvSpPr>
            <a:spLocks noGrp="1"/>
          </p:cNvSpPr>
          <p:nvPr>
            <p:ph type="dt" sz="half" idx="10"/>
          </p:nvPr>
        </p:nvSpPr>
        <p:spPr/>
        <p:txBody>
          <a:bodyPr/>
          <a:lstStyle/>
          <a:p>
            <a:fld id="{0993DC2A-266B-47C5-BEA6-C6846CCD70D8}" type="datetimeFigureOut">
              <a:rPr lang="el-GR" smtClean="0"/>
              <a:t>1/5/2021</a:t>
            </a:fld>
            <a:endParaRPr lang="el-GR"/>
          </a:p>
        </p:txBody>
      </p:sp>
      <p:sp>
        <p:nvSpPr>
          <p:cNvPr id="6" name="Θέση υποσέλιδου 5">
            <a:extLst>
              <a:ext uri="{FF2B5EF4-FFF2-40B4-BE49-F238E27FC236}">
                <a16:creationId xmlns:a16="http://schemas.microsoft.com/office/drawing/2014/main" id="{7B81EB13-9E63-4436-8FC1-E1CFB7D549AF}"/>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A0165480-64E0-45DF-8D67-A1E7186719B8}"/>
              </a:ext>
            </a:extLst>
          </p:cNvPr>
          <p:cNvSpPr>
            <a:spLocks noGrp="1"/>
          </p:cNvSpPr>
          <p:nvPr>
            <p:ph type="sldNum" sz="quarter" idx="12"/>
          </p:nvPr>
        </p:nvSpPr>
        <p:spPr/>
        <p:txBody>
          <a:bodyPr/>
          <a:lstStyle/>
          <a:p>
            <a:fld id="{1A57589A-8F63-4033-AAF6-A45E92A780CA}" type="slidenum">
              <a:rPr lang="el-GR" smtClean="0"/>
              <a:t>‹#›</a:t>
            </a:fld>
            <a:endParaRPr lang="el-GR"/>
          </a:p>
        </p:txBody>
      </p:sp>
    </p:spTree>
    <p:extLst>
      <p:ext uri="{BB962C8B-B14F-4D97-AF65-F5344CB8AC3E}">
        <p14:creationId xmlns:p14="http://schemas.microsoft.com/office/powerpoint/2010/main" val="309650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71EA2F06-A593-4D78-8797-8FDCF99C7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520610C-C80F-498C-AC16-0B0DE2EA0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14C3D78-F7D1-43C9-A542-4D3CCDD40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3DC2A-266B-47C5-BEA6-C6846CCD70D8}" type="datetimeFigureOut">
              <a:rPr lang="el-GR" smtClean="0"/>
              <a:t>1/5/2021</a:t>
            </a:fld>
            <a:endParaRPr lang="el-GR"/>
          </a:p>
        </p:txBody>
      </p:sp>
      <p:sp>
        <p:nvSpPr>
          <p:cNvPr id="5" name="Θέση υποσέλιδου 4">
            <a:extLst>
              <a:ext uri="{FF2B5EF4-FFF2-40B4-BE49-F238E27FC236}">
                <a16:creationId xmlns:a16="http://schemas.microsoft.com/office/drawing/2014/main" id="{425D5F28-42FA-4CDE-8BE7-3663B1D36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65C56AC6-4578-46F7-A1D4-A95E602A8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7589A-8F63-4033-AAF6-A45E92A780CA}" type="slidenum">
              <a:rPr lang="el-GR" smtClean="0"/>
              <a:t>‹#›</a:t>
            </a:fld>
            <a:endParaRPr lang="el-GR"/>
          </a:p>
        </p:txBody>
      </p:sp>
    </p:spTree>
    <p:extLst>
      <p:ext uri="{BB962C8B-B14F-4D97-AF65-F5344CB8AC3E}">
        <p14:creationId xmlns:p14="http://schemas.microsoft.com/office/powerpoint/2010/main" val="3288389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BC1426C-23FB-4B19-94C3-D02FBA77E9A2}"/>
              </a:ext>
            </a:extLst>
          </p:cNvPr>
          <p:cNvSpPr>
            <a:spLocks noGrp="1"/>
          </p:cNvSpPr>
          <p:nvPr>
            <p:ph type="ctrTitle"/>
          </p:nvPr>
        </p:nvSpPr>
        <p:spPr/>
        <p:txBody>
          <a:bodyPr/>
          <a:lstStyle/>
          <a:p>
            <a:r>
              <a:rPr lang="en-US" dirty="0"/>
              <a:t>Mini </a:t>
            </a:r>
            <a:r>
              <a:rPr lang="en-US" dirty="0" err="1"/>
              <a:t>Defence</a:t>
            </a:r>
            <a:r>
              <a:rPr lang="en-US" dirty="0"/>
              <a:t> </a:t>
            </a:r>
            <a:endParaRPr lang="el-GR" dirty="0"/>
          </a:p>
        </p:txBody>
      </p:sp>
      <p:sp>
        <p:nvSpPr>
          <p:cNvPr id="3" name="Υπότιτλος 2">
            <a:extLst>
              <a:ext uri="{FF2B5EF4-FFF2-40B4-BE49-F238E27FC236}">
                <a16:creationId xmlns:a16="http://schemas.microsoft.com/office/drawing/2014/main" id="{9CCD907F-06F2-4911-AFDC-416CBDC85AD6}"/>
              </a:ext>
            </a:extLst>
          </p:cNvPr>
          <p:cNvSpPr>
            <a:spLocks noGrp="1"/>
          </p:cNvSpPr>
          <p:nvPr>
            <p:ph type="subTitle" idx="1"/>
          </p:nvPr>
        </p:nvSpPr>
        <p:spPr/>
        <p:txBody>
          <a:bodyPr/>
          <a:lstStyle/>
          <a:p>
            <a:r>
              <a:rPr lang="en-US" dirty="0" err="1"/>
              <a:t>Ioannis</a:t>
            </a:r>
            <a:r>
              <a:rPr lang="en-US" dirty="0"/>
              <a:t> Konstantakopoulos</a:t>
            </a:r>
          </a:p>
          <a:p>
            <a:r>
              <a:rPr lang="el-GR" sz="1800" dirty="0" err="1">
                <a:effectLst/>
                <a:latin typeface="Verdana" panose="020B0604030504040204" pitchFamily="34" charset="0"/>
                <a:ea typeface="Calibri" panose="020F0502020204030204" pitchFamily="34" charset="0"/>
                <a:cs typeface="Times New Roman" panose="02020603050405020304" pitchFamily="18" charset="0"/>
              </a:rPr>
              <a:t>Analysis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Niche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Communities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ZDF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Mediathek</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19649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Τίτλος 1">
            <a:extLst>
              <a:ext uri="{FF2B5EF4-FFF2-40B4-BE49-F238E27FC236}">
                <a16:creationId xmlns:a16="http://schemas.microsoft.com/office/drawing/2014/main" id="{AB0660A5-69D4-4E0A-BF8B-059042EDD157}"/>
              </a:ext>
            </a:extLst>
          </p:cNvPr>
          <p:cNvSpPr>
            <a:spLocks noGrp="1"/>
          </p:cNvSpPr>
          <p:nvPr>
            <p:ph type="title"/>
          </p:nvPr>
        </p:nvSpPr>
        <p:spPr>
          <a:xfrm>
            <a:off x="753925" y="1601735"/>
            <a:ext cx="10684151" cy="1991979"/>
          </a:xfrm>
        </p:spPr>
        <p:txBody>
          <a:bodyPr vert="horz" lIns="91440" tIns="45720" rIns="91440" bIns="45720" rtlCol="0" anchor="b">
            <a:normAutofit/>
          </a:bodyPr>
          <a:lstStyle/>
          <a:p>
            <a:pPr algn="ctr">
              <a:spcAft>
                <a:spcPts val="600"/>
              </a:spcAft>
            </a:pPr>
            <a:r>
              <a:rPr lang="en-US" sz="6600" kern="1200">
                <a:solidFill>
                  <a:srgbClr val="FFFFFF"/>
                </a:solidFill>
                <a:effectLst/>
                <a:latin typeface="+mj-lt"/>
                <a:ea typeface="+mj-ea"/>
                <a:cs typeface="+mj-cs"/>
              </a:rPr>
              <a:t>Are there any niche taste communities within ZDF?</a:t>
            </a:r>
          </a:p>
        </p:txBody>
      </p:sp>
      <p:pic>
        <p:nvPicPr>
          <p:cNvPr id="13" name="Picture 1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292027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3284E834-1CF6-4E38-84E6-D694C1009C36}"/>
              </a:ext>
            </a:extLst>
          </p:cNvPr>
          <p:cNvSpPr>
            <a:spLocks noGrp="1"/>
          </p:cNvSpPr>
          <p:nvPr>
            <p:ph type="title"/>
          </p:nvPr>
        </p:nvSpPr>
        <p:spPr>
          <a:xfrm>
            <a:off x="643467" y="321734"/>
            <a:ext cx="10905066" cy="1135737"/>
          </a:xfrm>
        </p:spPr>
        <p:txBody>
          <a:bodyPr>
            <a:normAutofit/>
          </a:bodyPr>
          <a:lstStyle/>
          <a:p>
            <a:r>
              <a:rPr lang="en-US" sz="3600"/>
              <a:t>Why this RQ?</a:t>
            </a:r>
            <a:endParaRPr lang="el-GR" sz="3600"/>
          </a:p>
        </p:txBody>
      </p:sp>
      <p:sp>
        <p:nvSpPr>
          <p:cNvPr id="9" name="Content Placeholder 8">
            <a:extLst>
              <a:ext uri="{FF2B5EF4-FFF2-40B4-BE49-F238E27FC236}">
                <a16:creationId xmlns:a16="http://schemas.microsoft.com/office/drawing/2014/main" id="{F0585F4A-2E20-437C-9106-BA3EBA527A86}"/>
              </a:ext>
            </a:extLst>
          </p:cNvPr>
          <p:cNvSpPr>
            <a:spLocks noGrp="1"/>
          </p:cNvSpPr>
          <p:nvPr>
            <p:ph idx="1"/>
          </p:nvPr>
        </p:nvSpPr>
        <p:spPr>
          <a:xfrm>
            <a:off x="643469" y="1782981"/>
            <a:ext cx="4008384" cy="4393982"/>
          </a:xfrm>
        </p:spPr>
        <p:txBody>
          <a:bodyPr>
            <a:normAutofit/>
          </a:bodyPr>
          <a:lstStyle/>
          <a:p>
            <a:r>
              <a:rPr lang="en-US" sz="2000" dirty="0"/>
              <a:t>Too much information</a:t>
            </a:r>
          </a:p>
          <a:p>
            <a:r>
              <a:rPr lang="en-US" sz="2000" dirty="0"/>
              <a:t>Cluster in taste communities</a:t>
            </a:r>
          </a:p>
          <a:p>
            <a:r>
              <a:rPr lang="en-US" sz="2000" dirty="0"/>
              <a:t>Still too broad</a:t>
            </a:r>
          </a:p>
          <a:p>
            <a:r>
              <a:rPr lang="en-US" sz="2000" dirty="0"/>
              <a:t>Niche communities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Θέση περιεχομένου 4">
            <a:extLst>
              <a:ext uri="{FF2B5EF4-FFF2-40B4-BE49-F238E27FC236}">
                <a16:creationId xmlns:a16="http://schemas.microsoft.com/office/drawing/2014/main" id="{30063CD2-A634-42AD-B738-34EB83C7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2338092"/>
            <a:ext cx="6253212" cy="3251670"/>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Ευθύγραμμο βέλος σύνδεσης 6">
            <a:extLst>
              <a:ext uri="{FF2B5EF4-FFF2-40B4-BE49-F238E27FC236}">
                <a16:creationId xmlns:a16="http://schemas.microsoft.com/office/drawing/2014/main" id="{C84600F7-B1D8-47E4-8A64-59E5EB157C8F}"/>
              </a:ext>
            </a:extLst>
          </p:cNvPr>
          <p:cNvCxnSpPr>
            <a:cxnSpLocks/>
            <a:stCxn id="10" idx="4"/>
          </p:cNvCxnSpPr>
          <p:nvPr/>
        </p:nvCxnSpPr>
        <p:spPr>
          <a:xfrm flipH="1">
            <a:off x="8388223" y="1935308"/>
            <a:ext cx="657236" cy="162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Οβάλ 9">
            <a:extLst>
              <a:ext uri="{FF2B5EF4-FFF2-40B4-BE49-F238E27FC236}">
                <a16:creationId xmlns:a16="http://schemas.microsoft.com/office/drawing/2014/main" id="{8DB363CF-80C2-479E-9929-055A63E45672}"/>
              </a:ext>
            </a:extLst>
          </p:cNvPr>
          <p:cNvSpPr/>
          <p:nvPr/>
        </p:nvSpPr>
        <p:spPr>
          <a:xfrm>
            <a:off x="7884025" y="1164492"/>
            <a:ext cx="2322867" cy="770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3" name="TextBox 12">
            <a:extLst>
              <a:ext uri="{FF2B5EF4-FFF2-40B4-BE49-F238E27FC236}">
                <a16:creationId xmlns:a16="http://schemas.microsoft.com/office/drawing/2014/main" id="{56955430-CD3B-4ACA-A385-0AF039ABFFAE}"/>
              </a:ext>
            </a:extLst>
          </p:cNvPr>
          <p:cNvSpPr txBox="1"/>
          <p:nvPr/>
        </p:nvSpPr>
        <p:spPr>
          <a:xfrm>
            <a:off x="8111714" y="1347858"/>
            <a:ext cx="1992533" cy="369332"/>
          </a:xfrm>
          <a:prstGeom prst="rect">
            <a:avLst/>
          </a:prstGeom>
          <a:noFill/>
        </p:spPr>
        <p:txBody>
          <a:bodyPr wrap="none" rtlCol="0">
            <a:spAutoFit/>
          </a:bodyPr>
          <a:lstStyle/>
          <a:p>
            <a:r>
              <a:rPr lang="en-US" dirty="0"/>
              <a:t>Niche communities</a:t>
            </a:r>
            <a:endParaRPr lang="el-GR" dirty="0"/>
          </a:p>
        </p:txBody>
      </p:sp>
    </p:spTree>
    <p:extLst>
      <p:ext uri="{BB962C8B-B14F-4D97-AF65-F5344CB8AC3E}">
        <p14:creationId xmlns:p14="http://schemas.microsoft.com/office/powerpoint/2010/main" val="15160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Τίτλος 1">
            <a:extLst>
              <a:ext uri="{FF2B5EF4-FFF2-40B4-BE49-F238E27FC236}">
                <a16:creationId xmlns:a16="http://schemas.microsoft.com/office/drawing/2014/main" id="{B36D1634-B319-4E50-AB16-20FF532E424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2800" dirty="0">
                <a:solidFill>
                  <a:schemeClr val="bg1"/>
                </a:solidFill>
              </a:rPr>
              <a:t>A </a:t>
            </a:r>
            <a:r>
              <a:rPr lang="en-US" sz="2800" b="1" dirty="0">
                <a:solidFill>
                  <a:schemeClr val="bg1"/>
                </a:solidFill>
              </a:rPr>
              <a:t>niche community</a:t>
            </a:r>
            <a:r>
              <a:rPr lang="en-US" sz="2800" dirty="0">
                <a:solidFill>
                  <a:schemeClr val="bg1"/>
                </a:solidFill>
              </a:rPr>
              <a:t> is a group of people brought together by a common interest, value, or goal.</a:t>
            </a:r>
            <a:endParaRPr lang="en-US" sz="6000" kern="1200" dirty="0">
              <a:solidFill>
                <a:schemeClr val="bg1"/>
              </a:solidFill>
              <a:latin typeface="+mj-lt"/>
              <a:ea typeface="+mj-ea"/>
              <a:cs typeface="+mj-cs"/>
            </a:endParaRPr>
          </a:p>
        </p:txBody>
      </p:sp>
    </p:spTree>
    <p:extLst>
      <p:ext uri="{BB962C8B-B14F-4D97-AF65-F5344CB8AC3E}">
        <p14:creationId xmlns:p14="http://schemas.microsoft.com/office/powerpoint/2010/main" val="157583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31E4C6-6E2F-4ACB-834A-3E6C161BFCB6}"/>
              </a:ext>
            </a:extLst>
          </p:cNvPr>
          <p:cNvSpPr>
            <a:spLocks noGrp="1"/>
          </p:cNvSpPr>
          <p:nvPr>
            <p:ph type="title"/>
          </p:nvPr>
        </p:nvSpPr>
        <p:spPr/>
        <p:txBody>
          <a:bodyPr/>
          <a:lstStyle/>
          <a:p>
            <a:r>
              <a:rPr lang="en-US" dirty="0"/>
              <a:t>Sub-questions - approach</a:t>
            </a:r>
            <a:endParaRPr lang="el-GR" dirty="0"/>
          </a:p>
        </p:txBody>
      </p:sp>
      <p:sp>
        <p:nvSpPr>
          <p:cNvPr id="3" name="Θέση περιεχομένου 2">
            <a:extLst>
              <a:ext uri="{FF2B5EF4-FFF2-40B4-BE49-F238E27FC236}">
                <a16:creationId xmlns:a16="http://schemas.microsoft.com/office/drawing/2014/main" id="{5B54D6AC-D0E8-4648-B5E2-0988F0290A57}"/>
              </a:ext>
            </a:extLst>
          </p:cNvPr>
          <p:cNvSpPr>
            <a:spLocks noGrp="1"/>
          </p:cNvSpPr>
          <p:nvPr>
            <p:ph idx="1"/>
          </p:nvPr>
        </p:nvSpPr>
        <p:spPr/>
        <p:txBody>
          <a:bodyPr/>
          <a:lstStyle/>
          <a:p>
            <a:pPr marL="342900" lvl="0" indent="-342900" algn="just">
              <a:spcBef>
                <a:spcPts val="600"/>
              </a:spcBef>
              <a:buFont typeface="Symbol" panose="05050102010706020507" pitchFamily="18"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What is a niche taste community?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Can we identify them in the ZDF dataset?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en-US" sz="1800" dirty="0">
                <a:effectLst/>
                <a:latin typeface="Verdana" panose="020B0604030504040204" pitchFamily="34" charset="0"/>
                <a:ea typeface="Calibri" panose="020F0502020204030204" pitchFamily="34" charset="0"/>
                <a:cs typeface="Times New Roman" panose="02020603050405020304" pitchFamily="18" charset="0"/>
              </a:rPr>
              <a:t>What features do niche taste communities in ZDF have?</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211079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525DEB-F04B-4352-A800-313366578C21}"/>
              </a:ext>
            </a:extLst>
          </p:cNvPr>
          <p:cNvSpPr>
            <a:spLocks noGrp="1"/>
          </p:cNvSpPr>
          <p:nvPr>
            <p:ph type="title"/>
          </p:nvPr>
        </p:nvSpPr>
        <p:spPr/>
        <p:txBody>
          <a:bodyPr/>
          <a:lstStyle/>
          <a:p>
            <a:r>
              <a:rPr lang="en-US" dirty="0"/>
              <a:t>Techniques</a:t>
            </a:r>
            <a:endParaRPr lang="el-GR" dirty="0"/>
          </a:p>
        </p:txBody>
      </p:sp>
      <p:sp>
        <p:nvSpPr>
          <p:cNvPr id="3" name="Θέση περιεχομένου 2">
            <a:extLst>
              <a:ext uri="{FF2B5EF4-FFF2-40B4-BE49-F238E27FC236}">
                <a16:creationId xmlns:a16="http://schemas.microsoft.com/office/drawing/2014/main" id="{E55B6D69-E193-4DB1-B4AF-A478FF5C8F5E}"/>
              </a:ext>
            </a:extLst>
          </p:cNvPr>
          <p:cNvSpPr>
            <a:spLocks noGrp="1"/>
          </p:cNvSpPr>
          <p:nvPr>
            <p:ph idx="1"/>
          </p:nvPr>
        </p:nvSpPr>
        <p:spPr>
          <a:xfrm>
            <a:off x="838200" y="1825625"/>
            <a:ext cx="4293637" cy="4351338"/>
          </a:xfrm>
        </p:spPr>
        <p:txBody>
          <a:bodyPr>
            <a:normAutofit fontScale="92500" lnSpcReduction="20000"/>
          </a:bodyPr>
          <a:lstStyle/>
          <a:p>
            <a:r>
              <a:rPr lang="en-US" dirty="0"/>
              <a:t>K-means</a:t>
            </a:r>
          </a:p>
          <a:p>
            <a:endParaRPr lang="en-US" dirty="0"/>
          </a:p>
          <a:p>
            <a:r>
              <a:rPr lang="en-US" dirty="0"/>
              <a:t>Intuitive parameters</a:t>
            </a:r>
          </a:p>
          <a:p>
            <a:r>
              <a:rPr lang="en-US" dirty="0"/>
              <a:t>Stability</a:t>
            </a:r>
          </a:p>
          <a:p>
            <a:r>
              <a:rPr lang="en-US" dirty="0"/>
              <a:t>Performance</a:t>
            </a:r>
          </a:p>
          <a:p>
            <a:endParaRPr lang="en-US" dirty="0"/>
          </a:p>
          <a:p>
            <a:endParaRPr lang="en-US" dirty="0"/>
          </a:p>
          <a:p>
            <a:endParaRPr lang="en-US" dirty="0"/>
          </a:p>
          <a:p>
            <a:endParaRPr lang="en-US" dirty="0"/>
          </a:p>
          <a:p>
            <a:r>
              <a:rPr lang="en-US" dirty="0"/>
              <a:t>Drawback I need to define the number of clusters prior </a:t>
            </a:r>
          </a:p>
          <a:p>
            <a:endParaRPr lang="en-US" dirty="0"/>
          </a:p>
          <a:p>
            <a:endParaRPr lang="el-GR" dirty="0"/>
          </a:p>
        </p:txBody>
      </p:sp>
      <p:pic>
        <p:nvPicPr>
          <p:cNvPr id="5" name="Εικόνα 4">
            <a:extLst>
              <a:ext uri="{FF2B5EF4-FFF2-40B4-BE49-F238E27FC236}">
                <a16:creationId xmlns:a16="http://schemas.microsoft.com/office/drawing/2014/main" id="{8279E7B0-D34C-4E70-BD62-D164A2B42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835" y="1690688"/>
            <a:ext cx="6496957" cy="4039164"/>
          </a:xfrm>
          <a:prstGeom prst="rect">
            <a:avLst/>
          </a:prstGeom>
        </p:spPr>
      </p:pic>
    </p:spTree>
    <p:extLst>
      <p:ext uri="{BB962C8B-B14F-4D97-AF65-F5344CB8AC3E}">
        <p14:creationId xmlns:p14="http://schemas.microsoft.com/office/powerpoint/2010/main" val="210077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DBBFF117-EEEE-40A1-9A9A-F82D371306CC}"/>
              </a:ext>
            </a:extLst>
          </p:cNvPr>
          <p:cNvSpPr>
            <a:spLocks noGrp="1"/>
          </p:cNvSpPr>
          <p:nvPr>
            <p:ph type="title"/>
          </p:nvPr>
        </p:nvSpPr>
        <p:spPr>
          <a:xfrm>
            <a:off x="643467" y="321734"/>
            <a:ext cx="10905066" cy="1135737"/>
          </a:xfrm>
        </p:spPr>
        <p:txBody>
          <a:bodyPr>
            <a:normAutofit/>
          </a:bodyPr>
          <a:lstStyle/>
          <a:p>
            <a:r>
              <a:rPr lang="en-US" sz="3600"/>
              <a:t>Techniques</a:t>
            </a:r>
            <a:endParaRPr lang="el-GR" sz="3600"/>
          </a:p>
        </p:txBody>
      </p:sp>
      <p:sp>
        <p:nvSpPr>
          <p:cNvPr id="3" name="Θέση περιεχομένου 2">
            <a:extLst>
              <a:ext uri="{FF2B5EF4-FFF2-40B4-BE49-F238E27FC236}">
                <a16:creationId xmlns:a16="http://schemas.microsoft.com/office/drawing/2014/main" id="{34ABC73F-B5C1-4182-B047-A416BF73521D}"/>
              </a:ext>
            </a:extLst>
          </p:cNvPr>
          <p:cNvSpPr>
            <a:spLocks noGrp="1"/>
          </p:cNvSpPr>
          <p:nvPr>
            <p:ph idx="1"/>
          </p:nvPr>
        </p:nvSpPr>
        <p:spPr>
          <a:xfrm>
            <a:off x="643469" y="1782981"/>
            <a:ext cx="4008384" cy="4393982"/>
          </a:xfrm>
        </p:spPr>
        <p:txBody>
          <a:bodyPr>
            <a:normAutofit/>
          </a:bodyPr>
          <a:lstStyle/>
          <a:p>
            <a:r>
              <a:rPr lang="en-US" sz="2000" dirty="0"/>
              <a:t>Expectation-Maximization</a:t>
            </a:r>
          </a:p>
          <a:p>
            <a:endParaRPr lang="en-US" sz="2000" dirty="0"/>
          </a:p>
          <a:p>
            <a:r>
              <a:rPr lang="en-US" sz="2000" dirty="0"/>
              <a:t>2 steps (E-step, M-step)</a:t>
            </a:r>
          </a:p>
          <a:p>
            <a:endParaRPr lang="en-US" sz="2000" dirty="0"/>
          </a:p>
          <a:p>
            <a:r>
              <a:rPr lang="en-US" sz="2000" dirty="0"/>
              <a:t>Drawbacks: has slow convergence and convergence to the local optima only</a:t>
            </a:r>
          </a:p>
          <a:p>
            <a:pPr marL="0" indent="0">
              <a:buNone/>
            </a:pPr>
            <a:endParaRPr lang="en-US" sz="2000" dirty="0"/>
          </a:p>
          <a:p>
            <a:endParaRPr lang="el-GR" sz="2000" dirty="0"/>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Εικόνα 4">
            <a:extLst>
              <a:ext uri="{FF2B5EF4-FFF2-40B4-BE49-F238E27FC236}">
                <a16:creationId xmlns:a16="http://schemas.microsoft.com/office/drawing/2014/main" id="{C7D4F070-4081-4328-AEEB-86AEA969C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148" y="1587794"/>
            <a:ext cx="3272263" cy="2084467"/>
          </a:xfrm>
          <a:prstGeom prst="rect">
            <a:avLst/>
          </a:prstGeom>
        </p:spPr>
      </p:pic>
      <p:pic>
        <p:nvPicPr>
          <p:cNvPr id="32" name="Εικόνα 31">
            <a:extLst>
              <a:ext uri="{FF2B5EF4-FFF2-40B4-BE49-F238E27FC236}">
                <a16:creationId xmlns:a16="http://schemas.microsoft.com/office/drawing/2014/main" id="{9086D472-3D5B-4067-9ACA-9360475F2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458" y="3922082"/>
            <a:ext cx="3135641" cy="2116558"/>
          </a:xfrm>
          <a:prstGeom prst="rect">
            <a:avLst/>
          </a:prstGeom>
        </p:spPr>
      </p:pic>
    </p:spTree>
    <p:extLst>
      <p:ext uri="{BB962C8B-B14F-4D97-AF65-F5344CB8AC3E}">
        <p14:creationId xmlns:p14="http://schemas.microsoft.com/office/powerpoint/2010/main" val="82994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CBF96D51-D486-44EF-9BAE-191F925E5CB6}"/>
              </a:ext>
            </a:extLst>
          </p:cNvPr>
          <p:cNvSpPr>
            <a:spLocks noGrp="1"/>
          </p:cNvSpPr>
          <p:nvPr>
            <p:ph type="title"/>
          </p:nvPr>
        </p:nvSpPr>
        <p:spPr>
          <a:xfrm>
            <a:off x="643467" y="321734"/>
            <a:ext cx="10905066" cy="1135737"/>
          </a:xfrm>
        </p:spPr>
        <p:txBody>
          <a:bodyPr>
            <a:normAutofit/>
          </a:bodyPr>
          <a:lstStyle/>
          <a:p>
            <a:r>
              <a:rPr lang="en-US" sz="3600"/>
              <a:t>Techniques</a:t>
            </a:r>
            <a:endParaRPr lang="el-GR" sz="3600"/>
          </a:p>
        </p:txBody>
      </p:sp>
      <p:sp>
        <p:nvSpPr>
          <p:cNvPr id="9" name="Content Placeholder 8">
            <a:extLst>
              <a:ext uri="{FF2B5EF4-FFF2-40B4-BE49-F238E27FC236}">
                <a16:creationId xmlns:a16="http://schemas.microsoft.com/office/drawing/2014/main" id="{4C7C3BFB-A5C3-4593-B04F-E107C3F22A6B}"/>
              </a:ext>
            </a:extLst>
          </p:cNvPr>
          <p:cNvSpPr>
            <a:spLocks noGrp="1"/>
          </p:cNvSpPr>
          <p:nvPr>
            <p:ph idx="1"/>
          </p:nvPr>
        </p:nvSpPr>
        <p:spPr>
          <a:xfrm>
            <a:off x="643469" y="1782981"/>
            <a:ext cx="4008384" cy="4393982"/>
          </a:xfrm>
        </p:spPr>
        <p:txBody>
          <a:bodyPr>
            <a:normAutofit/>
          </a:bodyPr>
          <a:lstStyle/>
          <a:p>
            <a:r>
              <a:rPr lang="en-US" sz="2000" dirty="0"/>
              <a:t>Hierarchical Clustering only if the dataset allows it</a:t>
            </a:r>
          </a:p>
          <a:p>
            <a:endParaRPr lang="en-US" sz="2000" dirty="0"/>
          </a:p>
          <a:p>
            <a:r>
              <a:rPr lang="en-US" sz="2000" dirty="0"/>
              <a:t>Intuitive</a:t>
            </a:r>
          </a:p>
          <a:p>
            <a:r>
              <a:rPr lang="en-US" sz="2000" dirty="0"/>
              <a:t>I don’t need to set the number of clusters prior</a:t>
            </a:r>
          </a:p>
          <a:p>
            <a:endParaRPr lang="en-US" sz="2000" dirty="0"/>
          </a:p>
          <a:p>
            <a:endParaRPr lang="en-US" sz="2000" dirty="0"/>
          </a:p>
          <a:p>
            <a:r>
              <a:rPr lang="en-US" sz="2000" dirty="0"/>
              <a:t>Drawback, is slow, its not optimal for big datasets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Θέση περιεχομένου 4">
            <a:extLst>
              <a:ext uri="{FF2B5EF4-FFF2-40B4-BE49-F238E27FC236}">
                <a16:creationId xmlns:a16="http://schemas.microsoft.com/office/drawing/2014/main" id="{17A212DC-3A19-4CA1-8A85-B6DDC8874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2189578"/>
            <a:ext cx="6253212" cy="354869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59274906"/>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TotalTime>
  <Words>597</Words>
  <Application>Microsoft Office PowerPoint</Application>
  <PresentationFormat>Ευρεία οθόνη</PresentationFormat>
  <Paragraphs>56</Paragraphs>
  <Slides>8</Slides>
  <Notes>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8</vt:i4>
      </vt:variant>
    </vt:vector>
  </HeadingPairs>
  <TitlesOfParts>
    <vt:vector size="14" baseType="lpstr">
      <vt:lpstr>Arial</vt:lpstr>
      <vt:lpstr>Calibri</vt:lpstr>
      <vt:lpstr>Calibri Light</vt:lpstr>
      <vt:lpstr>Symbol</vt:lpstr>
      <vt:lpstr>Verdana</vt:lpstr>
      <vt:lpstr>Θέμα του Office</vt:lpstr>
      <vt:lpstr>Mini Defence </vt:lpstr>
      <vt:lpstr>Are there any niche taste communities within ZDF?</vt:lpstr>
      <vt:lpstr>Why this RQ?</vt:lpstr>
      <vt:lpstr>A niche community is a group of people brought together by a common interest, value, or goal.</vt:lpstr>
      <vt:lpstr>Sub-questions - approach</vt:lpstr>
      <vt:lpstr>Techniques</vt:lpstr>
      <vt:lpstr>Techniques</vt:lpstr>
      <vt:lpstr>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Defence </dc:title>
  <dc:creator>KONSTANTAKOPOULOS, I. (IOANNIS)</dc:creator>
  <cp:lastModifiedBy>KONSTANTAKOPOULOS, I. (IOANNIS)</cp:lastModifiedBy>
  <cp:revision>14</cp:revision>
  <dcterms:created xsi:type="dcterms:W3CDTF">2021-05-01T09:49:19Z</dcterms:created>
  <dcterms:modified xsi:type="dcterms:W3CDTF">2021-05-03T09:25:43Z</dcterms:modified>
</cp:coreProperties>
</file>