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Bell MT" panose="02020503060305020303" pitchFamily="18" charset="0"/>
      <p:regular r:id="rId14"/>
      <p:bold r:id="rId15"/>
      <p:italic r:id="rId16"/>
    </p:embeddedFont>
    <p:embeddedFont>
      <p:font typeface="Calibri" panose="020F0502020204030204" pitchFamily="34" charset="0"/>
      <p:regular r:id="rId17"/>
      <p:bold r:id="rId18"/>
      <p:italic r:id="rId19"/>
      <p:boldItalic r:id="rId20"/>
    </p:embeddedFont>
    <p:embeddedFont>
      <p:font typeface="Libre Baskerville" panose="020B0604020202020204" charset="0"/>
      <p:regular r:id="rId21"/>
      <p:bold r:id="rId22"/>
      <p:italic r:id="rId23"/>
    </p:embeddedFont>
    <p:embeddedFont>
      <p:font typeface="Libre Franklin Medium" panose="00000600000000000000"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9" roundtripDataSignature="AMtx7mhuxAu27bFinHzlEmoQ18fkHCqg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A828D8-6EB9-498E-B012-CFD87B071509}">
  <a:tblStyle styleId="{81A828D8-6EB9-498E-B012-CFD87B07150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9553" autoAdjust="0"/>
  </p:normalViewPr>
  <p:slideViewPr>
    <p:cSldViewPr snapToGrid="0">
      <p:cViewPr varScale="1">
        <p:scale>
          <a:sx n="104" d="100"/>
          <a:sy n="104" d="100"/>
        </p:scale>
        <p:origin x="126" y="3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93325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Καλησπέρα σας,</a:t>
            </a:r>
            <a:endParaRPr/>
          </a:p>
          <a:p>
            <a:pPr marL="0" lvl="0" indent="0" algn="l" rtl="0">
              <a:lnSpc>
                <a:spcPct val="115000"/>
              </a:lnSpc>
              <a:spcBef>
                <a:spcPts val="0"/>
              </a:spcBef>
              <a:spcAft>
                <a:spcPts val="0"/>
              </a:spcAft>
              <a:buSzPts val="1100"/>
              <a:buNone/>
            </a:pPr>
            <a:endParaRPr/>
          </a:p>
          <a:p>
            <a:pPr marL="0" lvl="0" indent="0" algn="l" rtl="0">
              <a:lnSpc>
                <a:spcPct val="115000"/>
              </a:lnSpc>
              <a:spcBef>
                <a:spcPts val="0"/>
              </a:spcBef>
              <a:spcAft>
                <a:spcPts val="0"/>
              </a:spcAft>
              <a:buClr>
                <a:schemeClr val="dk1"/>
              </a:buClr>
              <a:buSzPts val="1100"/>
              <a:buFont typeface="Arial"/>
              <a:buNone/>
            </a:pPr>
            <a:r>
              <a:rPr lang="en-US"/>
              <a:t>Είμαστε η ομάδα 2 και συγκεκριμένα είμαι η Παρασκευή, είμαι η Δήμητρα, είμαι ο Γιάννης, είμαι ο Απόστολος</a:t>
            </a:r>
            <a:endParaRPr/>
          </a:p>
          <a:p>
            <a:pPr marL="0" lvl="0" indent="0" algn="l" rtl="0">
              <a:lnSpc>
                <a:spcPct val="115000"/>
              </a:lnSpc>
              <a:spcBef>
                <a:spcPts val="0"/>
              </a:spcBef>
              <a:spcAft>
                <a:spcPts val="0"/>
              </a:spcAft>
              <a:buSzPts val="1100"/>
              <a:buNone/>
            </a:pPr>
            <a:endParaRPr/>
          </a:p>
          <a:p>
            <a:pPr marL="0" lvl="0" indent="0" algn="l" rtl="0">
              <a:lnSpc>
                <a:spcPct val="115000"/>
              </a:lnSpc>
              <a:spcBef>
                <a:spcPts val="0"/>
              </a:spcBef>
              <a:spcAft>
                <a:spcPts val="0"/>
              </a:spcAft>
              <a:buClr>
                <a:schemeClr val="dk1"/>
              </a:buClr>
              <a:buSzPts val="1100"/>
              <a:buFont typeface="Arial"/>
              <a:buNone/>
            </a:pPr>
            <a:r>
              <a:rPr lang="en-US"/>
              <a:t>Και σήμερα θα σας παρουσιάσουμε την εργασία την οποία υλοποιήσαμε στο πλαίσιο του Project Future.</a:t>
            </a:r>
            <a:endParaRPr/>
          </a:p>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Εκτός από την εφαρμογή στρατηγικών για τη μείωση και του customer churn , είναι σημαντικό να υπάρχουν κάποια μετρικς, σύμφωνα με τα οποία θα γίνεται η αξιολόγηση της αποτελεσματικότητας τους.</a:t>
            </a:r>
            <a:endParaRPr/>
          </a:p>
          <a:p>
            <a:pPr marL="457200" marR="0" lvl="0" indent="-22860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SzPts val="1400"/>
              <a:buNone/>
            </a:pPr>
            <a:r>
              <a:rPr lang="en-US"/>
              <a:t>Μερικά από τα μετρικς που μπορεί να χρησιμοποιήσει η εταιρία είναι : </a:t>
            </a:r>
            <a:endParaRPr/>
          </a:p>
          <a:p>
            <a:pPr marL="457200" marR="0" lvl="0" indent="-228600" algn="l" rtl="0">
              <a:lnSpc>
                <a:spcPct val="100000"/>
              </a:lnSpc>
              <a:spcBef>
                <a:spcPts val="0"/>
              </a:spcBef>
              <a:spcAft>
                <a:spcPts val="0"/>
              </a:spcAft>
              <a:buSzPts val="1400"/>
              <a:buNone/>
            </a:pPr>
            <a:r>
              <a:rPr lang="en-US"/>
              <a:t>-To Customer Churn Rate, δηλαδή το ποσοστό των πελατών που χάθηκαν σε ένα συγκεκριμένο χρονικό περιθώριο. Παρά το γεγονός ότι φαίνεται ανούσιο να δίνουμε έμφαση σε πελάτες που έφυγαν, είναι σημαντικό να ελέγχουμε τη μείωση του ποσοστού αυτού, για να καταλαβαίνουμε αν οι στρατηγικές μας έχουν αποτέλεσμα</a:t>
            </a:r>
            <a:endParaRPr/>
          </a:p>
          <a:p>
            <a:pPr marL="457200" marR="0" lvl="0" indent="-22860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SzPts val="1400"/>
              <a:buNone/>
            </a:pPr>
            <a:r>
              <a:rPr lang="en-US"/>
              <a:t>- Το Revenue Chrun Rate αποτελέι το ποσοστό των εσόδων που χάθηκαν από υπάρχον καταναλωτές σε μια ορισμένη χρονικη περίοδο. Το συγκεκριμένο metric είναι καλό να μετριέτε σε ατομική βάση για κάθε πελάτη για την έγκαιρη πρόληψη φαινομένων churn, καθώς και να υπολογίζεται ανά τακτά χρονικά διαστήματα ή σε μηνιαία βάση </a:t>
            </a:r>
            <a:endParaRPr/>
          </a:p>
          <a:p>
            <a:pPr marL="457200" marR="0" lvl="0" indent="-228600" algn="l" rtl="0">
              <a:lnSpc>
                <a:spcPct val="100000"/>
              </a:lnSpc>
              <a:spcBef>
                <a:spcPts val="0"/>
              </a:spcBef>
              <a:spcAft>
                <a:spcPts val="0"/>
              </a:spcAft>
              <a:buSzPts val="1400"/>
              <a:buNone/>
            </a:pPr>
            <a:endParaRPr/>
          </a:p>
          <a:p>
            <a:pPr marL="171450" lvl="0" indent="-171450" algn="l" rtl="0">
              <a:lnSpc>
                <a:spcPct val="100000"/>
              </a:lnSpc>
              <a:spcBef>
                <a:spcPts val="0"/>
              </a:spcBef>
              <a:spcAft>
                <a:spcPts val="0"/>
              </a:spcAft>
              <a:buSzPts val="1400"/>
              <a:buFont typeface="Calibri"/>
              <a:buChar char="-"/>
            </a:pPr>
            <a:r>
              <a:rPr lang="en-US"/>
              <a:t>Το Average Transaction Value μας βοηθάει να δούμε πόσο αξίζει ο κάθε πελάτης μας. Όσο πιο πολύ αξίζει ένας πελάτης, τόσο λιγότερα χρειάζετε να ξοδευτουν για να αποκτησουμε νεους πελάτες</a:t>
            </a:r>
            <a:endParaRPr/>
          </a:p>
          <a:p>
            <a:pPr marL="171450" lvl="0" indent="-82550" algn="l" rtl="0">
              <a:lnSpc>
                <a:spcPct val="100000"/>
              </a:lnSpc>
              <a:spcBef>
                <a:spcPts val="0"/>
              </a:spcBef>
              <a:spcAft>
                <a:spcPts val="0"/>
              </a:spcAft>
              <a:buSzPts val="1400"/>
              <a:buFont typeface="Calibri"/>
              <a:buNone/>
            </a:pPr>
            <a:endParaRPr/>
          </a:p>
          <a:p>
            <a:pPr marL="171450" lvl="0" indent="-171450" algn="l" rtl="0">
              <a:lnSpc>
                <a:spcPct val="100000"/>
              </a:lnSpc>
              <a:spcBef>
                <a:spcPts val="0"/>
              </a:spcBef>
              <a:spcAft>
                <a:spcPts val="0"/>
              </a:spcAft>
              <a:buSzPts val="1400"/>
              <a:buFont typeface="Calibri"/>
              <a:buChar char="-"/>
            </a:pPr>
            <a:r>
              <a:rPr lang="en-US"/>
              <a:t>Υπολογίζοντας το time between transaction βοηθαέι στην αναγνώριση patters των καταναλωτικών συνhθειών των πελατών. Όσο μεγαλύτερα τα χρονικά διαστήματα, τόσο μεγαλύτερη η σημασία εφαρμογής retention strategies</a:t>
            </a:r>
            <a:endParaRPr/>
          </a:p>
        </p:txBody>
      </p:sp>
      <p:sp>
        <p:nvSpPr>
          <p:cNvPr id="223" name="Google Shape;223;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err="1"/>
              <a:t>Αρχικά</a:t>
            </a:r>
            <a:r>
              <a:rPr lang="en-US" dirty="0"/>
              <a:t> π</a:t>
            </a:r>
            <a:r>
              <a:rPr lang="en-US" dirty="0" err="1"/>
              <a:t>ρέ</a:t>
            </a:r>
            <a:r>
              <a:rPr lang="en-US" dirty="0"/>
              <a:t>πει να αναγνωρίσουμε τα δεδομένα τα οποία δόθηκαν από την Τράπεζα.</a:t>
            </a:r>
            <a:endParaRPr dirty="0"/>
          </a:p>
          <a:p>
            <a:pPr marL="0" lvl="0" indent="0" algn="l" rtl="0">
              <a:lnSpc>
                <a:spcPct val="115000"/>
              </a:lnSpc>
              <a:spcBef>
                <a:spcPts val="0"/>
              </a:spcBef>
              <a:spcAft>
                <a:spcPts val="0"/>
              </a:spcAft>
              <a:buSzPts val="1100"/>
              <a:buNone/>
            </a:pPr>
            <a:r>
              <a:rPr lang="en-US" sz="1400" dirty="0">
                <a:latin typeface="Arial"/>
                <a:ea typeface="Arial"/>
                <a:cs typeface="Arial"/>
                <a:sym typeface="Arial"/>
              </a:rPr>
              <a:t>1.</a:t>
            </a:r>
            <a:r>
              <a:rPr lang="en-US" dirty="0"/>
              <a:t>Παρα</a:t>
            </a:r>
            <a:r>
              <a:rPr lang="en-US" dirty="0" err="1"/>
              <a:t>τηρείτ</a:t>
            </a:r>
            <a:r>
              <a:rPr lang="en-US" dirty="0"/>
              <a:t>αι πως έχουμε λάβει δεδομένα αναφορικά με τους πελάτες της τράπεζας οι οποίοι είναι χρήστες καρτών.</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SzPts val="1100"/>
              <a:buNone/>
            </a:pPr>
            <a:r>
              <a:rPr lang="en-US" sz="1400" dirty="0">
                <a:latin typeface="Arial"/>
                <a:ea typeface="Arial"/>
                <a:cs typeface="Arial"/>
                <a:sym typeface="Arial"/>
              </a:rPr>
              <a:t>2.</a:t>
            </a:r>
            <a:r>
              <a:rPr lang="en-US" dirty="0"/>
              <a:t>Τα </a:t>
            </a:r>
            <a:r>
              <a:rPr lang="en-US" dirty="0" err="1"/>
              <a:t>δεδομέν</a:t>
            </a:r>
            <a:r>
              <a:rPr lang="en-US" dirty="0"/>
              <a:t>α μεταξύ άλλων περιλαμβάνουν: το έτος γέννησης κάθε χρήστη, τον τόπο διαμονής του, τις συναλλαγές που πραγματοποίησε στο διάστημα 1/1/2018 έως και 31/05/2019 ακόμη και τη μάρκα κινητού που χρησιμοποιεί.</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SzPts val="1100"/>
              <a:buNone/>
            </a:pPr>
            <a:r>
              <a:rPr lang="en-US" sz="1400" dirty="0">
                <a:latin typeface="Arial"/>
                <a:ea typeface="Arial"/>
                <a:cs typeface="Arial"/>
                <a:sym typeface="Arial"/>
              </a:rPr>
              <a:t>3.</a:t>
            </a:r>
            <a:r>
              <a:rPr lang="en-US" dirty="0"/>
              <a:t>Με </a:t>
            </a:r>
            <a:r>
              <a:rPr lang="en-US" dirty="0" err="1"/>
              <a:t>τη</a:t>
            </a:r>
            <a:r>
              <a:rPr lang="en-US" dirty="0"/>
              <a:t> </a:t>
            </a:r>
            <a:r>
              <a:rPr lang="en-US" dirty="0" err="1"/>
              <a:t>χρήση</a:t>
            </a:r>
            <a:r>
              <a:rPr lang="en-US" dirty="0"/>
              <a:t> των </a:t>
            </a:r>
            <a:r>
              <a:rPr lang="en-US" dirty="0" err="1"/>
              <a:t>συγκεκριμένων</a:t>
            </a:r>
            <a:r>
              <a:rPr lang="en-US" dirty="0"/>
              <a:t> </a:t>
            </a:r>
            <a:r>
              <a:rPr lang="en-US" dirty="0" err="1"/>
              <a:t>δι</a:t>
            </a:r>
            <a:r>
              <a:rPr lang="en-US" dirty="0"/>
              <a:t>αγραμμάτων καταφέραμε να απεικονίσουμε τη δομή των δεδομένων προκειμένου να τα κατανοήσουμε, να αναγνωρίσουμε τυχόν ελλιπή ή λάθος στοιχεία και να εμβαθύνουμε περαιτέρω στην χρησιμότητά τους.</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4.</a:t>
            </a:r>
            <a:r>
              <a:rPr lang="en-US" dirty="0"/>
              <a:t>Συγκεκριμένα </a:t>
            </a:r>
            <a:r>
              <a:rPr lang="en-US" dirty="0" err="1"/>
              <a:t>γι</a:t>
            </a:r>
            <a:r>
              <a:rPr lang="en-US" dirty="0"/>
              <a:t>α τους πελάτες παρατηρούμε τα εξής:</a:t>
            </a:r>
            <a:endParaRPr dirty="0"/>
          </a:p>
          <a:p>
            <a:pPr marL="914400" lvl="1" indent="-317500" algn="l" rtl="0">
              <a:lnSpc>
                <a:spcPct val="115000"/>
              </a:lnSpc>
              <a:spcBef>
                <a:spcPts val="0"/>
              </a:spcBef>
              <a:spcAft>
                <a:spcPts val="0"/>
              </a:spcAft>
              <a:buSzPts val="1400"/>
              <a:buAutoNum type="alphaLcPeriod"/>
            </a:pPr>
            <a:r>
              <a:rPr lang="en-US" dirty="0"/>
              <a:t>  </a:t>
            </a:r>
            <a:r>
              <a:rPr lang="en-US" dirty="0" err="1"/>
              <a:t>Όλοι</a:t>
            </a:r>
            <a:r>
              <a:rPr lang="en-US" dirty="0"/>
              <a:t> </a:t>
            </a:r>
            <a:r>
              <a:rPr lang="en-US" dirty="0" err="1"/>
              <a:t>έχουν</a:t>
            </a:r>
            <a:r>
              <a:rPr lang="en-US" dirty="0"/>
              <a:t> </a:t>
            </a:r>
            <a:r>
              <a:rPr lang="en-US" dirty="0" err="1"/>
              <a:t>ενεργο</a:t>
            </a:r>
            <a:r>
              <a:rPr lang="en-US" dirty="0"/>
              <a:t>ποιημένο ένα συγκεκριμένο συνδρομητικό πλάνο η πλειοψηφία των οποίων (92%) όπως βλέπουμε στο διάγραμμα χρησιμοποιούν το δωρεάν (standard) πλάνο</a:t>
            </a:r>
            <a:endParaRPr dirty="0"/>
          </a:p>
          <a:p>
            <a:pPr marL="914400" lvl="1" indent="-317500" algn="l" rtl="0">
              <a:lnSpc>
                <a:spcPct val="115000"/>
              </a:lnSpc>
              <a:spcBef>
                <a:spcPts val="0"/>
              </a:spcBef>
              <a:spcAft>
                <a:spcPts val="0"/>
              </a:spcAft>
              <a:buSzPts val="1400"/>
              <a:buAutoNum type="alphaLcPeriod"/>
            </a:pPr>
            <a:r>
              <a:rPr lang="en-US" dirty="0"/>
              <a:t>  </a:t>
            </a:r>
            <a:r>
              <a:rPr lang="en-US" dirty="0" err="1"/>
              <a:t>Προέρχοντ</a:t>
            </a:r>
            <a:r>
              <a:rPr lang="en-US" dirty="0"/>
              <a:t>αι ως επί το πλείστον από χώρες της Ευρώπης, πολύ λίγοι χρήστες βλέπουμε πως προέρχονται από χώρες εκτός Ευρώπης</a:t>
            </a:r>
            <a:endParaRPr dirty="0"/>
          </a:p>
          <a:p>
            <a:pPr marL="914400" lvl="1" indent="-317500" algn="l" rtl="0">
              <a:lnSpc>
                <a:spcPct val="115000"/>
              </a:lnSpc>
              <a:spcBef>
                <a:spcPts val="0"/>
              </a:spcBef>
              <a:spcAft>
                <a:spcPts val="0"/>
              </a:spcAft>
              <a:buSzPts val="1400"/>
              <a:buAutoNum type="alphaLcPeriod"/>
            </a:pPr>
            <a:r>
              <a:rPr lang="en-US" dirty="0"/>
              <a:t>  Η π</a:t>
            </a:r>
            <a:r>
              <a:rPr lang="en-US" dirty="0" err="1"/>
              <a:t>λειοψηφί</a:t>
            </a:r>
            <a:r>
              <a:rPr lang="en-US" dirty="0"/>
              <a:t>α τους είναι νέοι μεταξύ 26 και 35 ετών, και</a:t>
            </a:r>
            <a:endParaRPr dirty="0"/>
          </a:p>
          <a:p>
            <a:pPr marL="914400" lvl="1" indent="-317500" algn="l" rtl="0">
              <a:lnSpc>
                <a:spcPct val="115000"/>
              </a:lnSpc>
              <a:spcBef>
                <a:spcPts val="0"/>
              </a:spcBef>
              <a:spcAft>
                <a:spcPts val="0"/>
              </a:spcAft>
              <a:buSzPts val="1400"/>
              <a:buAutoNum type="alphaLcPeriod"/>
            </a:pPr>
            <a:r>
              <a:rPr lang="en-US" dirty="0"/>
              <a:t>  Τα κα</a:t>
            </a:r>
            <a:r>
              <a:rPr lang="en-US" dirty="0" err="1"/>
              <a:t>νάλι</a:t>
            </a:r>
            <a:r>
              <a:rPr lang="en-US" dirty="0"/>
              <a:t>α τα οποία χρησιμοποιούνται για τις προωθητικές ενέργειες της Τράπεζας είναι το e-mail, τα push notifications και με πολύ μικρή συχνότητα τα sms.</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err="1"/>
              <a:t>Στόχος</a:t>
            </a:r>
            <a:r>
              <a:rPr lang="en-US" dirty="0"/>
              <a:t> </a:t>
            </a:r>
            <a:r>
              <a:rPr lang="en-US" dirty="0" err="1"/>
              <a:t>της</a:t>
            </a:r>
            <a:r>
              <a:rPr lang="en-US" dirty="0"/>
              <a:t> </a:t>
            </a:r>
            <a:r>
              <a:rPr lang="en-US" dirty="0" err="1"/>
              <a:t>Τρά</a:t>
            </a:r>
            <a:r>
              <a:rPr lang="en-US" dirty="0"/>
              <a:t>πεζας είναι να αυξήσει τους χρήστες των πλάνων επί πληρωμής (είτε silver είτε gold). </a:t>
            </a:r>
            <a:r>
              <a:rPr lang="en-US" dirty="0" err="1"/>
              <a:t>Εδώ</a:t>
            </a:r>
            <a:r>
              <a:rPr lang="en-US" dirty="0"/>
              <a:t> </a:t>
            </a:r>
            <a:r>
              <a:rPr lang="en-US" dirty="0" err="1"/>
              <a:t>έρχετ</a:t>
            </a:r>
            <a:r>
              <a:rPr lang="en-US" dirty="0"/>
              <a:t>αι η δουλειά μας να κάνει add value στην εταιρεία μας.</a:t>
            </a:r>
            <a:endParaRPr dirty="0"/>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l-GR" dirty="0"/>
              <a:t>Ξεκινώντας</a:t>
            </a:r>
            <a:r>
              <a:rPr lang="el-GR" baseline="0" dirty="0"/>
              <a:t> το</a:t>
            </a:r>
            <a:r>
              <a:rPr lang="en-US" baseline="0" dirty="0"/>
              <a:t> preprocessing </a:t>
            </a:r>
            <a:r>
              <a:rPr lang="el-GR" baseline="0" dirty="0"/>
              <a:t>αφαιρέσαμε στήλες που δεν μπορούσαμε να διαχειριστούμε διότι ειχαν λάθη αλλα και στηλες που υπο κανονικες συνθηκες δεν θα μας ειχαν δοθει από την τραπεζα. Μετασχηματισαμε καποιες στηλες ώστε να δημιουργηθει ένα πιο επεξεργασιμο </a:t>
            </a:r>
            <a:r>
              <a:rPr lang="en-US" baseline="0" dirty="0"/>
              <a:t>dataset. </a:t>
            </a:r>
          </a:p>
          <a:p>
            <a:pPr marL="0" lvl="0" indent="0" algn="l" rtl="0">
              <a:lnSpc>
                <a:spcPct val="100000"/>
              </a:lnSpc>
              <a:spcBef>
                <a:spcPts val="0"/>
              </a:spcBef>
              <a:spcAft>
                <a:spcPts val="0"/>
              </a:spcAft>
              <a:buSzPts val="1400"/>
              <a:buNone/>
            </a:pPr>
            <a:r>
              <a:rPr lang="el-GR" baseline="0" dirty="0"/>
              <a:t>Συγκεκριμενα, ενωσαμε τους πινακες συναλλαγων με τους χρηστες και καταληξαμε σε έναν συνολικο πινακα ο οποιος περιεχει  πληροφοριες  για τα χαρακτηριστικα των συναλλαγων και των ειδοποιησεων που εχει ο κάθε χρηστης στο ιστορικο του. Πχ μερες απο τελευταια και προσφατη συναλλαγη τα ειδη συναλλαγων κλπ.</a:t>
            </a:r>
          </a:p>
          <a:p>
            <a:pPr marL="0" lvl="0" indent="0" algn="l" rtl="0">
              <a:lnSpc>
                <a:spcPct val="100000"/>
              </a:lnSpc>
              <a:spcBef>
                <a:spcPts val="0"/>
              </a:spcBef>
              <a:spcAft>
                <a:spcPts val="0"/>
              </a:spcAft>
              <a:buSzPts val="1400"/>
              <a:buNone/>
            </a:pPr>
            <a:r>
              <a:rPr lang="el-GR" baseline="0" dirty="0"/>
              <a:t> </a:t>
            </a:r>
            <a:endParaRPr dirty="0"/>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l-GR" dirty="0"/>
              <a:t>Αφου πλεον εχουμε ετοιμο το </a:t>
            </a:r>
            <a:r>
              <a:rPr lang="en-US" dirty="0"/>
              <a:t>dataset </a:t>
            </a:r>
            <a:r>
              <a:rPr lang="el-GR" dirty="0"/>
              <a:t>σκοπος</a:t>
            </a:r>
            <a:r>
              <a:rPr lang="el-GR" baseline="0" dirty="0"/>
              <a:t> μας είναι να το φερουμε σε μια τελικη μορφη για να εφαρμοστουν οι αλγοριθμοι </a:t>
            </a:r>
            <a:r>
              <a:rPr lang="en-US" baseline="0" dirty="0"/>
              <a:t>machine learning</a:t>
            </a:r>
            <a:r>
              <a:rPr lang="el-GR" baseline="0" dirty="0"/>
              <a:t>, πιο συγκεκριμενα </a:t>
            </a:r>
            <a:r>
              <a:rPr lang="en-US" baseline="0" dirty="0"/>
              <a:t>:</a:t>
            </a:r>
            <a:endParaRPr lang="el-GR" baseline="0" dirty="0"/>
          </a:p>
          <a:p>
            <a:pPr marL="0" lvl="0" indent="0" algn="l" rtl="0">
              <a:lnSpc>
                <a:spcPct val="100000"/>
              </a:lnSpc>
              <a:spcBef>
                <a:spcPts val="0"/>
              </a:spcBef>
              <a:spcAft>
                <a:spcPts val="0"/>
              </a:spcAft>
              <a:buSzPts val="1400"/>
              <a:buNone/>
            </a:pPr>
            <a:endParaRPr lang="el-GR" baseline="0" dirty="0"/>
          </a:p>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eriod"/>
              <a:tabLst/>
              <a:defRPr/>
            </a:pPr>
            <a:r>
              <a:rPr lang="el-GR" baseline="0" dirty="0"/>
              <a:t>το πρωτο πραγμα που κανουμε είναι να «σπασουμε» το </a:t>
            </a:r>
            <a:r>
              <a:rPr lang="en-US" baseline="0" dirty="0"/>
              <a:t>dataset </a:t>
            </a:r>
            <a:r>
              <a:rPr lang="el-GR" baseline="0" dirty="0"/>
              <a:t>σε 2 </a:t>
            </a:r>
            <a:r>
              <a:rPr lang="en-US" baseline="0" dirty="0"/>
              <a:t>sets (training, test) </a:t>
            </a:r>
            <a:r>
              <a:rPr lang="el-GR" baseline="0" dirty="0"/>
              <a:t>οπου στο πρωτο θα εκπαιδευθει ο αλγοριθμος και στο δευτερο θα αξιολογηθει για το ποσο καλα τα πηγε. Ολες οι επεξεργασιες που θα κανουμε θα γινουν πρωτα στο </a:t>
            </a:r>
            <a:r>
              <a:rPr lang="en-US" baseline="0" dirty="0"/>
              <a:t>train set </a:t>
            </a:r>
            <a:r>
              <a:rPr lang="el-GR" baseline="0" dirty="0"/>
              <a:t>και μετα θα εφαρμοστουν αντιστοιχα και στο </a:t>
            </a:r>
            <a:r>
              <a:rPr lang="en-US" baseline="0" dirty="0"/>
              <a:t>test set</a:t>
            </a:r>
          </a:p>
          <a:p>
            <a:pPr marL="228600" lvl="0" indent="-228600" algn="l" rtl="0">
              <a:lnSpc>
                <a:spcPct val="100000"/>
              </a:lnSpc>
              <a:spcBef>
                <a:spcPts val="0"/>
              </a:spcBef>
              <a:spcAft>
                <a:spcPts val="0"/>
              </a:spcAft>
              <a:buSzPts val="1400"/>
              <a:buAutoNum type="arabicPeriod"/>
            </a:pPr>
            <a:r>
              <a:rPr lang="el-GR" baseline="0" dirty="0"/>
              <a:t>Μετασχηματιζουμε τα δεδομενα που περιεχουν </a:t>
            </a:r>
            <a:r>
              <a:rPr lang="en-US" baseline="0" dirty="0"/>
              <a:t>text</a:t>
            </a:r>
            <a:r>
              <a:rPr lang="el-GR" baseline="0" dirty="0"/>
              <a:t>(πχ τα </a:t>
            </a:r>
            <a:r>
              <a:rPr lang="en-US" baseline="0" dirty="0"/>
              <a:t>regions) </a:t>
            </a:r>
            <a:r>
              <a:rPr lang="el-GR" baseline="0" dirty="0"/>
              <a:t>ώστε να είναι αναγνώσιμα από τον υπολογιστή.</a:t>
            </a:r>
            <a:endParaRPr lang="en-US" baseline="0" dirty="0"/>
          </a:p>
          <a:p>
            <a:pPr marL="228600" lvl="0" indent="-228600" algn="l" rtl="0">
              <a:lnSpc>
                <a:spcPct val="100000"/>
              </a:lnSpc>
              <a:spcBef>
                <a:spcPts val="0"/>
              </a:spcBef>
              <a:spcAft>
                <a:spcPts val="0"/>
              </a:spcAft>
              <a:buSzPts val="1400"/>
              <a:buAutoNum type="arabicPeriod"/>
            </a:pPr>
            <a:r>
              <a:rPr lang="el-GR" baseline="0" dirty="0"/>
              <a:t>Κανουμε </a:t>
            </a:r>
            <a:r>
              <a:rPr lang="en-US" baseline="0" dirty="0"/>
              <a:t>feature scaling </a:t>
            </a:r>
            <a:r>
              <a:rPr lang="el-GR" baseline="0" dirty="0"/>
              <a:t>ώστε να φερουμε στο ιδιο ευρος όλες τις στηλες διοτι καποιες στηλες περιγραφουν</a:t>
            </a:r>
            <a:r>
              <a:rPr lang="en-US" baseline="0" dirty="0"/>
              <a:t> </a:t>
            </a:r>
            <a:r>
              <a:rPr lang="el-GR" baseline="0" dirty="0"/>
              <a:t>διαφορετικα μεγεθη  πχ δολλαρια σε χιλιαδες ενώ ηλικια 20-30 κλπ</a:t>
            </a:r>
          </a:p>
          <a:p>
            <a:pPr marL="228600" lvl="0" indent="-228600" algn="l" rtl="0">
              <a:lnSpc>
                <a:spcPct val="100000"/>
              </a:lnSpc>
              <a:spcBef>
                <a:spcPts val="0"/>
              </a:spcBef>
              <a:spcAft>
                <a:spcPts val="0"/>
              </a:spcAft>
              <a:buSzPts val="1400"/>
              <a:buAutoNum type="arabicPeriod"/>
            </a:pPr>
            <a:r>
              <a:rPr lang="el-GR" baseline="0" dirty="0"/>
              <a:t>Και τελος επειδη στο αρχικο μας </a:t>
            </a:r>
            <a:r>
              <a:rPr lang="en-US" baseline="0" dirty="0"/>
              <a:t>set </a:t>
            </a:r>
            <a:r>
              <a:rPr lang="el-GR" baseline="0" dirty="0"/>
              <a:t>η αναλογια </a:t>
            </a:r>
            <a:r>
              <a:rPr lang="en-US" baseline="0" dirty="0"/>
              <a:t>standard – paid </a:t>
            </a:r>
            <a:r>
              <a:rPr lang="el-GR" baseline="0" dirty="0"/>
              <a:t>είναι 92-8 θα πρεπει να γινει ένα </a:t>
            </a:r>
            <a:r>
              <a:rPr lang="en-US" baseline="0" dirty="0"/>
              <a:t>resampling</a:t>
            </a:r>
            <a:r>
              <a:rPr lang="el-GR" baseline="0" dirty="0"/>
              <a:t>. Ο λογος που γινεται αυτό είναι για να μπορεσει ο αλγοριθμος να μαθει αποτελεσματικα την πληροφορια που περιγραφει την μικροτερη κλαση δηλαδη τους </a:t>
            </a:r>
            <a:r>
              <a:rPr lang="en-US" baseline="0" dirty="0"/>
              <a:t>paid.</a:t>
            </a:r>
            <a:endParaRPr lang="el-GR" baseline="0" dirty="0"/>
          </a:p>
          <a:p>
            <a:pPr marL="0" lvl="0" indent="0" algn="l" rtl="0">
              <a:lnSpc>
                <a:spcPct val="100000"/>
              </a:lnSpc>
              <a:spcBef>
                <a:spcPts val="0"/>
              </a:spcBef>
              <a:spcAft>
                <a:spcPts val="0"/>
              </a:spcAft>
              <a:buSzPts val="1400"/>
              <a:buNone/>
            </a:pPr>
            <a:endParaRPr lang="el-GR" baseline="0" dirty="0"/>
          </a:p>
          <a:p>
            <a:pPr marL="0" lvl="0" indent="0" algn="l" rtl="0">
              <a:lnSpc>
                <a:spcPct val="100000"/>
              </a:lnSpc>
              <a:spcBef>
                <a:spcPts val="0"/>
              </a:spcBef>
              <a:spcAft>
                <a:spcPts val="0"/>
              </a:spcAft>
              <a:buSzPts val="1400"/>
              <a:buNone/>
            </a:pPr>
            <a:r>
              <a:rPr lang="el-GR" baseline="0" dirty="0"/>
              <a:t>   Πλεον εχουμε ετοιμο το </a:t>
            </a:r>
            <a:r>
              <a:rPr lang="en-US" baseline="0" dirty="0"/>
              <a:t>dataset</a:t>
            </a:r>
            <a:r>
              <a:rPr lang="el-GR" baseline="0"/>
              <a:t> το οποιο στα επομενα σταδια θα αρχισουν να δοκιμαζονται οι αλγοριθμοι.</a:t>
            </a:r>
            <a:endParaRPr lang="en-US" baseline="0" dirty="0"/>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l-GR" dirty="0"/>
              <a:t>Από τα </a:t>
            </a:r>
            <a:r>
              <a:rPr lang="el-GR" dirty="0" err="1"/>
              <a:t>συνολικα</a:t>
            </a:r>
            <a:r>
              <a:rPr lang="el-GR" dirty="0"/>
              <a:t> 45 </a:t>
            </a:r>
            <a:r>
              <a:rPr lang="el-GR" dirty="0" err="1"/>
              <a:t>features</a:t>
            </a:r>
            <a:r>
              <a:rPr lang="el-GR" dirty="0"/>
              <a:t> με βάση τον Extra </a:t>
            </a:r>
            <a:r>
              <a:rPr lang="el-GR" dirty="0" err="1"/>
              <a:t>Trees</a:t>
            </a:r>
            <a:r>
              <a:rPr lang="el-GR" dirty="0"/>
              <a:t> </a:t>
            </a:r>
            <a:r>
              <a:rPr lang="el-GR" dirty="0" err="1"/>
              <a:t>Classifier</a:t>
            </a:r>
            <a:r>
              <a:rPr lang="el-GR" dirty="0"/>
              <a:t>  επιλέξαμε τα πρώτα 22 </a:t>
            </a:r>
            <a:r>
              <a:rPr lang="el-GR" dirty="0" err="1"/>
              <a:t>γιατι</a:t>
            </a:r>
            <a:r>
              <a:rPr lang="el-GR" dirty="0"/>
              <a:t> υπολογίσαμε ότι εάν </a:t>
            </a:r>
            <a:r>
              <a:rPr lang="el-GR" dirty="0" err="1"/>
              <a:t>περναμε</a:t>
            </a:r>
            <a:r>
              <a:rPr lang="el-GR" dirty="0"/>
              <a:t> παραπάνω θα φορτώναμε </a:t>
            </a:r>
            <a:r>
              <a:rPr lang="el-GR" dirty="0" err="1"/>
              <a:t>χωρις</a:t>
            </a:r>
            <a:r>
              <a:rPr lang="el-GR" dirty="0"/>
              <a:t> λόγο τον αλγόριθμο, και αν </a:t>
            </a:r>
            <a:r>
              <a:rPr lang="el-GR" dirty="0" err="1"/>
              <a:t>πέρναμε</a:t>
            </a:r>
            <a:r>
              <a:rPr lang="el-GR" dirty="0"/>
              <a:t> λιγότερα χάναμε σημαντική </a:t>
            </a:r>
            <a:r>
              <a:rPr lang="el-GR" dirty="0" err="1"/>
              <a:t>πληροφορια</a:t>
            </a:r>
            <a:r>
              <a:rPr lang="el-GR" dirty="0"/>
              <a:t> για το αποτέλεσμα</a:t>
            </a:r>
          </a:p>
          <a:p>
            <a:pPr marL="0" lvl="0" indent="0" algn="l" rtl="0">
              <a:lnSpc>
                <a:spcPct val="100000"/>
              </a:lnSpc>
              <a:spcBef>
                <a:spcPts val="0"/>
              </a:spcBef>
              <a:spcAft>
                <a:spcPts val="0"/>
              </a:spcAft>
              <a:buSzPts val="1400"/>
              <a:buNone/>
            </a:pPr>
            <a:endParaRPr dirty="0"/>
          </a:p>
        </p:txBody>
      </p:sp>
      <p:sp>
        <p:nvSpPr>
          <p:cNvPr id="146" name="Google Shape;14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l-GR" dirty="0"/>
              <a:t>Οπότε στο </a:t>
            </a:r>
            <a:r>
              <a:rPr lang="en-US" dirty="0"/>
              <a:t>train set  </a:t>
            </a:r>
            <a:r>
              <a:rPr lang="el-GR" dirty="0"/>
              <a:t>που έχουμε ήδη ετοιμάσει από τις προηγούμενες διαδικασίες δοκιμάσαμε να εκπαιδεύσουμε διάφορους αλγόριθμους η διαδικασία της εκπαίδευσης έγινε ως εξής, χωρίσαμε το </a:t>
            </a:r>
            <a:r>
              <a:rPr lang="en-US" dirty="0"/>
              <a:t>train set </a:t>
            </a:r>
            <a:r>
              <a:rPr lang="el-GR" dirty="0"/>
              <a:t>σε 5 ισόποσα κομμάτια και δοκιμάσαμε  διάφορους αλγόριθμους βρήκαμε τις καλύτερες παραμέτρους </a:t>
            </a:r>
            <a:r>
              <a:rPr lang="el-GR" dirty="0" err="1"/>
              <a:t>δλδ</a:t>
            </a:r>
            <a:r>
              <a:rPr lang="el-GR" dirty="0"/>
              <a:t> </a:t>
            </a:r>
            <a:r>
              <a:rPr lang="en-US" dirty="0"/>
              <a:t>hyper parameter tuning</a:t>
            </a:r>
            <a:r>
              <a:rPr lang="el-GR" dirty="0"/>
              <a:t>. Ουσιαστικά όλο αυτό είναι το </a:t>
            </a:r>
            <a:r>
              <a:rPr lang="en-US" dirty="0"/>
              <a:t>cross validation </a:t>
            </a:r>
            <a:r>
              <a:rPr lang="el-GR" dirty="0"/>
              <a:t>Στη συνέχεια είδαμε ότι στην δική μας περίπτωση ο αλγόριθμος </a:t>
            </a:r>
            <a:r>
              <a:rPr lang="en-US" dirty="0" err="1"/>
              <a:t>Xgboost</a:t>
            </a:r>
            <a:r>
              <a:rPr lang="en-US" dirty="0"/>
              <a:t> </a:t>
            </a:r>
            <a:r>
              <a:rPr lang="el-GR" dirty="0"/>
              <a:t>είχε το μεγαλύτερο σκορ, και τέλος τον αξιολογήσαμε στο αρχικό  </a:t>
            </a:r>
            <a:r>
              <a:rPr lang="en-US" dirty="0"/>
              <a:t>test Data . </a:t>
            </a:r>
            <a:r>
              <a:rPr lang="el-GR" dirty="0"/>
              <a:t>Και όπως παρατηρούμε στη διαφάνεια το </a:t>
            </a:r>
            <a:r>
              <a:rPr lang="en-US" dirty="0"/>
              <a:t>macro avg </a:t>
            </a:r>
            <a:r>
              <a:rPr lang="el-GR" dirty="0"/>
              <a:t>είναι 81%.</a:t>
            </a:r>
            <a:endParaRPr dirty="0"/>
          </a:p>
        </p:txBody>
      </p:sp>
      <p:sp>
        <p:nvSpPr>
          <p:cNvPr id="155" name="Google Shape;15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l-GR" dirty="0"/>
              <a:t>Στο επόμενο </a:t>
            </a:r>
            <a:r>
              <a:rPr lang="el-GR" dirty="0" err="1"/>
              <a:t>τασκ</a:t>
            </a:r>
            <a:r>
              <a:rPr lang="el-GR" dirty="0"/>
              <a:t> θελήσαμε να χωρίσουμε τους </a:t>
            </a:r>
            <a:r>
              <a:rPr lang="en-US" dirty="0"/>
              <a:t>users </a:t>
            </a:r>
            <a:r>
              <a:rPr lang="el-GR" dirty="0"/>
              <a:t>με βάση την συμπεριφορά τους στην εφαρμογή και καταλήξαμε όπως </a:t>
            </a:r>
            <a:r>
              <a:rPr lang="el-GR" dirty="0" err="1"/>
              <a:t>φαίνετε</a:t>
            </a:r>
            <a:r>
              <a:rPr lang="el-GR" dirty="0"/>
              <a:t> και στις διαφάνειες σε 2 </a:t>
            </a:r>
            <a:r>
              <a:rPr lang="el-GR" dirty="0" err="1"/>
              <a:t>γκρούπ</a:t>
            </a:r>
            <a:r>
              <a:rPr lang="el-GR" dirty="0"/>
              <a:t> . Οι μετρικές που χρησιμοποιήσαμε είναι αριθμός ημερών από την τελευταία συναλλαγή, </a:t>
            </a:r>
            <a:r>
              <a:rPr lang="en-US" dirty="0"/>
              <a:t>o </a:t>
            </a:r>
            <a:r>
              <a:rPr lang="en-US" dirty="0" err="1"/>
              <a:t>sunolikos</a:t>
            </a:r>
            <a:r>
              <a:rPr lang="en-US" dirty="0"/>
              <a:t> </a:t>
            </a:r>
            <a:r>
              <a:rPr lang="en-US" dirty="0" err="1"/>
              <a:t>arithmos</a:t>
            </a:r>
            <a:r>
              <a:rPr lang="en-US" dirty="0"/>
              <a:t> </a:t>
            </a:r>
            <a:r>
              <a:rPr lang="en-US" dirty="0" err="1"/>
              <a:t>alla</a:t>
            </a:r>
            <a:r>
              <a:rPr lang="en-US" dirty="0"/>
              <a:t> kai to </a:t>
            </a:r>
            <a:r>
              <a:rPr lang="en-US" dirty="0" err="1"/>
              <a:t>sunoliko</a:t>
            </a:r>
            <a:r>
              <a:rPr lang="en-US" dirty="0"/>
              <a:t> </a:t>
            </a:r>
            <a:r>
              <a:rPr lang="en-US" dirty="0" err="1"/>
              <a:t>poso</a:t>
            </a:r>
            <a:r>
              <a:rPr lang="en-US" dirty="0"/>
              <a:t> </a:t>
            </a:r>
            <a:r>
              <a:rPr lang="en-US" dirty="0" err="1"/>
              <a:t>sunalagwn</a:t>
            </a:r>
            <a:r>
              <a:rPr lang="el-GR" dirty="0"/>
              <a:t>. Στα </a:t>
            </a:r>
            <a:r>
              <a:rPr lang="el-GR" dirty="0" err="1"/>
              <a:t>διάγραμματα</a:t>
            </a:r>
            <a:r>
              <a:rPr lang="el-GR" dirty="0"/>
              <a:t> παρατηρούμε ότι οι </a:t>
            </a:r>
            <a:r>
              <a:rPr lang="el-GR" dirty="0" err="1"/>
              <a:t>γιουσερς</a:t>
            </a:r>
            <a:r>
              <a:rPr lang="el-GR" dirty="0"/>
              <a:t> που έχουν τον μεγαλύτερο αριθμό </a:t>
            </a:r>
            <a:r>
              <a:rPr lang="el-GR" dirty="0" err="1"/>
              <a:t>συναλαγών</a:t>
            </a:r>
            <a:r>
              <a:rPr lang="el-GR" dirty="0"/>
              <a:t> και το μεγαλύτερο συνολικό ποσό συναλλαγών είναι αυτοί που έχουν κάνει σχετικά πρόσφατα συναλλαγές.</a:t>
            </a:r>
            <a:endParaRPr dirty="0"/>
          </a:p>
        </p:txBody>
      </p:sp>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l-GR" dirty="0" err="1"/>
              <a:t>Αφου</a:t>
            </a:r>
            <a:r>
              <a:rPr lang="el-GR" dirty="0"/>
              <a:t> χωρίσαμε τους </a:t>
            </a:r>
            <a:r>
              <a:rPr lang="el-GR" dirty="0" err="1"/>
              <a:t>ηιουσερς</a:t>
            </a:r>
            <a:r>
              <a:rPr lang="el-GR" dirty="0"/>
              <a:t> σε δυο </a:t>
            </a:r>
            <a:r>
              <a:rPr lang="el-GR" dirty="0" err="1"/>
              <a:t>γκρουπς</a:t>
            </a:r>
            <a:r>
              <a:rPr lang="el-GR"/>
              <a:t> ερχόμαστε ν </a:t>
            </a:r>
            <a:r>
              <a:rPr lang="el-GR" dirty="0" err="1"/>
              <a:t>Παρασκευη</a:t>
            </a:r>
            <a:r>
              <a:rPr lang="el-GR" baseline="0" dirty="0"/>
              <a:t> μιλαει κανω πασα</a:t>
            </a:r>
            <a:endParaRPr dirty="0"/>
          </a:p>
        </p:txBody>
      </p:sp>
      <p:sp>
        <p:nvSpPr>
          <p:cNvPr id="190" name="Google Shape;190;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err="1"/>
              <a:t>Είν</a:t>
            </a:r>
            <a:r>
              <a:rPr lang="en-US" dirty="0"/>
              <a:t>αι γνωστό ότι κοστίζει περισσότερο να αποκτήσεις έναν νέο πελάτη από το να διατηρήσεις έναν υπάρχον, ενώ σύμφωνα με έρευνες το customer retention είναι από τους κύριους παράγοντες που επηρεάζουν τα έσοδα μιας εταιρίας.</a:t>
            </a:r>
            <a:endParaRPr dirty="0"/>
          </a:p>
          <a:p>
            <a:pPr marL="457200" marR="0" lvl="0" indent="-228600" algn="l" rtl="0">
              <a:lnSpc>
                <a:spcPct val="100000"/>
              </a:lnSpc>
              <a:spcBef>
                <a:spcPts val="0"/>
              </a:spcBef>
              <a:spcAft>
                <a:spcPts val="0"/>
              </a:spcAft>
              <a:buSzPts val="1400"/>
              <a:buNone/>
            </a:pPr>
            <a:endParaRPr dirty="0"/>
          </a:p>
          <a:p>
            <a:pPr marL="457200" marR="0" lvl="0" indent="-228600" algn="l" rtl="0">
              <a:lnSpc>
                <a:spcPct val="100000"/>
              </a:lnSpc>
              <a:spcBef>
                <a:spcPts val="0"/>
              </a:spcBef>
              <a:spcAft>
                <a:spcPts val="0"/>
              </a:spcAft>
              <a:buSzPts val="1400"/>
              <a:buNone/>
            </a:pPr>
            <a:r>
              <a:rPr lang="en-US" dirty="0" err="1"/>
              <a:t>Συνε</a:t>
            </a:r>
            <a:r>
              <a:rPr lang="en-US" dirty="0"/>
              <a:t>πώς, έμφαση πρέπει να δοθεί στους τρόπους με τους οποίους θα μειωθεί το customer churn και πιο συγκεκριμένα στην στρατηγικές που θα πρέπει να εφαρμοστούν.</a:t>
            </a:r>
            <a:endParaRPr dirty="0"/>
          </a:p>
          <a:p>
            <a:pPr marL="457200" marR="0" lvl="0" indent="-228600" algn="l" rtl="0">
              <a:lnSpc>
                <a:spcPct val="100000"/>
              </a:lnSpc>
              <a:spcBef>
                <a:spcPts val="0"/>
              </a:spcBef>
              <a:spcAft>
                <a:spcPts val="0"/>
              </a:spcAft>
              <a:buSzPts val="1400"/>
              <a:buNone/>
            </a:pPr>
            <a:endParaRPr dirty="0"/>
          </a:p>
          <a:p>
            <a:pPr marL="457200" marR="0" lvl="0" indent="-228600" algn="l" rtl="0">
              <a:lnSpc>
                <a:spcPct val="100000"/>
              </a:lnSpc>
              <a:spcBef>
                <a:spcPts val="0"/>
              </a:spcBef>
              <a:spcAft>
                <a:spcPts val="0"/>
              </a:spcAft>
              <a:buSzPts val="1400"/>
              <a:buNone/>
            </a:pPr>
            <a:r>
              <a:rPr lang="en-US" dirty="0"/>
              <a:t>1)</a:t>
            </a:r>
            <a:r>
              <a:rPr lang="en-US" dirty="0" err="1"/>
              <a:t>Αρχικά</a:t>
            </a:r>
            <a:r>
              <a:rPr lang="en-US" dirty="0"/>
              <a:t>, </a:t>
            </a:r>
            <a:r>
              <a:rPr lang="en-US" dirty="0" err="1"/>
              <a:t>έμφ</a:t>
            </a:r>
            <a:r>
              <a:rPr lang="en-US" dirty="0"/>
              <a:t>αση πρέπει να δοθεί στην ανάλυση του γιατί έχουμε πελάτες που αποφασίζουν να φύγουν. </a:t>
            </a:r>
            <a:r>
              <a:rPr lang="en-US" dirty="0" err="1"/>
              <a:t>Αυτό</a:t>
            </a:r>
            <a:r>
              <a:rPr lang="en-US" dirty="0"/>
              <a:t> μπ</a:t>
            </a:r>
            <a:r>
              <a:rPr lang="en-US" dirty="0" err="1"/>
              <a:t>ορεί</a:t>
            </a:r>
            <a:r>
              <a:rPr lang="en-US" dirty="0"/>
              <a:t> να </a:t>
            </a:r>
            <a:r>
              <a:rPr lang="en-US" dirty="0" err="1"/>
              <a:t>γίνει</a:t>
            </a:r>
            <a:r>
              <a:rPr lang="en-US" dirty="0"/>
              <a:t> </a:t>
            </a:r>
            <a:r>
              <a:rPr lang="en-US" dirty="0" err="1"/>
              <a:t>μέσω</a:t>
            </a:r>
            <a:r>
              <a:rPr lang="en-US" dirty="0"/>
              <a:t> επ</a:t>
            </a:r>
            <a:r>
              <a:rPr lang="en-US" dirty="0" err="1"/>
              <a:t>ικοινωνί</a:t>
            </a:r>
            <a:r>
              <a:rPr lang="en-US" dirty="0"/>
              <a:t>ας με τους πελάτες αυτούς και κατανόησης των λόγων που τους οδήγήσαν σε αυτή την επιλογή. </a:t>
            </a:r>
            <a:r>
              <a:rPr lang="en-US" dirty="0" err="1"/>
              <a:t>Είν</a:t>
            </a:r>
            <a:r>
              <a:rPr lang="en-US" dirty="0"/>
              <a:t>αι αναγκαίο οι επιχειρήσεις να δείχνουν ενδιαφέρουν για τους πελάτες, αφού σύμφωνα με έρευνες 68% των πελατών φεύγουν γιατί νομίζουν ότι η επιχείρηση δεν νοίαζετε για αυτούς</a:t>
            </a:r>
            <a:endParaRPr dirty="0"/>
          </a:p>
          <a:p>
            <a:pPr marL="457200" marR="0" lvl="0" indent="-228600" algn="l" rtl="0">
              <a:lnSpc>
                <a:spcPct val="100000"/>
              </a:lnSpc>
              <a:spcBef>
                <a:spcPts val="0"/>
              </a:spcBef>
              <a:spcAft>
                <a:spcPts val="0"/>
              </a:spcAft>
              <a:buSzPts val="1400"/>
              <a:buNone/>
            </a:pPr>
            <a:endParaRPr dirty="0"/>
          </a:p>
          <a:p>
            <a:pPr marL="457200" marR="0" lvl="0" indent="-228600" algn="l" rtl="0">
              <a:lnSpc>
                <a:spcPct val="100000"/>
              </a:lnSpc>
              <a:spcBef>
                <a:spcPts val="0"/>
              </a:spcBef>
              <a:spcAft>
                <a:spcPts val="0"/>
              </a:spcAft>
              <a:buSzPts val="1400"/>
              <a:buNone/>
            </a:pPr>
            <a:r>
              <a:rPr lang="en-US" dirty="0"/>
              <a:t>2) </a:t>
            </a:r>
            <a:r>
              <a:rPr lang="en-US" dirty="0" err="1"/>
              <a:t>Έν</a:t>
            </a:r>
            <a:r>
              <a:rPr lang="en-US" dirty="0"/>
              <a:t>ας άλλος τρόπος μείωσης του churn είναι το συνεχές engagement με τους πελάτες, ειδικά αυτούς που είναι πιθανό να φύγουν, μέσω διαφόρων καναλιών επικοινωνίας όπως email, website, social media και άλλα</a:t>
            </a:r>
            <a:endParaRPr dirty="0"/>
          </a:p>
          <a:p>
            <a:pPr marL="457200" marR="0" lvl="0" indent="-228600" algn="l" rtl="0">
              <a:lnSpc>
                <a:spcPct val="100000"/>
              </a:lnSpc>
              <a:spcBef>
                <a:spcPts val="0"/>
              </a:spcBef>
              <a:spcAft>
                <a:spcPts val="0"/>
              </a:spcAft>
              <a:buSzPts val="1400"/>
              <a:buNone/>
            </a:pPr>
            <a:endParaRPr dirty="0"/>
          </a:p>
          <a:p>
            <a:pPr marL="457200" marR="0" lvl="0" indent="-228600" algn="l" rtl="0">
              <a:lnSpc>
                <a:spcPct val="100000"/>
              </a:lnSpc>
              <a:spcBef>
                <a:spcPts val="0"/>
              </a:spcBef>
              <a:spcAft>
                <a:spcPts val="0"/>
              </a:spcAft>
              <a:buSzPts val="1400"/>
              <a:buNone/>
            </a:pPr>
            <a:r>
              <a:rPr lang="en-US" dirty="0"/>
              <a:t>3) </a:t>
            </a:r>
            <a:r>
              <a:rPr lang="en-US" dirty="0" err="1"/>
              <a:t>Στη</a:t>
            </a:r>
            <a:r>
              <a:rPr lang="en-US" dirty="0"/>
              <a:t> </a:t>
            </a:r>
            <a:r>
              <a:rPr lang="en-US" dirty="0" err="1"/>
              <a:t>συνέχει</a:t>
            </a:r>
            <a:r>
              <a:rPr lang="en-US" dirty="0"/>
              <a:t>α έχουμε την προσφορά κινήτρων , μέσω για παράδειγμα διάφορων discounts, καλύτερων deals και άλλα. Ο </a:t>
            </a:r>
            <a:r>
              <a:rPr lang="en-US" dirty="0" err="1"/>
              <a:t>συγκεκριμένος</a:t>
            </a:r>
            <a:r>
              <a:rPr lang="en-US" dirty="0"/>
              <a:t> </a:t>
            </a:r>
            <a:r>
              <a:rPr lang="en-US" dirty="0" err="1"/>
              <a:t>τρό</a:t>
            </a:r>
            <a:r>
              <a:rPr lang="en-US" dirty="0"/>
              <a:t>πος όπως φαίνεται και στο διάγραμμα είναι από τους πιο αποτελεσματικός τρόπος μείωσης του churn</a:t>
            </a:r>
            <a:endParaRPr dirty="0"/>
          </a:p>
          <a:p>
            <a:pPr marL="457200" marR="0" lvl="0" indent="-228600" algn="l" rtl="0">
              <a:lnSpc>
                <a:spcPct val="100000"/>
              </a:lnSpc>
              <a:spcBef>
                <a:spcPts val="0"/>
              </a:spcBef>
              <a:spcAft>
                <a:spcPts val="0"/>
              </a:spcAft>
              <a:buSzPts val="1400"/>
              <a:buNone/>
            </a:pPr>
            <a:endParaRPr dirty="0"/>
          </a:p>
          <a:p>
            <a:pPr marL="457200" marR="0" lvl="0" indent="-228600" algn="l" rtl="0">
              <a:lnSpc>
                <a:spcPct val="100000"/>
              </a:lnSpc>
              <a:spcBef>
                <a:spcPts val="0"/>
              </a:spcBef>
              <a:spcAft>
                <a:spcPts val="0"/>
              </a:spcAft>
              <a:buSzPts val="1400"/>
              <a:buNone/>
            </a:pPr>
            <a:r>
              <a:rPr lang="en-US" dirty="0"/>
              <a:t>4)</a:t>
            </a:r>
            <a:r>
              <a:rPr lang="en-US" dirty="0" err="1"/>
              <a:t>Τέλος</a:t>
            </a:r>
            <a:r>
              <a:rPr lang="en-US" dirty="0"/>
              <a:t>, </a:t>
            </a:r>
            <a:r>
              <a:rPr lang="en-US" dirty="0" err="1"/>
              <a:t>εξίσου</a:t>
            </a:r>
            <a:r>
              <a:rPr lang="en-US" dirty="0"/>
              <a:t> </a:t>
            </a:r>
            <a:r>
              <a:rPr lang="en-US" dirty="0" err="1"/>
              <a:t>σημ</a:t>
            </a:r>
            <a:r>
              <a:rPr lang="en-US" dirty="0"/>
              <a:t>αντική είναι η παρόχη καλού customer service, καθώς αποτελέι από τους κύριους λόγους για τους οποίους φεύγουν οι πελάτες. </a:t>
            </a:r>
            <a:r>
              <a:rPr lang="en-US" dirty="0" err="1"/>
              <a:t>Πιο</a:t>
            </a:r>
            <a:r>
              <a:rPr lang="en-US" dirty="0"/>
              <a:t> </a:t>
            </a:r>
            <a:r>
              <a:rPr lang="en-US" dirty="0" err="1"/>
              <a:t>συγκεκριμέν</a:t>
            </a:r>
            <a:r>
              <a:rPr lang="en-US" dirty="0"/>
              <a:t>α, 58% των πελατών δεν ξαναεπιστρέφει στην εταιρία μετά από 1 αρνητική εμπειρία</a:t>
            </a:r>
            <a:endParaRPr dirty="0"/>
          </a:p>
        </p:txBody>
      </p:sp>
      <p:sp>
        <p:nvSpPr>
          <p:cNvPr id="209" name="Google Shape;20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1524000" y="3025476"/>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None/>
            </a:pPr>
            <a:r>
              <a:rPr lang="en-US" sz="3200"/>
              <a:t>Project Future: Data &amp; Decision Sciences</a:t>
            </a:r>
            <a:endParaRPr/>
          </a:p>
          <a:p>
            <a:pPr marL="0" lvl="0" indent="0" algn="ctr" rtl="0">
              <a:lnSpc>
                <a:spcPct val="90000"/>
              </a:lnSpc>
              <a:spcBef>
                <a:spcPts val="1000"/>
              </a:spcBef>
              <a:spcAft>
                <a:spcPts val="0"/>
              </a:spcAft>
              <a:buClr>
                <a:schemeClr val="dk1"/>
              </a:buClr>
              <a:buSzPts val="2400"/>
              <a:buNone/>
            </a:pPr>
            <a:r>
              <a:rPr lang="en-US"/>
              <a:t>Final Presentation</a:t>
            </a:r>
            <a:endParaRPr/>
          </a:p>
        </p:txBody>
      </p:sp>
      <p:pic>
        <p:nvPicPr>
          <p:cNvPr id="89" name="Google Shape;89;p1" descr="page1image3840960"/>
          <p:cNvPicPr preferRelativeResize="0"/>
          <p:nvPr/>
        </p:nvPicPr>
        <p:blipFill rotWithShape="1">
          <a:blip r:embed="rId3">
            <a:alphaModFix/>
          </a:blip>
          <a:srcRect/>
          <a:stretch/>
        </p:blipFill>
        <p:spPr>
          <a:xfrm>
            <a:off x="0" y="0"/>
            <a:ext cx="2536166" cy="2176763"/>
          </a:xfrm>
          <a:prstGeom prst="rect">
            <a:avLst/>
          </a:prstGeom>
          <a:noFill/>
          <a:ln>
            <a:noFill/>
          </a:ln>
        </p:spPr>
      </p:pic>
      <p:pic>
        <p:nvPicPr>
          <p:cNvPr id="90" name="Google Shape;90;p1" descr="page1image3841184"/>
          <p:cNvPicPr preferRelativeResize="0"/>
          <p:nvPr/>
        </p:nvPicPr>
        <p:blipFill rotWithShape="1">
          <a:blip r:embed="rId4">
            <a:alphaModFix/>
          </a:blip>
          <a:srcRect/>
          <a:stretch/>
        </p:blipFill>
        <p:spPr>
          <a:xfrm>
            <a:off x="10144665" y="317021"/>
            <a:ext cx="1742536" cy="326068"/>
          </a:xfrm>
          <a:prstGeom prst="rect">
            <a:avLst/>
          </a:prstGeom>
          <a:noFill/>
          <a:ln>
            <a:noFill/>
          </a:ln>
        </p:spPr>
      </p:pic>
      <p:pic>
        <p:nvPicPr>
          <p:cNvPr id="91" name="Google Shape;91;p1" descr="page1image3819008"/>
          <p:cNvPicPr preferRelativeResize="0"/>
          <p:nvPr/>
        </p:nvPicPr>
        <p:blipFill rotWithShape="1">
          <a:blip r:embed="rId5">
            <a:alphaModFix/>
          </a:blip>
          <a:srcRect/>
          <a:stretch/>
        </p:blipFill>
        <p:spPr>
          <a:xfrm>
            <a:off x="9222139" y="594226"/>
            <a:ext cx="2891722" cy="988310"/>
          </a:xfrm>
          <a:prstGeom prst="rect">
            <a:avLst/>
          </a:prstGeom>
          <a:noFill/>
          <a:ln>
            <a:noFill/>
          </a:ln>
        </p:spPr>
      </p:pic>
      <p:pic>
        <p:nvPicPr>
          <p:cNvPr id="92" name="Google Shape;92;p1" descr="page1image3822816"/>
          <p:cNvPicPr preferRelativeResize="0"/>
          <p:nvPr/>
        </p:nvPicPr>
        <p:blipFill rotWithShape="1">
          <a:blip r:embed="rId6">
            <a:alphaModFix/>
          </a:blip>
          <a:srcRect/>
          <a:stretch/>
        </p:blipFill>
        <p:spPr>
          <a:xfrm>
            <a:off x="10136119" y="1620169"/>
            <a:ext cx="1751082" cy="556594"/>
          </a:xfrm>
          <a:prstGeom prst="rect">
            <a:avLst/>
          </a:prstGeom>
          <a:noFill/>
          <a:ln>
            <a:noFill/>
          </a:ln>
        </p:spPr>
      </p:pic>
      <p:sp>
        <p:nvSpPr>
          <p:cNvPr id="93" name="Google Shape;93;p1"/>
          <p:cNvSpPr txBox="1"/>
          <p:nvPr/>
        </p:nvSpPr>
        <p:spPr>
          <a:xfrm>
            <a:off x="83092" y="5199548"/>
            <a:ext cx="3169394"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Team 2:</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Dimitra Charalampopoulou</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Ioannis Konstantakopoulos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Apostolos Pantazopoulos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Paraskevi Papacharalampous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838200" y="365125"/>
            <a:ext cx="4279490" cy="932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2800" b="1">
                <a:solidFill>
                  <a:srgbClr val="3D9AFA"/>
                </a:solidFill>
                <a:latin typeface="Arial"/>
                <a:ea typeface="Arial"/>
                <a:cs typeface="Arial"/>
                <a:sym typeface="Arial"/>
              </a:rPr>
              <a:t>5. Churn Metrics</a:t>
            </a:r>
            <a:endParaRPr/>
          </a:p>
        </p:txBody>
      </p:sp>
      <p:sp>
        <p:nvSpPr>
          <p:cNvPr id="226" name="Google Shape;226;p26"/>
          <p:cNvSpPr/>
          <p:nvPr/>
        </p:nvSpPr>
        <p:spPr>
          <a:xfrm>
            <a:off x="707922" y="681037"/>
            <a:ext cx="130278" cy="262860"/>
          </a:xfrm>
          <a:prstGeom prst="rect">
            <a:avLst/>
          </a:prstGeom>
          <a:solidFill>
            <a:srgbClr val="3D9AFA"/>
          </a:solidFill>
          <a:ln w="25400" cap="flat" cmpd="sng">
            <a:solidFill>
              <a:srgbClr val="3D9A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7" name="Google Shape;227;p26"/>
          <p:cNvSpPr txBox="1"/>
          <p:nvPr/>
        </p:nvSpPr>
        <p:spPr>
          <a:xfrm>
            <a:off x="838200" y="1061998"/>
            <a:ext cx="34984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*measure every 6-12 months</a:t>
            </a:r>
            <a:endParaRPr/>
          </a:p>
        </p:txBody>
      </p:sp>
      <p:pic>
        <p:nvPicPr>
          <p:cNvPr id="228" name="Google Shape;228;p26" descr="A screenshot of a cell phone&#10;&#10;Description automatically generated"/>
          <p:cNvPicPr preferRelativeResize="0"/>
          <p:nvPr/>
        </p:nvPicPr>
        <p:blipFill rotWithShape="1">
          <a:blip r:embed="rId3">
            <a:alphaModFix/>
          </a:blip>
          <a:srcRect r="74000" b="63743"/>
          <a:stretch/>
        </p:blipFill>
        <p:spPr>
          <a:xfrm>
            <a:off x="3131498" y="1580209"/>
            <a:ext cx="2170564" cy="1626894"/>
          </a:xfrm>
          <a:prstGeom prst="rect">
            <a:avLst/>
          </a:prstGeom>
          <a:noFill/>
          <a:ln>
            <a:noFill/>
          </a:ln>
        </p:spPr>
      </p:pic>
      <p:pic>
        <p:nvPicPr>
          <p:cNvPr id="229" name="Google Shape;229;p26"/>
          <p:cNvPicPr preferRelativeResize="0"/>
          <p:nvPr/>
        </p:nvPicPr>
        <p:blipFill rotWithShape="1">
          <a:blip r:embed="rId4">
            <a:alphaModFix/>
          </a:blip>
          <a:srcRect r="72933" b="23089"/>
          <a:stretch/>
        </p:blipFill>
        <p:spPr>
          <a:xfrm>
            <a:off x="2977945" y="3514880"/>
            <a:ext cx="2477671" cy="2164894"/>
          </a:xfrm>
          <a:prstGeom prst="rect">
            <a:avLst/>
          </a:prstGeom>
          <a:noFill/>
          <a:ln>
            <a:noFill/>
          </a:ln>
        </p:spPr>
      </p:pic>
      <p:pic>
        <p:nvPicPr>
          <p:cNvPr id="230" name="Google Shape;230;p26"/>
          <p:cNvPicPr preferRelativeResize="0"/>
          <p:nvPr/>
        </p:nvPicPr>
        <p:blipFill rotWithShape="1">
          <a:blip r:embed="rId5">
            <a:alphaModFix/>
          </a:blip>
          <a:srcRect l="-2037" t="-4380" r="76683" b="60472"/>
          <a:stretch/>
        </p:blipFill>
        <p:spPr>
          <a:xfrm>
            <a:off x="6889940" y="1580209"/>
            <a:ext cx="1663510" cy="1670930"/>
          </a:xfrm>
          <a:prstGeom prst="rect">
            <a:avLst/>
          </a:prstGeom>
          <a:noFill/>
          <a:ln>
            <a:noFill/>
          </a:ln>
        </p:spPr>
      </p:pic>
      <p:pic>
        <p:nvPicPr>
          <p:cNvPr id="231" name="Google Shape;231;p26"/>
          <p:cNvPicPr preferRelativeResize="0"/>
          <p:nvPr/>
        </p:nvPicPr>
        <p:blipFill rotWithShape="1">
          <a:blip r:embed="rId6">
            <a:alphaModFix/>
          </a:blip>
          <a:srcRect r="72625" b="22453"/>
          <a:stretch/>
        </p:blipFill>
        <p:spPr>
          <a:xfrm>
            <a:off x="6921586" y="3835914"/>
            <a:ext cx="2054357" cy="1789489"/>
          </a:xfrm>
          <a:prstGeom prst="rect">
            <a:avLst/>
          </a:prstGeom>
          <a:noFill/>
          <a:ln>
            <a:noFill/>
          </a:ln>
        </p:spPr>
      </p:pic>
      <p:sp>
        <p:nvSpPr>
          <p:cNvPr id="232" name="Google Shape;232;p26"/>
          <p:cNvSpPr txBox="1"/>
          <p:nvPr/>
        </p:nvSpPr>
        <p:spPr>
          <a:xfrm>
            <a:off x="2977945" y="5844024"/>
            <a:ext cx="260988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FFC000"/>
                </a:solidFill>
                <a:latin typeface="Arial"/>
                <a:ea typeface="Arial"/>
                <a:cs typeface="Arial"/>
                <a:sym typeface="Arial"/>
              </a:rPr>
              <a:t>Average Transaction Value</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(ATV)</a:t>
            </a:r>
            <a:endParaRPr/>
          </a:p>
        </p:txBody>
      </p:sp>
      <p:sp>
        <p:nvSpPr>
          <p:cNvPr id="233" name="Google Shape;233;p26"/>
          <p:cNvSpPr txBox="1"/>
          <p:nvPr/>
        </p:nvSpPr>
        <p:spPr>
          <a:xfrm>
            <a:off x="6765793" y="3207103"/>
            <a:ext cx="228665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FFC000"/>
                </a:solidFill>
                <a:latin typeface="Arial"/>
                <a:ea typeface="Arial"/>
                <a:cs typeface="Arial"/>
                <a:sym typeface="Arial"/>
              </a:rPr>
              <a:t>Revenue Churn Rate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(RCR)</a:t>
            </a:r>
            <a:endParaRPr/>
          </a:p>
        </p:txBody>
      </p:sp>
      <p:sp>
        <p:nvSpPr>
          <p:cNvPr id="234" name="Google Shape;234;p26"/>
          <p:cNvSpPr txBox="1"/>
          <p:nvPr/>
        </p:nvSpPr>
        <p:spPr>
          <a:xfrm>
            <a:off x="3198968" y="3251139"/>
            <a:ext cx="2388859"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FFC000"/>
                </a:solidFill>
                <a:latin typeface="Arial"/>
                <a:ea typeface="Arial"/>
                <a:cs typeface="Arial"/>
                <a:sym typeface="Arial"/>
              </a:rPr>
              <a:t>Customer Churn Rate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(CCR)</a:t>
            </a:r>
            <a:endParaRPr/>
          </a:p>
        </p:txBody>
      </p:sp>
      <p:sp>
        <p:nvSpPr>
          <p:cNvPr id="235" name="Google Shape;235;p26"/>
          <p:cNvSpPr txBox="1"/>
          <p:nvPr/>
        </p:nvSpPr>
        <p:spPr>
          <a:xfrm>
            <a:off x="6718475" y="5819903"/>
            <a:ext cx="272420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FFC000"/>
                </a:solidFill>
                <a:latin typeface="Arial"/>
                <a:ea typeface="Arial"/>
                <a:cs typeface="Arial"/>
                <a:sym typeface="Arial"/>
              </a:rPr>
              <a:t>Time Between Transactions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4648200" y="251777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4400"/>
              <a:buFont typeface="Calibri"/>
              <a:buNone/>
            </a:pPr>
            <a:r>
              <a:rPr lang="en-US" b="1">
                <a:solidFill>
                  <a:srgbClr val="3A3838"/>
                </a:solidFill>
              </a:rPr>
              <a:t>Thank you !</a:t>
            </a:r>
            <a:endParaRPr/>
          </a:p>
        </p:txBody>
      </p:sp>
      <p:pic>
        <p:nvPicPr>
          <p:cNvPr id="241" name="Google Shape;241;p27" descr="A screenshot of a cell phone&#10;&#10;Description automatically generated"/>
          <p:cNvPicPr preferRelativeResize="0"/>
          <p:nvPr/>
        </p:nvPicPr>
        <p:blipFill rotWithShape="1">
          <a:blip r:embed="rId3">
            <a:alphaModFix/>
          </a:blip>
          <a:srcRect t="64184"/>
          <a:stretch/>
        </p:blipFill>
        <p:spPr>
          <a:xfrm>
            <a:off x="3244850" y="5775324"/>
            <a:ext cx="8928100" cy="1082675"/>
          </a:xfrm>
          <a:prstGeom prst="rect">
            <a:avLst/>
          </a:prstGeom>
          <a:noFill/>
          <a:ln>
            <a:noFill/>
          </a:ln>
        </p:spPr>
      </p:pic>
      <p:pic>
        <p:nvPicPr>
          <p:cNvPr id="242" name="Google Shape;242;p27" descr="A screenshot of a cell phone&#10;&#10;Description automatically generated"/>
          <p:cNvPicPr preferRelativeResize="0"/>
          <p:nvPr/>
        </p:nvPicPr>
        <p:blipFill rotWithShape="1">
          <a:blip r:embed="rId3">
            <a:alphaModFix/>
          </a:blip>
          <a:srcRect l="63654" t="18805" b="44130"/>
          <a:stretch/>
        </p:blipFill>
        <p:spPr>
          <a:xfrm>
            <a:off x="19050" y="5775325"/>
            <a:ext cx="3244850" cy="108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3055374" cy="932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D9AFA"/>
              </a:buClr>
              <a:buSzPts val="2800"/>
              <a:buFont typeface="Calibri"/>
              <a:buNone/>
            </a:pPr>
            <a:r>
              <a:rPr lang="en-US" sz="2800" b="1">
                <a:solidFill>
                  <a:srgbClr val="3D9AFA"/>
                </a:solidFill>
                <a:latin typeface="Calibri"/>
                <a:ea typeface="Calibri"/>
                <a:cs typeface="Calibri"/>
                <a:sym typeface="Calibri"/>
              </a:rPr>
              <a:t>1. Data Exploration</a:t>
            </a:r>
            <a:endParaRPr/>
          </a:p>
        </p:txBody>
      </p:sp>
      <p:sp>
        <p:nvSpPr>
          <p:cNvPr id="99" name="Google Shape;99;p2"/>
          <p:cNvSpPr/>
          <p:nvPr/>
        </p:nvSpPr>
        <p:spPr>
          <a:xfrm>
            <a:off x="707922" y="681037"/>
            <a:ext cx="130278" cy="262860"/>
          </a:xfrm>
          <a:prstGeom prst="rect">
            <a:avLst/>
          </a:prstGeom>
          <a:solidFill>
            <a:srgbClr val="3D9AFA"/>
          </a:solidFill>
          <a:ln w="12700" cap="flat" cmpd="sng">
            <a:solidFill>
              <a:srgbClr val="3D9A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707922" y="1130252"/>
            <a:ext cx="10645878" cy="558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199" y="365125"/>
            <a:ext cx="6447503" cy="932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D9AFA"/>
              </a:buClr>
              <a:buSzPts val="2800"/>
              <a:buFont typeface="Calibri"/>
              <a:buNone/>
            </a:pPr>
            <a:r>
              <a:rPr lang="en-US" sz="2800" b="1">
                <a:solidFill>
                  <a:srgbClr val="3D9AFA"/>
                </a:solidFill>
                <a:latin typeface="Calibri"/>
                <a:ea typeface="Calibri"/>
                <a:cs typeface="Calibri"/>
                <a:sym typeface="Calibri"/>
              </a:rPr>
              <a:t>Data Pre- Processing</a:t>
            </a:r>
            <a:endParaRPr/>
          </a:p>
        </p:txBody>
      </p:sp>
      <p:sp>
        <p:nvSpPr>
          <p:cNvPr id="106" name="Google Shape;106;p3"/>
          <p:cNvSpPr/>
          <p:nvPr/>
        </p:nvSpPr>
        <p:spPr>
          <a:xfrm>
            <a:off x="707922" y="681037"/>
            <a:ext cx="130278" cy="262860"/>
          </a:xfrm>
          <a:prstGeom prst="rect">
            <a:avLst/>
          </a:prstGeom>
          <a:solidFill>
            <a:srgbClr val="3D9AFA"/>
          </a:solidFill>
          <a:ln w="12700" cap="flat" cmpd="sng">
            <a:solidFill>
              <a:srgbClr val="3D9A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3"/>
          <p:cNvSpPr txBox="1">
            <a:spLocks noGrp="1"/>
          </p:cNvSpPr>
          <p:nvPr>
            <p:ph type="body" idx="1"/>
          </p:nvPr>
        </p:nvSpPr>
        <p:spPr>
          <a:xfrm>
            <a:off x="702955" y="1534977"/>
            <a:ext cx="10541148" cy="569042"/>
          </a:xfrm>
          <a:prstGeom prst="rect">
            <a:avLst/>
          </a:prstGeom>
          <a:noFill/>
          <a:ln>
            <a:noFill/>
          </a:ln>
        </p:spPr>
        <p:txBody>
          <a:bodyPr spcFirstLastPara="1" wrap="square" lIns="91425" tIns="45700" rIns="91425" bIns="45700" anchor="t" anchorCtr="0">
            <a:normAutofit/>
          </a:bodyPr>
          <a:lstStyle/>
          <a:p>
            <a:pPr marL="0" lvl="0" indent="0" algn="ctr" rtl="0">
              <a:lnSpc>
                <a:spcPct val="70000"/>
              </a:lnSpc>
              <a:spcBef>
                <a:spcPts val="0"/>
              </a:spcBef>
              <a:spcAft>
                <a:spcPts val="0"/>
              </a:spcAft>
              <a:buClr>
                <a:schemeClr val="dk1"/>
              </a:buClr>
              <a:buSzPts val="2040"/>
              <a:buNone/>
            </a:pPr>
            <a:r>
              <a:rPr lang="en-US" sz="2040" b="1"/>
              <a:t>Identified and resolved data-quality issues</a:t>
            </a:r>
            <a:r>
              <a:rPr lang="en-US" sz="2040"/>
              <a:t> such us inconsistent formating, missing data entries and inaccuracy of the data and </a:t>
            </a:r>
            <a:r>
              <a:rPr lang="en-US" sz="2040" b="1"/>
              <a:t>modified the data </a:t>
            </a:r>
            <a:r>
              <a:rPr lang="en-US" sz="2040"/>
              <a:t>to make them easier to process</a:t>
            </a:r>
            <a:endParaRPr/>
          </a:p>
        </p:txBody>
      </p:sp>
      <p:pic>
        <p:nvPicPr>
          <p:cNvPr id="108" name="Google Shape;108;p3"/>
          <p:cNvPicPr preferRelativeResize="0"/>
          <p:nvPr/>
        </p:nvPicPr>
        <p:blipFill rotWithShape="1">
          <a:blip r:embed="rId3">
            <a:alphaModFix/>
          </a:blip>
          <a:srcRect r="72613"/>
          <a:stretch/>
        </p:blipFill>
        <p:spPr>
          <a:xfrm>
            <a:off x="6607465" y="2801603"/>
            <a:ext cx="4641605" cy="3197891"/>
          </a:xfrm>
          <a:prstGeom prst="rect">
            <a:avLst/>
          </a:prstGeom>
          <a:noFill/>
          <a:ln>
            <a:noFill/>
          </a:ln>
          <a:effectLst>
            <a:outerShdw blurRad="609600" dist="38100" dir="2460000" sx="98000" sy="98000" algn="tl" rotWithShape="0">
              <a:srgbClr val="D8D8D8"/>
            </a:outerShdw>
          </a:effectLst>
        </p:spPr>
      </p:pic>
      <p:pic>
        <p:nvPicPr>
          <p:cNvPr id="109" name="Google Shape;109;p3"/>
          <p:cNvPicPr preferRelativeResize="0"/>
          <p:nvPr/>
        </p:nvPicPr>
        <p:blipFill rotWithShape="1">
          <a:blip r:embed="rId4">
            <a:alphaModFix/>
          </a:blip>
          <a:srcRect l="-1" r="70718"/>
          <a:stretch/>
        </p:blipFill>
        <p:spPr>
          <a:xfrm>
            <a:off x="385699" y="2801604"/>
            <a:ext cx="4829034" cy="3197891"/>
          </a:xfrm>
          <a:prstGeom prst="rect">
            <a:avLst/>
          </a:prstGeom>
          <a:noFill/>
          <a:ln>
            <a:noFill/>
          </a:ln>
          <a:effectLst>
            <a:outerShdw blurRad="609600" dist="38100" dir="2460000" sx="98000" sy="98000" algn="tl" rotWithShape="0">
              <a:srgbClr val="D8D8D8"/>
            </a:outerShdw>
          </a:effectLst>
        </p:spPr>
      </p:pic>
      <p:sp>
        <p:nvSpPr>
          <p:cNvPr id="110" name="Google Shape;110;p3"/>
          <p:cNvSpPr/>
          <p:nvPr/>
        </p:nvSpPr>
        <p:spPr>
          <a:xfrm>
            <a:off x="2800216" y="2971800"/>
            <a:ext cx="2171834" cy="3027694"/>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3"/>
          <p:cNvSpPr/>
          <p:nvPr/>
        </p:nvSpPr>
        <p:spPr>
          <a:xfrm>
            <a:off x="1117384" y="2837194"/>
            <a:ext cx="1030523" cy="319789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3"/>
          <p:cNvSpPr/>
          <p:nvPr/>
        </p:nvSpPr>
        <p:spPr>
          <a:xfrm>
            <a:off x="7467601" y="2837194"/>
            <a:ext cx="800100" cy="316230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 name="Google Shape;113;p3"/>
          <p:cNvSpPr/>
          <p:nvPr/>
        </p:nvSpPr>
        <p:spPr>
          <a:xfrm>
            <a:off x="5395410" y="3897598"/>
            <a:ext cx="1102015" cy="712502"/>
          </a:xfrm>
          <a:prstGeom prst="rightArrow">
            <a:avLst>
              <a:gd name="adj1" fmla="val 50000"/>
              <a:gd name="adj2" fmla="val 50000"/>
            </a:avLst>
          </a:prstGeom>
          <a:solidFill>
            <a:srgbClr val="3D9AFA"/>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4279490" cy="932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D9AFA"/>
              </a:buClr>
              <a:buSzPts val="2800"/>
              <a:buFont typeface="Calibri"/>
              <a:buNone/>
            </a:pPr>
            <a:r>
              <a:rPr lang="en-US" sz="2800" b="1">
                <a:solidFill>
                  <a:srgbClr val="3D9AFA"/>
                </a:solidFill>
                <a:latin typeface="Calibri"/>
                <a:ea typeface="Calibri"/>
                <a:cs typeface="Calibri"/>
                <a:sym typeface="Calibri"/>
              </a:rPr>
              <a:t>2. Feature Engineering</a:t>
            </a:r>
            <a:endParaRPr/>
          </a:p>
        </p:txBody>
      </p:sp>
      <p:sp>
        <p:nvSpPr>
          <p:cNvPr id="119" name="Google Shape;119;p4"/>
          <p:cNvSpPr/>
          <p:nvPr/>
        </p:nvSpPr>
        <p:spPr>
          <a:xfrm>
            <a:off x="707922" y="681037"/>
            <a:ext cx="130278" cy="262860"/>
          </a:xfrm>
          <a:prstGeom prst="rect">
            <a:avLst/>
          </a:prstGeom>
          <a:solidFill>
            <a:srgbClr val="3D9AFA"/>
          </a:solidFill>
          <a:ln w="12700" cap="flat" cmpd="sng">
            <a:solidFill>
              <a:srgbClr val="3D9A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l="-204" t="36178" r="76591" b="20171"/>
          <a:stretch/>
        </p:blipFill>
        <p:spPr>
          <a:xfrm>
            <a:off x="299218" y="3122971"/>
            <a:ext cx="2216150" cy="2095500"/>
          </a:xfrm>
          <a:prstGeom prst="rect">
            <a:avLst/>
          </a:prstGeom>
          <a:noFill/>
          <a:ln>
            <a:noFill/>
          </a:ln>
        </p:spPr>
      </p:pic>
      <p:sp>
        <p:nvSpPr>
          <p:cNvPr id="121" name="Google Shape;121;p4"/>
          <p:cNvSpPr/>
          <p:nvPr/>
        </p:nvSpPr>
        <p:spPr>
          <a:xfrm>
            <a:off x="1257300" y="1686847"/>
            <a:ext cx="704850" cy="70485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7F7F7F"/>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22" name="Google Shape;122;p4"/>
          <p:cNvSpPr txBox="1"/>
          <p:nvPr/>
        </p:nvSpPr>
        <p:spPr>
          <a:xfrm>
            <a:off x="618357" y="2589282"/>
            <a:ext cx="1982736"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Pre-processed dataset </a:t>
            </a:r>
            <a:endParaRPr sz="1400" b="0" i="0" u="none" strike="noStrike" cap="none">
              <a:solidFill>
                <a:srgbClr val="000000"/>
              </a:solidFill>
              <a:latin typeface="Arial"/>
              <a:ea typeface="Arial"/>
              <a:cs typeface="Arial"/>
              <a:sym typeface="Arial"/>
            </a:endParaRPr>
          </a:p>
        </p:txBody>
      </p:sp>
      <p:cxnSp>
        <p:nvCxnSpPr>
          <p:cNvPr id="123" name="Google Shape;123;p4"/>
          <p:cNvCxnSpPr/>
          <p:nvPr/>
        </p:nvCxnSpPr>
        <p:spPr>
          <a:xfrm>
            <a:off x="2590808" y="4190386"/>
            <a:ext cx="838200" cy="0"/>
          </a:xfrm>
          <a:prstGeom prst="straightConnector1">
            <a:avLst/>
          </a:prstGeom>
          <a:noFill/>
          <a:ln w="57150" cap="flat" cmpd="sng">
            <a:solidFill>
              <a:srgbClr val="A5A5A5">
                <a:alpha val="98431"/>
              </a:srgbClr>
            </a:solidFill>
            <a:prstDash val="solid"/>
            <a:miter lim="800000"/>
            <a:headEnd type="none" w="sm" len="sm"/>
            <a:tailEnd type="none" w="sm" len="sm"/>
          </a:ln>
        </p:spPr>
      </p:cxnSp>
      <p:sp>
        <p:nvSpPr>
          <p:cNvPr id="124" name="Google Shape;124;p4"/>
          <p:cNvSpPr/>
          <p:nvPr/>
        </p:nvSpPr>
        <p:spPr>
          <a:xfrm>
            <a:off x="4763420" y="1687153"/>
            <a:ext cx="704850" cy="70485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7F7F7F"/>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25" name="Google Shape;125;p4"/>
          <p:cNvSpPr txBox="1"/>
          <p:nvPr/>
        </p:nvSpPr>
        <p:spPr>
          <a:xfrm>
            <a:off x="4124477" y="2599421"/>
            <a:ext cx="1982736"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Split into two subsets</a:t>
            </a:r>
            <a:endParaRPr sz="1400" b="0" i="0" u="none" strike="noStrike" cap="none">
              <a:solidFill>
                <a:srgbClr val="000000"/>
              </a:solidFill>
              <a:latin typeface="Arial"/>
              <a:ea typeface="Arial"/>
              <a:cs typeface="Arial"/>
              <a:sym typeface="Arial"/>
            </a:endParaRPr>
          </a:p>
        </p:txBody>
      </p:sp>
      <p:cxnSp>
        <p:nvCxnSpPr>
          <p:cNvPr id="126" name="Google Shape;126;p4"/>
          <p:cNvCxnSpPr/>
          <p:nvPr/>
        </p:nvCxnSpPr>
        <p:spPr>
          <a:xfrm rot="5400000">
            <a:off x="3028958" y="4190386"/>
            <a:ext cx="838200" cy="0"/>
          </a:xfrm>
          <a:prstGeom prst="straightConnector1">
            <a:avLst/>
          </a:prstGeom>
          <a:noFill/>
          <a:ln w="57150" cap="flat" cmpd="sng">
            <a:solidFill>
              <a:srgbClr val="A5A5A5">
                <a:alpha val="98431"/>
              </a:srgbClr>
            </a:solidFill>
            <a:prstDash val="solid"/>
            <a:miter lim="800000"/>
            <a:headEnd type="none" w="sm" len="sm"/>
            <a:tailEnd type="none" w="sm" len="sm"/>
          </a:ln>
        </p:spPr>
      </p:cxnSp>
      <p:cxnSp>
        <p:nvCxnSpPr>
          <p:cNvPr id="127" name="Google Shape;127;p4"/>
          <p:cNvCxnSpPr/>
          <p:nvPr/>
        </p:nvCxnSpPr>
        <p:spPr>
          <a:xfrm>
            <a:off x="3422248" y="3771286"/>
            <a:ext cx="838200" cy="0"/>
          </a:xfrm>
          <a:prstGeom prst="straightConnector1">
            <a:avLst/>
          </a:prstGeom>
          <a:noFill/>
          <a:ln w="57150" cap="flat" cmpd="sng">
            <a:solidFill>
              <a:srgbClr val="A5A5A5">
                <a:alpha val="98431"/>
              </a:srgbClr>
            </a:solidFill>
            <a:prstDash val="solid"/>
            <a:miter lim="800000"/>
            <a:headEnd type="none" w="sm" len="sm"/>
            <a:tailEnd type="triangle" w="med" len="med"/>
          </a:ln>
        </p:spPr>
      </p:cxnSp>
      <p:cxnSp>
        <p:nvCxnSpPr>
          <p:cNvPr id="128" name="Google Shape;128;p4"/>
          <p:cNvCxnSpPr/>
          <p:nvPr/>
        </p:nvCxnSpPr>
        <p:spPr>
          <a:xfrm>
            <a:off x="3429008" y="4608257"/>
            <a:ext cx="838200" cy="0"/>
          </a:xfrm>
          <a:prstGeom prst="straightConnector1">
            <a:avLst/>
          </a:prstGeom>
          <a:noFill/>
          <a:ln w="57150" cap="flat" cmpd="sng">
            <a:solidFill>
              <a:srgbClr val="A5A5A5">
                <a:alpha val="98431"/>
              </a:srgbClr>
            </a:solidFill>
            <a:prstDash val="solid"/>
            <a:miter lim="800000"/>
            <a:headEnd type="none" w="sm" len="sm"/>
            <a:tailEnd type="triangle" w="med" len="med"/>
          </a:ln>
        </p:spPr>
      </p:cxnSp>
      <p:sp>
        <p:nvSpPr>
          <p:cNvPr id="129" name="Google Shape;129;p4"/>
          <p:cNvSpPr/>
          <p:nvPr/>
        </p:nvSpPr>
        <p:spPr>
          <a:xfrm>
            <a:off x="4400473" y="3514725"/>
            <a:ext cx="1595129" cy="533400"/>
          </a:xfrm>
          <a:prstGeom prst="roundRect">
            <a:avLst>
              <a:gd name="adj" fmla="val 16667"/>
            </a:avLst>
          </a:prstGeom>
          <a:solidFill>
            <a:srgbClr val="F157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TEST SET</a:t>
            </a:r>
            <a:endParaRPr sz="1400" b="0" i="0" u="none" strike="noStrike" cap="none">
              <a:solidFill>
                <a:srgbClr val="000000"/>
              </a:solidFill>
              <a:latin typeface="Arial"/>
              <a:ea typeface="Arial"/>
              <a:cs typeface="Arial"/>
              <a:sym typeface="Arial"/>
            </a:endParaRPr>
          </a:p>
        </p:txBody>
      </p:sp>
      <p:sp>
        <p:nvSpPr>
          <p:cNvPr id="130" name="Google Shape;130;p4"/>
          <p:cNvSpPr/>
          <p:nvPr/>
        </p:nvSpPr>
        <p:spPr>
          <a:xfrm>
            <a:off x="4383958" y="4332031"/>
            <a:ext cx="1595129" cy="5334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TRAIN SET</a:t>
            </a:r>
            <a:endParaRPr sz="1400" b="0" i="0" u="none" strike="noStrike" cap="none">
              <a:solidFill>
                <a:srgbClr val="000000"/>
              </a:solidFill>
              <a:latin typeface="Arial"/>
              <a:ea typeface="Arial"/>
              <a:cs typeface="Arial"/>
              <a:sym typeface="Arial"/>
            </a:endParaRPr>
          </a:p>
        </p:txBody>
      </p:sp>
      <p:sp>
        <p:nvSpPr>
          <p:cNvPr id="131" name="Google Shape;131;p4"/>
          <p:cNvSpPr txBox="1"/>
          <p:nvPr/>
        </p:nvSpPr>
        <p:spPr>
          <a:xfrm>
            <a:off x="5864635" y="3570972"/>
            <a:ext cx="1048047"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3A3838"/>
                </a:solidFill>
                <a:latin typeface="Calibri"/>
                <a:ea typeface="Calibri"/>
                <a:cs typeface="Calibri"/>
                <a:sym typeface="Calibri"/>
              </a:rPr>
              <a:t>20%</a:t>
            </a:r>
            <a:endParaRPr sz="1400" b="0" i="0" u="none" strike="noStrike" cap="none">
              <a:solidFill>
                <a:srgbClr val="000000"/>
              </a:solidFill>
              <a:latin typeface="Arial"/>
              <a:ea typeface="Arial"/>
              <a:cs typeface="Arial"/>
              <a:sym typeface="Arial"/>
            </a:endParaRPr>
          </a:p>
        </p:txBody>
      </p:sp>
      <p:sp>
        <p:nvSpPr>
          <p:cNvPr id="132" name="Google Shape;132;p4"/>
          <p:cNvSpPr txBox="1"/>
          <p:nvPr/>
        </p:nvSpPr>
        <p:spPr>
          <a:xfrm>
            <a:off x="5864635" y="4311790"/>
            <a:ext cx="104804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3A3838"/>
                </a:solidFill>
                <a:latin typeface="Calibri"/>
                <a:ea typeface="Calibri"/>
                <a:cs typeface="Calibri"/>
                <a:sym typeface="Calibri"/>
              </a:rPr>
              <a:t>80%</a:t>
            </a:r>
            <a:endParaRPr sz="1400" b="0" i="0" u="none" strike="noStrike" cap="none">
              <a:solidFill>
                <a:srgbClr val="000000"/>
              </a:solidFill>
              <a:latin typeface="Arial"/>
              <a:ea typeface="Arial"/>
              <a:cs typeface="Arial"/>
              <a:sym typeface="Arial"/>
            </a:endParaRPr>
          </a:p>
        </p:txBody>
      </p:sp>
      <p:cxnSp>
        <p:nvCxnSpPr>
          <p:cNvPr id="133" name="Google Shape;133;p4"/>
          <p:cNvCxnSpPr/>
          <p:nvPr/>
        </p:nvCxnSpPr>
        <p:spPr>
          <a:xfrm>
            <a:off x="6546734" y="4170107"/>
            <a:ext cx="1016116" cy="0"/>
          </a:xfrm>
          <a:prstGeom prst="straightConnector1">
            <a:avLst/>
          </a:prstGeom>
          <a:noFill/>
          <a:ln w="57150" cap="flat" cmpd="sng">
            <a:solidFill>
              <a:srgbClr val="A5A5A5">
                <a:alpha val="98431"/>
              </a:srgbClr>
            </a:solidFill>
            <a:prstDash val="solid"/>
            <a:miter lim="800000"/>
            <a:headEnd type="none" w="sm" len="sm"/>
            <a:tailEnd type="triangle" w="med" len="med"/>
          </a:ln>
        </p:spPr>
      </p:cxnSp>
      <p:sp>
        <p:nvSpPr>
          <p:cNvPr id="134" name="Google Shape;134;p4"/>
          <p:cNvSpPr/>
          <p:nvPr/>
        </p:nvSpPr>
        <p:spPr>
          <a:xfrm>
            <a:off x="7920805" y="1687153"/>
            <a:ext cx="704850" cy="70485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7F7F7F"/>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135" name="Google Shape;135;p4"/>
          <p:cNvSpPr txBox="1"/>
          <p:nvPr/>
        </p:nvSpPr>
        <p:spPr>
          <a:xfrm>
            <a:off x="7281862" y="2606814"/>
            <a:ext cx="1982736"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Data Transformation</a:t>
            </a:r>
            <a:endParaRPr sz="2000" b="1" i="0" u="none" strike="noStrike" cap="none">
              <a:solidFill>
                <a:schemeClr val="dk1"/>
              </a:solidFill>
              <a:latin typeface="Calibri"/>
              <a:ea typeface="Calibri"/>
              <a:cs typeface="Calibri"/>
              <a:sym typeface="Calibri"/>
            </a:endParaRPr>
          </a:p>
        </p:txBody>
      </p:sp>
      <p:sp>
        <p:nvSpPr>
          <p:cNvPr id="136" name="Google Shape;136;p4"/>
          <p:cNvSpPr txBox="1"/>
          <p:nvPr/>
        </p:nvSpPr>
        <p:spPr>
          <a:xfrm>
            <a:off x="7514673" y="3432057"/>
            <a:ext cx="1595127" cy="147732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Variables Encoding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Feature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Scaling</a:t>
            </a:r>
            <a:endParaRPr sz="1800" b="0" i="0" u="none" strike="noStrike" cap="none">
              <a:solidFill>
                <a:schemeClr val="dk1"/>
              </a:solidFill>
              <a:latin typeface="Calibri"/>
              <a:ea typeface="Calibri"/>
              <a:cs typeface="Calibri"/>
              <a:sym typeface="Calibri"/>
            </a:endParaRPr>
          </a:p>
        </p:txBody>
      </p:sp>
      <p:cxnSp>
        <p:nvCxnSpPr>
          <p:cNvPr id="137" name="Google Shape;137;p4"/>
          <p:cNvCxnSpPr/>
          <p:nvPr/>
        </p:nvCxnSpPr>
        <p:spPr>
          <a:xfrm>
            <a:off x="9000369" y="4170107"/>
            <a:ext cx="1016116" cy="0"/>
          </a:xfrm>
          <a:prstGeom prst="straightConnector1">
            <a:avLst/>
          </a:prstGeom>
          <a:noFill/>
          <a:ln w="57150" cap="flat" cmpd="sng">
            <a:solidFill>
              <a:srgbClr val="A5A5A5">
                <a:alpha val="98431"/>
              </a:srgbClr>
            </a:solidFill>
            <a:prstDash val="solid"/>
            <a:miter lim="800000"/>
            <a:headEnd type="none" w="sm" len="sm"/>
            <a:tailEnd type="triangle" w="med" len="med"/>
          </a:ln>
        </p:spPr>
      </p:cxnSp>
      <p:sp>
        <p:nvSpPr>
          <p:cNvPr id="138" name="Google Shape;138;p4"/>
          <p:cNvSpPr/>
          <p:nvPr/>
        </p:nvSpPr>
        <p:spPr>
          <a:xfrm>
            <a:off x="10479282" y="1686847"/>
            <a:ext cx="704850" cy="70485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7F7F7F"/>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139" name="Google Shape;139;p4"/>
          <p:cNvSpPr txBox="1"/>
          <p:nvPr/>
        </p:nvSpPr>
        <p:spPr>
          <a:xfrm>
            <a:off x="9840339" y="2606814"/>
            <a:ext cx="1982736"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Balance the dataset</a:t>
            </a:r>
            <a:endParaRPr sz="1400" b="0" i="0" u="none" strike="noStrike" cap="none">
              <a:solidFill>
                <a:srgbClr val="000000"/>
              </a:solidFill>
              <a:latin typeface="Arial"/>
              <a:ea typeface="Arial"/>
              <a:cs typeface="Arial"/>
              <a:sym typeface="Arial"/>
            </a:endParaRPr>
          </a:p>
        </p:txBody>
      </p:sp>
      <p:sp>
        <p:nvSpPr>
          <p:cNvPr id="140" name="Google Shape;140;p4"/>
          <p:cNvSpPr txBox="1"/>
          <p:nvPr/>
        </p:nvSpPr>
        <p:spPr>
          <a:xfrm>
            <a:off x="9840339" y="3731082"/>
            <a:ext cx="1982736" cy="153888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3A3838"/>
                </a:solidFill>
                <a:latin typeface="Calibri"/>
                <a:ea typeface="Calibri"/>
                <a:cs typeface="Calibri"/>
                <a:sym typeface="Calibri"/>
              </a:rPr>
              <a:t>92% Standard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(13.672 users)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Vs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3A3838"/>
                </a:solidFill>
                <a:latin typeface="Calibri"/>
                <a:ea typeface="Calibri"/>
                <a:cs typeface="Calibri"/>
                <a:sym typeface="Calibri"/>
              </a:rPr>
              <a:t>8% Paid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(1149 users)</a:t>
            </a:r>
            <a:endParaRPr sz="1400" b="0" i="0" u="none" strike="noStrike" cap="none">
              <a:solidFill>
                <a:srgbClr val="000000"/>
              </a:solidFill>
              <a:latin typeface="Arial"/>
              <a:ea typeface="Arial"/>
              <a:cs typeface="Arial"/>
              <a:sym typeface="Arial"/>
            </a:endParaRPr>
          </a:p>
        </p:txBody>
      </p:sp>
      <p:cxnSp>
        <p:nvCxnSpPr>
          <p:cNvPr id="141" name="Google Shape;141;p4"/>
          <p:cNvCxnSpPr>
            <a:stCxn id="140" idx="2"/>
          </p:cNvCxnSpPr>
          <p:nvPr/>
        </p:nvCxnSpPr>
        <p:spPr>
          <a:xfrm>
            <a:off x="10831707" y="5269965"/>
            <a:ext cx="0" cy="540300"/>
          </a:xfrm>
          <a:prstGeom prst="straightConnector1">
            <a:avLst/>
          </a:prstGeom>
          <a:noFill/>
          <a:ln w="9525" cap="flat" cmpd="sng">
            <a:solidFill>
              <a:srgbClr val="3A3838"/>
            </a:solidFill>
            <a:prstDash val="solid"/>
            <a:miter lim="800000"/>
            <a:headEnd type="none" w="sm" len="sm"/>
            <a:tailEnd type="triangle" w="med" len="med"/>
          </a:ln>
        </p:spPr>
      </p:cxnSp>
      <p:sp>
        <p:nvSpPr>
          <p:cNvPr id="142" name="Google Shape;142;p4"/>
          <p:cNvSpPr txBox="1"/>
          <p:nvPr/>
        </p:nvSpPr>
        <p:spPr>
          <a:xfrm>
            <a:off x="9721699" y="5940706"/>
            <a:ext cx="222001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10.700 users each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838200" y="365125"/>
            <a:ext cx="4279490" cy="932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D9AFA"/>
              </a:buClr>
              <a:buSzPts val="2800"/>
              <a:buFont typeface="Calibri"/>
              <a:buNone/>
            </a:pPr>
            <a:r>
              <a:rPr lang="en-US" sz="2800" b="1">
                <a:solidFill>
                  <a:srgbClr val="3D9AFA"/>
                </a:solidFill>
                <a:latin typeface="Calibri"/>
                <a:ea typeface="Calibri"/>
                <a:cs typeface="Calibri"/>
                <a:sym typeface="Calibri"/>
              </a:rPr>
              <a:t>3. Feature Selection</a:t>
            </a:r>
            <a:endParaRPr/>
          </a:p>
        </p:txBody>
      </p:sp>
      <p:sp>
        <p:nvSpPr>
          <p:cNvPr id="149" name="Google Shape;149;p5"/>
          <p:cNvSpPr/>
          <p:nvPr/>
        </p:nvSpPr>
        <p:spPr>
          <a:xfrm>
            <a:off x="707922" y="681037"/>
            <a:ext cx="130278" cy="262860"/>
          </a:xfrm>
          <a:prstGeom prst="rect">
            <a:avLst/>
          </a:prstGeom>
          <a:solidFill>
            <a:srgbClr val="3D9AFA"/>
          </a:solidFill>
          <a:ln w="12700" cap="flat" cmpd="sng">
            <a:solidFill>
              <a:srgbClr val="3D9A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0" name="Google Shape;150;p5"/>
          <p:cNvSpPr txBox="1">
            <a:spLocks noGrp="1"/>
          </p:cNvSpPr>
          <p:nvPr>
            <p:ph type="body" idx="1"/>
          </p:nvPr>
        </p:nvSpPr>
        <p:spPr>
          <a:xfrm>
            <a:off x="1363611" y="1096297"/>
            <a:ext cx="9193161" cy="29016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a:latin typeface="Calibri"/>
                <a:ea typeface="Calibri"/>
                <a:cs typeface="Calibri"/>
                <a:sym typeface="Calibri"/>
              </a:rPr>
              <a:t>Extra Trees Classifier </a:t>
            </a:r>
            <a:r>
              <a:rPr lang="en-US" sz="2000">
                <a:latin typeface="Calibri"/>
                <a:ea typeface="Calibri"/>
                <a:cs typeface="Calibri"/>
                <a:sym typeface="Calibri"/>
              </a:rPr>
              <a:t>was used to identify the importance of each feature </a:t>
            </a:r>
            <a:endParaRPr/>
          </a:p>
          <a:p>
            <a:pPr marL="228600" lvl="0" indent="-101600" algn="l" rtl="0">
              <a:lnSpc>
                <a:spcPct val="90000"/>
              </a:lnSpc>
              <a:spcBef>
                <a:spcPts val="1000"/>
              </a:spcBef>
              <a:spcAft>
                <a:spcPts val="0"/>
              </a:spcAft>
              <a:buClr>
                <a:schemeClr val="dk1"/>
              </a:buClr>
              <a:buSzPts val="2000"/>
              <a:buNone/>
            </a:pPr>
            <a:endParaRPr sz="2000">
              <a:latin typeface="Calibri"/>
              <a:ea typeface="Calibri"/>
              <a:cs typeface="Calibri"/>
              <a:sym typeface="Calibri"/>
            </a:endParaRPr>
          </a:p>
        </p:txBody>
      </p:sp>
      <p:pic>
        <p:nvPicPr>
          <p:cNvPr id="151" name="Google Shape;151;p5"/>
          <p:cNvPicPr preferRelativeResize="0"/>
          <p:nvPr/>
        </p:nvPicPr>
        <p:blipFill rotWithShape="1">
          <a:blip r:embed="rId3">
            <a:alphaModFix/>
          </a:blip>
          <a:srcRect/>
          <a:stretch/>
        </p:blipFill>
        <p:spPr>
          <a:xfrm>
            <a:off x="1363610" y="1779324"/>
            <a:ext cx="9193161" cy="5078676"/>
          </a:xfrm>
          <a:prstGeom prst="rect">
            <a:avLst/>
          </a:prstGeom>
          <a:noFill/>
          <a:ln>
            <a:noFill/>
          </a:ln>
        </p:spPr>
      </p:pic>
      <p:sp>
        <p:nvSpPr>
          <p:cNvPr id="152" name="Google Shape;152;p5"/>
          <p:cNvSpPr/>
          <p:nvPr/>
        </p:nvSpPr>
        <p:spPr>
          <a:xfrm>
            <a:off x="5158202" y="6452886"/>
            <a:ext cx="611778" cy="26621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838200" y="365125"/>
            <a:ext cx="4279490" cy="932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D9AFA"/>
              </a:buClr>
              <a:buSzPts val="2800"/>
              <a:buFont typeface="Calibri"/>
              <a:buNone/>
            </a:pPr>
            <a:r>
              <a:rPr lang="en-US" sz="2800" b="1">
                <a:solidFill>
                  <a:srgbClr val="3D9AFA"/>
                </a:solidFill>
                <a:latin typeface="Calibri"/>
                <a:ea typeface="Calibri"/>
                <a:cs typeface="Calibri"/>
                <a:sym typeface="Calibri"/>
              </a:rPr>
              <a:t>4. Model Selection</a:t>
            </a:r>
            <a:endParaRPr/>
          </a:p>
        </p:txBody>
      </p:sp>
      <p:sp>
        <p:nvSpPr>
          <p:cNvPr id="158" name="Google Shape;158;p6"/>
          <p:cNvSpPr/>
          <p:nvPr/>
        </p:nvSpPr>
        <p:spPr>
          <a:xfrm>
            <a:off x="707922" y="681037"/>
            <a:ext cx="130278" cy="262860"/>
          </a:xfrm>
          <a:prstGeom prst="rect">
            <a:avLst/>
          </a:prstGeom>
          <a:solidFill>
            <a:srgbClr val="3D9AFA"/>
          </a:solidFill>
          <a:ln w="12700" cap="flat" cmpd="sng">
            <a:solidFill>
              <a:srgbClr val="3D9A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9" name="Google Shape;159;p6" descr="A screenshot of a cell phone&#10;&#10;Description automatically generated"/>
          <p:cNvPicPr preferRelativeResize="0"/>
          <p:nvPr/>
        </p:nvPicPr>
        <p:blipFill rotWithShape="1">
          <a:blip r:embed="rId3">
            <a:alphaModFix/>
          </a:blip>
          <a:srcRect l="1705" t="17610"/>
          <a:stretch/>
        </p:blipFill>
        <p:spPr>
          <a:xfrm>
            <a:off x="707922" y="1613770"/>
            <a:ext cx="9978889" cy="4649926"/>
          </a:xfrm>
          <a:prstGeom prst="rect">
            <a:avLst/>
          </a:prstGeom>
          <a:noFill/>
          <a:ln>
            <a:noFill/>
          </a:ln>
        </p:spPr>
      </p:pic>
      <p:sp>
        <p:nvSpPr>
          <p:cNvPr id="160" name="Google Shape;160;p6"/>
          <p:cNvSpPr/>
          <p:nvPr/>
        </p:nvSpPr>
        <p:spPr>
          <a:xfrm>
            <a:off x="8143336" y="1828800"/>
            <a:ext cx="1656272" cy="707366"/>
          </a:xfrm>
          <a:prstGeom prst="rect">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1" name="Google Shape;161;p6"/>
          <p:cNvSpPr/>
          <p:nvPr/>
        </p:nvSpPr>
        <p:spPr>
          <a:xfrm>
            <a:off x="7658100" y="1613770"/>
            <a:ext cx="2762250" cy="7293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6"/>
          <p:cNvSpPr/>
          <p:nvPr/>
        </p:nvSpPr>
        <p:spPr>
          <a:xfrm>
            <a:off x="571500" y="1297858"/>
            <a:ext cx="762000" cy="53094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3" name="Google Shape;163;p6"/>
          <p:cNvSpPr txBox="1"/>
          <p:nvPr/>
        </p:nvSpPr>
        <p:spPr>
          <a:xfrm>
            <a:off x="834707" y="2230591"/>
            <a:ext cx="63190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80%</a:t>
            </a:r>
            <a:endParaRPr sz="1400" b="0" i="0" u="none" strike="noStrike" cap="none">
              <a:solidFill>
                <a:srgbClr val="000000"/>
              </a:solidFill>
              <a:latin typeface="Arial"/>
              <a:ea typeface="Arial"/>
              <a:cs typeface="Arial"/>
              <a:sym typeface="Arial"/>
            </a:endParaRPr>
          </a:p>
        </p:txBody>
      </p:sp>
      <p:sp>
        <p:nvSpPr>
          <p:cNvPr id="164" name="Google Shape;164;p6"/>
          <p:cNvSpPr txBox="1"/>
          <p:nvPr/>
        </p:nvSpPr>
        <p:spPr>
          <a:xfrm>
            <a:off x="7584766" y="2220852"/>
            <a:ext cx="63190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20%</a:t>
            </a:r>
            <a:endParaRPr sz="1400" b="0" i="0" u="none" strike="noStrike" cap="none">
              <a:solidFill>
                <a:srgbClr val="000000"/>
              </a:solidFill>
              <a:latin typeface="Arial"/>
              <a:ea typeface="Arial"/>
              <a:cs typeface="Arial"/>
              <a:sym typeface="Arial"/>
            </a:endParaRPr>
          </a:p>
        </p:txBody>
      </p:sp>
      <p:sp>
        <p:nvSpPr>
          <p:cNvPr id="165" name="Google Shape;165;p6"/>
          <p:cNvSpPr/>
          <p:nvPr/>
        </p:nvSpPr>
        <p:spPr>
          <a:xfrm>
            <a:off x="8133811" y="5700248"/>
            <a:ext cx="2470141" cy="60584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2E3E4F"/>
                </a:solidFill>
                <a:latin typeface="Calibri"/>
                <a:ea typeface="Calibri"/>
                <a:cs typeface="Calibri"/>
                <a:sym typeface="Calibri"/>
              </a:rPr>
              <a:t>The best algorithm for our dataset is </a:t>
            </a:r>
            <a:r>
              <a:rPr lang="en-US" sz="1600" b="1" i="0" u="none" strike="noStrike" cap="none">
                <a:solidFill>
                  <a:srgbClr val="171616"/>
                </a:solidFill>
                <a:latin typeface="Calibri"/>
                <a:ea typeface="Calibri"/>
                <a:cs typeface="Calibri"/>
                <a:sym typeface="Calibri"/>
              </a:rPr>
              <a:t>XGBOOST</a:t>
            </a:r>
            <a:endParaRPr sz="1400" b="0" i="0" u="none" strike="noStrike" cap="none">
              <a:solidFill>
                <a:srgbClr val="000000"/>
              </a:solidFill>
              <a:latin typeface="Arial"/>
              <a:ea typeface="Arial"/>
              <a:cs typeface="Arial"/>
              <a:sym typeface="Arial"/>
            </a:endParaRPr>
          </a:p>
        </p:txBody>
      </p:sp>
      <p:pic>
        <p:nvPicPr>
          <p:cNvPr id="166" name="Google Shape;166;p6" descr="A picture containing holding&#10;&#10;Description automatically generated"/>
          <p:cNvPicPr preferRelativeResize="0"/>
          <p:nvPr/>
        </p:nvPicPr>
        <p:blipFill rotWithShape="1">
          <a:blip r:embed="rId4">
            <a:alphaModFix/>
          </a:blip>
          <a:srcRect/>
          <a:stretch/>
        </p:blipFill>
        <p:spPr>
          <a:xfrm>
            <a:off x="9003867" y="3877134"/>
            <a:ext cx="3200170" cy="1317717"/>
          </a:xfrm>
          <a:prstGeom prst="rect">
            <a:avLst/>
          </a:prstGeom>
          <a:noFill/>
          <a:ln>
            <a:noFill/>
          </a:ln>
        </p:spPr>
      </p:pic>
      <p:sp>
        <p:nvSpPr>
          <p:cNvPr id="167" name="Google Shape;167;p6"/>
          <p:cNvSpPr/>
          <p:nvPr/>
        </p:nvSpPr>
        <p:spPr>
          <a:xfrm>
            <a:off x="6027789" y="5450449"/>
            <a:ext cx="1488766" cy="83444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8" name="Google Shape;168;p6" descr="A picture containing object, meter, clock, people&#10;&#10;Description automatically generated"/>
          <p:cNvPicPr preferRelativeResize="0"/>
          <p:nvPr/>
        </p:nvPicPr>
        <p:blipFill rotWithShape="1">
          <a:blip r:embed="rId5">
            <a:alphaModFix/>
          </a:blip>
          <a:srcRect r="16537"/>
          <a:stretch/>
        </p:blipFill>
        <p:spPr>
          <a:xfrm>
            <a:off x="7318066" y="5171405"/>
            <a:ext cx="4624998" cy="1484343"/>
          </a:xfrm>
          <a:prstGeom prst="rect">
            <a:avLst/>
          </a:prstGeom>
          <a:noFill/>
          <a:ln>
            <a:noFill/>
          </a:ln>
          <a:effectLst>
            <a:outerShdw blurRad="355600" dist="50800" dir="5400000" algn="ctr" rotWithShape="0">
              <a:srgbClr val="757070">
                <a:alpha val="81568"/>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7"/>
          <p:cNvSpPr txBox="1">
            <a:spLocks noGrp="1"/>
          </p:cNvSpPr>
          <p:nvPr>
            <p:ph type="title"/>
          </p:nvPr>
        </p:nvSpPr>
        <p:spPr>
          <a:xfrm>
            <a:off x="838200" y="365125"/>
            <a:ext cx="4279490" cy="932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D9AFA"/>
              </a:buClr>
              <a:buSzPts val="2800"/>
              <a:buFont typeface="Calibri"/>
              <a:buNone/>
            </a:pPr>
            <a:r>
              <a:rPr lang="en-US" sz="2800" b="1">
                <a:solidFill>
                  <a:srgbClr val="3D9AFA"/>
                </a:solidFill>
                <a:latin typeface="Calibri"/>
                <a:ea typeface="Calibri"/>
                <a:cs typeface="Calibri"/>
                <a:sym typeface="Calibri"/>
              </a:rPr>
              <a:t>User Modelling</a:t>
            </a:r>
            <a:endParaRPr/>
          </a:p>
        </p:txBody>
      </p:sp>
      <p:sp>
        <p:nvSpPr>
          <p:cNvPr id="174" name="Google Shape;174;p7"/>
          <p:cNvSpPr/>
          <p:nvPr/>
        </p:nvSpPr>
        <p:spPr>
          <a:xfrm>
            <a:off x="707922" y="681037"/>
            <a:ext cx="130278" cy="262860"/>
          </a:xfrm>
          <a:prstGeom prst="rect">
            <a:avLst/>
          </a:prstGeom>
          <a:solidFill>
            <a:srgbClr val="3D9AFA"/>
          </a:solidFill>
          <a:ln w="12700" cap="flat" cmpd="sng">
            <a:solidFill>
              <a:srgbClr val="3D9A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5" name="Google Shape;175;p7" descr="A screenshot of a cell phone&#10;&#10;Description automatically generated"/>
          <p:cNvPicPr preferRelativeResize="0"/>
          <p:nvPr/>
        </p:nvPicPr>
        <p:blipFill rotWithShape="1">
          <a:blip r:embed="rId3">
            <a:alphaModFix/>
          </a:blip>
          <a:srcRect/>
          <a:stretch/>
        </p:blipFill>
        <p:spPr>
          <a:xfrm>
            <a:off x="6556527" y="1297858"/>
            <a:ext cx="4493172" cy="5560142"/>
          </a:xfrm>
          <a:prstGeom prst="rect">
            <a:avLst/>
          </a:prstGeom>
          <a:noFill/>
          <a:ln>
            <a:noFill/>
          </a:ln>
        </p:spPr>
      </p:pic>
      <p:pic>
        <p:nvPicPr>
          <p:cNvPr id="176" name="Google Shape;176;p7" descr="A screenshot of a cell phone&#10;&#10;Description automatically generated"/>
          <p:cNvPicPr preferRelativeResize="0"/>
          <p:nvPr/>
        </p:nvPicPr>
        <p:blipFill rotWithShape="1">
          <a:blip r:embed="rId4">
            <a:alphaModFix/>
          </a:blip>
          <a:srcRect/>
          <a:stretch/>
        </p:blipFill>
        <p:spPr>
          <a:xfrm>
            <a:off x="573003" y="1297858"/>
            <a:ext cx="4279490" cy="5560142"/>
          </a:xfrm>
          <a:prstGeom prst="rect">
            <a:avLst/>
          </a:prstGeom>
          <a:noFill/>
          <a:ln>
            <a:noFill/>
          </a:ln>
        </p:spPr>
      </p:pic>
      <p:sp>
        <p:nvSpPr>
          <p:cNvPr id="177" name="Google Shape;177;p7"/>
          <p:cNvSpPr/>
          <p:nvPr/>
        </p:nvSpPr>
        <p:spPr>
          <a:xfrm>
            <a:off x="4003074" y="1604836"/>
            <a:ext cx="803477" cy="329878"/>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 Group 1</a:t>
            </a:r>
            <a:endParaRPr sz="1800" b="0" i="0" u="none" strike="noStrike" cap="none">
              <a:solidFill>
                <a:schemeClr val="dk1"/>
              </a:solidFill>
              <a:latin typeface="Calibri"/>
              <a:ea typeface="Calibri"/>
              <a:cs typeface="Calibri"/>
              <a:sym typeface="Calibri"/>
            </a:endParaRPr>
          </a:p>
        </p:txBody>
      </p:sp>
      <p:sp>
        <p:nvSpPr>
          <p:cNvPr id="178" name="Google Shape;178;p7"/>
          <p:cNvSpPr/>
          <p:nvPr/>
        </p:nvSpPr>
        <p:spPr>
          <a:xfrm>
            <a:off x="10186181" y="1604836"/>
            <a:ext cx="792406" cy="329878"/>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9" name="Google Shape;179;p7"/>
          <p:cNvSpPr/>
          <p:nvPr/>
        </p:nvSpPr>
        <p:spPr>
          <a:xfrm>
            <a:off x="10172985" y="1638969"/>
            <a:ext cx="649537"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Group 1</a:t>
            </a:r>
            <a:endParaRPr sz="1100" b="0" i="0" u="none" strike="noStrike" cap="none">
              <a:solidFill>
                <a:schemeClr val="dk1"/>
              </a:solidFill>
              <a:latin typeface="Calibri"/>
              <a:ea typeface="Calibri"/>
              <a:cs typeface="Calibri"/>
              <a:sym typeface="Calibri"/>
            </a:endParaRPr>
          </a:p>
        </p:txBody>
      </p:sp>
      <p:sp>
        <p:nvSpPr>
          <p:cNvPr id="180" name="Google Shape;180;p7"/>
          <p:cNvSpPr/>
          <p:nvPr/>
        </p:nvSpPr>
        <p:spPr>
          <a:xfrm>
            <a:off x="4033741" y="1853802"/>
            <a:ext cx="772569"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Group 2</a:t>
            </a:r>
            <a:endParaRPr sz="1100" b="0" i="0" u="none" strike="noStrike" cap="none">
              <a:solidFill>
                <a:schemeClr val="dk1"/>
              </a:solidFill>
              <a:latin typeface="Calibri"/>
              <a:ea typeface="Calibri"/>
              <a:cs typeface="Calibri"/>
              <a:sym typeface="Calibri"/>
            </a:endParaRPr>
          </a:p>
        </p:txBody>
      </p:sp>
      <p:sp>
        <p:nvSpPr>
          <p:cNvPr id="181" name="Google Shape;181;p7"/>
          <p:cNvSpPr/>
          <p:nvPr/>
        </p:nvSpPr>
        <p:spPr>
          <a:xfrm>
            <a:off x="10159789" y="1840485"/>
            <a:ext cx="662733"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Group 2</a:t>
            </a:r>
            <a:endParaRPr sz="1100" b="0" i="0" u="none" strike="noStrike" cap="none">
              <a:solidFill>
                <a:schemeClr val="dk1"/>
              </a:solidFill>
              <a:latin typeface="Calibri"/>
              <a:ea typeface="Calibri"/>
              <a:cs typeface="Calibri"/>
              <a:sym typeface="Calibri"/>
            </a:endParaRPr>
          </a:p>
        </p:txBody>
      </p:sp>
      <p:pic>
        <p:nvPicPr>
          <p:cNvPr id="182" name="Google Shape;182;p7" descr="C:\Users\Tolis\Desktop\5e4fa2.png"/>
          <p:cNvPicPr preferRelativeResize="0"/>
          <p:nvPr/>
        </p:nvPicPr>
        <p:blipFill rotWithShape="1">
          <a:blip r:embed="rId5">
            <a:alphaModFix/>
          </a:blip>
          <a:srcRect/>
          <a:stretch/>
        </p:blipFill>
        <p:spPr>
          <a:xfrm>
            <a:off x="3995199" y="1946507"/>
            <a:ext cx="76200" cy="76200"/>
          </a:xfrm>
          <a:prstGeom prst="rect">
            <a:avLst/>
          </a:prstGeom>
          <a:noFill/>
          <a:ln>
            <a:noFill/>
          </a:ln>
        </p:spPr>
      </p:pic>
      <p:pic>
        <p:nvPicPr>
          <p:cNvPr id="183" name="Google Shape;183;p7" descr="C:\Users\Tolis\Desktop\9e0142.png"/>
          <p:cNvPicPr preferRelativeResize="0"/>
          <p:nvPr/>
        </p:nvPicPr>
        <p:blipFill rotWithShape="1">
          <a:blip r:embed="rId6">
            <a:alphaModFix/>
          </a:blip>
          <a:srcRect/>
          <a:stretch/>
        </p:blipFill>
        <p:spPr>
          <a:xfrm>
            <a:off x="3995641" y="1731674"/>
            <a:ext cx="76200" cy="76200"/>
          </a:xfrm>
          <a:prstGeom prst="rect">
            <a:avLst/>
          </a:prstGeom>
          <a:noFill/>
          <a:ln>
            <a:noFill/>
          </a:ln>
        </p:spPr>
      </p:pic>
      <p:pic>
        <p:nvPicPr>
          <p:cNvPr id="184" name="Google Shape;184;p7" descr="C:\Users\Tolis\Desktop\9e0142.png"/>
          <p:cNvPicPr preferRelativeResize="0"/>
          <p:nvPr/>
        </p:nvPicPr>
        <p:blipFill rotWithShape="1">
          <a:blip r:embed="rId6">
            <a:alphaModFix/>
          </a:blip>
          <a:srcRect/>
          <a:stretch/>
        </p:blipFill>
        <p:spPr>
          <a:xfrm>
            <a:off x="10010618" y="1731674"/>
            <a:ext cx="76200" cy="76200"/>
          </a:xfrm>
          <a:prstGeom prst="rect">
            <a:avLst/>
          </a:prstGeom>
          <a:noFill/>
          <a:ln>
            <a:noFill/>
          </a:ln>
        </p:spPr>
      </p:pic>
      <p:pic>
        <p:nvPicPr>
          <p:cNvPr id="185" name="Google Shape;185;p7" descr="C:\Users\Tolis\Desktop\5e4fa2.png"/>
          <p:cNvPicPr preferRelativeResize="0"/>
          <p:nvPr/>
        </p:nvPicPr>
        <p:blipFill rotWithShape="1">
          <a:blip r:embed="rId5">
            <a:alphaModFix/>
          </a:blip>
          <a:srcRect/>
          <a:stretch/>
        </p:blipFill>
        <p:spPr>
          <a:xfrm>
            <a:off x="10010618" y="1946507"/>
            <a:ext cx="76200" cy="76200"/>
          </a:xfrm>
          <a:prstGeom prst="rect">
            <a:avLst/>
          </a:prstGeom>
          <a:noFill/>
          <a:ln>
            <a:noFill/>
          </a:ln>
        </p:spPr>
      </p:pic>
      <p:sp>
        <p:nvSpPr>
          <p:cNvPr id="186" name="Google Shape;186;p7"/>
          <p:cNvSpPr/>
          <p:nvPr/>
        </p:nvSpPr>
        <p:spPr>
          <a:xfrm>
            <a:off x="4670385" y="943897"/>
            <a:ext cx="2280212" cy="4103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A3838"/>
                </a:solidFill>
                <a:latin typeface="Arial Rounded"/>
                <a:ea typeface="Arial Rounded"/>
                <a:cs typeface="Arial Rounded"/>
                <a:sym typeface="Arial Rounded"/>
              </a:rPr>
              <a:t>K-Means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A3838"/>
                </a:solidFill>
                <a:latin typeface="Arial Rounded"/>
                <a:ea typeface="Arial Rounded"/>
                <a:cs typeface="Arial Rounded"/>
                <a:sym typeface="Arial Rounded"/>
              </a:rPr>
              <a:t>Clustering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838200" y="513568"/>
            <a:ext cx="4279490" cy="5977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2800" b="1">
                <a:solidFill>
                  <a:srgbClr val="3D9AFA"/>
                </a:solidFill>
                <a:latin typeface="Arial"/>
                <a:ea typeface="Arial"/>
                <a:cs typeface="Arial"/>
                <a:sym typeface="Arial"/>
              </a:rPr>
              <a:t> User Modelling</a:t>
            </a:r>
            <a:endParaRPr/>
          </a:p>
        </p:txBody>
      </p:sp>
      <p:sp>
        <p:nvSpPr>
          <p:cNvPr id="193" name="Google Shape;193;p24"/>
          <p:cNvSpPr/>
          <p:nvPr/>
        </p:nvSpPr>
        <p:spPr>
          <a:xfrm>
            <a:off x="707922" y="681037"/>
            <a:ext cx="130278" cy="262860"/>
          </a:xfrm>
          <a:prstGeom prst="rect">
            <a:avLst/>
          </a:prstGeom>
          <a:solidFill>
            <a:srgbClr val="3D9AFA"/>
          </a:solidFill>
          <a:ln w="25400" cap="flat" cmpd="sng">
            <a:solidFill>
              <a:srgbClr val="3D9A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24"/>
          <p:cNvSpPr txBox="1"/>
          <p:nvPr/>
        </p:nvSpPr>
        <p:spPr>
          <a:xfrm>
            <a:off x="1886779" y="2361597"/>
            <a:ext cx="262243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      Average User</a:t>
            </a:r>
            <a:endParaRPr sz="2000" b="1" i="0" u="none" strike="noStrike" cap="none">
              <a:solidFill>
                <a:srgbClr val="000000"/>
              </a:solidFill>
              <a:latin typeface="Arial"/>
              <a:ea typeface="Arial"/>
              <a:cs typeface="Arial"/>
              <a:sym typeface="Arial"/>
            </a:endParaRPr>
          </a:p>
        </p:txBody>
      </p:sp>
      <p:sp>
        <p:nvSpPr>
          <p:cNvPr id="195" name="Google Shape;195;p24"/>
          <p:cNvSpPr txBox="1"/>
          <p:nvPr/>
        </p:nvSpPr>
        <p:spPr>
          <a:xfrm>
            <a:off x="6721947" y="2361597"/>
            <a:ext cx="262243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       Average User</a:t>
            </a:r>
            <a:endParaRPr sz="2000" b="1" i="0" u="none" strike="noStrike" cap="none">
              <a:solidFill>
                <a:srgbClr val="000000"/>
              </a:solidFill>
              <a:latin typeface="Arial"/>
              <a:ea typeface="Arial"/>
              <a:cs typeface="Arial"/>
              <a:sym typeface="Arial"/>
            </a:endParaRPr>
          </a:p>
        </p:txBody>
      </p:sp>
      <p:graphicFrame>
        <p:nvGraphicFramePr>
          <p:cNvPr id="196" name="Google Shape;196;p24"/>
          <p:cNvGraphicFramePr/>
          <p:nvPr/>
        </p:nvGraphicFramePr>
        <p:xfrm>
          <a:off x="1435395" y="2824071"/>
          <a:ext cx="3462200" cy="752350"/>
        </p:xfrm>
        <a:graphic>
          <a:graphicData uri="http://schemas.openxmlformats.org/drawingml/2006/table">
            <a:tbl>
              <a:tblPr>
                <a:noFill/>
                <a:tableStyleId>{81A828D8-6EB9-498E-B012-CFD87B071509}</a:tableStyleId>
              </a:tblPr>
              <a:tblGrid>
                <a:gridCol w="2068025">
                  <a:extLst>
                    <a:ext uri="{9D8B030D-6E8A-4147-A177-3AD203B41FA5}">
                      <a16:colId xmlns:a16="http://schemas.microsoft.com/office/drawing/2014/main" val="20000"/>
                    </a:ext>
                  </a:extLst>
                </a:gridCol>
                <a:gridCol w="1394175">
                  <a:extLst>
                    <a:ext uri="{9D8B030D-6E8A-4147-A177-3AD203B41FA5}">
                      <a16:colId xmlns:a16="http://schemas.microsoft.com/office/drawing/2014/main" val="20001"/>
                    </a:ext>
                  </a:extLst>
                </a:gridCol>
              </a:tblGrid>
              <a:tr h="257050">
                <a:tc>
                  <a:txBody>
                    <a:bodyPr/>
                    <a:lstStyle/>
                    <a:p>
                      <a:pPr marL="0" marR="0" lvl="0" indent="0" algn="l" rtl="0">
                        <a:lnSpc>
                          <a:spcPct val="100000"/>
                        </a:lnSpc>
                        <a:spcBef>
                          <a:spcPts val="0"/>
                        </a:spcBef>
                        <a:spcAft>
                          <a:spcPts val="0"/>
                        </a:spcAft>
                        <a:buNone/>
                      </a:pPr>
                      <a:r>
                        <a:rPr lang="en-US" sz="1400" u="none" strike="noStrike" cap="none"/>
                        <a:t>Days Since Last Transaction</a:t>
                      </a:r>
                      <a:endParaRPr sz="1400" b="1" i="0" u="none" strike="noStrike" cap="none">
                        <a:solidFill>
                          <a:srgbClr val="000000"/>
                        </a:solidFill>
                        <a:latin typeface="Libre Baskerville"/>
                        <a:ea typeface="Libre Baskerville"/>
                        <a:cs typeface="Libre Baskerville"/>
                        <a:sym typeface="Libre Baskerville"/>
                      </a:endParaRPr>
                    </a:p>
                  </a:txBody>
                  <a:tcPr marL="9525" marR="9525" marT="9525" marB="0" anchor="b"/>
                </a:tc>
                <a:tc>
                  <a:txBody>
                    <a:bodyPr/>
                    <a:lstStyle/>
                    <a:p>
                      <a:pPr marL="0" marR="0" lvl="0" indent="0" algn="r" rtl="0">
                        <a:lnSpc>
                          <a:spcPct val="100000"/>
                        </a:lnSpc>
                        <a:spcBef>
                          <a:spcPts val="0"/>
                        </a:spcBef>
                        <a:spcAft>
                          <a:spcPts val="0"/>
                        </a:spcAft>
                        <a:buNone/>
                      </a:pPr>
                      <a:r>
                        <a:rPr lang="en-US" sz="1400" u="none" strike="noStrike" cap="none"/>
                        <a:t>55.46</a:t>
                      </a:r>
                      <a:endParaRPr sz="1400" b="0" i="0" u="none" strike="noStrike" cap="none">
                        <a:solidFill>
                          <a:srgbClr val="000000"/>
                        </a:solidFill>
                        <a:latin typeface="Libre Franklin Medium"/>
                        <a:ea typeface="Libre Franklin Medium"/>
                        <a:cs typeface="Libre Franklin Medium"/>
                        <a:sym typeface="Libre Franklin Medium"/>
                      </a:endParaRPr>
                    </a:p>
                  </a:txBody>
                  <a:tcPr marL="9525" marR="9525" marT="9525" marB="0" anchor="b"/>
                </a:tc>
                <a:extLst>
                  <a:ext uri="{0D108BD9-81ED-4DB2-BD59-A6C34878D82A}">
                    <a16:rowId xmlns:a16="http://schemas.microsoft.com/office/drawing/2014/main" val="10000"/>
                  </a:ext>
                </a:extLst>
              </a:tr>
              <a:tr h="247650">
                <a:tc>
                  <a:txBody>
                    <a:bodyPr/>
                    <a:lstStyle/>
                    <a:p>
                      <a:pPr marL="0" marR="0" lvl="0" indent="0" algn="l" rtl="0">
                        <a:lnSpc>
                          <a:spcPct val="100000"/>
                        </a:lnSpc>
                        <a:spcBef>
                          <a:spcPts val="0"/>
                        </a:spcBef>
                        <a:spcAft>
                          <a:spcPts val="0"/>
                        </a:spcAft>
                        <a:buNone/>
                      </a:pPr>
                      <a:r>
                        <a:rPr lang="en-US" sz="1400" u="none" strike="noStrike" cap="none"/>
                        <a:t>Amount ( $ ) </a:t>
                      </a:r>
                      <a:endParaRPr sz="1400" b="1" i="0" u="none" strike="noStrike" cap="none">
                        <a:solidFill>
                          <a:srgbClr val="000000"/>
                        </a:solidFill>
                        <a:latin typeface="Libre Baskerville"/>
                        <a:ea typeface="Libre Baskerville"/>
                        <a:cs typeface="Libre Baskerville"/>
                        <a:sym typeface="Libre Baskerville"/>
                      </a:endParaRPr>
                    </a:p>
                  </a:txBody>
                  <a:tcPr marL="9525" marR="9525" marT="9525" marB="0" anchor="b"/>
                </a:tc>
                <a:tc>
                  <a:txBody>
                    <a:bodyPr/>
                    <a:lstStyle/>
                    <a:p>
                      <a:pPr marL="0" marR="0" lvl="0" indent="0" algn="r" rtl="0">
                        <a:lnSpc>
                          <a:spcPct val="100000"/>
                        </a:lnSpc>
                        <a:spcBef>
                          <a:spcPts val="0"/>
                        </a:spcBef>
                        <a:spcAft>
                          <a:spcPts val="0"/>
                        </a:spcAft>
                        <a:buNone/>
                      </a:pPr>
                      <a:r>
                        <a:rPr lang="en-US" sz="1400" u="none" strike="noStrike" cap="none"/>
                        <a:t>10067.76</a:t>
                      </a:r>
                      <a:endParaRPr sz="1400" b="0" i="0" u="none" strike="noStrike" cap="none">
                        <a:solidFill>
                          <a:srgbClr val="000000"/>
                        </a:solidFill>
                        <a:latin typeface="Libre Franklin Medium"/>
                        <a:ea typeface="Libre Franklin Medium"/>
                        <a:cs typeface="Libre Franklin Medium"/>
                        <a:sym typeface="Libre Franklin Medium"/>
                      </a:endParaRPr>
                    </a:p>
                  </a:txBody>
                  <a:tcPr marL="9525" marR="9525" marT="9525" marB="0" anchor="b"/>
                </a:tc>
                <a:extLst>
                  <a:ext uri="{0D108BD9-81ED-4DB2-BD59-A6C34878D82A}">
                    <a16:rowId xmlns:a16="http://schemas.microsoft.com/office/drawing/2014/main" val="10001"/>
                  </a:ext>
                </a:extLst>
              </a:tr>
              <a:tr h="247650">
                <a:tc>
                  <a:txBody>
                    <a:bodyPr/>
                    <a:lstStyle/>
                    <a:p>
                      <a:pPr marL="0" marR="0" lvl="0" indent="0" algn="l" rtl="0">
                        <a:lnSpc>
                          <a:spcPct val="100000"/>
                        </a:lnSpc>
                        <a:spcBef>
                          <a:spcPts val="0"/>
                        </a:spcBef>
                        <a:spcAft>
                          <a:spcPts val="0"/>
                        </a:spcAft>
                        <a:buNone/>
                      </a:pPr>
                      <a:r>
                        <a:rPr lang="en-US" sz="1400" u="none" strike="noStrike" cap="none"/>
                        <a:t>Count of Transactions</a:t>
                      </a:r>
                      <a:endParaRPr sz="1400" b="1" i="0" u="none" strike="noStrike" cap="none">
                        <a:solidFill>
                          <a:srgbClr val="000000"/>
                        </a:solidFill>
                        <a:latin typeface="Libre Baskerville"/>
                        <a:ea typeface="Libre Baskerville"/>
                        <a:cs typeface="Libre Baskerville"/>
                        <a:sym typeface="Libre Baskerville"/>
                      </a:endParaRPr>
                    </a:p>
                  </a:txBody>
                  <a:tcPr marL="9525" marR="9525" marT="9525" marB="0" anchor="b"/>
                </a:tc>
                <a:tc>
                  <a:txBody>
                    <a:bodyPr/>
                    <a:lstStyle/>
                    <a:p>
                      <a:pPr marL="0" marR="0" lvl="0" indent="0" algn="r" rtl="0">
                        <a:lnSpc>
                          <a:spcPct val="100000"/>
                        </a:lnSpc>
                        <a:spcBef>
                          <a:spcPts val="0"/>
                        </a:spcBef>
                        <a:spcAft>
                          <a:spcPts val="0"/>
                        </a:spcAft>
                        <a:buNone/>
                      </a:pPr>
                      <a:r>
                        <a:rPr lang="en-US" sz="1400" u="none" strike="noStrike" cap="none"/>
                        <a:t>156.59</a:t>
                      </a:r>
                      <a:endParaRPr sz="1400" b="0" i="0" u="none" strike="noStrike" cap="none">
                        <a:solidFill>
                          <a:srgbClr val="000000"/>
                        </a:solidFill>
                        <a:latin typeface="Libre Franklin Medium"/>
                        <a:ea typeface="Libre Franklin Medium"/>
                        <a:cs typeface="Libre Franklin Medium"/>
                        <a:sym typeface="Libre Franklin Medium"/>
                      </a:endParaRP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197" name="Google Shape;197;p24"/>
          <p:cNvGraphicFramePr/>
          <p:nvPr/>
        </p:nvGraphicFramePr>
        <p:xfrm>
          <a:off x="6271741" y="2829858"/>
          <a:ext cx="3428175" cy="742950"/>
        </p:xfrm>
        <a:graphic>
          <a:graphicData uri="http://schemas.openxmlformats.org/drawingml/2006/table">
            <a:tbl>
              <a:tblPr>
                <a:noFill/>
                <a:tableStyleId>{81A828D8-6EB9-498E-B012-CFD87B071509}</a:tableStyleId>
              </a:tblPr>
              <a:tblGrid>
                <a:gridCol w="2047700">
                  <a:extLst>
                    <a:ext uri="{9D8B030D-6E8A-4147-A177-3AD203B41FA5}">
                      <a16:colId xmlns:a16="http://schemas.microsoft.com/office/drawing/2014/main" val="20000"/>
                    </a:ext>
                  </a:extLst>
                </a:gridCol>
                <a:gridCol w="1380475">
                  <a:extLst>
                    <a:ext uri="{9D8B030D-6E8A-4147-A177-3AD203B41FA5}">
                      <a16:colId xmlns:a16="http://schemas.microsoft.com/office/drawing/2014/main" val="20001"/>
                    </a:ext>
                  </a:extLst>
                </a:gridCol>
              </a:tblGrid>
              <a:tr h="247650">
                <a:tc>
                  <a:txBody>
                    <a:bodyPr/>
                    <a:lstStyle/>
                    <a:p>
                      <a:pPr marL="0" marR="0" lvl="0" indent="0" algn="l" rtl="0">
                        <a:lnSpc>
                          <a:spcPct val="100000"/>
                        </a:lnSpc>
                        <a:spcBef>
                          <a:spcPts val="0"/>
                        </a:spcBef>
                        <a:spcAft>
                          <a:spcPts val="0"/>
                        </a:spcAft>
                        <a:buNone/>
                      </a:pPr>
                      <a:r>
                        <a:rPr lang="en-US" sz="1400" u="none" strike="noStrike" cap="none"/>
                        <a:t>Days Since Last Transaction</a:t>
                      </a:r>
                      <a:endParaRPr sz="1400" b="1" i="0" u="none" strike="noStrike" cap="none">
                        <a:solidFill>
                          <a:srgbClr val="000000"/>
                        </a:solidFill>
                        <a:latin typeface="Libre Baskerville"/>
                        <a:ea typeface="Libre Baskerville"/>
                        <a:cs typeface="Libre Baskerville"/>
                        <a:sym typeface="Libre Baskerville"/>
                      </a:endParaRPr>
                    </a:p>
                  </a:txBody>
                  <a:tcPr marL="9525" marR="9525" marT="9525" marB="0" anchor="b"/>
                </a:tc>
                <a:tc>
                  <a:txBody>
                    <a:bodyPr/>
                    <a:lstStyle/>
                    <a:p>
                      <a:pPr marL="0" marR="0" lvl="0" indent="0" algn="r" rtl="0">
                        <a:lnSpc>
                          <a:spcPct val="100000"/>
                        </a:lnSpc>
                        <a:spcBef>
                          <a:spcPts val="0"/>
                        </a:spcBef>
                        <a:spcAft>
                          <a:spcPts val="0"/>
                        </a:spcAft>
                        <a:buNone/>
                      </a:pPr>
                      <a:r>
                        <a:rPr lang="en-US" sz="1400" u="none" strike="noStrike" cap="none"/>
                        <a:t>282.62</a:t>
                      </a:r>
                      <a:endParaRPr sz="1400" b="0" i="0" u="none" strike="noStrike" cap="none">
                        <a:solidFill>
                          <a:srgbClr val="000000"/>
                        </a:solidFill>
                        <a:latin typeface="Libre Franklin Medium"/>
                        <a:ea typeface="Libre Franklin Medium"/>
                        <a:cs typeface="Libre Franklin Medium"/>
                        <a:sym typeface="Libre Franklin Medium"/>
                      </a:endParaRPr>
                    </a:p>
                  </a:txBody>
                  <a:tcPr marL="9525" marR="9525" marT="9525" marB="0" anchor="b"/>
                </a:tc>
                <a:extLst>
                  <a:ext uri="{0D108BD9-81ED-4DB2-BD59-A6C34878D82A}">
                    <a16:rowId xmlns:a16="http://schemas.microsoft.com/office/drawing/2014/main" val="10000"/>
                  </a:ext>
                </a:extLst>
              </a:tr>
              <a:tr h="247650">
                <a:tc>
                  <a:txBody>
                    <a:bodyPr/>
                    <a:lstStyle/>
                    <a:p>
                      <a:pPr marL="0" marR="0" lvl="0" indent="0" algn="l" rtl="0">
                        <a:lnSpc>
                          <a:spcPct val="100000"/>
                        </a:lnSpc>
                        <a:spcBef>
                          <a:spcPts val="0"/>
                        </a:spcBef>
                        <a:spcAft>
                          <a:spcPts val="0"/>
                        </a:spcAft>
                        <a:buNone/>
                      </a:pPr>
                      <a:r>
                        <a:rPr lang="en-US" sz="1400" u="none" strike="noStrike" cap="none"/>
                        <a:t>Amount ( $ ) </a:t>
                      </a:r>
                      <a:endParaRPr sz="1400" b="1" i="0" u="none" strike="noStrike" cap="none">
                        <a:solidFill>
                          <a:srgbClr val="000000"/>
                        </a:solidFill>
                        <a:latin typeface="Libre Baskerville"/>
                        <a:ea typeface="Libre Baskerville"/>
                        <a:cs typeface="Libre Baskerville"/>
                        <a:sym typeface="Libre Baskerville"/>
                      </a:endParaRPr>
                    </a:p>
                  </a:txBody>
                  <a:tcPr marL="9525" marR="9525" marT="9525" marB="0" anchor="b"/>
                </a:tc>
                <a:tc>
                  <a:txBody>
                    <a:bodyPr/>
                    <a:lstStyle/>
                    <a:p>
                      <a:pPr marL="0" marR="0" lvl="0" indent="0" algn="r" rtl="0">
                        <a:lnSpc>
                          <a:spcPct val="100000"/>
                        </a:lnSpc>
                        <a:spcBef>
                          <a:spcPts val="0"/>
                        </a:spcBef>
                        <a:spcAft>
                          <a:spcPts val="0"/>
                        </a:spcAft>
                        <a:buNone/>
                      </a:pPr>
                      <a:r>
                        <a:rPr lang="en-US" sz="1400" u="none" strike="noStrike" cap="none"/>
                        <a:t>1368.71</a:t>
                      </a:r>
                      <a:endParaRPr sz="1400" b="0" i="0" u="none" strike="noStrike" cap="none">
                        <a:solidFill>
                          <a:srgbClr val="000000"/>
                        </a:solidFill>
                        <a:latin typeface="Libre Franklin Medium"/>
                        <a:ea typeface="Libre Franklin Medium"/>
                        <a:cs typeface="Libre Franklin Medium"/>
                        <a:sym typeface="Libre Franklin Medium"/>
                      </a:endParaRPr>
                    </a:p>
                  </a:txBody>
                  <a:tcPr marL="9525" marR="9525" marT="9525" marB="0" anchor="b"/>
                </a:tc>
                <a:extLst>
                  <a:ext uri="{0D108BD9-81ED-4DB2-BD59-A6C34878D82A}">
                    <a16:rowId xmlns:a16="http://schemas.microsoft.com/office/drawing/2014/main" val="10001"/>
                  </a:ext>
                </a:extLst>
              </a:tr>
              <a:tr h="247650">
                <a:tc>
                  <a:txBody>
                    <a:bodyPr/>
                    <a:lstStyle/>
                    <a:p>
                      <a:pPr marL="0" marR="0" lvl="0" indent="0" algn="l" rtl="0">
                        <a:lnSpc>
                          <a:spcPct val="100000"/>
                        </a:lnSpc>
                        <a:spcBef>
                          <a:spcPts val="0"/>
                        </a:spcBef>
                        <a:spcAft>
                          <a:spcPts val="0"/>
                        </a:spcAft>
                        <a:buNone/>
                      </a:pPr>
                      <a:r>
                        <a:rPr lang="en-US" sz="1400" u="none" strike="noStrike" cap="none"/>
                        <a:t>Count of Transactions</a:t>
                      </a:r>
                      <a:endParaRPr sz="1400" b="1" i="0" u="none" strike="noStrike" cap="none">
                        <a:solidFill>
                          <a:srgbClr val="000000"/>
                        </a:solidFill>
                        <a:latin typeface="Libre Baskerville"/>
                        <a:ea typeface="Libre Baskerville"/>
                        <a:cs typeface="Libre Baskerville"/>
                        <a:sym typeface="Libre Baskerville"/>
                      </a:endParaRPr>
                    </a:p>
                  </a:txBody>
                  <a:tcPr marL="9525" marR="9525" marT="9525" marB="0" anchor="b"/>
                </a:tc>
                <a:tc>
                  <a:txBody>
                    <a:bodyPr/>
                    <a:lstStyle/>
                    <a:p>
                      <a:pPr marL="0" marR="0" lvl="0" indent="0" algn="r" rtl="0">
                        <a:lnSpc>
                          <a:spcPct val="100000"/>
                        </a:lnSpc>
                        <a:spcBef>
                          <a:spcPts val="0"/>
                        </a:spcBef>
                        <a:spcAft>
                          <a:spcPts val="0"/>
                        </a:spcAft>
                        <a:buNone/>
                      </a:pPr>
                      <a:r>
                        <a:rPr lang="en-US" sz="1400" u="none" strike="noStrike" cap="none"/>
                        <a:t>19.00</a:t>
                      </a:r>
                      <a:endParaRPr sz="1400" b="0" i="0" u="none" strike="noStrike" cap="none">
                        <a:solidFill>
                          <a:srgbClr val="000000"/>
                        </a:solidFill>
                        <a:latin typeface="Libre Franklin Medium"/>
                        <a:ea typeface="Libre Franklin Medium"/>
                        <a:cs typeface="Libre Franklin Medium"/>
                        <a:sym typeface="Libre Franklin Medium"/>
                      </a:endParaRPr>
                    </a:p>
                  </a:txBody>
                  <a:tcPr marL="9525" marR="9525" marT="9525" marB="0" anchor="b"/>
                </a:tc>
                <a:extLst>
                  <a:ext uri="{0D108BD9-81ED-4DB2-BD59-A6C34878D82A}">
                    <a16:rowId xmlns:a16="http://schemas.microsoft.com/office/drawing/2014/main" val="10002"/>
                  </a:ext>
                </a:extLst>
              </a:tr>
            </a:tbl>
          </a:graphicData>
        </a:graphic>
      </p:graphicFrame>
      <p:sp>
        <p:nvSpPr>
          <p:cNvPr id="198" name="Google Shape;198;p24"/>
          <p:cNvSpPr/>
          <p:nvPr/>
        </p:nvSpPr>
        <p:spPr>
          <a:xfrm rot="5400000">
            <a:off x="2879840" y="3890565"/>
            <a:ext cx="573308" cy="484632"/>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 name="Google Shape;199;p24"/>
          <p:cNvSpPr/>
          <p:nvPr/>
        </p:nvSpPr>
        <p:spPr>
          <a:xfrm rot="5400000">
            <a:off x="7797964" y="3893752"/>
            <a:ext cx="579682" cy="484632"/>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24"/>
          <p:cNvSpPr/>
          <p:nvPr/>
        </p:nvSpPr>
        <p:spPr>
          <a:xfrm>
            <a:off x="1395120" y="5751472"/>
            <a:ext cx="3449256" cy="9317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1" i="0" u="none" strike="noStrike" cap="none">
                <a:solidFill>
                  <a:schemeClr val="dk1"/>
                </a:solidFill>
                <a:latin typeface="Bell MT"/>
                <a:ea typeface="Bell MT"/>
                <a:cs typeface="Bell MT"/>
                <a:sym typeface="Bell MT"/>
              </a:rPr>
              <a:t>Engaged Users</a:t>
            </a:r>
            <a:endParaRPr/>
          </a:p>
        </p:txBody>
      </p:sp>
      <p:sp>
        <p:nvSpPr>
          <p:cNvPr id="201" name="Google Shape;201;p24"/>
          <p:cNvSpPr/>
          <p:nvPr/>
        </p:nvSpPr>
        <p:spPr>
          <a:xfrm>
            <a:off x="6165344" y="5894187"/>
            <a:ext cx="373563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Bell MT"/>
                <a:ea typeface="Bell MT"/>
                <a:cs typeface="Bell MT"/>
                <a:sym typeface="Bell MT"/>
              </a:rPr>
              <a:t>Unengaged Users</a:t>
            </a:r>
            <a:endParaRPr/>
          </a:p>
        </p:txBody>
      </p:sp>
      <p:sp>
        <p:nvSpPr>
          <p:cNvPr id="202" name="Google Shape;202;p24"/>
          <p:cNvSpPr/>
          <p:nvPr/>
        </p:nvSpPr>
        <p:spPr>
          <a:xfrm>
            <a:off x="1572082" y="1307939"/>
            <a:ext cx="3188825" cy="9606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Group 1</a:t>
            </a:r>
            <a:endParaRPr/>
          </a:p>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Users : 11875</a:t>
            </a:r>
            <a:endParaRPr/>
          </a:p>
        </p:txBody>
      </p:sp>
      <p:sp>
        <p:nvSpPr>
          <p:cNvPr id="203" name="Google Shape;203;p24"/>
          <p:cNvSpPr/>
          <p:nvPr/>
        </p:nvSpPr>
        <p:spPr>
          <a:xfrm>
            <a:off x="6391420" y="1307938"/>
            <a:ext cx="3188825" cy="9606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Group 2</a:t>
            </a:r>
            <a:endParaRPr/>
          </a:p>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Users : 2946</a:t>
            </a:r>
            <a:endParaRPr/>
          </a:p>
        </p:txBody>
      </p:sp>
      <p:pic>
        <p:nvPicPr>
          <p:cNvPr id="204" name="Google Shape;204;p24" descr="C:\Users\Tolis\Downloads\wedding(2).jpg"/>
          <p:cNvPicPr preferRelativeResize="0"/>
          <p:nvPr/>
        </p:nvPicPr>
        <p:blipFill rotWithShape="1">
          <a:blip r:embed="rId3">
            <a:alphaModFix/>
          </a:blip>
          <a:srcRect/>
          <a:stretch/>
        </p:blipFill>
        <p:spPr>
          <a:xfrm>
            <a:off x="1586223" y="4560687"/>
            <a:ext cx="3067050" cy="1333500"/>
          </a:xfrm>
          <a:prstGeom prst="ellipse">
            <a:avLst/>
          </a:prstGeom>
          <a:noFill/>
          <a:ln>
            <a:noFill/>
          </a:ln>
        </p:spPr>
      </p:pic>
      <p:pic>
        <p:nvPicPr>
          <p:cNvPr id="205" name="Google Shape;205;p24" descr="C:\Users\Tolis\Downloads\gettyimages-807236008-e1565812.jpg"/>
          <p:cNvPicPr preferRelativeResize="0"/>
          <p:nvPr/>
        </p:nvPicPr>
        <p:blipFill rotWithShape="1">
          <a:blip r:embed="rId4">
            <a:alphaModFix/>
          </a:blip>
          <a:srcRect/>
          <a:stretch/>
        </p:blipFill>
        <p:spPr>
          <a:xfrm>
            <a:off x="6499638" y="4560687"/>
            <a:ext cx="3067050" cy="13335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838200" y="365125"/>
            <a:ext cx="4279490" cy="932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2800" b="1">
                <a:solidFill>
                  <a:srgbClr val="3D9AFA"/>
                </a:solidFill>
                <a:latin typeface="Arial"/>
                <a:ea typeface="Arial"/>
                <a:cs typeface="Arial"/>
                <a:sym typeface="Arial"/>
              </a:rPr>
              <a:t>5. Churn Users Strategies</a:t>
            </a:r>
            <a:endParaRPr/>
          </a:p>
        </p:txBody>
      </p:sp>
      <p:sp>
        <p:nvSpPr>
          <p:cNvPr id="212" name="Google Shape;212;p25"/>
          <p:cNvSpPr/>
          <p:nvPr/>
        </p:nvSpPr>
        <p:spPr>
          <a:xfrm>
            <a:off x="707922" y="681037"/>
            <a:ext cx="130278" cy="262860"/>
          </a:xfrm>
          <a:prstGeom prst="rect">
            <a:avLst/>
          </a:prstGeom>
          <a:solidFill>
            <a:srgbClr val="3D9AFA"/>
          </a:solidFill>
          <a:ln w="25400" cap="flat" cmpd="sng">
            <a:solidFill>
              <a:srgbClr val="3D9A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13" name="Google Shape;213;p25" descr="A screenshot of a cell phone&#10;&#10;Description automatically generated"/>
          <p:cNvPicPr preferRelativeResize="0"/>
          <p:nvPr/>
        </p:nvPicPr>
        <p:blipFill rotWithShape="1">
          <a:blip r:embed="rId3">
            <a:alphaModFix/>
          </a:blip>
          <a:srcRect l="4258" t="4568" r="9114" b="22560"/>
          <a:stretch/>
        </p:blipFill>
        <p:spPr>
          <a:xfrm>
            <a:off x="5970927" y="1673675"/>
            <a:ext cx="6070459" cy="3929750"/>
          </a:xfrm>
          <a:prstGeom prst="rect">
            <a:avLst/>
          </a:prstGeom>
          <a:noFill/>
          <a:ln>
            <a:noFill/>
          </a:ln>
        </p:spPr>
      </p:pic>
      <p:sp>
        <p:nvSpPr>
          <p:cNvPr id="214" name="Google Shape;214;p25"/>
          <p:cNvSpPr/>
          <p:nvPr/>
        </p:nvSpPr>
        <p:spPr>
          <a:xfrm>
            <a:off x="707922" y="1673675"/>
            <a:ext cx="5007078" cy="707575"/>
          </a:xfrm>
          <a:prstGeom prst="roundRect">
            <a:avLst>
              <a:gd name="adj" fmla="val 16667"/>
            </a:avLst>
          </a:prstGeom>
          <a:solidFill>
            <a:srgbClr val="F7F7F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a:solidFill>
                  <a:srgbClr val="11151A"/>
                </a:solidFill>
                <a:latin typeface="Arial"/>
                <a:ea typeface="Arial"/>
                <a:cs typeface="Arial"/>
                <a:sym typeface="Arial"/>
              </a:rPr>
              <a:t>1. Analyze why churn occurs </a:t>
            </a:r>
            <a:endParaRPr dirty="0"/>
          </a:p>
        </p:txBody>
      </p:sp>
      <p:sp>
        <p:nvSpPr>
          <p:cNvPr id="215" name="Google Shape;215;p25"/>
          <p:cNvSpPr/>
          <p:nvPr/>
        </p:nvSpPr>
        <p:spPr>
          <a:xfrm>
            <a:off x="707922" y="2659092"/>
            <a:ext cx="5007078" cy="707575"/>
          </a:xfrm>
          <a:prstGeom prst="roundRect">
            <a:avLst>
              <a:gd name="adj" fmla="val 16667"/>
            </a:avLst>
          </a:prstGeom>
          <a:solidFill>
            <a:srgbClr val="F7F7F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i="0" u="none" strike="noStrike" cap="none" dirty="0">
                <a:solidFill>
                  <a:srgbClr val="11151A"/>
                </a:solidFill>
                <a:sym typeface="Arial"/>
              </a:rPr>
              <a:t>2. Actively engage with the customers through communication channels (email, social media etc.)</a:t>
            </a:r>
            <a:endParaRPr dirty="0"/>
          </a:p>
        </p:txBody>
      </p:sp>
      <p:sp>
        <p:nvSpPr>
          <p:cNvPr id="216" name="Google Shape;216;p25"/>
          <p:cNvSpPr/>
          <p:nvPr/>
        </p:nvSpPr>
        <p:spPr>
          <a:xfrm>
            <a:off x="707922" y="3638550"/>
            <a:ext cx="5007078" cy="707575"/>
          </a:xfrm>
          <a:prstGeom prst="roundRect">
            <a:avLst>
              <a:gd name="adj" fmla="val 16667"/>
            </a:avLst>
          </a:prstGeom>
          <a:solidFill>
            <a:srgbClr val="F7F7F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rgbClr val="11151A"/>
                </a:solidFill>
                <a:latin typeface="Arial"/>
                <a:ea typeface="Arial"/>
                <a:cs typeface="Arial"/>
                <a:sym typeface="Arial"/>
              </a:rPr>
              <a:t>3. Offer incentives (discounts, special offers etc.) </a:t>
            </a:r>
            <a:endParaRPr/>
          </a:p>
        </p:txBody>
      </p:sp>
      <p:sp>
        <p:nvSpPr>
          <p:cNvPr id="217" name="Google Shape;217;p25"/>
          <p:cNvSpPr/>
          <p:nvPr/>
        </p:nvSpPr>
        <p:spPr>
          <a:xfrm>
            <a:off x="707922" y="4618008"/>
            <a:ext cx="5007078" cy="707575"/>
          </a:xfrm>
          <a:prstGeom prst="roundRect">
            <a:avLst>
              <a:gd name="adj" fmla="val 16667"/>
            </a:avLst>
          </a:prstGeom>
          <a:solidFill>
            <a:srgbClr val="F7F7F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rgbClr val="11151A"/>
                </a:solidFill>
                <a:latin typeface="Arial"/>
                <a:ea typeface="Arial"/>
                <a:cs typeface="Arial"/>
                <a:sym typeface="Arial"/>
              </a:rPr>
              <a:t>4. Give better service</a:t>
            </a:r>
            <a:endParaRPr/>
          </a:p>
        </p:txBody>
      </p:sp>
      <p:pic>
        <p:nvPicPr>
          <p:cNvPr id="218" name="Google Shape;218;p25"/>
          <p:cNvPicPr preferRelativeResize="0"/>
          <p:nvPr/>
        </p:nvPicPr>
        <p:blipFill rotWithShape="1">
          <a:blip r:embed="rId4">
            <a:alphaModFix/>
          </a:blip>
          <a:srcRect r="12670"/>
          <a:stretch/>
        </p:blipFill>
        <p:spPr>
          <a:xfrm>
            <a:off x="5780139" y="1625727"/>
            <a:ext cx="6070459" cy="3606546"/>
          </a:xfrm>
          <a:prstGeom prst="rect">
            <a:avLst/>
          </a:prstGeom>
          <a:noFill/>
          <a:ln>
            <a:noFill/>
          </a:ln>
        </p:spPr>
      </p:pic>
      <p:pic>
        <p:nvPicPr>
          <p:cNvPr id="219" name="Google Shape;219;p25"/>
          <p:cNvPicPr preferRelativeResize="0"/>
          <p:nvPr/>
        </p:nvPicPr>
        <p:blipFill rotWithShape="1">
          <a:blip r:embed="rId5">
            <a:alphaModFix/>
          </a:blip>
          <a:srcRect/>
          <a:stretch/>
        </p:blipFill>
        <p:spPr>
          <a:xfrm>
            <a:off x="6096000" y="1673675"/>
            <a:ext cx="5638954" cy="401264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2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2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1460</TotalTime>
  <Words>1514</Words>
  <Application>Microsoft Office PowerPoint</Application>
  <PresentationFormat>Ευρεία οθόνη</PresentationFormat>
  <Paragraphs>141</Paragraphs>
  <Slides>11</Slides>
  <Notes>11</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11</vt:i4>
      </vt:variant>
    </vt:vector>
  </HeadingPairs>
  <TitlesOfParts>
    <vt:vector size="18" baseType="lpstr">
      <vt:lpstr>Bell MT</vt:lpstr>
      <vt:lpstr>Arial Rounded</vt:lpstr>
      <vt:lpstr>Libre Franklin Medium</vt:lpstr>
      <vt:lpstr>Arial</vt:lpstr>
      <vt:lpstr>Libre Baskerville</vt:lpstr>
      <vt:lpstr>Calibri</vt:lpstr>
      <vt:lpstr>Office Theme</vt:lpstr>
      <vt:lpstr>Παρουσίαση του PowerPoint</vt:lpstr>
      <vt:lpstr>1. Data Exploration</vt:lpstr>
      <vt:lpstr>Data Pre- Processing</vt:lpstr>
      <vt:lpstr>2. Feature Engineering</vt:lpstr>
      <vt:lpstr>3. Feature Selection</vt:lpstr>
      <vt:lpstr>4. Model Selection</vt:lpstr>
      <vt:lpstr>User Modelling</vt:lpstr>
      <vt:lpstr> User Modelling</vt:lpstr>
      <vt:lpstr>5. Churn Users Strategies</vt:lpstr>
      <vt:lpstr>5. Churn Metrics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DIMITRA CHARALAMPOPOULOU</dc:creator>
  <cp:lastModifiedBy>giannis kwnstantakopoulos</cp:lastModifiedBy>
  <cp:revision>19</cp:revision>
  <dcterms:created xsi:type="dcterms:W3CDTF">2020-06-07T18:07:47Z</dcterms:created>
  <dcterms:modified xsi:type="dcterms:W3CDTF">2020-06-11T08:55:06Z</dcterms:modified>
</cp:coreProperties>
</file>