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20" r:id="rId2"/>
    <p:sldId id="375" r:id="rId3"/>
    <p:sldId id="406" r:id="rId4"/>
    <p:sldId id="408" r:id="rId5"/>
    <p:sldId id="422" r:id="rId6"/>
    <p:sldId id="378" r:id="rId7"/>
    <p:sldId id="442" r:id="rId8"/>
    <p:sldId id="376" r:id="rId9"/>
    <p:sldId id="443" r:id="rId10"/>
    <p:sldId id="425" r:id="rId11"/>
    <p:sldId id="444" r:id="rId12"/>
    <p:sldId id="426" r:id="rId13"/>
    <p:sldId id="424" r:id="rId14"/>
    <p:sldId id="445" r:id="rId15"/>
    <p:sldId id="427" r:id="rId16"/>
    <p:sldId id="423" r:id="rId17"/>
    <p:sldId id="411" r:id="rId18"/>
    <p:sldId id="419" r:id="rId19"/>
    <p:sldId id="435" r:id="rId20"/>
    <p:sldId id="413" r:id="rId21"/>
    <p:sldId id="438" r:id="rId22"/>
    <p:sldId id="417" r:id="rId23"/>
    <p:sldId id="416" r:id="rId24"/>
    <p:sldId id="414" r:id="rId25"/>
    <p:sldId id="421" r:id="rId26"/>
    <p:sldId id="440" r:id="rId27"/>
    <p:sldId id="430" r:id="rId28"/>
    <p:sldId id="436" r:id="rId29"/>
    <p:sldId id="429" r:id="rId30"/>
    <p:sldId id="431" r:id="rId31"/>
    <p:sldId id="432" r:id="rId32"/>
    <p:sldId id="433" r:id="rId33"/>
    <p:sldId id="434" r:id="rId34"/>
    <p:sldId id="398" r:id="rId35"/>
    <p:sldId id="437" r:id="rId36"/>
    <p:sldId id="439" r:id="rId37"/>
    <p:sldId id="333" r:id="rId38"/>
  </p:sldIdLst>
  <p:sldSz cx="9144000" cy="6858000" type="screen4x3"/>
  <p:notesSz cx="6797675" cy="9928225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>
        <p:scale>
          <a:sx n="80" d="100"/>
          <a:sy n="80" d="100"/>
        </p:scale>
        <p:origin x="-1782" y="-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DB5F52EB-31F8-46AF-AEBD-C49F2185A10A}" type="datetimeFigureOut">
              <a:rPr lang="en-US"/>
              <a:pPr>
                <a:defRPr/>
              </a:pPr>
              <a:t>3/24/2013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99791EC9-53AB-45D3-B1B4-E97423CC53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7F15240-FA82-4487-9631-9B187805033A}" type="datetimeFigureOut">
              <a:rPr lang="en-US"/>
              <a:pPr>
                <a:defRPr/>
              </a:pPr>
              <a:t>3/24/2013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8984" y="4716585"/>
            <a:ext cx="5439707" cy="446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C760AE1-05F2-43C4-B6DC-764490246B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06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7339C290-14C8-486D-B969-C04BB395D311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30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A71BECB0-B025-4397-BC09-6BF5217561AB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 defTabSz="923925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E7C211A9-2F8A-4C88-91D8-9E976E4DAD3A}" type="slidenum">
              <a:rPr lang="en-US" sz="120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23</a:t>
            </a:fld>
            <a:endParaRPr lang="en-US" sz="120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2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760AE1-05F2-43C4-B6DC-764490246B7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6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8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04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61EC6F8F-79AD-4A7F-9AF9-AB977BD8A1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sz="1100"/>
            </a:lvl1pPr>
          </a:lstStyle>
          <a:p>
            <a:pPr>
              <a:defRPr/>
            </a:pPr>
            <a:fld id="{6420F807-B30C-41EC-BD90-6F3DCB33C2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51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" name="TextBox 4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8" name="TextBox 7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9" name="TextBox 8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уроци по програмиране и уеб дизайн за ученици</a:t>
              </a:r>
            </a:p>
          </p:txBody>
        </p:sp>
        <p:sp>
          <p:nvSpPr>
            <p:cNvPr id="12" name="TextBox 11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14" name="TextBox 13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безплатен курс "Качествен програмен код"</a:t>
              </a:r>
            </a:p>
          </p:txBody>
        </p:sp>
        <p:sp>
          <p:nvSpPr>
            <p:cNvPr id="17" name="TextBox 16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курсове и уроци по програмиране – Телерик академия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free C# book, безплатна книга C#, книга Java, книга C#</a:t>
              </a:r>
            </a:p>
          </p:txBody>
        </p:sp>
        <p:sp>
          <p:nvSpPr>
            <p:cNvPr id="22" name="TextBox 21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Николай Костов - блог за програмиране</a:t>
              </a:r>
            </a:p>
          </p:txBody>
        </p:sp>
        <p:sp>
          <p:nvSpPr>
            <p:cNvPr id="24" name="TextBox 23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eaLnBrk="1" hangingPunct="1">
                <a:defRPr/>
              </a:pPr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25" name="TextBox 24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7" name="TextBox 26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TextBox 27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eaLnBrk="1" hangingPunct="1">
              <a:defRPr/>
            </a:pPr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0" name="TextBox 29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1" name="TextBox 30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32" name="TextBox 31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3" name="TextBox 32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eaLnBrk="1" hangingPunct="1">
              <a:defRPr/>
            </a:pPr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4" name="TextBox 33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5" name="TextBox 34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6" name="TextBox 35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37" name="TextBox 36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38" name="TextBox 37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eaLnBrk="1" hangingPunct="1">
              <a:defRPr/>
            </a:pPr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9" name="TextBox 38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0" name="TextBox 39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1" name="TextBox 40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2" name="TextBox 41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3" name="TextBox 42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defRPr/>
            </a:pPr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/>
            </a:pPr>
            <a:r>
              <a:rPr lang="en-US" sz="7600" b="1" spc="15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</a:p>
        </p:txBody>
      </p:sp>
      <p:sp>
        <p:nvSpPr>
          <p:cNvPr id="45" name="TextBox 44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11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/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27" r:id="rId4"/>
    <p:sldLayoutId id="214748373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B5DBE5"/>
        </a:buClr>
        <a:buSzPct val="70000"/>
        <a:buFont typeface="Wingdings 2" panose="05020102010507070707" pitchFamily="18" charset="2"/>
        <a:buChar char=""/>
        <a:defRPr sz="32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FFA9A0"/>
        </a:buClr>
        <a:buFont typeface="Wingdings 2" panose="05020102010507070707" pitchFamily="18" charset="2"/>
        <a:buChar char=""/>
        <a:defRPr sz="30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rgbClr val="77B300"/>
        </a:buClr>
        <a:buFont typeface="Wingdings 2" panose="05020102010507070707" pitchFamily="18" charset="2"/>
        <a:buChar char=""/>
        <a:defRPr sz="28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anose="05020102010507070707" pitchFamily="18" charset="2"/>
        <a:buChar char=""/>
        <a:defRPr sz="26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anose="05020102010507070707" pitchFamily="18" charset="2"/>
        <a:buChar char=""/>
        <a:defRPr sz="2400" b="1" kern="1200">
          <a:solidFill>
            <a:srgbClr val="F5FFE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telerikacademy.com/Courses/Courses/Details/20" TargetMode="External"/><Relationship Id="rId2" Type="http://schemas.openxmlformats.org/officeDocument/2006/relationships/hyperlink" Target="http://www.telerikacadem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elerikacademy.com/Courses/Courses/Details/39" TargetMode="Externa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forums.academy.telerik.com/73617/%D1%81%D1%82%D0%B0%D1%80%D1%82%D0%B8%D1%80%D0%B0-%D0%BA%D1%83%D1%80%D1%81-%D0%BF%D0%BE-%D0%B1%D0%B8%D0%B7%D0%BD%D0%B5%D1%81-%D1%83%D0%BC%D0%B5%D0%BD%D0%B8%D1%8F-%D0%B7%D0%B0-%D1%81%D0%BE%D1%84%D1%82%D1%83%D0%B5%D1%80%D0%BD%D0%B8-%D0%B8%D0%BD%D0%B6%D0%B5%D0%BD%D0%B5%D1%80%D0%B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cademy.telerik.com/student-courses/soft-skills-and-business-skills/business-skills-for-developers/about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io.com/" TargetMode="External"/><Relationship Id="rId3" Type="http://schemas.openxmlformats.org/officeDocument/2006/relationships/hyperlink" Target="http://www.wired.com/" TargetMode="External"/><Relationship Id="rId7" Type="http://schemas.openxmlformats.org/officeDocument/2006/relationships/hyperlink" Target="http://www.businessweek.com/technology" TargetMode="External"/><Relationship Id="rId2" Type="http://schemas.openxmlformats.org/officeDocument/2006/relationships/hyperlink" Target="http://www.fastcompan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ytimes.com/pages/technology/index.html" TargetMode="External"/><Relationship Id="rId11" Type="http://schemas.openxmlformats.org/officeDocument/2006/relationships/hyperlink" Target="http://adage.com/" TargetMode="External"/><Relationship Id="rId5" Type="http://schemas.openxmlformats.org/officeDocument/2006/relationships/hyperlink" Target="http://online.wsj.com/" TargetMode="External"/><Relationship Id="rId10" Type="http://schemas.openxmlformats.org/officeDocument/2006/relationships/hyperlink" Target="http://www.mckinseyquarterly.com/" TargetMode="External"/><Relationship Id="rId4" Type="http://schemas.openxmlformats.org/officeDocument/2006/relationships/hyperlink" Target="http://techcrunch.com/" TargetMode="External"/><Relationship Id="rId9" Type="http://schemas.openxmlformats.org/officeDocument/2006/relationships/hyperlink" Target="http://gs.statcounter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jpg"/><Relationship Id="rId4" Type="http://schemas.openxmlformats.org/officeDocument/2006/relationships/image" Target="../media/image49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student-courses/soft-skills-and-business-skills/business-skills-for-developers/about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6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jpg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8.png"/><Relationship Id="rId2" Type="http://schemas.openxmlformats.org/officeDocument/2006/relationships/hyperlink" Target="http://academy.telerik.com/student-courses/soft-skills-and-business-skills/business-skills-for-developers/abo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hyperlink" Target="http://forums.academy.telerik.com/" TargetMode="External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6680" y="12192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  <a:defRPr/>
            </a:pPr>
            <a:r>
              <a:rPr lang="en-US" dirty="0" smtClean="0"/>
              <a:t>Business Skills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63888"/>
            <a:ext cx="8991600" cy="950912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 smtClean="0"/>
              <a:t>Software Company Structure,</a:t>
            </a:r>
            <a:r>
              <a:rPr lang="en-US" dirty="0" smtClean="0"/>
              <a:t> </a:t>
            </a:r>
            <a:r>
              <a:rPr lang="en-US" dirty="0" smtClean="0"/>
              <a:t>Product Management, Marketing, Sales, </a:t>
            </a:r>
            <a:r>
              <a:rPr lang="en-US" dirty="0" smtClean="0"/>
              <a:t>Business Strategy and More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100" y="4572000"/>
            <a:ext cx="3852863" cy="5334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/>
              <a:t>Margarita Antonova</a:t>
            </a:r>
            <a:endParaRPr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767451"/>
            <a:ext cx="4114800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buClr>
                <a:schemeClr val="accent5">
                  <a:lumMod val="40000"/>
                  <a:lumOff val="60000"/>
                </a:schemeClr>
              </a:buClr>
            </a:pPr>
            <a:r>
              <a:rPr dirty="0">
                <a:solidFill>
                  <a:schemeClr val="tx2">
                    <a:lumMod val="50000"/>
                  </a:schemeClr>
                </a:solidFill>
              </a:rPr>
              <a:t>Volunteer Trainer @ Telerik </a:t>
            </a:r>
            <a:r>
              <a:rPr dirty="0" smtClean="0">
                <a:solidFill>
                  <a:schemeClr val="tx2">
                    <a:lumMod val="50000"/>
                  </a:schemeClr>
                </a:solidFill>
              </a:rPr>
              <a:t>Academy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3810000" cy="338137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>
                <a:hlinkClick r:id="rId3"/>
              </a:rPr>
              <a:t>academy.telerik.com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575" cy="461963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lang="en-US" dirty="0"/>
              <a:t>Business System Analyst</a:t>
            </a:r>
            <a:endParaRPr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45325" y="5405250"/>
            <a:ext cx="3810000" cy="368300"/>
          </a:xfrm>
        </p:spPr>
        <p:txBody>
          <a:bodyPr/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defRPr/>
            </a:pPr>
            <a:r>
              <a:rPr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Telerik Corporation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47801" y="886132"/>
            <a:ext cx="2142999" cy="2114368"/>
            <a:chOff x="371600" y="782026"/>
            <a:chExt cx="2142999" cy="2114368"/>
          </a:xfrm>
        </p:grpSpPr>
        <p:pic>
          <p:nvPicPr>
            <p:cNvPr id="8213" name="Picture 21" descr="http://files.softicons.com/download/business-icons/free-large-business-icons-by-aha-soft/png/512x512/Safe.pn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flipH="1">
              <a:off x="457198" y="914400"/>
              <a:ext cx="2057401" cy="1981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15" name="Picture 23" descr="http://cdn1.iconfinder.com/data/icons/refresh_cl/256/System/Install1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00" y="782026"/>
              <a:ext cx="1299124" cy="1299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4900550" y="4274125"/>
            <a:ext cx="3681350" cy="2094133"/>
            <a:chOff x="4900550" y="4274125"/>
            <a:chExt cx="3681350" cy="2094133"/>
          </a:xfrm>
        </p:grpSpPr>
        <p:pic>
          <p:nvPicPr>
            <p:cNvPr id="8211" name="Picture 19" descr="http://orrinwoodwardblog.com/wp-content/uploads/2012/09/business_growth_and_success_26464419_std.jpg"/>
            <p:cNvPicPr>
              <a:picLocks noChangeAspect="1" noChangeArrowheads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457700" y="4549985"/>
              <a:ext cx="3124200" cy="1818273"/>
            </a:xfrm>
            <a:prstGeom prst="roundRect">
              <a:avLst>
                <a:gd name="adj" fmla="val 1492"/>
              </a:avLst>
            </a:prstGeom>
            <a:noFill/>
            <a:effectLst>
              <a:softEdge rad="3175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1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0550" y="4274125"/>
              <a:ext cx="1476375" cy="1611313"/>
            </a:xfrm>
            <a:prstGeom prst="rect">
              <a:avLst/>
            </a:prstGeom>
            <a:noFill/>
            <a:ln>
              <a:noFill/>
            </a:ln>
            <a:effectLst>
              <a:outerShdw blurRad="63500" sx="105000" sy="105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 rot="120000">
              <a:off x="5643366" y="5813557"/>
              <a:ext cx="1286143" cy="2840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Business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20686181">
              <a:off x="6623927" y="5393046"/>
              <a:ext cx="1286143" cy="2840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Developers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20686181">
              <a:off x="6428051" y="4733236"/>
              <a:ext cx="338541" cy="29729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IT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582886">
              <a:off x="7076882" y="5821086"/>
              <a:ext cx="938110" cy="246022"/>
            </a:xfrm>
            <a:prstGeom prst="rect">
              <a:avLst/>
            </a:prstGeom>
            <a:noFill/>
          </p:spPr>
          <p:txBody>
            <a:bodyPr wrap="none" rtlCol="0">
              <a:prstTxWarp prst="textDoubleWave1">
                <a:avLst/>
              </a:prstTxWarp>
              <a:spAutoFit/>
            </a:bodyPr>
            <a:lstStyle/>
            <a:p>
              <a:pPr algn="r"/>
              <a:r>
                <a:rPr lang="en-US" sz="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Product</a:t>
              </a:r>
              <a:endParaRPr lang="en-US" sz="1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68325" indent="-514350">
              <a:buFont typeface="+mj-lt"/>
              <a:buAutoNum type="arabicPeriod" startAt="3"/>
            </a:pPr>
            <a:r>
              <a:rPr lang="en-US" sz="2600" dirty="0" smtClean="0">
                <a:effectLst/>
              </a:rPr>
              <a:t>Role </a:t>
            </a:r>
            <a:r>
              <a:rPr lang="en-US" sz="2600" dirty="0">
                <a:effectLst/>
              </a:rPr>
              <a:t>of the Software </a:t>
            </a:r>
            <a:r>
              <a:rPr lang="en-US" sz="2600" dirty="0" smtClean="0">
                <a:effectLst/>
              </a:rPr>
              <a:t>Engineers – Production &amp; Support </a:t>
            </a:r>
          </a:p>
          <a:p>
            <a:pPr marL="53975" indent="0">
              <a:buNone/>
            </a:pPr>
            <a:endParaRPr lang="en-US" sz="2600" dirty="0" smtClean="0">
              <a:effectLst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10</a:t>
            </a:fld>
            <a:endParaRPr lang="en-US" sz="1100" smtClean="0"/>
          </a:p>
        </p:txBody>
      </p:sp>
      <p:sp>
        <p:nvSpPr>
          <p:cNvPr id="6" name="TextBox 5"/>
          <p:cNvSpPr txBox="1"/>
          <p:nvPr/>
        </p:nvSpPr>
        <p:spPr>
          <a:xfrm>
            <a:off x="7010400" y="6172200"/>
            <a:ext cx="167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 10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05" y="1905000"/>
            <a:ext cx="595779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0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68325" indent="-514350">
              <a:buFont typeface="+mj-lt"/>
              <a:buAutoNum type="arabicPeriod" startAt="4"/>
            </a:pPr>
            <a:r>
              <a:rPr lang="en-US" sz="2600" dirty="0" smtClean="0">
                <a:effectLst/>
              </a:rPr>
              <a:t>How </a:t>
            </a:r>
            <a:r>
              <a:rPr lang="en-US" sz="2600" dirty="0">
                <a:effectLst/>
              </a:rPr>
              <a:t>Does the Business Work</a:t>
            </a:r>
            <a:r>
              <a:rPr lang="en-US" sz="2600" dirty="0" smtClean="0">
                <a:effectLst/>
              </a:rPr>
              <a:t>?</a:t>
            </a:r>
          </a:p>
          <a:p>
            <a:pPr marL="53975" indent="0">
              <a:buNone/>
            </a:pPr>
            <a:endParaRPr lang="en-US" sz="2600" dirty="0" smtClean="0">
              <a:effectLst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11</a:t>
            </a:fld>
            <a:endParaRPr lang="en-US" sz="11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438400"/>
            <a:ext cx="4023591" cy="312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0400" y="6096000"/>
            <a:ext cx="144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 17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6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2758"/>
            <a:ext cx="6635061" cy="4535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5029200" cy="609600"/>
          </a:xfrm>
        </p:spPr>
        <p:txBody>
          <a:bodyPr/>
          <a:lstStyle/>
          <a:p>
            <a:pPr marL="568325" indent="-514350">
              <a:buFont typeface="+mj-lt"/>
              <a:buAutoNum type="arabicPeriod" startAt="5"/>
            </a:pPr>
            <a:r>
              <a:rPr lang="en-US" sz="2600" dirty="0" smtClean="0">
                <a:effectLst/>
              </a:rPr>
              <a:t>Product</a:t>
            </a:r>
            <a:r>
              <a:rPr lang="en-US" sz="2600" dirty="0">
                <a:effectLst/>
              </a:rPr>
              <a:t> </a:t>
            </a:r>
            <a:r>
              <a:rPr lang="en-US" sz="2600" dirty="0" smtClean="0">
                <a:effectLst/>
              </a:rPr>
              <a:t>Development</a:t>
            </a:r>
          </a:p>
          <a:p>
            <a:pPr marL="53975" indent="0">
              <a:buNone/>
            </a:pPr>
            <a:endParaRPr lang="en-US" sz="2600" dirty="0" smtClean="0">
              <a:effectLst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12</a:t>
            </a:fld>
            <a:endParaRPr lang="en-US" sz="1100" smtClean="0"/>
          </a:p>
        </p:txBody>
      </p:sp>
      <p:sp>
        <p:nvSpPr>
          <p:cNvPr id="6" name="TextBox 5"/>
          <p:cNvSpPr txBox="1"/>
          <p:nvPr/>
        </p:nvSpPr>
        <p:spPr>
          <a:xfrm>
            <a:off x="7010400" y="6124250"/>
            <a:ext cx="167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 24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19200"/>
          </a:xfrm>
        </p:spPr>
        <p:txBody>
          <a:bodyPr/>
          <a:lstStyle/>
          <a:p>
            <a:pPr marL="568325" indent="-514350">
              <a:buFont typeface="+mj-lt"/>
              <a:buAutoNum type="arabicPeriod" startAt="6"/>
            </a:pPr>
            <a:r>
              <a:rPr lang="en-US" sz="2600" dirty="0" smtClean="0">
                <a:effectLst/>
              </a:rPr>
              <a:t>Marketing &amp; Advertising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13</a:t>
            </a:fld>
            <a:endParaRPr lang="en-US" sz="1100" smtClean="0"/>
          </a:p>
        </p:txBody>
      </p:sp>
      <p:sp>
        <p:nvSpPr>
          <p:cNvPr id="6" name="TextBox 5"/>
          <p:cNvSpPr txBox="1"/>
          <p:nvPr/>
        </p:nvSpPr>
        <p:spPr>
          <a:xfrm>
            <a:off x="7231083" y="6122001"/>
            <a:ext cx="1752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835751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685800"/>
          </a:xfrm>
        </p:spPr>
        <p:txBody>
          <a:bodyPr/>
          <a:lstStyle/>
          <a:p>
            <a:pPr marL="568325" indent="-514350">
              <a:buFont typeface="+mj-lt"/>
              <a:buAutoNum type="arabicPeriod" startAt="7"/>
            </a:pPr>
            <a:r>
              <a:rPr lang="en-US" sz="2600" dirty="0" smtClean="0">
                <a:effectLst/>
              </a:rPr>
              <a:t>Sales Process &amp; Sales Cycle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14</a:t>
            </a:fld>
            <a:endParaRPr lang="en-US" sz="1100" smtClean="0"/>
          </a:p>
        </p:txBody>
      </p:sp>
      <p:sp>
        <p:nvSpPr>
          <p:cNvPr id="6" name="TextBox 5"/>
          <p:cNvSpPr txBox="1"/>
          <p:nvPr/>
        </p:nvSpPr>
        <p:spPr>
          <a:xfrm>
            <a:off x="7162800" y="6125959"/>
            <a:ext cx="160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58" y="19050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219200"/>
          </a:xfrm>
        </p:spPr>
        <p:txBody>
          <a:bodyPr/>
          <a:lstStyle/>
          <a:p>
            <a:pPr marL="568325" indent="-514350">
              <a:buFont typeface="+mj-lt"/>
              <a:buAutoNum type="arabicPeriod" startAt="8"/>
            </a:pPr>
            <a:r>
              <a:rPr lang="en-US" sz="2600" dirty="0" smtClean="0">
                <a:effectLst/>
              </a:rPr>
              <a:t>How to Sustain </a:t>
            </a:r>
            <a:r>
              <a:rPr lang="en-US" sz="2600" dirty="0">
                <a:effectLst/>
              </a:rPr>
              <a:t>O</a:t>
            </a:r>
            <a:r>
              <a:rPr lang="en-US" sz="2600" dirty="0" smtClean="0">
                <a:effectLst/>
              </a:rPr>
              <a:t>ur Business?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15</a:t>
            </a:fld>
            <a:endParaRPr lang="en-US" sz="1100" smtClean="0"/>
          </a:p>
        </p:txBody>
      </p:sp>
      <p:sp>
        <p:nvSpPr>
          <p:cNvPr id="6" name="TextBox 5"/>
          <p:cNvSpPr txBox="1"/>
          <p:nvPr/>
        </p:nvSpPr>
        <p:spPr>
          <a:xfrm>
            <a:off x="7239000" y="6125959"/>
            <a:ext cx="15338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15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838" y="1676400"/>
            <a:ext cx="4969079" cy="477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Course Goal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 algn="just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dirty="0">
                <a:effectLst/>
              </a:rPr>
              <a:t>To familiarize software engineers with the basic business structures and processes that affect the development of software and hence their own work experience.</a:t>
            </a:r>
          </a:p>
          <a:p>
            <a:pPr marL="0" indent="0">
              <a:buNone/>
              <a:tabLst/>
              <a:defRPr/>
            </a:pP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16</a:t>
            </a:fld>
            <a:endParaRPr lang="en-US" sz="11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16" y="3048000"/>
            <a:ext cx="4648200" cy="32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0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50292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2401888"/>
            <a:ext cx="5029200" cy="569912"/>
          </a:xfrm>
        </p:spPr>
        <p:txBody>
          <a:bodyPr/>
          <a:lstStyle/>
          <a:p>
            <a:pPr>
              <a:defRPr/>
            </a:pPr>
            <a:r>
              <a:rPr smtClean="0"/>
              <a:t>Exams, Criteria, Bonuses</a:t>
            </a:r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962400"/>
            <a:ext cx="1842502" cy="2076151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71" y="762000"/>
            <a:ext cx="2634342" cy="2712064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 descr="http://images.yourdictionary.com/images/definitions/lg/evalu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994172"/>
            <a:ext cx="3799114" cy="2113651"/>
          </a:xfrm>
          <a:prstGeom prst="roundRect">
            <a:avLst>
              <a:gd name="adj" fmla="val 7163"/>
            </a:avLst>
          </a:prstGeom>
          <a:noFill/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Business Skills </a:t>
            </a:r>
            <a:r>
              <a:rPr lang="en-US" dirty="0" smtClean="0"/>
              <a:t>– </a:t>
            </a:r>
            <a:r>
              <a:rPr dirty="0" smtClean="0"/>
              <a:t>Evaluation</a:t>
            </a:r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911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Evaluation components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Practical Project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60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Homework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en-US" dirty="0"/>
              <a:t>Homework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evaluation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 lvl="2">
              <a:defRPr/>
            </a:pP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peer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reviews </a:t>
            </a:r>
            <a:r>
              <a:rPr lang="en-US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per homework</a:t>
            </a:r>
            <a:endParaRPr lang="en-US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Attendance</a:t>
            </a:r>
            <a:r>
              <a:rPr lang="bg-BG" dirty="0" smtClean="0"/>
              <a:t> </a:t>
            </a:r>
            <a:r>
              <a:rPr lang="en-US" dirty="0" smtClean="0"/>
              <a:t>in class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  <a:p>
            <a:pPr>
              <a:defRPr/>
            </a:pPr>
            <a:r>
              <a:rPr lang="en-US" dirty="0" smtClean="0"/>
              <a:t>Bonuses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Forums </a:t>
            </a:r>
            <a:r>
              <a:rPr lang="en-US" dirty="0" smtClean="0"/>
              <a:t>– bonus up to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%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3002F527-0E8A-4F6C-8D60-F3280C6470F7}" type="slidenum">
              <a:rPr lang="en-US" sz="1100" smtClean="0"/>
              <a:pPr/>
              <a:t>18</a:t>
            </a:fld>
            <a:endParaRPr lang="en-US" sz="1100" smtClean="0"/>
          </a:p>
        </p:txBody>
      </p:sp>
      <p:pic>
        <p:nvPicPr>
          <p:cNvPr id="12290" name="Picture 2" descr="http://us.123rf.com/400wm/400/400/ivelinradkov/ivelinradkov1108/ivelinradkov110800011/10309197-customer-service-evaluation-form-with-green-tick-on-excellent-with-felt-tip-pen.jpg"/>
          <p:cNvPicPr>
            <a:picLocks noChangeAspect="1" noChangeArrowheads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6172200" y="3279775"/>
            <a:ext cx="2411413" cy="121602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academy.telerik.com/images/default-album/telerik-software-academy-exam.jpg?sfvrsn=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219200"/>
            <a:ext cx="2411413" cy="150812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172200" y="5029200"/>
            <a:ext cx="2411413" cy="135890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Practical Group Project</a:t>
            </a:r>
            <a:endParaRPr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C44A056F-AE1E-478C-BABF-36D43B3C72BB}" type="slidenum">
              <a:rPr lang="en-US" sz="1100" smtClean="0"/>
              <a:pPr/>
              <a:t>19</a:t>
            </a:fld>
            <a:endParaRPr lang="en-US" sz="1100" smtClean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7" y="2590800"/>
            <a:ext cx="3809176" cy="2590800"/>
          </a:xfr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4419600" y="2499756"/>
            <a:ext cx="4267200" cy="3392384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Executive summary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Marketing Plan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Operations Plan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Financial Plan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Risk analysis</a:t>
            </a:r>
          </a:p>
          <a:p>
            <a:pPr>
              <a:lnSpc>
                <a:spcPct val="95000"/>
              </a:lnSpc>
              <a:defRPr/>
            </a:pPr>
            <a:r>
              <a:rPr lang="en-US" sz="2800" dirty="0" smtClean="0"/>
              <a:t>Decision Making Criteria</a:t>
            </a:r>
            <a:endParaRPr lang="en-US" sz="28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14400" y="1447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Business Plan for Your Own </a:t>
            </a:r>
            <a:r>
              <a:rPr lang="en-US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</a:t>
            </a:r>
            <a:endParaRPr lang="en-US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5340896"/>
            <a:ext cx="2971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Due Date: June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3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6BEE2850-7096-4F1C-8343-A7C31A4EA21C}" type="slidenum">
              <a:rPr lang="en-US" sz="1100" smtClean="0"/>
              <a:pPr/>
              <a:t>2</a:t>
            </a:fld>
            <a:endParaRPr lang="en-US" sz="110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Table of Contents</a:t>
            </a:r>
            <a:endParaRPr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626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The </a:t>
            </a:r>
            <a:r>
              <a:rPr lang="en-US" dirty="0"/>
              <a:t>Trainers </a:t>
            </a:r>
            <a:r>
              <a:rPr lang="en-US" dirty="0" smtClean="0"/>
              <a:t>Team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Course Format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Course </a:t>
            </a:r>
            <a:r>
              <a:rPr lang="en-US" dirty="0"/>
              <a:t>Syllabus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Exams </a:t>
            </a:r>
            <a:r>
              <a:rPr lang="en-US" dirty="0"/>
              <a:t>and </a:t>
            </a:r>
            <a:r>
              <a:rPr lang="en-US" dirty="0" smtClean="0"/>
              <a:t>Evaluation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Standard </a:t>
            </a:r>
            <a:r>
              <a:rPr lang="en-US" dirty="0" smtClean="0"/>
              <a:t>Criteria &amp; Bonuses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Course Project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Resources </a:t>
            </a:r>
            <a:r>
              <a:rPr lang="en-US" dirty="0"/>
              <a:t>for the </a:t>
            </a:r>
            <a:r>
              <a:rPr lang="en-US" dirty="0" smtClean="0"/>
              <a:t>Course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Introducing the Themes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8800" y="3657600"/>
            <a:ext cx="2660984" cy="2615571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213303"/>
            <a:ext cx="3200677" cy="216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Homework </a:t>
            </a:r>
            <a:r>
              <a:rPr dirty="0" smtClean="0"/>
              <a:t>Assignments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5410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</a:rPr>
              <a:t>Warm </a:t>
            </a:r>
            <a:r>
              <a:rPr lang="en-US" sz="2800" dirty="0" smtClean="0">
                <a:effectLst/>
              </a:rPr>
              <a:t>Up: Answer the Business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ffectLst/>
              </a:rPr>
              <a:t>Idea Generation: Design Your Company &amp; Gather Product Ideas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ffectLst/>
              </a:rPr>
              <a:t>Cost-Benefit Analysis of Your Product Ideas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ffectLst/>
              </a:rPr>
              <a:t>Operations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ffectLst/>
              </a:rPr>
              <a:t>SWOT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ffectLst/>
              </a:rPr>
              <a:t>Marketing Mix Analysis - </a:t>
            </a:r>
            <a:r>
              <a:rPr lang="en-US" sz="2800" dirty="0">
                <a:effectLst/>
              </a:rPr>
              <a:t>7Ps </a:t>
            </a:r>
            <a:endParaRPr lang="en-US" sz="2800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effectLst/>
              </a:rPr>
              <a:t>Sales </a:t>
            </a:r>
            <a:r>
              <a:rPr lang="en-US" sz="2800" dirty="0" smtClean="0">
                <a:effectLst/>
              </a:rPr>
              <a:t>Force Operations 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effectLst/>
              </a:rPr>
              <a:t>Porter’s </a:t>
            </a:r>
            <a:r>
              <a:rPr lang="en-US" sz="2800" dirty="0">
                <a:effectLst/>
              </a:rPr>
              <a:t>5 forces</a:t>
            </a:r>
          </a:p>
          <a:p>
            <a:pPr>
              <a:lnSpc>
                <a:spcPct val="95000"/>
              </a:lnSpc>
              <a:defRPr/>
            </a:pP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C44A056F-AE1E-478C-BABF-36D43B3C72BB}" type="slidenum">
              <a:rPr lang="en-US" sz="1100" smtClean="0"/>
              <a:pPr/>
              <a:t>20</a:t>
            </a:fld>
            <a:endParaRPr lang="en-US" sz="11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810000"/>
            <a:ext cx="3352800" cy="1836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Homework Peer Reviews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get feedback </a:t>
            </a:r>
            <a:r>
              <a:rPr lang="en-US" dirty="0" smtClean="0"/>
              <a:t>for their homework</a:t>
            </a:r>
          </a:p>
          <a:p>
            <a:pPr>
              <a:lnSpc>
                <a:spcPct val="95000"/>
              </a:lnSpc>
              <a:defRPr/>
            </a:pPr>
            <a:r>
              <a:rPr lang="en-US" dirty="0" smtClean="0"/>
              <a:t>Everyone will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give feedback </a:t>
            </a:r>
            <a:r>
              <a:rPr lang="en-US" dirty="0" smtClean="0"/>
              <a:t>for few random homework submissions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Students submit homework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anonymously</a:t>
            </a:r>
          </a:p>
          <a:p>
            <a:pPr lvl="2">
              <a:lnSpc>
                <a:spcPct val="95000"/>
              </a:lnSpc>
              <a:defRPr/>
            </a:pPr>
            <a:r>
              <a:rPr lang="en-US" dirty="0" smtClean="0"/>
              <a:t>Please exclude your name from the submissions!</a:t>
            </a:r>
          </a:p>
          <a:p>
            <a:pPr lvl="1">
              <a:lnSpc>
                <a:spcPct val="95000"/>
              </a:lnSpc>
              <a:defRPr/>
            </a:pPr>
            <a:r>
              <a:rPr lang="en-US" dirty="0" smtClean="0"/>
              <a:t>For each homework</a:t>
            </a:r>
            <a:r>
              <a:rPr lang="en-US" dirty="0"/>
              <a:t> submitted</a:t>
            </a:r>
            <a:endParaRPr lang="en-US" dirty="0" smtClean="0"/>
          </a:p>
          <a:p>
            <a:pPr lvl="2">
              <a:lnSpc>
                <a:spcPct val="95000"/>
              </a:lnSpc>
              <a:defRPr/>
            </a:pPr>
            <a:r>
              <a:rPr lang="en-US" dirty="0" smtClean="0"/>
              <a:t>Students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evaluate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random homeworks</a:t>
            </a:r>
          </a:p>
          <a:p>
            <a:pPr lvl="2">
              <a:lnSpc>
                <a:spcPct val="95000"/>
              </a:lnSpc>
              <a:defRPr/>
            </a:pPr>
            <a:r>
              <a:rPr lang="en-US" dirty="0"/>
              <a:t>From the same topic, after the deadline</a:t>
            </a:r>
          </a:p>
          <a:p>
            <a:pPr lvl="2">
              <a:lnSpc>
                <a:spcPct val="95000"/>
              </a:lnSpc>
              <a:defRPr/>
            </a:pPr>
            <a:r>
              <a:rPr lang="en-US" dirty="0" smtClean="0"/>
              <a:t>Give written feedback, at least 200 characters</a:t>
            </a:r>
          </a:p>
          <a:p>
            <a:pPr lvl="2">
              <a:lnSpc>
                <a:spcPct val="95000"/>
              </a:lnSpc>
              <a:defRPr/>
            </a:pPr>
            <a:r>
              <a:rPr lang="en-US" dirty="0" smtClean="0"/>
              <a:t>Low-quality feedback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report </a:t>
            </a:r>
            <a:r>
              <a:rPr lang="en-US" dirty="0"/>
              <a:t>for punishment</a:t>
            </a: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C44A056F-AE1E-478C-BABF-36D43B3C72BB}" type="slidenum">
              <a:rPr lang="en-US" sz="1100" smtClean="0"/>
              <a:pPr/>
              <a:t>21</a:t>
            </a:fld>
            <a:endParaRPr lang="en-US" sz="1100" smtClean="0"/>
          </a:p>
        </p:txBody>
      </p:sp>
    </p:spTree>
    <p:extLst>
      <p:ext uri="{BB962C8B-B14F-4D97-AF65-F5344CB8AC3E}">
        <p14:creationId xmlns:p14="http://schemas.microsoft.com/office/powerpoint/2010/main" val="11420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smtClean="0"/>
              <a:t>Telerik Integrated</a:t>
            </a:r>
            <a:br>
              <a:rPr smtClean="0"/>
            </a:br>
            <a:r>
              <a:rPr smtClean="0"/>
              <a:t>Learning System (TILS)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Telerik Integrated Learning System (TILS)</a:t>
            </a:r>
          </a:p>
          <a:p>
            <a:pPr lvl="1">
              <a:defRPr/>
            </a:pPr>
            <a:r>
              <a:rPr lang="en-US" dirty="0" smtClean="0">
                <a:hlinkClick r:id="rId2"/>
              </a:rPr>
              <a:t>www.telerikacademy.com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Important resource for all students</a:t>
            </a:r>
          </a:p>
          <a:p>
            <a:pPr lvl="1">
              <a:defRPr/>
            </a:pPr>
            <a:r>
              <a:rPr lang="en-US" dirty="0" smtClean="0"/>
              <a:t>Homework submissions</a:t>
            </a:r>
          </a:p>
          <a:p>
            <a:pPr lvl="1">
              <a:defRPr/>
            </a:pPr>
            <a:r>
              <a:rPr lang="en-US" dirty="0" smtClean="0"/>
              <a:t>Homework peer reviews</a:t>
            </a:r>
          </a:p>
          <a:p>
            <a:pPr lvl="1">
              <a:defRPr/>
            </a:pPr>
            <a:r>
              <a:rPr lang="en-US" dirty="0" smtClean="0"/>
              <a:t>Presence cards with barcode</a:t>
            </a:r>
          </a:p>
          <a:p>
            <a:pPr lvl="1">
              <a:defRPr/>
            </a:pPr>
            <a:r>
              <a:rPr lang="en-US" dirty="0" smtClean="0"/>
              <a:t>Reports about your results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22</a:t>
            </a:fld>
            <a:endParaRPr lang="en-US" sz="1100" smtClean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4224" y="3381500"/>
            <a:ext cx="2728341" cy="2133600"/>
          </a:xfrm>
          <a:prstGeom prst="roundRect">
            <a:avLst>
              <a:gd name="adj" fmla="val 2752"/>
            </a:avLst>
          </a:prstGeom>
        </p:spPr>
      </p:pic>
      <p:sp>
        <p:nvSpPr>
          <p:cNvPr id="6" name="Rounded Rectangle 5"/>
          <p:cNvSpPr/>
          <p:nvPr/>
        </p:nvSpPr>
        <p:spPr>
          <a:xfrm>
            <a:off x="990600" y="5895974"/>
            <a:ext cx="6714994" cy="733425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 eaLnBrk="1" hangingPunct="1">
              <a:defRPr/>
            </a:pP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http</a:t>
            </a:r>
            <a:r>
              <a:rPr lang="en-US" sz="2400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://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5"/>
              </a:rPr>
              <a:t>telerikacademy.com/Courses/Courses/Details/39</a:t>
            </a: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Course Web Site &amp; Forums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smtClean="0"/>
              <a:t>Business Skills </a:t>
            </a:r>
            <a:r>
              <a:rPr lang="en-US" dirty="0"/>
              <a:t>course </a:t>
            </a:r>
            <a:r>
              <a:rPr lang="en-US" dirty="0" smtClean="0"/>
              <a:t>official web site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spcBef>
                <a:spcPts val="0"/>
              </a:spcBef>
              <a:defRPr/>
            </a:pPr>
            <a:r>
              <a:rPr lang="en-US" dirty="0" smtClean="0"/>
              <a:t>Register for the "Telerik Academy Forums":</a:t>
            </a:r>
            <a:endParaRPr lang="bg-BG" dirty="0" smtClean="0"/>
          </a:p>
          <a:p>
            <a:pPr lvl="1">
              <a:defRPr/>
            </a:pPr>
            <a:endParaRPr lang="bg-BG" sz="2700" dirty="0"/>
          </a:p>
          <a:p>
            <a:pPr lvl="1">
              <a:defRPr/>
            </a:pPr>
            <a:endParaRPr lang="bg-BG" sz="2700" dirty="0" smtClean="0"/>
          </a:p>
          <a:p>
            <a:pPr lvl="1">
              <a:defRPr/>
            </a:pPr>
            <a:r>
              <a:rPr lang="en-US" sz="2700" dirty="0" smtClean="0"/>
              <a:t>Discuss the course exercises with your colleagues</a:t>
            </a:r>
          </a:p>
          <a:p>
            <a:pPr lvl="1">
              <a:defRPr/>
            </a:pPr>
            <a:r>
              <a:rPr lang="en-US" sz="2900" dirty="0" smtClean="0"/>
              <a:t>Find solutions for the exercises</a:t>
            </a:r>
          </a:p>
          <a:p>
            <a:pPr lvl="1">
              <a:defRPr/>
            </a:pPr>
            <a:r>
              <a:rPr lang="en-US" sz="2900" dirty="0" smtClean="0"/>
              <a:t>Share </a:t>
            </a:r>
            <a:r>
              <a:rPr lang="en-US" sz="2900" dirty="0" smtClean="0"/>
              <a:t>and discuss ideas and analysis</a:t>
            </a:r>
            <a:endParaRPr lang="en-US" sz="2900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9683C1CA-82DC-4F5C-A6F9-2EE7DB7FAADA}" type="slidenum">
              <a:rPr lang="en-US" sz="1100" smtClean="0"/>
              <a:pPr/>
              <a:t>23</a:t>
            </a:fld>
            <a:endParaRPr lang="en-US" sz="1100" smtClean="0"/>
          </a:p>
        </p:txBody>
      </p:sp>
      <p:sp>
        <p:nvSpPr>
          <p:cNvPr id="7" name="Rounded Rectangle 6"/>
          <p:cNvSpPr/>
          <p:nvPr/>
        </p:nvSpPr>
        <p:spPr>
          <a:xfrm>
            <a:off x="533400" y="3552825"/>
            <a:ext cx="8077200" cy="990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 eaLnBrk="1" hangingPunct="1">
              <a:defRPr/>
            </a:pPr>
            <a:r>
              <a:rPr lang="en-US" sz="24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3"/>
              </a:rPr>
              <a:t>Business Skills at the Academy Forums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1676400"/>
            <a:ext cx="8077200" cy="9906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 eaLnBrk="1" hangingPunct="1">
              <a:defRPr/>
            </a:pPr>
            <a:r>
              <a:rPr lang="bg-BG" sz="2400" b="1" u="sng" dirty="0">
                <a:hlinkClick r:id="rId4"/>
              </a:rPr>
              <a:t>http://academy.telerik.com/student-courses/soft-skills-and-business-skills/business-skills-for-developers/about</a:t>
            </a:r>
            <a:endParaRPr lang="en-US" sz="24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006600"/>
            <a:ext cx="7086600" cy="685800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" y="2833688"/>
            <a:ext cx="7858125" cy="569912"/>
          </a:xfrm>
        </p:spPr>
        <p:txBody>
          <a:bodyPr/>
          <a:lstStyle/>
          <a:p>
            <a:pPr algn="r">
              <a:defRPr/>
            </a:pPr>
            <a:r>
              <a:rPr smtClean="0"/>
              <a:t>What We Need in Addition to This Course Content?</a:t>
            </a:r>
            <a:endParaRPr/>
          </a:p>
        </p:txBody>
      </p:sp>
      <p:pic>
        <p:nvPicPr>
          <p:cNvPr id="10242" name="Picture 2" descr="http://headrush.typepad.com/photos/uncategorized/book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37245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http://www.bbc.co.uk/blogs/ni/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0375" y="3729089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750" name="Picture 2" descr="dashboard, widge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2400" y="641350"/>
            <a:ext cx="16954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6" descr="earth, folder, internet, web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30750" y="361950"/>
            <a:ext cx="13906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0" descr="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6800" y="3048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2" descr="folder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7150" y="495300"/>
            <a:ext cx="11049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 descr="http://www.manager.bg/sites/default/files/news_photos/wikipedia-logo-en-big.png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97067" y="39624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5" name="Picture 6" descr="document, file, find, search, tex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75">
            <a:off x="796925" y="1030288"/>
            <a:ext cx="1716088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Recommended Resources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smtClean="0"/>
              <a:t>Fast Company - </a:t>
            </a:r>
            <a:r>
              <a:rPr lang="en-US" sz="2000" b="0" dirty="0" smtClean="0">
                <a:effectLst/>
                <a:hlinkClick r:id="rId2"/>
              </a:rPr>
              <a:t>www.fastcompany.com</a:t>
            </a:r>
            <a:r>
              <a:rPr lang="en-US" sz="2000" b="0" dirty="0" smtClean="0">
                <a:effectLst/>
              </a:rPr>
              <a:t>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smtClean="0">
                <a:effectLst/>
              </a:rPr>
              <a:t>Wired Magazine - </a:t>
            </a:r>
            <a:r>
              <a:rPr lang="en-US" sz="2000" b="0" dirty="0" smtClean="0">
                <a:effectLst/>
                <a:hlinkClick r:id="rId3"/>
              </a:rPr>
              <a:t>www.wired.com</a:t>
            </a:r>
            <a:endParaRPr lang="en-US" sz="2000" b="0" dirty="0">
              <a:effectLst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err="1" smtClean="0">
                <a:effectLst/>
              </a:rPr>
              <a:t>TechChrunch</a:t>
            </a:r>
            <a:r>
              <a:rPr lang="en-US" sz="2000" b="0" dirty="0">
                <a:effectLst/>
              </a:rPr>
              <a:t> - </a:t>
            </a:r>
            <a:r>
              <a:rPr lang="en-US" sz="2000" b="0" dirty="0">
                <a:effectLst/>
                <a:hlinkClick r:id="rId4"/>
              </a:rPr>
              <a:t>http://techcrunch.com</a:t>
            </a:r>
            <a:r>
              <a:rPr lang="en-US" sz="2000" b="0" dirty="0" smtClean="0">
                <a:effectLst/>
                <a:hlinkClick r:id="rId4"/>
              </a:rPr>
              <a:t>/</a:t>
            </a:r>
            <a:r>
              <a:rPr lang="en-US" sz="2000" b="0" dirty="0" smtClean="0">
                <a:effectLst/>
              </a:rPr>
              <a:t> </a:t>
            </a:r>
            <a:endParaRPr lang="en-US" sz="2000" b="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/>
              <a:t>Wall Street </a:t>
            </a:r>
            <a:r>
              <a:rPr lang="en-US" sz="2000" b="0" dirty="0" smtClean="0"/>
              <a:t>Journal / </a:t>
            </a:r>
            <a:r>
              <a:rPr lang="en-US" sz="2000" b="0" dirty="0"/>
              <a:t>Personal Technology </a:t>
            </a:r>
            <a:r>
              <a:rPr lang="en-US" sz="2000" b="0" dirty="0" smtClean="0"/>
              <a:t>- </a:t>
            </a:r>
            <a:r>
              <a:rPr lang="en-US" sz="2000" b="0" dirty="0">
                <a:hlinkClick r:id="rId5"/>
              </a:rPr>
              <a:t>http://online.wsj.com</a:t>
            </a:r>
            <a:r>
              <a:rPr lang="en-US" sz="2000" b="0" dirty="0"/>
              <a:t> </a:t>
            </a:r>
            <a:endParaRPr lang="en-US" sz="2000" b="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smtClean="0"/>
              <a:t>New York Times </a:t>
            </a:r>
            <a:r>
              <a:rPr lang="en-US" sz="2000" b="0" dirty="0"/>
              <a:t>/</a:t>
            </a:r>
            <a:r>
              <a:rPr lang="en-US" sz="2000" b="0" dirty="0" smtClean="0"/>
              <a:t> </a:t>
            </a:r>
            <a:r>
              <a:rPr lang="en-US" sz="2000" b="0" dirty="0"/>
              <a:t>Technology </a:t>
            </a:r>
            <a:r>
              <a:rPr lang="en-US" sz="2000" b="0" dirty="0" smtClean="0"/>
              <a:t>- </a:t>
            </a:r>
            <a:r>
              <a:rPr lang="en-US" sz="2000" b="0" dirty="0">
                <a:hlinkClick r:id="rId6"/>
              </a:rPr>
              <a:t>http://</a:t>
            </a:r>
            <a:r>
              <a:rPr lang="en-US" sz="2000" b="0" dirty="0" smtClean="0">
                <a:hlinkClick r:id="rId6"/>
              </a:rPr>
              <a:t>www.nytimes.com/pages/technology/index.html</a:t>
            </a:r>
            <a:r>
              <a:rPr lang="en-US" sz="2000" b="0" dirty="0" smtClean="0"/>
              <a:t>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/>
              <a:t>Business </a:t>
            </a:r>
            <a:r>
              <a:rPr lang="en-US" sz="2000" b="0" dirty="0" smtClean="0"/>
              <a:t>Week / </a:t>
            </a:r>
            <a:r>
              <a:rPr lang="en-US" sz="2000" b="0" dirty="0"/>
              <a:t>Technology - </a:t>
            </a:r>
            <a:r>
              <a:rPr lang="en-US" sz="2000" b="0" dirty="0" smtClean="0">
                <a:hlinkClick r:id="rId7"/>
              </a:rPr>
              <a:t>www.businessweek.com/technology</a:t>
            </a:r>
            <a:endParaRPr lang="en-US" sz="2000" b="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smtClean="0"/>
              <a:t>CIO, international - </a:t>
            </a:r>
            <a:r>
              <a:rPr lang="en-US" sz="2000" b="0" dirty="0" smtClean="0">
                <a:effectLst/>
                <a:hlinkClick r:id="rId8"/>
              </a:rPr>
              <a:t>www.cio.com</a:t>
            </a:r>
            <a:r>
              <a:rPr lang="en-US" sz="2000" b="0" dirty="0" smtClean="0">
                <a:effectLst/>
              </a:rPr>
              <a:t> </a:t>
            </a:r>
            <a:endParaRPr lang="en-US" sz="2000" b="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err="1" smtClean="0"/>
              <a:t>LinkDIn</a:t>
            </a:r>
            <a:r>
              <a:rPr lang="en-US" sz="2000" b="0" dirty="0" smtClean="0"/>
              <a:t> - topical groups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 err="1" smtClean="0"/>
              <a:t>StatCounter</a:t>
            </a:r>
            <a:r>
              <a:rPr lang="en-US" sz="2000" b="0" dirty="0" smtClean="0"/>
              <a:t> </a:t>
            </a:r>
            <a:r>
              <a:rPr lang="en-US" sz="2000" b="0" dirty="0"/>
              <a:t>Global Stats - </a:t>
            </a:r>
            <a:r>
              <a:rPr lang="en-US" sz="2000" b="0" dirty="0">
                <a:hlinkClick r:id="rId9"/>
              </a:rPr>
              <a:t>http://gs.statcounter.com</a:t>
            </a:r>
            <a:r>
              <a:rPr lang="en-US" sz="2000" b="0" dirty="0" smtClean="0">
                <a:hlinkClick r:id="rId9"/>
              </a:rPr>
              <a:t>/</a:t>
            </a:r>
            <a:r>
              <a:rPr lang="en-US" sz="2000" b="0" dirty="0" smtClean="0"/>
              <a:t> </a:t>
            </a:r>
            <a:endParaRPr lang="en-US" sz="2000" b="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/>
              <a:t>McKinsey Quarterly - </a:t>
            </a:r>
            <a:r>
              <a:rPr lang="en-US" sz="2000" b="0" dirty="0">
                <a:hlinkClick r:id="rId10"/>
              </a:rPr>
              <a:t>http://</a:t>
            </a:r>
            <a:r>
              <a:rPr lang="en-US" sz="2000" b="0" dirty="0" smtClean="0">
                <a:hlinkClick r:id="rId10"/>
              </a:rPr>
              <a:t>www.mckinseyquarterly.com</a:t>
            </a:r>
            <a:endParaRPr lang="en-US" sz="2000" b="0" dirty="0" smtClean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b="0" dirty="0"/>
              <a:t>Advertising Age - </a:t>
            </a:r>
            <a:r>
              <a:rPr lang="en-US" sz="2000" b="0" dirty="0">
                <a:hlinkClick r:id="rId11"/>
              </a:rPr>
              <a:t>http://adage.com</a:t>
            </a:r>
            <a:r>
              <a:rPr lang="en-US" sz="2000" b="0" dirty="0" smtClean="0">
                <a:hlinkClick r:id="rId11"/>
              </a:rPr>
              <a:t>/</a:t>
            </a:r>
            <a:r>
              <a:rPr lang="en-US" sz="2000" b="0" dirty="0" smtClean="0"/>
              <a:t>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2F7919DC-ADCB-453B-92D9-6780650F2714}" type="slidenum">
              <a:rPr lang="en-US" sz="1100" smtClean="0"/>
              <a:pPr/>
              <a:t>25</a:t>
            </a:fld>
            <a:endParaRPr lang="en-US" sz="1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057400"/>
            <a:ext cx="7086600" cy="685800"/>
          </a:xfrm>
        </p:spPr>
        <p:txBody>
          <a:bodyPr/>
          <a:lstStyle/>
          <a:p>
            <a:pPr algn="r">
              <a:defRPr/>
            </a:pPr>
            <a:r>
              <a:rPr lang="en-US" dirty="0" smtClean="0"/>
              <a:t>The Important Questions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4200"/>
            <a:ext cx="7858125" cy="569912"/>
          </a:xfrm>
        </p:spPr>
        <p:txBody>
          <a:bodyPr/>
          <a:lstStyle/>
          <a:p>
            <a:pPr algn="r">
              <a:defRPr/>
            </a:pPr>
            <a:r>
              <a:rPr lang="en-US" dirty="0"/>
              <a:t>If we are software engineers, why do we need business skills?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3505200"/>
            <a:ext cx="2305050" cy="2876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56" y="457200"/>
            <a:ext cx="2162175" cy="14388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86200"/>
            <a:ext cx="1981200" cy="23526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025983"/>
            <a:ext cx="2009775" cy="151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6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Important Questions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0" y="1295400"/>
            <a:ext cx="3886200" cy="5334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dirty="0" smtClean="0"/>
              <a:t>Is software a house?</a:t>
            </a:r>
          </a:p>
          <a:p>
            <a:pPr marL="0" indent="0" algn="ctr">
              <a:buNone/>
              <a:defRPr/>
            </a:pPr>
            <a:endParaRPr lang="en-US" dirty="0" smtClean="0"/>
          </a:p>
          <a:p>
            <a:pPr marL="0" indent="0" algn="ctr">
              <a:buNone/>
              <a:defRPr/>
            </a:pPr>
            <a:r>
              <a:rPr lang="en-US" sz="3600" dirty="0" smtClean="0"/>
              <a:t>		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27</a:t>
            </a:fld>
            <a:endParaRPr lang="en-US" sz="11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85999"/>
            <a:ext cx="47625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Important Questions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762000"/>
          </a:xfrm>
        </p:spPr>
        <p:txBody>
          <a:bodyPr/>
          <a:lstStyle/>
          <a:p>
            <a:pPr marL="0" indent="0" algn="ctr">
              <a:buNone/>
              <a:defRPr/>
            </a:pPr>
            <a:r>
              <a:rPr lang="en-US" dirty="0"/>
              <a:t>The Software Challenge: </a:t>
            </a:r>
            <a:endParaRPr lang="en-US" dirty="0" smtClean="0"/>
          </a:p>
          <a:p>
            <a:pPr marL="0" indent="0" algn="ctr">
              <a:buNone/>
              <a:defRPr/>
            </a:pPr>
            <a:r>
              <a:rPr lang="en-US" dirty="0" smtClean="0"/>
              <a:t>What </a:t>
            </a:r>
            <a:r>
              <a:rPr lang="en-US" dirty="0" smtClean="0"/>
              <a:t>is software?</a:t>
            </a:r>
          </a:p>
          <a:p>
            <a:pPr marL="0" indent="0" algn="ctr">
              <a:buNone/>
              <a:defRPr/>
            </a:pPr>
            <a:endParaRPr lang="en-US" dirty="0" smtClean="0"/>
          </a:p>
          <a:p>
            <a:pPr marL="0" indent="0" algn="ctr">
              <a:buNone/>
              <a:defRPr/>
            </a:pPr>
            <a:r>
              <a:rPr lang="en-US" sz="3600" dirty="0" smtClean="0"/>
              <a:t>		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28</a:t>
            </a:fld>
            <a:endParaRPr lang="en-US" sz="1100" smtClean="0"/>
          </a:p>
        </p:txBody>
      </p:sp>
      <p:sp>
        <p:nvSpPr>
          <p:cNvPr id="6" name="TextBox 5"/>
          <p:cNvSpPr txBox="1"/>
          <p:nvPr/>
        </p:nvSpPr>
        <p:spPr>
          <a:xfrm>
            <a:off x="838200" y="3189744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/>
              <a:t>How do you define </a:t>
            </a:r>
            <a:r>
              <a:rPr lang="en-US" sz="2800" dirty="0" smtClean="0"/>
              <a:t>software</a:t>
            </a:r>
            <a:r>
              <a:rPr lang="en-US" sz="2800" dirty="0"/>
              <a:t>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/>
              <a:t>Is it a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</a:t>
            </a:r>
            <a:r>
              <a:rPr lang="en-US" sz="2800" dirty="0"/>
              <a:t>, a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service</a:t>
            </a:r>
            <a:r>
              <a:rPr lang="en-US" sz="2800" dirty="0"/>
              <a:t>, an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experience</a:t>
            </a:r>
            <a:r>
              <a:rPr lang="en-US" sz="2800" dirty="0" smtClean="0"/>
              <a:t>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smtClean="0"/>
              <a:t>How do you know you need it?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smtClean="0"/>
              <a:t>How do you evaluate it?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smtClean="0"/>
              <a:t>How do you purchase it?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 smtClean="0"/>
              <a:t>Build vs. Buy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47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Important Questions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2362200"/>
            <a:ext cx="6477000" cy="4419600"/>
          </a:xfrm>
        </p:spPr>
        <p:txBody>
          <a:bodyPr/>
          <a:lstStyle/>
          <a:p>
            <a:pPr lvl="1">
              <a:defRPr/>
            </a:pPr>
            <a:r>
              <a:rPr lang="en-US" sz="2600" dirty="0" smtClean="0"/>
              <a:t>What </a:t>
            </a:r>
            <a:r>
              <a:rPr lang="en-US" sz="2600" dirty="0"/>
              <a:t>do we sell</a:t>
            </a:r>
            <a:r>
              <a:rPr lang="en-US" sz="2600" dirty="0" smtClean="0"/>
              <a:t>?</a:t>
            </a:r>
          </a:p>
          <a:p>
            <a:pPr lvl="1">
              <a:defRPr/>
            </a:pPr>
            <a:r>
              <a:rPr lang="en-US" sz="2600" dirty="0" smtClean="0"/>
              <a:t>How are we making it?</a:t>
            </a:r>
            <a:endParaRPr lang="en-US" sz="2600" dirty="0"/>
          </a:p>
          <a:p>
            <a:pPr lvl="1">
              <a:defRPr/>
            </a:pPr>
            <a:r>
              <a:rPr lang="en-US" sz="2600" dirty="0"/>
              <a:t>Where do we sell?</a:t>
            </a:r>
          </a:p>
          <a:p>
            <a:pPr lvl="1">
              <a:defRPr/>
            </a:pPr>
            <a:r>
              <a:rPr lang="en-US" sz="2600" dirty="0" smtClean="0"/>
              <a:t>How </a:t>
            </a:r>
            <a:r>
              <a:rPr lang="en-US" sz="2600" dirty="0"/>
              <a:t>do we sell?</a:t>
            </a:r>
          </a:p>
          <a:p>
            <a:pPr lvl="1">
              <a:defRPr/>
            </a:pPr>
            <a:r>
              <a:rPr lang="en-US" sz="2600" dirty="0" smtClean="0"/>
              <a:t>Are </a:t>
            </a:r>
            <a:r>
              <a:rPr lang="en-US" sz="2600" dirty="0"/>
              <a:t>we making a profit?</a:t>
            </a:r>
          </a:p>
          <a:p>
            <a:pPr lvl="1">
              <a:defRPr/>
            </a:pPr>
            <a:r>
              <a:rPr lang="en-US" sz="2600" dirty="0" smtClean="0"/>
              <a:t>How </a:t>
            </a:r>
            <a:r>
              <a:rPr lang="en-US" sz="2600" dirty="0"/>
              <a:t>do we continue to sell at a </a:t>
            </a:r>
            <a:r>
              <a:rPr lang="en-US" sz="2600" dirty="0" smtClean="0"/>
              <a:t>profit?</a:t>
            </a:r>
          </a:p>
          <a:p>
            <a:pPr lvl="1">
              <a:defRPr/>
            </a:pPr>
            <a:r>
              <a:rPr lang="en-US" sz="2600" dirty="0" smtClean="0"/>
              <a:t>Who </a:t>
            </a:r>
            <a:r>
              <a:rPr lang="en-US" sz="2600" dirty="0"/>
              <a:t>do we sell to?</a:t>
            </a:r>
          </a:p>
          <a:p>
            <a:pPr>
              <a:defRPr/>
            </a:pPr>
            <a:endParaRPr lang="en-US" dirty="0" smtClean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29</a:t>
            </a:fld>
            <a:endParaRPr lang="en-US" sz="110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" y="2438400"/>
            <a:ext cx="2661849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600" y="1284514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 Business </a:t>
            </a:r>
            <a:r>
              <a:rPr lang="en-US" sz="3200" b="1" dirty="0"/>
              <a:t>Approach Can </a:t>
            </a:r>
            <a:r>
              <a:rPr lang="en-US" sz="3200" b="1" dirty="0" smtClean="0"/>
              <a:t>Help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702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14425" y="990600"/>
            <a:ext cx="687705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Trainers Team</a:t>
            </a:r>
            <a:endParaRPr lang="en-US" dirty="0"/>
          </a:p>
        </p:txBody>
      </p:sp>
      <p:pic>
        <p:nvPicPr>
          <p:cNvPr id="22533" name="Picture 5" descr="http://www.nakov.com/wp-content/uploads/2010/06/svetlin-nakov-teaching-explaining-csharp-in-telerik-academy-june-2010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14425" y="2140898"/>
            <a:ext cx="6877050" cy="4031302"/>
          </a:xfrm>
          <a:prstGeom prst="roundRect">
            <a:avLst>
              <a:gd name="adj" fmla="val 760"/>
            </a:avLst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The Important Questions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30</a:t>
            </a:fld>
            <a:endParaRPr lang="en-US" sz="11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54875"/>
            <a:ext cx="6096000" cy="521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Who do we sell to?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73504"/>
            <a:ext cx="3962400" cy="3460496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57200" y="5498275"/>
            <a:ext cx="6553200" cy="521525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 smtClean="0"/>
              <a:t>Who do we code for?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28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Do We Code for?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31</a:t>
            </a:fld>
            <a:endParaRPr lang="en-US" sz="11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572000"/>
          </a:xfrm>
        </p:spPr>
        <p:txBody>
          <a:bodyPr/>
          <a:lstStyle/>
          <a:p>
            <a:r>
              <a:rPr lang="en-US" sz="2800" dirty="0" smtClean="0"/>
              <a:t>Looking </a:t>
            </a:r>
            <a:r>
              <a:rPr lang="en-US" sz="2800" dirty="0"/>
              <a:t>to complete a task with our software product/service usually in the fastest easiest way. </a:t>
            </a:r>
          </a:p>
          <a:p>
            <a:r>
              <a:rPr lang="en-US" sz="2800" dirty="0"/>
              <a:t>In most cases is interested in an end result not the process or the details 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most cases will not have the expertise, knowledge and insight on the product we do.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good to have a middle-man – the business </a:t>
            </a:r>
            <a:r>
              <a:rPr lang="en-US" sz="2800" dirty="0" smtClean="0"/>
              <a:t>analyst, product manager and project manager – but YOU are important too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266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The End User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333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Who Do We Code for?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32</a:t>
            </a:fld>
            <a:endParaRPr lang="en-US" sz="11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905000"/>
            <a:ext cx="8458200" cy="1600200"/>
          </a:xfrm>
        </p:spPr>
        <p:txBody>
          <a:bodyPr/>
          <a:lstStyle/>
          <a:p>
            <a:r>
              <a:rPr lang="en-US" sz="2800" dirty="0"/>
              <a:t>Is a  CLIENT – the client is always right and usually </a:t>
            </a:r>
            <a:r>
              <a:rPr lang="en-US" sz="2800" dirty="0" smtClean="0"/>
              <a:t>paying or significantly contributing to our revenue</a:t>
            </a:r>
          </a:p>
          <a:p>
            <a:r>
              <a:rPr lang="en-US" sz="2800" dirty="0" smtClean="0"/>
              <a:t>B2B vs. B2C 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266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The End User</a:t>
            </a:r>
            <a:endParaRPr lang="en-US" sz="3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3544933"/>
            <a:ext cx="4038600" cy="285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Summary &amp; Examples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33</a:t>
            </a:fld>
            <a:endParaRPr lang="en-US" sz="11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905000"/>
            <a:ext cx="8458200" cy="2981448"/>
          </a:xfrm>
        </p:spPr>
        <p:txBody>
          <a:bodyPr/>
          <a:lstStyle/>
          <a:p>
            <a:r>
              <a:rPr lang="en-US" dirty="0" smtClean="0"/>
              <a:t>Defining software is hard</a:t>
            </a:r>
          </a:p>
          <a:p>
            <a:r>
              <a:rPr lang="en-US" dirty="0" smtClean="0"/>
              <a:t>Selling software is hard</a:t>
            </a:r>
          </a:p>
          <a:p>
            <a:r>
              <a:rPr lang="en-US" dirty="0" smtClean="0"/>
              <a:t>Software is for the user</a:t>
            </a:r>
          </a:p>
          <a:p>
            <a:r>
              <a:rPr lang="en-US" dirty="0" smtClean="0"/>
              <a:t>Software development is a business</a:t>
            </a:r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48" t="27687" r="33995" b="27119"/>
          <a:stretch/>
        </p:blipFill>
        <p:spPr>
          <a:xfrm>
            <a:off x="5867400" y="5295405"/>
            <a:ext cx="995795" cy="1076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0" t="34338" r="16298" b="16355"/>
          <a:stretch/>
        </p:blipFill>
        <p:spPr>
          <a:xfrm>
            <a:off x="6745455" y="5295405"/>
            <a:ext cx="2321329" cy="1105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2" r="26098"/>
          <a:stretch/>
        </p:blipFill>
        <p:spPr>
          <a:xfrm>
            <a:off x="3886200" y="5059259"/>
            <a:ext cx="1484416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3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05000" y="228600"/>
            <a:ext cx="7086600" cy="838200"/>
          </a:xfrm>
        </p:spPr>
        <p:txBody>
          <a:bodyPr/>
          <a:lstStyle/>
          <a:p>
            <a:pPr>
              <a:lnSpc>
                <a:spcPts val="4400"/>
              </a:lnSpc>
              <a:defRPr/>
            </a:pPr>
            <a:r>
              <a:rPr dirty="0" smtClean="0"/>
              <a:t>Business Skills for Developers: Course Intro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09822" y="6400800"/>
            <a:ext cx="7534178" cy="276999"/>
          </a:xfrm>
        </p:spPr>
        <p:txBody>
          <a:bodyPr/>
          <a:lstStyle/>
          <a:p>
            <a:r>
              <a:rPr lang="bg-BG" sz="1200" u="sng" dirty="0">
                <a:effectLst/>
                <a:hlinkClick r:id="rId2"/>
              </a:rPr>
              <a:t>http://academy.telerik.com/student-courses/soft-skills-and-business-skills/business-skills-for-developers/about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 Group Discussion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35</a:t>
            </a:fld>
            <a:endParaRPr lang="en-US" sz="11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9035" y="2819400"/>
            <a:ext cx="8763000" cy="3581400"/>
          </a:xfrm>
        </p:spPr>
        <p:txBody>
          <a:bodyPr/>
          <a:lstStyle/>
          <a:p>
            <a:r>
              <a:rPr lang="en-US" sz="2800" dirty="0" smtClean="0"/>
              <a:t>Product vs. Service</a:t>
            </a:r>
          </a:p>
          <a:p>
            <a:r>
              <a:rPr lang="en-US" sz="2800" dirty="0" smtClean="0"/>
              <a:t>Experience economy aspect</a:t>
            </a:r>
          </a:p>
          <a:p>
            <a:r>
              <a:rPr lang="en-US" sz="2800" dirty="0" smtClean="0"/>
              <a:t>Who are the end users</a:t>
            </a:r>
          </a:p>
          <a:p>
            <a:r>
              <a:rPr lang="en-US" sz="2800" dirty="0" smtClean="0"/>
              <a:t>What is their need</a:t>
            </a:r>
          </a:p>
          <a:p>
            <a:r>
              <a:rPr lang="en-US" sz="2800" dirty="0" smtClean="0"/>
              <a:t>What challenges they face in using/buying the software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26953"/>
            <a:ext cx="2047875" cy="77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96462"/>
            <a:ext cx="1989735" cy="1033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099581"/>
            <a:ext cx="1524000" cy="1441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4" y="1223777"/>
            <a:ext cx="1964170" cy="117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Homework Assignment</a:t>
            </a:r>
            <a:endParaRPr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F8BB42EB-D784-4791-B6FD-DB7C5F8616B8}" type="slidenum">
              <a:rPr lang="en-US" sz="1100" smtClean="0"/>
              <a:pPr/>
              <a:t>36</a:t>
            </a:fld>
            <a:endParaRPr lang="en-US" sz="110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1167" y="2000252"/>
            <a:ext cx="3505200" cy="46499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 smtClean="0"/>
              <a:t>Deadline – in 2 weeks</a:t>
            </a:r>
          </a:p>
          <a:p>
            <a:pPr marL="0" indent="0">
              <a:buNone/>
              <a:defRPr/>
            </a:pPr>
            <a:r>
              <a:rPr lang="en-US" sz="2000" dirty="0" smtClean="0"/>
              <a:t>Format</a:t>
            </a:r>
          </a:p>
          <a:p>
            <a:pPr>
              <a:defRPr/>
            </a:pPr>
            <a:r>
              <a:rPr lang="en-US" sz="2000" dirty="0" smtClean="0"/>
              <a:t>Operating system: ?</a:t>
            </a:r>
          </a:p>
          <a:p>
            <a:pPr>
              <a:defRPr/>
            </a:pPr>
            <a:r>
              <a:rPr lang="en-US" sz="2000" dirty="0" smtClean="0"/>
              <a:t>Manufacturer: ?</a:t>
            </a:r>
          </a:p>
          <a:p>
            <a:pPr>
              <a:defRPr/>
            </a:pPr>
            <a:r>
              <a:rPr lang="en-US" sz="2000" dirty="0" smtClean="0"/>
              <a:t>A few sentences answering: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sz="2000" dirty="0" smtClean="0"/>
              <a:t>What </a:t>
            </a:r>
            <a:r>
              <a:rPr lang="en-US" sz="2000" dirty="0"/>
              <a:t>do </a:t>
            </a:r>
            <a:r>
              <a:rPr lang="en-US" sz="2000" dirty="0" smtClean="0"/>
              <a:t>they sell</a:t>
            </a:r>
            <a:r>
              <a:rPr lang="en-US" sz="2000" dirty="0"/>
              <a:t>?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sz="2000" dirty="0"/>
              <a:t>How do they make it?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sz="2000" dirty="0" smtClean="0"/>
              <a:t>Who </a:t>
            </a:r>
            <a:r>
              <a:rPr lang="en-US" sz="2000" dirty="0"/>
              <a:t>do </a:t>
            </a:r>
            <a:r>
              <a:rPr lang="en-US" sz="2000" dirty="0" smtClean="0"/>
              <a:t>they sell </a:t>
            </a:r>
            <a:r>
              <a:rPr lang="en-US" sz="2000" dirty="0"/>
              <a:t>to?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sz="2000" dirty="0" smtClean="0"/>
              <a:t>Where </a:t>
            </a:r>
            <a:r>
              <a:rPr lang="en-US" sz="2000" dirty="0"/>
              <a:t>do </a:t>
            </a:r>
            <a:r>
              <a:rPr lang="en-US" sz="2000" dirty="0" smtClean="0"/>
              <a:t>they sell?</a:t>
            </a:r>
          </a:p>
          <a:p>
            <a:pPr marL="862013" lvl="1" indent="-514350">
              <a:buFont typeface="+mj-lt"/>
              <a:buAutoNum type="arabicPeriod"/>
              <a:defRPr/>
            </a:pPr>
            <a:r>
              <a:rPr lang="en-US" sz="2000" dirty="0"/>
              <a:t>How do </a:t>
            </a:r>
            <a:r>
              <a:rPr lang="en-US" sz="2000" dirty="0" smtClean="0"/>
              <a:t>they sell?</a:t>
            </a:r>
          </a:p>
          <a:p>
            <a:pPr marL="0" indent="0">
              <a:buNone/>
              <a:defRPr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4664032"/>
            <a:ext cx="1405530" cy="1724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209305"/>
            <a:ext cx="1528515" cy="15285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84" y="1771771"/>
            <a:ext cx="2424926" cy="1295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10" y="1681100"/>
            <a:ext cx="2255439" cy="1562100"/>
          </a:xfrm>
          <a:prstGeom prst="rect">
            <a:avLst/>
          </a:prstGeom>
        </p:spPr>
      </p:pic>
      <p:sp>
        <p:nvSpPr>
          <p:cNvPr id="15" name="Content Placeholder 3"/>
          <p:cNvSpPr txBox="1">
            <a:spLocks/>
          </p:cNvSpPr>
          <p:nvPr/>
        </p:nvSpPr>
        <p:spPr>
          <a:xfrm>
            <a:off x="320385" y="990600"/>
            <a:ext cx="8486775" cy="915328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>
                <a:effectLst/>
              </a:rPr>
              <a:t>A</a:t>
            </a:r>
            <a:r>
              <a:rPr lang="en-US" sz="2800" dirty="0" smtClean="0">
                <a:effectLst/>
              </a:rPr>
              <a:t>nswer </a:t>
            </a:r>
            <a:r>
              <a:rPr lang="en-US" sz="2800" dirty="0">
                <a:effectLst/>
              </a:rPr>
              <a:t>the business questions for </a:t>
            </a:r>
            <a:r>
              <a:rPr lang="en-US" sz="2800" dirty="0" smtClean="0">
                <a:effectLst/>
              </a:rPr>
              <a:t>a </a:t>
            </a:r>
            <a:r>
              <a:rPr lang="en-US" sz="2800" dirty="0">
                <a:effectLst/>
              </a:rPr>
              <a:t>phone operating system </a:t>
            </a:r>
            <a:r>
              <a:rPr lang="en-US" sz="2800" dirty="0" smtClean="0">
                <a:effectLst/>
              </a:rPr>
              <a:t>of your liking.</a:t>
            </a:r>
            <a:endParaRPr lang="en-US" sz="2800" dirty="0"/>
          </a:p>
        </p:txBody>
      </p:sp>
      <p:sp>
        <p:nvSpPr>
          <p:cNvPr id="19" name="Content Placeholder 3"/>
          <p:cNvSpPr txBox="1">
            <a:spLocks/>
          </p:cNvSpPr>
          <p:nvPr/>
        </p:nvSpPr>
        <p:spPr>
          <a:xfrm>
            <a:off x="3429000" y="5791200"/>
            <a:ext cx="3505200" cy="914400"/>
          </a:xfrm>
          <a:prstGeom prst="rect">
            <a:avLst/>
          </a:prstGeom>
        </p:spPr>
        <p:txBody>
          <a:bodyPr/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anose="05020102010507070707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anose="05020102010507070707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anose="05020102010507070707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anose="05020102010507070707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2013" lvl="1" indent="-514350">
              <a:buFont typeface="+mj-lt"/>
              <a:buAutoNum type="arabicPeriod" startAt="6"/>
              <a:defRPr/>
            </a:pPr>
            <a:r>
              <a:rPr lang="en-US" sz="2000" dirty="0" smtClean="0"/>
              <a:t>Are they profitable?</a:t>
            </a:r>
          </a:p>
          <a:p>
            <a:pPr marL="862013" lvl="1" indent="-514350">
              <a:buFont typeface="+mj-lt"/>
              <a:buAutoNum type="arabicPeriod" startAt="6"/>
              <a:defRPr/>
            </a:pPr>
            <a:r>
              <a:rPr lang="en-US" sz="2000" dirty="0" smtClean="0"/>
              <a:t>Are they sustainable?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26" y="3581400"/>
            <a:ext cx="1441574" cy="107978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885" y="3067171"/>
            <a:ext cx="23717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6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z="3600" smtClean="0"/>
              <a:t>Free Trainings @ Telerik Academy</a:t>
            </a:r>
            <a:endParaRPr sz="36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6388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Business Skills for Developers @ </a:t>
            </a:r>
            <a:r>
              <a:rPr lang="en-US" sz="2400" dirty="0" smtClean="0"/>
              <a:t>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>
                <a:hlinkClick r:id="rId2"/>
              </a:rPr>
              <a:t>http</a:t>
            </a:r>
            <a:r>
              <a:rPr lang="en-US" sz="2400" noProof="1">
                <a:hlinkClick r:id="rId2"/>
              </a:rPr>
              <a:t>://</a:t>
            </a:r>
            <a:r>
              <a:rPr lang="en-US" sz="2400" noProof="1" smtClean="0">
                <a:hlinkClick r:id="rId2"/>
              </a:rPr>
              <a:t>academy.telerik.com/student-courses/soft-skills-and-business-skills/business-skills-for-developers/about</a:t>
            </a:r>
            <a:endParaRPr lang="en-US" sz="2400" noProof="1" smtClean="0"/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</a:t>
            </a:r>
            <a:r>
              <a:rPr lang="en-US" sz="2400" dirty="0" smtClean="0"/>
              <a:t>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3" tooltip="Telerik Software Academy - Free Programming Courses"/>
              </a:rPr>
              <a:t>academy.telerik.com</a:t>
            </a:r>
            <a:endParaRPr lang="en-US" sz="2400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4" tooltip="Telerik Softyware Academy @ Facebook"/>
              </a:rPr>
              <a:t>facebook.com/TelerikAcademy</a:t>
            </a:r>
            <a:endParaRPr lang="en-US" sz="2400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anose="05020102010507070707" pitchFamily="18" charset="2"/>
              <a:buChar char=""/>
              <a:tabLst>
                <a:tab pos="282575" algn="l"/>
              </a:tabLst>
              <a:defRPr/>
            </a:pPr>
            <a:r>
              <a:rPr lang="en-US" sz="2400" noProof="1" smtClean="0">
                <a:hlinkClick r:id="rId5" tooltip="Telerik Software Academy Forums - Community for Programmers"/>
              </a:rPr>
              <a:t>forums.academy.telerik.com</a:t>
            </a:r>
            <a:endParaRPr lang="en-US" sz="2400" noProof="1"/>
          </a:p>
        </p:txBody>
      </p:sp>
      <p:pic>
        <p:nvPicPr>
          <p:cNvPr id="38916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9363" y="5284788"/>
            <a:ext cx="1163637" cy="126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7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313" y="2968625"/>
            <a:ext cx="3138487" cy="917575"/>
          </a:xfrm>
          <a:prstGeom prst="rect">
            <a:avLst/>
          </a:prstGeom>
          <a:noFill/>
          <a:ln w="9525">
            <a:solidFill>
              <a:srgbClr val="9B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8" y="4167187"/>
            <a:ext cx="938212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676400"/>
            <a:ext cx="2943225" cy="374592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Trainers Team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Margarita Antonova – Maggie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dirty="0" smtClean="0"/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MBA and BS in Commerce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Experience in Sales </a:t>
            </a:r>
            <a:r>
              <a:rPr lang="en-US" dirty="0"/>
              <a:t>and </a:t>
            </a:r>
            <a:endParaRPr lang="en-US" dirty="0" smtClean="0"/>
          </a:p>
          <a:p>
            <a:pPr marL="357188" lvl="1" indent="0">
              <a:lnSpc>
                <a:spcPct val="100000"/>
              </a:lnSpc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Marketing of Software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/>
              <a:t>Business System Analyst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m</a:t>
            </a:r>
            <a:r>
              <a:rPr lang="en-US" dirty="0" smtClean="0"/>
              <a:t>argarita </a:t>
            </a:r>
            <a:r>
              <a:rPr lang="en-US" dirty="0" err="1" smtClean="0"/>
              <a:t>antonova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err="1"/>
              <a:t>m</a:t>
            </a:r>
            <a:r>
              <a:rPr lang="en-US" dirty="0" err="1" smtClean="0"/>
              <a:t>aggie</a:t>
            </a:r>
            <a:r>
              <a:rPr lang="en-US" dirty="0" smtClean="0"/>
              <a:t> </a:t>
            </a:r>
            <a:r>
              <a:rPr lang="en-US" dirty="0" err="1" smtClean="0"/>
              <a:t>antonova</a:t>
            </a:r>
            <a:endParaRPr 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D13D7AFF-8071-47D5-8FCA-A9FE884D7ACC}" type="slidenum">
              <a:rPr lang="en-US" sz="1100" smtClean="0"/>
              <a:pPr/>
              <a:t>4</a:t>
            </a:fld>
            <a:endParaRPr lang="en-US" sz="110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766302"/>
            <a:ext cx="491498" cy="491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366" y="5393870"/>
            <a:ext cx="455034" cy="455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Job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C6F8F-79AD-4A7F-9AF9-AB977BD8A15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3" y="1828800"/>
            <a:ext cx="7787747" cy="349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1888"/>
            <a:ext cx="7924800" cy="5699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How Is the Course </a:t>
            </a:r>
            <a:r>
              <a:rPr lang="en-US" dirty="0"/>
              <a:t>G</a:t>
            </a:r>
            <a:r>
              <a:rPr lang="en-US" dirty="0" smtClean="0"/>
              <a:t>oing to Be </a:t>
            </a:r>
            <a:r>
              <a:rPr lang="en-US" dirty="0"/>
              <a:t>C</a:t>
            </a:r>
            <a:r>
              <a:rPr lang="en-US" dirty="0" smtClean="0"/>
              <a:t>onducted?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962400"/>
            <a:ext cx="2918187" cy="1812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62400"/>
            <a:ext cx="2514600" cy="181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9624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Course Syllabus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01888"/>
            <a:ext cx="7924800" cy="56991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</a:t>
            </a:r>
            <a:r>
              <a:rPr lang="en-US" dirty="0" smtClean="0"/>
              <a:t>Are We </a:t>
            </a:r>
            <a:r>
              <a:rPr lang="en-US" dirty="0"/>
              <a:t>G</a:t>
            </a:r>
            <a:r>
              <a:rPr lang="en-US" dirty="0" smtClean="0"/>
              <a:t>oing to </a:t>
            </a:r>
            <a:r>
              <a:rPr lang="en-US" dirty="0" smtClean="0"/>
              <a:t>Cover?</a:t>
            </a:r>
            <a:endParaRPr dirty="0"/>
          </a:p>
        </p:txBody>
      </p:sp>
      <p:pic>
        <p:nvPicPr>
          <p:cNvPr id="12292" name="Picture 2" descr="http://research.phillipmartin.info/la_syllabus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2835275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http://us.123rf.com/400wm/400/400/kgtoh/kgtoh1107/kgtoh110700593/10012052-background-concept-wordcloud-illustration-of-business-product-lifecyc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3075" y="3599655"/>
            <a:ext cx="3810000" cy="2200275"/>
          </a:xfrm>
          <a:prstGeom prst="roundRect">
            <a:avLst>
              <a:gd name="adj" fmla="val 155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14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68325" indent="-514350">
              <a:buFont typeface="+mj-lt"/>
              <a:buAutoNum type="arabicPeriod"/>
            </a:pPr>
            <a:r>
              <a:rPr lang="en-US" sz="2600" dirty="0">
                <a:effectLst/>
              </a:rPr>
              <a:t>Who do we sell to and why is it challenging</a:t>
            </a:r>
            <a:r>
              <a:rPr lang="en-US" sz="2600" dirty="0" smtClean="0">
                <a:effectLst/>
              </a:rPr>
              <a:t>?</a:t>
            </a:r>
            <a:endParaRPr lang="en-US" sz="2600" dirty="0">
              <a:effectLst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8</a:t>
            </a:fld>
            <a:endParaRPr lang="en-US" sz="1100" smtClean="0"/>
          </a:p>
        </p:txBody>
      </p:sp>
      <p:sp>
        <p:nvSpPr>
          <p:cNvPr id="7" name="TextBox 6"/>
          <p:cNvSpPr txBox="1"/>
          <p:nvPr/>
        </p:nvSpPr>
        <p:spPr>
          <a:xfrm>
            <a:off x="6629400" y="6238504"/>
            <a:ext cx="167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March 27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481" y="2209800"/>
            <a:ext cx="5619919" cy="3528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Syllabus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568325" indent="-514350">
              <a:buFont typeface="+mj-lt"/>
              <a:buAutoNum type="arabicPeriod" startAt="2"/>
            </a:pPr>
            <a:r>
              <a:rPr lang="en-US" sz="2600" dirty="0" smtClean="0">
                <a:effectLst/>
              </a:rPr>
              <a:t>Software </a:t>
            </a:r>
            <a:r>
              <a:rPr lang="en-US" sz="2600" dirty="0">
                <a:effectLst/>
              </a:rPr>
              <a:t>Company Typical </a:t>
            </a:r>
            <a:r>
              <a:rPr lang="en-US" sz="2600" dirty="0" smtClean="0">
                <a:effectLst/>
              </a:rPr>
              <a:t>Structure 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1pPr>
            <a:lvl2pPr marL="742950" indent="-28575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2pPr>
            <a:lvl3pPr marL="11430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3pPr>
            <a:lvl4pPr marL="16002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4pPr>
            <a:lvl5pPr marL="2057400" indent="-228600"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BFFC2"/>
                </a:solidFill>
                <a:latin typeface="Corbel" panose="020B0503020204020204" pitchFamily="34" charset="0"/>
              </a:defRPr>
            </a:lvl9pPr>
          </a:lstStyle>
          <a:p>
            <a:fld id="{4CFAD784-D0C5-455B-A663-CD27EFA55F1A}" type="slidenum">
              <a:rPr lang="en-US" sz="1100" smtClean="0"/>
              <a:pPr/>
              <a:t>9</a:t>
            </a:fld>
            <a:endParaRPr lang="en-US" sz="11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05" y="2286000"/>
            <a:ext cx="5462095" cy="3727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86600" y="6096000"/>
            <a:ext cx="1676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April 3rd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6268</TotalTime>
  <Words>974</Words>
  <Application>Microsoft Office PowerPoint</Application>
  <PresentationFormat>On-screen Show (4:3)</PresentationFormat>
  <Paragraphs>242</Paragraphs>
  <Slides>37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Telerik Academy</vt:lpstr>
      <vt:lpstr>Business Skills for Developers</vt:lpstr>
      <vt:lpstr>Table of Contents</vt:lpstr>
      <vt:lpstr>The Trainers Team</vt:lpstr>
      <vt:lpstr>Trainers Team</vt:lpstr>
      <vt:lpstr>My Job</vt:lpstr>
      <vt:lpstr>Course Format</vt:lpstr>
      <vt:lpstr>Course Syllabus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Syllabus</vt:lpstr>
      <vt:lpstr>Course Goal</vt:lpstr>
      <vt:lpstr>Evaluation </vt:lpstr>
      <vt:lpstr>Business Skills – Evaluation</vt:lpstr>
      <vt:lpstr>Practical Group Project</vt:lpstr>
      <vt:lpstr>Homework Assignments</vt:lpstr>
      <vt:lpstr>Homework Peer Reviews</vt:lpstr>
      <vt:lpstr>Telerik Integrated Learning System (TILS)</vt:lpstr>
      <vt:lpstr>Course Web Site &amp; Forums</vt:lpstr>
      <vt:lpstr>Resources</vt:lpstr>
      <vt:lpstr>Recommended Resources</vt:lpstr>
      <vt:lpstr>The Important Questions</vt:lpstr>
      <vt:lpstr>The Important Questions</vt:lpstr>
      <vt:lpstr>The Important Questions</vt:lpstr>
      <vt:lpstr>The Important Questions</vt:lpstr>
      <vt:lpstr>The Important Questions</vt:lpstr>
      <vt:lpstr>Who Do We Code for?</vt:lpstr>
      <vt:lpstr>Who Do We Code for?</vt:lpstr>
      <vt:lpstr>Summary &amp; Examples</vt:lpstr>
      <vt:lpstr>Business Skills for Developers: Course Intro</vt:lpstr>
      <vt:lpstr>Class Group Discussion</vt:lpstr>
      <vt:lpstr>Homework Assignment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Skills for Developers - Course Intro</dc:title>
  <dc:subject>Telerik Software Academy</dc:subject>
  <dc:creator>Margarita.Antonova@telerik.com</dc:creator>
  <cp:keywords>business skills, course, training, business, product development, product management, company, marketing, sales, strategy, management</cp:keywords>
  <cp:lastModifiedBy>Margarita Antonova</cp:lastModifiedBy>
  <cp:revision>537</cp:revision>
  <cp:lastPrinted>2013-03-27T07:06:58Z</cp:lastPrinted>
  <dcterms:created xsi:type="dcterms:W3CDTF">2007-12-08T16:03:35Z</dcterms:created>
  <dcterms:modified xsi:type="dcterms:W3CDTF">2013-03-27T14:55:57Z</dcterms:modified>
  <cp:category>business skills, product management</cp:category>
</cp:coreProperties>
</file>